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heme/theme4.xml" ContentType="application/vnd.openxmlformats-officedocument.them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notesSlides/notesSlide1.xml" ContentType="application/vnd.openxmlformats-officedocument.presentationml.notesSlide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notesSlides/notesSlide2.xml" ContentType="application/vnd.openxmlformats-officedocument.presentationml.notesSlide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5" r:id="rId2"/>
    <p:sldMasterId id="2147483687" r:id="rId3"/>
  </p:sldMasterIdLst>
  <p:notesMasterIdLst>
    <p:notesMasterId r:id="rId28"/>
  </p:notesMasterIdLst>
  <p:sldIdLst>
    <p:sldId id="342" r:id="rId4"/>
    <p:sldId id="308" r:id="rId5"/>
    <p:sldId id="344" r:id="rId6"/>
    <p:sldId id="309" r:id="rId7"/>
    <p:sldId id="327" r:id="rId8"/>
    <p:sldId id="331" r:id="rId9"/>
    <p:sldId id="347" r:id="rId10"/>
    <p:sldId id="346" r:id="rId11"/>
    <p:sldId id="348" r:id="rId12"/>
    <p:sldId id="349" r:id="rId13"/>
    <p:sldId id="350" r:id="rId14"/>
    <p:sldId id="351" r:id="rId15"/>
    <p:sldId id="360" r:id="rId16"/>
    <p:sldId id="332" r:id="rId17"/>
    <p:sldId id="353" r:id="rId18"/>
    <p:sldId id="354" r:id="rId19"/>
    <p:sldId id="355" r:id="rId20"/>
    <p:sldId id="356" r:id="rId21"/>
    <p:sldId id="357" r:id="rId22"/>
    <p:sldId id="358" r:id="rId23"/>
    <p:sldId id="359" r:id="rId24"/>
    <p:sldId id="362" r:id="rId25"/>
    <p:sldId id="363" r:id="rId26"/>
    <p:sldId id="361" r:id="rId27"/>
  </p:sldIdLst>
  <p:sldSz cx="9144000" cy="6858000" type="screen4x3"/>
  <p:notesSz cx="6858000" cy="9144000"/>
  <p:custDataLst>
    <p:tags r:id="rId29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858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77.xml"/><Relationship Id="rId7" Type="http://schemas.openxmlformats.org/officeDocument/2006/relationships/tags" Target="../tags/tag181.xml"/><Relationship Id="rId2" Type="http://schemas.openxmlformats.org/officeDocument/2006/relationships/tags" Target="../tags/tag176.xml"/><Relationship Id="rId1" Type="http://schemas.openxmlformats.org/officeDocument/2006/relationships/theme" Target="../theme/theme4.xml"/><Relationship Id="rId6" Type="http://schemas.openxmlformats.org/officeDocument/2006/relationships/tags" Target="../tags/tag180.xml"/><Relationship Id="rId5" Type="http://schemas.openxmlformats.org/officeDocument/2006/relationships/tags" Target="../tags/tag179.xml"/><Relationship Id="rId4" Type="http://schemas.openxmlformats.org/officeDocument/2006/relationships/tags" Target="../tags/tag17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E09E0A0-4DAB-4276-B715-A772D73D89BB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D3F0E6D-CD4C-402B-A2A8-ED9044D9294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4340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212.xml"/><Relationship Id="rId2" Type="http://schemas.openxmlformats.org/officeDocument/2006/relationships/tags" Target="../tags/tag211.xml"/><Relationship Id="rId1" Type="http://schemas.openxmlformats.org/officeDocument/2006/relationships/tags" Target="../tags/tag210.xml"/><Relationship Id="rId5" Type="http://schemas.openxmlformats.org/officeDocument/2006/relationships/slide" Target="../slides/slide5.xml"/><Relationship Id="rId4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258.xml"/><Relationship Id="rId2" Type="http://schemas.openxmlformats.org/officeDocument/2006/relationships/tags" Target="../tags/tag257.xml"/><Relationship Id="rId1" Type="http://schemas.openxmlformats.org/officeDocument/2006/relationships/tags" Target="../tags/tag256.xml"/><Relationship Id="rId5" Type="http://schemas.openxmlformats.org/officeDocument/2006/relationships/slide" Target="../slides/slide10.xml"/><Relationship Id="rId4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  <p:custDataLst>
              <p:tags r:id="rId1"/>
            </p:custDataLst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  <p:custDataLst>
              <p:tags r:id="rId3"/>
            </p:custDataLst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119924D7-DBBF-4DE6-8660-4EBE0CD203D2}" type="slidenum">
              <a:rPr lang="zh-CN" altLang="en-US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7972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pPr>
              <a:defRPr/>
            </a:pPr>
            <a:fld id="{5D3F0E6D-CD4C-402B-A2A8-ED9044D9294E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682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8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8.xml"/><Relationship Id="rId4" Type="http://schemas.openxmlformats.org/officeDocument/2006/relationships/tags" Target="../tags/tag77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3.xml"/><Relationship Id="rId4" Type="http://schemas.openxmlformats.org/officeDocument/2006/relationships/tags" Target="../tags/tag8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8.xml"/><Relationship Id="rId4" Type="http://schemas.openxmlformats.org/officeDocument/2006/relationships/tags" Target="../tags/tag87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91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90.xml"/><Relationship Id="rId1" Type="http://schemas.openxmlformats.org/officeDocument/2006/relationships/tags" Target="../tags/tag89.xml"/><Relationship Id="rId6" Type="http://schemas.openxmlformats.org/officeDocument/2006/relationships/tags" Target="../tags/tag94.xml"/><Relationship Id="rId5" Type="http://schemas.openxmlformats.org/officeDocument/2006/relationships/tags" Target="../tags/tag93.xml"/><Relationship Id="rId4" Type="http://schemas.openxmlformats.org/officeDocument/2006/relationships/tags" Target="../tags/tag92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02.xml"/><Relationship Id="rId3" Type="http://schemas.openxmlformats.org/officeDocument/2006/relationships/tags" Target="../tags/tag97.xml"/><Relationship Id="rId7" Type="http://schemas.openxmlformats.org/officeDocument/2006/relationships/tags" Target="../tags/tag101.xml"/><Relationship Id="rId2" Type="http://schemas.openxmlformats.org/officeDocument/2006/relationships/tags" Target="../tags/tag96.xml"/><Relationship Id="rId1" Type="http://schemas.openxmlformats.org/officeDocument/2006/relationships/tags" Target="../tags/tag95.xml"/><Relationship Id="rId6" Type="http://schemas.openxmlformats.org/officeDocument/2006/relationships/tags" Target="../tags/tag100.xml"/><Relationship Id="rId5" Type="http://schemas.openxmlformats.org/officeDocument/2006/relationships/tags" Target="../tags/tag99.xml"/><Relationship Id="rId4" Type="http://schemas.openxmlformats.org/officeDocument/2006/relationships/tags" Target="../tags/tag98.xml"/><Relationship Id="rId9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6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4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12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1.xml"/><Relationship Id="rId1" Type="http://schemas.openxmlformats.org/officeDocument/2006/relationships/tags" Target="../tags/tag110.xml"/><Relationship Id="rId6" Type="http://schemas.openxmlformats.org/officeDocument/2006/relationships/tags" Target="../tags/tag115.xml"/><Relationship Id="rId5" Type="http://schemas.openxmlformats.org/officeDocument/2006/relationships/tags" Target="../tags/tag114.xml"/><Relationship Id="rId4" Type="http://schemas.openxmlformats.org/officeDocument/2006/relationships/tags" Target="../tags/tag11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1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7.xml"/><Relationship Id="rId1" Type="http://schemas.openxmlformats.org/officeDocument/2006/relationships/tags" Target="../tags/tag116.xml"/><Relationship Id="rId6" Type="http://schemas.openxmlformats.org/officeDocument/2006/relationships/tags" Target="../tags/tag121.xml"/><Relationship Id="rId5" Type="http://schemas.openxmlformats.org/officeDocument/2006/relationships/tags" Target="../tags/tag120.xml"/><Relationship Id="rId4" Type="http://schemas.openxmlformats.org/officeDocument/2006/relationships/tags" Target="../tags/tag119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" Type="http://schemas.openxmlformats.org/officeDocument/2006/relationships/tags" Target="../tags/tag122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6.xml"/><Relationship Id="rId4" Type="http://schemas.openxmlformats.org/officeDocument/2006/relationships/tags" Target="../tags/tag125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129.xml"/><Relationship Id="rId2" Type="http://schemas.openxmlformats.org/officeDocument/2006/relationships/tags" Target="../tags/tag128.xml"/><Relationship Id="rId1" Type="http://schemas.openxmlformats.org/officeDocument/2006/relationships/tags" Target="../tags/tag127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31.xml"/><Relationship Id="rId4" Type="http://schemas.openxmlformats.org/officeDocument/2006/relationships/tags" Target="../tags/tag130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140.xml"/><Relationship Id="rId7" Type="http://schemas.openxmlformats.org/officeDocument/2006/relationships/image" Target="../media/image2.png"/><Relationship Id="rId2" Type="http://schemas.openxmlformats.org/officeDocument/2006/relationships/tags" Target="../tags/tag139.xml"/><Relationship Id="rId1" Type="http://schemas.openxmlformats.org/officeDocument/2006/relationships/tags" Target="../tags/tag138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42.xml"/><Relationship Id="rId4" Type="http://schemas.openxmlformats.org/officeDocument/2006/relationships/tags" Target="../tags/tag14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45.xml"/><Relationship Id="rId2" Type="http://schemas.openxmlformats.org/officeDocument/2006/relationships/tags" Target="../tags/tag144.xml"/><Relationship Id="rId1" Type="http://schemas.openxmlformats.org/officeDocument/2006/relationships/tags" Target="../tags/tag143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47.xml"/><Relationship Id="rId4" Type="http://schemas.openxmlformats.org/officeDocument/2006/relationships/tags" Target="../tags/tag146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150.xml"/><Relationship Id="rId7" Type="http://schemas.openxmlformats.org/officeDocument/2006/relationships/image" Target="../media/image2.png"/><Relationship Id="rId2" Type="http://schemas.openxmlformats.org/officeDocument/2006/relationships/tags" Target="../tags/tag149.xml"/><Relationship Id="rId1" Type="http://schemas.openxmlformats.org/officeDocument/2006/relationships/tags" Target="../tags/tag148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52.xml"/><Relationship Id="rId4" Type="http://schemas.openxmlformats.org/officeDocument/2006/relationships/tags" Target="../tags/tag15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155.xml"/><Relationship Id="rId2" Type="http://schemas.openxmlformats.org/officeDocument/2006/relationships/tags" Target="../tags/tag154.xml"/><Relationship Id="rId1" Type="http://schemas.openxmlformats.org/officeDocument/2006/relationships/tags" Target="../tags/tag153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57.xml"/><Relationship Id="rId4" Type="http://schemas.openxmlformats.org/officeDocument/2006/relationships/tags" Target="../tags/tag156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160.xml"/><Relationship Id="rId2" Type="http://schemas.openxmlformats.org/officeDocument/2006/relationships/tags" Target="../tags/tag159.xml"/><Relationship Id="rId1" Type="http://schemas.openxmlformats.org/officeDocument/2006/relationships/tags" Target="../tags/tag158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16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164.xml"/><Relationship Id="rId2" Type="http://schemas.openxmlformats.org/officeDocument/2006/relationships/tags" Target="../tags/tag163.xml"/><Relationship Id="rId1" Type="http://schemas.openxmlformats.org/officeDocument/2006/relationships/tags" Target="../tags/tag162.xml"/><Relationship Id="rId4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167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166.xml"/><Relationship Id="rId1" Type="http://schemas.openxmlformats.org/officeDocument/2006/relationships/tags" Target="../tags/tag165.xml"/><Relationship Id="rId6" Type="http://schemas.openxmlformats.org/officeDocument/2006/relationships/tags" Target="../tags/tag170.xml"/><Relationship Id="rId5" Type="http://schemas.openxmlformats.org/officeDocument/2006/relationships/tags" Target="../tags/tag169.xml"/><Relationship Id="rId4" Type="http://schemas.openxmlformats.org/officeDocument/2006/relationships/tags" Target="../tags/tag168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173.xml"/><Relationship Id="rId2" Type="http://schemas.openxmlformats.org/officeDocument/2006/relationships/tags" Target="../tags/tag172.xml"/><Relationship Id="rId1" Type="http://schemas.openxmlformats.org/officeDocument/2006/relationships/tags" Target="../tags/tag171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75.xml"/><Relationship Id="rId4" Type="http://schemas.openxmlformats.org/officeDocument/2006/relationships/tags" Target="../tags/tag17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0B659-7991-43FC-9007-6A66F48054BB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35564-6F74-4192-9171-DF66004B798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75DEC-B852-4E64-B3F0-320DDFB6D7A3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54122-4905-489E-8041-D7BE08AB72C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667D8-EFA1-4782-9136-36ECB8826C92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4F677-3E6D-4A3A-B84B-BC5352BA2E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4D64E-93CE-4E2B-BA32-6EC216375542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02179-C47F-4D5C-9EE9-146D5BC818E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7AFCD-4AF5-4412-899C-99DD33AC0D5A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55625-D51E-470B-83AE-2C324495C55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5BAE4-CCE6-4F3E-9844-FA17031C8235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E621F-170C-4642-AA1C-F62CED51BA4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6C6D1-604B-4BF7-8A7A-FB8BB57DD14F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1BFBE-7E6C-4EE3-8389-260E2A6F678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7133A-B6EF-450F-8826-EE04F6FAD7C0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E87D-1179-42C7-86DF-846EAC0033D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EA96D-07CA-42E3-A387-BA7699F7B859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DF38E-CE2B-4F6C-B797-E98E8C729F8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BC0E7-7312-4638-8258-02CF0E1AE7D3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B6585-2020-4182-9079-9D1FE02EE0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EBB13-F9DE-4CD6-8FF3-20D64F6A06D9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8D3F9-84EE-4573-B6CA-35B5B90D799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455B9-89D4-4C2F-BA41-A068B943376F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2C862-8B09-44E9-BDE1-5547BB16DC5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28BBD-831C-48F0-AC16-4B3D741EDA32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7F198-5E6B-4112-BE15-16CE4CB6450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10752-AE14-4535-9EEF-0BB04342B55C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5B166-4DBE-474A-945C-FA45F6C183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49F40-DCB8-4154-AF5D-609D8A88ECC3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1756C-D0D4-468F-B0D3-BFC2585CFA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2A511-0D84-4DAF-A30F-82CC8F4A878E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C5E74-0F17-481D-87CE-1BECDFDDEE5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782AE-37DE-4E55-8534-BD10DB374E7F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96960-FDBA-46C4-A92B-359B870339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93DD6-A688-4D84-8788-28F0E9B7D073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ECB43-6FD2-4561-9971-D706A55463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C89C8-2467-4EFF-A4EC-5AAEBB654B33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163D3-BE70-43BB-A498-7AB11D0D46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217AA-EDC8-434F-A0B0-19C333A7547A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11818-8758-4C4A-9930-8C03D79BE1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1AC8B-0FA9-4728-BAAA-70A7FDCA7553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1EB98-CA55-4648-8E21-E20E87D92F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0662-1B99-4F3E-A2E8-7A77D453D9DA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D7F08-20B3-4292-86BE-FE3435CF0CC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64A55-36B9-4E2A-A6A9-7083C58C297A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D285E-936C-470D-B3B0-A1E9D8FF32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制作工作\2014\1月\PPT模板\样例\17 初中生物\模板1-1.pn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539552" y="2420888"/>
            <a:ext cx="8064896" cy="201622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2C444-7246-46AA-9B25-84A44C367E0D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DD4A1C6-16A8-4033-A09D-93C91EA87E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259632" y="332656"/>
            <a:ext cx="7704856" cy="778098"/>
          </a:xfrm>
        </p:spPr>
        <p:txBody>
          <a:bodyPr/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78B9B-8D73-41CC-8141-D504779888C5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480EE-B533-4202-8358-6046D27EC0B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制作工作\2014\1月\PPT模板\样例\17 初中生物\模板1-1.png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539552" y="2420888"/>
            <a:ext cx="8064896" cy="201622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E1747-F411-4A1F-AFC1-FDF3E75648CA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8608BB7-4F45-491E-98FF-631C72DEBF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5B3CA-477A-4041-9866-8BF3A12DC61D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F11BE-2E98-46B1-8C19-65E645C586B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569C9-0FBB-454E-826C-D434C2AF98E3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96C03-46CD-401E-B242-689A94822F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8EC6F19-E174-45C2-8E2C-8BF49335F09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D1E9200-EF97-40F7-83BA-B9FCAC3DB1B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403350" y="274638"/>
            <a:ext cx="7705725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  <p:custDataLst>
              <p:tags r:id="rId2"/>
            </p:custDataLst>
          </p:nvPr>
        </p:nvSpPr>
        <p:spPr>
          <a:xfrm>
            <a:off x="1403350" y="1600200"/>
            <a:ext cx="7705725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1403350" y="6245225"/>
            <a:ext cx="180022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89413" y="6245225"/>
            <a:ext cx="180022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975475" y="6245225"/>
            <a:ext cx="1800225" cy="476250"/>
          </a:xfrm>
        </p:spPr>
        <p:txBody>
          <a:bodyPr/>
          <a:lstStyle>
            <a:lvl1pPr>
              <a:defRPr/>
            </a:lvl1pPr>
          </a:lstStyle>
          <a:p>
            <a:fld id="{D74423B0-A124-4342-9785-F69BA7DDF310}" type="slidenum">
              <a:rPr lang="zh-CN" altLang="en-US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ags" Target="../tags/tag69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17" Type="http://schemas.openxmlformats.org/officeDocument/2006/relationships/tags" Target="../tags/tag73.xml"/><Relationship Id="rId2" Type="http://schemas.openxmlformats.org/officeDocument/2006/relationships/slideLayout" Target="../slideLayouts/slideLayout14.xml"/><Relationship Id="rId16" Type="http://schemas.openxmlformats.org/officeDocument/2006/relationships/tags" Target="../tags/tag7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ags" Target="../tags/tag71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ags" Target="../tags/tag7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ags" Target="../tags/tag135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ags" Target="../tags/tag134.xml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tags" Target="../tags/tag133.xml"/><Relationship Id="rId5" Type="http://schemas.openxmlformats.org/officeDocument/2006/relationships/slideLayout" Target="../slideLayouts/slideLayout28.xml"/><Relationship Id="rId15" Type="http://schemas.openxmlformats.org/officeDocument/2006/relationships/tags" Target="../tags/tag137.xml"/><Relationship Id="rId10" Type="http://schemas.openxmlformats.org/officeDocument/2006/relationships/tags" Target="../tags/tag132.xml"/><Relationship Id="rId4" Type="http://schemas.openxmlformats.org/officeDocument/2006/relationships/slideLayout" Target="../slideLayouts/slideLayout27.xml"/><Relationship Id="rId9" Type="http://schemas.openxmlformats.org/officeDocument/2006/relationships/theme" Target="../theme/theme3.xml"/><Relationship Id="rId14" Type="http://schemas.openxmlformats.org/officeDocument/2006/relationships/tags" Target="../tags/tag1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FFD9E74-1184-46D9-9C2F-345E5B602AEA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B3CFFBC-2EEC-4CDC-905A-96F2AEE46F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  <p:sldLayoutId id="2147484056" r:id="rId1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661A15E-EEC5-44D8-BD77-533B9C2A1790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3E5A2B7-F7D3-4772-9E4E-533FD12BF0D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 bwMode="auto">
          <a:xfrm>
            <a:off x="468313" y="274638"/>
            <a:ext cx="7775575" cy="9223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  <p:custDataLst>
              <p:tags r:id="rId11"/>
            </p:custDataLst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2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6B5DC3C-66C6-4BC8-AE6B-6A9B4C671DBC}" type="datetimeFigureOut">
              <a:rPr lang="zh-CN" altLang="en-US"/>
              <a:pPr>
                <a:defRPr/>
              </a:pPr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3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4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2493F40-00C9-4CA3-B340-905773A63D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pic>
        <p:nvPicPr>
          <p:cNvPr id="3079" name="Picture 8" descr="E:\制作工作\2014\1月\PPT模板\样例\17 初中生物\模板1-2.png"/>
          <p:cNvPicPr>
            <a:picLocks noChangeAspect="1" noChangeArrowheads="1"/>
          </p:cNvPicPr>
          <p:nvPr>
            <p:custDataLst>
              <p:tags r:id="rId15"/>
            </p:custDataLst>
          </p:nvPr>
        </p:nvPicPr>
        <p:blipFill>
          <a:blip r:embed="rId16"/>
          <a:stretch>
            <a:fillRect/>
          </a:stretch>
        </p:blipFill>
        <p:spPr bwMode="auto">
          <a:xfrm>
            <a:off x="1588" y="0"/>
            <a:ext cx="9142412" cy="6856413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71" r:id="rId1"/>
    <p:sldLayoutId id="2147484068" r:id="rId2"/>
    <p:sldLayoutId id="2147484072" r:id="rId3"/>
    <p:sldLayoutId id="2147484069" r:id="rId4"/>
    <p:sldLayoutId id="2147484070" r:id="rId5"/>
    <p:sldLayoutId id="2147484073" r:id="rId6"/>
    <p:sldLayoutId id="2147484074" r:id="rId7"/>
    <p:sldLayoutId id="2147484077" r:id="rId8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84.xml"/><Relationship Id="rId2" Type="http://schemas.openxmlformats.org/officeDocument/2006/relationships/tags" Target="../tags/tag183.xml"/><Relationship Id="rId1" Type="http://schemas.openxmlformats.org/officeDocument/2006/relationships/tags" Target="../tags/tag182.xml"/><Relationship Id="rId4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187.xml"/><Relationship Id="rId7" Type="http://schemas.openxmlformats.org/officeDocument/2006/relationships/hyperlink" Target="f03ed339de4509a35b55b6b0d18d73aa.mp4" TargetMode="External"/><Relationship Id="rId2" Type="http://schemas.openxmlformats.org/officeDocument/2006/relationships/tags" Target="../tags/tag186.xml"/><Relationship Id="rId1" Type="http://schemas.openxmlformats.org/officeDocument/2006/relationships/tags" Target="../tags/tag185.xml"/><Relationship Id="rId6" Type="http://schemas.openxmlformats.org/officeDocument/2006/relationships/slideLayout" Target="../slideLayouts/slideLayout27.xml"/><Relationship Id="rId5" Type="http://schemas.openxmlformats.org/officeDocument/2006/relationships/tags" Target="../tags/tag188.xml"/><Relationship Id="rId4" Type="http://schemas.openxmlformats.org/officeDocument/2006/relationships/video" Target="file:///H:\&#29983;&#29289;\&#20843;&#19978;&#35838;&#20214;\&#31532;&#20116;&#21333;&#20803;&#31532;&#20108;&#31456;\f03ed339de4509a35b55b6b0d18d73aa.mp4" TargetMode="Externa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91.xml"/><Relationship Id="rId2" Type="http://schemas.openxmlformats.org/officeDocument/2006/relationships/tags" Target="../tags/tag190.xml"/><Relationship Id="rId1" Type="http://schemas.openxmlformats.org/officeDocument/2006/relationships/tags" Target="../tags/tag189.xml"/><Relationship Id="rId6" Type="http://schemas.openxmlformats.org/officeDocument/2006/relationships/image" Target="../media/image5.gif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19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95.xml"/><Relationship Id="rId2" Type="http://schemas.openxmlformats.org/officeDocument/2006/relationships/tags" Target="../tags/tag194.xml"/><Relationship Id="rId1" Type="http://schemas.openxmlformats.org/officeDocument/2006/relationships/tags" Target="../tags/tag193.xml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19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4.xml"/><Relationship Id="rId13" Type="http://schemas.openxmlformats.org/officeDocument/2006/relationships/tags" Target="../tags/tag209.xml"/><Relationship Id="rId18" Type="http://schemas.openxmlformats.org/officeDocument/2006/relationships/image" Target="../media/image9.jpeg"/><Relationship Id="rId3" Type="http://schemas.openxmlformats.org/officeDocument/2006/relationships/tags" Target="../tags/tag199.xml"/><Relationship Id="rId7" Type="http://schemas.openxmlformats.org/officeDocument/2006/relationships/tags" Target="../tags/tag203.xml"/><Relationship Id="rId12" Type="http://schemas.openxmlformats.org/officeDocument/2006/relationships/tags" Target="../tags/tag208.xml"/><Relationship Id="rId17" Type="http://schemas.openxmlformats.org/officeDocument/2006/relationships/image" Target="../media/image8.jpeg"/><Relationship Id="rId2" Type="http://schemas.openxmlformats.org/officeDocument/2006/relationships/tags" Target="../tags/tag198.xml"/><Relationship Id="rId16" Type="http://schemas.openxmlformats.org/officeDocument/2006/relationships/image" Target="../media/image7.png"/><Relationship Id="rId20" Type="http://schemas.openxmlformats.org/officeDocument/2006/relationships/image" Target="../media/image11.jpeg"/><Relationship Id="rId1" Type="http://schemas.openxmlformats.org/officeDocument/2006/relationships/tags" Target="../tags/tag197.xml"/><Relationship Id="rId6" Type="http://schemas.openxmlformats.org/officeDocument/2006/relationships/tags" Target="../tags/tag202.xml"/><Relationship Id="rId11" Type="http://schemas.openxmlformats.org/officeDocument/2006/relationships/tags" Target="../tags/tag207.xml"/><Relationship Id="rId5" Type="http://schemas.openxmlformats.org/officeDocument/2006/relationships/tags" Target="../tags/tag201.xml"/><Relationship Id="rId15" Type="http://schemas.openxmlformats.org/officeDocument/2006/relationships/notesSlide" Target="../notesSlides/notesSlide1.xml"/><Relationship Id="rId10" Type="http://schemas.openxmlformats.org/officeDocument/2006/relationships/tags" Target="../tags/tag206.xml"/><Relationship Id="rId19" Type="http://schemas.openxmlformats.org/officeDocument/2006/relationships/image" Target="../media/image10.jpeg"/><Relationship Id="rId4" Type="http://schemas.openxmlformats.org/officeDocument/2006/relationships/tags" Target="../tags/tag200.xml"/><Relationship Id="rId9" Type="http://schemas.openxmlformats.org/officeDocument/2006/relationships/tags" Target="../tags/tag205.xml"/><Relationship Id="rId14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220.xml"/><Relationship Id="rId13" Type="http://schemas.openxmlformats.org/officeDocument/2006/relationships/tags" Target="../tags/tag225.xml"/><Relationship Id="rId3" Type="http://schemas.openxmlformats.org/officeDocument/2006/relationships/tags" Target="../tags/tag215.xml"/><Relationship Id="rId7" Type="http://schemas.openxmlformats.org/officeDocument/2006/relationships/tags" Target="../tags/tag219.xml"/><Relationship Id="rId12" Type="http://schemas.openxmlformats.org/officeDocument/2006/relationships/tags" Target="../tags/tag224.xml"/><Relationship Id="rId2" Type="http://schemas.openxmlformats.org/officeDocument/2006/relationships/tags" Target="../tags/tag214.xml"/><Relationship Id="rId1" Type="http://schemas.openxmlformats.org/officeDocument/2006/relationships/tags" Target="../tags/tag213.xml"/><Relationship Id="rId6" Type="http://schemas.openxmlformats.org/officeDocument/2006/relationships/tags" Target="../tags/tag218.xml"/><Relationship Id="rId11" Type="http://schemas.openxmlformats.org/officeDocument/2006/relationships/tags" Target="../tags/tag223.xml"/><Relationship Id="rId5" Type="http://schemas.openxmlformats.org/officeDocument/2006/relationships/tags" Target="../tags/tag217.xml"/><Relationship Id="rId10" Type="http://schemas.openxmlformats.org/officeDocument/2006/relationships/tags" Target="../tags/tag222.xml"/><Relationship Id="rId4" Type="http://schemas.openxmlformats.org/officeDocument/2006/relationships/tags" Target="../tags/tag216.xml"/><Relationship Id="rId9" Type="http://schemas.openxmlformats.org/officeDocument/2006/relationships/tags" Target="../tags/tag221.xml"/><Relationship Id="rId14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tags" Target="../tags/tag228.xml"/><Relationship Id="rId7" Type="http://schemas.openxmlformats.org/officeDocument/2006/relationships/slideLayout" Target="../slideLayouts/slideLayout29.xml"/><Relationship Id="rId2" Type="http://schemas.openxmlformats.org/officeDocument/2006/relationships/tags" Target="../tags/tag227.xml"/><Relationship Id="rId1" Type="http://schemas.openxmlformats.org/officeDocument/2006/relationships/tags" Target="../tags/tag226.xml"/><Relationship Id="rId6" Type="http://schemas.openxmlformats.org/officeDocument/2006/relationships/tags" Target="../tags/tag231.xml"/><Relationship Id="rId5" Type="http://schemas.openxmlformats.org/officeDocument/2006/relationships/tags" Target="../tags/tag230.xml"/><Relationship Id="rId4" Type="http://schemas.openxmlformats.org/officeDocument/2006/relationships/tags" Target="../tags/tag22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tags" Target="../tags/tag234.xml"/><Relationship Id="rId7" Type="http://schemas.openxmlformats.org/officeDocument/2006/relationships/tags" Target="../tags/tag238.xml"/><Relationship Id="rId2" Type="http://schemas.openxmlformats.org/officeDocument/2006/relationships/tags" Target="../tags/tag233.xml"/><Relationship Id="rId1" Type="http://schemas.openxmlformats.org/officeDocument/2006/relationships/tags" Target="../tags/tag232.xml"/><Relationship Id="rId6" Type="http://schemas.openxmlformats.org/officeDocument/2006/relationships/tags" Target="../tags/tag237.xml"/><Relationship Id="rId5" Type="http://schemas.openxmlformats.org/officeDocument/2006/relationships/tags" Target="../tags/tag236.xml"/><Relationship Id="rId4" Type="http://schemas.openxmlformats.org/officeDocument/2006/relationships/tags" Target="../tags/tag23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246.xml"/><Relationship Id="rId3" Type="http://schemas.openxmlformats.org/officeDocument/2006/relationships/tags" Target="../tags/tag241.xml"/><Relationship Id="rId7" Type="http://schemas.openxmlformats.org/officeDocument/2006/relationships/tags" Target="../tags/tag245.xml"/><Relationship Id="rId12" Type="http://schemas.openxmlformats.org/officeDocument/2006/relationships/image" Target="../media/image13.png"/><Relationship Id="rId2" Type="http://schemas.openxmlformats.org/officeDocument/2006/relationships/tags" Target="../tags/tag240.xml"/><Relationship Id="rId1" Type="http://schemas.openxmlformats.org/officeDocument/2006/relationships/tags" Target="../tags/tag239.xml"/><Relationship Id="rId6" Type="http://schemas.openxmlformats.org/officeDocument/2006/relationships/tags" Target="../tags/tag244.xml"/><Relationship Id="rId11" Type="http://schemas.openxmlformats.org/officeDocument/2006/relationships/image" Target="../media/image12.png"/><Relationship Id="rId5" Type="http://schemas.openxmlformats.org/officeDocument/2006/relationships/tags" Target="../tags/tag243.xml"/><Relationship Id="rId10" Type="http://schemas.openxmlformats.org/officeDocument/2006/relationships/slideLayout" Target="../slideLayouts/slideLayout29.xml"/><Relationship Id="rId4" Type="http://schemas.openxmlformats.org/officeDocument/2006/relationships/tags" Target="../tags/tag242.xml"/><Relationship Id="rId9" Type="http://schemas.openxmlformats.org/officeDocument/2006/relationships/tags" Target="../tags/tag24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255.xml"/><Relationship Id="rId13" Type="http://schemas.openxmlformats.org/officeDocument/2006/relationships/image" Target="../media/image15.png"/><Relationship Id="rId3" Type="http://schemas.openxmlformats.org/officeDocument/2006/relationships/tags" Target="../tags/tag250.xml"/><Relationship Id="rId7" Type="http://schemas.openxmlformats.org/officeDocument/2006/relationships/tags" Target="../tags/tag254.xml"/><Relationship Id="rId12" Type="http://schemas.openxmlformats.org/officeDocument/2006/relationships/hyperlink" Target="houtian%20&#23665;&#38592;&#20599;&#21917;&#29275;&#22902;.asx" TargetMode="External"/><Relationship Id="rId2" Type="http://schemas.openxmlformats.org/officeDocument/2006/relationships/tags" Target="../tags/tag249.xml"/><Relationship Id="rId1" Type="http://schemas.openxmlformats.org/officeDocument/2006/relationships/tags" Target="../tags/tag248.xml"/><Relationship Id="rId6" Type="http://schemas.openxmlformats.org/officeDocument/2006/relationships/tags" Target="../tags/tag253.xml"/><Relationship Id="rId11" Type="http://schemas.openxmlformats.org/officeDocument/2006/relationships/image" Target="../media/image14.png"/><Relationship Id="rId5" Type="http://schemas.openxmlformats.org/officeDocument/2006/relationships/tags" Target="../tags/tag252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251.xml"/><Relationship Id="rId9" Type="http://schemas.openxmlformats.org/officeDocument/2006/relationships/slideLayout" Target="../slideLayouts/slideLayout29.xml"/><Relationship Id="rId14" Type="http://schemas.openxmlformats.org/officeDocument/2006/relationships/slide" Target="slide2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tags" Target="../tags/tag261.xml"/><Relationship Id="rId7" Type="http://schemas.openxmlformats.org/officeDocument/2006/relationships/tags" Target="../tags/tag265.xml"/><Relationship Id="rId2" Type="http://schemas.openxmlformats.org/officeDocument/2006/relationships/tags" Target="../tags/tag260.xml"/><Relationship Id="rId1" Type="http://schemas.openxmlformats.org/officeDocument/2006/relationships/tags" Target="../tags/tag259.xml"/><Relationship Id="rId6" Type="http://schemas.openxmlformats.org/officeDocument/2006/relationships/tags" Target="../tags/tag264.xml"/><Relationship Id="rId5" Type="http://schemas.openxmlformats.org/officeDocument/2006/relationships/tags" Target="../tags/tag263.xml"/><Relationship Id="rId10" Type="http://schemas.openxmlformats.org/officeDocument/2006/relationships/image" Target="../media/image17.jpeg"/><Relationship Id="rId4" Type="http://schemas.openxmlformats.org/officeDocument/2006/relationships/tags" Target="../tags/tag262.xml"/><Relationship Id="rId9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268.xml"/><Relationship Id="rId2" Type="http://schemas.openxmlformats.org/officeDocument/2006/relationships/tags" Target="../tags/tag267.xml"/><Relationship Id="rId1" Type="http://schemas.openxmlformats.org/officeDocument/2006/relationships/tags" Target="../tags/tag266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26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72.xml"/><Relationship Id="rId2" Type="http://schemas.openxmlformats.org/officeDocument/2006/relationships/tags" Target="../tags/tag271.xml"/><Relationship Id="rId1" Type="http://schemas.openxmlformats.org/officeDocument/2006/relationships/tags" Target="../tags/tag270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274.xml"/><Relationship Id="rId4" Type="http://schemas.openxmlformats.org/officeDocument/2006/relationships/tags" Target="../tags/tag27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77.xml"/><Relationship Id="rId7" Type="http://schemas.openxmlformats.org/officeDocument/2006/relationships/image" Target="../media/image19.jpeg"/><Relationship Id="rId2" Type="http://schemas.openxmlformats.org/officeDocument/2006/relationships/tags" Target="../tags/tag276.xml"/><Relationship Id="rId1" Type="http://schemas.openxmlformats.org/officeDocument/2006/relationships/tags" Target="../tags/tag275.xml"/><Relationship Id="rId6" Type="http://schemas.openxmlformats.org/officeDocument/2006/relationships/image" Target="../media/image18.jpeg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27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281.xml"/><Relationship Id="rId2" Type="http://schemas.openxmlformats.org/officeDocument/2006/relationships/tags" Target="../tags/tag280.xml"/><Relationship Id="rId1" Type="http://schemas.openxmlformats.org/officeDocument/2006/relationships/tags" Target="../tags/tag279.xml"/><Relationship Id="rId6" Type="http://schemas.openxmlformats.org/officeDocument/2006/relationships/image" Target="../media/image20.png"/><Relationship Id="rId5" Type="http://schemas.openxmlformats.org/officeDocument/2006/relationships/slideLayout" Target="../slideLayouts/slideLayout30.xml"/><Relationship Id="rId4" Type="http://schemas.openxmlformats.org/officeDocument/2006/relationships/tags" Target="../tags/tag28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tags" Target="../tags/tag284.xml"/><Relationship Id="rId1" Type="http://schemas.openxmlformats.org/officeDocument/2006/relationships/tags" Target="../tags/tag28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tags" Target="../tags/tag287.xml"/><Relationship Id="rId7" Type="http://schemas.openxmlformats.org/officeDocument/2006/relationships/image" Target="../media/image22.png"/><Relationship Id="rId2" Type="http://schemas.openxmlformats.org/officeDocument/2006/relationships/tags" Target="../tags/tag286.xml"/><Relationship Id="rId1" Type="http://schemas.openxmlformats.org/officeDocument/2006/relationships/tags" Target="../tags/tag285.xml"/><Relationship Id="rId6" Type="http://schemas.openxmlformats.org/officeDocument/2006/relationships/image" Target="../media/image21.png"/><Relationship Id="rId5" Type="http://schemas.openxmlformats.org/officeDocument/2006/relationships/slideLayout" Target="../slideLayouts/slideLayout30.xml"/><Relationship Id="rId4" Type="http://schemas.openxmlformats.org/officeDocument/2006/relationships/tags" Target="../tags/tag28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tags" Target="../tags/tag290.xml"/><Relationship Id="rId1" Type="http://schemas.openxmlformats.org/officeDocument/2006/relationships/tags" Target="../tags/tag28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298.xml"/><Relationship Id="rId13" Type="http://schemas.openxmlformats.org/officeDocument/2006/relationships/slideLayout" Target="../slideLayouts/slideLayout29.xml"/><Relationship Id="rId3" Type="http://schemas.openxmlformats.org/officeDocument/2006/relationships/tags" Target="../tags/tag293.xml"/><Relationship Id="rId7" Type="http://schemas.openxmlformats.org/officeDocument/2006/relationships/tags" Target="../tags/tag297.xml"/><Relationship Id="rId12" Type="http://schemas.openxmlformats.org/officeDocument/2006/relationships/tags" Target="../tags/tag302.xml"/><Relationship Id="rId2" Type="http://schemas.openxmlformats.org/officeDocument/2006/relationships/tags" Target="../tags/tag292.xml"/><Relationship Id="rId1" Type="http://schemas.openxmlformats.org/officeDocument/2006/relationships/tags" Target="../tags/tag291.xml"/><Relationship Id="rId6" Type="http://schemas.openxmlformats.org/officeDocument/2006/relationships/tags" Target="../tags/tag296.xml"/><Relationship Id="rId11" Type="http://schemas.openxmlformats.org/officeDocument/2006/relationships/tags" Target="../tags/tag301.xml"/><Relationship Id="rId5" Type="http://schemas.openxmlformats.org/officeDocument/2006/relationships/tags" Target="../tags/tag295.xml"/><Relationship Id="rId10" Type="http://schemas.openxmlformats.org/officeDocument/2006/relationships/tags" Target="../tags/tag300.xml"/><Relationship Id="rId4" Type="http://schemas.openxmlformats.org/officeDocument/2006/relationships/tags" Target="../tags/tag294.xml"/><Relationship Id="rId9" Type="http://schemas.openxmlformats.org/officeDocument/2006/relationships/tags" Target="../tags/tag29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305.xml"/><Relationship Id="rId7" Type="http://schemas.openxmlformats.org/officeDocument/2006/relationships/audio" Target="../media/audio1.wav"/><Relationship Id="rId2" Type="http://schemas.openxmlformats.org/officeDocument/2006/relationships/tags" Target="../tags/tag304.xml"/><Relationship Id="rId1" Type="http://schemas.openxmlformats.org/officeDocument/2006/relationships/tags" Target="../tags/tag303.xml"/><Relationship Id="rId6" Type="http://schemas.openxmlformats.org/officeDocument/2006/relationships/slideLayout" Target="../slideLayouts/slideLayout25.xml"/><Relationship Id="rId5" Type="http://schemas.openxmlformats.org/officeDocument/2006/relationships/tags" Target="../tags/tag307.xml"/><Relationship Id="rId4" Type="http://schemas.openxmlformats.org/officeDocument/2006/relationships/tags" Target="../tags/tag30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310.xml"/><Relationship Id="rId7" Type="http://schemas.openxmlformats.org/officeDocument/2006/relationships/audio" Target="../media/audio1.wav"/><Relationship Id="rId2" Type="http://schemas.openxmlformats.org/officeDocument/2006/relationships/tags" Target="../tags/tag309.xml"/><Relationship Id="rId1" Type="http://schemas.openxmlformats.org/officeDocument/2006/relationships/tags" Target="../tags/tag308.xml"/><Relationship Id="rId6" Type="http://schemas.openxmlformats.org/officeDocument/2006/relationships/slideLayout" Target="../slideLayouts/slideLayout25.xml"/><Relationship Id="rId5" Type="http://schemas.openxmlformats.org/officeDocument/2006/relationships/tags" Target="../tags/tag312.xml"/><Relationship Id="rId4" Type="http://schemas.openxmlformats.org/officeDocument/2006/relationships/tags" Target="../tags/tag311.xml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tags" Target="../tags/tag325.xml"/><Relationship Id="rId18" Type="http://schemas.openxmlformats.org/officeDocument/2006/relationships/tags" Target="../tags/tag330.xml"/><Relationship Id="rId26" Type="http://schemas.openxmlformats.org/officeDocument/2006/relationships/tags" Target="../tags/tag338.xml"/><Relationship Id="rId39" Type="http://schemas.openxmlformats.org/officeDocument/2006/relationships/tags" Target="../tags/tag351.xml"/><Relationship Id="rId21" Type="http://schemas.openxmlformats.org/officeDocument/2006/relationships/tags" Target="../tags/tag333.xml"/><Relationship Id="rId34" Type="http://schemas.openxmlformats.org/officeDocument/2006/relationships/tags" Target="../tags/tag346.xml"/><Relationship Id="rId42" Type="http://schemas.openxmlformats.org/officeDocument/2006/relationships/tags" Target="../tags/tag354.xml"/><Relationship Id="rId47" Type="http://schemas.openxmlformats.org/officeDocument/2006/relationships/tags" Target="../tags/tag359.xml"/><Relationship Id="rId50" Type="http://schemas.openxmlformats.org/officeDocument/2006/relationships/tags" Target="../tags/tag362.xml"/><Relationship Id="rId55" Type="http://schemas.openxmlformats.org/officeDocument/2006/relationships/tags" Target="../tags/tag367.xml"/><Relationship Id="rId63" Type="http://schemas.openxmlformats.org/officeDocument/2006/relationships/tags" Target="../tags/tag375.xml"/><Relationship Id="rId68" Type="http://schemas.openxmlformats.org/officeDocument/2006/relationships/tags" Target="../tags/tag380.xml"/><Relationship Id="rId76" Type="http://schemas.openxmlformats.org/officeDocument/2006/relationships/tags" Target="../tags/tag388.xml"/><Relationship Id="rId7" Type="http://schemas.openxmlformats.org/officeDocument/2006/relationships/tags" Target="../tags/tag319.xml"/><Relationship Id="rId71" Type="http://schemas.openxmlformats.org/officeDocument/2006/relationships/tags" Target="../tags/tag383.xml"/><Relationship Id="rId2" Type="http://schemas.openxmlformats.org/officeDocument/2006/relationships/tags" Target="../tags/tag314.xml"/><Relationship Id="rId16" Type="http://schemas.openxmlformats.org/officeDocument/2006/relationships/tags" Target="../tags/tag328.xml"/><Relationship Id="rId29" Type="http://schemas.openxmlformats.org/officeDocument/2006/relationships/tags" Target="../tags/tag341.xml"/><Relationship Id="rId11" Type="http://schemas.openxmlformats.org/officeDocument/2006/relationships/tags" Target="../tags/tag323.xml"/><Relationship Id="rId24" Type="http://schemas.openxmlformats.org/officeDocument/2006/relationships/tags" Target="../tags/tag336.xml"/><Relationship Id="rId32" Type="http://schemas.openxmlformats.org/officeDocument/2006/relationships/tags" Target="../tags/tag344.xml"/><Relationship Id="rId37" Type="http://schemas.openxmlformats.org/officeDocument/2006/relationships/tags" Target="../tags/tag349.xml"/><Relationship Id="rId40" Type="http://schemas.openxmlformats.org/officeDocument/2006/relationships/tags" Target="../tags/tag352.xml"/><Relationship Id="rId45" Type="http://schemas.openxmlformats.org/officeDocument/2006/relationships/tags" Target="../tags/tag357.xml"/><Relationship Id="rId53" Type="http://schemas.openxmlformats.org/officeDocument/2006/relationships/tags" Target="../tags/tag365.xml"/><Relationship Id="rId58" Type="http://schemas.openxmlformats.org/officeDocument/2006/relationships/tags" Target="../tags/tag370.xml"/><Relationship Id="rId66" Type="http://schemas.openxmlformats.org/officeDocument/2006/relationships/tags" Target="../tags/tag378.xml"/><Relationship Id="rId74" Type="http://schemas.openxmlformats.org/officeDocument/2006/relationships/tags" Target="../tags/tag386.xml"/><Relationship Id="rId79" Type="http://schemas.openxmlformats.org/officeDocument/2006/relationships/slideLayout" Target="../slideLayouts/slideLayout29.xml"/><Relationship Id="rId5" Type="http://schemas.openxmlformats.org/officeDocument/2006/relationships/tags" Target="../tags/tag317.xml"/><Relationship Id="rId61" Type="http://schemas.openxmlformats.org/officeDocument/2006/relationships/tags" Target="../tags/tag373.xml"/><Relationship Id="rId10" Type="http://schemas.openxmlformats.org/officeDocument/2006/relationships/tags" Target="../tags/tag322.xml"/><Relationship Id="rId19" Type="http://schemas.openxmlformats.org/officeDocument/2006/relationships/tags" Target="../tags/tag331.xml"/><Relationship Id="rId31" Type="http://schemas.openxmlformats.org/officeDocument/2006/relationships/tags" Target="../tags/tag343.xml"/><Relationship Id="rId44" Type="http://schemas.openxmlformats.org/officeDocument/2006/relationships/tags" Target="../tags/tag356.xml"/><Relationship Id="rId52" Type="http://schemas.openxmlformats.org/officeDocument/2006/relationships/tags" Target="../tags/tag364.xml"/><Relationship Id="rId60" Type="http://schemas.openxmlformats.org/officeDocument/2006/relationships/tags" Target="../tags/tag372.xml"/><Relationship Id="rId65" Type="http://schemas.openxmlformats.org/officeDocument/2006/relationships/tags" Target="../tags/tag377.xml"/><Relationship Id="rId73" Type="http://schemas.openxmlformats.org/officeDocument/2006/relationships/tags" Target="../tags/tag385.xml"/><Relationship Id="rId78" Type="http://schemas.openxmlformats.org/officeDocument/2006/relationships/tags" Target="../tags/tag390.xml"/><Relationship Id="rId4" Type="http://schemas.openxmlformats.org/officeDocument/2006/relationships/tags" Target="../tags/tag316.xml"/><Relationship Id="rId9" Type="http://schemas.openxmlformats.org/officeDocument/2006/relationships/tags" Target="../tags/tag321.xml"/><Relationship Id="rId14" Type="http://schemas.openxmlformats.org/officeDocument/2006/relationships/tags" Target="../tags/tag326.xml"/><Relationship Id="rId22" Type="http://schemas.openxmlformats.org/officeDocument/2006/relationships/tags" Target="../tags/tag334.xml"/><Relationship Id="rId27" Type="http://schemas.openxmlformats.org/officeDocument/2006/relationships/tags" Target="../tags/tag339.xml"/><Relationship Id="rId30" Type="http://schemas.openxmlformats.org/officeDocument/2006/relationships/tags" Target="../tags/tag342.xml"/><Relationship Id="rId35" Type="http://schemas.openxmlformats.org/officeDocument/2006/relationships/tags" Target="../tags/tag347.xml"/><Relationship Id="rId43" Type="http://schemas.openxmlformats.org/officeDocument/2006/relationships/tags" Target="../tags/tag355.xml"/><Relationship Id="rId48" Type="http://schemas.openxmlformats.org/officeDocument/2006/relationships/tags" Target="../tags/tag360.xml"/><Relationship Id="rId56" Type="http://schemas.openxmlformats.org/officeDocument/2006/relationships/tags" Target="../tags/tag368.xml"/><Relationship Id="rId64" Type="http://schemas.openxmlformats.org/officeDocument/2006/relationships/tags" Target="../tags/tag376.xml"/><Relationship Id="rId69" Type="http://schemas.openxmlformats.org/officeDocument/2006/relationships/tags" Target="../tags/tag381.xml"/><Relationship Id="rId77" Type="http://schemas.openxmlformats.org/officeDocument/2006/relationships/tags" Target="../tags/tag389.xml"/><Relationship Id="rId8" Type="http://schemas.openxmlformats.org/officeDocument/2006/relationships/tags" Target="../tags/tag320.xml"/><Relationship Id="rId51" Type="http://schemas.openxmlformats.org/officeDocument/2006/relationships/tags" Target="../tags/tag363.xml"/><Relationship Id="rId72" Type="http://schemas.openxmlformats.org/officeDocument/2006/relationships/tags" Target="../tags/tag384.xml"/><Relationship Id="rId3" Type="http://schemas.openxmlformats.org/officeDocument/2006/relationships/tags" Target="../tags/tag315.xml"/><Relationship Id="rId12" Type="http://schemas.openxmlformats.org/officeDocument/2006/relationships/tags" Target="../tags/tag324.xml"/><Relationship Id="rId17" Type="http://schemas.openxmlformats.org/officeDocument/2006/relationships/tags" Target="../tags/tag329.xml"/><Relationship Id="rId25" Type="http://schemas.openxmlformats.org/officeDocument/2006/relationships/tags" Target="../tags/tag337.xml"/><Relationship Id="rId33" Type="http://schemas.openxmlformats.org/officeDocument/2006/relationships/tags" Target="../tags/tag345.xml"/><Relationship Id="rId38" Type="http://schemas.openxmlformats.org/officeDocument/2006/relationships/tags" Target="../tags/tag350.xml"/><Relationship Id="rId46" Type="http://schemas.openxmlformats.org/officeDocument/2006/relationships/tags" Target="../tags/tag358.xml"/><Relationship Id="rId59" Type="http://schemas.openxmlformats.org/officeDocument/2006/relationships/tags" Target="../tags/tag371.xml"/><Relationship Id="rId67" Type="http://schemas.openxmlformats.org/officeDocument/2006/relationships/tags" Target="../tags/tag379.xml"/><Relationship Id="rId20" Type="http://schemas.openxmlformats.org/officeDocument/2006/relationships/tags" Target="../tags/tag332.xml"/><Relationship Id="rId41" Type="http://schemas.openxmlformats.org/officeDocument/2006/relationships/tags" Target="../tags/tag353.xml"/><Relationship Id="rId54" Type="http://schemas.openxmlformats.org/officeDocument/2006/relationships/tags" Target="../tags/tag366.xml"/><Relationship Id="rId62" Type="http://schemas.openxmlformats.org/officeDocument/2006/relationships/tags" Target="../tags/tag374.xml"/><Relationship Id="rId70" Type="http://schemas.openxmlformats.org/officeDocument/2006/relationships/tags" Target="../tags/tag382.xml"/><Relationship Id="rId75" Type="http://schemas.openxmlformats.org/officeDocument/2006/relationships/tags" Target="../tags/tag387.xml"/><Relationship Id="rId1" Type="http://schemas.openxmlformats.org/officeDocument/2006/relationships/tags" Target="../tags/tag313.xml"/><Relationship Id="rId6" Type="http://schemas.openxmlformats.org/officeDocument/2006/relationships/tags" Target="../tags/tag318.xml"/><Relationship Id="rId15" Type="http://schemas.openxmlformats.org/officeDocument/2006/relationships/tags" Target="../tags/tag327.xml"/><Relationship Id="rId23" Type="http://schemas.openxmlformats.org/officeDocument/2006/relationships/tags" Target="../tags/tag335.xml"/><Relationship Id="rId28" Type="http://schemas.openxmlformats.org/officeDocument/2006/relationships/tags" Target="../tags/tag340.xml"/><Relationship Id="rId36" Type="http://schemas.openxmlformats.org/officeDocument/2006/relationships/tags" Target="../tags/tag348.xml"/><Relationship Id="rId49" Type="http://schemas.openxmlformats.org/officeDocument/2006/relationships/tags" Target="../tags/tag361.xml"/><Relationship Id="rId57" Type="http://schemas.openxmlformats.org/officeDocument/2006/relationships/tags" Target="../tags/tag36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393.xml"/><Relationship Id="rId2" Type="http://schemas.openxmlformats.org/officeDocument/2006/relationships/tags" Target="../tags/tag392.xml"/><Relationship Id="rId1" Type="http://schemas.openxmlformats.org/officeDocument/2006/relationships/tags" Target="../tags/tag391.xml"/><Relationship Id="rId4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396.xml"/><Relationship Id="rId2" Type="http://schemas.openxmlformats.org/officeDocument/2006/relationships/tags" Target="../tags/tag395.xml"/><Relationship Id="rId1" Type="http://schemas.openxmlformats.org/officeDocument/2006/relationships/tags" Target="../tags/tag394.xml"/><Relationship Id="rId6" Type="http://schemas.openxmlformats.org/officeDocument/2006/relationships/slide" Target="slide10.xml"/><Relationship Id="rId5" Type="http://schemas.openxmlformats.org/officeDocument/2006/relationships/slideLayout" Target="../slideLayouts/slideLayout30.xml"/><Relationship Id="rId4" Type="http://schemas.openxmlformats.org/officeDocument/2006/relationships/tags" Target="../tags/tag39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627784" y="1340768"/>
            <a:ext cx="6156176" cy="3095625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b="1">
                <a:latin typeface="+mn-ea"/>
                <a:ea typeface="+mn-ea"/>
              </a:rPr>
              <a:t>第二节　先天性行为和</a:t>
            </a:r>
            <a:br>
              <a:rPr lang="en-US" altLang="zh-CN" b="1">
                <a:latin typeface="+mn-ea"/>
                <a:ea typeface="+mn-ea"/>
              </a:rPr>
            </a:br>
            <a:r>
              <a:rPr lang="en-US" altLang="zh-CN" b="1">
                <a:latin typeface="+mn-ea"/>
                <a:ea typeface="+mn-ea"/>
              </a:rPr>
              <a:t>        </a:t>
            </a:r>
            <a:r>
              <a:rPr lang="zh-CN" altLang="en-US" b="1">
                <a:latin typeface="+mn-ea"/>
                <a:ea typeface="+mn-ea"/>
              </a:rPr>
              <a:t>学习行为</a:t>
            </a:r>
            <a:endParaRPr lang="en-US" altLang="zh-CN" b="1">
              <a:latin typeface="+mn-ea"/>
              <a:ea typeface="+mn-ea"/>
            </a:endParaRPr>
          </a:p>
        </p:txBody>
      </p:sp>
      <p:sp>
        <p:nvSpPr>
          <p:cNvPr id="10243" name="矩形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487863" y="4252913"/>
            <a:ext cx="377666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 eaLnBrk="1" hangingPunct="1">
              <a:spcBef>
                <a:spcPct val="20000"/>
              </a:spcBef>
              <a:buFont typeface="Arial"/>
              <a:buNone/>
            </a:pPr>
            <a:r>
              <a:rPr lang="zh-CN" altLang="en-US" sz="2800"/>
              <a:t>夹江县甘江</a:t>
            </a:r>
            <a:r>
              <a:rPr lang="zh-CN" altLang="zh-CN" sz="2800"/>
              <a:t>中学　</a:t>
            </a:r>
            <a:r>
              <a:rPr lang="zh-CN" altLang="en-US" sz="2800"/>
              <a:t>李勤</a:t>
            </a:r>
            <a:endParaRPr lang="zh-CN" altLang="zh-CN" sz="2800"/>
          </a:p>
        </p:txBody>
      </p:sp>
      <p:sp>
        <p:nvSpPr>
          <p:cNvPr id="4" name="TextBox 3"/>
          <p:cNvSpPr txBox="1"/>
          <p:nvPr>
            <p:custDataLst>
              <p:tags r:id="rId3"/>
            </p:custDataLst>
          </p:nvPr>
        </p:nvSpPr>
        <p:spPr>
          <a:xfrm>
            <a:off x="323528" y="47667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人教版第五单元第二章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>
            <p:custDataLst>
              <p:tags r:id="rId1"/>
            </p:custDataLst>
          </p:nvPr>
        </p:nvSpPr>
        <p:spPr>
          <a:xfrm>
            <a:off x="1475656" y="260648"/>
            <a:ext cx="31213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新课导入</a:t>
            </a:r>
          </a:p>
        </p:txBody>
      </p:sp>
      <p:pic>
        <p:nvPicPr>
          <p:cNvPr id="11267" name="Picture 8" descr="https://img0.baidu.com/it/u=4112117749,219137083&amp;fm=26&amp;fmt=auto">
            <a:hlinkClick r:id="rId7" action="ppaction://hlinkfile"/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 bwMode="auto">
          <a:xfrm>
            <a:off x="683568" y="1700808"/>
            <a:ext cx="4762500" cy="26765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9" name="TextBox 8"/>
          <p:cNvSpPr txBox="1"/>
          <p:nvPr>
            <p:custDataLst>
              <p:tags r:id="rId3"/>
            </p:custDataLst>
          </p:nvPr>
        </p:nvSpPr>
        <p:spPr>
          <a:xfrm>
            <a:off x="468313" y="4868863"/>
            <a:ext cx="8280400" cy="12001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>
                <a:solidFill>
                  <a:srgbClr val="00B0F0"/>
                </a:solidFill>
              </a:rPr>
              <a:t>乌鸦这种行为是生来就有的吗</a:t>
            </a:r>
            <a:r>
              <a:rPr lang="en-US" altLang="zh-CN" sz="3600" b="1">
                <a:solidFill>
                  <a:srgbClr val="00B0F0"/>
                </a:solidFill>
              </a:rPr>
              <a:t>?</a:t>
            </a:r>
            <a:r>
              <a:rPr lang="zh-CN" altLang="en-US" sz="3600" b="1">
                <a:solidFill>
                  <a:srgbClr val="00B0F0"/>
                </a:solidFill>
              </a:rPr>
              <a:t>如果不是</a:t>
            </a:r>
            <a:r>
              <a:rPr lang="en-US" altLang="zh-CN" sz="3600" b="1">
                <a:solidFill>
                  <a:srgbClr val="00B0F0"/>
                </a:solidFill>
              </a:rPr>
              <a:t>,</a:t>
            </a:r>
            <a:r>
              <a:rPr lang="zh-CN" altLang="en-US" sz="3600" b="1">
                <a:solidFill>
                  <a:srgbClr val="00B0F0"/>
                </a:solidFill>
              </a:rPr>
              <a:t>这种行为又是怎样形成的呢</a:t>
            </a:r>
            <a:r>
              <a:rPr lang="en-US" altLang="zh-CN" sz="3600" b="1">
                <a:solidFill>
                  <a:srgbClr val="00B0F0"/>
                </a:solidFill>
              </a:rPr>
              <a:t>?</a:t>
            </a:r>
            <a:endParaRPr lang="zh-CN" altLang="en-US" sz="3600" b="1">
              <a:solidFill>
                <a:srgbClr val="00B0F0"/>
              </a:solidFill>
            </a:endParaRPr>
          </a:p>
        </p:txBody>
      </p:sp>
      <p:pic>
        <p:nvPicPr>
          <p:cNvPr id="5" name="f03ed339de4509a35b55b6b0d18d73aa.mp4">
            <a:hlinkClick r:id="" action="ppaction://media"/>
          </p:cNvPr>
          <p:cNvPicPr>
            <a:picLocks noRot="1" noChangeAspect="1"/>
          </p:cNvPicPr>
          <p:nvPr>
            <a:videoFile r:link="rId4"/>
            <p:custDataLst>
              <p:tags r:id="rId5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652120" y="1772816"/>
            <a:ext cx="3048000" cy="2286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Text Box 6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1052736"/>
            <a:ext cx="7705725" cy="18923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tx2"/>
                </a:solidFill>
                <a:latin typeface="Arial" panose="020B0604020202020204" pitchFamily="34" charset="0"/>
                <a:ea typeface="方正舒体" pitchFamily="2" charset="-122"/>
              </a:rPr>
              <a:t>乌鸦的这种行为是生来就有的吗？如果不</a:t>
            </a:r>
            <a:br>
              <a:rPr lang="zh-CN" altLang="en-US" sz="3200">
                <a:solidFill>
                  <a:schemeClr val="tx2"/>
                </a:solidFill>
                <a:latin typeface="Arial" panose="020B0604020202020204" pitchFamily="34" charset="0"/>
                <a:ea typeface="方正舒体" pitchFamily="2" charset="-122"/>
              </a:rPr>
            </a:br>
            <a:r>
              <a:rPr lang="zh-CN" altLang="en-US" sz="3200">
                <a:solidFill>
                  <a:schemeClr val="tx2"/>
                </a:solidFill>
                <a:latin typeface="Arial" panose="020B0604020202020204" pitchFamily="34" charset="0"/>
                <a:ea typeface="方正舒体" pitchFamily="2" charset="-122"/>
              </a:rPr>
              <a:t>是，这种行为又是怎样形成的呢？</a:t>
            </a:r>
            <a:endParaRPr lang="en-US" altLang="zh-CN" sz="3200">
              <a:solidFill>
                <a:schemeClr val="tx2"/>
              </a:solidFill>
              <a:latin typeface="Arial" panose="020B0604020202020204" pitchFamily="34" charset="0"/>
              <a:ea typeface="方正舒体" pitchFamily="2" charset="-122"/>
            </a:endParaRPr>
          </a:p>
        </p:txBody>
      </p:sp>
      <p:pic>
        <p:nvPicPr>
          <p:cNvPr id="25607" name="Picture 7" descr="苹果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 bwMode="auto">
          <a:xfrm rot="2940000">
            <a:off x="7234280" y="325395"/>
            <a:ext cx="1584325" cy="1584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25609" name="Text Box 9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39552" y="3356992"/>
            <a:ext cx="8064896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660066"/>
                </a:solidFill>
                <a:ea typeface="华文隶书" pitchFamily="2" charset="-122"/>
              </a:rPr>
              <a:t>乌鸦的这种行为不是生来就有的，是由于乌鸦在城市里长期生活，慢慢认识到红绿灯和汽车的特点，逐渐学会的。</a:t>
            </a: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1331640" y="260648"/>
            <a:ext cx="230425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6600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思考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560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560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animBg="1"/>
      <p:bldP spid="2560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1489790" y="260648"/>
            <a:ext cx="6832319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通过本节的学习你将知道</a:t>
            </a:r>
          </a:p>
        </p:txBody>
      </p:sp>
      <p:sp>
        <p:nvSpPr>
          <p:cNvPr id="12291" name="TextBox 5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55650" y="1989138"/>
            <a:ext cx="7345363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</a:rPr>
              <a:t>如何区分先天性行为和学习行为？</a:t>
            </a:r>
          </a:p>
        </p:txBody>
      </p:sp>
      <p:sp>
        <p:nvSpPr>
          <p:cNvPr id="12292" name="TextBox 6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55650" y="2852738"/>
            <a:ext cx="7993063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</a:rPr>
              <a:t>动物的行为对动物的生存有什么意义？</a:t>
            </a:r>
          </a:p>
        </p:txBody>
      </p:sp>
      <p:pic>
        <p:nvPicPr>
          <p:cNvPr id="12293" name="New picture"/>
          <p:cNvPicPr/>
          <p:nvPr>
            <p:custDataLst>
              <p:tags r:id="rId4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1404600" y="125476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6"/>
          <a:stretch>
            <a:fillRect/>
          </a:stretch>
        </p:blipFill>
        <p:spPr bwMode="auto">
          <a:xfrm>
            <a:off x="0" y="1196975"/>
            <a:ext cx="2736850" cy="216058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3315" name="Picture 11" descr="https://img2.baidu.com/it/u=2564074623,3157380867&amp;fm=26&amp;fmt=auto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7"/>
          <a:stretch>
            <a:fillRect/>
          </a:stretch>
        </p:blipFill>
        <p:spPr bwMode="auto">
          <a:xfrm>
            <a:off x="6434138" y="1125538"/>
            <a:ext cx="2709862" cy="381635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3316" name="Picture 13" descr="https://img0.baidu.com/it/u=2614473443,3408459721&amp;fm=26&amp;fmt=auto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8"/>
          <a:stretch>
            <a:fillRect/>
          </a:stretch>
        </p:blipFill>
        <p:spPr bwMode="auto">
          <a:xfrm>
            <a:off x="0" y="4508500"/>
            <a:ext cx="2843213" cy="21336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3317" name="Picture 15" descr="https://img1.baidu.com/it/u=3725359305,1381782016&amp;fm=26&amp;fmt=auto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19"/>
          <a:stretch>
            <a:fillRect/>
          </a:stretch>
        </p:blipFill>
        <p:spPr bwMode="auto">
          <a:xfrm>
            <a:off x="2843213" y="1196975"/>
            <a:ext cx="3589337" cy="20161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3318" name="TextBox 1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732588" y="1125538"/>
            <a:ext cx="1655762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/>
              <a:t>哺育行为</a:t>
            </a:r>
          </a:p>
        </p:txBody>
      </p:sp>
      <p:sp>
        <p:nvSpPr>
          <p:cNvPr id="13319" name="TextBox 1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987675" y="1196975"/>
            <a:ext cx="1655763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/>
              <a:t>捕食行为</a:t>
            </a:r>
          </a:p>
        </p:txBody>
      </p:sp>
      <p:sp>
        <p:nvSpPr>
          <p:cNvPr id="13320" name="TextBox 14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572000" y="1196975"/>
            <a:ext cx="1655763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/>
              <a:t>攻击行为</a:t>
            </a:r>
          </a:p>
        </p:txBody>
      </p:sp>
      <p:sp>
        <p:nvSpPr>
          <p:cNvPr id="13321" name="TextBox 15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71550" y="6308725"/>
            <a:ext cx="1655763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/>
              <a:t>迁徙行为</a:t>
            </a:r>
          </a:p>
        </p:txBody>
      </p:sp>
      <p:sp>
        <p:nvSpPr>
          <p:cNvPr id="13322" name="TextBox 16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042988" y="1125538"/>
            <a:ext cx="165735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/>
              <a:t>筑巢行为</a:t>
            </a:r>
          </a:p>
        </p:txBody>
      </p:sp>
      <p:pic>
        <p:nvPicPr>
          <p:cNvPr id="13323" name="Picture 17" descr="https://img2.baidu.com/it/u=2703024723,2270603233&amp;fm=26&amp;fmt=auto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20"/>
          <a:stretch>
            <a:fillRect/>
          </a:stretch>
        </p:blipFill>
        <p:spPr bwMode="auto">
          <a:xfrm>
            <a:off x="2843213" y="4508500"/>
            <a:ext cx="3978275" cy="20891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3324" name="TextBox 18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779838" y="6165850"/>
            <a:ext cx="1655762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/>
              <a:t>社会行为</a:t>
            </a:r>
          </a:p>
        </p:txBody>
      </p:sp>
      <p:sp>
        <p:nvSpPr>
          <p:cNvPr id="13325" name="TextBox 19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0" y="3357563"/>
            <a:ext cx="7019925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</a:rPr>
              <a:t>动物所进行的有利于它们</a:t>
            </a:r>
            <a:r>
              <a:rPr lang="zh-CN" altLang="en-US" sz="3600" b="1">
                <a:solidFill>
                  <a:srgbClr val="FF0000"/>
                </a:solidFill>
              </a:rPr>
              <a:t>生存</a:t>
            </a:r>
            <a:r>
              <a:rPr lang="zh-CN" altLang="en-US" sz="3600" b="1">
                <a:solidFill>
                  <a:srgbClr val="0070C0"/>
                </a:solidFill>
              </a:rPr>
              <a:t>和</a:t>
            </a:r>
            <a:r>
              <a:rPr lang="zh-CN" altLang="en-US" sz="3600" b="1">
                <a:solidFill>
                  <a:srgbClr val="FF0000"/>
                </a:solidFill>
              </a:rPr>
              <a:t>繁衍</a:t>
            </a:r>
            <a:r>
              <a:rPr lang="zh-CN" altLang="en-US" sz="3600" b="1">
                <a:solidFill>
                  <a:srgbClr val="0070C0"/>
                </a:solidFill>
              </a:rPr>
              <a:t>的活动统称为动物的</a:t>
            </a:r>
            <a:r>
              <a:rPr lang="zh-CN" altLang="en-US" sz="3600" b="1">
                <a:solidFill>
                  <a:srgbClr val="9C149C"/>
                </a:solidFill>
              </a:rPr>
              <a:t>行为</a:t>
            </a:r>
          </a:p>
        </p:txBody>
      </p:sp>
      <p:sp>
        <p:nvSpPr>
          <p:cNvPr id="21" name="矩形 20"/>
          <p:cNvSpPr/>
          <p:nvPr>
            <p:custDataLst>
              <p:tags r:id="rId13"/>
            </p:custDataLst>
          </p:nvPr>
        </p:nvSpPr>
        <p:spPr>
          <a:xfrm>
            <a:off x="1259632" y="260648"/>
            <a:ext cx="3470823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动物的行为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椭圆 25"/>
          <p:cNvSpPr/>
          <p:nvPr>
            <p:custDataLst>
              <p:tags r:id="rId1"/>
            </p:custDataLst>
          </p:nvPr>
        </p:nvSpPr>
        <p:spPr>
          <a:xfrm>
            <a:off x="4427984" y="4869160"/>
            <a:ext cx="3528392" cy="86409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>
            <p:custDataLst>
              <p:tags r:id="rId2"/>
            </p:custDataLst>
          </p:nvPr>
        </p:nvSpPr>
        <p:spPr>
          <a:xfrm>
            <a:off x="251520" y="4869160"/>
            <a:ext cx="2340768" cy="72008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>
            <p:custDataLst>
              <p:tags r:id="rId3"/>
            </p:custDataLst>
          </p:nvPr>
        </p:nvSpPr>
        <p:spPr>
          <a:xfrm>
            <a:off x="2267744" y="3933056"/>
            <a:ext cx="2700808" cy="79208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>
            <p:custDataLst>
              <p:tags r:id="rId4"/>
            </p:custDataLst>
          </p:nvPr>
        </p:nvSpPr>
        <p:spPr>
          <a:xfrm>
            <a:off x="5796136" y="2924944"/>
            <a:ext cx="2952328" cy="86409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>
            <p:custDataLst>
              <p:tags r:id="rId5"/>
            </p:custDataLst>
          </p:nvPr>
        </p:nvSpPr>
        <p:spPr>
          <a:xfrm>
            <a:off x="2555776" y="2924944"/>
            <a:ext cx="3096344" cy="79208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1259632" y="260648"/>
            <a:ext cx="3470823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动物的行为</a:t>
            </a:r>
          </a:p>
        </p:txBody>
      </p:sp>
      <p:sp>
        <p:nvSpPr>
          <p:cNvPr id="11" name="矩形 10"/>
          <p:cNvSpPr/>
          <p:nvPr>
            <p:custDataLst>
              <p:tags r:id="rId7"/>
            </p:custDataLst>
          </p:nvPr>
        </p:nvSpPr>
        <p:spPr>
          <a:xfrm>
            <a:off x="251520" y="2708920"/>
            <a:ext cx="8712968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400"/>
              </a:lnSpc>
              <a:defRPr/>
            </a:pPr>
            <a:r>
              <a:rPr lang="zh-CN" altLang="en-US" sz="3600" b="1">
                <a:solidFill>
                  <a:schemeClr val="accent6">
                    <a:lumMod val="50000"/>
                  </a:schemeClr>
                </a:solidFill>
              </a:rPr>
              <a:t>蜜蜂采蜜、小猴做算术题、  小鼠走迷宫、蜘蛛织网、老马识途、大雁南飞 、鸟孵蛋鹦鹉学舌、蛇冬眠、大山雀喝牛奶、</a:t>
            </a:r>
          </a:p>
        </p:txBody>
      </p:sp>
      <p:sp>
        <p:nvSpPr>
          <p:cNvPr id="10" name="矩形 9"/>
          <p:cNvSpPr/>
          <p:nvPr>
            <p:custDataLst>
              <p:tags r:id="rId8"/>
            </p:custDataLst>
          </p:nvPr>
        </p:nvSpPr>
        <p:spPr>
          <a:xfrm>
            <a:off x="251520" y="1196752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2060"/>
                </a:solidFill>
              </a:rPr>
              <a:t>下列动物行为获得的途径来看，哪些是生来就有的，哪些是后天获得的？ </a:t>
            </a:r>
          </a:p>
        </p:txBody>
      </p:sp>
      <p:cxnSp>
        <p:nvCxnSpPr>
          <p:cNvPr id="13" name="直接连接符 12"/>
          <p:cNvCxnSpPr/>
          <p:nvPr>
            <p:custDataLst>
              <p:tags r:id="rId9"/>
            </p:custDataLst>
          </p:nvPr>
        </p:nvCxnSpPr>
        <p:spPr>
          <a:xfrm>
            <a:off x="251520" y="3789040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>
            <p:custDataLst>
              <p:tags r:id="rId10"/>
            </p:custDataLst>
          </p:nvPr>
        </p:nvCxnSpPr>
        <p:spPr>
          <a:xfrm>
            <a:off x="323528" y="4653136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11"/>
            </p:custDataLst>
          </p:nvPr>
        </p:nvCxnSpPr>
        <p:spPr>
          <a:xfrm>
            <a:off x="4932040" y="4653136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>
            <p:custDataLst>
              <p:tags r:id="rId12"/>
            </p:custDataLst>
          </p:nvPr>
        </p:nvCxnSpPr>
        <p:spPr>
          <a:xfrm>
            <a:off x="2483768" y="5589240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13"/>
            </p:custDataLst>
          </p:nvPr>
        </p:nvCxnSpPr>
        <p:spPr>
          <a:xfrm>
            <a:off x="7199784" y="4653136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24" grpId="0" animBg="1"/>
      <p:bldP spid="23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ext Box 6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71550" y="1054100"/>
            <a:ext cx="76962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chemeClr val="accent2"/>
                </a:solidFill>
              </a:rPr>
              <a:t>动物的先天性行为和学习行为：</a:t>
            </a:r>
          </a:p>
        </p:txBody>
      </p:sp>
      <p:sp>
        <p:nvSpPr>
          <p:cNvPr id="9223" name="Text Box 7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187450" y="1701800"/>
            <a:ext cx="344805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accent2"/>
                </a:solidFill>
              </a:rPr>
              <a:t>一：先天性行为：</a:t>
            </a:r>
          </a:p>
        </p:txBody>
      </p:sp>
      <p:sp>
        <p:nvSpPr>
          <p:cNvPr id="9224" name="Text Box 8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331913" y="2420938"/>
            <a:ext cx="6502400" cy="1438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动物生来就有的</a:t>
            </a:r>
            <a:r>
              <a:rPr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zh-CN" altLang="en-US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由动物体内的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遗传物质所决定的行为</a:t>
            </a:r>
            <a:r>
              <a:rPr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endParaRPr lang="zh-CN" altLang="en-US"/>
          </a:p>
        </p:txBody>
      </p:sp>
      <p:sp>
        <p:nvSpPr>
          <p:cNvPr id="9225" name="Text Box 9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331913" y="3644900"/>
            <a:ext cx="3040062" cy="5810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accent2"/>
                </a:solidFill>
              </a:rPr>
              <a:t>二：学习行为：</a:t>
            </a:r>
          </a:p>
        </p:txBody>
      </p:sp>
      <p:sp>
        <p:nvSpPr>
          <p:cNvPr id="9226" name="Text Box 10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187450" y="4365625"/>
            <a:ext cx="7345363" cy="1295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在遗传因素的基础上</a:t>
            </a:r>
            <a:r>
              <a:rPr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zh-CN" altLang="en-US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通过环境因素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zh-CN" altLang="en-US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的作用</a:t>
            </a:r>
            <a:r>
              <a:rPr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zh-CN" altLang="en-US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由生活经验和学习而获得的行为</a:t>
            </a:r>
            <a:r>
              <a:rPr lang="en-US" altLang="zh-CN" sz="32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endParaRPr lang="zh-CN" altLang="en-US" sz="3200" b="1">
              <a:solidFill>
                <a:srgbClr val="CC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1259632" y="260648"/>
            <a:ext cx="3470823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动物的行为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9223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2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2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22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  <p:bldP spid="9224" grpId="0"/>
      <p:bldP spid="9225" grpId="0"/>
      <p:bldP spid="92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3" name="Group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755650" y="1557338"/>
          <a:ext cx="7848600" cy="4321175"/>
        </p:xfrm>
        <a:graphic>
          <a:graphicData uri="http://schemas.openxmlformats.org/drawingml/2006/table">
            <a:tbl>
              <a:tblPr/>
              <a:tblGrid>
                <a:gridCol w="2058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5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54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31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新魏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华文隶书" pitchFamily="2" charset="-122"/>
                        </a:rPr>
                        <a:t> </a:t>
                      </a:r>
                      <a:r>
                        <a:rPr kumimoji="0" lang="zh-CN" altLang="en-US" sz="3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隶书" pitchFamily="2" charset="-122"/>
                        </a:rPr>
                        <a:t>先天性行为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anose="020B0604020202020204" pitchFamily="34" charset="0"/>
                          <a:ea typeface="华文隶书" pitchFamily="2" charset="-122"/>
                        </a:rPr>
                        <a:t>  </a:t>
                      </a:r>
                      <a:r>
                        <a:rPr kumimoji="0" lang="zh-CN" altLang="en-US" sz="3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隶书" pitchFamily="2" charset="-122"/>
                        </a:rPr>
                        <a:t>学习行为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1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新魏" pitchFamily="2" charset="-122"/>
                        </a:rPr>
                        <a:t>获得途径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新魏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新魏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7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华文新魏" pitchFamily="2" charset="-122"/>
                        </a:rPr>
                        <a:t>             决定因素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新魏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华文新魏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263" name="Text Box 2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844800" y="2781300"/>
            <a:ext cx="324167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黑体" pitchFamily="49" charset="-122"/>
              </a:rPr>
              <a:t>动物生来就有</a:t>
            </a:r>
          </a:p>
        </p:txBody>
      </p:sp>
      <p:sp>
        <p:nvSpPr>
          <p:cNvPr id="10264" name="Text Box 2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580063" y="4221163"/>
            <a:ext cx="3097212" cy="1373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黑体" pitchFamily="49" charset="-122"/>
              </a:rPr>
              <a:t>在遗传因素基础上，通过环境因素作用</a:t>
            </a:r>
          </a:p>
        </p:txBody>
      </p:sp>
      <p:sp>
        <p:nvSpPr>
          <p:cNvPr id="10265" name="Text Box 2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844800" y="4221163"/>
            <a:ext cx="2806700" cy="1373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黑体" pitchFamily="49" charset="-122"/>
              </a:rPr>
              <a:t>由遗传物质所决定，不受外界环境的影响</a:t>
            </a:r>
          </a:p>
        </p:txBody>
      </p:sp>
      <p:sp>
        <p:nvSpPr>
          <p:cNvPr id="10266" name="Text Box 26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580063" y="2493963"/>
            <a:ext cx="3167062" cy="11604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黑体" pitchFamily="49" charset="-122"/>
              </a:rPr>
              <a:t>由生活经验和学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ea typeface="黑体" pitchFamily="49" charset="-122"/>
              </a:rPr>
              <a:t>习获得</a:t>
            </a: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1072559" y="260648"/>
            <a:ext cx="807144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区分先天性行为和学习行为</a:t>
            </a:r>
          </a:p>
        </p:txBody>
      </p:sp>
    </p:spTree>
    <p:custDataLst>
      <p:tags r:id="rId1"/>
    </p:custData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6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6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6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26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3" grpId="0"/>
      <p:bldP spid="10264" grpId="0"/>
      <p:bldP spid="10265" grpId="0"/>
      <p:bldP spid="102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/>
          <a:stretch>
            <a:fillRect/>
          </a:stretch>
        </p:blipFill>
        <p:spPr bwMode="auto">
          <a:xfrm>
            <a:off x="0" y="3645024"/>
            <a:ext cx="2041172" cy="259228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1267" name="Text Box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28600" y="4343400"/>
            <a:ext cx="8534400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000" b="1">
              <a:ea typeface="仿宋_GB2312" pitchFamily="49" charset="-122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1124744"/>
            <a:ext cx="7020272" cy="18158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/>
              <a:t>刚出生的小袋鼠只有人的手指那样大，眼睛还睁不开。它出生时掉在母袋鼠的尾巴根部，靠本能爬向母袋鼠的尾尖，再从尾尖爬到母袋鼠腹部的育儿袋中吃奶。</a:t>
            </a:r>
          </a:p>
        </p:txBody>
      </p:sp>
      <p:sp>
        <p:nvSpPr>
          <p:cNvPr id="11270" name="Text Box 6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763688" y="3717032"/>
            <a:ext cx="7380312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/>
              <a:t> </a:t>
            </a:r>
            <a:r>
              <a:rPr lang="zh-CN" altLang="en-US" sz="2800"/>
              <a:t>在迷宫的一臂安上电极，而另一臂是潮湿的暗室，其中还有食物。当蚯蚓爬到有电极的一臂时，它就会受到电击。经过多次尝试和错误后蚯蚓能够学会直接爬向潮湿的暗室。</a:t>
            </a:r>
          </a:p>
        </p:txBody>
      </p:sp>
      <p:sp>
        <p:nvSpPr>
          <p:cNvPr id="11272" name="Text Box 8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2000" y="2420888"/>
            <a:ext cx="2376264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先天性行为</a:t>
            </a:r>
          </a:p>
        </p:txBody>
      </p:sp>
      <p:sp>
        <p:nvSpPr>
          <p:cNvPr id="11273" name="Text Box 9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199784" y="5013176"/>
            <a:ext cx="1944216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学习行为</a:t>
            </a:r>
          </a:p>
        </p:txBody>
      </p:sp>
      <p:sp>
        <p:nvSpPr>
          <p:cNvPr id="11274" name="Rectangle 10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051720" y="5589240"/>
            <a:ext cx="7092280" cy="954107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800"/>
              <a:t>动物的生存环境越复杂多变，是否学习的行为就越多？ </a:t>
            </a:r>
          </a:p>
        </p:txBody>
      </p:sp>
      <p:sp>
        <p:nvSpPr>
          <p:cNvPr id="12" name="矩形 11"/>
          <p:cNvSpPr/>
          <p:nvPr>
            <p:custDataLst>
              <p:tags r:id="rId8"/>
            </p:custDataLst>
          </p:nvPr>
        </p:nvSpPr>
        <p:spPr>
          <a:xfrm>
            <a:off x="1259632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资料分析</a:t>
            </a:r>
          </a:p>
        </p:txBody>
      </p:sp>
      <p:pic>
        <p:nvPicPr>
          <p:cNvPr id="82945" name="Picture 1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2"/>
          <a:stretch>
            <a:fillRect/>
          </a:stretch>
        </p:blipFill>
        <p:spPr bwMode="auto">
          <a:xfrm>
            <a:off x="6896316" y="1052736"/>
            <a:ext cx="2212188" cy="258946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294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26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127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27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27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127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11270" grpId="0" animBg="1"/>
      <p:bldP spid="11272" grpId="0"/>
      <p:bldP spid="11273" grpId="0"/>
      <p:bldP spid="1127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/>
          <a:stretch>
            <a:fillRect/>
          </a:stretch>
        </p:blipFill>
        <p:spPr bwMode="auto">
          <a:xfrm>
            <a:off x="6235938" y="1340768"/>
            <a:ext cx="2908062" cy="237626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2294" name="Text Box 6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1124744"/>
            <a:ext cx="6876256" cy="181588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3333FF"/>
                </a:solidFill>
              </a:rPr>
              <a:t>一只失去雏鸟的美国红雀，总是给养鱼池边浮到水面张口求食的金鱼喂它捕来的昆虫，就象喂给自己的雏鸟一样，一连喂了好几个星期。</a:t>
            </a:r>
          </a:p>
        </p:txBody>
      </p:sp>
      <p:sp>
        <p:nvSpPr>
          <p:cNvPr id="12295" name="Text Box 7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763688" y="4221088"/>
            <a:ext cx="7128792" cy="181588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3333FF"/>
                </a:solidFill>
              </a:rPr>
              <a:t>很多年前，在英格兰有一只大山雀，一次偶然碰巧打开了放在门外的奶瓶盖，偷喝了牛奶。不久，那里的其他大山雀也学会了偷喝牛奶。</a:t>
            </a:r>
          </a:p>
        </p:txBody>
      </p:sp>
      <p:sp>
        <p:nvSpPr>
          <p:cNvPr id="12296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806825" y="2438400"/>
            <a:ext cx="37338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先天性行为</a:t>
            </a:r>
          </a:p>
        </p:txBody>
      </p:sp>
      <p:sp>
        <p:nvSpPr>
          <p:cNvPr id="12297" name="Text Box 9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067944" y="5517232"/>
            <a:ext cx="2970213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学习行为</a:t>
            </a:r>
          </a:p>
        </p:txBody>
      </p:sp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1259632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资料分析</a:t>
            </a:r>
          </a:p>
        </p:txBody>
      </p:sp>
      <p:pic>
        <p:nvPicPr>
          <p:cNvPr id="11" name="Picture 2">
            <a:hlinkClick r:id="rId12" action="ppaction://hlinkfile"/>
          </p:cNvPr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2564904"/>
            <a:ext cx="3364691" cy="376882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4" name="左箭头 13">
            <a:hlinkClick r:id="rId14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4860032" y="3068960"/>
            <a:ext cx="936104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29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2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229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2295" grpId="0"/>
      <p:bldP spid="12296" grpId="0"/>
      <p:bldP spid="12297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1124744"/>
            <a:ext cx="5076056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3333FF"/>
                </a:solidFill>
              </a:rPr>
              <a:t>幼小的黑猩猩能模仿成年的黑猩猩，用一根蘸水的树枝从洞穴中钓取白蚁作为食物。</a:t>
            </a:r>
          </a:p>
        </p:txBody>
      </p:sp>
      <p:sp>
        <p:nvSpPr>
          <p:cNvPr id="13318" name="Rectangle 6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311352" y="4005064"/>
            <a:ext cx="5832648" cy="181588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3333FF"/>
                </a:solidFill>
              </a:rPr>
              <a:t>成年黑猩猩会利用经验来解决问题。当香蕉被挂在高处够不到时，黑猩猩就会把几个木箱堆叠起来，然后爬到木箱顶上去摘香蕉。</a:t>
            </a:r>
          </a:p>
        </p:txBody>
      </p:sp>
      <p:sp>
        <p:nvSpPr>
          <p:cNvPr id="13319" name="Text Box 7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148064" y="5661248"/>
            <a:ext cx="2970212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学习行为</a:t>
            </a:r>
          </a:p>
        </p:txBody>
      </p:sp>
      <p:sp>
        <p:nvSpPr>
          <p:cNvPr id="13320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979712" y="2708920"/>
            <a:ext cx="2970213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学习行为</a:t>
            </a:r>
          </a:p>
        </p:txBody>
      </p:sp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1259632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资料分析</a:t>
            </a:r>
          </a:p>
        </p:txBody>
      </p:sp>
      <p:pic>
        <p:nvPicPr>
          <p:cNvPr id="79874" name="Picture 2" descr="https://gimg2.baidu.com/image_search/src=http%3A%2F%2Finews.gtimg.com%2Fnewsapp_bt%2F0%2F10393932685%2F1000.jpg&amp;refer=http%3A%2F%2Finews.gtimg.com&amp;app=2002&amp;size=f9999,10000&amp;q=a80&amp;n=0&amp;g=0n&amp;fmt=jpeg?sec=1634717099&amp;t=0898d473ed44d5236e77fb2f531c36ca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9"/>
          <a:stretch>
            <a:fillRect/>
          </a:stretch>
        </p:blipFill>
        <p:spPr bwMode="auto">
          <a:xfrm>
            <a:off x="5076056" y="1124744"/>
            <a:ext cx="3779912" cy="2725317"/>
          </a:xfrm>
          <a:prstGeom prst="rect">
            <a:avLst/>
          </a:prstGeom>
          <a:noFill/>
        </p:spPr>
      </p:pic>
      <p:pic>
        <p:nvPicPr>
          <p:cNvPr id="79876" name="Picture 4" descr="https://gimg2.baidu.com/image_search/src=http%3A%2F%2Fgss0.baidu.com%2F7LsWdDW5_xN3otqbppnN2DJv%2Fdoc%2Fpic%2Fitem%2F18d8bc3eb13533fa019e8236a0d3fd1f41345bf9.jpg&amp;refer=http%3A%2F%2Fgss0.baidu.com&amp;app=2002&amp;size=f9999,10000&amp;q=a80&amp;n=0&amp;g=0n&amp;fmt=jpeg?sec=1634717289&amp;t=709ef079f75e630247388f4fff392eb5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10"/>
          <a:stretch>
            <a:fillRect/>
          </a:stretch>
        </p:blipFill>
        <p:spPr bwMode="auto">
          <a:xfrm>
            <a:off x="98326" y="3933056"/>
            <a:ext cx="2817490" cy="26973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987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3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3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987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3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31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8" grpId="0"/>
      <p:bldP spid="13319" grpId="0"/>
      <p:bldP spid="133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1772816"/>
            <a:ext cx="9144000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仿宋_GB2312" pitchFamily="49" charset="-122"/>
                <a:ea typeface="仿宋_GB2312" pitchFamily="49" charset="-122"/>
              </a:rPr>
              <a:t>   </a:t>
            </a:r>
            <a:r>
              <a:rPr lang="zh-CN" altLang="en-US" b="1">
                <a:solidFill>
                  <a:srgbClr val="3333FF"/>
                </a:solidFill>
                <a:latin typeface="仿宋_GB2312" pitchFamily="49" charset="-122"/>
                <a:ea typeface="仿宋_GB2312" pitchFamily="49" charset="-122"/>
              </a:rPr>
              <a:t> </a:t>
            </a:r>
            <a:r>
              <a:rPr lang="zh-CN" altLang="en-US" sz="2800" b="1">
                <a:solidFill>
                  <a:srgbClr val="3333FF"/>
                </a:solidFill>
                <a:latin typeface="仿宋_GB2312" pitchFamily="49" charset="-122"/>
                <a:ea typeface="仿宋_GB2312" pitchFamily="49" charset="-122"/>
              </a:rPr>
              <a:t>不同动物的学习能力是有差别的。动物越低等，学习能力也就越差。走迷宫的蚯蚓要经过</a:t>
            </a:r>
            <a:r>
              <a:rPr lang="en-US" altLang="zh-CN" sz="2800" b="1">
                <a:solidFill>
                  <a:srgbClr val="3333FF"/>
                </a:solidFill>
                <a:latin typeface="仿宋_GB2312" pitchFamily="49" charset="-122"/>
                <a:ea typeface="仿宋_GB2312" pitchFamily="49" charset="-122"/>
              </a:rPr>
              <a:t>200</a:t>
            </a:r>
            <a:r>
              <a:rPr lang="zh-CN" altLang="en-US" sz="2800" b="1">
                <a:solidFill>
                  <a:srgbClr val="3333FF"/>
                </a:solidFill>
                <a:latin typeface="仿宋_GB2312" pitchFamily="49" charset="-122"/>
                <a:ea typeface="仿宋_GB2312" pitchFamily="49" charset="-122"/>
              </a:rPr>
              <a:t>次以上的尝试和错误后，才能学会直接爬向潮湿的暗室。而走复杂迷宫的鼠学习就快得多。对于同种动物的不同个体或不同种的动物来说，即使学习条件相同，学习的速度也会有差异，这是因为学习行为也会受到遗传因素的影响。</a:t>
            </a:r>
          </a:p>
        </p:txBody>
      </p:sp>
      <p:sp>
        <p:nvSpPr>
          <p:cNvPr id="28675" name="Rectangle 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79512" y="4869160"/>
            <a:ext cx="8964488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800" b="1">
                <a:solidFill>
                  <a:srgbClr val="00B050"/>
                </a:solidFill>
              </a:rPr>
              <a:t>我们人类生活的环境就很复杂，所以学习的行为也就越多，而且越高等的动物，其学习行为就更多。 </a:t>
            </a:r>
          </a:p>
        </p:txBody>
      </p:sp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1187624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讨论分析</a:t>
            </a:r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251520" y="1196752"/>
            <a:ext cx="52341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不同动物的学习能力有差别吗？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867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867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11560" y="3068960"/>
            <a:ext cx="7605712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2060"/>
                </a:solidFill>
              </a:rPr>
              <a:t>1</a:t>
            </a:r>
            <a:r>
              <a:rPr lang="zh-CN" altLang="en-US" sz="4400" b="1">
                <a:solidFill>
                  <a:srgbClr val="002060"/>
                </a:solidFill>
              </a:rPr>
              <a:t>、 维护个体生存和物种繁衍</a:t>
            </a:r>
          </a:p>
        </p:txBody>
      </p:sp>
      <p:sp>
        <p:nvSpPr>
          <p:cNvPr id="15365" name="Text Box 5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11560" y="4149080"/>
            <a:ext cx="7110413" cy="7651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2060"/>
                </a:solidFill>
              </a:rPr>
              <a:t>2</a:t>
            </a:r>
            <a:r>
              <a:rPr lang="zh-CN" altLang="en-US" sz="4400" b="1">
                <a:solidFill>
                  <a:srgbClr val="002060"/>
                </a:solidFill>
              </a:rPr>
              <a:t>、保护自己，逃避敌害</a:t>
            </a:r>
          </a:p>
        </p:txBody>
      </p:sp>
      <p:sp>
        <p:nvSpPr>
          <p:cNvPr id="15366" name="Text Box 6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83568" y="5085184"/>
            <a:ext cx="5761037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2060"/>
                </a:solidFill>
              </a:rPr>
              <a:t>3 </a:t>
            </a:r>
            <a:r>
              <a:rPr lang="zh-CN" altLang="en-US" sz="4400" b="1">
                <a:solidFill>
                  <a:srgbClr val="002060"/>
                </a:solidFill>
              </a:rPr>
              <a:t>、度过食物短缺季节</a:t>
            </a:r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1187624" y="260648"/>
            <a:ext cx="675697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行为对生物生存的意义</a:t>
            </a:r>
          </a:p>
        </p:txBody>
      </p:sp>
      <p:sp>
        <p:nvSpPr>
          <p:cNvPr id="8" name="Text Box 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51520" y="1340768"/>
            <a:ext cx="8568952" cy="13234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4000" b="1"/>
              <a:t>通过前面的资料分析，你认为动物的行为对其生存有没有意义？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536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36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536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https://img0.baidu.com/it/u=1755103728,1642402785&amp;fm=26&amp;fmt=auto&amp;gp=0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tretch>
            <a:fillRect/>
          </a:stretch>
        </p:blipFill>
        <p:spPr bwMode="auto">
          <a:xfrm>
            <a:off x="0" y="3286279"/>
            <a:ext cx="4536504" cy="3239065"/>
          </a:xfrm>
          <a:prstGeom prst="rect">
            <a:avLst/>
          </a:prstGeom>
          <a:noFill/>
        </p:spPr>
      </p:pic>
      <p:pic>
        <p:nvPicPr>
          <p:cNvPr id="18441" name="Picture 9" descr="https://gimg2.baidu.com/image_search/src=http%3A%2F%2Fqnsunong.365sn.cn%2F572c05cd9f792.jpg&amp;refer=http%3A%2F%2Fqnsunong.365sn.cn&amp;app=2002&amp;size=f9999,10000&amp;q=a80&amp;n=0&amp;g=0n&amp;fmt=jpeg?sec=1634715242&amp;t=4b043f9c566cffb50de78a6681fa1f5b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/>
          <a:stretch>
            <a:fillRect/>
          </a:stretch>
        </p:blipFill>
        <p:spPr bwMode="auto">
          <a:xfrm>
            <a:off x="4572000" y="3286125"/>
            <a:ext cx="4318959" cy="3239219"/>
          </a:xfrm>
          <a:prstGeom prst="rect">
            <a:avLst/>
          </a:prstGeom>
          <a:noFill/>
        </p:spPr>
      </p:pic>
      <p:sp>
        <p:nvSpPr>
          <p:cNvPr id="9" name="Text Box 9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1052736"/>
            <a:ext cx="9144000" cy="230832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3200">
                <a:latin typeface="隶书" pitchFamily="49" charset="-122"/>
                <a:ea typeface="隶书" pitchFamily="49" charset="-122"/>
              </a:rPr>
              <a:t>　　</a:t>
            </a:r>
            <a:r>
              <a:rPr kumimoji="1" lang="zh-CN" altLang="en-US" sz="2800">
                <a:latin typeface="+mn-ea"/>
                <a:ea typeface="+mn-ea"/>
              </a:rPr>
              <a:t>菜青虫总是取食白菜、甘蓝等十字花科植物。有人用刚从受精卵里孵化出的菜青虫做实验：把十字花科植物的叶子榨成汁涂抹在滤纸上，旁边放着其他植物的叶子，结果菜青虫去啃食滤纸，却不吃其他植物的叶子。这是什么行为呢？</a:t>
            </a:r>
            <a:endParaRPr kumimoji="1" lang="en-US" altLang="zh-CN" sz="2800">
              <a:latin typeface="+mn-ea"/>
              <a:ea typeface="+mn-ea"/>
            </a:endParaRPr>
          </a:p>
        </p:txBody>
      </p:sp>
      <p:sp>
        <p:nvSpPr>
          <p:cNvPr id="10" name="矩形 9"/>
          <p:cNvSpPr/>
          <p:nvPr>
            <p:custDataLst>
              <p:tags r:id="rId4"/>
            </p:custDataLst>
          </p:nvPr>
        </p:nvSpPr>
        <p:spPr>
          <a:xfrm>
            <a:off x="1187624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讨论分析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tretch>
            <a:fillRect/>
          </a:stretch>
        </p:blipFill>
        <p:spPr bwMode="auto">
          <a:xfrm>
            <a:off x="4283968" y="1124744"/>
            <a:ext cx="4648200" cy="30384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" name="矩形 5"/>
          <p:cNvSpPr/>
          <p:nvPr>
            <p:custDataLst>
              <p:tags r:id="rId2"/>
            </p:custDataLst>
          </p:nvPr>
        </p:nvSpPr>
        <p:spPr>
          <a:xfrm>
            <a:off x="1027676" y="188640"/>
            <a:ext cx="81163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探究</a:t>
            </a:r>
            <a:r>
              <a:rPr lang="zh-CN" altLang="zh-CN" sz="3600">
                <a:solidFill>
                  <a:srgbClr val="FFFF00"/>
                </a:solidFill>
              </a:rPr>
              <a:t>小鼠走迷宫获取食物的学习行为</a:t>
            </a:r>
            <a:endParaRPr lang="zh-CN" altLang="en-US" sz="3600" b="1" spc="30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文本框 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1520" y="1268760"/>
            <a:ext cx="396044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kumimoji="1" lang="zh-CN" altLang="en-US" sz="2800">
                <a:latin typeface="+mn-ea"/>
                <a:ea typeface="+mn-ea"/>
              </a:rPr>
              <a:t>实验目的</a:t>
            </a:r>
            <a:endParaRPr kumimoji="1" lang="en-US" altLang="zh-CN" sz="2800"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kumimoji="1" lang="en-US" altLang="zh-CN" sz="2800">
                <a:latin typeface="+mn-ea"/>
                <a:ea typeface="+mn-ea"/>
              </a:rPr>
              <a:t>1</a:t>
            </a:r>
            <a:r>
              <a:rPr kumimoji="1" lang="zh-CN" altLang="en-US" sz="2800">
                <a:latin typeface="+mn-ea"/>
                <a:ea typeface="+mn-ea"/>
              </a:rPr>
              <a:t>．观察动物通过“尝试与错误”形成一种新的行为的过程。</a:t>
            </a:r>
            <a:endParaRPr kumimoji="1" lang="en-US" altLang="zh-CN" sz="2800"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kumimoji="1" lang="en-US" altLang="zh-CN" sz="2800">
                <a:latin typeface="+mn-ea"/>
                <a:ea typeface="+mn-ea"/>
              </a:rPr>
              <a:t>2</a:t>
            </a:r>
            <a:r>
              <a:rPr kumimoji="1" lang="zh-CN" altLang="en-US" sz="2800">
                <a:latin typeface="+mn-ea"/>
                <a:ea typeface="+mn-ea"/>
              </a:rPr>
              <a:t>．分析实验数据，得出合理结论。</a:t>
            </a:r>
            <a:endParaRPr kumimoji="1" lang="en-US" altLang="zh-CN" sz="2800"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kumimoji="1" lang="en-US" altLang="zh-CN" sz="2800">
                <a:latin typeface="+mn-ea"/>
                <a:ea typeface="+mn-ea"/>
              </a:rPr>
              <a:t>3</a:t>
            </a:r>
            <a:r>
              <a:rPr kumimoji="1" lang="zh-CN" altLang="en-US" sz="2800">
                <a:latin typeface="+mn-ea"/>
                <a:ea typeface="+mn-ea"/>
              </a:rPr>
              <a:t>．理解学习行为对于动物生存的重要意义。</a:t>
            </a:r>
          </a:p>
        </p:txBody>
      </p:sp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323528" y="5013176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2800">
                <a:latin typeface="+mn-ea"/>
              </a:rPr>
              <a:t>实验材料：饥饿的小鼠、纸箱制作的“迷宫”，小鼠食物，计时器、纸、笔等记录用具。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1187624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制定计划</a:t>
            </a:r>
          </a:p>
        </p:txBody>
      </p:sp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>
            <a:off x="539552" y="1412776"/>
            <a:ext cx="7992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>
                <a:latin typeface="+mn-ea"/>
              </a:rPr>
              <a:t>1</a:t>
            </a:r>
            <a:r>
              <a:rPr lang="zh-CN" altLang="en-US" sz="2800">
                <a:latin typeface="+mn-ea"/>
              </a:rPr>
              <a:t>．</a:t>
            </a:r>
            <a:r>
              <a:rPr lang="zh-CN" altLang="zh-CN" sz="2800">
                <a:latin typeface="+mn-ea"/>
              </a:rPr>
              <a:t>准备好迷宫、</a:t>
            </a:r>
            <a:r>
              <a:rPr lang="zh-CN" altLang="en-US" sz="2800">
                <a:latin typeface="+mn-ea"/>
              </a:rPr>
              <a:t>饥饿</a:t>
            </a:r>
            <a:r>
              <a:rPr lang="en-US" altLang="zh-CN" sz="2800">
                <a:latin typeface="+mn-ea"/>
              </a:rPr>
              <a:t>1</a:t>
            </a:r>
            <a:r>
              <a:rPr lang="zh-CN" altLang="en-US" sz="2800">
                <a:latin typeface="+mn-ea"/>
              </a:rPr>
              <a:t>天的几只</a:t>
            </a:r>
            <a:r>
              <a:rPr lang="zh-CN" altLang="zh-CN" sz="2800">
                <a:latin typeface="+mn-ea"/>
              </a:rPr>
              <a:t>小鼠和食物。</a:t>
            </a:r>
            <a:endParaRPr lang="en-US" altLang="zh-CN" sz="2800">
              <a:latin typeface="+mn-ea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>
                <a:latin typeface="+mn-ea"/>
              </a:rPr>
              <a:t>2</a:t>
            </a:r>
            <a:r>
              <a:rPr lang="zh-CN" altLang="en-US" sz="2800">
                <a:latin typeface="+mn-ea"/>
              </a:rPr>
              <a:t>．全班分为五个小组，每组</a:t>
            </a:r>
            <a:r>
              <a:rPr lang="en-US" altLang="zh-CN" sz="2800">
                <a:latin typeface="+mn-ea"/>
              </a:rPr>
              <a:t>1</a:t>
            </a:r>
            <a:r>
              <a:rPr lang="zh-CN" altLang="en-US" sz="2800">
                <a:latin typeface="+mn-ea"/>
              </a:rPr>
              <a:t>只小鼠，一个制作好的迷宫和少许食物。</a:t>
            </a:r>
            <a:endParaRPr lang="en-US" altLang="zh-CN" sz="2800">
              <a:latin typeface="+mn-ea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>
                <a:latin typeface="+mn-ea"/>
              </a:rPr>
              <a:t>3</a:t>
            </a:r>
            <a:r>
              <a:rPr lang="zh-CN" altLang="en-US" sz="2800">
                <a:latin typeface="+mn-ea"/>
              </a:rPr>
              <a:t>、</a:t>
            </a:r>
            <a:r>
              <a:rPr lang="zh-CN" altLang="zh-CN" sz="2800">
                <a:latin typeface="+mn-ea"/>
              </a:rPr>
              <a:t>从迷宫的入口处放入小鼠，同时</a:t>
            </a:r>
            <a:r>
              <a:rPr lang="zh-CN" altLang="en-US" sz="2800">
                <a:latin typeface="+mn-ea"/>
              </a:rPr>
              <a:t>马上计时并</a:t>
            </a:r>
            <a:r>
              <a:rPr lang="zh-CN" altLang="zh-CN" sz="2800">
                <a:latin typeface="+mn-ea"/>
              </a:rPr>
              <a:t>在出口处</a:t>
            </a:r>
            <a:r>
              <a:rPr lang="zh-CN" altLang="en-US" sz="2800">
                <a:latin typeface="+mn-ea"/>
              </a:rPr>
              <a:t>等待，记录小鼠从入口到达出口的时间，</a:t>
            </a:r>
            <a:r>
              <a:rPr lang="zh-CN" altLang="zh-CN" sz="2800">
                <a:latin typeface="+mn-ea"/>
              </a:rPr>
              <a:t>或者记录小鼠尝试的次数。</a:t>
            </a:r>
            <a:endParaRPr lang="en-US" altLang="zh-CN" sz="2800">
              <a:latin typeface="+mn-ea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>
                <a:latin typeface="+mn-ea"/>
              </a:rPr>
              <a:t>3</a:t>
            </a:r>
            <a:r>
              <a:rPr lang="zh-CN" altLang="en-US" sz="2800">
                <a:latin typeface="+mn-ea"/>
              </a:rPr>
              <a:t>．每组重复上述实验</a:t>
            </a:r>
            <a:r>
              <a:rPr lang="en-US" altLang="zh-CN" sz="2800">
                <a:latin typeface="+mn-ea"/>
              </a:rPr>
              <a:t>5-7</a:t>
            </a:r>
            <a:r>
              <a:rPr lang="zh-CN" altLang="en-US" sz="2800">
                <a:latin typeface="+mn-ea"/>
              </a:rPr>
              <a:t>次，然后统计并求出平均值。</a:t>
            </a:r>
            <a:endParaRPr lang="zh-CN" altLang="zh-CN" sz="2800">
              <a:latin typeface="+mn-ea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187624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实施计划</a:t>
            </a:r>
          </a:p>
        </p:txBody>
      </p:sp>
      <p:pic>
        <p:nvPicPr>
          <p:cNvPr id="70658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 bwMode="auto">
          <a:xfrm>
            <a:off x="1691680" y="1196752"/>
            <a:ext cx="6007339" cy="4980061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0660" name="Picture 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 bwMode="auto">
          <a:xfrm>
            <a:off x="6444208" y="4437112"/>
            <a:ext cx="1121985" cy="43204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0661" name="Picture 5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8"/>
          <a:stretch>
            <a:fillRect/>
          </a:stretch>
        </p:blipFill>
        <p:spPr bwMode="auto">
          <a:xfrm>
            <a:off x="3059832" y="1700808"/>
            <a:ext cx="495300" cy="447675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187625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讨论交流</a:t>
            </a:r>
          </a:p>
        </p:txBody>
      </p:sp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>
            <a:off x="971600" y="1556792"/>
            <a:ext cx="71287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>
                <a:latin typeface="+mn-ea"/>
              </a:rPr>
              <a:t>1</a:t>
            </a:r>
            <a:r>
              <a:rPr lang="zh-CN" altLang="zh-CN" sz="2800">
                <a:latin typeface="+mn-ea"/>
              </a:rPr>
              <a:t>．</a:t>
            </a:r>
            <a:r>
              <a:rPr lang="zh-CN" altLang="en-US" sz="2800">
                <a:latin typeface="+mn-ea"/>
              </a:rPr>
              <a:t>各组小鼠</a:t>
            </a:r>
            <a:r>
              <a:rPr lang="zh-CN" altLang="zh-CN" sz="2800">
                <a:latin typeface="+mn-ea"/>
              </a:rPr>
              <a:t>“尝试与错误”</a:t>
            </a:r>
            <a:r>
              <a:rPr lang="zh-CN" altLang="en-US" sz="2800">
                <a:latin typeface="+mn-ea"/>
              </a:rPr>
              <a:t>的次数一样吗？为什么？</a:t>
            </a:r>
            <a:endParaRPr lang="zh-CN" altLang="zh-CN" sz="2800">
              <a:latin typeface="+mn-ea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altLang="zh-CN" sz="2800">
              <a:latin typeface="+mn-ea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>
                <a:latin typeface="+mn-ea"/>
              </a:rPr>
              <a:t>2</a:t>
            </a:r>
            <a:r>
              <a:rPr lang="zh-CN" altLang="zh-CN" sz="2800">
                <a:latin typeface="+mn-ea"/>
              </a:rPr>
              <a:t>．学习行为对于动物的生存有什么重要意义？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Text Box 5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152525" y="1403350"/>
            <a:ext cx="69342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</a:rPr>
              <a:t>1</a:t>
            </a:r>
            <a:r>
              <a:rPr lang="zh-CN" altLang="en-US" sz="2800" b="1">
                <a:solidFill>
                  <a:srgbClr val="002060"/>
                </a:solidFill>
              </a:rPr>
              <a:t>、先天性行为的特点：</a:t>
            </a:r>
          </a:p>
        </p:txBody>
      </p:sp>
      <p:sp>
        <p:nvSpPr>
          <p:cNvPr id="20486" name="Text Box 6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971600" y="1844824"/>
            <a:ext cx="44958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</a:rPr>
              <a:t>（</a:t>
            </a:r>
            <a:r>
              <a:rPr lang="en-US" altLang="zh-CN" sz="2800" b="1">
                <a:solidFill>
                  <a:srgbClr val="002060"/>
                </a:solidFill>
              </a:rPr>
              <a:t>1</a:t>
            </a:r>
            <a:r>
              <a:rPr lang="zh-CN" altLang="en-US" sz="2800" b="1">
                <a:solidFill>
                  <a:srgbClr val="002060"/>
                </a:solidFill>
              </a:rPr>
              <a:t>）生来就会                               </a:t>
            </a:r>
          </a:p>
        </p:txBody>
      </p:sp>
      <p:sp>
        <p:nvSpPr>
          <p:cNvPr id="20487" name="Text Box 7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71600" y="2348880"/>
            <a:ext cx="38100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</a:rPr>
              <a:t>（</a:t>
            </a:r>
            <a:r>
              <a:rPr lang="en-US" altLang="zh-CN" sz="2800" b="1">
                <a:solidFill>
                  <a:srgbClr val="002060"/>
                </a:solidFill>
              </a:rPr>
              <a:t>2</a:t>
            </a:r>
            <a:r>
              <a:rPr lang="zh-CN" altLang="en-US" sz="2800" b="1">
                <a:solidFill>
                  <a:srgbClr val="002060"/>
                </a:solidFill>
              </a:rPr>
              <a:t>）遗传物质决定</a:t>
            </a:r>
          </a:p>
        </p:txBody>
      </p:sp>
      <p:sp>
        <p:nvSpPr>
          <p:cNvPr id="20488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115616" y="2852936"/>
            <a:ext cx="56388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</a:rPr>
              <a:t>2</a:t>
            </a:r>
            <a:r>
              <a:rPr lang="zh-CN" altLang="en-US" sz="2800" b="1">
                <a:solidFill>
                  <a:srgbClr val="002060"/>
                </a:solidFill>
              </a:rPr>
              <a:t>、学习行为的特点：</a:t>
            </a:r>
          </a:p>
        </p:txBody>
      </p:sp>
      <p:sp>
        <p:nvSpPr>
          <p:cNvPr id="20489" name="Text Box 9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27584" y="3356992"/>
            <a:ext cx="38100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</a:rPr>
              <a:t>（</a:t>
            </a:r>
            <a:r>
              <a:rPr lang="en-US" altLang="zh-CN" sz="2800" b="1">
                <a:solidFill>
                  <a:srgbClr val="002060"/>
                </a:solidFill>
              </a:rPr>
              <a:t>1</a:t>
            </a:r>
            <a:r>
              <a:rPr lang="zh-CN" altLang="en-US" sz="2800" b="1">
                <a:solidFill>
                  <a:srgbClr val="002060"/>
                </a:solidFill>
              </a:rPr>
              <a:t>）由遗传物质决定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905000" y="5638800"/>
            <a:ext cx="4114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/>
          </a:p>
        </p:txBody>
      </p:sp>
      <p:sp>
        <p:nvSpPr>
          <p:cNvPr id="20491" name="Text Box 11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27584" y="3933056"/>
            <a:ext cx="792088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</a:rPr>
              <a:t>（</a:t>
            </a:r>
            <a:r>
              <a:rPr lang="en-US" altLang="zh-CN" sz="2800" b="1">
                <a:solidFill>
                  <a:srgbClr val="002060"/>
                </a:solidFill>
              </a:rPr>
              <a:t>2</a:t>
            </a:r>
            <a:r>
              <a:rPr lang="zh-CN" altLang="en-US" sz="2800" b="1">
                <a:solidFill>
                  <a:srgbClr val="002060"/>
                </a:solidFill>
              </a:rPr>
              <a:t>）受环境因素的影响，由生活经验和学习获得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27100" y="4437112"/>
            <a:ext cx="71628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2060"/>
                </a:solidFill>
              </a:rPr>
              <a:t>3</a:t>
            </a:r>
            <a:r>
              <a:rPr lang="zh-CN" altLang="en-US" sz="2800" b="1">
                <a:solidFill>
                  <a:srgbClr val="002060"/>
                </a:solidFill>
              </a:rPr>
              <a:t>、行为对生物生存的意义</a:t>
            </a:r>
            <a:r>
              <a:rPr lang="zh-CN" altLang="en-US" sz="280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899592" y="5013176"/>
            <a:ext cx="616518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</a:rPr>
              <a:t>（</a:t>
            </a:r>
            <a:r>
              <a:rPr lang="en-US" altLang="zh-CN" sz="2800" b="1">
                <a:solidFill>
                  <a:srgbClr val="002060"/>
                </a:solidFill>
              </a:rPr>
              <a:t>1</a:t>
            </a:r>
            <a:r>
              <a:rPr lang="zh-CN" altLang="en-US" sz="2800" b="1">
                <a:solidFill>
                  <a:srgbClr val="002060"/>
                </a:solidFill>
              </a:rPr>
              <a:t>）、 维护个体生存和物种繁衍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99592" y="5499100"/>
            <a:ext cx="578824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</a:rPr>
              <a:t>（</a:t>
            </a:r>
            <a:r>
              <a:rPr lang="en-US" altLang="zh-CN" sz="2800" b="1">
                <a:solidFill>
                  <a:srgbClr val="002060"/>
                </a:solidFill>
              </a:rPr>
              <a:t>2</a:t>
            </a:r>
            <a:r>
              <a:rPr lang="zh-CN" altLang="en-US" sz="2800" b="1">
                <a:solidFill>
                  <a:srgbClr val="002060"/>
                </a:solidFill>
              </a:rPr>
              <a:t>）、保护自己，逃避敌害 </a:t>
            </a:r>
          </a:p>
        </p:txBody>
      </p:sp>
      <p:sp>
        <p:nvSpPr>
          <p:cNvPr id="20495" name="Text Box 15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81062" y="5949950"/>
            <a:ext cx="5203105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</a:rPr>
              <a:t>（</a:t>
            </a:r>
            <a:r>
              <a:rPr lang="en-US" altLang="zh-CN" sz="2800" b="1">
                <a:solidFill>
                  <a:srgbClr val="002060"/>
                </a:solidFill>
              </a:rPr>
              <a:t>3 </a:t>
            </a:r>
            <a:r>
              <a:rPr lang="zh-CN" altLang="en-US" sz="2800" b="1">
                <a:solidFill>
                  <a:srgbClr val="002060"/>
                </a:solidFill>
              </a:rPr>
              <a:t>）、度过食物短缺季节</a:t>
            </a:r>
          </a:p>
        </p:txBody>
      </p:sp>
      <p:sp>
        <p:nvSpPr>
          <p:cNvPr id="17" name="矩形 16"/>
          <p:cNvSpPr/>
          <p:nvPr>
            <p:custDataLst>
              <p:tags r:id="rId12"/>
            </p:custDataLst>
          </p:nvPr>
        </p:nvSpPr>
        <p:spPr>
          <a:xfrm>
            <a:off x="1187626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课堂小结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48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48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48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48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48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049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049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049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049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204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  <p:bldP spid="20487" grpId="0"/>
      <p:bldP spid="20488" grpId="0"/>
      <p:bldP spid="20489" grpId="0"/>
      <p:bldP spid="20491" grpId="0"/>
      <p:bldP spid="20492" grpId="0"/>
      <p:bldP spid="20493" grpId="0"/>
      <p:bldP spid="20494" grpId="0"/>
      <p:bldP spid="2049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476250" y="1089025"/>
            <a:ext cx="8229600" cy="5535613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400"/>
              <a:t>1</a:t>
            </a:r>
            <a:r>
              <a:rPr lang="zh-CN" altLang="en-US" sz="2400"/>
              <a:t>．下列不属于动物行为的是（　    ）</a:t>
            </a:r>
          </a:p>
          <a:p>
            <a:pPr>
              <a:buFontTx/>
              <a:buNone/>
            </a:pPr>
            <a:r>
              <a:rPr lang="en-US" altLang="zh-CN" sz="2400"/>
              <a:t>A</a:t>
            </a:r>
            <a:r>
              <a:rPr lang="zh-CN" altLang="en-US" sz="2400"/>
              <a:t>．心脏跳动　　</a:t>
            </a:r>
            <a:r>
              <a:rPr lang="en-US" altLang="zh-CN" sz="2400"/>
              <a:t>B</a:t>
            </a:r>
            <a:r>
              <a:rPr lang="zh-CN" altLang="en-US" sz="2400"/>
              <a:t>．飞蛾扑火　</a:t>
            </a:r>
          </a:p>
          <a:p>
            <a:pPr>
              <a:buFontTx/>
              <a:buNone/>
            </a:pPr>
            <a:r>
              <a:rPr lang="en-US" altLang="zh-CN" sz="2400"/>
              <a:t>C</a:t>
            </a:r>
            <a:r>
              <a:rPr lang="zh-CN" altLang="en-US" sz="2400"/>
              <a:t>．鸟类育雏　　</a:t>
            </a:r>
            <a:r>
              <a:rPr lang="en-US" altLang="zh-CN" sz="2400"/>
              <a:t>D</a:t>
            </a:r>
            <a:r>
              <a:rPr lang="zh-CN" altLang="en-US" sz="2400"/>
              <a:t>．蜜蜂采蜜</a:t>
            </a:r>
          </a:p>
          <a:p>
            <a:pPr>
              <a:buFontTx/>
              <a:buNone/>
            </a:pPr>
            <a:r>
              <a:rPr lang="en-US" altLang="zh-CN" sz="2400"/>
              <a:t>2</a:t>
            </a:r>
            <a:r>
              <a:rPr lang="zh-CN" altLang="en-US" sz="2400"/>
              <a:t>．下列动物行为中，都属于后天学习行为的是（　　）</a:t>
            </a:r>
          </a:p>
          <a:p>
            <a:pPr>
              <a:buFontTx/>
              <a:buNone/>
            </a:pPr>
            <a:r>
              <a:rPr lang="zh-CN" altLang="en-US" sz="2400"/>
              <a:t>①鹦鹉学舌</a:t>
            </a:r>
            <a:r>
              <a:rPr lang="zh-CN" altLang="en-US" sz="2400">
                <a:latin typeface="Arial"/>
              </a:rPr>
              <a:t> </a:t>
            </a:r>
            <a:r>
              <a:rPr lang="zh-CN" altLang="en-US" sz="2400"/>
              <a:t> ②蜘蛛结网</a:t>
            </a:r>
            <a:r>
              <a:rPr lang="zh-CN" altLang="en-US" sz="2400">
                <a:latin typeface="Arial"/>
              </a:rPr>
              <a:t>   </a:t>
            </a:r>
            <a:r>
              <a:rPr lang="zh-CN" altLang="en-US" sz="2400"/>
              <a:t> ③孔雀开屏</a:t>
            </a:r>
            <a:r>
              <a:rPr lang="zh-CN" altLang="en-US" sz="2400">
                <a:latin typeface="Arial"/>
              </a:rPr>
              <a:t>  </a:t>
            </a:r>
            <a:r>
              <a:rPr lang="zh-CN" altLang="en-US" sz="2400"/>
              <a:t> ④老马识途</a:t>
            </a:r>
          </a:p>
          <a:p>
            <a:pPr>
              <a:buFontTx/>
              <a:buNone/>
            </a:pPr>
            <a:r>
              <a:rPr lang="en-US" altLang="zh-CN" sz="2400"/>
              <a:t>A</a:t>
            </a:r>
            <a:r>
              <a:rPr lang="zh-CN" altLang="en-US" sz="2400"/>
              <a:t>．①②　</a:t>
            </a:r>
            <a:r>
              <a:rPr lang="en-US" altLang="zh-CN" sz="2400"/>
              <a:t>B</a:t>
            </a:r>
            <a:r>
              <a:rPr lang="zh-CN" altLang="en-US" sz="2400"/>
              <a:t>．③④　　</a:t>
            </a:r>
            <a:r>
              <a:rPr lang="en-US" altLang="zh-CN" sz="2400"/>
              <a:t>C</a:t>
            </a:r>
            <a:r>
              <a:rPr lang="zh-CN" altLang="en-US" sz="2400"/>
              <a:t>．①④　　</a:t>
            </a:r>
            <a:r>
              <a:rPr lang="en-US" altLang="zh-CN" sz="2400"/>
              <a:t>D</a:t>
            </a:r>
            <a:r>
              <a:rPr lang="zh-CN" altLang="en-US" sz="2400"/>
              <a:t>．②③</a:t>
            </a:r>
          </a:p>
          <a:p>
            <a:pPr>
              <a:buFontTx/>
              <a:buNone/>
            </a:pPr>
            <a:r>
              <a:rPr lang="en-US" altLang="zh-CN" sz="2400"/>
              <a:t>3</a:t>
            </a:r>
            <a:r>
              <a:rPr lang="zh-CN" altLang="en-US" sz="2400"/>
              <a:t>．初夏时节，连成片的槐树上槐花竞相开放，十里飘香，成群的蜜蜂在辛勤采蜜。对蜜蜂这种行为的解释，正确的是（　　） </a:t>
            </a:r>
          </a:p>
          <a:p>
            <a:pPr>
              <a:buFontTx/>
              <a:buNone/>
            </a:pPr>
            <a:r>
              <a:rPr lang="zh-CN" altLang="en-US" sz="2400"/>
              <a:t>①是先天性行为　　　　　　②是学习行为</a:t>
            </a:r>
            <a:r>
              <a:rPr lang="zh-CN" altLang="en-US" sz="2400">
                <a:latin typeface="Arial"/>
              </a:rPr>
              <a:t> </a:t>
            </a:r>
            <a:r>
              <a:rPr lang="zh-CN" altLang="en-US" sz="2400"/>
              <a:t> </a:t>
            </a:r>
          </a:p>
          <a:p>
            <a:pPr>
              <a:buFontTx/>
              <a:buNone/>
            </a:pPr>
            <a:r>
              <a:rPr lang="zh-CN" altLang="en-US" sz="2400"/>
              <a:t>③是由遗传因素决定的　　　④是由环境因素决定的</a:t>
            </a:r>
          </a:p>
          <a:p>
            <a:pPr>
              <a:buFontTx/>
              <a:buNone/>
            </a:pPr>
            <a:r>
              <a:rPr lang="en-US" altLang="zh-CN" sz="2400"/>
              <a:t>A</a:t>
            </a:r>
            <a:r>
              <a:rPr lang="zh-CN" altLang="en-US" sz="2400"/>
              <a:t>．①③　　</a:t>
            </a:r>
            <a:r>
              <a:rPr lang="en-US" altLang="zh-CN" sz="2400"/>
              <a:t>B</a:t>
            </a:r>
            <a:r>
              <a:rPr lang="zh-CN" altLang="en-US" sz="2400"/>
              <a:t>．②④　　</a:t>
            </a:r>
            <a:r>
              <a:rPr lang="en-US" altLang="zh-CN" sz="2400"/>
              <a:t>C</a:t>
            </a:r>
            <a:r>
              <a:rPr lang="zh-CN" altLang="en-US" sz="2400"/>
              <a:t>．①④　　</a:t>
            </a:r>
            <a:r>
              <a:rPr lang="en-US" altLang="zh-CN" sz="2400"/>
              <a:t>D</a:t>
            </a:r>
            <a:r>
              <a:rPr lang="zh-CN" altLang="en-US" sz="2400"/>
              <a:t>．②③</a:t>
            </a:r>
          </a:p>
        </p:txBody>
      </p:sp>
      <p:sp>
        <p:nvSpPr>
          <p:cNvPr id="21508" name="Text Box 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51388" y="1089025"/>
            <a:ext cx="630237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21509" name="Text Box 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137400" y="2349500"/>
            <a:ext cx="630238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</a:rPr>
              <a:t>C</a:t>
            </a:r>
          </a:p>
        </p:txBody>
      </p:sp>
      <p:sp>
        <p:nvSpPr>
          <p:cNvPr id="21510" name="Text Box 6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6850" y="4419600"/>
            <a:ext cx="674688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21513" name="WordArt 9"/>
          <p:cNvSpPr>
            <a:spLocks noChangeArrowheads="1" noChangeShapeType="1" noTextEdit="1"/>
          </p:cNvSpPr>
          <p:nvPr>
            <p:custDataLst>
              <p:tags r:id="rId5"/>
            </p:custDataLst>
          </p:nvPr>
        </p:nvSpPr>
        <p:spPr bwMode="auto">
          <a:xfrm>
            <a:off x="1475656" y="0"/>
            <a:ext cx="4364038" cy="9540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B2B2B2"/>
                  </a:solidFill>
                  <a:rou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宋体"/>
                <a:ea typeface="宋体"/>
              </a:rPr>
              <a:t>课堂知识检测</a:t>
            </a:r>
          </a:p>
        </p:txBody>
      </p:sp>
    </p:spTree>
  </p:cSld>
  <p:clrMapOvr>
    <a:masterClrMapping/>
  </p:clrMapOvr>
  <p:transition spd="med">
    <p:checker dir="vert"/>
    <p:sndAc>
      <p:stSnd>
        <p:snd r:embed="rId7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  <p:bldP spid="215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611560" y="1269207"/>
            <a:ext cx="8229600" cy="4392041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．搜救犬发现废墟下有人时，会重嗅、扒地、摇尾巴，然后连声吠叫，这种行为属于（　　）</a:t>
            </a:r>
          </a:p>
          <a:p>
            <a:pPr>
              <a:buFontTx/>
              <a:buNone/>
            </a:pP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A 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．防御行为        </a:t>
            </a: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．先天性行为 </a:t>
            </a:r>
          </a:p>
          <a:p>
            <a:pPr>
              <a:buFontTx/>
              <a:buNone/>
            </a:pP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．取食行为　　  </a:t>
            </a: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．学习行为</a:t>
            </a:r>
          </a:p>
          <a:p>
            <a:pPr>
              <a:buFontTx/>
              <a:buNone/>
            </a:pP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．夏天的夜晚，有人用“电网灯”灭蚊，是利用了蚊子的什么行为？（　　）</a:t>
            </a:r>
          </a:p>
          <a:p>
            <a:pPr>
              <a:buFontTx/>
              <a:buNone/>
            </a:pP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A 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．学习行为          </a:t>
            </a: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 ．先天性行为</a:t>
            </a:r>
          </a:p>
          <a:p>
            <a:pPr>
              <a:buFontTx/>
              <a:buNone/>
            </a:pP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．攻击行为　　　</a:t>
            </a:r>
            <a:r>
              <a:rPr lang="en-US" altLang="zh-CN" sz="2400">
                <a:latin typeface="宋体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400">
                <a:latin typeface="宋体" pitchFamily="2" charset="-122"/>
                <a:ea typeface="宋体" panose="02010600030101010101" pitchFamily="2" charset="-122"/>
              </a:rPr>
              <a:t>．繁殖行为</a:t>
            </a:r>
          </a:p>
        </p:txBody>
      </p:sp>
      <p:sp>
        <p:nvSpPr>
          <p:cNvPr id="22532" name="Text Box 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004048" y="1556792"/>
            <a:ext cx="719138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</a:rPr>
              <a:t>D</a:t>
            </a:r>
          </a:p>
        </p:txBody>
      </p:sp>
      <p:sp>
        <p:nvSpPr>
          <p:cNvPr id="22533" name="Text Box 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843808" y="3284984"/>
            <a:ext cx="719138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</a:rPr>
              <a:t>B</a:t>
            </a:r>
            <a:r>
              <a:rPr lang="en-US" altLang="zh-CN"/>
              <a:t> 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35896" y="5445224"/>
            <a:ext cx="3240088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你都掌握了吗？</a:t>
            </a:r>
          </a:p>
        </p:txBody>
      </p:sp>
      <p:sp>
        <p:nvSpPr>
          <p:cNvPr id="8" name="WordArt 9"/>
          <p:cNvSpPr>
            <a:spLocks noChangeArrowheads="1" noChangeShapeType="1" noTextEdit="1"/>
          </p:cNvSpPr>
          <p:nvPr>
            <p:custDataLst>
              <p:tags r:id="rId5"/>
            </p:custDataLst>
          </p:nvPr>
        </p:nvSpPr>
        <p:spPr bwMode="auto">
          <a:xfrm>
            <a:off x="1475656" y="0"/>
            <a:ext cx="4364038" cy="9540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B2B2B2"/>
                  </a:solidFill>
                  <a:rou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宋体"/>
                <a:ea typeface="宋体"/>
              </a:rPr>
              <a:t>课堂知识检测</a:t>
            </a:r>
          </a:p>
        </p:txBody>
      </p:sp>
    </p:spTree>
  </p:cSld>
  <p:clrMapOvr>
    <a:masterClrMapping/>
  </p:clrMapOvr>
  <p:transition spd="med">
    <p:comb dir="vert"/>
    <p:sndAc>
      <p:stSnd>
        <p:snd r:embed="rId7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253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0"/>
      <p:bldP spid="225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09600" y="2667000"/>
            <a:ext cx="7924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/>
          </a:p>
        </p:txBody>
      </p:sp>
      <p:sp>
        <p:nvSpPr>
          <p:cNvPr id="17414" name="Rectangle 6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-24028400" y="-42149712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tIns="88872" bIns="0" anchor="ctr">
            <a:spAutoFit/>
          </a:bodyPr>
          <a:lstStyle/>
          <a:p>
            <a:endParaRPr lang="zh-CN" altLang="en-US"/>
          </a:p>
        </p:txBody>
      </p:sp>
      <p:sp>
        <p:nvSpPr>
          <p:cNvPr id="17415" name="Rectangle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-5578475" y="-27879675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1920</a:t>
            </a:r>
          </a:p>
          <a:p>
            <a:pPr eaLnBrk="0" hangingPunct="0"/>
            <a:endParaRPr lang="en-US" altLang="zh-CN"/>
          </a:p>
        </p:txBody>
      </p:sp>
      <p:sp>
        <p:nvSpPr>
          <p:cNvPr id="17416" name="Rectangle 8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-504825" y="-27879675"/>
            <a:ext cx="18986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年印度传教士辛格在一个巨大的白</a:t>
            </a:r>
          </a:p>
          <a:p>
            <a:pPr eaLnBrk="0" hangingPunct="0"/>
            <a:endParaRPr lang="zh-CN" altLang="en-US"/>
          </a:p>
        </p:txBody>
      </p:sp>
      <p:sp>
        <p:nvSpPr>
          <p:cNvPr id="17417" name="Rectangle 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-10394950" y="-23458488"/>
            <a:ext cx="7556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蚁穴附近，</a:t>
            </a:r>
          </a:p>
          <a:p>
            <a:pPr eaLnBrk="0" hangingPunct="0"/>
            <a:endParaRPr lang="zh-CN" altLang="en-US"/>
          </a:p>
        </p:txBody>
      </p:sp>
      <p:sp>
        <p:nvSpPr>
          <p:cNvPr id="17418" name="Rectangle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98488" y="-23458488"/>
            <a:ext cx="10985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发现狼群中有两个</a:t>
            </a:r>
          </a:p>
          <a:p>
            <a:pPr eaLnBrk="0" hangingPunct="0"/>
            <a:endParaRPr lang="zh-CN" altLang="en-US"/>
          </a:p>
        </p:txBody>
      </p:sp>
      <p:sp>
        <p:nvSpPr>
          <p:cNvPr id="17419" name="Rectangle 1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9605625" y="-23458488"/>
            <a:ext cx="234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“</a:t>
            </a:r>
          </a:p>
          <a:p>
            <a:pPr eaLnBrk="0" hangingPunct="0"/>
            <a:endParaRPr lang="zh-CN" altLang="en-US"/>
          </a:p>
        </p:txBody>
      </p:sp>
      <p:sp>
        <p:nvSpPr>
          <p:cNvPr id="17420" name="Rectangle 12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0621625" y="-23458488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狼孩</a:t>
            </a:r>
          </a:p>
          <a:p>
            <a:pPr eaLnBrk="0" hangingPunct="0"/>
            <a:endParaRPr lang="zh-CN" altLang="en-US"/>
          </a:p>
        </p:txBody>
      </p:sp>
      <p:sp>
        <p:nvSpPr>
          <p:cNvPr id="17421" name="Rectangle 1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5349200" y="-23458488"/>
            <a:ext cx="234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”</a:t>
            </a:r>
          </a:p>
          <a:p>
            <a:pPr eaLnBrk="0" hangingPunct="0"/>
            <a:endParaRPr lang="zh-CN" altLang="en-US"/>
          </a:p>
        </p:txBody>
      </p:sp>
      <p:sp>
        <p:nvSpPr>
          <p:cNvPr id="17422" name="Rectangle 14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6422350" y="-23458488"/>
            <a:ext cx="2984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。</a:t>
            </a:r>
          </a:p>
          <a:p>
            <a:pPr eaLnBrk="0" hangingPunct="0"/>
            <a:endParaRPr lang="zh-CN" altLang="en-US"/>
          </a:p>
        </p:txBody>
      </p:sp>
      <p:sp>
        <p:nvSpPr>
          <p:cNvPr id="17423" name="Rectangle 15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8122562" y="-23458488"/>
            <a:ext cx="5270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辛格把</a:t>
            </a:r>
          </a:p>
          <a:p>
            <a:pPr eaLnBrk="0" hangingPunct="0"/>
            <a:endParaRPr lang="zh-CN" altLang="en-US"/>
          </a:p>
        </p:txBody>
      </p:sp>
      <p:sp>
        <p:nvSpPr>
          <p:cNvPr id="17424" name="Rectangle 16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-11252200" y="-19477038"/>
            <a:ext cx="24701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她们送进了米梅纳普尔市孤儿院。据辛格讲，</a:t>
            </a:r>
          </a:p>
          <a:p>
            <a:pPr eaLnBrk="0" hangingPunct="0"/>
            <a:endParaRPr lang="zh-CN" altLang="en-US"/>
          </a:p>
        </p:txBody>
      </p:sp>
      <p:sp>
        <p:nvSpPr>
          <p:cNvPr id="17425" name="Rectangle 17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-10966450" y="-15484475"/>
            <a:ext cx="18986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这两个孩子刚回到人类社会之初，</a:t>
            </a:r>
          </a:p>
          <a:p>
            <a:pPr eaLnBrk="0" hangingPunct="0"/>
            <a:endParaRPr lang="zh-CN" altLang="en-US"/>
          </a:p>
        </p:txBody>
      </p:sp>
      <p:sp>
        <p:nvSpPr>
          <p:cNvPr id="17426" name="Rectangle 18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3334662" y="-15484475"/>
            <a:ext cx="7556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具备狼的特</a:t>
            </a:r>
          </a:p>
          <a:p>
            <a:pPr eaLnBrk="0" hangingPunct="0"/>
            <a:endParaRPr lang="zh-CN" altLang="en-US"/>
          </a:p>
        </p:txBody>
      </p:sp>
      <p:sp>
        <p:nvSpPr>
          <p:cNvPr id="17427" name="Rectangle 19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-10223500" y="-11501438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点，</a:t>
            </a:r>
          </a:p>
          <a:p>
            <a:pPr eaLnBrk="0" hangingPunct="0"/>
            <a:endParaRPr lang="zh-CN" altLang="en-US"/>
          </a:p>
        </p:txBody>
      </p:sp>
      <p:sp>
        <p:nvSpPr>
          <p:cNvPr id="17428" name="Rectangle 20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-6688138" y="-11501438"/>
            <a:ext cx="12128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有明显的动物习性：</a:t>
            </a:r>
          </a:p>
          <a:p>
            <a:pPr eaLnBrk="0" hangingPunct="0"/>
            <a:endParaRPr lang="zh-CN" altLang="en-US"/>
          </a:p>
        </p:txBody>
      </p:sp>
      <p:sp>
        <p:nvSpPr>
          <p:cNvPr id="17429" name="Rectangle 21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13669962" y="-11501438"/>
            <a:ext cx="7556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吞食生肉，</a:t>
            </a:r>
          </a:p>
          <a:p>
            <a:pPr eaLnBrk="0" hangingPunct="0"/>
            <a:endParaRPr lang="zh-CN" altLang="en-US"/>
          </a:p>
        </p:txBody>
      </p:sp>
      <p:sp>
        <p:nvSpPr>
          <p:cNvPr id="17430" name="Rectangle 22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24520525" y="-11501438"/>
            <a:ext cx="7556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四肢爬行，</a:t>
            </a:r>
          </a:p>
          <a:p>
            <a:pPr eaLnBrk="0" hangingPunct="0"/>
            <a:endParaRPr lang="zh-CN" altLang="en-US"/>
          </a:p>
        </p:txBody>
      </p:sp>
      <p:sp>
        <p:nvSpPr>
          <p:cNvPr id="17431" name="Rectangle 23"/>
          <p:cNvSpPr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-10394950" y="-7510463"/>
            <a:ext cx="7556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喜暗怕光，</a:t>
            </a:r>
          </a:p>
          <a:p>
            <a:pPr eaLnBrk="0" hangingPunct="0"/>
            <a:endParaRPr lang="zh-CN" altLang="en-US"/>
          </a:p>
        </p:txBody>
      </p:sp>
      <p:sp>
        <p:nvSpPr>
          <p:cNvPr id="17432" name="Rectangle 24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174625" y="-7510463"/>
            <a:ext cx="17843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白天总是蜷缩在阴暗的角落里，</a:t>
            </a:r>
          </a:p>
          <a:p>
            <a:pPr eaLnBrk="0" hangingPunct="0"/>
            <a:endParaRPr lang="zh-CN" altLang="en-US"/>
          </a:p>
        </p:txBody>
      </p:sp>
      <p:sp>
        <p:nvSpPr>
          <p:cNvPr id="17433" name="Rectangle 25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32842200" y="-7510463"/>
            <a:ext cx="2984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夜</a:t>
            </a:r>
          </a:p>
          <a:p>
            <a:pPr eaLnBrk="0" hangingPunct="0"/>
            <a:endParaRPr lang="zh-CN" altLang="en-US"/>
          </a:p>
        </p:txBody>
      </p:sp>
      <p:sp>
        <p:nvSpPr>
          <p:cNvPr id="17434" name="Rectangle 2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-10452100" y="-3527425"/>
            <a:ext cx="869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间则在院内、</a:t>
            </a:r>
          </a:p>
          <a:p>
            <a:pPr eaLnBrk="0" hangingPunct="0"/>
            <a:endParaRPr lang="zh-CN" altLang="en-US"/>
          </a:p>
        </p:txBody>
      </p:sp>
      <p:sp>
        <p:nvSpPr>
          <p:cNvPr id="17435" name="Rectangle 27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2989263" y="-3527425"/>
            <a:ext cx="869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外四处游荡，</a:t>
            </a:r>
          </a:p>
          <a:p>
            <a:pPr eaLnBrk="0" hangingPunct="0"/>
            <a:endParaRPr lang="zh-CN" altLang="en-US"/>
          </a:p>
        </p:txBody>
      </p:sp>
      <p:sp>
        <p:nvSpPr>
          <p:cNvPr id="17436" name="Rectangle 28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16584612" y="-3527425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凌晨</a:t>
            </a:r>
          </a:p>
          <a:p>
            <a:pPr eaLnBrk="0" hangingPunct="0"/>
            <a:endParaRPr lang="zh-CN" altLang="en-US"/>
          </a:p>
        </p:txBody>
      </p:sp>
      <p:sp>
        <p:nvSpPr>
          <p:cNvPr id="17437" name="Rectangle 29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21256625" y="-3527425"/>
            <a:ext cx="24130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1</a:t>
            </a:r>
          </a:p>
          <a:p>
            <a:pPr eaLnBrk="0" hangingPunct="0"/>
            <a:endParaRPr lang="en-US" altLang="zh-CN"/>
          </a:p>
        </p:txBody>
      </p:sp>
      <p:sp>
        <p:nvSpPr>
          <p:cNvPr id="17438" name="Rectangle 30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22429788" y="-3527425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时到</a:t>
            </a:r>
          </a:p>
          <a:p>
            <a:pPr eaLnBrk="0" hangingPunct="0"/>
            <a:endParaRPr lang="zh-CN" altLang="en-US"/>
          </a:p>
        </p:txBody>
      </p:sp>
      <p:sp>
        <p:nvSpPr>
          <p:cNvPr id="17439" name="Rectangle 31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27079575" y="-3527425"/>
            <a:ext cx="24130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3</a:t>
            </a:r>
          </a:p>
          <a:p>
            <a:pPr eaLnBrk="0" hangingPunct="0"/>
            <a:endParaRPr lang="en-US" altLang="zh-CN"/>
          </a:p>
        </p:txBody>
      </p:sp>
      <p:sp>
        <p:nvSpPr>
          <p:cNvPr id="17440" name="Rectangle 32"/>
          <p:cNvSpPr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28114625" y="-3527425"/>
            <a:ext cx="5270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时像狼</a:t>
            </a:r>
          </a:p>
          <a:p>
            <a:pPr eaLnBrk="0" hangingPunct="0"/>
            <a:endParaRPr lang="zh-CN" altLang="en-US"/>
          </a:p>
        </p:txBody>
      </p:sp>
      <p:sp>
        <p:nvSpPr>
          <p:cNvPr id="17441" name="Rectangle 33"/>
          <p:cNvSpPr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-10394950" y="463550"/>
            <a:ext cx="7556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似地嚎叫，</a:t>
            </a:r>
          </a:p>
          <a:p>
            <a:pPr eaLnBrk="0" hangingPunct="0"/>
            <a:endParaRPr lang="zh-CN" altLang="en-US"/>
          </a:p>
        </p:txBody>
      </p:sp>
      <p:sp>
        <p:nvSpPr>
          <p:cNvPr id="17442" name="Rectangle 34"/>
          <p:cNvSpPr>
            <a:spLocks noChangeArrowheads="1"/>
          </p:cNvSpPr>
          <p:nvPr>
            <p:custDataLst>
              <p:tags r:id="rId30"/>
            </p:custDataLst>
          </p:nvPr>
        </p:nvSpPr>
        <p:spPr bwMode="auto">
          <a:xfrm>
            <a:off x="611188" y="458788"/>
            <a:ext cx="1841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endParaRPr lang="zh-CN" altLang="en-US" sz="900">
              <a:solidFill>
                <a:srgbClr val="555555"/>
              </a:solidFill>
            </a:endParaRPr>
          </a:p>
          <a:p>
            <a:pPr eaLnBrk="0" hangingPunct="0"/>
            <a:endParaRPr lang="zh-CN" altLang="en-US"/>
          </a:p>
        </p:txBody>
      </p:sp>
      <p:sp>
        <p:nvSpPr>
          <p:cNvPr id="17443" name="Rectangle 35"/>
          <p:cNvSpPr>
            <a:spLocks noChangeArrowheads="1"/>
          </p:cNvSpPr>
          <p:nvPr>
            <p:custDataLst>
              <p:tags r:id="rId31"/>
            </p:custDataLst>
          </p:nvPr>
        </p:nvSpPr>
        <p:spPr bwMode="auto">
          <a:xfrm>
            <a:off x="13909675" y="463550"/>
            <a:ext cx="12128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她却粗野地把衣服撕</a:t>
            </a:r>
          </a:p>
          <a:p>
            <a:pPr eaLnBrk="0" hangingPunct="0"/>
            <a:endParaRPr lang="zh-CN" altLang="en-US"/>
          </a:p>
        </p:txBody>
      </p:sp>
      <p:sp>
        <p:nvSpPr>
          <p:cNvPr id="17444" name="Rectangle 36"/>
          <p:cNvSpPr>
            <a:spLocks noChangeArrowheads="1"/>
          </p:cNvSpPr>
          <p:nvPr>
            <p:custDataLst>
              <p:tags r:id="rId32"/>
            </p:custDataLst>
          </p:nvPr>
        </p:nvSpPr>
        <p:spPr bwMode="auto">
          <a:xfrm>
            <a:off x="-11252200" y="4446588"/>
            <a:ext cx="24701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掉。她目光炯炯，嗅觉敏锐，但不会说话，没</a:t>
            </a:r>
          </a:p>
          <a:p>
            <a:pPr eaLnBrk="0" hangingPunct="0"/>
            <a:endParaRPr lang="zh-CN" altLang="en-US"/>
          </a:p>
        </p:txBody>
      </p:sp>
      <p:sp>
        <p:nvSpPr>
          <p:cNvPr id="17445" name="Rectangle 37"/>
          <p:cNvSpPr>
            <a:spLocks noChangeArrowheads="1"/>
          </p:cNvSpPr>
          <p:nvPr>
            <p:custDataLst>
              <p:tags r:id="rId33"/>
            </p:custDataLst>
          </p:nvPr>
        </p:nvSpPr>
        <p:spPr bwMode="auto">
          <a:xfrm>
            <a:off x="-10452100" y="8437563"/>
            <a:ext cx="869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有人的理性。</a:t>
            </a:r>
          </a:p>
          <a:p>
            <a:pPr eaLnBrk="0" hangingPunct="0"/>
            <a:endParaRPr lang="zh-CN" altLang="en-US"/>
          </a:p>
        </p:txBody>
      </p:sp>
      <p:sp>
        <p:nvSpPr>
          <p:cNvPr id="17446" name="Rectangle 38"/>
          <p:cNvSpPr>
            <a:spLocks noChangeArrowheads="1"/>
          </p:cNvSpPr>
          <p:nvPr>
            <p:custDataLst>
              <p:tags r:id="rId34"/>
            </p:custDataLst>
          </p:nvPr>
        </p:nvSpPr>
        <p:spPr bwMode="auto">
          <a:xfrm>
            <a:off x="1995488" y="8437563"/>
            <a:ext cx="17843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辛格牧师夫妇俩为使两个狼孩能</a:t>
            </a:r>
          </a:p>
          <a:p>
            <a:pPr eaLnBrk="0" hangingPunct="0"/>
            <a:endParaRPr lang="zh-CN" altLang="en-US"/>
          </a:p>
        </p:txBody>
      </p:sp>
      <p:sp>
        <p:nvSpPr>
          <p:cNvPr id="17447" name="Rectangle 39"/>
          <p:cNvSpPr>
            <a:spLocks noChangeArrowheads="1"/>
          </p:cNvSpPr>
          <p:nvPr>
            <p:custDataLst>
              <p:tags r:id="rId35"/>
            </p:custDataLst>
          </p:nvPr>
        </p:nvSpPr>
        <p:spPr bwMode="auto">
          <a:xfrm>
            <a:off x="-11023600" y="12420600"/>
            <a:ext cx="2012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转变为人，作出了各种各样的尝试。</a:t>
            </a:r>
          </a:p>
          <a:p>
            <a:pPr eaLnBrk="0" hangingPunct="0"/>
            <a:endParaRPr lang="zh-CN" altLang="en-US"/>
          </a:p>
        </p:txBody>
      </p:sp>
      <p:sp>
        <p:nvSpPr>
          <p:cNvPr id="17448" name="Rectangle 40"/>
          <p:cNvSpPr>
            <a:spLocks noChangeArrowheads="1"/>
          </p:cNvSpPr>
          <p:nvPr>
            <p:custDataLst>
              <p:tags r:id="rId36"/>
            </p:custDataLst>
          </p:nvPr>
        </p:nvSpPr>
        <p:spPr bwMode="auto">
          <a:xfrm>
            <a:off x="27174825" y="12420600"/>
            <a:ext cx="212725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  <a:ea typeface="simsun"/>
                <a:cs typeface="simsun"/>
              </a:rPr>
              <a:t> </a:t>
            </a:r>
            <a:endParaRPr lang="zh-CN" altLang="en-US" sz="900">
              <a:solidFill>
                <a:srgbClr val="555555"/>
              </a:solidFill>
            </a:endParaRPr>
          </a:p>
          <a:p>
            <a:pPr eaLnBrk="0" hangingPunct="0"/>
            <a:endParaRPr lang="zh-CN" altLang="en-US"/>
          </a:p>
        </p:txBody>
      </p:sp>
      <p:sp>
        <p:nvSpPr>
          <p:cNvPr id="17449" name="Rectangle 41"/>
          <p:cNvSpPr>
            <a:spLocks noChangeArrowheads="1"/>
          </p:cNvSpPr>
          <p:nvPr>
            <p:custDataLst>
              <p:tags r:id="rId37"/>
            </p:custDataLst>
          </p:nvPr>
        </p:nvSpPr>
        <p:spPr bwMode="auto">
          <a:xfrm>
            <a:off x="28114625" y="12420600"/>
            <a:ext cx="5270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其中的</a:t>
            </a:r>
          </a:p>
          <a:p>
            <a:pPr eaLnBrk="0" hangingPunct="0"/>
            <a:endParaRPr lang="zh-CN" altLang="en-US"/>
          </a:p>
        </p:txBody>
      </p:sp>
      <p:sp>
        <p:nvSpPr>
          <p:cNvPr id="17450" name="Rectangle 42"/>
          <p:cNvSpPr>
            <a:spLocks noChangeArrowheads="1"/>
          </p:cNvSpPr>
          <p:nvPr>
            <p:custDataLst>
              <p:tags r:id="rId38"/>
            </p:custDataLst>
          </p:nvPr>
        </p:nvSpPr>
        <p:spPr bwMode="auto">
          <a:xfrm>
            <a:off x="-10509250" y="16519525"/>
            <a:ext cx="9842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一个阿拉玛到第</a:t>
            </a:r>
          </a:p>
          <a:p>
            <a:pPr eaLnBrk="0" hangingPunct="0"/>
            <a:endParaRPr lang="zh-CN" altLang="en-US"/>
          </a:p>
        </p:txBody>
      </p:sp>
      <p:sp>
        <p:nvSpPr>
          <p:cNvPr id="17451" name="Rectangle 43"/>
          <p:cNvSpPr>
            <a:spLocks noChangeArrowheads="1"/>
          </p:cNvSpPr>
          <p:nvPr>
            <p:custDataLst>
              <p:tags r:id="rId39"/>
            </p:custDataLst>
          </p:nvPr>
        </p:nvSpPr>
        <p:spPr bwMode="auto">
          <a:xfrm>
            <a:off x="6148388" y="16519525"/>
            <a:ext cx="24130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2</a:t>
            </a:r>
          </a:p>
          <a:p>
            <a:pPr eaLnBrk="0" hangingPunct="0"/>
            <a:endParaRPr lang="en-US" altLang="zh-CN"/>
          </a:p>
        </p:txBody>
      </p:sp>
      <p:sp>
        <p:nvSpPr>
          <p:cNvPr id="17452" name="Rectangle 44"/>
          <p:cNvSpPr>
            <a:spLocks noChangeArrowheads="1"/>
          </p:cNvSpPr>
          <p:nvPr>
            <p:custDataLst>
              <p:tags r:id="rId40"/>
            </p:custDataLst>
          </p:nvPr>
        </p:nvSpPr>
        <p:spPr bwMode="auto">
          <a:xfrm>
            <a:off x="7196138" y="16519525"/>
            <a:ext cx="9842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个月，可以发出</a:t>
            </a:r>
          </a:p>
          <a:p>
            <a:pPr eaLnBrk="0" hangingPunct="0"/>
            <a:endParaRPr lang="zh-CN" altLang="en-US"/>
          </a:p>
        </p:txBody>
      </p:sp>
      <p:sp>
        <p:nvSpPr>
          <p:cNvPr id="17453" name="Rectangle 45"/>
          <p:cNvSpPr>
            <a:spLocks noChangeArrowheads="1"/>
          </p:cNvSpPr>
          <p:nvPr>
            <p:custDataLst>
              <p:tags r:id="rId41"/>
            </p:custDataLst>
          </p:nvPr>
        </p:nvSpPr>
        <p:spPr bwMode="auto">
          <a:xfrm>
            <a:off x="23775988" y="16519525"/>
            <a:ext cx="234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“</a:t>
            </a:r>
          </a:p>
          <a:p>
            <a:pPr eaLnBrk="0" hangingPunct="0"/>
            <a:endParaRPr lang="zh-CN" altLang="en-US"/>
          </a:p>
        </p:txBody>
      </p:sp>
      <p:sp>
        <p:nvSpPr>
          <p:cNvPr id="17454" name="Rectangle 46"/>
          <p:cNvSpPr>
            <a:spLocks noChangeArrowheads="1"/>
          </p:cNvSpPr>
          <p:nvPr>
            <p:custDataLst>
              <p:tags r:id="rId42"/>
            </p:custDataLst>
          </p:nvPr>
        </p:nvSpPr>
        <p:spPr bwMode="auto">
          <a:xfrm>
            <a:off x="24734838" y="16519525"/>
            <a:ext cx="5270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波、波</a:t>
            </a:r>
          </a:p>
          <a:p>
            <a:pPr eaLnBrk="0" hangingPunct="0"/>
            <a:endParaRPr lang="zh-CN" altLang="en-US"/>
          </a:p>
        </p:txBody>
      </p:sp>
      <p:sp>
        <p:nvSpPr>
          <p:cNvPr id="17455" name="Rectangle 47"/>
          <p:cNvSpPr>
            <a:spLocks noChangeArrowheads="1"/>
          </p:cNvSpPr>
          <p:nvPr>
            <p:custDataLst>
              <p:tags r:id="rId43"/>
            </p:custDataLst>
          </p:nvPr>
        </p:nvSpPr>
        <p:spPr bwMode="auto">
          <a:xfrm>
            <a:off x="31802388" y="16519525"/>
            <a:ext cx="234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”</a:t>
            </a:r>
          </a:p>
          <a:p>
            <a:pPr eaLnBrk="0" hangingPunct="0"/>
            <a:endParaRPr lang="zh-CN" altLang="en-US"/>
          </a:p>
        </p:txBody>
      </p:sp>
      <p:sp>
        <p:nvSpPr>
          <p:cNvPr id="17456" name="Rectangle 48"/>
          <p:cNvSpPr>
            <a:spLocks noChangeArrowheads="1"/>
          </p:cNvSpPr>
          <p:nvPr>
            <p:custDataLst>
              <p:tags r:id="rId44"/>
            </p:custDataLst>
          </p:nvPr>
        </p:nvSpPr>
        <p:spPr bwMode="auto">
          <a:xfrm>
            <a:off x="32875538" y="16519525"/>
            <a:ext cx="2984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的</a:t>
            </a:r>
          </a:p>
          <a:p>
            <a:pPr eaLnBrk="0" hangingPunct="0"/>
            <a:endParaRPr lang="zh-CN" altLang="en-US"/>
          </a:p>
        </p:txBody>
      </p:sp>
      <p:sp>
        <p:nvSpPr>
          <p:cNvPr id="17457" name="Rectangle 49"/>
          <p:cNvSpPr>
            <a:spLocks noChangeArrowheads="1"/>
          </p:cNvSpPr>
          <p:nvPr>
            <p:custDataLst>
              <p:tags r:id="rId45"/>
            </p:custDataLst>
          </p:nvPr>
        </p:nvSpPr>
        <p:spPr bwMode="auto">
          <a:xfrm>
            <a:off x="-10223500" y="20510500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音，</a:t>
            </a:r>
          </a:p>
          <a:p>
            <a:pPr eaLnBrk="0" hangingPunct="0"/>
            <a:endParaRPr lang="zh-CN" altLang="en-US"/>
          </a:p>
        </p:txBody>
      </p:sp>
      <p:sp>
        <p:nvSpPr>
          <p:cNvPr id="17458" name="Rectangle 50"/>
          <p:cNvSpPr>
            <a:spLocks noChangeArrowheads="1"/>
          </p:cNvSpPr>
          <p:nvPr>
            <p:custDataLst>
              <p:tags r:id="rId46"/>
            </p:custDataLst>
          </p:nvPr>
        </p:nvSpPr>
        <p:spPr bwMode="auto">
          <a:xfrm>
            <a:off x="-6813550" y="20510500"/>
            <a:ext cx="22415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诉说饥饿和口渴了。遗憾的是，回到人间</a:t>
            </a:r>
          </a:p>
          <a:p>
            <a:pPr eaLnBrk="0" hangingPunct="0"/>
            <a:endParaRPr lang="zh-CN" altLang="en-US"/>
          </a:p>
        </p:txBody>
      </p:sp>
      <p:sp>
        <p:nvSpPr>
          <p:cNvPr id="17459" name="Rectangle 51"/>
          <p:cNvSpPr>
            <a:spLocks noChangeArrowheads="1"/>
          </p:cNvSpPr>
          <p:nvPr>
            <p:custDataLst>
              <p:tags r:id="rId47"/>
            </p:custDataLst>
          </p:nvPr>
        </p:nvSpPr>
        <p:spPr bwMode="auto">
          <a:xfrm>
            <a:off x="-10223500" y="24493538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的第</a:t>
            </a:r>
          </a:p>
          <a:p>
            <a:pPr eaLnBrk="0" hangingPunct="0"/>
            <a:endParaRPr lang="zh-CN" altLang="en-US"/>
          </a:p>
        </p:txBody>
      </p:sp>
      <p:sp>
        <p:nvSpPr>
          <p:cNvPr id="17460" name="Rectangle 52"/>
          <p:cNvSpPr>
            <a:spLocks noChangeArrowheads="1"/>
          </p:cNvSpPr>
          <p:nvPr>
            <p:custDataLst>
              <p:tags r:id="rId48"/>
            </p:custDataLst>
          </p:nvPr>
        </p:nvSpPr>
        <p:spPr bwMode="auto">
          <a:xfrm>
            <a:off x="-5440363" y="24493538"/>
            <a:ext cx="2984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11</a:t>
            </a:r>
          </a:p>
          <a:p>
            <a:pPr eaLnBrk="0" hangingPunct="0"/>
            <a:endParaRPr lang="en-US" altLang="zh-CN"/>
          </a:p>
        </p:txBody>
      </p:sp>
      <p:sp>
        <p:nvSpPr>
          <p:cNvPr id="17461" name="Rectangle 53"/>
          <p:cNvSpPr>
            <a:spLocks noChangeArrowheads="1"/>
          </p:cNvSpPr>
          <p:nvPr>
            <p:custDataLst>
              <p:tags r:id="rId49"/>
            </p:custDataLst>
          </p:nvPr>
        </p:nvSpPr>
        <p:spPr bwMode="auto">
          <a:xfrm>
            <a:off x="-3392488" y="24493538"/>
            <a:ext cx="2012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个月，阿玛拉就死去了。另一个卡玛</a:t>
            </a:r>
          </a:p>
          <a:p>
            <a:pPr eaLnBrk="0" hangingPunct="0"/>
            <a:endParaRPr lang="zh-CN" altLang="en-US"/>
          </a:p>
        </p:txBody>
      </p:sp>
      <p:sp>
        <p:nvSpPr>
          <p:cNvPr id="17462" name="Rectangle 54"/>
          <p:cNvSpPr>
            <a:spLocks noChangeArrowheads="1"/>
          </p:cNvSpPr>
          <p:nvPr>
            <p:custDataLst>
              <p:tags r:id="rId50"/>
            </p:custDataLst>
          </p:nvPr>
        </p:nvSpPr>
        <p:spPr bwMode="auto">
          <a:xfrm>
            <a:off x="-10166350" y="28484512"/>
            <a:ext cx="2984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拉</a:t>
            </a:r>
          </a:p>
          <a:p>
            <a:pPr eaLnBrk="0" hangingPunct="0"/>
            <a:endParaRPr lang="zh-CN" altLang="en-US"/>
          </a:p>
        </p:txBody>
      </p:sp>
      <p:sp>
        <p:nvSpPr>
          <p:cNvPr id="17463" name="Rectangle 55"/>
          <p:cNvSpPr>
            <a:spLocks noChangeArrowheads="1"/>
          </p:cNvSpPr>
          <p:nvPr>
            <p:custDataLst>
              <p:tags r:id="rId51"/>
            </p:custDataLst>
          </p:nvPr>
        </p:nvSpPr>
        <p:spPr bwMode="auto">
          <a:xfrm>
            <a:off x="-7775575" y="28484512"/>
            <a:ext cx="24130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4</a:t>
            </a:r>
          </a:p>
          <a:p>
            <a:pPr eaLnBrk="0" hangingPunct="0"/>
            <a:endParaRPr lang="en-US" altLang="zh-CN"/>
          </a:p>
        </p:txBody>
      </p:sp>
      <p:sp>
        <p:nvSpPr>
          <p:cNvPr id="17464" name="Rectangle 56"/>
          <p:cNvSpPr>
            <a:spLocks noChangeArrowheads="1"/>
          </p:cNvSpPr>
          <p:nvPr>
            <p:custDataLst>
              <p:tags r:id="rId52"/>
            </p:custDataLst>
          </p:nvPr>
        </p:nvSpPr>
        <p:spPr bwMode="auto">
          <a:xfrm>
            <a:off x="-6619875" y="28484512"/>
            <a:ext cx="7556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年后掌握了</a:t>
            </a:r>
          </a:p>
          <a:p>
            <a:pPr eaLnBrk="0" hangingPunct="0"/>
            <a:endParaRPr lang="zh-CN" altLang="en-US"/>
          </a:p>
        </p:txBody>
      </p:sp>
      <p:sp>
        <p:nvSpPr>
          <p:cNvPr id="17465" name="Rectangle 57"/>
          <p:cNvSpPr>
            <a:spLocks noChangeArrowheads="1"/>
          </p:cNvSpPr>
          <p:nvPr>
            <p:custDataLst>
              <p:tags r:id="rId53"/>
            </p:custDataLst>
          </p:nvPr>
        </p:nvSpPr>
        <p:spPr bwMode="auto">
          <a:xfrm>
            <a:off x="5284788" y="28484512"/>
            <a:ext cx="24130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6</a:t>
            </a:r>
          </a:p>
          <a:p>
            <a:pPr eaLnBrk="0" hangingPunct="0"/>
            <a:endParaRPr lang="en-US" altLang="zh-CN"/>
          </a:p>
        </p:txBody>
      </p:sp>
      <p:sp>
        <p:nvSpPr>
          <p:cNvPr id="17466" name="Rectangle 58"/>
          <p:cNvSpPr>
            <a:spLocks noChangeArrowheads="1"/>
          </p:cNvSpPr>
          <p:nvPr>
            <p:custDataLst>
              <p:tags r:id="rId54"/>
            </p:custDataLst>
          </p:nvPr>
        </p:nvSpPr>
        <p:spPr bwMode="auto">
          <a:xfrm>
            <a:off x="6503988" y="28484512"/>
            <a:ext cx="6413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个单词；</a:t>
            </a:r>
          </a:p>
          <a:p>
            <a:pPr eaLnBrk="0" hangingPunct="0"/>
            <a:endParaRPr lang="zh-CN" altLang="en-US"/>
          </a:p>
        </p:txBody>
      </p:sp>
      <p:sp>
        <p:nvSpPr>
          <p:cNvPr id="17467" name="Rectangle 59"/>
          <p:cNvSpPr>
            <a:spLocks noChangeArrowheads="1"/>
          </p:cNvSpPr>
          <p:nvPr>
            <p:custDataLst>
              <p:tags r:id="rId55"/>
            </p:custDataLst>
          </p:nvPr>
        </p:nvSpPr>
        <p:spPr bwMode="auto">
          <a:xfrm>
            <a:off x="15105062" y="28484512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将近</a:t>
            </a:r>
          </a:p>
          <a:p>
            <a:pPr eaLnBrk="0" hangingPunct="0"/>
            <a:endParaRPr lang="zh-CN" altLang="en-US"/>
          </a:p>
        </p:txBody>
      </p:sp>
      <p:sp>
        <p:nvSpPr>
          <p:cNvPr id="17468" name="Rectangle 60"/>
          <p:cNvSpPr>
            <a:spLocks noChangeArrowheads="1"/>
          </p:cNvSpPr>
          <p:nvPr>
            <p:custDataLst>
              <p:tags r:id="rId56"/>
            </p:custDataLst>
          </p:nvPr>
        </p:nvSpPr>
        <p:spPr bwMode="auto">
          <a:xfrm>
            <a:off x="19916775" y="28484512"/>
            <a:ext cx="24130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5</a:t>
            </a:r>
          </a:p>
          <a:p>
            <a:pPr eaLnBrk="0" hangingPunct="0"/>
            <a:endParaRPr lang="en-US" altLang="zh-CN"/>
          </a:p>
        </p:txBody>
      </p:sp>
      <p:sp>
        <p:nvSpPr>
          <p:cNvPr id="17469" name="Rectangle 61"/>
          <p:cNvSpPr>
            <a:spLocks noChangeArrowheads="1"/>
          </p:cNvSpPr>
          <p:nvPr>
            <p:custDataLst>
              <p:tags r:id="rId57"/>
            </p:custDataLst>
          </p:nvPr>
        </p:nvSpPr>
        <p:spPr bwMode="auto">
          <a:xfrm>
            <a:off x="21021675" y="28484512"/>
            <a:ext cx="869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年的时间学会</a:t>
            </a:r>
          </a:p>
          <a:p>
            <a:pPr eaLnBrk="0" hangingPunct="0"/>
            <a:endParaRPr lang="zh-CN" altLang="en-US"/>
          </a:p>
        </p:txBody>
      </p:sp>
      <p:sp>
        <p:nvSpPr>
          <p:cNvPr id="17470" name="Rectangle 62"/>
          <p:cNvSpPr>
            <a:spLocks noChangeArrowheads="1"/>
          </p:cNvSpPr>
          <p:nvPr>
            <p:custDataLst>
              <p:tags r:id="rId58"/>
            </p:custDataLst>
          </p:nvPr>
        </p:nvSpPr>
        <p:spPr bwMode="auto">
          <a:xfrm>
            <a:off x="-10452100" y="32467550"/>
            <a:ext cx="8699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了两脚步行，</a:t>
            </a:r>
          </a:p>
          <a:p>
            <a:pPr eaLnBrk="0" hangingPunct="0"/>
            <a:endParaRPr lang="zh-CN" altLang="en-US"/>
          </a:p>
        </p:txBody>
      </p:sp>
      <p:sp>
        <p:nvSpPr>
          <p:cNvPr id="17471" name="Rectangle 63"/>
          <p:cNvSpPr>
            <a:spLocks noChangeArrowheads="1"/>
          </p:cNvSpPr>
          <p:nvPr>
            <p:custDataLst>
              <p:tags r:id="rId59"/>
            </p:custDataLst>
          </p:nvPr>
        </p:nvSpPr>
        <p:spPr bwMode="auto">
          <a:xfrm>
            <a:off x="2606675" y="32467550"/>
            <a:ext cx="13271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但快跑时又会用四肢。</a:t>
            </a:r>
          </a:p>
          <a:p>
            <a:pPr eaLnBrk="0" hangingPunct="0"/>
            <a:endParaRPr lang="zh-CN" altLang="en-US"/>
          </a:p>
        </p:txBody>
      </p:sp>
      <p:sp>
        <p:nvSpPr>
          <p:cNvPr id="17472" name="Rectangle 64"/>
          <p:cNvSpPr>
            <a:spLocks noChangeArrowheads="1"/>
          </p:cNvSpPr>
          <p:nvPr>
            <p:custDataLst>
              <p:tags r:id="rId60"/>
            </p:custDataLst>
          </p:nvPr>
        </p:nvSpPr>
        <p:spPr bwMode="auto">
          <a:xfrm>
            <a:off x="25561925" y="32467550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经过</a:t>
            </a:r>
          </a:p>
          <a:p>
            <a:pPr eaLnBrk="0" hangingPunct="0"/>
            <a:endParaRPr lang="zh-CN" altLang="en-US"/>
          </a:p>
        </p:txBody>
      </p:sp>
      <p:sp>
        <p:nvSpPr>
          <p:cNvPr id="17473" name="Rectangle 65"/>
          <p:cNvSpPr>
            <a:spLocks noChangeArrowheads="1"/>
          </p:cNvSpPr>
          <p:nvPr>
            <p:custDataLst>
              <p:tags r:id="rId61"/>
            </p:custDataLst>
          </p:nvPr>
        </p:nvSpPr>
        <p:spPr bwMode="auto">
          <a:xfrm>
            <a:off x="30306962" y="32467550"/>
            <a:ext cx="24130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5</a:t>
            </a:r>
          </a:p>
          <a:p>
            <a:pPr eaLnBrk="0" hangingPunct="0"/>
            <a:endParaRPr lang="en-US" altLang="zh-CN"/>
          </a:p>
        </p:txBody>
      </p:sp>
      <p:sp>
        <p:nvSpPr>
          <p:cNvPr id="17474" name="Rectangle 66"/>
          <p:cNvSpPr>
            <a:spLocks noChangeArrowheads="1"/>
          </p:cNvSpPr>
          <p:nvPr>
            <p:custDataLst>
              <p:tags r:id="rId62"/>
            </p:custDataLst>
          </p:nvPr>
        </p:nvSpPr>
        <p:spPr bwMode="auto">
          <a:xfrm>
            <a:off x="31640462" y="32467550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年，</a:t>
            </a:r>
          </a:p>
          <a:p>
            <a:pPr eaLnBrk="0" hangingPunct="0"/>
            <a:endParaRPr lang="zh-CN" altLang="en-US"/>
          </a:p>
        </p:txBody>
      </p:sp>
      <p:sp>
        <p:nvSpPr>
          <p:cNvPr id="17475" name="Rectangle 67"/>
          <p:cNvSpPr>
            <a:spLocks noChangeArrowheads="1"/>
          </p:cNvSpPr>
          <p:nvPr>
            <p:custDataLst>
              <p:tags r:id="rId63"/>
            </p:custDataLst>
          </p:nvPr>
        </p:nvSpPr>
        <p:spPr bwMode="auto">
          <a:xfrm>
            <a:off x="-10852150" y="36458525"/>
            <a:ext cx="16700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她能照料孤儿院幼小儿童了。</a:t>
            </a:r>
          </a:p>
          <a:p>
            <a:pPr eaLnBrk="0" hangingPunct="0"/>
            <a:endParaRPr lang="zh-CN" altLang="en-US"/>
          </a:p>
        </p:txBody>
      </p:sp>
      <p:sp>
        <p:nvSpPr>
          <p:cNvPr id="17476" name="Rectangle 68"/>
          <p:cNvSpPr>
            <a:spLocks noChangeArrowheads="1"/>
          </p:cNvSpPr>
          <p:nvPr>
            <p:custDataLst>
              <p:tags r:id="rId64"/>
            </p:custDataLst>
          </p:nvPr>
        </p:nvSpPr>
        <p:spPr bwMode="auto">
          <a:xfrm>
            <a:off x="18662650" y="36458525"/>
            <a:ext cx="9842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她为自己想做的</a:t>
            </a:r>
          </a:p>
          <a:p>
            <a:pPr eaLnBrk="0" hangingPunct="0"/>
            <a:endParaRPr lang="zh-CN" altLang="en-US"/>
          </a:p>
        </p:txBody>
      </p:sp>
      <p:sp>
        <p:nvSpPr>
          <p:cNvPr id="17477" name="Rectangle 69"/>
          <p:cNvSpPr>
            <a:spLocks noChangeArrowheads="1"/>
          </p:cNvSpPr>
          <p:nvPr>
            <p:custDataLst>
              <p:tags r:id="rId65"/>
            </p:custDataLst>
          </p:nvPr>
        </p:nvSpPr>
        <p:spPr bwMode="auto">
          <a:xfrm>
            <a:off x="-10223500" y="40441562"/>
            <a:ext cx="412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事情</a:t>
            </a:r>
          </a:p>
          <a:p>
            <a:pPr eaLnBrk="0" hangingPunct="0"/>
            <a:endParaRPr lang="zh-CN" altLang="en-US"/>
          </a:p>
        </p:txBody>
      </p:sp>
      <p:sp>
        <p:nvSpPr>
          <p:cNvPr id="17478" name="Rectangle 70"/>
          <p:cNvSpPr>
            <a:spLocks noChangeArrowheads="1"/>
          </p:cNvSpPr>
          <p:nvPr>
            <p:custDataLst>
              <p:tags r:id="rId66"/>
            </p:custDataLst>
          </p:nvPr>
        </p:nvSpPr>
        <p:spPr bwMode="auto">
          <a:xfrm>
            <a:off x="-6242050" y="40441562"/>
            <a:ext cx="10985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（例如解纽扣儿）</a:t>
            </a:r>
          </a:p>
          <a:p>
            <a:pPr eaLnBrk="0" hangingPunct="0"/>
            <a:endParaRPr lang="zh-CN" altLang="en-US"/>
          </a:p>
        </p:txBody>
      </p:sp>
      <p:sp>
        <p:nvSpPr>
          <p:cNvPr id="17479" name="Rectangle 71"/>
          <p:cNvSpPr>
            <a:spLocks noChangeArrowheads="1"/>
          </p:cNvSpPr>
          <p:nvPr>
            <p:custDataLst>
              <p:tags r:id="rId67"/>
            </p:custDataLst>
          </p:nvPr>
        </p:nvSpPr>
        <p:spPr bwMode="auto">
          <a:xfrm>
            <a:off x="11974513" y="40441562"/>
            <a:ext cx="9842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做不好而哭泣。</a:t>
            </a:r>
          </a:p>
          <a:p>
            <a:pPr eaLnBrk="0" hangingPunct="0"/>
            <a:endParaRPr lang="zh-CN" altLang="en-US"/>
          </a:p>
        </p:txBody>
      </p:sp>
      <p:sp>
        <p:nvSpPr>
          <p:cNvPr id="17480" name="Rectangle 72"/>
          <p:cNvSpPr>
            <a:spLocks noChangeArrowheads="1"/>
          </p:cNvSpPr>
          <p:nvPr>
            <p:custDataLst>
              <p:tags r:id="rId68"/>
            </p:custDataLst>
          </p:nvPr>
        </p:nvSpPr>
        <p:spPr bwMode="auto">
          <a:xfrm>
            <a:off x="28089225" y="40441562"/>
            <a:ext cx="5270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大女孩</a:t>
            </a:r>
          </a:p>
          <a:p>
            <a:pPr eaLnBrk="0" hangingPunct="0"/>
            <a:endParaRPr lang="zh-CN" altLang="en-US"/>
          </a:p>
        </p:txBody>
      </p:sp>
      <p:sp>
        <p:nvSpPr>
          <p:cNvPr id="17481" name="Rectangle 73"/>
          <p:cNvSpPr>
            <a:spLocks noChangeArrowheads="1"/>
          </p:cNvSpPr>
          <p:nvPr>
            <p:custDataLst>
              <p:tags r:id="rId69"/>
            </p:custDataLst>
          </p:nvPr>
        </p:nvSpPr>
        <p:spPr bwMode="auto">
          <a:xfrm>
            <a:off x="-10509250" y="44434125"/>
            <a:ext cx="9842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卡玛拉一直活到</a:t>
            </a:r>
          </a:p>
          <a:p>
            <a:pPr eaLnBrk="0" hangingPunct="0"/>
            <a:endParaRPr lang="zh-CN" altLang="en-US"/>
          </a:p>
        </p:txBody>
      </p:sp>
      <p:sp>
        <p:nvSpPr>
          <p:cNvPr id="17482" name="Rectangle 74"/>
          <p:cNvSpPr>
            <a:spLocks noChangeArrowheads="1"/>
          </p:cNvSpPr>
          <p:nvPr>
            <p:custDataLst>
              <p:tags r:id="rId70"/>
            </p:custDataLst>
          </p:nvPr>
        </p:nvSpPr>
        <p:spPr bwMode="auto">
          <a:xfrm>
            <a:off x="6361113" y="44434125"/>
            <a:ext cx="2984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17</a:t>
            </a:r>
          </a:p>
          <a:p>
            <a:pPr eaLnBrk="0" hangingPunct="0"/>
            <a:endParaRPr lang="en-US" altLang="zh-CN"/>
          </a:p>
        </p:txBody>
      </p:sp>
      <p:sp>
        <p:nvSpPr>
          <p:cNvPr id="17483" name="Rectangle 75"/>
          <p:cNvSpPr>
            <a:spLocks noChangeArrowheads="1"/>
          </p:cNvSpPr>
          <p:nvPr>
            <p:custDataLst>
              <p:tags r:id="rId71"/>
            </p:custDataLst>
          </p:nvPr>
        </p:nvSpPr>
        <p:spPr bwMode="auto">
          <a:xfrm>
            <a:off x="8620125" y="44434125"/>
            <a:ext cx="14414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岁。但她直到死时还没真</a:t>
            </a:r>
          </a:p>
          <a:p>
            <a:pPr eaLnBrk="0" hangingPunct="0"/>
            <a:endParaRPr lang="zh-CN" altLang="en-US"/>
          </a:p>
        </p:txBody>
      </p:sp>
      <p:sp>
        <p:nvSpPr>
          <p:cNvPr id="17484" name="Rectangle 76"/>
          <p:cNvSpPr>
            <a:spLocks noChangeArrowheads="1"/>
          </p:cNvSpPr>
          <p:nvPr>
            <p:custDataLst>
              <p:tags r:id="rId72"/>
            </p:custDataLst>
          </p:nvPr>
        </p:nvSpPr>
        <p:spPr bwMode="auto">
          <a:xfrm>
            <a:off x="-10795000" y="48415575"/>
            <a:ext cx="15557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正学会说话，智力只相当于</a:t>
            </a:r>
          </a:p>
          <a:p>
            <a:pPr eaLnBrk="0" hangingPunct="0"/>
            <a:endParaRPr lang="zh-CN" altLang="en-US"/>
          </a:p>
        </p:txBody>
      </p:sp>
      <p:sp>
        <p:nvSpPr>
          <p:cNvPr id="17485" name="Rectangle 77"/>
          <p:cNvSpPr>
            <a:spLocks noChangeArrowheads="1"/>
          </p:cNvSpPr>
          <p:nvPr>
            <p:custDataLst>
              <p:tags r:id="rId73"/>
            </p:custDataLst>
          </p:nvPr>
        </p:nvSpPr>
        <p:spPr bwMode="auto">
          <a:xfrm>
            <a:off x="17795875" y="48415575"/>
            <a:ext cx="24130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3</a:t>
            </a:r>
          </a:p>
          <a:p>
            <a:pPr eaLnBrk="0" hangingPunct="0"/>
            <a:endParaRPr lang="en-US" altLang="zh-CN"/>
          </a:p>
        </p:txBody>
      </p:sp>
      <p:sp>
        <p:nvSpPr>
          <p:cNvPr id="17486" name="Rectangle 78"/>
          <p:cNvSpPr>
            <a:spLocks noChangeArrowheads="1"/>
          </p:cNvSpPr>
          <p:nvPr>
            <p:custDataLst>
              <p:tags r:id="rId74"/>
            </p:custDataLst>
          </p:nvPr>
        </p:nvSpPr>
        <p:spPr bwMode="auto">
          <a:xfrm>
            <a:off x="19186525" y="48415575"/>
            <a:ext cx="29845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zh-CN" altLang="en-US" sz="900">
                <a:solidFill>
                  <a:srgbClr val="555555"/>
                </a:solidFill>
              </a:rPr>
              <a:t>、</a:t>
            </a:r>
          </a:p>
          <a:p>
            <a:pPr eaLnBrk="0" hangingPunct="0"/>
            <a:endParaRPr lang="zh-CN" altLang="en-US"/>
          </a:p>
        </p:txBody>
      </p:sp>
      <p:sp>
        <p:nvSpPr>
          <p:cNvPr id="17487" name="Rectangle 79"/>
          <p:cNvSpPr>
            <a:spLocks noChangeArrowheads="1"/>
          </p:cNvSpPr>
          <p:nvPr>
            <p:custDataLst>
              <p:tags r:id="rId75"/>
            </p:custDataLst>
          </p:nvPr>
        </p:nvSpPr>
        <p:spPr bwMode="auto">
          <a:xfrm>
            <a:off x="21570950" y="48415575"/>
            <a:ext cx="241300" cy="593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fontAlgn="ctr"/>
            <a:r>
              <a:rPr lang="en-US" altLang="zh-CN" sz="900">
                <a:solidFill>
                  <a:srgbClr val="555555"/>
                </a:solidFill>
              </a:rPr>
              <a:t>4</a:t>
            </a:r>
          </a:p>
          <a:p>
            <a:pPr eaLnBrk="0" hangingPunct="0"/>
            <a:endParaRPr lang="en-US" altLang="zh-CN"/>
          </a:p>
        </p:txBody>
      </p:sp>
      <p:sp>
        <p:nvSpPr>
          <p:cNvPr id="17488" name="Rectangle 80"/>
          <p:cNvSpPr>
            <a:spLocks noChangeArrowheads="1"/>
          </p:cNvSpPr>
          <p:nvPr>
            <p:custDataLst>
              <p:tags r:id="rId76"/>
            </p:custDataLst>
          </p:nvPr>
        </p:nvSpPr>
        <p:spPr bwMode="auto">
          <a:xfrm>
            <a:off x="22790150" y="48415575"/>
            <a:ext cx="641350" cy="2286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algn="ctr" fontAlgn="ctr"/>
            <a:r>
              <a:rPr lang="zh-CN" altLang="en-US" sz="900">
                <a:solidFill>
                  <a:srgbClr val="555555"/>
                </a:solidFill>
              </a:rPr>
              <a:t>岁的孩子</a:t>
            </a:r>
            <a:endParaRPr lang="zh-CN" altLang="en-US"/>
          </a:p>
        </p:txBody>
      </p:sp>
      <p:sp>
        <p:nvSpPr>
          <p:cNvPr id="17489" name="Text Box 81"/>
          <p:cNvSpPr txBox="1">
            <a:spLocks noChangeArrowheads="1"/>
          </p:cNvSpPr>
          <p:nvPr>
            <p:custDataLst>
              <p:tags r:id="rId77"/>
            </p:custDataLst>
          </p:nvPr>
        </p:nvSpPr>
        <p:spPr bwMode="auto">
          <a:xfrm>
            <a:off x="0" y="1196752"/>
            <a:ext cx="9144000" cy="526297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400" b="1"/>
              <a:t>       </a:t>
            </a:r>
            <a:r>
              <a:rPr lang="en-US" altLang="zh-CN" sz="2400" b="1">
                <a:solidFill>
                  <a:srgbClr val="0000FF"/>
                </a:solidFill>
              </a:rPr>
              <a:t>1920</a:t>
            </a:r>
            <a:r>
              <a:rPr lang="zh-CN" altLang="en-US" sz="2400" b="1">
                <a:solidFill>
                  <a:srgbClr val="0000FF"/>
                </a:solidFill>
              </a:rPr>
              <a:t>年印度传教士辛格在一个巨大的白蚁穴附近，发现狼群中有两个“狼孩”。辛格把她们送进了米梅纳普尔市孤儿院。据辛格讲，这两个孩子刚回到人类社会之初，具备狼的特点，有明显的动物习性：吞食生肉，四肢爬行，暗怕光，白天总是蜷缩在阴暗的角落里，夜间则在院内、外四处游荡，凌晨</a:t>
            </a:r>
            <a:r>
              <a:rPr lang="en-US" altLang="zh-CN" sz="2400" b="1">
                <a:solidFill>
                  <a:srgbClr val="0000FF"/>
                </a:solidFill>
              </a:rPr>
              <a:t>1</a:t>
            </a:r>
            <a:r>
              <a:rPr lang="zh-CN" altLang="en-US" sz="2400" b="1">
                <a:solidFill>
                  <a:srgbClr val="0000FF"/>
                </a:solidFill>
              </a:rPr>
              <a:t>时到</a:t>
            </a:r>
            <a:r>
              <a:rPr lang="en-US" altLang="zh-CN" sz="2400" b="1">
                <a:solidFill>
                  <a:srgbClr val="0000FF"/>
                </a:solidFill>
              </a:rPr>
              <a:t>3</a:t>
            </a:r>
            <a:r>
              <a:rPr lang="zh-CN" altLang="en-US" sz="2400" b="1">
                <a:solidFill>
                  <a:srgbClr val="0000FF"/>
                </a:solidFill>
              </a:rPr>
              <a:t>时像狼似地嚎叫，给她穿衣服，她却粗野地把衣服撕掉。她目光炯炯，嗅觉敏锐，但不会说话，没有人的理性。辛格牧师夫妇俩为使两个狼孩能转变为人，作出了各种各样的尝试。 其中的一个阿拉玛到第</a:t>
            </a:r>
            <a:r>
              <a:rPr lang="en-US" altLang="zh-CN" sz="2400" b="1">
                <a:solidFill>
                  <a:srgbClr val="0000FF"/>
                </a:solidFill>
              </a:rPr>
              <a:t>2</a:t>
            </a:r>
            <a:r>
              <a:rPr lang="zh-CN" altLang="en-US" sz="2400" b="1">
                <a:solidFill>
                  <a:srgbClr val="0000FF"/>
                </a:solidFill>
              </a:rPr>
              <a:t>个月，可以发出“波、波”的音，诉说饥饿和口渴了。遗憾的是，回到人间的第</a:t>
            </a:r>
            <a:r>
              <a:rPr lang="en-US" altLang="zh-CN" sz="2400" b="1">
                <a:solidFill>
                  <a:srgbClr val="0000FF"/>
                </a:solidFill>
              </a:rPr>
              <a:t>11</a:t>
            </a:r>
            <a:r>
              <a:rPr lang="zh-CN" altLang="en-US" sz="2400" b="1">
                <a:solidFill>
                  <a:srgbClr val="0000FF"/>
                </a:solidFill>
              </a:rPr>
              <a:t>个月，阿玛拉就死去了。另一个卡玛拉</a:t>
            </a:r>
            <a:r>
              <a:rPr lang="en-US" altLang="zh-CN" sz="2400" b="1">
                <a:solidFill>
                  <a:srgbClr val="0000FF"/>
                </a:solidFill>
              </a:rPr>
              <a:t>4</a:t>
            </a:r>
            <a:r>
              <a:rPr lang="zh-CN" altLang="en-US" sz="2400" b="1">
                <a:solidFill>
                  <a:srgbClr val="0000FF"/>
                </a:solidFill>
              </a:rPr>
              <a:t>年后掌握了</a:t>
            </a:r>
            <a:r>
              <a:rPr lang="en-US" altLang="zh-CN" sz="2400" b="1">
                <a:solidFill>
                  <a:srgbClr val="0000FF"/>
                </a:solidFill>
              </a:rPr>
              <a:t>6</a:t>
            </a:r>
            <a:r>
              <a:rPr lang="zh-CN" altLang="en-US" sz="2400" b="1">
                <a:solidFill>
                  <a:srgbClr val="0000FF"/>
                </a:solidFill>
              </a:rPr>
              <a:t>个单词；将近</a:t>
            </a:r>
            <a:r>
              <a:rPr lang="en-US" altLang="zh-CN" sz="2400" b="1">
                <a:solidFill>
                  <a:srgbClr val="0000FF"/>
                </a:solidFill>
              </a:rPr>
              <a:t>5</a:t>
            </a:r>
            <a:r>
              <a:rPr lang="zh-CN" altLang="en-US" sz="2400" b="1">
                <a:solidFill>
                  <a:srgbClr val="0000FF"/>
                </a:solidFill>
              </a:rPr>
              <a:t>年的时间学会了两脚步行，但快跑时又会用四肢。经过</a:t>
            </a:r>
            <a:r>
              <a:rPr lang="en-US" altLang="zh-CN" sz="2400" b="1">
                <a:solidFill>
                  <a:srgbClr val="0000FF"/>
                </a:solidFill>
              </a:rPr>
              <a:t>5</a:t>
            </a:r>
            <a:r>
              <a:rPr lang="zh-CN" altLang="en-US" sz="2400" b="1">
                <a:solidFill>
                  <a:srgbClr val="0000FF"/>
                </a:solidFill>
              </a:rPr>
              <a:t>年，她能照料孤儿院幼小儿童了。她为自己想做的事情（例如解纽扣儿）做不好而哭泣。大女孩卡玛拉一直活到</a:t>
            </a:r>
            <a:r>
              <a:rPr lang="en-US" altLang="zh-CN" sz="2400" b="1">
                <a:solidFill>
                  <a:srgbClr val="0000FF"/>
                </a:solidFill>
              </a:rPr>
              <a:t>17</a:t>
            </a:r>
            <a:r>
              <a:rPr lang="zh-CN" altLang="en-US" sz="2400" b="1">
                <a:solidFill>
                  <a:srgbClr val="0000FF"/>
                </a:solidFill>
              </a:rPr>
              <a:t>岁。但她直到死时还没真正学会说话，智力只相当于</a:t>
            </a:r>
            <a:r>
              <a:rPr lang="en-US" altLang="zh-CN" sz="2400" b="1">
                <a:solidFill>
                  <a:srgbClr val="0000FF"/>
                </a:solidFill>
              </a:rPr>
              <a:t>3</a:t>
            </a:r>
            <a:r>
              <a:rPr lang="zh-CN" altLang="en-US" sz="2400" b="1">
                <a:solidFill>
                  <a:srgbClr val="0000FF"/>
                </a:solidFill>
              </a:rPr>
              <a:t>、</a:t>
            </a:r>
            <a:r>
              <a:rPr lang="en-US" altLang="zh-CN" sz="2400" b="1">
                <a:solidFill>
                  <a:srgbClr val="0000FF"/>
                </a:solidFill>
              </a:rPr>
              <a:t>4</a:t>
            </a:r>
            <a:r>
              <a:rPr lang="zh-CN" altLang="en-US" sz="2400" b="1">
                <a:solidFill>
                  <a:srgbClr val="0000FF"/>
                </a:solidFill>
              </a:rPr>
              <a:t>岁的孩</a:t>
            </a:r>
            <a:r>
              <a:rPr lang="zh-CN" altLang="en-US" b="1">
                <a:solidFill>
                  <a:srgbClr val="0000FF"/>
                </a:solidFill>
              </a:rPr>
              <a:t>子</a:t>
            </a:r>
          </a:p>
        </p:txBody>
      </p:sp>
      <p:sp>
        <p:nvSpPr>
          <p:cNvPr id="81" name="矩形 80"/>
          <p:cNvSpPr/>
          <p:nvPr>
            <p:custDataLst>
              <p:tags r:id="rId78"/>
            </p:custDataLst>
          </p:nvPr>
        </p:nvSpPr>
        <p:spPr>
          <a:xfrm>
            <a:off x="1187627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知识拓展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8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8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0" y="1052736"/>
            <a:ext cx="914400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3300"/>
                </a:solidFill>
              </a:rPr>
              <a:t>      </a:t>
            </a:r>
            <a:r>
              <a:rPr lang="en-US" altLang="zh-CN" b="1">
                <a:solidFill>
                  <a:srgbClr val="FF3300"/>
                </a:solidFill>
              </a:rPr>
              <a:t>  </a:t>
            </a:r>
            <a:r>
              <a:rPr lang="zh-CN" altLang="en-US" sz="2800" b="1">
                <a:solidFill>
                  <a:srgbClr val="009900"/>
                </a:solidFill>
              </a:rPr>
              <a:t>从 “狼孩”的故事中，你对人类学习行为有什么新的认识？这对你树立良好的学习态度有什么启示？</a:t>
            </a:r>
          </a:p>
        </p:txBody>
      </p:sp>
      <p:sp>
        <p:nvSpPr>
          <p:cNvPr id="18436" name="Text Box 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1879872"/>
            <a:ext cx="9144000" cy="47894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00"/>
                </a:solidFill>
              </a:rPr>
              <a:t>       </a:t>
            </a:r>
            <a:r>
              <a:rPr lang="zh-CN" altLang="en-US" sz="2800" b="1">
                <a:solidFill>
                  <a:srgbClr val="0000FF"/>
                </a:solidFill>
              </a:rPr>
              <a:t>学习行为是在遗传因素的基础上，通过环境因素的作用，由生活经验和学习而获得的行为。狼孩并不是狼，她具备人的遗传因素，但是由于她生存环境的改变，她没能像其他孩子那样适时的接受人的生活经验，因此没能获得人的许多重要的学习行为。这一事实也说明，人类大脑的发育，人类语言的发展和通过语言文字等信息符号的学习是有关键时期的，如果错过了这一时期就很难进行补偿。所以，对一个人来说技能的训练和知识的学习，应该与大脑发育的阶段相适应。这样，一个人才能得到更健全的发展，“少壮不努力，老大徒伤悲”，同学们应当珍惜学生时代的大好时光，努力学习，增长才干。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1187627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知识拓展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843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23528" y="1196752"/>
            <a:ext cx="8676456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990099"/>
                </a:solidFill>
              </a:rPr>
              <a:t>分析资料</a:t>
            </a:r>
            <a:r>
              <a:rPr lang="en-US" altLang="zh-CN" sz="3600" b="1">
                <a:solidFill>
                  <a:srgbClr val="990099"/>
                </a:solidFill>
              </a:rPr>
              <a:t>3</a:t>
            </a:r>
            <a:r>
              <a:rPr lang="zh-CN" altLang="en-US" sz="3600" b="1">
                <a:solidFill>
                  <a:srgbClr val="990099"/>
                </a:solidFill>
              </a:rPr>
              <a:t>，先天性行为有哪些</a:t>
            </a:r>
            <a:r>
              <a:rPr lang="zh-CN" altLang="en-US" sz="3600" b="1">
                <a:solidFill>
                  <a:srgbClr val="FD0F15"/>
                </a:solidFill>
              </a:rPr>
              <a:t>局限性</a:t>
            </a:r>
            <a:r>
              <a:rPr lang="zh-CN" altLang="en-US" sz="3600" b="1">
                <a:solidFill>
                  <a:srgbClr val="990099"/>
                </a:solidFill>
              </a:rPr>
              <a:t>？</a:t>
            </a:r>
          </a:p>
        </p:txBody>
      </p:sp>
      <p:sp>
        <p:nvSpPr>
          <p:cNvPr id="16388" name="Rectangle 4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0" y="1841242"/>
            <a:ext cx="9144000" cy="501675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3333FF"/>
                </a:solidFill>
              </a:rPr>
              <a:t>       </a:t>
            </a:r>
            <a:r>
              <a:rPr lang="zh-CN" altLang="en-US" sz="3200" b="1">
                <a:solidFill>
                  <a:srgbClr val="002060"/>
                </a:solidFill>
              </a:rPr>
              <a:t>通过分析我们可以知道，先天性行为有着很大的局限性。虽然美国的红雀喂养金鱼的行为是出于</a:t>
            </a:r>
            <a:r>
              <a:rPr lang="zh-CN" altLang="en-US" sz="3200" b="1">
                <a:solidFill>
                  <a:srgbClr val="FF0000"/>
                </a:solidFill>
              </a:rPr>
              <a:t>本能</a:t>
            </a:r>
            <a:r>
              <a:rPr lang="zh-CN" altLang="en-US" sz="3200" b="1">
                <a:solidFill>
                  <a:srgbClr val="002060"/>
                </a:solidFill>
              </a:rPr>
              <a:t>，但是这对于美国红雀来说，是一种</a:t>
            </a:r>
            <a:r>
              <a:rPr lang="zh-CN" altLang="en-US" sz="3200" b="1">
                <a:solidFill>
                  <a:srgbClr val="FF0000"/>
                </a:solidFill>
              </a:rPr>
              <a:t>浪费</a:t>
            </a:r>
            <a:r>
              <a:rPr lang="zh-CN" altLang="en-US" sz="3200" b="1">
                <a:solidFill>
                  <a:srgbClr val="002060"/>
                </a:solidFill>
              </a:rPr>
              <a:t>，因为她喂养的金鱼</a:t>
            </a:r>
            <a:r>
              <a:rPr lang="zh-CN" altLang="en-US" sz="3200" b="1">
                <a:solidFill>
                  <a:srgbClr val="FF0000"/>
                </a:solidFill>
              </a:rPr>
              <a:t>对本物种的延续没有任何意义</a:t>
            </a:r>
            <a:r>
              <a:rPr lang="zh-CN" altLang="en-US" sz="3200" b="1">
                <a:solidFill>
                  <a:srgbClr val="002060"/>
                </a:solidFill>
              </a:rPr>
              <a:t>；从另一个角度说，任何动物都不可能靠父母喂养一生，如果一种生物一生只具备先天性行为而没有学习行为，这种生物就</a:t>
            </a:r>
            <a:r>
              <a:rPr lang="zh-CN" altLang="en-US" sz="3200" b="1">
                <a:solidFill>
                  <a:srgbClr val="FF0000"/>
                </a:solidFill>
              </a:rPr>
              <a:t>会因找不到食物或不能逃避敌害而被大自然淘汰</a:t>
            </a:r>
            <a:r>
              <a:rPr lang="zh-CN" altLang="en-US" sz="3200" b="1">
                <a:solidFill>
                  <a:srgbClr val="002060"/>
                </a:solidFill>
              </a:rPr>
              <a:t>。研究发现，就连动物界最低等的原生动物草履虫，也是有学习行为的。</a:t>
            </a:r>
          </a:p>
        </p:txBody>
      </p:sp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1259632" y="260648"/>
            <a:ext cx="281359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资料分析</a:t>
            </a:r>
          </a:p>
        </p:txBody>
      </p:sp>
      <p:sp>
        <p:nvSpPr>
          <p:cNvPr id="8" name="左箭头 7">
            <a:hlinkClick r:id="rId6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1979712" y="6237312"/>
            <a:ext cx="864096" cy="4766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38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38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9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9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5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8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9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4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5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6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4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5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6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7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8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3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4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6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8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9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6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7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9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3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6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8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9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4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5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7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9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4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5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6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7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8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3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5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6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7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0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0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2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3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4.9|2.3|1.5|0.9|1.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6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9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0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1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6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7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8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9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9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1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2279</Words>
  <Application>Microsoft Office PowerPoint</Application>
  <PresentationFormat>全屏显示(4:3)</PresentationFormat>
  <Paragraphs>201</Paragraphs>
  <Slides>24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仿宋_GB2312</vt:lpstr>
      <vt:lpstr>隶书</vt:lpstr>
      <vt:lpstr>宋体</vt:lpstr>
      <vt:lpstr>Arial</vt:lpstr>
      <vt:lpstr>Calibri</vt:lpstr>
      <vt:lpstr>Wingdings</vt:lpstr>
      <vt:lpstr>自定义设计方案</vt:lpstr>
      <vt:lpstr>1_自定义设计方案</vt:lpstr>
      <vt:lpstr>Office 主题</vt:lpstr>
      <vt:lpstr>第二节　先天性行为和         学习行为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区分先天性行为和学习行为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第二节　先天性行为和         学习行为</dc:title>
  <dc:creator>rbm.xkw.com</dc:creator>
  <cp:lastModifiedBy>chen hui</cp:lastModifiedBy>
  <cp:revision>1</cp:revision>
  <cp:lastPrinted>2021-09-20T16:58:17Z</cp:lastPrinted>
  <dcterms:created xsi:type="dcterms:W3CDTF">2021-09-20T16:58:17Z</dcterms:created>
  <dcterms:modified xsi:type="dcterms:W3CDTF">2021-10-22T09:31:14Z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