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88" r:id="rId2"/>
    <p:sldId id="258" r:id="rId3"/>
    <p:sldId id="261" r:id="rId4"/>
    <p:sldId id="265" r:id="rId5"/>
    <p:sldId id="263" r:id="rId6"/>
    <p:sldId id="264" r:id="rId7"/>
    <p:sldId id="266" r:id="rId8"/>
    <p:sldId id="267" r:id="rId9"/>
    <p:sldId id="299" r:id="rId10"/>
    <p:sldId id="270" r:id="rId11"/>
    <p:sldId id="278" r:id="rId12"/>
    <p:sldId id="280" r:id="rId13"/>
    <p:sldId id="268" r:id="rId14"/>
    <p:sldId id="269" r:id="rId15"/>
    <p:sldId id="277" r:id="rId16"/>
    <p:sldId id="271" r:id="rId17"/>
    <p:sldId id="272" r:id="rId18"/>
    <p:sldId id="275" r:id="rId19"/>
    <p:sldId id="273" r:id="rId20"/>
  </p:sldIdLst>
  <p:sldSz cx="9144000" cy="5143500" type="screen16x9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05">
          <p15:clr>
            <a:srgbClr val="A4A3A4"/>
          </p15:clr>
        </p15:guide>
        <p15:guide id="2" pos="28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279" autoAdjust="0"/>
  </p:normalViewPr>
  <p:slideViewPr>
    <p:cSldViewPr>
      <p:cViewPr varScale="1">
        <p:scale>
          <a:sx n="75" d="100"/>
          <a:sy n="75" d="100"/>
        </p:scale>
        <p:origin x="946" y="58"/>
      </p:cViewPr>
      <p:guideLst>
        <p:guide orient="horz" pos="1605"/>
        <p:guide pos="286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3DEA8-86B1-4BFE-B2D5-D129F4B2184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F2A376-CA08-4662-8190-D80ED5DEBC4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有明确的目标可以帮我们更好的学习，辽西夏与北宋的并立这一课我们要完成的学习目标有以下三个：</a:t>
            </a:r>
            <a:r>
              <a:rPr lang="en-US" altLang="zh-CN" dirty="0"/>
              <a:t>1</a:t>
            </a:r>
            <a:r>
              <a:rPr lang="zh-CN" altLang="en-US" dirty="0"/>
              <a:t>、了解辽、西夏的兴起，及其与北宋的 “和”与“战”等知识</a:t>
            </a:r>
            <a:r>
              <a:rPr lang="zh-CN" altLang="en-US" baseline="0" dirty="0"/>
              <a:t>  </a:t>
            </a:r>
            <a:r>
              <a:rPr lang="en-US" altLang="zh-CN" dirty="0"/>
              <a:t>2</a:t>
            </a:r>
            <a:r>
              <a:rPr lang="zh-CN" altLang="en-US" dirty="0"/>
              <a:t>、学会在具体的时空条件下思考北宋民族关系</a:t>
            </a:r>
            <a:r>
              <a:rPr lang="zh-CN" altLang="en-US" b="0" dirty="0"/>
              <a:t>，归纳中国古代民族关系特征</a:t>
            </a:r>
            <a:r>
              <a:rPr lang="zh-CN" altLang="en-US" b="0" baseline="0" dirty="0"/>
              <a:t>     </a:t>
            </a:r>
            <a:r>
              <a:rPr lang="en-US" altLang="zh-CN" b="0" dirty="0"/>
              <a:t>3</a:t>
            </a:r>
            <a:r>
              <a:rPr lang="zh-CN" altLang="en-US" b="0" dirty="0"/>
              <a:t>、认识到各族人民密</a:t>
            </a:r>
            <a:r>
              <a:rPr lang="zh-CN" altLang="en-US" dirty="0"/>
              <a:t>切交往、相互依存共同推动历史的发展和社会的进步，各民族都是中华灿烂文明的贡献者</a:t>
            </a:r>
            <a:r>
              <a:rPr lang="zh-CN" altLang="en-US" baseline="0" dirty="0"/>
              <a:t>   目标明确接下来的时间交给大家，请大家阅读教材</a:t>
            </a:r>
            <a:r>
              <a:rPr lang="en-US" altLang="zh-CN" baseline="0" dirty="0"/>
              <a:t>33-36</a:t>
            </a:r>
            <a:r>
              <a:rPr lang="zh-CN" altLang="en-US" baseline="0" dirty="0"/>
              <a:t>页完成</a:t>
            </a:r>
            <a:r>
              <a:rPr lang="en-US" altLang="zh-CN" baseline="0" dirty="0"/>
              <a:t>《</a:t>
            </a:r>
            <a:r>
              <a:rPr lang="zh-CN" altLang="en-US" baseline="0" dirty="0"/>
              <a:t>能力</a:t>
            </a:r>
            <a:r>
              <a:rPr lang="en-US" altLang="zh-CN" baseline="0" dirty="0"/>
              <a:t>》</a:t>
            </a:r>
            <a:r>
              <a:rPr lang="zh-CN" altLang="en-US" baseline="0" dirty="0"/>
              <a:t>自主学习内容，看哪位同学又快又好！</a:t>
            </a:r>
            <a:endParaRPr lang="zh-CN" altLang="en-US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2A376-CA08-4662-8190-D80ED5DEBC4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F2A376-CA08-4662-8190-D80ED5DEBC4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687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请根据地图画出这三个政权的简易图。请你回忆本课内容，然后在圆内和圆外恰当的地方写上本课的主要内容。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 userDrawn="1"/>
        </p:nvPicPr>
        <p:blipFill>
          <a:blip r:embed="rId1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82100" cy="3619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 userDrawn="1"/>
        </p:nvPicPr>
        <p:blipFill>
          <a:blip r:embed="rId1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4781550"/>
            <a:ext cx="91440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6788" cy="38106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-357222" y="-71456"/>
            <a:ext cx="8065707" cy="53649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7" descr="辽宋西夏-2"/>
          <p:cNvPicPr>
            <a:picLocks noChangeAspect="1"/>
          </p:cNvPicPr>
          <p:nvPr/>
        </p:nvPicPr>
        <p:blipFill>
          <a:blip r:embed="rId2"/>
          <a:srcRect l="1332" t="2252" r="1776" b="2568"/>
          <a:stretch>
            <a:fillRect/>
          </a:stretch>
        </p:blipFill>
        <p:spPr>
          <a:xfrm>
            <a:off x="-5715" y="-11430"/>
            <a:ext cx="9162415" cy="5143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西夏铜牌_副本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99542"/>
            <a:ext cx="9144000" cy="1584176"/>
          </a:xfrm>
          <a:prstGeom prst="rect">
            <a:avLst/>
          </a:prstGeom>
        </p:spPr>
      </p:pic>
      <p:sp>
        <p:nvSpPr>
          <p:cNvPr id="9" name="文本框 3"/>
          <p:cNvSpPr txBox="1"/>
          <p:nvPr/>
        </p:nvSpPr>
        <p:spPr>
          <a:xfrm>
            <a:off x="539552" y="3386381"/>
            <a:ext cx="8208912" cy="1172629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Dot"/>
          </a:ln>
        </p:spPr>
        <p:txBody>
          <a:bodyPr wrap="square">
            <a:spAutoFit/>
          </a:bodyPr>
          <a:lstStyle/>
          <a:p>
            <a:pPr fontAlgn="auto">
              <a:lnSpc>
                <a:spcPct val="130000"/>
              </a:lnSpc>
            </a:pPr>
            <a:r>
              <a:rPr lang="zh-CN" altLang="en-US" b="1" noProof="1">
                <a:latin typeface="黑体" panose="02010609060101010101" pitchFamily="49" charset="-122"/>
                <a:ea typeface="黑体" panose="02010609060101010101" pitchFamily="49" charset="-122"/>
              </a:rPr>
              <a:t>学习目标：</a:t>
            </a:r>
            <a:r>
              <a:rPr lang="en-US" altLang="zh-CN" b="1" noProof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b="1" noProof="1">
                <a:latin typeface="黑体" panose="02010609060101010101" pitchFamily="49" charset="-122"/>
                <a:ea typeface="黑体" panose="02010609060101010101" pitchFamily="49" charset="-122"/>
              </a:rPr>
              <a:t>、了解</a:t>
            </a:r>
            <a:r>
              <a:rPr lang="zh-CN" altLang="en-US" b="1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辽、</a:t>
            </a:r>
            <a:r>
              <a:rPr lang="zh-CN" altLang="en-US" b="1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西夏</a:t>
            </a:r>
            <a:r>
              <a:rPr lang="zh-CN" altLang="en-US" b="1" noProof="1">
                <a:latin typeface="黑体" panose="02010609060101010101" pitchFamily="49" charset="-122"/>
                <a:ea typeface="黑体" panose="02010609060101010101" pitchFamily="49" charset="-122"/>
              </a:rPr>
              <a:t>的兴起，</a:t>
            </a:r>
            <a:r>
              <a:rPr lang="zh-CN" altLang="en-US" b="1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北宋与辽、西夏</a:t>
            </a:r>
            <a:r>
              <a:rPr lang="zh-CN" altLang="en-US" b="1" noProof="1">
                <a:latin typeface="黑体" panose="02010609060101010101" pitchFamily="49" charset="-122"/>
                <a:ea typeface="黑体" panose="02010609060101010101" pitchFamily="49" charset="-122"/>
              </a:rPr>
              <a:t>的 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“战”</a:t>
            </a:r>
            <a:r>
              <a:rPr lang="zh-CN" altLang="en-US" b="1" noProof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“和”</a:t>
            </a:r>
            <a:endParaRPr lang="en-US" altLang="zh-CN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lnSpc>
                <a:spcPct val="130000"/>
              </a:lnSpc>
            </a:pPr>
            <a:r>
              <a:rPr lang="en-US" altLang="zh-CN" b="1" noProof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2</a:t>
            </a:r>
            <a:r>
              <a:rPr lang="zh-CN" altLang="en-US" b="1" noProof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、在具体的时空条件下思考北宋时期汉族与少数民族之间的关系</a:t>
            </a:r>
            <a:endParaRPr lang="en-US" altLang="zh-CN" b="1" noProof="1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lvl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b="1" noProof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3</a:t>
            </a:r>
            <a:r>
              <a:rPr lang="zh-CN" altLang="en-US" b="1" noProof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、认识到各族人民密切交往共同推动着历史的发展和社会的进步</a:t>
            </a:r>
            <a:endParaRPr lang="en-US" altLang="zh-CN" b="1" noProof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3855" y="2371365"/>
            <a:ext cx="6840305" cy="9632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11510"/>
            <a:ext cx="3312950" cy="4320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AutoShape 8"/>
          <p:cNvSpPr/>
          <p:nvPr/>
        </p:nvSpPr>
        <p:spPr>
          <a:xfrm>
            <a:off x="4880758" y="1059582"/>
            <a:ext cx="3816424" cy="3194721"/>
          </a:xfrm>
          <a:prstGeom prst="wedgeRectCallout">
            <a:avLst>
              <a:gd name="adj1" fmla="val -97693"/>
              <a:gd name="adj2" fmla="val -54740"/>
            </a:avLst>
          </a:prstGeom>
          <a:blipFill>
            <a:blip r:embed="rId3" cstate="print"/>
            <a:stretch>
              <a:fillRect/>
            </a:stretch>
          </a:blipFill>
          <a:ln w="25400" cap="flat" cmpd="sng">
            <a:solidFill>
              <a:schemeClr val="accent2">
                <a:lumMod val="60000"/>
                <a:lumOff val="4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0" rIns="0" anchor="b">
            <a:spAutoFit/>
          </a:bodyPr>
          <a:lstStyle/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</a:p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民族：</a:t>
            </a:r>
          </a:p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人物：</a:t>
            </a:r>
          </a:p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都城：</a:t>
            </a:r>
            <a:endParaRPr lang="zh-CN" altLang="en-US" sz="3310" b="1" noProof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1395705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世纪初（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916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56176" y="2181523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契丹族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56176" y="2895903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耶律阿保机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43636" y="371475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上京临潢府</a:t>
            </a:r>
          </a:p>
        </p:txBody>
      </p:sp>
      <p:sp>
        <p:nvSpPr>
          <p:cNvPr id="11" name="椭圆 10"/>
          <p:cNvSpPr/>
          <p:nvPr/>
        </p:nvSpPr>
        <p:spPr>
          <a:xfrm>
            <a:off x="2051720" y="339502"/>
            <a:ext cx="1377702" cy="618430"/>
          </a:xfrm>
          <a:prstGeom prst="ellipse">
            <a:avLst/>
          </a:prstGeom>
          <a:noFill/>
          <a:ln w="539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860" noProof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  <p:bldP spid="9" grpId="0"/>
      <p:bldP spid="10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qidan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6380"/>
            <a:ext cx="5271128" cy="336844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500694" y="1099893"/>
            <a:ext cx="3563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dirty="0">
                <a:latin typeface="黑体" panose="02010609060101010101" pitchFamily="49" charset="-122"/>
                <a:ea typeface="黑体" panose="02010609060101010101" pitchFamily="49" charset="-122"/>
              </a:rPr>
              <a:t>    辽太祖耶律阿保机，任用汉人韩延徽为相改革契丹风俗和制度，发展生产，创制文字，国力不断增强。</a:t>
            </a:r>
          </a:p>
        </p:txBody>
      </p:sp>
      <p:sp>
        <p:nvSpPr>
          <p:cNvPr id="4" name="椭圆 11268"/>
          <p:cNvSpPr/>
          <p:nvPr/>
        </p:nvSpPr>
        <p:spPr>
          <a:xfrm>
            <a:off x="857224" y="2643188"/>
            <a:ext cx="2116137" cy="904875"/>
          </a:xfrm>
          <a:prstGeom prst="ellipse">
            <a:avLst/>
          </a:prstGeom>
          <a:noFill/>
          <a:ln w="539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860" noProof="1"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521984" y="2552181"/>
            <a:ext cx="34791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辽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</a:rPr>
              <a:t>占领“燕云十六州”使中原地区丧失了山川之险与长城防线。</a:t>
            </a:r>
            <a:r>
              <a:rPr lang="zh-CN" altLang="en-US" sz="2200" b="1" dirty="0">
                <a:solidFill>
                  <a:srgbClr val="08080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从此，</a:t>
            </a:r>
            <a:r>
              <a:rPr lang="zh-CN" altLang="en-US" sz="2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与中原政权冲突加剧。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915566"/>
            <a:ext cx="3983631" cy="3655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椭圆 2"/>
          <p:cNvSpPr/>
          <p:nvPr/>
        </p:nvSpPr>
        <p:spPr>
          <a:xfrm>
            <a:off x="5220072" y="1491630"/>
            <a:ext cx="1377702" cy="618430"/>
          </a:xfrm>
          <a:prstGeom prst="ellipse">
            <a:avLst/>
          </a:prstGeom>
          <a:noFill/>
          <a:ln w="539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fontAlgn="auto"/>
            <a:endParaRPr lang="zh-CN" altLang="en-US" sz="1860" noProof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AutoShape 8"/>
          <p:cNvSpPr/>
          <p:nvPr/>
        </p:nvSpPr>
        <p:spPr>
          <a:xfrm>
            <a:off x="323528" y="1203598"/>
            <a:ext cx="3960440" cy="3194721"/>
          </a:xfrm>
          <a:prstGeom prst="wedgeRectCallout">
            <a:avLst>
              <a:gd name="adj1" fmla="val 90141"/>
              <a:gd name="adj2" fmla="val -25223"/>
            </a:avLst>
          </a:prstGeom>
          <a:blipFill>
            <a:blip r:embed="rId3" cstate="print"/>
            <a:stretch>
              <a:fillRect/>
            </a:stretch>
          </a:blipFill>
          <a:ln w="25400" cap="flat" cmpd="sng">
            <a:solidFill>
              <a:schemeClr val="accent2">
                <a:lumMod val="60000"/>
                <a:lumOff val="40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0" rIns="0" anchor="b">
            <a:spAutoFit/>
          </a:bodyPr>
          <a:lstStyle/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</a:p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民族：</a:t>
            </a:r>
          </a:p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人物：</a:t>
            </a:r>
          </a:p>
          <a:p>
            <a:pPr>
              <a:lnSpc>
                <a:spcPct val="140000"/>
              </a:lnSpc>
              <a:defRPr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都城：</a:t>
            </a:r>
            <a:endParaRPr lang="zh-CN" altLang="en-US" sz="3310" b="1" noProof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1491630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世纪初（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1038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47664" y="2259715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党项族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47664" y="302780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元昊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47664" y="3795886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兴庆府（宁夏银川）</a:t>
            </a:r>
          </a:p>
        </p:txBody>
      </p:sp>
      <p:pic>
        <p:nvPicPr>
          <p:cNvPr id="9" name="图片 8" descr="元昊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2139702"/>
            <a:ext cx="1264275" cy="14640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02799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知识梳理</a:t>
            </a:r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endParaRPr lang="zh-CN" altLang="en-US" sz="3200" dirty="0">
              <a:solidFill>
                <a:srgbClr val="00B05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55776" y="411510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----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辽与北宋的和战</a:t>
            </a:r>
          </a:p>
        </p:txBody>
      </p:sp>
      <p:graphicFrame>
        <p:nvGraphicFramePr>
          <p:cNvPr id="4" name="表格 3"/>
          <p:cNvGraphicFramePr/>
          <p:nvPr/>
        </p:nvGraphicFramePr>
        <p:xfrm>
          <a:off x="1331640" y="1059582"/>
          <a:ext cx="6418485" cy="328847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95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68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58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055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时间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dirty="0"/>
                        <a:t>战？和？</a:t>
                      </a:r>
                      <a:endParaRPr lang="zh-CN" altLang="en-US" sz="2400" dirty="0">
                        <a:solidFill>
                          <a:srgbClr val="FF0000"/>
                        </a:solidFill>
                        <a:latin typeface="隶书" panose="02010509060101010101" charset="-122"/>
                        <a:ea typeface="隶书" panose="02010509060101010101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事件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3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53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53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53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爆炸形 1 4"/>
          <p:cNvSpPr/>
          <p:nvPr/>
        </p:nvSpPr>
        <p:spPr>
          <a:xfrm>
            <a:off x="2857488" y="1525940"/>
            <a:ext cx="3214710" cy="720599"/>
          </a:xfrm>
          <a:prstGeom prst="irregularSeal1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b="1" dirty="0">
                <a:solidFill>
                  <a:schemeClr val="tx1"/>
                </a:solidFill>
              </a:rPr>
              <a:t>与中原冲突加剧</a:t>
            </a:r>
          </a:p>
        </p:txBody>
      </p:sp>
      <p:sp>
        <p:nvSpPr>
          <p:cNvPr id="6" name="文本框 4"/>
          <p:cNvSpPr txBox="1"/>
          <p:nvPr/>
        </p:nvSpPr>
        <p:spPr>
          <a:xfrm>
            <a:off x="6084168" y="1525940"/>
            <a:ext cx="1456992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辽太宗占领燕云十六州</a:t>
            </a:r>
          </a:p>
        </p:txBody>
      </p:sp>
      <p:sp>
        <p:nvSpPr>
          <p:cNvPr id="7" name="文本框 5"/>
          <p:cNvSpPr txBox="1"/>
          <p:nvPr/>
        </p:nvSpPr>
        <p:spPr>
          <a:xfrm>
            <a:off x="1331640" y="1741964"/>
            <a:ext cx="1800200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五代十国时期</a:t>
            </a:r>
          </a:p>
        </p:txBody>
      </p:sp>
      <p:sp>
        <p:nvSpPr>
          <p:cNvPr id="8" name="文本框 6"/>
          <p:cNvSpPr txBox="1"/>
          <p:nvPr/>
        </p:nvSpPr>
        <p:spPr>
          <a:xfrm>
            <a:off x="1403648" y="2390036"/>
            <a:ext cx="1619757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宋太祖晚年</a:t>
            </a:r>
          </a:p>
        </p:txBody>
      </p:sp>
      <p:sp>
        <p:nvSpPr>
          <p:cNvPr id="9" name="文本框 7"/>
          <p:cNvSpPr txBox="1"/>
          <p:nvPr/>
        </p:nvSpPr>
        <p:spPr>
          <a:xfrm>
            <a:off x="6084168" y="2390036"/>
            <a:ext cx="1619757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互通使节</a:t>
            </a:r>
          </a:p>
        </p:txBody>
      </p:sp>
      <p:sp>
        <p:nvSpPr>
          <p:cNvPr id="10" name=" 213"/>
          <p:cNvSpPr/>
          <p:nvPr/>
        </p:nvSpPr>
        <p:spPr>
          <a:xfrm>
            <a:off x="3707904" y="2246020"/>
            <a:ext cx="1480674" cy="648072"/>
          </a:xfrm>
          <a:custGeom>
            <a:avLst/>
            <a:gdLst/>
            <a:ahLst/>
            <a:cxnLst/>
            <a:rect l="l" t="t" r="r" b="b"/>
            <a:pathLst>
              <a:path w="1160528" h="1137856">
                <a:moveTo>
                  <a:pt x="301373" y="145324"/>
                </a:moveTo>
                <a:cubicBezTo>
                  <a:pt x="77474" y="176329"/>
                  <a:pt x="-76715" y="585266"/>
                  <a:pt x="580264" y="1067944"/>
                </a:cubicBezTo>
                <a:cubicBezTo>
                  <a:pt x="1535870" y="365866"/>
                  <a:pt x="775286" y="-180195"/>
                  <a:pt x="580264" y="365866"/>
                </a:cubicBezTo>
                <a:cubicBezTo>
                  <a:pt x="519320" y="195222"/>
                  <a:pt x="403145" y="131231"/>
                  <a:pt x="301373" y="145324"/>
                </a:cubicBezTo>
                <a:close/>
                <a:moveTo>
                  <a:pt x="237013" y="2324"/>
                </a:moveTo>
                <a:cubicBezTo>
                  <a:pt x="362271" y="-15022"/>
                  <a:pt x="505256" y="63737"/>
                  <a:pt x="580264" y="273760"/>
                </a:cubicBezTo>
                <a:cubicBezTo>
                  <a:pt x="820291" y="-398315"/>
                  <a:pt x="1756395" y="273760"/>
                  <a:pt x="580264" y="1137856"/>
                </a:cubicBezTo>
                <a:cubicBezTo>
                  <a:pt x="-228326" y="543790"/>
                  <a:pt x="-38555" y="40484"/>
                  <a:pt x="237013" y="2324"/>
                </a:cubicBezTo>
                <a:close/>
              </a:path>
            </a:pathLst>
          </a:cu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tx1"/>
                </a:solidFill>
              </a:rPr>
              <a:t>友好和平</a:t>
            </a:r>
          </a:p>
        </p:txBody>
      </p:sp>
      <p:sp>
        <p:nvSpPr>
          <p:cNvPr id="11" name="文本框 8"/>
          <p:cNvSpPr txBox="1"/>
          <p:nvPr/>
        </p:nvSpPr>
        <p:spPr>
          <a:xfrm>
            <a:off x="1403648" y="3110116"/>
            <a:ext cx="1619757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宋太宗</a:t>
            </a:r>
          </a:p>
        </p:txBody>
      </p:sp>
      <p:sp>
        <p:nvSpPr>
          <p:cNvPr id="12" name="文本框 9"/>
          <p:cNvSpPr txBox="1"/>
          <p:nvPr/>
        </p:nvSpPr>
        <p:spPr>
          <a:xfrm>
            <a:off x="6156176" y="3110116"/>
            <a:ext cx="1619757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防御政策</a:t>
            </a:r>
          </a:p>
        </p:txBody>
      </p:sp>
      <p:sp>
        <p:nvSpPr>
          <p:cNvPr id="13" name="爆炸形 1 12"/>
          <p:cNvSpPr/>
          <p:nvPr/>
        </p:nvSpPr>
        <p:spPr>
          <a:xfrm>
            <a:off x="3635896" y="2966100"/>
            <a:ext cx="1861461" cy="720599"/>
          </a:xfrm>
          <a:prstGeom prst="irregularSeal1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000" b="1" dirty="0">
                <a:solidFill>
                  <a:schemeClr val="tx1"/>
                </a:solidFill>
              </a:rPr>
              <a:t>战争</a:t>
            </a:r>
          </a:p>
        </p:txBody>
      </p:sp>
      <p:sp>
        <p:nvSpPr>
          <p:cNvPr id="14" name="文本框 11"/>
          <p:cNvSpPr txBox="1"/>
          <p:nvPr/>
        </p:nvSpPr>
        <p:spPr>
          <a:xfrm>
            <a:off x="1403648" y="3830196"/>
            <a:ext cx="1619757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宋真宗</a:t>
            </a:r>
          </a:p>
        </p:txBody>
      </p:sp>
      <p:sp>
        <p:nvSpPr>
          <p:cNvPr id="15" name="爆炸形 1 14"/>
          <p:cNvSpPr/>
          <p:nvPr/>
        </p:nvSpPr>
        <p:spPr>
          <a:xfrm>
            <a:off x="3203848" y="3686180"/>
            <a:ext cx="2581541" cy="720599"/>
          </a:xfrm>
          <a:prstGeom prst="irregularSeal1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战争</a:t>
            </a:r>
          </a:p>
        </p:txBody>
      </p:sp>
      <p:sp>
        <p:nvSpPr>
          <p:cNvPr id="16" name="文本框 13"/>
          <p:cNvSpPr txBox="1"/>
          <p:nvPr/>
        </p:nvSpPr>
        <p:spPr>
          <a:xfrm>
            <a:off x="6156176" y="3830196"/>
            <a:ext cx="1619757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000" b="1" dirty="0">
                <a:latin typeface="+mn-ea"/>
                <a:sym typeface="+mn-ea"/>
              </a:rPr>
              <a:t>澶渊之盟</a:t>
            </a:r>
          </a:p>
        </p:txBody>
      </p:sp>
      <p:sp>
        <p:nvSpPr>
          <p:cNvPr id="17" name="矩形 16"/>
          <p:cNvSpPr/>
          <p:nvPr/>
        </p:nvSpPr>
        <p:spPr>
          <a:xfrm>
            <a:off x="4357686" y="3814714"/>
            <a:ext cx="9589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→和平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 animBg="1"/>
      <p:bldP spid="11" grpId="0"/>
      <p:bldP spid="12" grpId="0"/>
      <p:bldP spid="13" grpId="0" animBg="1"/>
      <p:bldP spid="14" grpId="0"/>
      <p:bldP spid="15" grpId="0" animBg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组合 105"/>
          <p:cNvGrpSpPr/>
          <p:nvPr/>
        </p:nvGrpSpPr>
        <p:grpSpPr>
          <a:xfrm>
            <a:off x="5004048" y="411510"/>
            <a:ext cx="3895555" cy="4371950"/>
            <a:chOff x="1008" y="0"/>
            <a:chExt cx="3638" cy="4321"/>
          </a:xfrm>
        </p:grpSpPr>
        <p:sp>
          <p:nvSpPr>
            <p:cNvPr id="107" name="矩形 96479"/>
            <p:cNvSpPr/>
            <p:nvPr/>
          </p:nvSpPr>
          <p:spPr>
            <a:xfrm>
              <a:off x="1010" y="0"/>
              <a:ext cx="3636" cy="4320"/>
            </a:xfrm>
            <a:prstGeom prst="rect">
              <a:avLst/>
            </a:prstGeom>
            <a:solidFill>
              <a:srgbClr val="FFCC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8" name="任意多边形 96480"/>
            <p:cNvSpPr/>
            <p:nvPr/>
          </p:nvSpPr>
          <p:spPr>
            <a:xfrm>
              <a:off x="1008" y="3"/>
              <a:ext cx="3635" cy="1488"/>
            </a:xfrm>
            <a:custGeom>
              <a:avLst/>
              <a:gdLst/>
              <a:ahLst/>
              <a:cxnLst/>
              <a:rect l="0" t="0" r="0" b="0"/>
              <a:pathLst>
                <a:path w="3635" h="1488">
                  <a:moveTo>
                    <a:pt x="4" y="0"/>
                  </a:moveTo>
                  <a:lnTo>
                    <a:pt x="4" y="1127"/>
                  </a:lnTo>
                  <a:lnTo>
                    <a:pt x="0" y="1124"/>
                  </a:lnTo>
                  <a:cubicBezTo>
                    <a:pt x="14" y="1132"/>
                    <a:pt x="57" y="1125"/>
                    <a:pt x="89" y="1178"/>
                  </a:cubicBezTo>
                  <a:cubicBezTo>
                    <a:pt x="121" y="1231"/>
                    <a:pt x="151" y="1392"/>
                    <a:pt x="194" y="1440"/>
                  </a:cubicBezTo>
                  <a:cubicBezTo>
                    <a:pt x="237" y="1488"/>
                    <a:pt x="307" y="1474"/>
                    <a:pt x="346" y="1467"/>
                  </a:cubicBezTo>
                  <a:cubicBezTo>
                    <a:pt x="385" y="1460"/>
                    <a:pt x="410" y="1407"/>
                    <a:pt x="430" y="1397"/>
                  </a:cubicBezTo>
                  <a:cubicBezTo>
                    <a:pt x="450" y="1387"/>
                    <a:pt x="456" y="1397"/>
                    <a:pt x="464" y="1409"/>
                  </a:cubicBezTo>
                  <a:cubicBezTo>
                    <a:pt x="472" y="1421"/>
                    <a:pt x="455" y="1462"/>
                    <a:pt x="476" y="1469"/>
                  </a:cubicBezTo>
                  <a:cubicBezTo>
                    <a:pt x="497" y="1476"/>
                    <a:pt x="562" y="1477"/>
                    <a:pt x="592" y="1449"/>
                  </a:cubicBezTo>
                  <a:cubicBezTo>
                    <a:pt x="622" y="1421"/>
                    <a:pt x="611" y="1352"/>
                    <a:pt x="656" y="1301"/>
                  </a:cubicBezTo>
                  <a:cubicBezTo>
                    <a:pt x="701" y="1250"/>
                    <a:pt x="817" y="1179"/>
                    <a:pt x="863" y="1142"/>
                  </a:cubicBezTo>
                  <a:cubicBezTo>
                    <a:pt x="909" y="1105"/>
                    <a:pt x="912" y="1109"/>
                    <a:pt x="935" y="1080"/>
                  </a:cubicBezTo>
                  <a:cubicBezTo>
                    <a:pt x="958" y="1051"/>
                    <a:pt x="970" y="988"/>
                    <a:pt x="1000" y="969"/>
                  </a:cubicBezTo>
                  <a:cubicBezTo>
                    <a:pt x="1030" y="950"/>
                    <a:pt x="1078" y="955"/>
                    <a:pt x="1117" y="968"/>
                  </a:cubicBezTo>
                  <a:cubicBezTo>
                    <a:pt x="1156" y="981"/>
                    <a:pt x="1212" y="1011"/>
                    <a:pt x="1237" y="1046"/>
                  </a:cubicBezTo>
                  <a:cubicBezTo>
                    <a:pt x="1262" y="1081"/>
                    <a:pt x="1240" y="1153"/>
                    <a:pt x="1264" y="1175"/>
                  </a:cubicBezTo>
                  <a:cubicBezTo>
                    <a:pt x="1288" y="1197"/>
                    <a:pt x="1349" y="1171"/>
                    <a:pt x="1382" y="1178"/>
                  </a:cubicBezTo>
                  <a:cubicBezTo>
                    <a:pt x="1415" y="1185"/>
                    <a:pt x="1442" y="1214"/>
                    <a:pt x="1462" y="1218"/>
                  </a:cubicBezTo>
                  <a:cubicBezTo>
                    <a:pt x="1482" y="1222"/>
                    <a:pt x="1482" y="1217"/>
                    <a:pt x="1505" y="1202"/>
                  </a:cubicBezTo>
                  <a:cubicBezTo>
                    <a:pt x="1528" y="1187"/>
                    <a:pt x="1550" y="1135"/>
                    <a:pt x="1600" y="1128"/>
                  </a:cubicBezTo>
                  <a:cubicBezTo>
                    <a:pt x="1650" y="1121"/>
                    <a:pt x="1751" y="1162"/>
                    <a:pt x="1807" y="1160"/>
                  </a:cubicBezTo>
                  <a:cubicBezTo>
                    <a:pt x="1863" y="1158"/>
                    <a:pt x="1878" y="1117"/>
                    <a:pt x="1939" y="1113"/>
                  </a:cubicBezTo>
                  <a:cubicBezTo>
                    <a:pt x="2000" y="1109"/>
                    <a:pt x="2101" y="1145"/>
                    <a:pt x="2173" y="1139"/>
                  </a:cubicBezTo>
                  <a:cubicBezTo>
                    <a:pt x="2245" y="1133"/>
                    <a:pt x="2315" y="1089"/>
                    <a:pt x="2372" y="1079"/>
                  </a:cubicBezTo>
                  <a:cubicBezTo>
                    <a:pt x="2429" y="1069"/>
                    <a:pt x="2481" y="1084"/>
                    <a:pt x="2515" y="1079"/>
                  </a:cubicBezTo>
                  <a:cubicBezTo>
                    <a:pt x="2549" y="1074"/>
                    <a:pt x="2553" y="1051"/>
                    <a:pt x="2576" y="1049"/>
                  </a:cubicBezTo>
                  <a:cubicBezTo>
                    <a:pt x="2599" y="1047"/>
                    <a:pt x="2628" y="1065"/>
                    <a:pt x="2651" y="1068"/>
                  </a:cubicBezTo>
                  <a:cubicBezTo>
                    <a:pt x="2674" y="1071"/>
                    <a:pt x="2692" y="1067"/>
                    <a:pt x="2717" y="1068"/>
                  </a:cubicBezTo>
                  <a:cubicBezTo>
                    <a:pt x="2742" y="1069"/>
                    <a:pt x="2780" y="1082"/>
                    <a:pt x="2804" y="1074"/>
                  </a:cubicBezTo>
                  <a:cubicBezTo>
                    <a:pt x="2828" y="1066"/>
                    <a:pt x="2825" y="1044"/>
                    <a:pt x="2861" y="1017"/>
                  </a:cubicBezTo>
                  <a:cubicBezTo>
                    <a:pt x="2897" y="990"/>
                    <a:pt x="2969" y="935"/>
                    <a:pt x="3022" y="914"/>
                  </a:cubicBezTo>
                  <a:cubicBezTo>
                    <a:pt x="3075" y="893"/>
                    <a:pt x="3129" y="897"/>
                    <a:pt x="3179" y="890"/>
                  </a:cubicBezTo>
                  <a:cubicBezTo>
                    <a:pt x="3229" y="883"/>
                    <a:pt x="3277" y="888"/>
                    <a:pt x="3320" y="873"/>
                  </a:cubicBezTo>
                  <a:cubicBezTo>
                    <a:pt x="3363" y="858"/>
                    <a:pt x="3410" y="815"/>
                    <a:pt x="3440" y="797"/>
                  </a:cubicBezTo>
                  <a:cubicBezTo>
                    <a:pt x="3470" y="779"/>
                    <a:pt x="3491" y="786"/>
                    <a:pt x="3502" y="762"/>
                  </a:cubicBezTo>
                  <a:cubicBezTo>
                    <a:pt x="3513" y="738"/>
                    <a:pt x="3503" y="674"/>
                    <a:pt x="3508" y="651"/>
                  </a:cubicBezTo>
                  <a:cubicBezTo>
                    <a:pt x="3513" y="628"/>
                    <a:pt x="3527" y="640"/>
                    <a:pt x="3532" y="623"/>
                  </a:cubicBezTo>
                  <a:cubicBezTo>
                    <a:pt x="3537" y="606"/>
                    <a:pt x="3526" y="573"/>
                    <a:pt x="3539" y="546"/>
                  </a:cubicBezTo>
                  <a:cubicBezTo>
                    <a:pt x="3552" y="519"/>
                    <a:pt x="3592" y="483"/>
                    <a:pt x="3608" y="459"/>
                  </a:cubicBezTo>
                  <a:cubicBezTo>
                    <a:pt x="3624" y="435"/>
                    <a:pt x="3630" y="414"/>
                    <a:pt x="3634" y="405"/>
                  </a:cubicBezTo>
                  <a:lnTo>
                    <a:pt x="3635" y="407"/>
                  </a:lnTo>
                  <a:lnTo>
                    <a:pt x="363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CFCA2"/>
            </a:solidFill>
            <a:ln w="317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任意多边形 96481"/>
            <p:cNvSpPr/>
            <p:nvPr/>
          </p:nvSpPr>
          <p:spPr>
            <a:xfrm>
              <a:off x="3786" y="399"/>
              <a:ext cx="859" cy="1673"/>
            </a:xfrm>
            <a:custGeom>
              <a:avLst/>
              <a:gdLst/>
              <a:ahLst/>
              <a:cxnLst/>
              <a:rect l="0" t="0" r="0" b="0"/>
              <a:pathLst>
                <a:path w="859" h="1673">
                  <a:moveTo>
                    <a:pt x="35" y="665"/>
                  </a:moveTo>
                  <a:cubicBezTo>
                    <a:pt x="28" y="696"/>
                    <a:pt x="15" y="728"/>
                    <a:pt x="11" y="762"/>
                  </a:cubicBezTo>
                  <a:cubicBezTo>
                    <a:pt x="7" y="796"/>
                    <a:pt x="0" y="830"/>
                    <a:pt x="11" y="869"/>
                  </a:cubicBezTo>
                  <a:cubicBezTo>
                    <a:pt x="22" y="908"/>
                    <a:pt x="55" y="959"/>
                    <a:pt x="74" y="996"/>
                  </a:cubicBezTo>
                  <a:cubicBezTo>
                    <a:pt x="93" y="1033"/>
                    <a:pt x="110" y="1069"/>
                    <a:pt x="125" y="1089"/>
                  </a:cubicBezTo>
                  <a:cubicBezTo>
                    <a:pt x="140" y="1109"/>
                    <a:pt x="151" y="1105"/>
                    <a:pt x="166" y="1119"/>
                  </a:cubicBezTo>
                  <a:cubicBezTo>
                    <a:pt x="181" y="1133"/>
                    <a:pt x="198" y="1142"/>
                    <a:pt x="217" y="1173"/>
                  </a:cubicBezTo>
                  <a:cubicBezTo>
                    <a:pt x="236" y="1204"/>
                    <a:pt x="259" y="1278"/>
                    <a:pt x="283" y="1304"/>
                  </a:cubicBezTo>
                  <a:cubicBezTo>
                    <a:pt x="307" y="1330"/>
                    <a:pt x="337" y="1329"/>
                    <a:pt x="361" y="1331"/>
                  </a:cubicBezTo>
                  <a:cubicBezTo>
                    <a:pt x="385" y="1333"/>
                    <a:pt x="398" y="1307"/>
                    <a:pt x="427" y="1319"/>
                  </a:cubicBezTo>
                  <a:cubicBezTo>
                    <a:pt x="456" y="1331"/>
                    <a:pt x="512" y="1374"/>
                    <a:pt x="535" y="1404"/>
                  </a:cubicBezTo>
                  <a:cubicBezTo>
                    <a:pt x="558" y="1434"/>
                    <a:pt x="549" y="1483"/>
                    <a:pt x="566" y="1502"/>
                  </a:cubicBezTo>
                  <a:cubicBezTo>
                    <a:pt x="583" y="1521"/>
                    <a:pt x="617" y="1508"/>
                    <a:pt x="638" y="1521"/>
                  </a:cubicBezTo>
                  <a:cubicBezTo>
                    <a:pt x="659" y="1534"/>
                    <a:pt x="671" y="1559"/>
                    <a:pt x="695" y="1580"/>
                  </a:cubicBezTo>
                  <a:cubicBezTo>
                    <a:pt x="719" y="1601"/>
                    <a:pt x="754" y="1634"/>
                    <a:pt x="781" y="1650"/>
                  </a:cubicBezTo>
                  <a:cubicBezTo>
                    <a:pt x="808" y="1666"/>
                    <a:pt x="847" y="1669"/>
                    <a:pt x="859" y="1673"/>
                  </a:cubicBezTo>
                  <a:lnTo>
                    <a:pt x="856" y="1673"/>
                  </a:lnTo>
                  <a:lnTo>
                    <a:pt x="857" y="8"/>
                  </a:lnTo>
                  <a:lnTo>
                    <a:pt x="856" y="8"/>
                  </a:lnTo>
                  <a:cubicBezTo>
                    <a:pt x="851" y="7"/>
                    <a:pt x="836" y="0"/>
                    <a:pt x="827" y="2"/>
                  </a:cubicBezTo>
                  <a:cubicBezTo>
                    <a:pt x="818" y="4"/>
                    <a:pt x="807" y="12"/>
                    <a:pt x="802" y="21"/>
                  </a:cubicBezTo>
                  <a:cubicBezTo>
                    <a:pt x="797" y="30"/>
                    <a:pt x="808" y="41"/>
                    <a:pt x="799" y="59"/>
                  </a:cubicBezTo>
                  <a:cubicBezTo>
                    <a:pt x="790" y="77"/>
                    <a:pt x="760" y="104"/>
                    <a:pt x="748" y="129"/>
                  </a:cubicBezTo>
                  <a:cubicBezTo>
                    <a:pt x="736" y="154"/>
                    <a:pt x="734" y="195"/>
                    <a:pt x="724" y="209"/>
                  </a:cubicBezTo>
                  <a:cubicBezTo>
                    <a:pt x="714" y="223"/>
                    <a:pt x="696" y="207"/>
                    <a:pt x="689" y="213"/>
                  </a:cubicBezTo>
                  <a:cubicBezTo>
                    <a:pt x="682" y="219"/>
                    <a:pt x="675" y="238"/>
                    <a:pt x="680" y="246"/>
                  </a:cubicBezTo>
                  <a:cubicBezTo>
                    <a:pt x="685" y="254"/>
                    <a:pt x="716" y="244"/>
                    <a:pt x="718" y="263"/>
                  </a:cubicBezTo>
                  <a:cubicBezTo>
                    <a:pt x="720" y="282"/>
                    <a:pt x="722" y="331"/>
                    <a:pt x="689" y="362"/>
                  </a:cubicBezTo>
                  <a:cubicBezTo>
                    <a:pt x="656" y="393"/>
                    <a:pt x="589" y="429"/>
                    <a:pt x="521" y="447"/>
                  </a:cubicBezTo>
                  <a:cubicBezTo>
                    <a:pt x="453" y="465"/>
                    <a:pt x="341" y="461"/>
                    <a:pt x="281" y="470"/>
                  </a:cubicBezTo>
                  <a:cubicBezTo>
                    <a:pt x="221" y="479"/>
                    <a:pt x="197" y="486"/>
                    <a:pt x="161" y="501"/>
                  </a:cubicBezTo>
                  <a:cubicBezTo>
                    <a:pt x="125" y="516"/>
                    <a:pt x="83" y="533"/>
                    <a:pt x="62" y="560"/>
                  </a:cubicBezTo>
                  <a:cubicBezTo>
                    <a:pt x="41" y="587"/>
                    <a:pt x="41" y="643"/>
                    <a:pt x="35" y="665"/>
                  </a:cubicBezTo>
                  <a:close/>
                </a:path>
              </a:pathLst>
            </a:custGeom>
            <a:solidFill>
              <a:schemeClr val="accent1"/>
            </a:solidFill>
            <a:ln w="3175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椭圆 96482"/>
            <p:cNvSpPr/>
            <p:nvPr/>
          </p:nvSpPr>
          <p:spPr>
            <a:xfrm>
              <a:off x="3381" y="865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1" name="椭圆 96483"/>
            <p:cNvSpPr/>
            <p:nvPr/>
          </p:nvSpPr>
          <p:spPr>
            <a:xfrm>
              <a:off x="3734" y="544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" name="椭圆 96484"/>
            <p:cNvSpPr/>
            <p:nvPr/>
          </p:nvSpPr>
          <p:spPr>
            <a:xfrm>
              <a:off x="3349" y="489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3" name="椭圆 96485"/>
            <p:cNvSpPr/>
            <p:nvPr/>
          </p:nvSpPr>
          <p:spPr>
            <a:xfrm>
              <a:off x="3113" y="929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4" name="椭圆 96486"/>
            <p:cNvSpPr/>
            <p:nvPr/>
          </p:nvSpPr>
          <p:spPr>
            <a:xfrm>
              <a:off x="2415" y="757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5" name="椭圆 96487"/>
            <p:cNvSpPr/>
            <p:nvPr/>
          </p:nvSpPr>
          <p:spPr>
            <a:xfrm>
              <a:off x="1916" y="864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6" name="椭圆 96488"/>
            <p:cNvSpPr/>
            <p:nvPr/>
          </p:nvSpPr>
          <p:spPr>
            <a:xfrm>
              <a:off x="1796" y="618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7" name="椭圆 96489"/>
            <p:cNvSpPr/>
            <p:nvPr/>
          </p:nvSpPr>
          <p:spPr>
            <a:xfrm>
              <a:off x="1504" y="1133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8" name="椭圆 96490"/>
            <p:cNvSpPr/>
            <p:nvPr/>
          </p:nvSpPr>
          <p:spPr>
            <a:xfrm>
              <a:off x="1320" y="1104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9" name="椭圆 96491"/>
            <p:cNvSpPr/>
            <p:nvPr/>
          </p:nvSpPr>
          <p:spPr>
            <a:xfrm>
              <a:off x="2569" y="367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0" name="椭圆 96492"/>
            <p:cNvSpPr/>
            <p:nvPr/>
          </p:nvSpPr>
          <p:spPr>
            <a:xfrm>
              <a:off x="2805" y="340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1" name="椭圆 96493"/>
            <p:cNvSpPr/>
            <p:nvPr/>
          </p:nvSpPr>
          <p:spPr>
            <a:xfrm>
              <a:off x="2546" y="204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" name="椭圆 96494"/>
            <p:cNvSpPr/>
            <p:nvPr/>
          </p:nvSpPr>
          <p:spPr>
            <a:xfrm>
              <a:off x="3016" y="272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" name="椭圆 96495"/>
            <p:cNvSpPr/>
            <p:nvPr/>
          </p:nvSpPr>
          <p:spPr>
            <a:xfrm>
              <a:off x="3496" y="312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4" name="椭圆 96496"/>
            <p:cNvSpPr/>
            <p:nvPr/>
          </p:nvSpPr>
          <p:spPr>
            <a:xfrm>
              <a:off x="3209" y="1332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5" name="椭圆 96497"/>
            <p:cNvSpPr/>
            <p:nvPr/>
          </p:nvSpPr>
          <p:spPr>
            <a:xfrm>
              <a:off x="3206" y="1537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6" name="任意多边形 96498"/>
            <p:cNvSpPr/>
            <p:nvPr/>
          </p:nvSpPr>
          <p:spPr>
            <a:xfrm>
              <a:off x="3871" y="2"/>
              <a:ext cx="495" cy="823"/>
            </a:xfrm>
            <a:custGeom>
              <a:avLst/>
              <a:gdLst/>
              <a:ahLst/>
              <a:cxnLst/>
              <a:rect l="0" t="0" r="0" b="0"/>
              <a:pathLst>
                <a:path w="495" h="823">
                  <a:moveTo>
                    <a:pt x="495" y="823"/>
                  </a:moveTo>
                  <a:cubicBezTo>
                    <a:pt x="489" y="797"/>
                    <a:pt x="477" y="707"/>
                    <a:pt x="459" y="667"/>
                  </a:cubicBezTo>
                  <a:cubicBezTo>
                    <a:pt x="441" y="627"/>
                    <a:pt x="395" y="608"/>
                    <a:pt x="384" y="583"/>
                  </a:cubicBezTo>
                  <a:cubicBezTo>
                    <a:pt x="373" y="558"/>
                    <a:pt x="395" y="535"/>
                    <a:pt x="395" y="518"/>
                  </a:cubicBezTo>
                  <a:cubicBezTo>
                    <a:pt x="395" y="501"/>
                    <a:pt x="394" y="493"/>
                    <a:pt x="381" y="478"/>
                  </a:cubicBezTo>
                  <a:cubicBezTo>
                    <a:pt x="368" y="463"/>
                    <a:pt x="341" y="452"/>
                    <a:pt x="318" y="430"/>
                  </a:cubicBezTo>
                  <a:cubicBezTo>
                    <a:pt x="295" y="408"/>
                    <a:pt x="268" y="358"/>
                    <a:pt x="244" y="343"/>
                  </a:cubicBezTo>
                  <a:cubicBezTo>
                    <a:pt x="220" y="328"/>
                    <a:pt x="193" y="348"/>
                    <a:pt x="174" y="340"/>
                  </a:cubicBezTo>
                  <a:cubicBezTo>
                    <a:pt x="155" y="332"/>
                    <a:pt x="141" y="313"/>
                    <a:pt x="132" y="292"/>
                  </a:cubicBezTo>
                  <a:cubicBezTo>
                    <a:pt x="123" y="271"/>
                    <a:pt x="125" y="237"/>
                    <a:pt x="121" y="216"/>
                  </a:cubicBezTo>
                  <a:cubicBezTo>
                    <a:pt x="117" y="195"/>
                    <a:pt x="116" y="184"/>
                    <a:pt x="105" y="165"/>
                  </a:cubicBezTo>
                  <a:cubicBezTo>
                    <a:pt x="94" y="146"/>
                    <a:pt x="66" y="124"/>
                    <a:pt x="55" y="102"/>
                  </a:cubicBezTo>
                  <a:cubicBezTo>
                    <a:pt x="44" y="80"/>
                    <a:pt x="46" y="51"/>
                    <a:pt x="37" y="34"/>
                  </a:cubicBezTo>
                  <a:cubicBezTo>
                    <a:pt x="28" y="17"/>
                    <a:pt x="8" y="7"/>
                    <a:pt x="0" y="0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任意多边形 96499"/>
            <p:cNvSpPr/>
            <p:nvPr/>
          </p:nvSpPr>
          <p:spPr>
            <a:xfrm>
              <a:off x="1514" y="421"/>
              <a:ext cx="2190" cy="995"/>
            </a:xfrm>
            <a:custGeom>
              <a:avLst/>
              <a:gdLst/>
              <a:ahLst/>
              <a:cxnLst/>
              <a:rect l="0" t="0" r="0" b="0"/>
              <a:pathLst>
                <a:path w="2190" h="995">
                  <a:moveTo>
                    <a:pt x="0" y="995"/>
                  </a:moveTo>
                  <a:cubicBezTo>
                    <a:pt x="6" y="984"/>
                    <a:pt x="28" y="957"/>
                    <a:pt x="36" y="929"/>
                  </a:cubicBezTo>
                  <a:cubicBezTo>
                    <a:pt x="44" y="901"/>
                    <a:pt x="38" y="856"/>
                    <a:pt x="47" y="827"/>
                  </a:cubicBezTo>
                  <a:cubicBezTo>
                    <a:pt x="56" y="798"/>
                    <a:pt x="75" y="768"/>
                    <a:pt x="93" y="751"/>
                  </a:cubicBezTo>
                  <a:cubicBezTo>
                    <a:pt x="111" y="734"/>
                    <a:pt x="136" y="736"/>
                    <a:pt x="155" y="725"/>
                  </a:cubicBezTo>
                  <a:cubicBezTo>
                    <a:pt x="174" y="714"/>
                    <a:pt x="196" y="701"/>
                    <a:pt x="209" y="686"/>
                  </a:cubicBezTo>
                  <a:cubicBezTo>
                    <a:pt x="222" y="671"/>
                    <a:pt x="205" y="656"/>
                    <a:pt x="231" y="632"/>
                  </a:cubicBezTo>
                  <a:cubicBezTo>
                    <a:pt x="257" y="608"/>
                    <a:pt x="338" y="572"/>
                    <a:pt x="363" y="541"/>
                  </a:cubicBezTo>
                  <a:cubicBezTo>
                    <a:pt x="388" y="510"/>
                    <a:pt x="372" y="463"/>
                    <a:pt x="381" y="443"/>
                  </a:cubicBezTo>
                  <a:cubicBezTo>
                    <a:pt x="390" y="423"/>
                    <a:pt x="409" y="428"/>
                    <a:pt x="420" y="421"/>
                  </a:cubicBezTo>
                  <a:cubicBezTo>
                    <a:pt x="431" y="414"/>
                    <a:pt x="435" y="407"/>
                    <a:pt x="447" y="400"/>
                  </a:cubicBezTo>
                  <a:cubicBezTo>
                    <a:pt x="459" y="393"/>
                    <a:pt x="467" y="391"/>
                    <a:pt x="495" y="376"/>
                  </a:cubicBezTo>
                  <a:cubicBezTo>
                    <a:pt x="523" y="361"/>
                    <a:pt x="571" y="321"/>
                    <a:pt x="617" y="310"/>
                  </a:cubicBezTo>
                  <a:cubicBezTo>
                    <a:pt x="663" y="299"/>
                    <a:pt x="740" y="319"/>
                    <a:pt x="770" y="310"/>
                  </a:cubicBezTo>
                  <a:cubicBezTo>
                    <a:pt x="800" y="301"/>
                    <a:pt x="790" y="270"/>
                    <a:pt x="800" y="253"/>
                  </a:cubicBezTo>
                  <a:cubicBezTo>
                    <a:pt x="810" y="236"/>
                    <a:pt x="805" y="227"/>
                    <a:pt x="831" y="208"/>
                  </a:cubicBezTo>
                  <a:cubicBezTo>
                    <a:pt x="857" y="189"/>
                    <a:pt x="901" y="168"/>
                    <a:pt x="954" y="136"/>
                  </a:cubicBezTo>
                  <a:cubicBezTo>
                    <a:pt x="1007" y="104"/>
                    <a:pt x="1083" y="38"/>
                    <a:pt x="1149" y="19"/>
                  </a:cubicBezTo>
                  <a:cubicBezTo>
                    <a:pt x="1215" y="0"/>
                    <a:pt x="1310" y="4"/>
                    <a:pt x="1350" y="20"/>
                  </a:cubicBezTo>
                  <a:cubicBezTo>
                    <a:pt x="1390" y="36"/>
                    <a:pt x="1370" y="91"/>
                    <a:pt x="1392" y="116"/>
                  </a:cubicBezTo>
                  <a:cubicBezTo>
                    <a:pt x="1414" y="141"/>
                    <a:pt x="1451" y="161"/>
                    <a:pt x="1482" y="173"/>
                  </a:cubicBezTo>
                  <a:cubicBezTo>
                    <a:pt x="1513" y="185"/>
                    <a:pt x="1552" y="166"/>
                    <a:pt x="1581" y="190"/>
                  </a:cubicBezTo>
                  <a:cubicBezTo>
                    <a:pt x="1610" y="214"/>
                    <a:pt x="1635" y="275"/>
                    <a:pt x="1656" y="316"/>
                  </a:cubicBezTo>
                  <a:cubicBezTo>
                    <a:pt x="1677" y="357"/>
                    <a:pt x="1673" y="405"/>
                    <a:pt x="1706" y="439"/>
                  </a:cubicBezTo>
                  <a:cubicBezTo>
                    <a:pt x="1739" y="473"/>
                    <a:pt x="1796" y="503"/>
                    <a:pt x="1853" y="518"/>
                  </a:cubicBezTo>
                  <a:cubicBezTo>
                    <a:pt x="1910" y="533"/>
                    <a:pt x="1995" y="510"/>
                    <a:pt x="2051" y="532"/>
                  </a:cubicBezTo>
                  <a:cubicBezTo>
                    <a:pt x="2107" y="554"/>
                    <a:pt x="2161" y="625"/>
                    <a:pt x="2190" y="649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任意多边形 96500"/>
            <p:cNvSpPr/>
            <p:nvPr/>
          </p:nvSpPr>
          <p:spPr>
            <a:xfrm>
              <a:off x="2506" y="794"/>
              <a:ext cx="1032" cy="356"/>
            </a:xfrm>
            <a:custGeom>
              <a:avLst/>
              <a:gdLst/>
              <a:ahLst/>
              <a:cxnLst/>
              <a:rect l="0" t="0" r="0" b="0"/>
              <a:pathLst>
                <a:path w="1032" h="356">
                  <a:moveTo>
                    <a:pt x="0" y="225"/>
                  </a:moveTo>
                  <a:cubicBezTo>
                    <a:pt x="14" y="226"/>
                    <a:pt x="59" y="236"/>
                    <a:pt x="84" y="232"/>
                  </a:cubicBezTo>
                  <a:cubicBezTo>
                    <a:pt x="109" y="228"/>
                    <a:pt x="114" y="215"/>
                    <a:pt x="148" y="201"/>
                  </a:cubicBezTo>
                  <a:cubicBezTo>
                    <a:pt x="182" y="187"/>
                    <a:pt x="266" y="174"/>
                    <a:pt x="288" y="148"/>
                  </a:cubicBezTo>
                  <a:cubicBezTo>
                    <a:pt x="310" y="122"/>
                    <a:pt x="262" y="69"/>
                    <a:pt x="283" y="45"/>
                  </a:cubicBezTo>
                  <a:cubicBezTo>
                    <a:pt x="304" y="21"/>
                    <a:pt x="380" y="0"/>
                    <a:pt x="415" y="6"/>
                  </a:cubicBezTo>
                  <a:cubicBezTo>
                    <a:pt x="450" y="12"/>
                    <a:pt x="483" y="51"/>
                    <a:pt x="496" y="82"/>
                  </a:cubicBezTo>
                  <a:cubicBezTo>
                    <a:pt x="509" y="113"/>
                    <a:pt x="484" y="153"/>
                    <a:pt x="496" y="192"/>
                  </a:cubicBezTo>
                  <a:cubicBezTo>
                    <a:pt x="508" y="231"/>
                    <a:pt x="535" y="291"/>
                    <a:pt x="568" y="318"/>
                  </a:cubicBezTo>
                  <a:cubicBezTo>
                    <a:pt x="601" y="345"/>
                    <a:pt x="653" y="352"/>
                    <a:pt x="697" y="354"/>
                  </a:cubicBezTo>
                  <a:cubicBezTo>
                    <a:pt x="741" y="356"/>
                    <a:pt x="779" y="336"/>
                    <a:pt x="835" y="328"/>
                  </a:cubicBezTo>
                  <a:cubicBezTo>
                    <a:pt x="891" y="320"/>
                    <a:pt x="991" y="311"/>
                    <a:pt x="1032" y="307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任意多边形 96501"/>
            <p:cNvSpPr/>
            <p:nvPr/>
          </p:nvSpPr>
          <p:spPr>
            <a:xfrm>
              <a:off x="1010" y="723"/>
              <a:ext cx="148" cy="671"/>
            </a:xfrm>
            <a:custGeom>
              <a:avLst/>
              <a:gdLst/>
              <a:ahLst/>
              <a:cxnLst/>
              <a:rect l="0" t="0" r="0" b="0"/>
              <a:pathLst>
                <a:path w="148" h="671">
                  <a:moveTo>
                    <a:pt x="2" y="671"/>
                  </a:moveTo>
                  <a:cubicBezTo>
                    <a:pt x="8" y="661"/>
                    <a:pt x="32" y="633"/>
                    <a:pt x="38" y="611"/>
                  </a:cubicBezTo>
                  <a:cubicBezTo>
                    <a:pt x="44" y="589"/>
                    <a:pt x="46" y="560"/>
                    <a:pt x="41" y="537"/>
                  </a:cubicBezTo>
                  <a:cubicBezTo>
                    <a:pt x="36" y="514"/>
                    <a:pt x="0" y="488"/>
                    <a:pt x="8" y="471"/>
                  </a:cubicBezTo>
                  <a:cubicBezTo>
                    <a:pt x="16" y="454"/>
                    <a:pt x="64" y="461"/>
                    <a:pt x="87" y="434"/>
                  </a:cubicBezTo>
                  <a:cubicBezTo>
                    <a:pt x="110" y="407"/>
                    <a:pt x="140" y="352"/>
                    <a:pt x="144" y="309"/>
                  </a:cubicBezTo>
                  <a:cubicBezTo>
                    <a:pt x="148" y="266"/>
                    <a:pt x="124" y="215"/>
                    <a:pt x="110" y="176"/>
                  </a:cubicBezTo>
                  <a:cubicBezTo>
                    <a:pt x="96" y="137"/>
                    <a:pt x="75" y="101"/>
                    <a:pt x="57" y="72"/>
                  </a:cubicBezTo>
                  <a:cubicBezTo>
                    <a:pt x="39" y="43"/>
                    <a:pt x="14" y="15"/>
                    <a:pt x="2" y="0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" name="任意多边形 96502"/>
            <p:cNvSpPr/>
            <p:nvPr/>
          </p:nvSpPr>
          <p:spPr>
            <a:xfrm>
              <a:off x="1735" y="1116"/>
              <a:ext cx="1803" cy="657"/>
            </a:xfrm>
            <a:custGeom>
              <a:avLst/>
              <a:gdLst/>
              <a:ahLst/>
              <a:cxnLst/>
              <a:rect l="0" t="0" r="0" b="0"/>
              <a:pathLst>
                <a:path w="1803" h="657">
                  <a:moveTo>
                    <a:pt x="418" y="17"/>
                  </a:moveTo>
                  <a:cubicBezTo>
                    <a:pt x="405" y="17"/>
                    <a:pt x="367" y="10"/>
                    <a:pt x="342" y="18"/>
                  </a:cubicBezTo>
                  <a:cubicBezTo>
                    <a:pt x="317" y="26"/>
                    <a:pt x="289" y="54"/>
                    <a:pt x="265" y="66"/>
                  </a:cubicBezTo>
                  <a:cubicBezTo>
                    <a:pt x="241" y="78"/>
                    <a:pt x="223" y="75"/>
                    <a:pt x="196" y="93"/>
                  </a:cubicBezTo>
                  <a:cubicBezTo>
                    <a:pt x="169" y="111"/>
                    <a:pt x="132" y="152"/>
                    <a:pt x="103" y="176"/>
                  </a:cubicBezTo>
                  <a:cubicBezTo>
                    <a:pt x="74" y="200"/>
                    <a:pt x="38" y="209"/>
                    <a:pt x="24" y="239"/>
                  </a:cubicBezTo>
                  <a:cubicBezTo>
                    <a:pt x="10" y="269"/>
                    <a:pt x="18" y="323"/>
                    <a:pt x="16" y="356"/>
                  </a:cubicBezTo>
                  <a:cubicBezTo>
                    <a:pt x="14" y="389"/>
                    <a:pt x="0" y="411"/>
                    <a:pt x="12" y="435"/>
                  </a:cubicBezTo>
                  <a:cubicBezTo>
                    <a:pt x="24" y="459"/>
                    <a:pt x="71" y="500"/>
                    <a:pt x="91" y="501"/>
                  </a:cubicBezTo>
                  <a:cubicBezTo>
                    <a:pt x="111" y="502"/>
                    <a:pt x="114" y="450"/>
                    <a:pt x="130" y="440"/>
                  </a:cubicBezTo>
                  <a:cubicBezTo>
                    <a:pt x="146" y="430"/>
                    <a:pt x="175" y="433"/>
                    <a:pt x="189" y="441"/>
                  </a:cubicBezTo>
                  <a:cubicBezTo>
                    <a:pt x="203" y="449"/>
                    <a:pt x="209" y="476"/>
                    <a:pt x="214" y="491"/>
                  </a:cubicBezTo>
                  <a:cubicBezTo>
                    <a:pt x="219" y="506"/>
                    <a:pt x="215" y="524"/>
                    <a:pt x="220" y="534"/>
                  </a:cubicBezTo>
                  <a:cubicBezTo>
                    <a:pt x="225" y="544"/>
                    <a:pt x="231" y="552"/>
                    <a:pt x="247" y="551"/>
                  </a:cubicBezTo>
                  <a:cubicBezTo>
                    <a:pt x="263" y="550"/>
                    <a:pt x="291" y="530"/>
                    <a:pt x="316" y="528"/>
                  </a:cubicBezTo>
                  <a:cubicBezTo>
                    <a:pt x="341" y="526"/>
                    <a:pt x="370" y="535"/>
                    <a:pt x="396" y="537"/>
                  </a:cubicBezTo>
                  <a:cubicBezTo>
                    <a:pt x="422" y="539"/>
                    <a:pt x="450" y="533"/>
                    <a:pt x="475" y="542"/>
                  </a:cubicBezTo>
                  <a:cubicBezTo>
                    <a:pt x="500" y="551"/>
                    <a:pt x="506" y="586"/>
                    <a:pt x="550" y="590"/>
                  </a:cubicBezTo>
                  <a:cubicBezTo>
                    <a:pt x="594" y="594"/>
                    <a:pt x="683" y="557"/>
                    <a:pt x="741" y="567"/>
                  </a:cubicBezTo>
                  <a:cubicBezTo>
                    <a:pt x="799" y="577"/>
                    <a:pt x="850" y="639"/>
                    <a:pt x="901" y="648"/>
                  </a:cubicBezTo>
                  <a:cubicBezTo>
                    <a:pt x="952" y="657"/>
                    <a:pt x="996" y="630"/>
                    <a:pt x="1045" y="623"/>
                  </a:cubicBezTo>
                  <a:cubicBezTo>
                    <a:pt x="1094" y="616"/>
                    <a:pt x="1159" y="620"/>
                    <a:pt x="1197" y="608"/>
                  </a:cubicBezTo>
                  <a:cubicBezTo>
                    <a:pt x="1235" y="596"/>
                    <a:pt x="1249" y="572"/>
                    <a:pt x="1273" y="554"/>
                  </a:cubicBezTo>
                  <a:cubicBezTo>
                    <a:pt x="1297" y="536"/>
                    <a:pt x="1317" y="536"/>
                    <a:pt x="1341" y="500"/>
                  </a:cubicBezTo>
                  <a:cubicBezTo>
                    <a:pt x="1365" y="464"/>
                    <a:pt x="1397" y="377"/>
                    <a:pt x="1417" y="341"/>
                  </a:cubicBezTo>
                  <a:cubicBezTo>
                    <a:pt x="1437" y="305"/>
                    <a:pt x="1451" y="315"/>
                    <a:pt x="1461" y="282"/>
                  </a:cubicBezTo>
                  <a:cubicBezTo>
                    <a:pt x="1471" y="249"/>
                    <a:pt x="1457" y="183"/>
                    <a:pt x="1479" y="144"/>
                  </a:cubicBezTo>
                  <a:cubicBezTo>
                    <a:pt x="1501" y="105"/>
                    <a:pt x="1558" y="66"/>
                    <a:pt x="1594" y="47"/>
                  </a:cubicBezTo>
                  <a:cubicBezTo>
                    <a:pt x="1630" y="28"/>
                    <a:pt x="1669" y="35"/>
                    <a:pt x="1696" y="30"/>
                  </a:cubicBezTo>
                  <a:cubicBezTo>
                    <a:pt x="1723" y="25"/>
                    <a:pt x="1738" y="19"/>
                    <a:pt x="1756" y="14"/>
                  </a:cubicBezTo>
                  <a:cubicBezTo>
                    <a:pt x="1774" y="9"/>
                    <a:pt x="1793" y="3"/>
                    <a:pt x="1803" y="0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任意多边形 96503"/>
            <p:cNvSpPr/>
            <p:nvPr/>
          </p:nvSpPr>
          <p:spPr>
            <a:xfrm>
              <a:off x="2783" y="1649"/>
              <a:ext cx="1251" cy="1565"/>
            </a:xfrm>
            <a:custGeom>
              <a:avLst/>
              <a:gdLst/>
              <a:ahLst/>
              <a:cxnLst/>
              <a:rect l="0" t="0" r="0" b="0"/>
              <a:pathLst>
                <a:path w="1251" h="1565">
                  <a:moveTo>
                    <a:pt x="0" y="1545"/>
                  </a:moveTo>
                  <a:cubicBezTo>
                    <a:pt x="24" y="1544"/>
                    <a:pt x="97" y="1565"/>
                    <a:pt x="146" y="1540"/>
                  </a:cubicBezTo>
                  <a:cubicBezTo>
                    <a:pt x="195" y="1515"/>
                    <a:pt x="258" y="1454"/>
                    <a:pt x="297" y="1395"/>
                  </a:cubicBezTo>
                  <a:cubicBezTo>
                    <a:pt x="336" y="1336"/>
                    <a:pt x="342" y="1290"/>
                    <a:pt x="383" y="1185"/>
                  </a:cubicBezTo>
                  <a:cubicBezTo>
                    <a:pt x="424" y="1080"/>
                    <a:pt x="505" y="853"/>
                    <a:pt x="543" y="766"/>
                  </a:cubicBezTo>
                  <a:cubicBezTo>
                    <a:pt x="581" y="679"/>
                    <a:pt x="589" y="694"/>
                    <a:pt x="611" y="660"/>
                  </a:cubicBezTo>
                  <a:cubicBezTo>
                    <a:pt x="633" y="626"/>
                    <a:pt x="660" y="584"/>
                    <a:pt x="678" y="561"/>
                  </a:cubicBezTo>
                  <a:cubicBezTo>
                    <a:pt x="696" y="538"/>
                    <a:pt x="710" y="539"/>
                    <a:pt x="720" y="523"/>
                  </a:cubicBezTo>
                  <a:cubicBezTo>
                    <a:pt x="730" y="507"/>
                    <a:pt x="728" y="482"/>
                    <a:pt x="737" y="466"/>
                  </a:cubicBezTo>
                  <a:cubicBezTo>
                    <a:pt x="746" y="450"/>
                    <a:pt x="761" y="442"/>
                    <a:pt x="773" y="427"/>
                  </a:cubicBezTo>
                  <a:cubicBezTo>
                    <a:pt x="785" y="412"/>
                    <a:pt x="801" y="390"/>
                    <a:pt x="811" y="375"/>
                  </a:cubicBezTo>
                  <a:cubicBezTo>
                    <a:pt x="821" y="360"/>
                    <a:pt x="813" y="349"/>
                    <a:pt x="830" y="336"/>
                  </a:cubicBezTo>
                  <a:cubicBezTo>
                    <a:pt x="847" y="323"/>
                    <a:pt x="890" y="312"/>
                    <a:pt x="912" y="294"/>
                  </a:cubicBezTo>
                  <a:cubicBezTo>
                    <a:pt x="934" y="276"/>
                    <a:pt x="943" y="244"/>
                    <a:pt x="960" y="228"/>
                  </a:cubicBezTo>
                  <a:cubicBezTo>
                    <a:pt x="977" y="212"/>
                    <a:pt x="993" y="213"/>
                    <a:pt x="1011" y="198"/>
                  </a:cubicBezTo>
                  <a:cubicBezTo>
                    <a:pt x="1029" y="183"/>
                    <a:pt x="1056" y="154"/>
                    <a:pt x="1071" y="141"/>
                  </a:cubicBezTo>
                  <a:cubicBezTo>
                    <a:pt x="1086" y="128"/>
                    <a:pt x="1091" y="136"/>
                    <a:pt x="1101" y="121"/>
                  </a:cubicBezTo>
                  <a:cubicBezTo>
                    <a:pt x="1111" y="106"/>
                    <a:pt x="1113" y="65"/>
                    <a:pt x="1130" y="49"/>
                  </a:cubicBezTo>
                  <a:cubicBezTo>
                    <a:pt x="1147" y="33"/>
                    <a:pt x="1183" y="35"/>
                    <a:pt x="1203" y="27"/>
                  </a:cubicBezTo>
                  <a:cubicBezTo>
                    <a:pt x="1223" y="19"/>
                    <a:pt x="1241" y="6"/>
                    <a:pt x="1251" y="0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任意多边形 96504"/>
            <p:cNvSpPr/>
            <p:nvPr/>
          </p:nvSpPr>
          <p:spPr>
            <a:xfrm>
              <a:off x="2278" y="1641"/>
              <a:ext cx="2244" cy="2022"/>
            </a:xfrm>
            <a:custGeom>
              <a:avLst/>
              <a:gdLst/>
              <a:ahLst/>
              <a:cxnLst/>
              <a:rect l="0" t="0" r="0" b="0"/>
              <a:pathLst>
                <a:path w="2244" h="2022">
                  <a:moveTo>
                    <a:pt x="0" y="1983"/>
                  </a:moveTo>
                  <a:cubicBezTo>
                    <a:pt x="8" y="1985"/>
                    <a:pt x="14" y="1991"/>
                    <a:pt x="51" y="1997"/>
                  </a:cubicBezTo>
                  <a:cubicBezTo>
                    <a:pt x="88" y="2003"/>
                    <a:pt x="180" y="2022"/>
                    <a:pt x="225" y="2018"/>
                  </a:cubicBezTo>
                  <a:cubicBezTo>
                    <a:pt x="270" y="2014"/>
                    <a:pt x="293" y="1974"/>
                    <a:pt x="324" y="1970"/>
                  </a:cubicBezTo>
                  <a:cubicBezTo>
                    <a:pt x="355" y="1966"/>
                    <a:pt x="381" y="1991"/>
                    <a:pt x="412" y="1991"/>
                  </a:cubicBezTo>
                  <a:cubicBezTo>
                    <a:pt x="443" y="1991"/>
                    <a:pt x="468" y="1973"/>
                    <a:pt x="510" y="1968"/>
                  </a:cubicBezTo>
                  <a:cubicBezTo>
                    <a:pt x="552" y="1963"/>
                    <a:pt x="636" y="1982"/>
                    <a:pt x="667" y="1958"/>
                  </a:cubicBezTo>
                  <a:cubicBezTo>
                    <a:pt x="698" y="1934"/>
                    <a:pt x="681" y="1865"/>
                    <a:pt x="694" y="1827"/>
                  </a:cubicBezTo>
                  <a:cubicBezTo>
                    <a:pt x="707" y="1789"/>
                    <a:pt x="731" y="1756"/>
                    <a:pt x="748" y="1731"/>
                  </a:cubicBezTo>
                  <a:cubicBezTo>
                    <a:pt x="765" y="1706"/>
                    <a:pt x="774" y="1696"/>
                    <a:pt x="798" y="1674"/>
                  </a:cubicBezTo>
                  <a:cubicBezTo>
                    <a:pt x="822" y="1652"/>
                    <a:pt x="870" y="1619"/>
                    <a:pt x="891" y="1596"/>
                  </a:cubicBezTo>
                  <a:cubicBezTo>
                    <a:pt x="912" y="1573"/>
                    <a:pt x="907" y="1556"/>
                    <a:pt x="924" y="1536"/>
                  </a:cubicBezTo>
                  <a:cubicBezTo>
                    <a:pt x="941" y="1516"/>
                    <a:pt x="969" y="1506"/>
                    <a:pt x="991" y="1476"/>
                  </a:cubicBezTo>
                  <a:cubicBezTo>
                    <a:pt x="1013" y="1446"/>
                    <a:pt x="1022" y="1394"/>
                    <a:pt x="1054" y="1358"/>
                  </a:cubicBezTo>
                  <a:cubicBezTo>
                    <a:pt x="1086" y="1322"/>
                    <a:pt x="1158" y="1295"/>
                    <a:pt x="1180" y="1259"/>
                  </a:cubicBezTo>
                  <a:cubicBezTo>
                    <a:pt x="1202" y="1223"/>
                    <a:pt x="1177" y="1172"/>
                    <a:pt x="1186" y="1140"/>
                  </a:cubicBezTo>
                  <a:cubicBezTo>
                    <a:pt x="1195" y="1108"/>
                    <a:pt x="1223" y="1083"/>
                    <a:pt x="1236" y="1064"/>
                  </a:cubicBezTo>
                  <a:cubicBezTo>
                    <a:pt x="1249" y="1045"/>
                    <a:pt x="1254" y="1045"/>
                    <a:pt x="1263" y="1028"/>
                  </a:cubicBezTo>
                  <a:cubicBezTo>
                    <a:pt x="1272" y="1011"/>
                    <a:pt x="1282" y="980"/>
                    <a:pt x="1293" y="959"/>
                  </a:cubicBezTo>
                  <a:cubicBezTo>
                    <a:pt x="1304" y="938"/>
                    <a:pt x="1322" y="920"/>
                    <a:pt x="1332" y="900"/>
                  </a:cubicBezTo>
                  <a:cubicBezTo>
                    <a:pt x="1342" y="880"/>
                    <a:pt x="1343" y="858"/>
                    <a:pt x="1354" y="839"/>
                  </a:cubicBezTo>
                  <a:cubicBezTo>
                    <a:pt x="1365" y="820"/>
                    <a:pt x="1383" y="794"/>
                    <a:pt x="1401" y="783"/>
                  </a:cubicBezTo>
                  <a:cubicBezTo>
                    <a:pt x="1419" y="772"/>
                    <a:pt x="1443" y="786"/>
                    <a:pt x="1464" y="774"/>
                  </a:cubicBezTo>
                  <a:cubicBezTo>
                    <a:pt x="1485" y="762"/>
                    <a:pt x="1516" y="733"/>
                    <a:pt x="1528" y="711"/>
                  </a:cubicBezTo>
                  <a:cubicBezTo>
                    <a:pt x="1540" y="689"/>
                    <a:pt x="1532" y="665"/>
                    <a:pt x="1537" y="645"/>
                  </a:cubicBezTo>
                  <a:cubicBezTo>
                    <a:pt x="1542" y="625"/>
                    <a:pt x="1544" y="608"/>
                    <a:pt x="1557" y="593"/>
                  </a:cubicBezTo>
                  <a:cubicBezTo>
                    <a:pt x="1570" y="578"/>
                    <a:pt x="1600" y="575"/>
                    <a:pt x="1618" y="557"/>
                  </a:cubicBezTo>
                  <a:cubicBezTo>
                    <a:pt x="1636" y="539"/>
                    <a:pt x="1644" y="508"/>
                    <a:pt x="1663" y="486"/>
                  </a:cubicBezTo>
                  <a:cubicBezTo>
                    <a:pt x="1682" y="464"/>
                    <a:pt x="1707" y="438"/>
                    <a:pt x="1732" y="425"/>
                  </a:cubicBezTo>
                  <a:cubicBezTo>
                    <a:pt x="1757" y="412"/>
                    <a:pt x="1791" y="415"/>
                    <a:pt x="1812" y="405"/>
                  </a:cubicBezTo>
                  <a:cubicBezTo>
                    <a:pt x="1833" y="395"/>
                    <a:pt x="1832" y="383"/>
                    <a:pt x="1860" y="363"/>
                  </a:cubicBezTo>
                  <a:cubicBezTo>
                    <a:pt x="1888" y="343"/>
                    <a:pt x="1956" y="311"/>
                    <a:pt x="1983" y="287"/>
                  </a:cubicBezTo>
                  <a:cubicBezTo>
                    <a:pt x="2010" y="263"/>
                    <a:pt x="2005" y="239"/>
                    <a:pt x="2025" y="218"/>
                  </a:cubicBezTo>
                  <a:cubicBezTo>
                    <a:pt x="2045" y="197"/>
                    <a:pt x="2078" y="183"/>
                    <a:pt x="2101" y="159"/>
                  </a:cubicBezTo>
                  <a:cubicBezTo>
                    <a:pt x="2124" y="135"/>
                    <a:pt x="2145" y="90"/>
                    <a:pt x="2161" y="72"/>
                  </a:cubicBezTo>
                  <a:cubicBezTo>
                    <a:pt x="2177" y="54"/>
                    <a:pt x="2183" y="60"/>
                    <a:pt x="2197" y="48"/>
                  </a:cubicBezTo>
                  <a:cubicBezTo>
                    <a:pt x="2211" y="36"/>
                    <a:pt x="2234" y="10"/>
                    <a:pt x="2244" y="0"/>
                  </a:cubicBezTo>
                </a:path>
              </a:pathLst>
            </a:custGeom>
            <a:noFill/>
            <a:ln w="1905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任意多边形 96505"/>
            <p:cNvSpPr/>
            <p:nvPr/>
          </p:nvSpPr>
          <p:spPr>
            <a:xfrm>
              <a:off x="1013" y="1037"/>
              <a:ext cx="2858" cy="2953"/>
            </a:xfrm>
            <a:custGeom>
              <a:avLst/>
              <a:gdLst/>
              <a:ahLst/>
              <a:cxnLst/>
              <a:rect l="0" t="0" r="0" b="0"/>
              <a:pathLst>
                <a:path w="2858" h="2953">
                  <a:moveTo>
                    <a:pt x="0" y="2953"/>
                  </a:moveTo>
                  <a:cubicBezTo>
                    <a:pt x="5" y="2952"/>
                    <a:pt x="25" y="2951"/>
                    <a:pt x="35" y="2944"/>
                  </a:cubicBezTo>
                  <a:cubicBezTo>
                    <a:pt x="45" y="2937"/>
                    <a:pt x="41" y="2922"/>
                    <a:pt x="63" y="2910"/>
                  </a:cubicBezTo>
                  <a:cubicBezTo>
                    <a:pt x="85" y="2898"/>
                    <a:pt x="138" y="2888"/>
                    <a:pt x="168" y="2869"/>
                  </a:cubicBezTo>
                  <a:cubicBezTo>
                    <a:pt x="198" y="2850"/>
                    <a:pt x="209" y="2809"/>
                    <a:pt x="246" y="2793"/>
                  </a:cubicBezTo>
                  <a:cubicBezTo>
                    <a:pt x="283" y="2777"/>
                    <a:pt x="353" y="2786"/>
                    <a:pt x="392" y="2770"/>
                  </a:cubicBezTo>
                  <a:cubicBezTo>
                    <a:pt x="431" y="2754"/>
                    <a:pt x="454" y="2724"/>
                    <a:pt x="480" y="2697"/>
                  </a:cubicBezTo>
                  <a:cubicBezTo>
                    <a:pt x="506" y="2670"/>
                    <a:pt x="526" y="2616"/>
                    <a:pt x="551" y="2605"/>
                  </a:cubicBezTo>
                  <a:cubicBezTo>
                    <a:pt x="576" y="2594"/>
                    <a:pt x="607" y="2623"/>
                    <a:pt x="632" y="2628"/>
                  </a:cubicBezTo>
                  <a:cubicBezTo>
                    <a:pt x="657" y="2633"/>
                    <a:pt x="679" y="2628"/>
                    <a:pt x="701" y="2637"/>
                  </a:cubicBezTo>
                  <a:cubicBezTo>
                    <a:pt x="723" y="2646"/>
                    <a:pt x="737" y="2671"/>
                    <a:pt x="764" y="2680"/>
                  </a:cubicBezTo>
                  <a:cubicBezTo>
                    <a:pt x="791" y="2689"/>
                    <a:pt x="835" y="2687"/>
                    <a:pt x="863" y="2694"/>
                  </a:cubicBezTo>
                  <a:cubicBezTo>
                    <a:pt x="891" y="2701"/>
                    <a:pt x="908" y="2721"/>
                    <a:pt x="935" y="2724"/>
                  </a:cubicBezTo>
                  <a:cubicBezTo>
                    <a:pt x="962" y="2727"/>
                    <a:pt x="1001" y="2722"/>
                    <a:pt x="1028" y="2715"/>
                  </a:cubicBezTo>
                  <a:cubicBezTo>
                    <a:pt x="1055" y="2708"/>
                    <a:pt x="1077" y="2689"/>
                    <a:pt x="1095" y="2683"/>
                  </a:cubicBezTo>
                  <a:cubicBezTo>
                    <a:pt x="1113" y="2677"/>
                    <a:pt x="1124" y="2683"/>
                    <a:pt x="1139" y="2677"/>
                  </a:cubicBezTo>
                  <a:cubicBezTo>
                    <a:pt x="1154" y="2671"/>
                    <a:pt x="1171" y="2662"/>
                    <a:pt x="1188" y="2647"/>
                  </a:cubicBezTo>
                  <a:cubicBezTo>
                    <a:pt x="1205" y="2632"/>
                    <a:pt x="1228" y="2600"/>
                    <a:pt x="1244" y="2589"/>
                  </a:cubicBezTo>
                  <a:cubicBezTo>
                    <a:pt x="1260" y="2578"/>
                    <a:pt x="1259" y="2595"/>
                    <a:pt x="1285" y="2579"/>
                  </a:cubicBezTo>
                  <a:cubicBezTo>
                    <a:pt x="1311" y="2563"/>
                    <a:pt x="1361" y="2513"/>
                    <a:pt x="1398" y="2490"/>
                  </a:cubicBezTo>
                  <a:cubicBezTo>
                    <a:pt x="1435" y="2467"/>
                    <a:pt x="1475" y="2467"/>
                    <a:pt x="1509" y="2439"/>
                  </a:cubicBezTo>
                  <a:cubicBezTo>
                    <a:pt x="1543" y="2411"/>
                    <a:pt x="1551" y="2379"/>
                    <a:pt x="1604" y="2322"/>
                  </a:cubicBezTo>
                  <a:cubicBezTo>
                    <a:pt x="1657" y="2265"/>
                    <a:pt x="1783" y="2153"/>
                    <a:pt x="1830" y="2094"/>
                  </a:cubicBezTo>
                  <a:cubicBezTo>
                    <a:pt x="1877" y="2035"/>
                    <a:pt x="1867" y="2026"/>
                    <a:pt x="1886" y="1968"/>
                  </a:cubicBezTo>
                  <a:cubicBezTo>
                    <a:pt x="1905" y="1910"/>
                    <a:pt x="1942" y="1817"/>
                    <a:pt x="1947" y="1746"/>
                  </a:cubicBezTo>
                  <a:cubicBezTo>
                    <a:pt x="1952" y="1675"/>
                    <a:pt x="1910" y="1596"/>
                    <a:pt x="1919" y="1540"/>
                  </a:cubicBezTo>
                  <a:cubicBezTo>
                    <a:pt x="1928" y="1484"/>
                    <a:pt x="1986" y="1457"/>
                    <a:pt x="2003" y="1411"/>
                  </a:cubicBezTo>
                  <a:cubicBezTo>
                    <a:pt x="2020" y="1365"/>
                    <a:pt x="2004" y="1315"/>
                    <a:pt x="2022" y="1261"/>
                  </a:cubicBezTo>
                  <a:cubicBezTo>
                    <a:pt x="2040" y="1207"/>
                    <a:pt x="2093" y="1154"/>
                    <a:pt x="2109" y="1086"/>
                  </a:cubicBezTo>
                  <a:cubicBezTo>
                    <a:pt x="2125" y="1018"/>
                    <a:pt x="2110" y="904"/>
                    <a:pt x="2121" y="853"/>
                  </a:cubicBezTo>
                  <a:cubicBezTo>
                    <a:pt x="2132" y="802"/>
                    <a:pt x="2163" y="801"/>
                    <a:pt x="2177" y="777"/>
                  </a:cubicBezTo>
                  <a:cubicBezTo>
                    <a:pt x="2191" y="753"/>
                    <a:pt x="2202" y="731"/>
                    <a:pt x="2207" y="712"/>
                  </a:cubicBezTo>
                  <a:cubicBezTo>
                    <a:pt x="2212" y="693"/>
                    <a:pt x="2196" y="680"/>
                    <a:pt x="2210" y="663"/>
                  </a:cubicBezTo>
                  <a:cubicBezTo>
                    <a:pt x="2224" y="646"/>
                    <a:pt x="2264" y="634"/>
                    <a:pt x="2291" y="609"/>
                  </a:cubicBezTo>
                  <a:cubicBezTo>
                    <a:pt x="2318" y="584"/>
                    <a:pt x="2337" y="571"/>
                    <a:pt x="2372" y="513"/>
                  </a:cubicBezTo>
                  <a:cubicBezTo>
                    <a:pt x="2407" y="455"/>
                    <a:pt x="2473" y="337"/>
                    <a:pt x="2501" y="258"/>
                  </a:cubicBezTo>
                  <a:cubicBezTo>
                    <a:pt x="2529" y="179"/>
                    <a:pt x="2514" y="74"/>
                    <a:pt x="2540" y="37"/>
                  </a:cubicBezTo>
                  <a:cubicBezTo>
                    <a:pt x="2566" y="0"/>
                    <a:pt x="2630" y="37"/>
                    <a:pt x="2660" y="37"/>
                  </a:cubicBezTo>
                  <a:cubicBezTo>
                    <a:pt x="2690" y="37"/>
                    <a:pt x="2696" y="34"/>
                    <a:pt x="2721" y="36"/>
                  </a:cubicBezTo>
                  <a:cubicBezTo>
                    <a:pt x="2746" y="38"/>
                    <a:pt x="2785" y="45"/>
                    <a:pt x="2808" y="49"/>
                  </a:cubicBezTo>
                  <a:cubicBezTo>
                    <a:pt x="2831" y="53"/>
                    <a:pt x="2848" y="60"/>
                    <a:pt x="2858" y="63"/>
                  </a:cubicBezTo>
                </a:path>
              </a:pathLst>
            </a:custGeom>
            <a:noFill/>
            <a:ln w="19050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" name="任意多边形 96506"/>
            <p:cNvSpPr/>
            <p:nvPr/>
          </p:nvSpPr>
          <p:spPr>
            <a:xfrm>
              <a:off x="3828" y="785"/>
              <a:ext cx="815" cy="1233"/>
            </a:xfrm>
            <a:custGeom>
              <a:avLst/>
              <a:gdLst/>
              <a:ahLst/>
              <a:cxnLst/>
              <a:rect l="0" t="0" r="0" b="0"/>
              <a:pathLst>
                <a:path w="815" h="1233">
                  <a:moveTo>
                    <a:pt x="626" y="0"/>
                  </a:moveTo>
                  <a:cubicBezTo>
                    <a:pt x="622" y="7"/>
                    <a:pt x="608" y="26"/>
                    <a:pt x="604" y="42"/>
                  </a:cubicBezTo>
                  <a:cubicBezTo>
                    <a:pt x="600" y="58"/>
                    <a:pt x="605" y="86"/>
                    <a:pt x="599" y="97"/>
                  </a:cubicBezTo>
                  <a:cubicBezTo>
                    <a:pt x="593" y="108"/>
                    <a:pt x="577" y="100"/>
                    <a:pt x="566" y="106"/>
                  </a:cubicBezTo>
                  <a:cubicBezTo>
                    <a:pt x="555" y="112"/>
                    <a:pt x="554" y="130"/>
                    <a:pt x="535" y="135"/>
                  </a:cubicBezTo>
                  <a:cubicBezTo>
                    <a:pt x="516" y="140"/>
                    <a:pt x="478" y="123"/>
                    <a:pt x="452" y="136"/>
                  </a:cubicBezTo>
                  <a:cubicBezTo>
                    <a:pt x="426" y="149"/>
                    <a:pt x="403" y="201"/>
                    <a:pt x="380" y="214"/>
                  </a:cubicBezTo>
                  <a:cubicBezTo>
                    <a:pt x="357" y="227"/>
                    <a:pt x="345" y="231"/>
                    <a:pt x="316" y="216"/>
                  </a:cubicBezTo>
                  <a:cubicBezTo>
                    <a:pt x="287" y="201"/>
                    <a:pt x="252" y="130"/>
                    <a:pt x="209" y="124"/>
                  </a:cubicBezTo>
                  <a:cubicBezTo>
                    <a:pt x="166" y="118"/>
                    <a:pt x="82" y="154"/>
                    <a:pt x="59" y="178"/>
                  </a:cubicBezTo>
                  <a:cubicBezTo>
                    <a:pt x="36" y="202"/>
                    <a:pt x="75" y="241"/>
                    <a:pt x="70" y="268"/>
                  </a:cubicBezTo>
                  <a:cubicBezTo>
                    <a:pt x="65" y="295"/>
                    <a:pt x="38" y="319"/>
                    <a:pt x="28" y="343"/>
                  </a:cubicBezTo>
                  <a:cubicBezTo>
                    <a:pt x="18" y="367"/>
                    <a:pt x="9" y="383"/>
                    <a:pt x="7" y="412"/>
                  </a:cubicBezTo>
                  <a:cubicBezTo>
                    <a:pt x="5" y="441"/>
                    <a:pt x="0" y="484"/>
                    <a:pt x="16" y="519"/>
                  </a:cubicBezTo>
                  <a:cubicBezTo>
                    <a:pt x="32" y="554"/>
                    <a:pt x="84" y="589"/>
                    <a:pt x="104" y="621"/>
                  </a:cubicBezTo>
                  <a:cubicBezTo>
                    <a:pt x="124" y="653"/>
                    <a:pt x="127" y="695"/>
                    <a:pt x="139" y="714"/>
                  </a:cubicBezTo>
                  <a:cubicBezTo>
                    <a:pt x="151" y="733"/>
                    <a:pt x="167" y="726"/>
                    <a:pt x="173" y="736"/>
                  </a:cubicBezTo>
                  <a:cubicBezTo>
                    <a:pt x="179" y="746"/>
                    <a:pt x="167" y="769"/>
                    <a:pt x="173" y="777"/>
                  </a:cubicBezTo>
                  <a:cubicBezTo>
                    <a:pt x="179" y="785"/>
                    <a:pt x="198" y="780"/>
                    <a:pt x="208" y="786"/>
                  </a:cubicBezTo>
                  <a:cubicBezTo>
                    <a:pt x="218" y="792"/>
                    <a:pt x="219" y="801"/>
                    <a:pt x="230" y="811"/>
                  </a:cubicBezTo>
                  <a:cubicBezTo>
                    <a:pt x="241" y="821"/>
                    <a:pt x="266" y="835"/>
                    <a:pt x="271" y="846"/>
                  </a:cubicBezTo>
                  <a:cubicBezTo>
                    <a:pt x="276" y="857"/>
                    <a:pt x="264" y="870"/>
                    <a:pt x="262" y="880"/>
                  </a:cubicBezTo>
                  <a:cubicBezTo>
                    <a:pt x="260" y="890"/>
                    <a:pt x="257" y="900"/>
                    <a:pt x="260" y="907"/>
                  </a:cubicBezTo>
                  <a:cubicBezTo>
                    <a:pt x="263" y="914"/>
                    <a:pt x="277" y="926"/>
                    <a:pt x="283" y="924"/>
                  </a:cubicBezTo>
                  <a:cubicBezTo>
                    <a:pt x="289" y="922"/>
                    <a:pt x="294" y="908"/>
                    <a:pt x="296" y="897"/>
                  </a:cubicBezTo>
                  <a:cubicBezTo>
                    <a:pt x="298" y="886"/>
                    <a:pt x="294" y="866"/>
                    <a:pt x="296" y="856"/>
                  </a:cubicBezTo>
                  <a:cubicBezTo>
                    <a:pt x="298" y="846"/>
                    <a:pt x="302" y="840"/>
                    <a:pt x="310" y="834"/>
                  </a:cubicBezTo>
                  <a:cubicBezTo>
                    <a:pt x="318" y="828"/>
                    <a:pt x="341" y="827"/>
                    <a:pt x="346" y="817"/>
                  </a:cubicBezTo>
                  <a:cubicBezTo>
                    <a:pt x="351" y="807"/>
                    <a:pt x="335" y="784"/>
                    <a:pt x="341" y="774"/>
                  </a:cubicBezTo>
                  <a:cubicBezTo>
                    <a:pt x="347" y="764"/>
                    <a:pt x="369" y="758"/>
                    <a:pt x="380" y="759"/>
                  </a:cubicBezTo>
                  <a:cubicBezTo>
                    <a:pt x="391" y="760"/>
                    <a:pt x="398" y="780"/>
                    <a:pt x="410" y="781"/>
                  </a:cubicBezTo>
                  <a:cubicBezTo>
                    <a:pt x="422" y="782"/>
                    <a:pt x="440" y="765"/>
                    <a:pt x="455" y="763"/>
                  </a:cubicBezTo>
                  <a:cubicBezTo>
                    <a:pt x="470" y="761"/>
                    <a:pt x="490" y="763"/>
                    <a:pt x="502" y="769"/>
                  </a:cubicBezTo>
                  <a:cubicBezTo>
                    <a:pt x="514" y="775"/>
                    <a:pt x="509" y="792"/>
                    <a:pt x="524" y="799"/>
                  </a:cubicBezTo>
                  <a:cubicBezTo>
                    <a:pt x="539" y="806"/>
                    <a:pt x="574" y="813"/>
                    <a:pt x="595" y="811"/>
                  </a:cubicBezTo>
                  <a:cubicBezTo>
                    <a:pt x="616" y="809"/>
                    <a:pt x="634" y="774"/>
                    <a:pt x="652" y="784"/>
                  </a:cubicBezTo>
                  <a:cubicBezTo>
                    <a:pt x="670" y="794"/>
                    <a:pt x="683" y="845"/>
                    <a:pt x="704" y="871"/>
                  </a:cubicBezTo>
                  <a:cubicBezTo>
                    <a:pt x="725" y="897"/>
                    <a:pt x="769" y="923"/>
                    <a:pt x="776" y="943"/>
                  </a:cubicBezTo>
                  <a:cubicBezTo>
                    <a:pt x="783" y="963"/>
                    <a:pt x="749" y="967"/>
                    <a:pt x="745" y="990"/>
                  </a:cubicBezTo>
                  <a:cubicBezTo>
                    <a:pt x="741" y="1013"/>
                    <a:pt x="769" y="1065"/>
                    <a:pt x="754" y="1084"/>
                  </a:cubicBezTo>
                  <a:cubicBezTo>
                    <a:pt x="739" y="1103"/>
                    <a:pt x="671" y="1093"/>
                    <a:pt x="658" y="1102"/>
                  </a:cubicBezTo>
                  <a:cubicBezTo>
                    <a:pt x="645" y="1111"/>
                    <a:pt x="668" y="1124"/>
                    <a:pt x="677" y="1135"/>
                  </a:cubicBezTo>
                  <a:cubicBezTo>
                    <a:pt x="686" y="1146"/>
                    <a:pt x="700" y="1161"/>
                    <a:pt x="710" y="1168"/>
                  </a:cubicBezTo>
                  <a:cubicBezTo>
                    <a:pt x="720" y="1175"/>
                    <a:pt x="720" y="1163"/>
                    <a:pt x="737" y="1174"/>
                  </a:cubicBezTo>
                  <a:cubicBezTo>
                    <a:pt x="754" y="1185"/>
                    <a:pt x="799" y="1221"/>
                    <a:pt x="815" y="1233"/>
                  </a:cubicBezTo>
                </a:path>
              </a:pathLst>
            </a:custGeom>
            <a:noFill/>
            <a:ln w="3175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" name="任意多边形 96507"/>
            <p:cNvSpPr/>
            <p:nvPr/>
          </p:nvSpPr>
          <p:spPr>
            <a:xfrm>
              <a:off x="2231" y="1905"/>
              <a:ext cx="2253" cy="1801"/>
            </a:xfrm>
            <a:custGeom>
              <a:avLst/>
              <a:gdLst/>
              <a:ahLst/>
              <a:cxnLst/>
              <a:rect l="0" t="0" r="0" b="0"/>
              <a:pathLst>
                <a:path w="2253" h="1801">
                  <a:moveTo>
                    <a:pt x="0" y="1752"/>
                  </a:moveTo>
                  <a:cubicBezTo>
                    <a:pt x="48" y="1760"/>
                    <a:pt x="221" y="1799"/>
                    <a:pt x="288" y="1800"/>
                  </a:cubicBezTo>
                  <a:cubicBezTo>
                    <a:pt x="355" y="1801"/>
                    <a:pt x="354" y="1764"/>
                    <a:pt x="404" y="1758"/>
                  </a:cubicBezTo>
                  <a:cubicBezTo>
                    <a:pt x="454" y="1752"/>
                    <a:pt x="535" y="1770"/>
                    <a:pt x="587" y="1761"/>
                  </a:cubicBezTo>
                  <a:cubicBezTo>
                    <a:pt x="639" y="1752"/>
                    <a:pt x="673" y="1725"/>
                    <a:pt x="716" y="1706"/>
                  </a:cubicBezTo>
                  <a:cubicBezTo>
                    <a:pt x="759" y="1687"/>
                    <a:pt x="811" y="1663"/>
                    <a:pt x="846" y="1644"/>
                  </a:cubicBezTo>
                  <a:cubicBezTo>
                    <a:pt x="881" y="1625"/>
                    <a:pt x="900" y="1605"/>
                    <a:pt x="927" y="1592"/>
                  </a:cubicBezTo>
                  <a:cubicBezTo>
                    <a:pt x="954" y="1579"/>
                    <a:pt x="980" y="1584"/>
                    <a:pt x="1008" y="1568"/>
                  </a:cubicBezTo>
                  <a:cubicBezTo>
                    <a:pt x="1036" y="1552"/>
                    <a:pt x="1073" y="1521"/>
                    <a:pt x="1095" y="1493"/>
                  </a:cubicBezTo>
                  <a:cubicBezTo>
                    <a:pt x="1117" y="1465"/>
                    <a:pt x="1122" y="1428"/>
                    <a:pt x="1143" y="1401"/>
                  </a:cubicBezTo>
                  <a:cubicBezTo>
                    <a:pt x="1164" y="1374"/>
                    <a:pt x="1197" y="1365"/>
                    <a:pt x="1224" y="1331"/>
                  </a:cubicBezTo>
                  <a:cubicBezTo>
                    <a:pt x="1251" y="1297"/>
                    <a:pt x="1295" y="1264"/>
                    <a:pt x="1304" y="1196"/>
                  </a:cubicBezTo>
                  <a:cubicBezTo>
                    <a:pt x="1313" y="1128"/>
                    <a:pt x="1267" y="1009"/>
                    <a:pt x="1281" y="923"/>
                  </a:cubicBezTo>
                  <a:cubicBezTo>
                    <a:pt x="1295" y="837"/>
                    <a:pt x="1352" y="741"/>
                    <a:pt x="1387" y="679"/>
                  </a:cubicBezTo>
                  <a:cubicBezTo>
                    <a:pt x="1422" y="617"/>
                    <a:pt x="1463" y="581"/>
                    <a:pt x="1491" y="549"/>
                  </a:cubicBezTo>
                  <a:cubicBezTo>
                    <a:pt x="1519" y="517"/>
                    <a:pt x="1528" y="516"/>
                    <a:pt x="1556" y="489"/>
                  </a:cubicBezTo>
                  <a:cubicBezTo>
                    <a:pt x="1584" y="462"/>
                    <a:pt x="1619" y="407"/>
                    <a:pt x="1661" y="389"/>
                  </a:cubicBezTo>
                  <a:cubicBezTo>
                    <a:pt x="1703" y="371"/>
                    <a:pt x="1769" y="386"/>
                    <a:pt x="1809" y="378"/>
                  </a:cubicBezTo>
                  <a:cubicBezTo>
                    <a:pt x="1849" y="370"/>
                    <a:pt x="1868" y="367"/>
                    <a:pt x="1904" y="341"/>
                  </a:cubicBezTo>
                  <a:cubicBezTo>
                    <a:pt x="1940" y="315"/>
                    <a:pt x="1979" y="254"/>
                    <a:pt x="2025" y="222"/>
                  </a:cubicBezTo>
                  <a:cubicBezTo>
                    <a:pt x="2071" y="190"/>
                    <a:pt x="2140" y="183"/>
                    <a:pt x="2178" y="146"/>
                  </a:cubicBezTo>
                  <a:cubicBezTo>
                    <a:pt x="2216" y="109"/>
                    <a:pt x="2238" y="30"/>
                    <a:pt x="2253" y="0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任意多边形 96508"/>
            <p:cNvSpPr/>
            <p:nvPr/>
          </p:nvSpPr>
          <p:spPr>
            <a:xfrm>
              <a:off x="2767" y="3669"/>
              <a:ext cx="411" cy="215"/>
            </a:xfrm>
            <a:custGeom>
              <a:avLst/>
              <a:gdLst/>
              <a:ahLst/>
              <a:cxnLst/>
              <a:rect l="0" t="0" r="0" b="0"/>
              <a:pathLst>
                <a:path w="411" h="215">
                  <a:moveTo>
                    <a:pt x="0" y="0"/>
                  </a:moveTo>
                  <a:cubicBezTo>
                    <a:pt x="22" y="7"/>
                    <a:pt x="94" y="26"/>
                    <a:pt x="135" y="42"/>
                  </a:cubicBezTo>
                  <a:cubicBezTo>
                    <a:pt x="176" y="58"/>
                    <a:pt x="201" y="69"/>
                    <a:pt x="247" y="98"/>
                  </a:cubicBezTo>
                  <a:cubicBezTo>
                    <a:pt x="293" y="127"/>
                    <a:pt x="377" y="191"/>
                    <a:pt x="411" y="215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任意多边形 96509"/>
            <p:cNvSpPr/>
            <p:nvPr/>
          </p:nvSpPr>
          <p:spPr>
            <a:xfrm>
              <a:off x="1247" y="3713"/>
              <a:ext cx="903" cy="606"/>
            </a:xfrm>
            <a:custGeom>
              <a:avLst/>
              <a:gdLst/>
              <a:ahLst/>
              <a:cxnLst/>
              <a:rect l="0" t="0" r="0" b="0"/>
              <a:pathLst>
                <a:path w="903" h="606">
                  <a:moveTo>
                    <a:pt x="0" y="606"/>
                  </a:moveTo>
                  <a:cubicBezTo>
                    <a:pt x="20" y="577"/>
                    <a:pt x="75" y="473"/>
                    <a:pt x="123" y="430"/>
                  </a:cubicBezTo>
                  <a:cubicBezTo>
                    <a:pt x="171" y="387"/>
                    <a:pt x="248" y="370"/>
                    <a:pt x="288" y="346"/>
                  </a:cubicBezTo>
                  <a:cubicBezTo>
                    <a:pt x="328" y="322"/>
                    <a:pt x="325" y="304"/>
                    <a:pt x="363" y="286"/>
                  </a:cubicBezTo>
                  <a:cubicBezTo>
                    <a:pt x="401" y="268"/>
                    <a:pt x="469" y="259"/>
                    <a:pt x="515" y="235"/>
                  </a:cubicBezTo>
                  <a:cubicBezTo>
                    <a:pt x="561" y="211"/>
                    <a:pt x="588" y="160"/>
                    <a:pt x="638" y="139"/>
                  </a:cubicBezTo>
                  <a:cubicBezTo>
                    <a:pt x="688" y="118"/>
                    <a:pt x="774" y="134"/>
                    <a:pt x="818" y="111"/>
                  </a:cubicBezTo>
                  <a:cubicBezTo>
                    <a:pt x="862" y="88"/>
                    <a:pt x="885" y="23"/>
                    <a:pt x="903" y="0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" name="任意多边形 96510"/>
            <p:cNvSpPr/>
            <p:nvPr/>
          </p:nvSpPr>
          <p:spPr>
            <a:xfrm>
              <a:off x="1898" y="1904"/>
              <a:ext cx="1233" cy="1144"/>
            </a:xfrm>
            <a:custGeom>
              <a:avLst/>
              <a:gdLst/>
              <a:ahLst/>
              <a:cxnLst/>
              <a:rect l="0" t="0" r="0" b="0"/>
              <a:pathLst>
                <a:path w="1233" h="1144">
                  <a:moveTo>
                    <a:pt x="0" y="1144"/>
                  </a:moveTo>
                  <a:cubicBezTo>
                    <a:pt x="10" y="1141"/>
                    <a:pt x="48" y="1133"/>
                    <a:pt x="62" y="1126"/>
                  </a:cubicBezTo>
                  <a:cubicBezTo>
                    <a:pt x="76" y="1119"/>
                    <a:pt x="78" y="1118"/>
                    <a:pt x="83" y="1102"/>
                  </a:cubicBezTo>
                  <a:cubicBezTo>
                    <a:pt x="88" y="1086"/>
                    <a:pt x="89" y="1056"/>
                    <a:pt x="89" y="1029"/>
                  </a:cubicBezTo>
                  <a:cubicBezTo>
                    <a:pt x="89" y="1002"/>
                    <a:pt x="86" y="974"/>
                    <a:pt x="81" y="942"/>
                  </a:cubicBezTo>
                  <a:cubicBezTo>
                    <a:pt x="76" y="910"/>
                    <a:pt x="48" y="865"/>
                    <a:pt x="57" y="837"/>
                  </a:cubicBezTo>
                  <a:cubicBezTo>
                    <a:pt x="66" y="809"/>
                    <a:pt x="117" y="776"/>
                    <a:pt x="138" y="775"/>
                  </a:cubicBezTo>
                  <a:cubicBezTo>
                    <a:pt x="159" y="774"/>
                    <a:pt x="151" y="799"/>
                    <a:pt x="182" y="829"/>
                  </a:cubicBezTo>
                  <a:cubicBezTo>
                    <a:pt x="213" y="859"/>
                    <a:pt x="274" y="942"/>
                    <a:pt x="326" y="957"/>
                  </a:cubicBezTo>
                  <a:cubicBezTo>
                    <a:pt x="378" y="972"/>
                    <a:pt x="453" y="928"/>
                    <a:pt x="495" y="922"/>
                  </a:cubicBezTo>
                  <a:cubicBezTo>
                    <a:pt x="537" y="916"/>
                    <a:pt x="549" y="920"/>
                    <a:pt x="578" y="924"/>
                  </a:cubicBezTo>
                  <a:cubicBezTo>
                    <a:pt x="607" y="928"/>
                    <a:pt x="636" y="950"/>
                    <a:pt x="672" y="948"/>
                  </a:cubicBezTo>
                  <a:cubicBezTo>
                    <a:pt x="708" y="946"/>
                    <a:pt x="756" y="930"/>
                    <a:pt x="792" y="915"/>
                  </a:cubicBezTo>
                  <a:cubicBezTo>
                    <a:pt x="828" y="900"/>
                    <a:pt x="865" y="890"/>
                    <a:pt x="885" y="855"/>
                  </a:cubicBezTo>
                  <a:cubicBezTo>
                    <a:pt x="905" y="820"/>
                    <a:pt x="905" y="743"/>
                    <a:pt x="912" y="703"/>
                  </a:cubicBezTo>
                  <a:cubicBezTo>
                    <a:pt x="919" y="663"/>
                    <a:pt x="929" y="645"/>
                    <a:pt x="927" y="616"/>
                  </a:cubicBezTo>
                  <a:cubicBezTo>
                    <a:pt x="925" y="587"/>
                    <a:pt x="906" y="553"/>
                    <a:pt x="902" y="529"/>
                  </a:cubicBezTo>
                  <a:cubicBezTo>
                    <a:pt x="898" y="505"/>
                    <a:pt x="909" y="489"/>
                    <a:pt x="900" y="469"/>
                  </a:cubicBezTo>
                  <a:cubicBezTo>
                    <a:pt x="891" y="449"/>
                    <a:pt x="852" y="440"/>
                    <a:pt x="845" y="406"/>
                  </a:cubicBezTo>
                  <a:cubicBezTo>
                    <a:pt x="838" y="372"/>
                    <a:pt x="846" y="296"/>
                    <a:pt x="858" y="264"/>
                  </a:cubicBezTo>
                  <a:cubicBezTo>
                    <a:pt x="870" y="232"/>
                    <a:pt x="899" y="229"/>
                    <a:pt x="917" y="211"/>
                  </a:cubicBezTo>
                  <a:cubicBezTo>
                    <a:pt x="935" y="193"/>
                    <a:pt x="945" y="172"/>
                    <a:pt x="966" y="157"/>
                  </a:cubicBezTo>
                  <a:cubicBezTo>
                    <a:pt x="987" y="142"/>
                    <a:pt x="1024" y="138"/>
                    <a:pt x="1043" y="124"/>
                  </a:cubicBezTo>
                  <a:cubicBezTo>
                    <a:pt x="1062" y="110"/>
                    <a:pt x="1069" y="86"/>
                    <a:pt x="1082" y="76"/>
                  </a:cubicBezTo>
                  <a:cubicBezTo>
                    <a:pt x="1095" y="66"/>
                    <a:pt x="1104" y="68"/>
                    <a:pt x="1119" y="66"/>
                  </a:cubicBezTo>
                  <a:cubicBezTo>
                    <a:pt x="1134" y="64"/>
                    <a:pt x="1158" y="73"/>
                    <a:pt x="1173" y="64"/>
                  </a:cubicBezTo>
                  <a:cubicBezTo>
                    <a:pt x="1188" y="55"/>
                    <a:pt x="1202" y="20"/>
                    <a:pt x="1212" y="10"/>
                  </a:cubicBezTo>
                  <a:cubicBezTo>
                    <a:pt x="1222" y="0"/>
                    <a:pt x="1229" y="5"/>
                    <a:pt x="1233" y="4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" name="任意多边形 96511"/>
            <p:cNvSpPr/>
            <p:nvPr/>
          </p:nvSpPr>
          <p:spPr>
            <a:xfrm>
              <a:off x="1010" y="1454"/>
              <a:ext cx="688" cy="1981"/>
            </a:xfrm>
            <a:custGeom>
              <a:avLst/>
              <a:gdLst/>
              <a:ahLst/>
              <a:cxnLst/>
              <a:rect l="0" t="0" r="0" b="0"/>
              <a:pathLst>
                <a:path w="688" h="1981">
                  <a:moveTo>
                    <a:pt x="377" y="0"/>
                  </a:moveTo>
                  <a:cubicBezTo>
                    <a:pt x="388" y="10"/>
                    <a:pt x="425" y="41"/>
                    <a:pt x="441" y="61"/>
                  </a:cubicBezTo>
                  <a:cubicBezTo>
                    <a:pt x="457" y="81"/>
                    <a:pt x="470" y="103"/>
                    <a:pt x="471" y="118"/>
                  </a:cubicBezTo>
                  <a:cubicBezTo>
                    <a:pt x="472" y="133"/>
                    <a:pt x="458" y="140"/>
                    <a:pt x="446" y="150"/>
                  </a:cubicBezTo>
                  <a:cubicBezTo>
                    <a:pt x="434" y="160"/>
                    <a:pt x="411" y="151"/>
                    <a:pt x="402" y="175"/>
                  </a:cubicBezTo>
                  <a:cubicBezTo>
                    <a:pt x="393" y="199"/>
                    <a:pt x="400" y="255"/>
                    <a:pt x="393" y="295"/>
                  </a:cubicBezTo>
                  <a:cubicBezTo>
                    <a:pt x="386" y="335"/>
                    <a:pt x="341" y="371"/>
                    <a:pt x="359" y="414"/>
                  </a:cubicBezTo>
                  <a:cubicBezTo>
                    <a:pt x="377" y="457"/>
                    <a:pt x="455" y="538"/>
                    <a:pt x="501" y="552"/>
                  </a:cubicBezTo>
                  <a:cubicBezTo>
                    <a:pt x="547" y="566"/>
                    <a:pt x="605" y="480"/>
                    <a:pt x="636" y="496"/>
                  </a:cubicBezTo>
                  <a:cubicBezTo>
                    <a:pt x="667" y="512"/>
                    <a:pt x="688" y="606"/>
                    <a:pt x="686" y="646"/>
                  </a:cubicBezTo>
                  <a:cubicBezTo>
                    <a:pt x="684" y="686"/>
                    <a:pt x="648" y="706"/>
                    <a:pt x="623" y="735"/>
                  </a:cubicBezTo>
                  <a:cubicBezTo>
                    <a:pt x="598" y="764"/>
                    <a:pt x="566" y="791"/>
                    <a:pt x="536" y="817"/>
                  </a:cubicBezTo>
                  <a:cubicBezTo>
                    <a:pt x="506" y="843"/>
                    <a:pt x="457" y="863"/>
                    <a:pt x="440" y="889"/>
                  </a:cubicBezTo>
                  <a:cubicBezTo>
                    <a:pt x="423" y="915"/>
                    <a:pt x="437" y="946"/>
                    <a:pt x="434" y="972"/>
                  </a:cubicBezTo>
                  <a:cubicBezTo>
                    <a:pt x="431" y="998"/>
                    <a:pt x="428" y="1025"/>
                    <a:pt x="423" y="1048"/>
                  </a:cubicBezTo>
                  <a:cubicBezTo>
                    <a:pt x="418" y="1071"/>
                    <a:pt x="409" y="1088"/>
                    <a:pt x="405" y="1113"/>
                  </a:cubicBezTo>
                  <a:cubicBezTo>
                    <a:pt x="401" y="1138"/>
                    <a:pt x="402" y="1175"/>
                    <a:pt x="396" y="1197"/>
                  </a:cubicBezTo>
                  <a:cubicBezTo>
                    <a:pt x="390" y="1219"/>
                    <a:pt x="376" y="1226"/>
                    <a:pt x="371" y="1243"/>
                  </a:cubicBezTo>
                  <a:cubicBezTo>
                    <a:pt x="366" y="1260"/>
                    <a:pt x="363" y="1284"/>
                    <a:pt x="366" y="1302"/>
                  </a:cubicBezTo>
                  <a:cubicBezTo>
                    <a:pt x="369" y="1320"/>
                    <a:pt x="387" y="1323"/>
                    <a:pt x="390" y="1351"/>
                  </a:cubicBezTo>
                  <a:cubicBezTo>
                    <a:pt x="393" y="1379"/>
                    <a:pt x="389" y="1441"/>
                    <a:pt x="386" y="1473"/>
                  </a:cubicBezTo>
                  <a:cubicBezTo>
                    <a:pt x="383" y="1505"/>
                    <a:pt x="381" y="1518"/>
                    <a:pt x="371" y="1542"/>
                  </a:cubicBezTo>
                  <a:cubicBezTo>
                    <a:pt x="361" y="1566"/>
                    <a:pt x="336" y="1590"/>
                    <a:pt x="323" y="1617"/>
                  </a:cubicBezTo>
                  <a:cubicBezTo>
                    <a:pt x="310" y="1644"/>
                    <a:pt x="299" y="1667"/>
                    <a:pt x="293" y="1707"/>
                  </a:cubicBezTo>
                  <a:cubicBezTo>
                    <a:pt x="287" y="1747"/>
                    <a:pt x="300" y="1816"/>
                    <a:pt x="287" y="1855"/>
                  </a:cubicBezTo>
                  <a:cubicBezTo>
                    <a:pt x="274" y="1894"/>
                    <a:pt x="245" y="1926"/>
                    <a:pt x="216" y="1941"/>
                  </a:cubicBezTo>
                  <a:cubicBezTo>
                    <a:pt x="187" y="1956"/>
                    <a:pt x="141" y="1936"/>
                    <a:pt x="113" y="1942"/>
                  </a:cubicBezTo>
                  <a:cubicBezTo>
                    <a:pt x="85" y="1948"/>
                    <a:pt x="67" y="1969"/>
                    <a:pt x="48" y="1975"/>
                  </a:cubicBezTo>
                  <a:cubicBezTo>
                    <a:pt x="29" y="1981"/>
                    <a:pt x="10" y="1980"/>
                    <a:pt x="0" y="1981"/>
                  </a:cubicBezTo>
                </a:path>
              </a:pathLst>
            </a:custGeom>
            <a:noFill/>
            <a:ln w="158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矩形 96512"/>
            <p:cNvSpPr/>
            <p:nvPr/>
          </p:nvSpPr>
          <p:spPr>
            <a:xfrm>
              <a:off x="3181" y="3627"/>
              <a:ext cx="1464" cy="694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1" name="任意多边形 96513"/>
            <p:cNvSpPr/>
            <p:nvPr/>
          </p:nvSpPr>
          <p:spPr>
            <a:xfrm>
              <a:off x="3443" y="3051"/>
              <a:ext cx="158" cy="200"/>
            </a:xfrm>
            <a:custGeom>
              <a:avLst/>
              <a:gdLst/>
              <a:ahLst/>
              <a:cxnLst/>
              <a:rect l="0" t="0" r="0" b="0"/>
              <a:pathLst>
                <a:path w="158" h="200">
                  <a:moveTo>
                    <a:pt x="39" y="105"/>
                  </a:moveTo>
                  <a:cubicBezTo>
                    <a:pt x="36" y="123"/>
                    <a:pt x="29" y="125"/>
                    <a:pt x="24" y="140"/>
                  </a:cubicBezTo>
                  <a:cubicBezTo>
                    <a:pt x="19" y="155"/>
                    <a:pt x="0" y="188"/>
                    <a:pt x="9" y="194"/>
                  </a:cubicBezTo>
                  <a:cubicBezTo>
                    <a:pt x="18" y="200"/>
                    <a:pt x="64" y="185"/>
                    <a:pt x="81" y="176"/>
                  </a:cubicBezTo>
                  <a:cubicBezTo>
                    <a:pt x="98" y="167"/>
                    <a:pt x="102" y="151"/>
                    <a:pt x="114" y="140"/>
                  </a:cubicBezTo>
                  <a:cubicBezTo>
                    <a:pt x="126" y="129"/>
                    <a:pt x="148" y="126"/>
                    <a:pt x="153" y="111"/>
                  </a:cubicBezTo>
                  <a:cubicBezTo>
                    <a:pt x="158" y="96"/>
                    <a:pt x="152" y="68"/>
                    <a:pt x="143" y="50"/>
                  </a:cubicBezTo>
                  <a:cubicBezTo>
                    <a:pt x="134" y="32"/>
                    <a:pt x="109" y="10"/>
                    <a:pt x="98" y="5"/>
                  </a:cubicBezTo>
                  <a:cubicBezTo>
                    <a:pt x="87" y="0"/>
                    <a:pt x="86" y="15"/>
                    <a:pt x="77" y="20"/>
                  </a:cubicBezTo>
                  <a:cubicBezTo>
                    <a:pt x="68" y="25"/>
                    <a:pt x="48" y="19"/>
                    <a:pt x="42" y="33"/>
                  </a:cubicBezTo>
                  <a:cubicBezTo>
                    <a:pt x="36" y="47"/>
                    <a:pt x="42" y="87"/>
                    <a:pt x="39" y="105"/>
                  </a:cubicBezTo>
                  <a:close/>
                </a:path>
              </a:pathLst>
            </a:custGeom>
            <a:solidFill>
              <a:schemeClr val="accent1"/>
            </a:solidFill>
            <a:ln w="3175" cap="flat" cmpd="sng">
              <a:solidFill>
                <a:srgbClr val="217B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" name="任意多边形 96514"/>
            <p:cNvSpPr>
              <a:spLocks noChangeAspect="1"/>
            </p:cNvSpPr>
            <p:nvPr/>
          </p:nvSpPr>
          <p:spPr>
            <a:xfrm>
              <a:off x="2644" y="3672"/>
              <a:ext cx="91" cy="91"/>
            </a:xfrm>
            <a:custGeom>
              <a:avLst/>
              <a:gdLst/>
              <a:ahLst/>
              <a:cxnLst>
                <a:cxn ang="270">
                  <a:pos x="10800" y="0"/>
                </a:cxn>
                <a:cxn ang="270">
                  <a:pos x="3163" y="3163"/>
                </a:cxn>
                <a:cxn ang="180">
                  <a:pos x="0" y="10800"/>
                </a:cxn>
                <a:cxn ang="90">
                  <a:pos x="3163" y="18437"/>
                </a:cxn>
                <a:cxn ang="90">
                  <a:pos x="10800" y="21600"/>
                </a:cxn>
                <a:cxn ang="90">
                  <a:pos x="18437" y="18437"/>
                </a:cxn>
                <a:cxn ang="0">
                  <a:pos x="21600" y="10800"/>
                </a:cxn>
                <a:cxn ang="270">
                  <a:pos x="18437" y="3163"/>
                </a:cxn>
              </a:cxnLst>
              <a:rect l="0" t="0" r="0" b="0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" name="矩形 96515"/>
            <p:cNvSpPr/>
            <p:nvPr/>
          </p:nvSpPr>
          <p:spPr>
            <a:xfrm>
              <a:off x="2800" y="3672"/>
              <a:ext cx="272" cy="159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东京</a:t>
              </a:r>
            </a:p>
          </p:txBody>
        </p:sp>
        <p:sp>
          <p:nvSpPr>
            <p:cNvPr id="144" name="矩形 96516"/>
            <p:cNvSpPr/>
            <p:nvPr/>
          </p:nvSpPr>
          <p:spPr>
            <a:xfrm>
              <a:off x="2800" y="3857"/>
              <a:ext cx="24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chemeClr val="bg2"/>
                  </a:solidFill>
                  <a:latin typeface="楷体_GB2312" panose="02010609030101010101" charset="-122"/>
                  <a:ea typeface="楷体_GB2312" panose="02010609030101010101" charset="-122"/>
                </a:rPr>
                <a:t>开封</a:t>
              </a:r>
            </a:p>
          </p:txBody>
        </p:sp>
        <p:sp>
          <p:nvSpPr>
            <p:cNvPr id="145" name="矩形 96517"/>
            <p:cNvSpPr/>
            <p:nvPr/>
          </p:nvSpPr>
          <p:spPr>
            <a:xfrm>
              <a:off x="1746" y="2755"/>
              <a:ext cx="272" cy="31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50000" lnSpcReduction="20000"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FF33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北</a:t>
              </a:r>
            </a:p>
          </p:txBody>
        </p:sp>
        <p:sp>
          <p:nvSpPr>
            <p:cNvPr id="146" name="矩形 96518"/>
            <p:cNvSpPr/>
            <p:nvPr/>
          </p:nvSpPr>
          <p:spPr>
            <a:xfrm>
              <a:off x="1442" y="96"/>
              <a:ext cx="272" cy="31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50000" lnSpcReduction="20000"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FF33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辽</a:t>
              </a:r>
            </a:p>
          </p:txBody>
        </p:sp>
        <p:sp>
          <p:nvSpPr>
            <p:cNvPr id="147" name="矩形 96519"/>
            <p:cNvSpPr>
              <a:spLocks noChangeAspect="1"/>
            </p:cNvSpPr>
            <p:nvPr/>
          </p:nvSpPr>
          <p:spPr>
            <a:xfrm>
              <a:off x="1667" y="455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云州</a:t>
              </a:r>
            </a:p>
          </p:txBody>
        </p:sp>
        <p:sp>
          <p:nvSpPr>
            <p:cNvPr id="148" name="矩形 96520"/>
            <p:cNvSpPr>
              <a:spLocks noChangeAspect="1"/>
            </p:cNvSpPr>
            <p:nvPr/>
          </p:nvSpPr>
          <p:spPr>
            <a:xfrm>
              <a:off x="2247" y="144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武州</a:t>
              </a:r>
            </a:p>
          </p:txBody>
        </p:sp>
        <p:sp>
          <p:nvSpPr>
            <p:cNvPr id="149" name="矩形 96521"/>
            <p:cNvSpPr>
              <a:spLocks noChangeAspect="1"/>
            </p:cNvSpPr>
            <p:nvPr/>
          </p:nvSpPr>
          <p:spPr>
            <a:xfrm>
              <a:off x="2258" y="343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新州</a:t>
              </a:r>
            </a:p>
          </p:txBody>
        </p:sp>
        <p:sp>
          <p:nvSpPr>
            <p:cNvPr id="150" name="矩形 96522"/>
            <p:cNvSpPr>
              <a:spLocks noChangeAspect="1"/>
            </p:cNvSpPr>
            <p:nvPr/>
          </p:nvSpPr>
          <p:spPr>
            <a:xfrm>
              <a:off x="1106" y="936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朔州</a:t>
              </a:r>
            </a:p>
          </p:txBody>
        </p:sp>
        <p:sp>
          <p:nvSpPr>
            <p:cNvPr id="151" name="矩形 96523"/>
            <p:cNvSpPr>
              <a:spLocks noChangeAspect="1"/>
            </p:cNvSpPr>
            <p:nvPr/>
          </p:nvSpPr>
          <p:spPr>
            <a:xfrm>
              <a:off x="1458" y="960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寰州</a:t>
              </a:r>
            </a:p>
          </p:txBody>
        </p:sp>
        <p:sp>
          <p:nvSpPr>
            <p:cNvPr id="152" name="矩形 96524"/>
            <p:cNvSpPr>
              <a:spLocks noChangeAspect="1"/>
            </p:cNvSpPr>
            <p:nvPr/>
          </p:nvSpPr>
          <p:spPr>
            <a:xfrm>
              <a:off x="1842" y="960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应州</a:t>
              </a:r>
            </a:p>
          </p:txBody>
        </p:sp>
        <p:sp>
          <p:nvSpPr>
            <p:cNvPr id="153" name="矩形 96525"/>
            <p:cNvSpPr>
              <a:spLocks noChangeAspect="1"/>
            </p:cNvSpPr>
            <p:nvPr/>
          </p:nvSpPr>
          <p:spPr>
            <a:xfrm>
              <a:off x="2514" y="720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蔚州</a:t>
              </a:r>
            </a:p>
          </p:txBody>
        </p:sp>
        <p:sp>
          <p:nvSpPr>
            <p:cNvPr id="154" name="矩形 96526"/>
            <p:cNvSpPr>
              <a:spLocks noChangeAspect="1"/>
            </p:cNvSpPr>
            <p:nvPr/>
          </p:nvSpPr>
          <p:spPr>
            <a:xfrm>
              <a:off x="2882" y="775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涿州</a:t>
              </a:r>
            </a:p>
          </p:txBody>
        </p:sp>
        <p:sp>
          <p:nvSpPr>
            <p:cNvPr id="155" name="任意多边形 96527"/>
            <p:cNvSpPr/>
            <p:nvPr/>
          </p:nvSpPr>
          <p:spPr>
            <a:xfrm>
              <a:off x="1014" y="951"/>
              <a:ext cx="2503" cy="538"/>
            </a:xfrm>
            <a:custGeom>
              <a:avLst/>
              <a:gdLst/>
              <a:ahLst/>
              <a:cxnLst/>
              <a:rect l="0" t="0" r="0" b="0"/>
              <a:pathLst>
                <a:path w="2503" h="538">
                  <a:moveTo>
                    <a:pt x="0" y="176"/>
                  </a:moveTo>
                  <a:cubicBezTo>
                    <a:pt x="10" y="180"/>
                    <a:pt x="46" y="187"/>
                    <a:pt x="62" y="200"/>
                  </a:cubicBezTo>
                  <a:cubicBezTo>
                    <a:pt x="78" y="213"/>
                    <a:pt x="76" y="208"/>
                    <a:pt x="97" y="257"/>
                  </a:cubicBezTo>
                  <a:cubicBezTo>
                    <a:pt x="118" y="306"/>
                    <a:pt x="147" y="450"/>
                    <a:pt x="188" y="494"/>
                  </a:cubicBezTo>
                  <a:cubicBezTo>
                    <a:pt x="229" y="538"/>
                    <a:pt x="304" y="527"/>
                    <a:pt x="344" y="519"/>
                  </a:cubicBezTo>
                  <a:cubicBezTo>
                    <a:pt x="384" y="511"/>
                    <a:pt x="407" y="455"/>
                    <a:pt x="426" y="446"/>
                  </a:cubicBezTo>
                  <a:cubicBezTo>
                    <a:pt x="445" y="437"/>
                    <a:pt x="453" y="455"/>
                    <a:pt x="460" y="467"/>
                  </a:cubicBezTo>
                  <a:cubicBezTo>
                    <a:pt x="467" y="479"/>
                    <a:pt x="449" y="516"/>
                    <a:pt x="470" y="521"/>
                  </a:cubicBezTo>
                  <a:cubicBezTo>
                    <a:pt x="491" y="526"/>
                    <a:pt x="558" y="527"/>
                    <a:pt x="588" y="498"/>
                  </a:cubicBezTo>
                  <a:cubicBezTo>
                    <a:pt x="618" y="469"/>
                    <a:pt x="607" y="401"/>
                    <a:pt x="652" y="350"/>
                  </a:cubicBezTo>
                  <a:cubicBezTo>
                    <a:pt x="697" y="299"/>
                    <a:pt x="813" y="228"/>
                    <a:pt x="859" y="191"/>
                  </a:cubicBezTo>
                  <a:cubicBezTo>
                    <a:pt x="905" y="154"/>
                    <a:pt x="908" y="158"/>
                    <a:pt x="931" y="129"/>
                  </a:cubicBezTo>
                  <a:cubicBezTo>
                    <a:pt x="954" y="100"/>
                    <a:pt x="966" y="36"/>
                    <a:pt x="996" y="18"/>
                  </a:cubicBezTo>
                  <a:cubicBezTo>
                    <a:pt x="1026" y="0"/>
                    <a:pt x="1073" y="8"/>
                    <a:pt x="1112" y="21"/>
                  </a:cubicBezTo>
                  <a:cubicBezTo>
                    <a:pt x="1151" y="34"/>
                    <a:pt x="1207" y="64"/>
                    <a:pt x="1232" y="99"/>
                  </a:cubicBezTo>
                  <a:cubicBezTo>
                    <a:pt x="1257" y="134"/>
                    <a:pt x="1234" y="206"/>
                    <a:pt x="1259" y="228"/>
                  </a:cubicBezTo>
                  <a:cubicBezTo>
                    <a:pt x="1284" y="250"/>
                    <a:pt x="1350" y="224"/>
                    <a:pt x="1382" y="231"/>
                  </a:cubicBezTo>
                  <a:cubicBezTo>
                    <a:pt x="1414" y="238"/>
                    <a:pt x="1434" y="267"/>
                    <a:pt x="1454" y="270"/>
                  </a:cubicBezTo>
                  <a:cubicBezTo>
                    <a:pt x="1474" y="273"/>
                    <a:pt x="1478" y="266"/>
                    <a:pt x="1501" y="251"/>
                  </a:cubicBezTo>
                  <a:cubicBezTo>
                    <a:pt x="1524" y="236"/>
                    <a:pt x="1545" y="186"/>
                    <a:pt x="1594" y="180"/>
                  </a:cubicBezTo>
                  <a:cubicBezTo>
                    <a:pt x="1643" y="174"/>
                    <a:pt x="1739" y="215"/>
                    <a:pt x="1796" y="212"/>
                  </a:cubicBezTo>
                  <a:cubicBezTo>
                    <a:pt x="1853" y="209"/>
                    <a:pt x="1874" y="167"/>
                    <a:pt x="1934" y="164"/>
                  </a:cubicBezTo>
                  <a:cubicBezTo>
                    <a:pt x="1994" y="161"/>
                    <a:pt x="2087" y="196"/>
                    <a:pt x="2159" y="191"/>
                  </a:cubicBezTo>
                  <a:cubicBezTo>
                    <a:pt x="2231" y="186"/>
                    <a:pt x="2309" y="141"/>
                    <a:pt x="2366" y="131"/>
                  </a:cubicBezTo>
                  <a:cubicBezTo>
                    <a:pt x="2423" y="121"/>
                    <a:pt x="2480" y="132"/>
                    <a:pt x="2503" y="132"/>
                  </a:cubicBezTo>
                </a:path>
              </a:pathLst>
            </a:custGeom>
            <a:noFill/>
            <a:ln w="19050" cap="flat" cmpd="sng">
              <a:solidFill>
                <a:srgbClr val="FF66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6" name="矩形 96528"/>
            <p:cNvSpPr>
              <a:spLocks noChangeAspect="1"/>
            </p:cNvSpPr>
            <p:nvPr/>
          </p:nvSpPr>
          <p:spPr>
            <a:xfrm>
              <a:off x="3234" y="720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幽州</a:t>
              </a:r>
            </a:p>
          </p:txBody>
        </p:sp>
        <p:sp>
          <p:nvSpPr>
            <p:cNvPr id="157" name="矩形 96529"/>
            <p:cNvSpPr>
              <a:spLocks noChangeAspect="1"/>
            </p:cNvSpPr>
            <p:nvPr/>
          </p:nvSpPr>
          <p:spPr>
            <a:xfrm>
              <a:off x="3042" y="439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顺州</a:t>
              </a:r>
            </a:p>
          </p:txBody>
        </p:sp>
        <p:sp>
          <p:nvSpPr>
            <p:cNvPr id="158" name="矩形 96530"/>
            <p:cNvSpPr>
              <a:spLocks noChangeAspect="1"/>
            </p:cNvSpPr>
            <p:nvPr/>
          </p:nvSpPr>
          <p:spPr>
            <a:xfrm>
              <a:off x="3842" y="480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蓟州</a:t>
              </a:r>
            </a:p>
          </p:txBody>
        </p:sp>
        <p:sp>
          <p:nvSpPr>
            <p:cNvPr id="159" name="矩形 96531"/>
            <p:cNvSpPr>
              <a:spLocks noChangeAspect="1"/>
            </p:cNvSpPr>
            <p:nvPr/>
          </p:nvSpPr>
          <p:spPr>
            <a:xfrm>
              <a:off x="3602" y="240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檀州</a:t>
              </a:r>
            </a:p>
          </p:txBody>
        </p:sp>
        <p:sp>
          <p:nvSpPr>
            <p:cNvPr id="160" name="矩形 96532"/>
            <p:cNvSpPr>
              <a:spLocks noChangeAspect="1"/>
            </p:cNvSpPr>
            <p:nvPr/>
          </p:nvSpPr>
          <p:spPr>
            <a:xfrm>
              <a:off x="3122" y="144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儒州</a:t>
              </a:r>
            </a:p>
          </p:txBody>
        </p:sp>
        <p:sp>
          <p:nvSpPr>
            <p:cNvPr id="161" name="矩形 96533"/>
            <p:cNvSpPr>
              <a:spLocks noChangeAspect="1"/>
            </p:cNvSpPr>
            <p:nvPr/>
          </p:nvSpPr>
          <p:spPr>
            <a:xfrm>
              <a:off x="2706" y="151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妫州</a:t>
              </a:r>
            </a:p>
          </p:txBody>
        </p:sp>
        <p:sp>
          <p:nvSpPr>
            <p:cNvPr id="162" name="矩形 96534"/>
            <p:cNvSpPr>
              <a:spLocks noChangeAspect="1"/>
            </p:cNvSpPr>
            <p:nvPr/>
          </p:nvSpPr>
          <p:spPr>
            <a:xfrm>
              <a:off x="3314" y="1296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莫州</a:t>
              </a:r>
            </a:p>
          </p:txBody>
        </p:sp>
        <p:sp>
          <p:nvSpPr>
            <p:cNvPr id="163" name="矩形 96535"/>
            <p:cNvSpPr/>
            <p:nvPr/>
          </p:nvSpPr>
          <p:spPr>
            <a:xfrm>
              <a:off x="2930" y="3320"/>
              <a:ext cx="24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chemeClr val="bg2"/>
                  </a:solidFill>
                  <a:latin typeface="楷体_GB2312" panose="02010609030101010101" charset="-122"/>
                  <a:ea typeface="楷体_GB2312" panose="02010609030101010101" charset="-122"/>
                </a:rPr>
                <a:t>濮阳</a:t>
              </a:r>
            </a:p>
          </p:txBody>
        </p:sp>
        <p:sp>
          <p:nvSpPr>
            <p:cNvPr id="164" name="矩形 96536"/>
            <p:cNvSpPr>
              <a:spLocks noChangeAspect="1"/>
            </p:cNvSpPr>
            <p:nvPr/>
          </p:nvSpPr>
          <p:spPr>
            <a:xfrm>
              <a:off x="3093" y="2989"/>
              <a:ext cx="499" cy="25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Autofit/>
            </a:bodyPr>
            <a:lstStyle/>
            <a:p>
              <a:pPr algn="ctr"/>
              <a:r>
                <a:rPr lang="zh-CN" altLang="en-US" sz="11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澶州</a:t>
              </a:r>
            </a:p>
          </p:txBody>
        </p:sp>
        <p:sp>
          <p:nvSpPr>
            <p:cNvPr id="165" name="矩形 96537"/>
            <p:cNvSpPr/>
            <p:nvPr/>
          </p:nvSpPr>
          <p:spPr>
            <a:xfrm>
              <a:off x="3554" y="720"/>
              <a:ext cx="24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chemeClr val="bg2"/>
                  </a:solidFill>
                  <a:latin typeface="楷体_GB2312" panose="02010609030101010101" charset="-122"/>
                  <a:ea typeface="楷体_GB2312" panose="02010609030101010101" charset="-122"/>
                </a:rPr>
                <a:t>北京</a:t>
              </a:r>
            </a:p>
          </p:txBody>
        </p:sp>
        <p:sp>
          <p:nvSpPr>
            <p:cNvPr id="166" name="矩形 96538"/>
            <p:cNvSpPr/>
            <p:nvPr/>
          </p:nvSpPr>
          <p:spPr>
            <a:xfrm>
              <a:off x="1490" y="624"/>
              <a:ext cx="24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chemeClr val="bg2"/>
                  </a:solidFill>
                  <a:latin typeface="楷体_GB2312" panose="02010609030101010101" charset="-122"/>
                  <a:ea typeface="楷体_GB2312" panose="02010609030101010101" charset="-122"/>
                </a:rPr>
                <a:t>大同</a:t>
              </a:r>
            </a:p>
          </p:txBody>
        </p:sp>
        <p:sp>
          <p:nvSpPr>
            <p:cNvPr id="167" name="矩形 96539"/>
            <p:cNvSpPr/>
            <p:nvPr/>
          </p:nvSpPr>
          <p:spPr>
            <a:xfrm>
              <a:off x="3886" y="624"/>
              <a:ext cx="24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chemeClr val="bg2"/>
                  </a:solidFill>
                  <a:latin typeface="楷体_GB2312" panose="02010609030101010101" charset="-122"/>
                  <a:ea typeface="楷体_GB2312" panose="02010609030101010101" charset="-122"/>
                </a:rPr>
                <a:t>蓟县</a:t>
              </a:r>
            </a:p>
          </p:txBody>
        </p:sp>
        <p:sp>
          <p:nvSpPr>
            <p:cNvPr id="168" name="矩形 96540"/>
            <p:cNvSpPr/>
            <p:nvPr/>
          </p:nvSpPr>
          <p:spPr>
            <a:xfrm>
              <a:off x="3628" y="888"/>
              <a:ext cx="41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高粱河</a:t>
              </a:r>
            </a:p>
          </p:txBody>
        </p:sp>
        <p:sp>
          <p:nvSpPr>
            <p:cNvPr id="169" name="矩形 96541"/>
            <p:cNvSpPr/>
            <p:nvPr/>
          </p:nvSpPr>
          <p:spPr>
            <a:xfrm>
              <a:off x="1058" y="1448"/>
              <a:ext cx="41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陈家谷</a:t>
              </a:r>
            </a:p>
          </p:txBody>
        </p:sp>
        <p:sp>
          <p:nvSpPr>
            <p:cNvPr id="170" name="椭圆 96542"/>
            <p:cNvSpPr/>
            <p:nvPr/>
          </p:nvSpPr>
          <p:spPr>
            <a:xfrm>
              <a:off x="2958" y="3060"/>
              <a:ext cx="99" cy="128"/>
            </a:xfrm>
            <a:prstGeom prst="ellipse">
              <a:avLst/>
            </a:prstGeom>
            <a:solidFill>
              <a:schemeClr val="tx1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1" name="椭圆 96543"/>
            <p:cNvSpPr/>
            <p:nvPr/>
          </p:nvSpPr>
          <p:spPr>
            <a:xfrm>
              <a:off x="3388" y="3744"/>
              <a:ext cx="68" cy="68"/>
            </a:xfrm>
            <a:prstGeom prst="ellipse">
              <a:avLst/>
            </a:prstGeom>
            <a:solidFill>
              <a:srgbClr val="FF0000"/>
            </a:solidFill>
            <a:ln w="158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2" name="矩形 96544"/>
            <p:cNvSpPr/>
            <p:nvPr/>
          </p:nvSpPr>
          <p:spPr>
            <a:xfrm>
              <a:off x="3730" y="3722"/>
              <a:ext cx="635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幽云十六州</a:t>
              </a:r>
            </a:p>
          </p:txBody>
        </p:sp>
        <p:grpSp>
          <p:nvGrpSpPr>
            <p:cNvPr id="173" name="组合 96545"/>
            <p:cNvGrpSpPr/>
            <p:nvPr/>
          </p:nvGrpSpPr>
          <p:grpSpPr>
            <a:xfrm>
              <a:off x="3345" y="4010"/>
              <a:ext cx="147" cy="147"/>
              <a:chOff x="265" y="4018"/>
              <a:chExt cx="119" cy="113"/>
            </a:xfrm>
          </p:grpSpPr>
          <p:sp>
            <p:nvSpPr>
              <p:cNvPr id="189" name="任意多边形 96546"/>
              <p:cNvSpPr/>
              <p:nvPr/>
            </p:nvSpPr>
            <p:spPr>
              <a:xfrm>
                <a:off x="265" y="4026"/>
                <a:ext cx="37" cy="35"/>
              </a:xfrm>
              <a:custGeom>
                <a:avLst/>
                <a:gdLst/>
                <a:ahLst/>
                <a:cxnLst/>
                <a:rect l="0" t="0" r="0" b="0"/>
                <a:pathLst>
                  <a:path w="37" h="35">
                    <a:moveTo>
                      <a:pt x="17" y="35"/>
                    </a:moveTo>
                    <a:lnTo>
                      <a:pt x="37" y="11"/>
                    </a:lnTo>
                    <a:lnTo>
                      <a:pt x="29" y="0"/>
                    </a:lnTo>
                    <a:lnTo>
                      <a:pt x="2" y="17"/>
                    </a:lnTo>
                    <a:cubicBezTo>
                      <a:pt x="0" y="23"/>
                      <a:pt x="17" y="35"/>
                      <a:pt x="17" y="35"/>
                    </a:cubicBezTo>
                    <a:close/>
                  </a:path>
                </a:pathLst>
              </a:custGeom>
              <a:solidFill>
                <a:srgbClr val="CC3300"/>
              </a:solidFill>
              <a:ln w="9525" cap="flat" cmpd="sng">
                <a:solidFill>
                  <a:srgbClr val="CC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0" name="任意多边形 96547"/>
              <p:cNvSpPr/>
              <p:nvPr/>
            </p:nvSpPr>
            <p:spPr>
              <a:xfrm>
                <a:off x="344" y="4018"/>
                <a:ext cx="40" cy="44"/>
              </a:xfrm>
              <a:custGeom>
                <a:avLst/>
                <a:gdLst/>
                <a:ahLst/>
                <a:cxnLst/>
                <a:rect l="0" t="0" r="0" b="0"/>
                <a:pathLst>
                  <a:path w="40" h="44">
                    <a:moveTo>
                      <a:pt x="36" y="29"/>
                    </a:moveTo>
                    <a:cubicBezTo>
                      <a:pt x="32" y="22"/>
                      <a:pt x="14" y="3"/>
                      <a:pt x="8" y="0"/>
                    </a:cubicBezTo>
                    <a:lnTo>
                      <a:pt x="0" y="8"/>
                    </a:lnTo>
                    <a:cubicBezTo>
                      <a:pt x="3" y="14"/>
                      <a:pt x="20" y="34"/>
                      <a:pt x="26" y="39"/>
                    </a:cubicBezTo>
                    <a:cubicBezTo>
                      <a:pt x="32" y="44"/>
                      <a:pt x="36" y="40"/>
                      <a:pt x="38" y="38"/>
                    </a:cubicBezTo>
                    <a:cubicBezTo>
                      <a:pt x="40" y="36"/>
                      <a:pt x="37" y="31"/>
                      <a:pt x="36" y="29"/>
                    </a:cubicBezTo>
                    <a:close/>
                  </a:path>
                </a:pathLst>
              </a:custGeom>
              <a:solidFill>
                <a:srgbClr val="CC3300"/>
              </a:solidFill>
              <a:ln w="9525" cap="flat" cmpd="sng">
                <a:solidFill>
                  <a:srgbClr val="CC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1" name="任意多边形 96548"/>
              <p:cNvSpPr/>
              <p:nvPr/>
            </p:nvSpPr>
            <p:spPr>
              <a:xfrm>
                <a:off x="275" y="4024"/>
                <a:ext cx="105" cy="107"/>
              </a:xfrm>
              <a:custGeom>
                <a:avLst/>
                <a:gdLst/>
                <a:ahLst/>
                <a:cxnLst/>
                <a:rect l="0" t="0" r="0" b="0"/>
                <a:pathLst>
                  <a:path w="105" h="107">
                    <a:moveTo>
                      <a:pt x="0" y="0"/>
                    </a:moveTo>
                    <a:lnTo>
                      <a:pt x="105" y="107"/>
                    </a:lnTo>
                  </a:path>
                </a:pathLst>
              </a:custGeom>
              <a:noFill/>
              <a:ln w="25400" cap="flat" cmpd="sng">
                <a:solidFill>
                  <a:srgbClr val="CC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2" name="任意多边形 96549"/>
              <p:cNvSpPr/>
              <p:nvPr/>
            </p:nvSpPr>
            <p:spPr>
              <a:xfrm>
                <a:off x="268" y="4024"/>
                <a:ext cx="108" cy="104"/>
              </a:xfrm>
              <a:custGeom>
                <a:avLst/>
                <a:gdLst/>
                <a:ahLst/>
                <a:cxnLst/>
                <a:rect l="0" t="0" r="0" b="0"/>
                <a:pathLst>
                  <a:path w="108" h="104">
                    <a:moveTo>
                      <a:pt x="0" y="104"/>
                    </a:moveTo>
                    <a:lnTo>
                      <a:pt x="108" y="0"/>
                    </a:lnTo>
                  </a:path>
                </a:pathLst>
              </a:custGeom>
              <a:noFill/>
              <a:ln w="25400" cap="flat" cmpd="sng">
                <a:solidFill>
                  <a:srgbClr val="CC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74" name="矩形 96550"/>
            <p:cNvSpPr/>
            <p:nvPr/>
          </p:nvSpPr>
          <p:spPr>
            <a:xfrm>
              <a:off x="3730" y="3960"/>
              <a:ext cx="771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宋辽主要交战</a:t>
              </a:r>
            </a:p>
          </p:txBody>
        </p:sp>
        <p:sp>
          <p:nvSpPr>
            <p:cNvPr id="175" name="矩形 96551"/>
            <p:cNvSpPr/>
            <p:nvPr/>
          </p:nvSpPr>
          <p:spPr>
            <a:xfrm>
              <a:off x="3730" y="4135"/>
              <a:ext cx="249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地点</a:t>
              </a:r>
            </a:p>
          </p:txBody>
        </p:sp>
        <p:sp>
          <p:nvSpPr>
            <p:cNvPr id="176" name="矩形 96552"/>
            <p:cNvSpPr/>
            <p:nvPr/>
          </p:nvSpPr>
          <p:spPr>
            <a:xfrm>
              <a:off x="2524" y="960"/>
              <a:ext cx="41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岐沟关</a:t>
              </a:r>
            </a:p>
          </p:txBody>
        </p:sp>
        <p:sp>
          <p:nvSpPr>
            <p:cNvPr id="177" name="矩形 96553"/>
            <p:cNvSpPr/>
            <p:nvPr/>
          </p:nvSpPr>
          <p:spPr>
            <a:xfrm>
              <a:off x="2594" y="1200"/>
              <a:ext cx="41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瓦桥关</a:t>
              </a:r>
            </a:p>
          </p:txBody>
        </p:sp>
        <p:sp>
          <p:nvSpPr>
            <p:cNvPr id="178" name="矩形 96554"/>
            <p:cNvSpPr>
              <a:spLocks noChangeAspect="1"/>
            </p:cNvSpPr>
            <p:nvPr/>
          </p:nvSpPr>
          <p:spPr>
            <a:xfrm>
              <a:off x="3314" y="1488"/>
              <a:ext cx="272" cy="13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瀛州</a:t>
              </a:r>
            </a:p>
          </p:txBody>
        </p:sp>
        <p:sp>
          <p:nvSpPr>
            <p:cNvPr id="179" name="矩形 96555"/>
            <p:cNvSpPr/>
            <p:nvPr/>
          </p:nvSpPr>
          <p:spPr>
            <a:xfrm>
              <a:off x="3314" y="1657"/>
              <a:ext cx="249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dirty="0">
                  <a:ln w="9525" cap="flat" cmpd="sng">
                    <a:solidFill>
                      <a:schemeClr val="bg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chemeClr val="bg2"/>
                  </a:solidFill>
                  <a:latin typeface="楷体_GB2312" panose="02010609030101010101" charset="-122"/>
                  <a:ea typeface="楷体_GB2312" panose="02010609030101010101" charset="-122"/>
                </a:rPr>
                <a:t>河间</a:t>
              </a:r>
            </a:p>
          </p:txBody>
        </p:sp>
        <p:sp>
          <p:nvSpPr>
            <p:cNvPr id="180" name="矩形 96556"/>
            <p:cNvSpPr/>
            <p:nvPr/>
          </p:nvSpPr>
          <p:spPr>
            <a:xfrm>
              <a:off x="3602" y="2688"/>
              <a:ext cx="272" cy="317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50000" lnSpcReduction="20000"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FF33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宋</a:t>
              </a:r>
            </a:p>
          </p:txBody>
        </p:sp>
        <p:sp>
          <p:nvSpPr>
            <p:cNvPr id="181" name="矩形 96557"/>
            <p:cNvSpPr>
              <a:spLocks noChangeAspect="1"/>
            </p:cNvSpPr>
            <p:nvPr/>
          </p:nvSpPr>
          <p:spPr>
            <a:xfrm>
              <a:off x="3986" y="1152"/>
              <a:ext cx="163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i="1" dirty="0">
                  <a:ln w="9525" cap="flat" cmpd="sng">
                    <a:solidFill>
                      <a:srgbClr val="0066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66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渤</a:t>
              </a:r>
            </a:p>
          </p:txBody>
        </p:sp>
        <p:sp>
          <p:nvSpPr>
            <p:cNvPr id="182" name="矩形 96558"/>
            <p:cNvSpPr>
              <a:spLocks noChangeAspect="1"/>
            </p:cNvSpPr>
            <p:nvPr/>
          </p:nvSpPr>
          <p:spPr>
            <a:xfrm>
              <a:off x="4370" y="1152"/>
              <a:ext cx="163" cy="135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i="1" dirty="0">
                  <a:ln w="9525" cap="flat" cmpd="sng">
                    <a:solidFill>
                      <a:srgbClr val="0066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66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海</a:t>
              </a:r>
            </a:p>
          </p:txBody>
        </p:sp>
        <p:sp>
          <p:nvSpPr>
            <p:cNvPr id="183" name="矩形 96559"/>
            <p:cNvSpPr>
              <a:spLocks noChangeAspect="1"/>
            </p:cNvSpPr>
            <p:nvPr/>
          </p:nvSpPr>
          <p:spPr>
            <a:xfrm>
              <a:off x="2018" y="3552"/>
              <a:ext cx="138" cy="114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i="1" dirty="0">
                  <a:ln w="9525" cap="flat" cmpd="sng">
                    <a:solidFill>
                      <a:srgbClr val="0066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66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河</a:t>
              </a:r>
            </a:p>
          </p:txBody>
        </p:sp>
        <p:sp>
          <p:nvSpPr>
            <p:cNvPr id="184" name="矩形 96560"/>
            <p:cNvSpPr>
              <a:spLocks noChangeAspect="1"/>
            </p:cNvSpPr>
            <p:nvPr/>
          </p:nvSpPr>
          <p:spPr>
            <a:xfrm>
              <a:off x="2882" y="2238"/>
              <a:ext cx="138" cy="114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i="1" dirty="0">
                  <a:ln w="9525" cap="flat" cmpd="sng">
                    <a:solidFill>
                      <a:srgbClr val="0066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66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黄</a:t>
              </a:r>
            </a:p>
          </p:txBody>
        </p:sp>
        <p:sp>
          <p:nvSpPr>
            <p:cNvPr id="185" name="矩形 96561"/>
            <p:cNvSpPr>
              <a:spLocks noChangeAspect="1"/>
            </p:cNvSpPr>
            <p:nvPr/>
          </p:nvSpPr>
          <p:spPr>
            <a:xfrm>
              <a:off x="2930" y="624"/>
              <a:ext cx="138" cy="114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i="1" dirty="0">
                  <a:ln w="9525" cap="flat" cmpd="sng">
                    <a:solidFill>
                      <a:srgbClr val="0066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66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</a:t>
              </a:r>
            </a:p>
          </p:txBody>
        </p:sp>
        <p:sp>
          <p:nvSpPr>
            <p:cNvPr id="186" name="矩形 96562"/>
            <p:cNvSpPr>
              <a:spLocks noChangeAspect="1"/>
            </p:cNvSpPr>
            <p:nvPr/>
          </p:nvSpPr>
          <p:spPr>
            <a:xfrm>
              <a:off x="2546" y="528"/>
              <a:ext cx="138" cy="114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i="1" dirty="0">
                  <a:ln w="9525" cap="flat" cmpd="sng">
                    <a:solidFill>
                      <a:srgbClr val="0066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66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干</a:t>
              </a:r>
            </a:p>
          </p:txBody>
        </p:sp>
        <p:sp>
          <p:nvSpPr>
            <p:cNvPr id="187" name="矩形 96563"/>
            <p:cNvSpPr>
              <a:spLocks noChangeAspect="1"/>
            </p:cNvSpPr>
            <p:nvPr/>
          </p:nvSpPr>
          <p:spPr>
            <a:xfrm>
              <a:off x="2114" y="768"/>
              <a:ext cx="138" cy="114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lstStyle/>
            <a:p>
              <a:pPr algn="ctr"/>
              <a:r>
                <a:rPr lang="zh-CN" altLang="en-US" sz="2700" i="1" dirty="0">
                  <a:ln w="9525" cap="flat" cmpd="sng">
                    <a:solidFill>
                      <a:srgbClr val="0066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66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桑</a:t>
              </a:r>
            </a:p>
          </p:txBody>
        </p:sp>
      </p:grpSp>
      <p:sp>
        <p:nvSpPr>
          <p:cNvPr id="193" name="任意多边形 192"/>
          <p:cNvSpPr/>
          <p:nvPr/>
        </p:nvSpPr>
        <p:spPr>
          <a:xfrm flipH="1">
            <a:off x="6012160" y="1059582"/>
            <a:ext cx="1224136" cy="792088"/>
          </a:xfrm>
          <a:custGeom>
            <a:avLst/>
            <a:gdLst/>
            <a:ahLst/>
            <a:cxnLst/>
            <a:rect l="0" t="0" r="0" b="0"/>
            <a:pathLst>
              <a:path w="67" h="456">
                <a:moveTo>
                  <a:pt x="64" y="0"/>
                </a:moveTo>
                <a:cubicBezTo>
                  <a:pt x="61" y="35"/>
                  <a:pt x="67" y="140"/>
                  <a:pt x="56" y="216"/>
                </a:cubicBezTo>
                <a:cubicBezTo>
                  <a:pt x="45" y="292"/>
                  <a:pt x="12" y="406"/>
                  <a:pt x="0" y="456"/>
                </a:cubicBezTo>
              </a:path>
            </a:pathLst>
          </a:custGeom>
          <a:noFill/>
          <a:ln w="50800" cap="flat" cmpd="sng">
            <a:solidFill>
              <a:schemeClr val="accent2"/>
            </a:solidFill>
            <a:prstDash val="solid"/>
            <a:round/>
            <a:headEnd type="none" w="med" len="med"/>
            <a:tailEnd type="stealth" w="med" len="lg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94" name="任意多边形 193"/>
          <p:cNvSpPr/>
          <p:nvPr/>
        </p:nvSpPr>
        <p:spPr>
          <a:xfrm>
            <a:off x="7164288" y="1923678"/>
            <a:ext cx="291256" cy="567708"/>
          </a:xfrm>
          <a:custGeom>
            <a:avLst/>
            <a:gdLst/>
            <a:ahLst/>
            <a:cxnLst/>
            <a:rect l="0" t="0" r="0" b="0"/>
            <a:pathLst>
              <a:path w="272" h="552">
                <a:moveTo>
                  <a:pt x="272" y="0"/>
                </a:moveTo>
                <a:cubicBezTo>
                  <a:pt x="267" y="33"/>
                  <a:pt x="257" y="139"/>
                  <a:pt x="240" y="200"/>
                </a:cubicBezTo>
                <a:cubicBezTo>
                  <a:pt x="223" y="261"/>
                  <a:pt x="208" y="309"/>
                  <a:pt x="168" y="368"/>
                </a:cubicBezTo>
                <a:cubicBezTo>
                  <a:pt x="128" y="427"/>
                  <a:pt x="35" y="514"/>
                  <a:pt x="0" y="552"/>
                </a:cubicBezTo>
              </a:path>
            </a:pathLst>
          </a:custGeom>
          <a:noFill/>
          <a:ln w="50800" cap="flat" cmpd="sng">
            <a:solidFill>
              <a:schemeClr val="accent2"/>
            </a:solidFill>
            <a:prstDash val="solid"/>
            <a:round/>
            <a:headEnd type="none" w="med" len="med"/>
            <a:tailEnd type="stealth" w="med" len="lg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95" name="任意多边形 194"/>
          <p:cNvSpPr/>
          <p:nvPr/>
        </p:nvSpPr>
        <p:spPr>
          <a:xfrm>
            <a:off x="7164288" y="2499742"/>
            <a:ext cx="144016" cy="1008112"/>
          </a:xfrm>
          <a:custGeom>
            <a:avLst/>
            <a:gdLst/>
            <a:ahLst/>
            <a:cxnLst/>
            <a:rect l="0" t="0" r="0" b="0"/>
            <a:pathLst>
              <a:path w="70" h="400">
                <a:moveTo>
                  <a:pt x="32" y="0"/>
                </a:moveTo>
                <a:cubicBezTo>
                  <a:pt x="50" y="30"/>
                  <a:pt x="70" y="77"/>
                  <a:pt x="65" y="144"/>
                </a:cubicBezTo>
                <a:cubicBezTo>
                  <a:pt x="60" y="211"/>
                  <a:pt x="14" y="347"/>
                  <a:pt x="0" y="400"/>
                </a:cubicBezTo>
              </a:path>
            </a:pathLst>
          </a:custGeom>
          <a:noFill/>
          <a:ln w="50800" cap="flat" cmpd="sng">
            <a:solidFill>
              <a:schemeClr val="accent2"/>
            </a:solidFill>
            <a:prstDash val="solid"/>
            <a:round/>
            <a:headEnd type="none" w="med" len="med"/>
            <a:tailEnd type="stealth" w="med" len="lg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96" name="任意多边形 195"/>
          <p:cNvSpPr/>
          <p:nvPr/>
        </p:nvSpPr>
        <p:spPr>
          <a:xfrm>
            <a:off x="7380312" y="1275606"/>
            <a:ext cx="325522" cy="427838"/>
          </a:xfrm>
          <a:custGeom>
            <a:avLst/>
            <a:gdLst/>
            <a:ahLst/>
            <a:cxnLst/>
            <a:rect l="0" t="0" r="0" b="0"/>
            <a:pathLst>
              <a:path w="304" h="416">
                <a:moveTo>
                  <a:pt x="304" y="0"/>
                </a:moveTo>
                <a:cubicBezTo>
                  <a:pt x="286" y="33"/>
                  <a:pt x="246" y="130"/>
                  <a:pt x="195" y="199"/>
                </a:cubicBezTo>
                <a:cubicBezTo>
                  <a:pt x="144" y="268"/>
                  <a:pt x="41" y="371"/>
                  <a:pt x="0" y="416"/>
                </a:cubicBezTo>
              </a:path>
            </a:pathLst>
          </a:custGeom>
          <a:noFill/>
          <a:ln w="50800" cap="flat" cmpd="sng">
            <a:solidFill>
              <a:schemeClr val="accent2"/>
            </a:solidFill>
            <a:prstDash val="solid"/>
            <a:round/>
            <a:headEnd type="none" w="med" len="med"/>
            <a:tailEnd type="stealth" w="med" len="lg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98" name="任意多边形 197"/>
          <p:cNvSpPr/>
          <p:nvPr/>
        </p:nvSpPr>
        <p:spPr>
          <a:xfrm>
            <a:off x="6643702" y="3643320"/>
            <a:ext cx="428628" cy="571504"/>
          </a:xfrm>
          <a:custGeom>
            <a:avLst/>
            <a:gdLst/>
            <a:ahLst/>
            <a:cxnLst/>
            <a:rect l="0" t="0" r="0" b="0"/>
            <a:pathLst>
              <a:path w="192" h="440">
                <a:moveTo>
                  <a:pt x="0" y="440"/>
                </a:moveTo>
                <a:cubicBezTo>
                  <a:pt x="7" y="417"/>
                  <a:pt x="24" y="343"/>
                  <a:pt x="40" y="296"/>
                </a:cubicBezTo>
                <a:cubicBezTo>
                  <a:pt x="56" y="249"/>
                  <a:pt x="71" y="209"/>
                  <a:pt x="96" y="160"/>
                </a:cubicBezTo>
                <a:cubicBezTo>
                  <a:pt x="121" y="111"/>
                  <a:pt x="172" y="33"/>
                  <a:pt x="192" y="0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stealth" w="med" len="lg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199" name="WordArt 16"/>
          <p:cNvSpPr>
            <a:spLocks noChangeArrowheads="1" noChangeShapeType="1"/>
          </p:cNvSpPr>
          <p:nvPr/>
        </p:nvSpPr>
        <p:spPr bwMode="auto">
          <a:xfrm>
            <a:off x="251520" y="339503"/>
            <a:ext cx="1656184" cy="57606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dirty="0">
                <a:ln w="9525" cmpd="sng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我来讲一讲</a:t>
            </a:r>
            <a:r>
              <a:rPr lang="en-US" altLang="zh-CN" sz="3600" b="1" dirty="0">
                <a:ln w="9525" cmpd="sng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zh-CN" altLang="en-US" sz="3600" b="1" dirty="0">
              <a:ln w="9525" cmpd="sng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1" name="Rectangle 6"/>
          <p:cNvSpPr>
            <a:spLocks noChangeArrowheads="1"/>
          </p:cNvSpPr>
          <p:nvPr/>
        </p:nvSpPr>
        <p:spPr bwMode="auto">
          <a:xfrm>
            <a:off x="3266506" y="1354968"/>
            <a:ext cx="1577676" cy="83099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兵临</a:t>
            </a:r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澶州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威胁开封</a:t>
            </a:r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202" name="Rectangle 7"/>
          <p:cNvSpPr>
            <a:spLocks noChangeArrowheads="1"/>
          </p:cNvSpPr>
          <p:nvPr/>
        </p:nvSpPr>
        <p:spPr bwMode="auto">
          <a:xfrm>
            <a:off x="226508" y="3682352"/>
            <a:ext cx="1440160" cy="46166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宋辽议和 </a:t>
            </a:r>
          </a:p>
        </p:txBody>
      </p:sp>
      <p:sp>
        <p:nvSpPr>
          <p:cNvPr id="203" name="Line 8"/>
          <p:cNvSpPr>
            <a:spLocks noChangeShapeType="1"/>
          </p:cNvSpPr>
          <p:nvPr/>
        </p:nvSpPr>
        <p:spPr bwMode="auto">
          <a:xfrm>
            <a:off x="2258394" y="1755658"/>
            <a:ext cx="936104" cy="0"/>
          </a:xfrm>
          <a:prstGeom prst="line">
            <a:avLst/>
          </a:prstGeom>
          <a:noFill/>
          <a:ln w="57150" cmpd="sng">
            <a:solidFill>
              <a:srgbClr val="008000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zh-CN" altLang="en-US" sz="2400"/>
          </a:p>
        </p:txBody>
      </p:sp>
      <p:sp>
        <p:nvSpPr>
          <p:cNvPr id="205" name="Line 10"/>
          <p:cNvSpPr>
            <a:spLocks noChangeShapeType="1"/>
          </p:cNvSpPr>
          <p:nvPr/>
        </p:nvSpPr>
        <p:spPr bwMode="auto">
          <a:xfrm>
            <a:off x="3986586" y="2202843"/>
            <a:ext cx="0" cy="360040"/>
          </a:xfrm>
          <a:prstGeom prst="line">
            <a:avLst/>
          </a:prstGeom>
          <a:noFill/>
          <a:ln w="57150" cmpd="sng">
            <a:solidFill>
              <a:srgbClr val="008000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zh-CN" altLang="en-US" sz="2400"/>
          </a:p>
        </p:txBody>
      </p:sp>
      <p:sp>
        <p:nvSpPr>
          <p:cNvPr id="206" name="Rectangle 11"/>
          <p:cNvSpPr>
            <a:spLocks noChangeArrowheads="1"/>
          </p:cNvSpPr>
          <p:nvPr/>
        </p:nvSpPr>
        <p:spPr bwMode="auto">
          <a:xfrm>
            <a:off x="2618087" y="2568041"/>
            <a:ext cx="2196435" cy="46166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ffectLst/>
        </p:spPr>
        <p:txBody>
          <a:bodyPr wrap="none" anchor="ctr">
            <a:spAutoFit/>
          </a:bodyPr>
          <a:lstStyle/>
          <a:p>
            <a:r>
              <a:rPr 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寇准力主亲征</a:t>
            </a:r>
            <a:r>
              <a:rPr lang="zh-CN" sz="2400" b="1" dirty="0">
                <a:solidFill>
                  <a:srgbClr val="8E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208" name="Rectangle 13"/>
          <p:cNvSpPr>
            <a:spLocks noChangeArrowheads="1"/>
          </p:cNvSpPr>
          <p:nvPr/>
        </p:nvSpPr>
        <p:spPr bwMode="auto">
          <a:xfrm>
            <a:off x="2407460" y="3683627"/>
            <a:ext cx="2474595" cy="4603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latin typeface="隶书" panose="02010509060101010101" charset="-122"/>
                <a:ea typeface="黑体" panose="02010609060101010101" pitchFamily="49" charset="-122"/>
              </a:rPr>
              <a:t>签订“</a:t>
            </a:r>
            <a:r>
              <a:rPr lang="zh-CN" altLang="zh-CN" sz="2400" b="1" dirty="0">
                <a:solidFill>
                  <a:srgbClr val="FF0000"/>
                </a:solidFill>
                <a:latin typeface="隶书" panose="02010509060101010101" charset="-122"/>
                <a:ea typeface="黑体" panose="02010609060101010101" pitchFamily="49" charset="-122"/>
              </a:rPr>
              <a:t>澶渊</a:t>
            </a:r>
            <a:r>
              <a:rPr lang="zh-CN" altLang="zh-CN" sz="2400" b="1" dirty="0">
                <a:solidFill>
                  <a:schemeClr val="hlink"/>
                </a:solidFill>
                <a:latin typeface="隶书" panose="02010509060101010101" charset="-122"/>
                <a:ea typeface="黑体" panose="02010609060101010101" pitchFamily="49" charset="-122"/>
              </a:rPr>
              <a:t>之盟</a:t>
            </a:r>
            <a:r>
              <a:rPr lang="zh-CN" altLang="en-US" sz="2400" b="1" dirty="0">
                <a:solidFill>
                  <a:schemeClr val="hlink"/>
                </a:solidFill>
                <a:latin typeface="隶书" panose="02010509060101010101" charset="-122"/>
                <a:ea typeface="黑体" panose="02010609060101010101" pitchFamily="49" charset="-122"/>
              </a:rPr>
              <a:t>”</a:t>
            </a:r>
            <a:endParaRPr lang="zh-CN" sz="2400" b="1" dirty="0">
              <a:solidFill>
                <a:schemeClr val="hlink"/>
              </a:solidFill>
              <a:latin typeface="隶书" panose="02010509060101010101" charset="-122"/>
              <a:ea typeface="黑体" panose="02010609060101010101" pitchFamily="49" charset="-122"/>
            </a:endParaRPr>
          </a:p>
        </p:txBody>
      </p:sp>
      <p:sp>
        <p:nvSpPr>
          <p:cNvPr id="209" name="Rectangle 15"/>
          <p:cNvSpPr>
            <a:spLocks noChangeArrowheads="1"/>
          </p:cNvSpPr>
          <p:nvPr/>
        </p:nvSpPr>
        <p:spPr bwMode="auto">
          <a:xfrm>
            <a:off x="386186" y="1539634"/>
            <a:ext cx="1731564" cy="46166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隶书" panose="02010509060101010101" charset="-122"/>
                <a:ea typeface="黑体" panose="02010609060101010101" pitchFamily="49" charset="-122"/>
              </a:rPr>
              <a:t>辽南下攻宋</a:t>
            </a:r>
          </a:p>
        </p:txBody>
      </p:sp>
      <p:sp>
        <p:nvSpPr>
          <p:cNvPr id="212" name="Rectangle 7"/>
          <p:cNvSpPr>
            <a:spLocks noChangeArrowheads="1"/>
          </p:cNvSpPr>
          <p:nvPr/>
        </p:nvSpPr>
        <p:spPr bwMode="auto">
          <a:xfrm>
            <a:off x="-19198" y="2507942"/>
            <a:ext cx="1713230" cy="4603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宋击退辽军</a:t>
            </a:r>
            <a:endParaRPr 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3" name="Line 8"/>
          <p:cNvSpPr>
            <a:spLocks noChangeShapeType="1"/>
          </p:cNvSpPr>
          <p:nvPr/>
        </p:nvSpPr>
        <p:spPr bwMode="auto">
          <a:xfrm flipH="1">
            <a:off x="1784525" y="2795262"/>
            <a:ext cx="720725" cy="6985"/>
          </a:xfrm>
          <a:prstGeom prst="line">
            <a:avLst/>
          </a:prstGeom>
          <a:noFill/>
          <a:ln w="57150" cmpd="sng">
            <a:solidFill>
              <a:srgbClr val="008000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zh-CN" altLang="en-US" sz="2400"/>
          </a:p>
        </p:txBody>
      </p:sp>
      <p:sp>
        <p:nvSpPr>
          <p:cNvPr id="216" name="Line 8"/>
          <p:cNvSpPr>
            <a:spLocks noChangeShapeType="1"/>
          </p:cNvSpPr>
          <p:nvPr/>
        </p:nvSpPr>
        <p:spPr bwMode="auto">
          <a:xfrm rot="5400000">
            <a:off x="694384" y="3351894"/>
            <a:ext cx="504056" cy="0"/>
          </a:xfrm>
          <a:prstGeom prst="line">
            <a:avLst/>
          </a:prstGeom>
          <a:noFill/>
          <a:ln w="57150" cmpd="sng">
            <a:solidFill>
              <a:srgbClr val="008000"/>
            </a:solidFill>
            <a:round/>
            <a:tailEnd type="triangle" w="med" len="med"/>
          </a:ln>
          <a:effectLst/>
        </p:spPr>
        <p:txBody>
          <a:bodyPr/>
          <a:lstStyle/>
          <a:p>
            <a:endParaRPr lang="zh-CN" altLang="en-US" sz="2400"/>
          </a:p>
        </p:txBody>
      </p:sp>
      <p:sp>
        <p:nvSpPr>
          <p:cNvPr id="217" name="下箭头 216"/>
          <p:cNvSpPr/>
          <p:nvPr/>
        </p:nvSpPr>
        <p:spPr>
          <a:xfrm rot="16200000">
            <a:off x="1826321" y="3691743"/>
            <a:ext cx="360040" cy="504056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TextBox 187"/>
          <p:cNvSpPr txBox="1"/>
          <p:nvPr/>
        </p:nvSpPr>
        <p:spPr>
          <a:xfrm>
            <a:off x="2214546" y="285734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charset="-122"/>
                <a:ea typeface="隶书" panose="02010509060101010101" charset="-122"/>
              </a:rPr>
              <a:t>澶州之战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0" animBg="1"/>
      <p:bldP spid="194" grpId="0" animBg="1"/>
      <p:bldP spid="195" grpId="0" animBg="1"/>
      <p:bldP spid="196" grpId="0" animBg="1"/>
      <p:bldP spid="198" grpId="0" animBg="1"/>
      <p:bldP spid="201" grpId="0" animBg="1"/>
      <p:bldP spid="202" grpId="0" bldLvl="0" animBg="1"/>
      <p:bldP spid="203" grpId="0" animBg="1"/>
      <p:bldP spid="205" grpId="0" animBg="1"/>
      <p:bldP spid="206" grpId="0" bldLvl="0" animBg="1"/>
      <p:bldP spid="208" grpId="0" bldLvl="0" animBg="1"/>
      <p:bldP spid="209" grpId="0" animBg="1"/>
      <p:bldP spid="212" grpId="0" bldLvl="0" animBg="1"/>
      <p:bldP spid="213" grpId="0" bldLvl="0" animBg="1"/>
      <p:bldP spid="216" grpId="0" bldLvl="0" animBg="1"/>
      <p:bldP spid="21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2554" y="452924"/>
            <a:ext cx="4968552" cy="121417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材料一：宋辽遂为兄弟国，辽罢兵事，宋岁输辽银十万两，绢二十万匹。自是两国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不交兵一百二十年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8558" y="1736237"/>
            <a:ext cx="4896544" cy="121417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材料二：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澶渊之盟以后，双方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在交界处开设贸易场所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，称为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榷场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”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。官府和商人用各种商品在此进行交换，互通有无。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1680" y="3413669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内容：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1680" y="3892283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影响：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574618"/>
            <a:ext cx="3222856" cy="2266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减号 8"/>
          <p:cNvSpPr/>
          <p:nvPr/>
        </p:nvSpPr>
        <p:spPr>
          <a:xfrm>
            <a:off x="3200598" y="843558"/>
            <a:ext cx="1296144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减号 9"/>
          <p:cNvSpPr/>
          <p:nvPr/>
        </p:nvSpPr>
        <p:spPr>
          <a:xfrm flipV="1">
            <a:off x="235613" y="1168249"/>
            <a:ext cx="1372388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减号 10"/>
          <p:cNvSpPr/>
          <p:nvPr/>
        </p:nvSpPr>
        <p:spPr>
          <a:xfrm>
            <a:off x="1930393" y="1220463"/>
            <a:ext cx="381219" cy="72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567784" y="3461372"/>
            <a:ext cx="59565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约为兄弟国；辽国撤兵；宋每年给辽国岁币</a:t>
            </a:r>
            <a:endParaRPr lang="zh-CN" altLang="en-US" sz="1600" dirty="0"/>
          </a:p>
        </p:txBody>
      </p:sp>
      <p:sp>
        <p:nvSpPr>
          <p:cNvPr id="13" name="矩形 12"/>
          <p:cNvSpPr/>
          <p:nvPr/>
        </p:nvSpPr>
        <p:spPr>
          <a:xfrm>
            <a:off x="1570720" y="3901605"/>
            <a:ext cx="48900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①结束战争，迎来了上百年的和平。 </a:t>
            </a:r>
            <a:endParaRPr lang="en-US" altLang="zh-CN" sz="2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②促进双方的经济文化发展与交流。</a:t>
            </a:r>
            <a:endParaRPr lang="en-US" altLang="zh-CN" sz="2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567784" y="4551246"/>
            <a:ext cx="49983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③岁币加重了北宋百姓的负担。</a:t>
            </a:r>
            <a:endParaRPr lang="en-US" altLang="zh-CN" sz="2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0277" y="1734078"/>
            <a:ext cx="4896544" cy="11977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材料三：今国家所以奉西北二虏者，岁以百万计。奉之者有限，而求之者无厌。  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</a:t>
            </a:r>
            <a:r>
              <a:rPr lang="en-US" altLang="zh-CN" sz="1600" dirty="0">
                <a:latin typeface="+mn-ea"/>
              </a:rPr>
              <a:t>-----</a:t>
            </a:r>
            <a:r>
              <a:rPr lang="zh-CN" altLang="en-US" sz="1600" dirty="0">
                <a:latin typeface="+mn-ea"/>
              </a:rPr>
              <a:t>苏轼</a:t>
            </a:r>
            <a:r>
              <a:rPr lang="en-US" altLang="zh-CN" sz="1600" dirty="0">
                <a:latin typeface="+mn-ea"/>
              </a:rPr>
              <a:t>《</a:t>
            </a:r>
            <a:r>
              <a:rPr lang="zh-CN" altLang="en-US" sz="1600" dirty="0">
                <a:latin typeface="+mn-ea"/>
              </a:rPr>
              <a:t>教战守策</a:t>
            </a:r>
            <a:r>
              <a:rPr lang="en-US" altLang="zh-CN" sz="1600" dirty="0">
                <a:latin typeface="+mn-ea"/>
              </a:rPr>
              <a:t>》</a:t>
            </a:r>
            <a:r>
              <a:rPr lang="zh-CN" altLang="en-US" sz="1600" dirty="0">
                <a:latin typeface="+mn-ea"/>
              </a:rPr>
              <a:t> </a:t>
            </a:r>
            <a:endParaRPr lang="zh-CN" altLang="en-US" dirty="0">
              <a:latin typeface="+mn-ea"/>
            </a:endParaRPr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8BE81760-590E-4039-9D8B-567998326E91}"/>
              </a:ext>
            </a:extLst>
          </p:cNvPr>
          <p:cNvSpPr txBox="1"/>
          <p:nvPr/>
        </p:nvSpPr>
        <p:spPr>
          <a:xfrm>
            <a:off x="164344" y="3013559"/>
            <a:ext cx="8406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阅读材料结合所学，说说“澶渊之盟”的内容和影响。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/>
      <p:bldP spid="16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7" descr="辽宋西夏-2"/>
          <p:cNvPicPr>
            <a:picLocks noChangeAspect="1"/>
          </p:cNvPicPr>
          <p:nvPr/>
        </p:nvPicPr>
        <p:blipFill>
          <a:blip r:embed="rId2"/>
          <a:srcRect l="1332" t="2252" r="1776" b="2568"/>
          <a:stretch>
            <a:fillRect/>
          </a:stretch>
        </p:blipFill>
        <p:spPr>
          <a:xfrm>
            <a:off x="0" y="769"/>
            <a:ext cx="9162415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椭圆 1">
            <a:extLst>
              <a:ext uri="{FF2B5EF4-FFF2-40B4-BE49-F238E27FC236}">
                <a16:creationId xmlns:a16="http://schemas.microsoft.com/office/drawing/2014/main" id="{4F54AA21-2FAE-44CF-861F-87CDF298352F}"/>
              </a:ext>
            </a:extLst>
          </p:cNvPr>
          <p:cNvSpPr/>
          <p:nvPr/>
        </p:nvSpPr>
        <p:spPr>
          <a:xfrm rot="20806781">
            <a:off x="4499992" y="2787774"/>
            <a:ext cx="864096" cy="28803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54907C71-5867-4992-946D-A1F49962672D}"/>
              </a:ext>
            </a:extLst>
          </p:cNvPr>
          <p:cNvSpPr/>
          <p:nvPr/>
        </p:nvSpPr>
        <p:spPr>
          <a:xfrm rot="20806781">
            <a:off x="5530788" y="2346763"/>
            <a:ext cx="773683" cy="28803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62D9E4D-0369-44E0-B019-201B4781CF89}"/>
              </a:ext>
            </a:extLst>
          </p:cNvPr>
          <p:cNvSpPr txBox="1"/>
          <p:nvPr/>
        </p:nvSpPr>
        <p:spPr>
          <a:xfrm>
            <a:off x="6664665" y="2140775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榷场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11510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合作探究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1</a:t>
            </a:r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 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澶渊之盟</a:t>
            </a:r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059582"/>
            <a:ext cx="881658" cy="1106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 219"/>
          <p:cNvSpPr/>
          <p:nvPr/>
        </p:nvSpPr>
        <p:spPr>
          <a:xfrm>
            <a:off x="1305794" y="1360380"/>
            <a:ext cx="7200800" cy="505301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为什么北宋打退了辽军还要签订盟约呢？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3259" y="987574"/>
            <a:ext cx="849694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zh-CN" altLang="en-US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材料一</a:t>
            </a:r>
            <a:r>
              <a:rPr lang="en-US" altLang="zh-CN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（宋太宗认为）国家若无外忧，必有内患。外忧不过边事，皆可预防。惟奸邪无状，若为内患，深可惧也。帝王用心，常需谨此。</a:t>
            </a:r>
            <a:endParaRPr lang="en-US" altLang="zh-CN" sz="2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35000"/>
              </a:lnSpc>
              <a:defRPr/>
            </a:pPr>
            <a:r>
              <a:rPr lang="en-US" altLang="zh-CN" sz="2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                          </a:t>
            </a:r>
            <a:r>
              <a:rPr lang="en-US" altLang="zh-CN" sz="2000" dirty="0"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——[</a:t>
            </a:r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宋</a:t>
            </a:r>
            <a:r>
              <a:rPr lang="en-US" altLang="zh-CN" sz="2000" dirty="0"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]</a:t>
            </a:r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李焘《续资治通鉴长编》</a:t>
            </a:r>
            <a:endParaRPr lang="zh-CN" altLang="en-US" sz="2000" dirty="0">
              <a:solidFill>
                <a:prstClr val="black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3259" y="2881124"/>
            <a:ext cx="8823237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“暂退北方强敌，无法彻底驱除，而建都开封，尤使宋室处一极不利的形势下。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这一层，宋人未尝不知。然而客观的条件，使他们无法改计。”          </a:t>
            </a:r>
            <a:endParaRPr lang="en-US" altLang="zh-CN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  </a:t>
            </a:r>
            <a:r>
              <a:rPr lang="en-US" altLang="zh-CN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——</a:t>
            </a:r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钱穆</a:t>
            </a:r>
            <a:r>
              <a:rPr lang="en-US" altLang="zh-CN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国史大纲</a:t>
            </a:r>
            <a:r>
              <a:rPr lang="en-US" altLang="zh-CN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</a:p>
        </p:txBody>
      </p:sp>
      <p:sp>
        <p:nvSpPr>
          <p:cNvPr id="4" name=" 219"/>
          <p:cNvSpPr/>
          <p:nvPr/>
        </p:nvSpPr>
        <p:spPr>
          <a:xfrm>
            <a:off x="1043608" y="339502"/>
            <a:ext cx="7200800" cy="505301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为什么北宋打退了辽军还要签订盟约呢？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4250" y="2337603"/>
            <a:ext cx="568863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北宋“重文轻武，守内虚外”政策的影响</a:t>
            </a:r>
          </a:p>
        </p:txBody>
      </p:sp>
      <p:sp>
        <p:nvSpPr>
          <p:cNvPr id="6" name="矩形 5"/>
          <p:cNvSpPr/>
          <p:nvPr/>
        </p:nvSpPr>
        <p:spPr>
          <a:xfrm>
            <a:off x="428596" y="4000510"/>
            <a:ext cx="326243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辽宋双方力量相对均衡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2008" y="987574"/>
            <a:ext cx="3779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对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辽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来说：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对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北宋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来说：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从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整个中华民族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的发展看：</a:t>
            </a:r>
          </a:p>
        </p:txBody>
      </p:sp>
      <p:sp>
        <p:nvSpPr>
          <p:cNvPr id="4" name="WordArt 6"/>
          <p:cNvSpPr>
            <a:spLocks noChangeArrowheads="1" noChangeShapeType="1"/>
          </p:cNvSpPr>
          <p:nvPr/>
        </p:nvSpPr>
        <p:spPr bwMode="auto">
          <a:xfrm>
            <a:off x="1619250" y="2852738"/>
            <a:ext cx="6192838" cy="1728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 dirty="0">
                <a:ln w="12700" cmpd="sng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利        弊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859782"/>
            <a:ext cx="2088233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1979712" y="1059582"/>
            <a:ext cx="35954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安然脱险，还得到了岁币。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907704" y="1563638"/>
            <a:ext cx="7092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是一个屈辱的合约，“岁币”成为北宋人民的负担。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3779912" y="2110085"/>
            <a:ext cx="52200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民族和睦使各自经济发展，社会进步。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1151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知识梳理</a:t>
            </a:r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endParaRPr lang="zh-CN" altLang="en-US" sz="3200" dirty="0">
              <a:solidFill>
                <a:srgbClr val="00B05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55776" y="411510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----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北宋与西夏的和战</a:t>
            </a:r>
          </a:p>
        </p:txBody>
      </p:sp>
      <p:graphicFrame>
        <p:nvGraphicFramePr>
          <p:cNvPr id="4" name="表格 3"/>
          <p:cNvGraphicFramePr/>
          <p:nvPr>
            <p:extLst>
              <p:ext uri="{D42A27DB-BD31-4B8C-83A1-F6EECF244321}">
                <p14:modId xmlns:p14="http://schemas.microsoft.com/office/powerpoint/2010/main" val="1386596099"/>
              </p:ext>
            </p:extLst>
          </p:nvPr>
        </p:nvGraphicFramePr>
        <p:xfrm>
          <a:off x="692569" y="1156206"/>
          <a:ext cx="7776864" cy="34884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10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0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5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0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2108"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en-US" altLang="zh-CN" sz="2400" dirty="0"/>
                    </a:p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2108"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en-US" altLang="zh-CN" sz="2400" dirty="0"/>
                    </a:p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2108"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 gridSpan="2"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en-US" altLang="zh-CN" sz="2400" dirty="0"/>
                    </a:p>
                    <a:p>
                      <a:pPr marL="457200" indent="-457200" algn="ctr">
                        <a:buFont typeface="+mj-lt"/>
                        <a:buNone/>
                      </a:pP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2108">
                <a:tc>
                  <a:txBody>
                    <a:bodyPr/>
                    <a:lstStyle/>
                    <a:p>
                      <a:pPr marL="457200" indent="-457200" algn="ctr">
                        <a:buFont typeface="+mj-lt"/>
                        <a:buNone/>
                      </a:pPr>
                      <a:endParaRPr lang="en-US" altLang="zh-CN" sz="2400" dirty="0"/>
                    </a:p>
                  </a:txBody>
                  <a:tcPr marL="68580" marR="68580" marT="34290" marB="3429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indent="-342900" algn="ctr">
                        <a:buFont typeface="+mj-lt"/>
                        <a:buNone/>
                      </a:pPr>
                      <a:endParaRPr lang="zh-CN" altLang="en-US" dirty="0"/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08566" y="1280908"/>
            <a:ext cx="990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北宋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73822" y="1362422"/>
            <a:ext cx="990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西夏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47089" y="2020302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节节败退损失惨重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32240" y="1995686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屡屡获胜损失惨重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12849" y="310042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宋夏和约</a:t>
            </a:r>
          </a:p>
        </p:txBody>
      </p:sp>
      <p:sp>
        <p:nvSpPr>
          <p:cNvPr id="11" name="矩形 10"/>
          <p:cNvSpPr/>
          <p:nvPr/>
        </p:nvSpPr>
        <p:spPr>
          <a:xfrm>
            <a:off x="4725017" y="2884398"/>
            <a:ext cx="29238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①元昊向宋称臣</a:t>
            </a:r>
            <a:endParaRPr lang="en-US" altLang="zh-CN" sz="24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725017" y="3316446"/>
            <a:ext cx="29238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②宋给西夏岁币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66756" y="1300222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ctr"/>
            <a:r>
              <a:rPr lang="zh-CN" altLang="en-US" sz="2400" b="1" dirty="0">
                <a:solidFill>
                  <a:prstClr val="white"/>
                </a:solidFill>
              </a:rPr>
              <a:t>国家</a:t>
            </a:r>
            <a:endParaRPr lang="zh-CN" altLang="en-US" sz="2400" b="1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60582" y="216431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ctr"/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战争状况</a:t>
            </a:r>
          </a:p>
        </p:txBody>
      </p:sp>
      <p:sp>
        <p:nvSpPr>
          <p:cNvPr id="15" name="矩形 14"/>
          <p:cNvSpPr/>
          <p:nvPr/>
        </p:nvSpPr>
        <p:spPr>
          <a:xfrm>
            <a:off x="1269962" y="3064418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ctr"/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议和</a:t>
            </a:r>
          </a:p>
        </p:txBody>
      </p:sp>
      <p:sp>
        <p:nvSpPr>
          <p:cNvPr id="16" name="矩形 15"/>
          <p:cNvSpPr/>
          <p:nvPr/>
        </p:nvSpPr>
        <p:spPr>
          <a:xfrm>
            <a:off x="1255371" y="3955622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ctr"/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影响</a:t>
            </a:r>
          </a:p>
        </p:txBody>
      </p:sp>
      <p:sp>
        <p:nvSpPr>
          <p:cNvPr id="17" name="矩形 16"/>
          <p:cNvSpPr/>
          <p:nvPr/>
        </p:nvSpPr>
        <p:spPr>
          <a:xfrm>
            <a:off x="3667169" y="3782382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/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结束战争，迎来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和平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24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lvl="0" indent="-342900"/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宋与西夏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边界贸易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兴旺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31" y="1408261"/>
            <a:ext cx="1226459" cy="1250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411510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合作探究</a:t>
            </a:r>
            <a:r>
              <a:rPr lang="en-US" altLang="zh-CN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民族碰撞中的交融</a:t>
            </a:r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59582"/>
            <a:ext cx="1793626" cy="20162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3198" y="1059582"/>
            <a:ext cx="2106875" cy="20162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图片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8085" y="1059582"/>
            <a:ext cx="1512168" cy="20162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7" name="组合 6"/>
          <p:cNvGrpSpPr/>
          <p:nvPr/>
        </p:nvGrpSpPr>
        <p:grpSpPr bwMode="auto">
          <a:xfrm>
            <a:off x="7092280" y="1131590"/>
            <a:ext cx="1781711" cy="3301283"/>
            <a:chOff x="8238" y="-2554"/>
            <a:chExt cx="7313" cy="13675"/>
          </a:xfrm>
        </p:grpSpPr>
        <p:pic>
          <p:nvPicPr>
            <p:cNvPr id="8" name="图片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38" y="-2554"/>
              <a:ext cx="7313" cy="5485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  <a:headEnd/>
              <a:tailEnd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9" name="图片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238" y="5500"/>
              <a:ext cx="7027" cy="5621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  <a:headEnd/>
              <a:tailEnd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  <p:sp>
        <p:nvSpPr>
          <p:cNvPr id="12" name="TextBox 11"/>
          <p:cNvSpPr txBox="1"/>
          <p:nvPr/>
        </p:nvSpPr>
        <p:spPr>
          <a:xfrm>
            <a:off x="1403648" y="3363838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思考：契丹与党项族为什么能迅速强大起来？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291830"/>
            <a:ext cx="936104" cy="1476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>
            <a:off x="3203848" y="408391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民族融合</a:t>
            </a:r>
          </a:p>
        </p:txBody>
      </p:sp>
      <p:sp>
        <p:nvSpPr>
          <p:cNvPr id="16" name="燕尾形箭头 15"/>
          <p:cNvSpPr/>
          <p:nvPr/>
        </p:nvSpPr>
        <p:spPr>
          <a:xfrm>
            <a:off x="4716016" y="4249712"/>
            <a:ext cx="576064" cy="1440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5292080" y="3867894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经济发展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社会进步</a:t>
            </a:r>
          </a:p>
        </p:txBody>
      </p:sp>
      <p:sp>
        <p:nvSpPr>
          <p:cNvPr id="14" name="燕尾形箭头 13"/>
          <p:cNvSpPr/>
          <p:nvPr/>
        </p:nvSpPr>
        <p:spPr>
          <a:xfrm>
            <a:off x="2627784" y="4299942"/>
            <a:ext cx="576064" cy="7200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1115616" y="408391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相互学习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 animBg="1"/>
      <p:bldP spid="17" grpId="0"/>
      <p:bldP spid="14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 219"/>
          <p:cNvSpPr/>
          <p:nvPr/>
        </p:nvSpPr>
        <p:spPr>
          <a:xfrm>
            <a:off x="467544" y="411510"/>
            <a:ext cx="7992888" cy="505301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dirty="0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</a:rPr>
              <a:t>回顾：历史上的民族交融还有哪些形式？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23528" y="916811"/>
            <a:ext cx="8294370" cy="367600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、民族迁徙</a:t>
            </a:r>
          </a:p>
          <a:p>
            <a:pPr>
              <a:lnSpc>
                <a:spcPct val="110000"/>
              </a:lnSpc>
            </a:pPr>
            <a:r>
              <a:rPr lang="zh-CN" altLang="en-US" sz="2400" dirty="0">
                <a:latin typeface="隶书" panose="02010509060101010101" charset="-122"/>
                <a:ea typeface="隶书" panose="02010509060101010101" charset="-122"/>
              </a:rPr>
              <a:t>    三国两晋南北朝时，北方少数民族内迁和中原汉人南迁</a:t>
            </a: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、战争</a:t>
            </a:r>
            <a:r>
              <a:rPr lang="zh-CN" altLang="en-US" sz="2400" dirty="0">
                <a:latin typeface="隶书" panose="02010509060101010101" charset="-122"/>
                <a:ea typeface="隶书" panose="02010509060101010101" charset="-122"/>
              </a:rPr>
              <a:t>    </a:t>
            </a:r>
            <a:endParaRPr lang="en-US" altLang="zh-CN" sz="2400" dirty="0">
              <a:latin typeface="隶书" panose="02010509060101010101" charset="-122"/>
              <a:ea typeface="隶书" panose="0201050906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dirty="0">
                <a:latin typeface="隶书" panose="02010509060101010101" charset="-122"/>
                <a:ea typeface="隶书" panose="02010509060101010101" charset="-122"/>
              </a:rPr>
              <a:t>    </a:t>
            </a:r>
            <a:r>
              <a:rPr lang="zh-CN" altLang="en-US" sz="2400" dirty="0">
                <a:latin typeface="隶书" panose="02010509060101010101" charset="-122"/>
                <a:ea typeface="隶书" panose="02010509060101010101" charset="-122"/>
              </a:rPr>
              <a:t>春秋战国时期，中原与北方少数民族的战争；</a:t>
            </a:r>
          </a:p>
          <a:p>
            <a:pPr>
              <a:lnSpc>
                <a:spcPct val="110000"/>
              </a:lnSpc>
            </a:pPr>
            <a:r>
              <a:rPr lang="zh-CN" altLang="en-US" sz="2400" dirty="0">
                <a:latin typeface="隶书" panose="02010509060101010101" charset="-122"/>
                <a:ea typeface="隶书" panose="02010509060101010101" charset="-122"/>
              </a:rPr>
              <a:t>    秦汉时期，北击匈奴</a:t>
            </a: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、少数民族统治者改革（汉化）</a:t>
            </a:r>
          </a:p>
          <a:p>
            <a:pPr>
              <a:lnSpc>
                <a:spcPct val="110000"/>
              </a:lnSpc>
            </a:pPr>
            <a:r>
              <a:rPr lang="zh-CN" altLang="en-US" sz="2400" dirty="0">
                <a:latin typeface="隶书" panose="02010509060101010101" charset="-122"/>
                <a:ea typeface="隶书" panose="02010509060101010101" charset="-122"/>
              </a:rPr>
              <a:t>    北魏孝文帝改革</a:t>
            </a: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、友好往来</a:t>
            </a:r>
          </a:p>
          <a:p>
            <a:pPr>
              <a:lnSpc>
                <a:spcPct val="110000"/>
              </a:lnSpc>
            </a:pPr>
            <a:r>
              <a:rPr lang="zh-CN" altLang="en-US" sz="2400" dirty="0">
                <a:latin typeface="隶书" panose="02010509060101010101" charset="-122"/>
                <a:ea typeface="隶书" panose="02010509060101010101" charset="-122"/>
              </a:rPr>
              <a:t>    唐朝，汉族与北方少数民族杂居、通婚，文成公主入藏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1779662"/>
            <a:ext cx="3643338" cy="46166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060"/>
                </a:solidFill>
                <a:latin typeface="隶书" panose="02010509060101010101" charset="-122"/>
                <a:ea typeface="隶书" panose="02010509060101010101" charset="-122"/>
              </a:rPr>
              <a:t>北宋、辽、西夏的战与和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 bwMode="auto">
          <a:xfrm>
            <a:off x="2167255" y="434975"/>
            <a:ext cx="4667250" cy="4274185"/>
          </a:xfrm>
          <a:prstGeom prst="ellipse">
            <a:avLst/>
          </a:prstGeom>
          <a:noFill/>
          <a:ln w="76200"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cxnSp>
        <p:nvCxnSpPr>
          <p:cNvPr id="40" name="直接连接符 39"/>
          <p:cNvCxnSpPr/>
          <p:nvPr/>
        </p:nvCxnSpPr>
        <p:spPr bwMode="auto">
          <a:xfrm flipV="1">
            <a:off x="2223770" y="2922905"/>
            <a:ext cx="4553585" cy="25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 bwMode="auto">
          <a:xfrm>
            <a:off x="3977640" y="509270"/>
            <a:ext cx="6985" cy="241363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TextBox 10"/>
          <p:cNvSpPr txBox="1"/>
          <p:nvPr/>
        </p:nvSpPr>
        <p:spPr>
          <a:xfrm>
            <a:off x="2609215" y="1823720"/>
            <a:ext cx="12115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西夏</a:t>
            </a:r>
          </a:p>
        </p:txBody>
      </p:sp>
      <p:sp>
        <p:nvSpPr>
          <p:cNvPr id="24582" name="TextBox 27"/>
          <p:cNvSpPr txBox="1"/>
          <p:nvPr/>
        </p:nvSpPr>
        <p:spPr>
          <a:xfrm>
            <a:off x="3956685" y="3154045"/>
            <a:ext cx="17741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北宋</a:t>
            </a:r>
          </a:p>
        </p:txBody>
      </p:sp>
      <p:sp>
        <p:nvSpPr>
          <p:cNvPr id="43" name="TextBox 28"/>
          <p:cNvSpPr txBox="1"/>
          <p:nvPr/>
        </p:nvSpPr>
        <p:spPr>
          <a:xfrm>
            <a:off x="5037455" y="1823720"/>
            <a:ext cx="7569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辽</a:t>
            </a:r>
          </a:p>
        </p:txBody>
      </p:sp>
      <p:sp>
        <p:nvSpPr>
          <p:cNvPr id="44" name="TextBox 31"/>
          <p:cNvSpPr txBox="1"/>
          <p:nvPr/>
        </p:nvSpPr>
        <p:spPr>
          <a:xfrm>
            <a:off x="1592580" y="720090"/>
            <a:ext cx="11728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元昊</a:t>
            </a:r>
          </a:p>
        </p:txBody>
      </p:sp>
      <p:sp>
        <p:nvSpPr>
          <p:cNvPr id="45" name="TextBox 32"/>
          <p:cNvSpPr txBox="1"/>
          <p:nvPr/>
        </p:nvSpPr>
        <p:spPr>
          <a:xfrm>
            <a:off x="833755" y="1240155"/>
            <a:ext cx="17754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兴庆府</a:t>
            </a:r>
          </a:p>
        </p:txBody>
      </p:sp>
      <p:sp>
        <p:nvSpPr>
          <p:cNvPr id="46" name="TextBox 33"/>
          <p:cNvSpPr txBox="1"/>
          <p:nvPr/>
        </p:nvSpPr>
        <p:spPr>
          <a:xfrm>
            <a:off x="6437630" y="656590"/>
            <a:ext cx="22644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耶律阿保机</a:t>
            </a:r>
          </a:p>
        </p:txBody>
      </p:sp>
      <p:sp>
        <p:nvSpPr>
          <p:cNvPr id="47" name="TextBox 35"/>
          <p:cNvSpPr txBox="1"/>
          <p:nvPr/>
        </p:nvSpPr>
        <p:spPr>
          <a:xfrm>
            <a:off x="6777355" y="1240155"/>
            <a:ext cx="23596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上京临潢府</a:t>
            </a:r>
          </a:p>
        </p:txBody>
      </p:sp>
      <p:sp>
        <p:nvSpPr>
          <p:cNvPr id="48" name="矩形 47"/>
          <p:cNvSpPr/>
          <p:nvPr/>
        </p:nvSpPr>
        <p:spPr>
          <a:xfrm>
            <a:off x="193040" y="2570480"/>
            <a:ext cx="20307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宋夏和约</a:t>
            </a:r>
          </a:p>
        </p:txBody>
      </p:sp>
      <p:sp>
        <p:nvSpPr>
          <p:cNvPr id="49" name="矩形 48"/>
          <p:cNvSpPr/>
          <p:nvPr/>
        </p:nvSpPr>
        <p:spPr>
          <a:xfrm>
            <a:off x="6604635" y="2632710"/>
            <a:ext cx="22872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澶渊之盟</a:t>
            </a:r>
          </a:p>
        </p:txBody>
      </p:sp>
      <p:sp>
        <p:nvSpPr>
          <p:cNvPr id="50" name="TextBox 27"/>
          <p:cNvSpPr txBox="1"/>
          <p:nvPr/>
        </p:nvSpPr>
        <p:spPr>
          <a:xfrm>
            <a:off x="3820795" y="3707130"/>
            <a:ext cx="153733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赵匡胤</a:t>
            </a:r>
            <a:endParaRPr lang="en-US" altLang="zh-CN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32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开封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2458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1151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当堂检测</a:t>
            </a:r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endParaRPr lang="zh-CN" altLang="en-US" sz="3200" dirty="0">
              <a:solidFill>
                <a:srgbClr val="00B05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7544" y="987574"/>
            <a:ext cx="8064896" cy="1944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杨家将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》《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穆桂英挂帅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，这些流传至今已有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800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多年故事反映的是澶渊之盟订立之前（    ）</a:t>
            </a:r>
          </a:p>
          <a:p>
            <a:pPr>
              <a:lnSpc>
                <a:spcPct val="13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北宋与辽的争战          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北宋与金的争战</a:t>
            </a:r>
          </a:p>
          <a:p>
            <a:pPr>
              <a:lnSpc>
                <a:spcPct val="13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南宋与辽的争战          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南宋与金的争战</a:t>
            </a:r>
          </a:p>
        </p:txBody>
      </p:sp>
      <p:sp>
        <p:nvSpPr>
          <p:cNvPr id="4" name="矩形 3"/>
          <p:cNvSpPr/>
          <p:nvPr/>
        </p:nvSpPr>
        <p:spPr>
          <a:xfrm>
            <a:off x="467544" y="3003798"/>
            <a:ext cx="8352928" cy="1464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、对宋夏议和的表述不正确的是（     ）</a:t>
            </a:r>
          </a:p>
          <a:p>
            <a:pPr>
              <a:lnSpc>
                <a:spcPct val="13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  A.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议和前宋取得了军事上的优势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元昊向宋称臣</a:t>
            </a:r>
          </a:p>
          <a:p>
            <a:pPr>
              <a:lnSpc>
                <a:spcPct val="13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  C.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宋给西夏送岁币           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有利于经济文化交流</a:t>
            </a:r>
          </a:p>
        </p:txBody>
      </p:sp>
      <p:sp>
        <p:nvSpPr>
          <p:cNvPr id="5" name=" 2050"/>
          <p:cNvSpPr/>
          <p:nvPr/>
        </p:nvSpPr>
        <p:spPr>
          <a:xfrm>
            <a:off x="827584" y="1707654"/>
            <a:ext cx="744537" cy="819150"/>
          </a:xfrm>
          <a:custGeom>
            <a:avLst/>
            <a:gdLst/>
            <a:ahLst/>
            <a:cxnLst>
              <a:cxn ang="0">
                <a:pos x="1008655477" y="38280866"/>
              </a:cxn>
              <a:cxn ang="0">
                <a:pos x="901856600" y="119804749"/>
              </a:cxn>
              <a:cxn ang="0">
                <a:pos x="798024387" y="211962562"/>
              </a:cxn>
              <a:cxn ang="0">
                <a:pos x="697900638" y="314044677"/>
              </a:cxn>
              <a:cxn ang="0">
                <a:pos x="602968420" y="426760722"/>
              </a:cxn>
              <a:cxn ang="0">
                <a:pos x="513969532" y="542311783"/>
              </a:cxn>
              <a:cxn ang="0">
                <a:pos x="440545237" y="659280934"/>
              </a:cxn>
              <a:cxn ang="0">
                <a:pos x="378987602" y="773414486"/>
              </a:cxn>
              <a:cxn ang="0">
                <a:pos x="330779695" y="886839577"/>
              </a:cxn>
              <a:cxn ang="0">
                <a:pos x="278122055" y="921575800"/>
              </a:cxn>
              <a:cxn ang="0">
                <a:pos x="241039008" y="949223319"/>
              </a:cxn>
              <a:cxn ang="0">
                <a:pos x="221014152" y="947805228"/>
              </a:cxn>
              <a:cxn ang="0">
                <a:pos x="206922626" y="904562211"/>
              </a:cxn>
              <a:cxn ang="0">
                <a:pos x="177997776" y="835089183"/>
              </a:cxn>
              <a:cxn ang="0">
                <a:pos x="151298321" y="771287934"/>
              </a:cxn>
              <a:cxn ang="0">
                <a:pos x="126823733" y="718120032"/>
              </a:cxn>
              <a:cxn ang="0">
                <a:pos x="103832212" y="675586060"/>
              </a:cxn>
              <a:cxn ang="0">
                <a:pos x="82324289" y="642976390"/>
              </a:cxn>
              <a:cxn ang="0">
                <a:pos x="63782501" y="618873515"/>
              </a:cxn>
              <a:cxn ang="0">
                <a:pos x="43016376" y="601150881"/>
              </a:cxn>
              <a:cxn ang="0">
                <a:pos x="21507923" y="589808488"/>
              </a:cxn>
              <a:cxn ang="0">
                <a:pos x="0" y="584846337"/>
              </a:cxn>
              <a:cxn ang="0">
                <a:pos x="28183051" y="560034417"/>
              </a:cxn>
              <a:cxn ang="0">
                <a:pos x="57107902" y="542311783"/>
              </a:cxn>
              <a:cxn ang="0">
                <a:pos x="80840692" y="533095943"/>
              </a:cxn>
              <a:cxn ang="0">
                <a:pos x="105315280" y="528842837"/>
              </a:cxn>
              <a:cxn ang="0">
                <a:pos x="136464997" y="539476185"/>
              </a:cxn>
              <a:cxn ang="0">
                <a:pos x="171323177" y="571376809"/>
              </a:cxn>
              <a:cxn ang="0">
                <a:pos x="205439559" y="622418158"/>
              </a:cxn>
              <a:cxn ang="0">
                <a:pos x="242522076" y="694726202"/>
              </a:cxn>
              <a:cxn ang="0">
                <a:pos x="303338441" y="696144292"/>
              </a:cxn>
              <a:cxn ang="0">
                <a:pos x="376020937" y="583428247"/>
              </a:cxn>
              <a:cxn ang="0">
                <a:pos x="456119831" y="474256845"/>
              </a:cxn>
              <a:cxn ang="0">
                <a:pos x="542893853" y="371465684"/>
              </a:cxn>
              <a:cxn ang="0">
                <a:pos x="637084802" y="272928213"/>
              </a:cxn>
              <a:cxn ang="0">
                <a:pos x="733500087" y="183605998"/>
              </a:cxn>
              <a:cxn ang="0">
                <a:pos x="833623837" y="102082115"/>
              </a:cxn>
              <a:cxn ang="0">
                <a:pos x="934489384" y="31191579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pPr fontAlgn="auto"/>
            <a:endParaRPr lang="zh-CN" altLang="en-US" sz="1860" noProof="1"/>
          </a:p>
        </p:txBody>
      </p:sp>
      <p:sp>
        <p:nvSpPr>
          <p:cNvPr id="6" name=" 2050"/>
          <p:cNvSpPr/>
          <p:nvPr/>
        </p:nvSpPr>
        <p:spPr>
          <a:xfrm>
            <a:off x="755576" y="3219822"/>
            <a:ext cx="744537" cy="819150"/>
          </a:xfrm>
          <a:custGeom>
            <a:avLst/>
            <a:gdLst/>
            <a:ahLst/>
            <a:cxnLst>
              <a:cxn ang="0">
                <a:pos x="1008655477" y="38280866"/>
              </a:cxn>
              <a:cxn ang="0">
                <a:pos x="901856600" y="119804749"/>
              </a:cxn>
              <a:cxn ang="0">
                <a:pos x="798024387" y="211962562"/>
              </a:cxn>
              <a:cxn ang="0">
                <a:pos x="697900638" y="314044677"/>
              </a:cxn>
              <a:cxn ang="0">
                <a:pos x="602968420" y="426760722"/>
              </a:cxn>
              <a:cxn ang="0">
                <a:pos x="513969532" y="542311783"/>
              </a:cxn>
              <a:cxn ang="0">
                <a:pos x="440545237" y="659280934"/>
              </a:cxn>
              <a:cxn ang="0">
                <a:pos x="378987602" y="773414486"/>
              </a:cxn>
              <a:cxn ang="0">
                <a:pos x="330779695" y="886839577"/>
              </a:cxn>
              <a:cxn ang="0">
                <a:pos x="278122055" y="921575800"/>
              </a:cxn>
              <a:cxn ang="0">
                <a:pos x="241039008" y="949223319"/>
              </a:cxn>
              <a:cxn ang="0">
                <a:pos x="221014152" y="947805228"/>
              </a:cxn>
              <a:cxn ang="0">
                <a:pos x="206922626" y="904562211"/>
              </a:cxn>
              <a:cxn ang="0">
                <a:pos x="177997776" y="835089183"/>
              </a:cxn>
              <a:cxn ang="0">
                <a:pos x="151298321" y="771287934"/>
              </a:cxn>
              <a:cxn ang="0">
                <a:pos x="126823733" y="718120032"/>
              </a:cxn>
              <a:cxn ang="0">
                <a:pos x="103832212" y="675586060"/>
              </a:cxn>
              <a:cxn ang="0">
                <a:pos x="82324289" y="642976390"/>
              </a:cxn>
              <a:cxn ang="0">
                <a:pos x="63782501" y="618873515"/>
              </a:cxn>
              <a:cxn ang="0">
                <a:pos x="43016376" y="601150881"/>
              </a:cxn>
              <a:cxn ang="0">
                <a:pos x="21507923" y="589808488"/>
              </a:cxn>
              <a:cxn ang="0">
                <a:pos x="0" y="584846337"/>
              </a:cxn>
              <a:cxn ang="0">
                <a:pos x="28183051" y="560034417"/>
              </a:cxn>
              <a:cxn ang="0">
                <a:pos x="57107902" y="542311783"/>
              </a:cxn>
              <a:cxn ang="0">
                <a:pos x="80840692" y="533095943"/>
              </a:cxn>
              <a:cxn ang="0">
                <a:pos x="105315280" y="528842837"/>
              </a:cxn>
              <a:cxn ang="0">
                <a:pos x="136464997" y="539476185"/>
              </a:cxn>
              <a:cxn ang="0">
                <a:pos x="171323177" y="571376809"/>
              </a:cxn>
              <a:cxn ang="0">
                <a:pos x="205439559" y="622418158"/>
              </a:cxn>
              <a:cxn ang="0">
                <a:pos x="242522076" y="694726202"/>
              </a:cxn>
              <a:cxn ang="0">
                <a:pos x="303338441" y="696144292"/>
              </a:cxn>
              <a:cxn ang="0">
                <a:pos x="376020937" y="583428247"/>
              </a:cxn>
              <a:cxn ang="0">
                <a:pos x="456119831" y="474256845"/>
              </a:cxn>
              <a:cxn ang="0">
                <a:pos x="542893853" y="371465684"/>
              </a:cxn>
              <a:cxn ang="0">
                <a:pos x="637084802" y="272928213"/>
              </a:cxn>
              <a:cxn ang="0">
                <a:pos x="733500087" y="183605998"/>
              </a:cxn>
              <a:cxn ang="0">
                <a:pos x="833623837" y="102082115"/>
              </a:cxn>
              <a:cxn ang="0">
                <a:pos x="934489384" y="31191579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pPr fontAlgn="auto"/>
            <a:endParaRPr lang="zh-CN" altLang="en-US" sz="1860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411510"/>
            <a:ext cx="8784976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、下图能反映北宋时，少数民族并立状况的是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(  )</a:t>
            </a:r>
          </a:p>
          <a:p>
            <a:pPr>
              <a:lnSpc>
                <a:spcPct val="120000"/>
              </a:lnSpc>
            </a:pP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987574"/>
            <a:ext cx="4920705" cy="139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 2050"/>
          <p:cNvSpPr/>
          <p:nvPr/>
        </p:nvSpPr>
        <p:spPr>
          <a:xfrm>
            <a:off x="4067944" y="1707654"/>
            <a:ext cx="744537" cy="819150"/>
          </a:xfrm>
          <a:custGeom>
            <a:avLst/>
            <a:gdLst/>
            <a:ahLst/>
            <a:cxnLst>
              <a:cxn ang="0">
                <a:pos x="1008655477" y="38280866"/>
              </a:cxn>
              <a:cxn ang="0">
                <a:pos x="901856600" y="119804749"/>
              </a:cxn>
              <a:cxn ang="0">
                <a:pos x="798024387" y="211962562"/>
              </a:cxn>
              <a:cxn ang="0">
                <a:pos x="697900638" y="314044677"/>
              </a:cxn>
              <a:cxn ang="0">
                <a:pos x="602968420" y="426760722"/>
              </a:cxn>
              <a:cxn ang="0">
                <a:pos x="513969532" y="542311783"/>
              </a:cxn>
              <a:cxn ang="0">
                <a:pos x="440545237" y="659280934"/>
              </a:cxn>
              <a:cxn ang="0">
                <a:pos x="378987602" y="773414486"/>
              </a:cxn>
              <a:cxn ang="0">
                <a:pos x="330779695" y="886839577"/>
              </a:cxn>
              <a:cxn ang="0">
                <a:pos x="278122055" y="921575800"/>
              </a:cxn>
              <a:cxn ang="0">
                <a:pos x="241039008" y="949223319"/>
              </a:cxn>
              <a:cxn ang="0">
                <a:pos x="221014152" y="947805228"/>
              </a:cxn>
              <a:cxn ang="0">
                <a:pos x="206922626" y="904562211"/>
              </a:cxn>
              <a:cxn ang="0">
                <a:pos x="177997776" y="835089183"/>
              </a:cxn>
              <a:cxn ang="0">
                <a:pos x="151298321" y="771287934"/>
              </a:cxn>
              <a:cxn ang="0">
                <a:pos x="126823733" y="718120032"/>
              </a:cxn>
              <a:cxn ang="0">
                <a:pos x="103832212" y="675586060"/>
              </a:cxn>
              <a:cxn ang="0">
                <a:pos x="82324289" y="642976390"/>
              </a:cxn>
              <a:cxn ang="0">
                <a:pos x="63782501" y="618873515"/>
              </a:cxn>
              <a:cxn ang="0">
                <a:pos x="43016376" y="601150881"/>
              </a:cxn>
              <a:cxn ang="0">
                <a:pos x="21507923" y="589808488"/>
              </a:cxn>
              <a:cxn ang="0">
                <a:pos x="0" y="584846337"/>
              </a:cxn>
              <a:cxn ang="0">
                <a:pos x="28183051" y="560034417"/>
              </a:cxn>
              <a:cxn ang="0">
                <a:pos x="57107902" y="542311783"/>
              </a:cxn>
              <a:cxn ang="0">
                <a:pos x="80840692" y="533095943"/>
              </a:cxn>
              <a:cxn ang="0">
                <a:pos x="105315280" y="528842837"/>
              </a:cxn>
              <a:cxn ang="0">
                <a:pos x="136464997" y="539476185"/>
              </a:cxn>
              <a:cxn ang="0">
                <a:pos x="171323177" y="571376809"/>
              </a:cxn>
              <a:cxn ang="0">
                <a:pos x="205439559" y="622418158"/>
              </a:cxn>
              <a:cxn ang="0">
                <a:pos x="242522076" y="694726202"/>
              </a:cxn>
              <a:cxn ang="0">
                <a:pos x="303338441" y="696144292"/>
              </a:cxn>
              <a:cxn ang="0">
                <a:pos x="376020937" y="583428247"/>
              </a:cxn>
              <a:cxn ang="0">
                <a:pos x="456119831" y="474256845"/>
              </a:cxn>
              <a:cxn ang="0">
                <a:pos x="542893853" y="371465684"/>
              </a:cxn>
              <a:cxn ang="0">
                <a:pos x="637084802" y="272928213"/>
              </a:cxn>
              <a:cxn ang="0">
                <a:pos x="733500087" y="183605998"/>
              </a:cxn>
              <a:cxn ang="0">
                <a:pos x="833623837" y="102082115"/>
              </a:cxn>
              <a:cxn ang="0">
                <a:pos x="934489384" y="31191579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pPr fontAlgn="auto"/>
            <a:endParaRPr lang="zh-CN" altLang="en-US" sz="1860" noProof="1"/>
          </a:p>
        </p:txBody>
      </p:sp>
      <p:sp>
        <p:nvSpPr>
          <p:cNvPr id="5" name="矩形 4"/>
          <p:cNvSpPr/>
          <p:nvPr/>
        </p:nvSpPr>
        <p:spPr>
          <a:xfrm>
            <a:off x="179512" y="2499742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、历史学习要善于抓住特征和主题。如果你要完成一篇关于“辽、宋、西夏时期”的历史小论文，你可以确定的最合适的论文主题是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(      )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。                         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．地方军阀割据的时代 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．诸侯交替掌握政权的时代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．民族政权并立的时代	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．封建国家统一的时代</a:t>
            </a:r>
          </a:p>
        </p:txBody>
      </p:sp>
      <p:sp>
        <p:nvSpPr>
          <p:cNvPr id="6" name=" 2050"/>
          <p:cNvSpPr/>
          <p:nvPr/>
        </p:nvSpPr>
        <p:spPr>
          <a:xfrm>
            <a:off x="251520" y="4155926"/>
            <a:ext cx="744537" cy="819150"/>
          </a:xfrm>
          <a:custGeom>
            <a:avLst/>
            <a:gdLst/>
            <a:ahLst/>
            <a:cxnLst>
              <a:cxn ang="0">
                <a:pos x="1008655477" y="38280866"/>
              </a:cxn>
              <a:cxn ang="0">
                <a:pos x="901856600" y="119804749"/>
              </a:cxn>
              <a:cxn ang="0">
                <a:pos x="798024387" y="211962562"/>
              </a:cxn>
              <a:cxn ang="0">
                <a:pos x="697900638" y="314044677"/>
              </a:cxn>
              <a:cxn ang="0">
                <a:pos x="602968420" y="426760722"/>
              </a:cxn>
              <a:cxn ang="0">
                <a:pos x="513969532" y="542311783"/>
              </a:cxn>
              <a:cxn ang="0">
                <a:pos x="440545237" y="659280934"/>
              </a:cxn>
              <a:cxn ang="0">
                <a:pos x="378987602" y="773414486"/>
              </a:cxn>
              <a:cxn ang="0">
                <a:pos x="330779695" y="886839577"/>
              </a:cxn>
              <a:cxn ang="0">
                <a:pos x="278122055" y="921575800"/>
              </a:cxn>
              <a:cxn ang="0">
                <a:pos x="241039008" y="949223319"/>
              </a:cxn>
              <a:cxn ang="0">
                <a:pos x="221014152" y="947805228"/>
              </a:cxn>
              <a:cxn ang="0">
                <a:pos x="206922626" y="904562211"/>
              </a:cxn>
              <a:cxn ang="0">
                <a:pos x="177997776" y="835089183"/>
              </a:cxn>
              <a:cxn ang="0">
                <a:pos x="151298321" y="771287934"/>
              </a:cxn>
              <a:cxn ang="0">
                <a:pos x="126823733" y="718120032"/>
              </a:cxn>
              <a:cxn ang="0">
                <a:pos x="103832212" y="675586060"/>
              </a:cxn>
              <a:cxn ang="0">
                <a:pos x="82324289" y="642976390"/>
              </a:cxn>
              <a:cxn ang="0">
                <a:pos x="63782501" y="618873515"/>
              </a:cxn>
              <a:cxn ang="0">
                <a:pos x="43016376" y="601150881"/>
              </a:cxn>
              <a:cxn ang="0">
                <a:pos x="21507923" y="589808488"/>
              </a:cxn>
              <a:cxn ang="0">
                <a:pos x="0" y="584846337"/>
              </a:cxn>
              <a:cxn ang="0">
                <a:pos x="28183051" y="560034417"/>
              </a:cxn>
              <a:cxn ang="0">
                <a:pos x="57107902" y="542311783"/>
              </a:cxn>
              <a:cxn ang="0">
                <a:pos x="80840692" y="533095943"/>
              </a:cxn>
              <a:cxn ang="0">
                <a:pos x="105315280" y="528842837"/>
              </a:cxn>
              <a:cxn ang="0">
                <a:pos x="136464997" y="539476185"/>
              </a:cxn>
              <a:cxn ang="0">
                <a:pos x="171323177" y="571376809"/>
              </a:cxn>
              <a:cxn ang="0">
                <a:pos x="205439559" y="622418158"/>
              </a:cxn>
              <a:cxn ang="0">
                <a:pos x="242522076" y="694726202"/>
              </a:cxn>
              <a:cxn ang="0">
                <a:pos x="303338441" y="696144292"/>
              </a:cxn>
              <a:cxn ang="0">
                <a:pos x="376020937" y="583428247"/>
              </a:cxn>
              <a:cxn ang="0">
                <a:pos x="456119831" y="474256845"/>
              </a:cxn>
              <a:cxn ang="0">
                <a:pos x="542893853" y="371465684"/>
              </a:cxn>
              <a:cxn ang="0">
                <a:pos x="637084802" y="272928213"/>
              </a:cxn>
              <a:cxn ang="0">
                <a:pos x="733500087" y="183605998"/>
              </a:cxn>
              <a:cxn ang="0">
                <a:pos x="833623837" y="102082115"/>
              </a:cxn>
              <a:cxn ang="0">
                <a:pos x="934489384" y="31191579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pPr fontAlgn="auto"/>
            <a:endParaRPr lang="zh-CN" altLang="en-US" sz="1860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1151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【</a:t>
            </a:r>
            <a:r>
              <a:rPr lang="zh-CN" altLang="en-US" sz="3200" dirty="0">
                <a:latin typeface="华文行楷" panose="02010800040101010101" pitchFamily="2" charset="-122"/>
                <a:ea typeface="华文行楷" panose="02010800040101010101" pitchFamily="2" charset="-122"/>
              </a:rPr>
              <a:t>知识拓展</a:t>
            </a:r>
            <a:r>
              <a:rPr lang="en-US" altLang="zh-CN" sz="32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】</a:t>
            </a:r>
            <a:endParaRPr lang="zh-CN" altLang="en-US" sz="3200" dirty="0">
              <a:solidFill>
                <a:srgbClr val="00B05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1059582"/>
            <a:ext cx="63367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寇准，北宋著名政治家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﹑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诗人。面对辽军南下，力劝惶恐不安无心抗敌宋真宗御驾亲征，澶渊之盟后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朝中大臣排挤寇准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寇准被罢去相职。当时京城里流传着民谣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: 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欲得天下好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无如召寇老。</a:t>
            </a:r>
          </a:p>
        </p:txBody>
      </p:sp>
      <p:sp>
        <p:nvSpPr>
          <p:cNvPr id="5" name="矩形 4"/>
          <p:cNvSpPr/>
          <p:nvPr/>
        </p:nvSpPr>
        <p:spPr>
          <a:xfrm>
            <a:off x="107504" y="2859782"/>
            <a:ext cx="64087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 北宋末年，奸臣当道。其中为首的蔡京和童贯更是为世人熟知，以北宋末年农民起义为题材的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水浒传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中有提到北宋民谣：“翻了筒，泼了菜，便是人间好世界。” 歌谣意思是说，打倒了童贯、蔡京，这天下便美好了。</a:t>
            </a:r>
          </a:p>
        </p:txBody>
      </p:sp>
      <p:pic>
        <p:nvPicPr>
          <p:cNvPr id="31746" name="Picture 2" descr="http://difang.kaiwind.com/shaanxi/sxwswg/201509/01/W0201509012863727994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003798"/>
            <a:ext cx="1308286" cy="1248991"/>
          </a:xfrm>
          <a:prstGeom prst="rect">
            <a:avLst/>
          </a:prstGeom>
          <a:noFill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613" y="3003798"/>
            <a:ext cx="1236341" cy="1230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915566"/>
            <a:ext cx="1937525" cy="1941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acea9057-5aa4-401c-9003-cb2cec90477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1381</Words>
  <Application>Microsoft Office PowerPoint</Application>
  <PresentationFormat>全屏显示(16:9)</PresentationFormat>
  <Paragraphs>178</Paragraphs>
  <Slides>19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黑体</vt:lpstr>
      <vt:lpstr>华文仿宋</vt:lpstr>
      <vt:lpstr>华文行楷</vt:lpstr>
      <vt:lpstr>华文新魏</vt:lpstr>
      <vt:lpstr>楷体_GB2312</vt:lpstr>
      <vt:lpstr>隶书</vt:lpstr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182</cp:revision>
  <dcterms:created xsi:type="dcterms:W3CDTF">2017-03-26T01:08:00Z</dcterms:created>
  <dcterms:modified xsi:type="dcterms:W3CDTF">2020-04-19T15:47:13Z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