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28" r:id="rId3"/>
    <p:sldId id="429" r:id="rId4"/>
    <p:sldId id="305" r:id="rId5"/>
    <p:sldId id="306" r:id="rId6"/>
    <p:sldId id="307" r:id="rId7"/>
    <p:sldId id="427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38" d="100"/>
          <a:sy n="38" d="100"/>
        </p:scale>
        <p:origin x="2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8B9B58-0234-156A-A2A0-E338503C27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D9730D2-360E-C790-2DFB-A2E1D9AC1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514642-6E59-69D2-B47D-F80AA104A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43B13D-511F-47CE-3CF1-B3814EF3A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515D9F-2631-E5F5-A49B-E4F98D70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4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55CD24-3E45-73CE-1DAC-DB0B7B887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75F95A6-3884-1121-0450-D7B32F07A5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378E0B6-A126-D527-E123-7EAB6B07B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24386DE-20B6-B693-EE7D-9A0EA1DCE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56573D-6905-EFF9-A2BE-A2F47FFD0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6275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75E9B8-0A70-231E-166E-79ABF9F4C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7EEB61-0B55-97C3-C23A-63E5256D1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EB987A9-0D6F-C202-BE04-B702158D3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D519D1C-00CE-009C-4D1B-B230F6248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FF824C5-ED6D-71E8-DB4B-1BBCE8FF4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32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FA54C9-8EC7-57ED-64E2-CACBE22AA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E71274-C403-F28F-84AB-C0AB0E039C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A053D6C-25B0-514B-40B7-5A8C1950FE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63A4D8B-2457-CF3B-7E17-F73821BE2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47FD8FD-AB1F-18FD-C050-C69212027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BC30CD5-DC6E-FFF1-989F-BE5C81E55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611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3D1CDB-D46A-79C9-E8BD-E06973AB9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1402A0E-ACAF-8DAE-0321-41DF848A46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8A93EB4-D370-D58C-A68E-CF6698D3AE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1163670-18F9-A102-3D78-01811EA4C8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49D254A-4E0F-3962-374F-B3AD966ED7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2C76DFE-CF97-1A50-F183-83A5ED481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1D49908-6663-A015-325B-A2DD46ADA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AA53C59-C046-825F-615D-BBB6E7994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77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EB6AED-B6F7-ECBF-CD35-DDC51C73E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6806CC0-9C88-89D3-2DCF-A8DFA6036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D7BBFF8-79E3-F47D-3D0D-E53EF3388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A9F1F0E-B843-0F68-73EC-61B26E483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052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C91509A-AC11-F56E-F44A-4F281E46E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A053940-CEC6-5FD6-890D-8E8D222FA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DF03B52-36EB-CD77-0ED0-076B1732E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164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FF7EAC-D17C-ECAA-F0C6-A145CC1A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9075E1A-CBED-11EC-7411-161C9D829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4E85A56-6912-10E6-D0FB-08A522564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0DB2620-0B75-5A42-C7E6-45B34BDAE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B49CD42-ED5C-2C5B-B576-101BF4EDE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E825321-5FBE-6E1C-7E7E-D1D31F757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590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37B5D5-9AD4-955E-1C75-501E18384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1F7C434-81E5-90C3-1DA3-BDE4FF920A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A0FEE1B-1F61-E1D4-6ED4-636477DEAB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D3F83CF-D343-C59F-B551-D33D97F17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BAAAAF7-84D2-4B27-79CF-9795AFC72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ACBD56C-F873-9C69-537C-A42E525B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143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C1A087A-E079-75A8-AE82-48B80BC26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AAF666A-09E1-2372-01B7-B9F79FE22D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FB3ED3-17FB-D4F0-A5CF-780B55BE5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FAFF45-621A-C639-9776-B8CEA67D1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F11FC0-38E5-84F9-2DEE-402702731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190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67F8A8B-526D-49F3-A32F-08167C9B83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E10CAA5-9353-9656-8E2C-C91463FE78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A0637BF-0937-4EB5-DDD6-4AA09C7D9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DB690A-B016-89B2-CC14-629691FE2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44B3F4-7239-0DD5-6EA2-4F1B1B245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670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1">
            <a:extLst>
              <a:ext uri="{FF2B5EF4-FFF2-40B4-BE49-F238E27FC236}">
                <a16:creationId xmlns:a16="http://schemas.microsoft.com/office/drawing/2014/main" id="{288EB7CF-E66B-DA45-04AB-47B3A22FB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标题 22"/>
          <p:cNvSpPr>
            <a:spLocks noGrp="1"/>
          </p:cNvSpPr>
          <p:nvPr>
            <p:ph type="title"/>
          </p:nvPr>
        </p:nvSpPr>
        <p:spPr>
          <a:xfrm>
            <a:off x="1065615" y="2766059"/>
            <a:ext cx="10060772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527424853"/>
      </p:ext>
    </p:extLst>
  </p:cSld>
  <p:clrMapOvr>
    <a:masterClrMapping/>
  </p:clrMapOvr>
  <p:transition>
    <p:checker dir="vert"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4308" y="960830"/>
            <a:ext cx="8084219" cy="1325880"/>
          </a:xfrm>
        </p:spPr>
        <p:txBody>
          <a:bodyPr/>
          <a:lstStyle>
            <a:lvl1pPr>
              <a:defRPr sz="252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92487" y="2430860"/>
            <a:ext cx="6380391" cy="822960"/>
          </a:xfrm>
        </p:spPr>
        <p:txBody>
          <a:bodyPr/>
          <a:lstStyle>
            <a:lvl1pPr algn="l">
              <a:defRPr sz="2160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2pPr>
            <a:lvl3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3pPr>
            <a:lvl4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4pPr>
            <a:lvl5pPr algn="l">
              <a:defRPr sz="1620">
                <a:latin typeface="楷体" panose="02010609060101010101" pitchFamily="49" charset="-122"/>
                <a:ea typeface="楷体" panose="02010609060101010101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82064303"/>
      </p:ext>
    </p:extLst>
  </p:cSld>
  <p:clrMapOvr>
    <a:masterClrMapping/>
  </p:clrMapOvr>
  <p:transition>
    <p:checker dir="vert"/>
  </p:transition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521727"/>
      </p:ext>
    </p:extLst>
  </p:cSld>
  <p:clrMapOvr>
    <a:masterClrMapping/>
  </p:clrMapOvr>
  <p:transition>
    <p:checker dir="vert"/>
  </p:transition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3">
            <a:extLst>
              <a:ext uri="{FF2B5EF4-FFF2-40B4-BE49-F238E27FC236}">
                <a16:creationId xmlns:a16="http://schemas.microsoft.com/office/drawing/2014/main" id="{E3F98531-5297-7985-A7B1-155282EC4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3960"/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B0F61-F2A1-9DC5-2639-C2825BF1A49B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>
                <a:latin typeface="Calibri" panose="020F0502020204030204" pitchFamily="34" charset="0"/>
                <a:ea typeface="楷体" panose="02010609060101010101" pitchFamily="49" charset="-122"/>
              </a:defRPr>
            </a:lvl1pPr>
          </a:lstStyle>
          <a:p>
            <a:pPr>
              <a:defRPr/>
            </a:pPr>
            <a:fld id="{0D55E4F9-6550-46A6-A218-28945FBA90D5}" type="datetimeFigureOut">
              <a:rPr lang="zh-CN" altLang="en-US"/>
              <a:pPr>
                <a:defRPr/>
              </a:pPr>
              <a:t>2022/12/26</a:t>
            </a:fld>
            <a:endParaRPr lang="zh-CN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B3F07F-F8F4-791A-E052-C5A9C481E9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hangingPunct="1">
              <a:defRPr noProof="1">
                <a:ea typeface="楷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C6E0C2-F76E-629A-8808-4F0FE8FD06D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ea typeface="楷体" panose="02010609060101010101" pitchFamily="49" charset="-122"/>
              </a:defRPr>
            </a:lvl1pPr>
          </a:lstStyle>
          <a:p>
            <a:pPr>
              <a:defRPr/>
            </a:pPr>
            <a:fld id="{A0A236CC-1DE9-4286-963D-269D1983D4D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6759128"/>
      </p:ext>
    </p:extLst>
  </p:cSld>
  <p:clrMapOvr>
    <a:masterClrMapping/>
  </p:clrMapOvr>
  <p:transition>
    <p:checker dir="vert"/>
  </p:transition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833B9D8-0D28-CDBC-6465-B29CE3B8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7600" y="7627938"/>
            <a:ext cx="3657600" cy="438150"/>
          </a:xfrm>
        </p:spPr>
        <p:txBody>
          <a:bodyPr/>
          <a:lstStyle>
            <a:lvl1pPr eaLnBrk="1" hangingPunct="1">
              <a:defRPr noProof="1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B607098-0ABE-42EF-A9ED-3B6D9B4C7842}" type="datetimeFigureOut">
              <a:rPr lang="zh-CN" altLang="en-US"/>
              <a:pPr>
                <a:defRPr/>
              </a:pPr>
              <a:t>2022/12/26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218876E-ADDC-3AFE-44D9-5EFBFB44D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84800" y="7627938"/>
            <a:ext cx="5486400" cy="438150"/>
          </a:xfrm>
        </p:spPr>
        <p:txBody>
          <a:bodyPr/>
          <a:lstStyle>
            <a:lvl1pPr eaLnBrk="1" hangingPunct="1"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C3FABB4-CC51-8D9E-18ED-77E872540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0800" y="7627938"/>
            <a:ext cx="3657600" cy="43815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F51A4A5A-40C8-428A-A4B7-96FF022E699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8535093"/>
      </p:ext>
    </p:extLst>
  </p:cSld>
  <p:clrMapOvr>
    <a:masterClrMapping/>
  </p:clrMapOvr>
  <p:transition>
    <p:checke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4"/>
          </a:xfrm>
        </p:spPr>
        <p:txBody>
          <a:bodyPr/>
          <a:lstStyle>
            <a:lvl1pPr marL="0" indent="0" algn="ctr">
              <a:buNone/>
              <a:defRPr sz="2160"/>
            </a:lvl1pPr>
            <a:lvl2pPr marL="411480" indent="0" algn="ctr">
              <a:buNone/>
              <a:defRPr sz="1800"/>
            </a:lvl2pPr>
            <a:lvl3pPr marL="822960" indent="0" algn="ctr">
              <a:buNone/>
              <a:defRPr sz="1620"/>
            </a:lvl3pPr>
            <a:lvl4pPr marL="1234440" indent="0" algn="ctr">
              <a:buNone/>
              <a:defRPr sz="1440"/>
            </a:lvl4pPr>
            <a:lvl5pPr marL="1645920" indent="0" algn="ctr">
              <a:buNone/>
              <a:defRPr sz="1440"/>
            </a:lvl5pPr>
            <a:lvl6pPr marL="2057400" indent="0" algn="ctr">
              <a:buNone/>
              <a:defRPr sz="1440"/>
            </a:lvl6pPr>
            <a:lvl7pPr marL="2468880" indent="0" algn="ctr">
              <a:buNone/>
              <a:defRPr sz="1440"/>
            </a:lvl7pPr>
            <a:lvl8pPr marL="2880360" indent="0" algn="ctr">
              <a:buNone/>
              <a:defRPr sz="1440"/>
            </a:lvl8pPr>
            <a:lvl9pPr marL="3291840" indent="0" algn="ctr">
              <a:buNone/>
              <a:defRPr sz="144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94D34D5-117F-E02B-9994-A51F786885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6713"/>
          </a:xfrm>
        </p:spPr>
        <p:txBody>
          <a:bodyPr/>
          <a:lstStyle>
            <a:lvl1pPr eaLnBrk="1" hangingPunct="1">
              <a:defRPr noProof="1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5954972-1A54-4237-AAF7-C90D7E9F97BC}" type="datetimeFigureOut">
              <a:rPr lang="zh-CN" altLang="en-US"/>
              <a:pPr>
                <a:defRPr/>
              </a:pPr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D41B960-A8FB-DB7C-B3C4-CF9963587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6713"/>
          </a:xfrm>
        </p:spPr>
        <p:txBody>
          <a:bodyPr/>
          <a:lstStyle>
            <a:lvl1pPr eaLnBrk="1" hangingPunct="1"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152175-6EC1-10BE-AE6A-F800BDF01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6713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28FD7D-4562-4E75-B700-D6E679A5CD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139702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090E005-1787-BC80-918A-284C03073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347741C-A17C-A0BE-1092-55104100C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19ADA2-F54F-CECD-83F3-F3C9B79290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1B2D5-40FB-4D3C-BF5A-B7BE4C7A21EA}" type="datetimeFigureOut">
              <a:rPr lang="zh-CN" altLang="en-US" smtClean="0"/>
              <a:t>2022/12/26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692164B-00BF-C0D6-D7A1-72FA5F012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6D34DDF-75FB-31EC-226C-CD5AC2D8CD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C158C-9FAF-420B-92F3-E5D38109C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24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占位符 1">
            <a:extLst>
              <a:ext uri="{FF2B5EF4-FFF2-40B4-BE49-F238E27FC236}">
                <a16:creationId xmlns:a16="http://schemas.microsoft.com/office/drawing/2014/main" id="{37DF0F21-D5BA-E9FB-A6A5-51EEF3E5F61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476750" y="1820863"/>
            <a:ext cx="32385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大</a:t>
            </a:r>
          </a:p>
        </p:txBody>
      </p:sp>
      <p:sp>
        <p:nvSpPr>
          <p:cNvPr id="16387" name="文本占位符 2">
            <a:extLst>
              <a:ext uri="{FF2B5EF4-FFF2-40B4-BE49-F238E27FC236}">
                <a16:creationId xmlns:a16="http://schemas.microsoft.com/office/drawing/2014/main" id="{068BE6FD-567B-098C-4471-3F564A3C25A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64063" y="3381375"/>
            <a:ext cx="30638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65002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>
    <p:checker dir="vert"/>
  </p:transition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0" fontAlgn="base" hangingPunct="0">
        <a:lnSpc>
          <a:spcPct val="90000"/>
        </a:lnSpc>
        <a:spcBef>
          <a:spcPts val="813"/>
        </a:spcBef>
        <a:spcAft>
          <a:spcPct val="0"/>
        </a:spcAft>
        <a:buFont typeface="Arial" panose="020B0604020202020204" pitchFamily="34" charset="0"/>
        <a:defRPr sz="25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555625" indent="-185738" algn="l" rtl="0" eaLnBrk="0" fontAlgn="base" hangingPunct="0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185738" algn="l" rtl="0" eaLnBrk="0" fontAlgn="base" hangingPunct="0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95400" indent="-184150" algn="l" rtl="0" eaLnBrk="0" fontAlgn="base" hangingPunct="0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875" indent="-185738" algn="l" rtl="0" eaLnBrk="0" fontAlgn="base" hangingPunct="0">
        <a:lnSpc>
          <a:spcPct val="90000"/>
        </a:lnSpc>
        <a:spcBef>
          <a:spcPts val="4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7080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6pPr>
      <a:lvl7pPr marL="2407285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7pPr>
      <a:lvl8pPr marL="2777490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8pPr>
      <a:lvl9pPr marL="3147695" indent="-185420" algn="l" defTabSz="740410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1pPr>
      <a:lvl2pPr marL="370205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2pPr>
      <a:lvl3pPr marL="74041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3pPr>
      <a:lvl4pPr marL="111125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4pPr>
      <a:lvl5pPr marL="1481455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5pPr>
      <a:lvl6pPr marL="185166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6pPr>
      <a:lvl7pPr marL="2221865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7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8pPr>
      <a:lvl9pPr marL="2962910" algn="l" defTabSz="740410" rtl="0" eaLnBrk="1" latinLnBrk="0" hangingPunct="1">
        <a:defRPr sz="14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6BCF85-C56F-86C1-E6BB-4EE4065A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9633" y="2836333"/>
            <a:ext cx="9829800" cy="2387600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4400" b="1" dirty="0"/>
              <a:t>12</a:t>
            </a:r>
            <a:r>
              <a:rPr lang="zh-CN" altLang="en-US" sz="4400" b="1" dirty="0"/>
              <a:t>月</a:t>
            </a:r>
            <a:r>
              <a:rPr lang="en-US" altLang="zh-CN" sz="4400" b="1" dirty="0"/>
              <a:t>27</a:t>
            </a:r>
            <a:r>
              <a:rPr lang="zh-CN" altLang="en-US" sz="4400" b="1" dirty="0"/>
              <a:t>日早读安排：</a:t>
            </a:r>
            <a:br>
              <a:rPr lang="en-US" altLang="zh-CN" dirty="0"/>
            </a:br>
            <a:r>
              <a:rPr lang="en-US" altLang="zh-CN" sz="4400" dirty="0"/>
              <a:t>7</a:t>
            </a:r>
            <a:r>
              <a:rPr lang="zh-CN" altLang="en-US" sz="4400" dirty="0"/>
              <a:t>：</a:t>
            </a:r>
            <a:r>
              <a:rPr lang="en-US" altLang="zh-CN" sz="4400" dirty="0"/>
              <a:t>30—7</a:t>
            </a:r>
            <a:r>
              <a:rPr lang="zh-CN" altLang="en-US" sz="4400" dirty="0"/>
              <a:t>：</a:t>
            </a:r>
            <a:r>
              <a:rPr lang="en-US" altLang="zh-CN" sz="4400" dirty="0"/>
              <a:t>36</a:t>
            </a:r>
            <a:r>
              <a:rPr lang="zh-CN" altLang="en-US" sz="4400" dirty="0"/>
              <a:t>大声朗读</a:t>
            </a:r>
            <a:r>
              <a:rPr lang="en-US" altLang="zh-CN" sz="4400" dirty="0"/>
              <a:t>《</a:t>
            </a:r>
            <a:r>
              <a:rPr lang="zh-CN" altLang="en-US" sz="4400" dirty="0"/>
              <a:t>唐雎不辱使命</a:t>
            </a:r>
            <a:r>
              <a:rPr lang="en-US" altLang="zh-CN" sz="4400" dirty="0"/>
              <a:t>》</a:t>
            </a:r>
            <a:r>
              <a:rPr lang="zh-CN" altLang="en-US" sz="4400" dirty="0"/>
              <a:t>原文、注释、翻译（用语文书、皇后本皆可）。</a:t>
            </a:r>
            <a:br>
              <a:rPr lang="en-US" altLang="zh-CN" sz="4400" dirty="0"/>
            </a:br>
            <a:r>
              <a:rPr lang="en-US" altLang="zh-CN" sz="4400" dirty="0"/>
              <a:t>7</a:t>
            </a:r>
            <a:r>
              <a:rPr lang="zh-CN" altLang="en-US" sz="4400" dirty="0"/>
              <a:t>：</a:t>
            </a:r>
            <a:r>
              <a:rPr lang="en-US" altLang="zh-CN" sz="4400" dirty="0"/>
              <a:t>36—7</a:t>
            </a:r>
            <a:r>
              <a:rPr lang="zh-CN" altLang="en-US" sz="4400" dirty="0"/>
              <a:t>：</a:t>
            </a:r>
            <a:r>
              <a:rPr lang="en-US" altLang="zh-CN" sz="4400" dirty="0"/>
              <a:t>50</a:t>
            </a:r>
            <a:r>
              <a:rPr lang="zh-CN" altLang="en-US" sz="4400" dirty="0"/>
              <a:t>完成小测，</a:t>
            </a:r>
            <a:r>
              <a:rPr lang="zh-CN" altLang="en-US" sz="4400" dirty="0">
                <a:solidFill>
                  <a:srgbClr val="FF0000"/>
                </a:solidFill>
              </a:rPr>
              <a:t>红笔批改订正</a:t>
            </a:r>
            <a:r>
              <a:rPr lang="zh-CN" altLang="en-US" sz="4400" dirty="0"/>
              <a:t>，拍照或打字上传。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211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1049154">
            <a:extLst>
              <a:ext uri="{FF2B5EF4-FFF2-40B4-BE49-F238E27FC236}">
                <a16:creationId xmlns:a16="http://schemas.microsoft.com/office/drawing/2014/main" id="{FD5BDDEF-E265-79E9-039D-595F924D0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13" y="878285"/>
            <a:ext cx="107235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1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、寡人欲以五百里之地易安陵，安陵君其许寡人！</a:t>
            </a:r>
          </a:p>
        </p:txBody>
      </p:sp>
      <p:sp>
        <p:nvSpPr>
          <p:cNvPr id="32770" name="矩形 1049156">
            <a:extLst>
              <a:ext uri="{FF2B5EF4-FFF2-40B4-BE49-F238E27FC236}">
                <a16:creationId xmlns:a16="http://schemas.microsoft.com/office/drawing/2014/main" id="{518EB54C-C714-5366-89A4-A021081C8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555" y="-3835"/>
            <a:ext cx="396081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rgbClr val="FF3300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重点语句翻译</a:t>
            </a:r>
          </a:p>
        </p:txBody>
      </p:sp>
      <p:sp>
        <p:nvSpPr>
          <p:cNvPr id="32771" name="矩形 1049158">
            <a:extLst>
              <a:ext uri="{FF2B5EF4-FFF2-40B4-BE49-F238E27FC236}">
                <a16:creationId xmlns:a16="http://schemas.microsoft.com/office/drawing/2014/main" id="{E3F86017-355E-2519-31DF-D5825D149D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138" y="1949450"/>
            <a:ext cx="97028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zh-CN" altLang="zh-CN">
              <a:latin typeface="方正正中黑简体" panose="02000000000000000000" charset="-122"/>
              <a:ea typeface="方正正中黑简体" panose="02000000000000000000" charset="-122"/>
            </a:endParaRPr>
          </a:p>
          <a:p>
            <a:endParaRPr lang="en-US" altLang="zh-CN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endParaRPr lang="en-US" altLang="zh-CN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32773" name="矩形 1049162">
            <a:extLst>
              <a:ext uri="{FF2B5EF4-FFF2-40B4-BE49-F238E27FC236}">
                <a16:creationId xmlns:a16="http://schemas.microsoft.com/office/drawing/2014/main" id="{54A2369B-E42F-8E93-A562-58F7DAE26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13" y="1467644"/>
            <a:ext cx="11009313" cy="849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2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、虽千里不敢易也，岂直五百里哉？</a:t>
            </a: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3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、秦王怫然怒，谓唐雎曰：“公亦尝闻天子之怒乎？”</a:t>
            </a:r>
          </a:p>
          <a:p>
            <a:pPr>
              <a:lnSpc>
                <a:spcPct val="18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4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、布衣之怒，亦免冠徒跣，以头抢地耳。</a:t>
            </a: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5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、此三子者，皆布衣之士也，怀怒未发，休祲降于天，与臣而将四矣。</a:t>
            </a: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6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、若士必怒，伏尸二人，流血五步，天下缟素，今日是也。</a:t>
            </a:r>
          </a:p>
          <a:p>
            <a:pPr>
              <a:lnSpc>
                <a:spcPct val="180000"/>
              </a:lnSpc>
            </a:pPr>
            <a:endParaRPr lang="zh-CN" altLang="en-US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zh-CN" altLang="en-US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zh-CN" altLang="zh-CN" dirty="0">
              <a:latin typeface="方正正中黑简体" panose="02000000000000000000" charset="-122"/>
              <a:ea typeface="方正正中黑简体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9354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1049154">
            <a:extLst>
              <a:ext uri="{FF2B5EF4-FFF2-40B4-BE49-F238E27FC236}">
                <a16:creationId xmlns:a16="http://schemas.microsoft.com/office/drawing/2014/main" id="{FD5BDDEF-E265-79E9-039D-595F924D0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13" y="1052513"/>
            <a:ext cx="107235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1</a:t>
            </a:r>
            <a:r>
              <a:rPr lang="zh-CN" altLang="en-US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、寡人欲以五百里之地易安陵，安陵君其许寡人！</a:t>
            </a:r>
          </a:p>
        </p:txBody>
      </p:sp>
      <p:sp>
        <p:nvSpPr>
          <p:cNvPr id="32770" name="矩形 1049156">
            <a:extLst>
              <a:ext uri="{FF2B5EF4-FFF2-40B4-BE49-F238E27FC236}">
                <a16:creationId xmlns:a16="http://schemas.microsoft.com/office/drawing/2014/main" id="{518EB54C-C714-5366-89A4-A021081C8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3488" y="284163"/>
            <a:ext cx="396081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FF3300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重点语句翻译</a:t>
            </a:r>
          </a:p>
        </p:txBody>
      </p:sp>
      <p:sp>
        <p:nvSpPr>
          <p:cNvPr id="32771" name="矩形 1049158">
            <a:extLst>
              <a:ext uri="{FF2B5EF4-FFF2-40B4-BE49-F238E27FC236}">
                <a16:creationId xmlns:a16="http://schemas.microsoft.com/office/drawing/2014/main" id="{E3F86017-355E-2519-31DF-D5825D149D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138" y="1949450"/>
            <a:ext cx="97028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zh-CN" altLang="zh-CN">
              <a:latin typeface="方正正中黑简体" panose="02000000000000000000" charset="-122"/>
              <a:ea typeface="方正正中黑简体" panose="02000000000000000000" charset="-122"/>
            </a:endParaRPr>
          </a:p>
          <a:p>
            <a:endParaRPr lang="en-US" altLang="zh-CN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endParaRPr lang="en-US" altLang="zh-CN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1049161" name="矩形 1049160">
            <a:extLst>
              <a:ext uri="{FF2B5EF4-FFF2-40B4-BE49-F238E27FC236}">
                <a16:creationId xmlns:a16="http://schemas.microsoft.com/office/drawing/2014/main" id="{52E1436E-7FFA-E808-404B-970325FC0D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2388" y="2027238"/>
            <a:ext cx="932815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我要用方圆五百里的土地交换安陵。安陵可一定要答应我！</a:t>
            </a:r>
          </a:p>
        </p:txBody>
      </p:sp>
      <p:sp>
        <p:nvSpPr>
          <p:cNvPr id="32773" name="矩形 1049162">
            <a:extLst>
              <a:ext uri="{FF2B5EF4-FFF2-40B4-BE49-F238E27FC236}">
                <a16:creationId xmlns:a16="http://schemas.microsoft.com/office/drawing/2014/main" id="{54A2369B-E42F-8E93-A562-58F7DAE26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3398838"/>
            <a:ext cx="11009313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2</a:t>
            </a:r>
            <a:r>
              <a:rPr lang="zh-CN" altLang="en-US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、虽千里不敢易也，岂直五百里哉？</a:t>
            </a:r>
          </a:p>
          <a:p>
            <a:pPr>
              <a:lnSpc>
                <a:spcPct val="180000"/>
              </a:lnSpc>
            </a:pPr>
            <a:endParaRPr lang="en-US" altLang="zh-CN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zh-CN" altLang="zh-CN">
              <a:latin typeface="方正正中黑简体" panose="02000000000000000000" charset="-122"/>
              <a:ea typeface="方正正中黑简体" panose="02000000000000000000" charset="-122"/>
            </a:endParaRPr>
          </a:p>
        </p:txBody>
      </p:sp>
      <p:sp>
        <p:nvSpPr>
          <p:cNvPr id="1049165" name="矩形 1049164">
            <a:extLst>
              <a:ext uri="{FF2B5EF4-FFF2-40B4-BE49-F238E27FC236}">
                <a16:creationId xmlns:a16="http://schemas.microsoft.com/office/drawing/2014/main" id="{A1E4C256-5D6E-5AFE-3A08-665B61B20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0763" y="4371975"/>
            <a:ext cx="10625137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6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即使是方圆千里的土地也不敢交换，哪里只是五百里的土地呢？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9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矩形 1049162">
            <a:extLst>
              <a:ext uri="{FF2B5EF4-FFF2-40B4-BE49-F238E27FC236}">
                <a16:creationId xmlns:a16="http://schemas.microsoft.com/office/drawing/2014/main" id="{39CEAD27-5BDF-221C-9DD8-45C4BC4572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357188"/>
            <a:ext cx="11009312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r>
              <a:rPr lang="en-US" altLang="zh-CN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3</a:t>
            </a:r>
            <a:r>
              <a:rPr lang="zh-CN" altLang="en-US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、秦王怫然怒，谓唐雎曰：</a:t>
            </a:r>
            <a:r>
              <a:rPr lang="en-US" altLang="zh-CN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“</a:t>
            </a:r>
            <a:r>
              <a:rPr lang="zh-CN" altLang="en-US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公亦尝闻天子之怒乎？</a:t>
            </a:r>
            <a:r>
              <a:rPr lang="en-US" altLang="zh-CN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”</a:t>
            </a:r>
            <a:endParaRPr lang="zh-CN" altLang="en-US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en-US" altLang="zh-CN" sz="3200" b="1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zh-CN" altLang="zh-CN">
              <a:latin typeface="方正正中黑简体" panose="02000000000000000000" charset="-122"/>
              <a:ea typeface="方正正中黑简体" panose="02000000000000000000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4</a:t>
            </a:r>
            <a:r>
              <a:rPr lang="zh-CN" altLang="en-US" sz="3200" b="1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、布衣之怒，亦免冠徒跣，以头抢地耳。</a:t>
            </a:r>
          </a:p>
        </p:txBody>
      </p:sp>
      <p:sp>
        <p:nvSpPr>
          <p:cNvPr id="1049165" name="矩形 1049164">
            <a:extLst>
              <a:ext uri="{FF2B5EF4-FFF2-40B4-BE49-F238E27FC236}">
                <a16:creationId xmlns:a16="http://schemas.microsoft.com/office/drawing/2014/main" id="{5615E188-E4D7-8E41-1DFA-BF490326E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875" y="1539875"/>
            <a:ext cx="10625138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       </a:t>
            </a:r>
            <a:r>
              <a:rPr lang="zh-CN" altLang="en-US" sz="32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秦王愤怒，对唐雎说：</a:t>
            </a:r>
            <a:r>
              <a:rPr lang="en-US" altLang="zh-CN" sz="32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先生曾听说过天子发怒吗？</a:t>
            </a:r>
            <a:r>
              <a:rPr lang="en-US" altLang="zh-CN" sz="32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”</a:t>
            </a:r>
          </a:p>
        </p:txBody>
      </p:sp>
      <p:sp>
        <p:nvSpPr>
          <p:cNvPr id="1049167" name="矩形 1049166">
            <a:extLst>
              <a:ext uri="{FF2B5EF4-FFF2-40B4-BE49-F238E27FC236}">
                <a16:creationId xmlns:a16="http://schemas.microsoft.com/office/drawing/2014/main" id="{54B115BB-E299-4737-EE8C-74D0890E7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850" y="3629025"/>
            <a:ext cx="10009188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       平民发怒，也不过就是摘掉帽子，光着脚，把头往地上撞罢了。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165">
                                            <p:txEl>
                                              <p:char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9165">
                                            <p:txEl>
                                              <p:charRg st="32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167">
                                            <p:txEl>
                                              <p:charRg st="2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9167">
                                            <p:txEl>
                                              <p:charRg st="26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矩形 1049162">
            <a:extLst>
              <a:ext uri="{FF2B5EF4-FFF2-40B4-BE49-F238E27FC236}">
                <a16:creationId xmlns:a16="http://schemas.microsoft.com/office/drawing/2014/main" id="{D2A257CC-B188-C02E-2DAD-78FFE3512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-997479"/>
            <a:ext cx="11009312" cy="6917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80000"/>
              </a:lnSpc>
            </a:pP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80000"/>
              </a:lnSpc>
            </a:pPr>
            <a:endParaRPr lang="zh-CN" altLang="zh-CN" dirty="0">
              <a:latin typeface="方正正中黑简体" panose="02000000000000000000" charset="-122"/>
              <a:ea typeface="方正正中黑简体" panose="02000000000000000000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5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、此三子者，皆布衣之士也，怀怒未发，休祲降于天，与臣而将四矣。</a:t>
            </a: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40000"/>
              </a:lnSpc>
            </a:pP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40000"/>
              </a:lnSpc>
            </a:pP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40000"/>
              </a:lnSpc>
            </a:pPr>
            <a:endParaRPr lang="en-US" altLang="zh-CN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6</a:t>
            </a:r>
            <a:r>
              <a:rPr lang="zh-CN" altLang="en-US" sz="3200" b="1" dirty="0"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、若士必怒，伏尸二人，流血五步，天下缟素，今日是也。</a:t>
            </a:r>
          </a:p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       如果有才能有胆识的人</a:t>
            </a:r>
            <a:r>
              <a:rPr lang="zh-CN" altLang="en-US" sz="3200" b="1" u="sng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一定</a:t>
            </a: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发怒，就让两个人的尸体倒下，血流五步远，全国百姓都要</a:t>
            </a:r>
            <a:r>
              <a:rPr lang="zh-CN" altLang="en-US" sz="3200" b="1" u="sng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穿白色丧服</a:t>
            </a: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，今天就是这样。</a:t>
            </a:r>
            <a:endParaRPr lang="zh-CN" altLang="en-US" sz="3200" b="1" dirty="0">
              <a:latin typeface="方正正中黑简体" panose="02000000000000000000" charset="-122"/>
              <a:ea typeface="方正正中黑简体" panose="02000000000000000000" charset="-122"/>
              <a:sym typeface="Arial" panose="020B0604020202020204" pitchFamily="34" charset="0"/>
            </a:endParaRPr>
          </a:p>
        </p:txBody>
      </p:sp>
      <p:sp>
        <p:nvSpPr>
          <p:cNvPr id="1049167" name="矩形 1049166">
            <a:extLst>
              <a:ext uri="{FF2B5EF4-FFF2-40B4-BE49-F238E27FC236}">
                <a16:creationId xmlns:a16="http://schemas.microsoft.com/office/drawing/2014/main" id="{10D66A3E-DFE0-9EDD-A2C1-D0FEA275D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626914"/>
            <a:ext cx="10009187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       这三个人都是出身平民的有才能有胆识的人，</a:t>
            </a:r>
            <a:r>
              <a:rPr lang="zh-CN" altLang="en-US" sz="3200" b="1" u="sng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心里的愤怒还没发作出来</a:t>
            </a: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上天就降示征兆</a:t>
            </a: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，（现在，专诸、聂政、要离）</a:t>
            </a:r>
            <a:r>
              <a:rPr lang="zh-CN" altLang="en-US" sz="3200" b="1" u="sng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加上我</a:t>
            </a: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，</a:t>
            </a:r>
            <a:r>
              <a:rPr lang="zh-CN" altLang="en-US" sz="3200" b="1" u="sng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将成为四个人了</a:t>
            </a:r>
            <a:r>
              <a:rPr lang="zh-CN" altLang="en-US" sz="3200" b="1" dirty="0">
                <a:solidFill>
                  <a:srgbClr val="0000CC"/>
                </a:solidFill>
                <a:latin typeface="方正正中黑简体" panose="02000000000000000000" charset="-122"/>
                <a:ea typeface="方正正中黑简体" panose="02000000000000000000" charset="-122"/>
                <a:sym typeface="Arial" panose="020B0604020202020204" pitchFamily="34" charset="0"/>
              </a:rPr>
              <a:t>。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167">
                                            <p:txEl>
                                              <p:charRg st="26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9167">
                                            <p:txEl>
                                              <p:charRg st="26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标题 1">
            <a:extLst>
              <a:ext uri="{FF2B5EF4-FFF2-40B4-BE49-F238E27FC236}">
                <a16:creationId xmlns:a16="http://schemas.microsoft.com/office/drawing/2014/main" id="{8AF63305-B7DC-D792-6478-200F38DC05C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2438" y="3625850"/>
            <a:ext cx="11288712" cy="2387600"/>
          </a:xfrm>
        </p:spPr>
        <p:txBody>
          <a:bodyPr/>
          <a:lstStyle/>
          <a:p>
            <a:pPr algn="l" eaLnBrk="1" hangingPunct="1">
              <a:lnSpc>
                <a:spcPct val="100000"/>
              </a:lnSpc>
            </a:pPr>
            <a:r>
              <a:rPr lang="zh-CN" altLang="en-US" sz="4000"/>
              <a:t>下列对文章内容的理解和分析，正确的一项是( ) </a:t>
            </a:r>
            <a:br>
              <a:rPr lang="zh-CN" altLang="en-US" sz="4000"/>
            </a:br>
            <a:r>
              <a:rPr lang="zh-CN" altLang="en-US" sz="4000"/>
              <a:t>A.安陵君以“受地于先王” “虽千里不敢易也”拒绝了秦王的要求，并派唐雎出使秦国。</a:t>
            </a:r>
            <a:br>
              <a:rPr lang="zh-CN" altLang="en-US" sz="4000"/>
            </a:br>
            <a:r>
              <a:rPr lang="zh-CN" altLang="en-US" sz="4000"/>
              <a:t>B. 唐睢认为专诸、聂政、要离是有胆有识的志士，他们拼命行刺是因为上天降示了征兆。</a:t>
            </a:r>
            <a:br>
              <a:rPr lang="zh-CN" altLang="en-US" sz="4000"/>
            </a:br>
            <a:r>
              <a:rPr lang="en-US" altLang="zh-CN" sz="4000"/>
              <a:t>C.</a:t>
            </a:r>
            <a:r>
              <a:rPr lang="zh-CN" altLang="en-US" sz="4000"/>
              <a:t>面对秦王的恫吓，唐雎起初有些惊慌，但最终驳斥了秦王，维护了安陵国的利益。</a:t>
            </a:r>
            <a:br>
              <a:rPr lang="zh-CN" altLang="en-US" sz="4000"/>
            </a:br>
            <a:r>
              <a:rPr lang="en-US" altLang="zh-CN" sz="4000"/>
              <a:t>D</a:t>
            </a:r>
            <a:r>
              <a:rPr lang="zh-CN" altLang="en-US" sz="4000"/>
              <a:t>.无论秦王是真屈服还是假屈服，“长跪而谢”表明了唐雎在这场较量中取得了胜利。</a:t>
            </a:r>
          </a:p>
        </p:txBody>
      </p:sp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2_语文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613</Words>
  <Application>Microsoft Office PowerPoint</Application>
  <PresentationFormat>宽屏</PresentationFormat>
  <Paragraphs>33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17" baseType="lpstr">
      <vt:lpstr>等线</vt:lpstr>
      <vt:lpstr>等线 Light</vt:lpstr>
      <vt:lpstr>方正正中黑简体</vt:lpstr>
      <vt:lpstr>楷体</vt:lpstr>
      <vt:lpstr>宋体</vt:lpstr>
      <vt:lpstr>微软雅黑</vt:lpstr>
      <vt:lpstr>Arial</vt:lpstr>
      <vt:lpstr>Calibri</vt:lpstr>
      <vt:lpstr>Calibri Light</vt:lpstr>
      <vt:lpstr>Office 主题​​</vt:lpstr>
      <vt:lpstr>12_语文</vt:lpstr>
      <vt:lpstr>12月27日早读安排： 7：30—7：36大声朗读《唐雎不辱使命》原文、注释、翻译（用语文书、皇后本皆可）。 7：36—7：50完成小测，红笔批改订正，拍照或打字上传。</vt:lpstr>
      <vt:lpstr>PowerPoint 演示文稿</vt:lpstr>
      <vt:lpstr>PowerPoint 演示文稿</vt:lpstr>
      <vt:lpstr>PowerPoint 演示文稿</vt:lpstr>
      <vt:lpstr>PowerPoint 演示文稿</vt:lpstr>
      <vt:lpstr>下列对文章内容的理解和分析，正确的一项是( )  A.安陵君以“受地于先王” “虽千里不敢易也”拒绝了秦王的要求，并派唐雎出使秦国。 B. 唐睢认为专诸、聂政、要离是有胆有识的志士，他们拼命行刺是因为上天降示了征兆。 C.面对秦王的恫吓，唐雎起初有些惊慌，但最终驳斥了秦王，维护了安陵国的利益。 D.无论秦王是真屈服还是假屈服，“长跪而谢”表明了唐雎在这场较量中取得了胜利。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12月27日早读安排： 7：30—7：36大声朗读《唐雎不辱使命》原文、注释、翻译（用语文书、皇后本皆可）。 7：36—7：50完成小测，红笔批改订正，拍照或打字上传。</dc:title>
  <dc:creator>叶 海宇</dc:creator>
  <cp:lastModifiedBy>叶 海宇</cp:lastModifiedBy>
  <cp:revision>1</cp:revision>
  <dcterms:created xsi:type="dcterms:W3CDTF">2022-12-26T14:03:18Z</dcterms:created>
  <dcterms:modified xsi:type="dcterms:W3CDTF">2022-12-26T14:10:50Z</dcterms:modified>
</cp:coreProperties>
</file>