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notesMasterIdLst>
    <p:notesMasterId r:id="rId17"/>
  </p:notesMasterIdLst>
  <p:sldIdLst>
    <p:sldId id="453" r:id="rId6"/>
    <p:sldId id="684" r:id="rId7"/>
    <p:sldId id="386" r:id="rId8"/>
    <p:sldId id="387" r:id="rId9"/>
    <p:sldId id="388" r:id="rId10"/>
    <p:sldId id="389" r:id="rId11"/>
    <p:sldId id="390" r:id="rId12"/>
    <p:sldId id="395" r:id="rId13"/>
    <p:sldId id="394" r:id="rId14"/>
    <p:sldId id="639" r:id="rId15"/>
    <p:sldId id="354" r:id="rId16"/>
  </p:sldIdLst>
  <p:sldSz cx="9144000" cy="6858000" type="screen4x3"/>
  <p:notesSz cx="6858000" cy="9144000"/>
  <p:custDataLst>
    <p:tags r:id="rId18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2">
          <p15:clr>
            <a:srgbClr val="A4A3A4"/>
          </p15:clr>
        </p15:guide>
        <p15:guide id="2" pos="30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9"/>
    <p:restoredTop sz="94581"/>
  </p:normalViewPr>
  <p:slideViewPr>
    <p:cSldViewPr showGuides="1">
      <p:cViewPr varScale="1">
        <p:scale>
          <a:sx n="69" d="100"/>
          <a:sy n="69" d="100"/>
        </p:scale>
        <p:origin x="1410" y="48"/>
      </p:cViewPr>
      <p:guideLst>
        <p:guide orient="horz" pos="2202"/>
        <p:guide pos="300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gs" Target="tags/tag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页眉占位符 4608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46083" name="日期占位符 4608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strike="noStrike" noProof="1"/>
          </a:p>
        </p:txBody>
      </p:sp>
      <p:sp>
        <p:nvSpPr>
          <p:cNvPr id="74756" name="幻灯片图像占位符 46083"/>
          <p:cNvSpPr>
            <a:spLocks noGrp="1" noRot="1" noChangeAspect="1" noTextEdit="1"/>
          </p:cNvSpPr>
          <p:nvPr>
            <p:ph type="sldImg" idx="6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4757" name="文本占位符 46084"/>
          <p:cNvSpPr>
            <a:spLocks noGrp="1"/>
          </p:cNvSpPr>
          <p:nvPr>
            <p:ph type="body" sz="quarter" idx="7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46086" name="页脚占位符 4608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46087" name="灯片编号占位符 4608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234367981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2021/8/24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2021/8/24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2021/8/24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2021/8/24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2021/8/24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73730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2021/8/24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grpSp>
        <p:nvGrpSpPr>
          <p:cNvPr id="7" name="Group 9"/>
          <p:cNvGrpSpPr/>
          <p:nvPr userDrawn="1"/>
        </p:nvGrpSpPr>
        <p:grpSpPr>
          <a:xfrm>
            <a:off x="7727315" y="60851"/>
            <a:ext cx="1416685" cy="473075"/>
            <a:chOff x="0" y="0"/>
            <a:chExt cx="1135203" cy="341359"/>
          </a:xfrm>
        </p:grpSpPr>
        <p:pic>
          <p:nvPicPr>
            <p:cNvPr id="8" name="image3.png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281542" y="0"/>
              <a:ext cx="490406" cy="17747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4.png"/>
            <p:cNvPicPr/>
            <p:nvPr/>
          </p:nvPicPr>
          <p:blipFill>
            <a:blip r:embed="rId15"/>
            <a:stretch>
              <a:fillRect/>
            </a:stretch>
          </p:blipFill>
          <p:spPr>
            <a:xfrm>
              <a:off x="0" y="187459"/>
              <a:ext cx="1135204" cy="1539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73730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2021/8/24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5" name="文本占位符 73730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2021/8/24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5123" name="文本占位符 73730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2021/8/24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ransition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6147" name="文本占位符 73730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2021/8/24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ransition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3175" y="2994025"/>
            <a:ext cx="6264275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50" noProof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经典力学的局限性</a:t>
            </a:r>
            <a:endParaRPr lang="zh-CN" altLang="en-US" sz="3300" noProof="1">
              <a:solidFill>
                <a:srgbClr val="5A585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90900" y="4073525"/>
            <a:ext cx="2362200" cy="106363"/>
          </a:xfrm>
          <a:prstGeom prst="rect">
            <a:avLst/>
          </a:prstGeom>
          <a:noFill/>
          <a:ln w="9525" cap="flat" cmpd="sng">
            <a:solidFill>
              <a:srgbClr val="5A5855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100" b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授课教师：</a:t>
            </a:r>
            <a:r>
              <a:rPr lang="en-US" altLang="zh-CN" sz="100" b="1" err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docer</a:t>
            </a:r>
            <a:r>
              <a:rPr lang="zh-CN" altLang="en-US" sz="100" b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读秀</a:t>
            </a:r>
          </a:p>
        </p:txBody>
      </p:sp>
      <p:sp>
        <p:nvSpPr>
          <p:cNvPr id="13" name="平行四边形 12"/>
          <p:cNvSpPr/>
          <p:nvPr/>
        </p:nvSpPr>
        <p:spPr>
          <a:xfrm>
            <a:off x="882650" y="0"/>
            <a:ext cx="7646988" cy="6000750"/>
          </a:xfrm>
          <a:prstGeom prst="parallelogram">
            <a:avLst>
              <a:gd name="adj" fmla="val 52222"/>
            </a:avLst>
          </a:pr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pic>
        <p:nvPicPr>
          <p:cNvPr id="99333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688" y="4745038"/>
            <a:ext cx="639762" cy="715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9334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3675" y="2143125"/>
            <a:ext cx="1038225" cy="5413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9335" name="组合 188"/>
          <p:cNvGrpSpPr/>
          <p:nvPr/>
        </p:nvGrpSpPr>
        <p:grpSpPr>
          <a:xfrm>
            <a:off x="1878013" y="1338263"/>
            <a:ext cx="809625" cy="947737"/>
            <a:chOff x="0" y="0"/>
            <a:chExt cx="1077912" cy="1262063"/>
          </a:xfrm>
        </p:grpSpPr>
        <p:sp>
          <p:nvSpPr>
            <p:cNvPr id="99336" name="Freeform 171"/>
            <p:cNvSpPr/>
            <p:nvPr/>
          </p:nvSpPr>
          <p:spPr>
            <a:xfrm>
              <a:off x="0" y="4762"/>
              <a:ext cx="1077912" cy="125730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84" h="332">
                  <a:moveTo>
                    <a:pt x="67" y="173"/>
                  </a:moveTo>
                  <a:cubicBezTo>
                    <a:pt x="67" y="173"/>
                    <a:pt x="72" y="167"/>
                    <a:pt x="67" y="154"/>
                  </a:cubicBezTo>
                  <a:cubicBezTo>
                    <a:pt x="63" y="143"/>
                    <a:pt x="44" y="101"/>
                    <a:pt x="39" y="87"/>
                  </a:cubicBezTo>
                  <a:cubicBezTo>
                    <a:pt x="34" y="89"/>
                    <a:pt x="26" y="89"/>
                    <a:pt x="24" y="83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5" y="32"/>
                    <a:pt x="92" y="0"/>
                    <a:pt x="100" y="2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3" y="55"/>
                    <a:pt x="108" y="60"/>
                    <a:pt x="102" y="65"/>
                  </a:cubicBezTo>
                  <a:cubicBezTo>
                    <a:pt x="108" y="79"/>
                    <a:pt x="126" y="120"/>
                    <a:pt x="130" y="131"/>
                  </a:cubicBezTo>
                  <a:cubicBezTo>
                    <a:pt x="135" y="144"/>
                    <a:pt x="145" y="144"/>
                    <a:pt x="145" y="144"/>
                  </a:cubicBezTo>
                  <a:cubicBezTo>
                    <a:pt x="163" y="148"/>
                    <a:pt x="284" y="204"/>
                    <a:pt x="255" y="245"/>
                  </a:cubicBezTo>
                  <a:cubicBezTo>
                    <a:pt x="230" y="281"/>
                    <a:pt x="172" y="301"/>
                    <a:pt x="160" y="305"/>
                  </a:cubicBezTo>
                  <a:cubicBezTo>
                    <a:pt x="148" y="310"/>
                    <a:pt x="91" y="332"/>
                    <a:pt x="48" y="320"/>
                  </a:cubicBezTo>
                  <a:cubicBezTo>
                    <a:pt x="0" y="307"/>
                    <a:pt x="55" y="187"/>
                    <a:pt x="67" y="173"/>
                  </a:cubicBezTo>
                  <a:close/>
                </a:path>
              </a:pathLst>
            </a:custGeom>
            <a:solidFill>
              <a:srgbClr val="609DA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37" name="Freeform 172"/>
            <p:cNvSpPr/>
            <p:nvPr/>
          </p:nvSpPr>
          <p:spPr>
            <a:xfrm>
              <a:off x="128587" y="765175"/>
              <a:ext cx="303212" cy="447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0" h="118">
                  <a:moveTo>
                    <a:pt x="80" y="96"/>
                  </a:moveTo>
                  <a:cubicBezTo>
                    <a:pt x="80" y="96"/>
                    <a:pt x="80" y="96"/>
                    <a:pt x="80" y="96"/>
                  </a:cubicBezTo>
                  <a:cubicBezTo>
                    <a:pt x="80" y="96"/>
                    <a:pt x="34" y="104"/>
                    <a:pt x="23" y="81"/>
                  </a:cubicBezTo>
                  <a:cubicBezTo>
                    <a:pt x="13" y="59"/>
                    <a:pt x="39" y="0"/>
                    <a:pt x="39" y="0"/>
                  </a:cubicBezTo>
                  <a:cubicBezTo>
                    <a:pt x="39" y="0"/>
                    <a:pt x="0" y="62"/>
                    <a:pt x="10" y="90"/>
                  </a:cubicBezTo>
                  <a:cubicBezTo>
                    <a:pt x="21" y="118"/>
                    <a:pt x="80" y="96"/>
                    <a:pt x="80" y="96"/>
                  </a:cubicBezTo>
                  <a:close/>
                </a:path>
              </a:pathLst>
            </a:custGeom>
            <a:solidFill>
              <a:srgbClr val="B0E6F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38" name="Freeform 173"/>
            <p:cNvSpPr/>
            <p:nvPr/>
          </p:nvSpPr>
          <p:spPr>
            <a:xfrm>
              <a:off x="7938" y="0"/>
              <a:ext cx="420687" cy="3571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0" h="94">
                  <a:moveTo>
                    <a:pt x="39" y="92"/>
                  </a:moveTo>
                  <a:cubicBezTo>
                    <a:pt x="34" y="94"/>
                    <a:pt x="21" y="91"/>
                    <a:pt x="19" y="85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0" y="33"/>
                    <a:pt x="89" y="0"/>
                    <a:pt x="98" y="22"/>
                  </a:cubicBezTo>
                  <a:cubicBezTo>
                    <a:pt x="110" y="52"/>
                    <a:pt x="110" y="52"/>
                    <a:pt x="110" y="52"/>
                  </a:cubicBezTo>
                  <a:cubicBezTo>
                    <a:pt x="111" y="56"/>
                    <a:pt x="106" y="61"/>
                    <a:pt x="100" y="66"/>
                  </a:cubicBezTo>
                  <a:lnTo>
                    <a:pt x="39" y="92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39" name="Freeform 174"/>
            <p:cNvSpPr/>
            <p:nvPr/>
          </p:nvSpPr>
          <p:spPr>
            <a:xfrm>
              <a:off x="65087" y="60325"/>
              <a:ext cx="268287" cy="133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1" h="35">
                  <a:moveTo>
                    <a:pt x="31" y="9"/>
                  </a:moveTo>
                  <a:cubicBezTo>
                    <a:pt x="48" y="3"/>
                    <a:pt x="68" y="0"/>
                    <a:pt x="69" y="4"/>
                  </a:cubicBezTo>
                  <a:cubicBezTo>
                    <a:pt x="71" y="8"/>
                    <a:pt x="57" y="19"/>
                    <a:pt x="40" y="26"/>
                  </a:cubicBezTo>
                  <a:cubicBezTo>
                    <a:pt x="23" y="33"/>
                    <a:pt x="3" y="35"/>
                    <a:pt x="2" y="31"/>
                  </a:cubicBezTo>
                  <a:cubicBezTo>
                    <a:pt x="0" y="27"/>
                    <a:pt x="14" y="16"/>
                    <a:pt x="31" y="9"/>
                  </a:cubicBezTo>
                  <a:close/>
                </a:path>
              </a:pathLst>
            </a:custGeom>
            <a:solidFill>
              <a:srgbClr val="F6D8A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9340" name="组合 171"/>
          <p:cNvGrpSpPr/>
          <p:nvPr/>
        </p:nvGrpSpPr>
        <p:grpSpPr>
          <a:xfrm>
            <a:off x="227013" y="2327275"/>
            <a:ext cx="938212" cy="938213"/>
            <a:chOff x="0" y="0"/>
            <a:chExt cx="1249363" cy="1249363"/>
          </a:xfrm>
        </p:grpSpPr>
        <p:sp>
          <p:nvSpPr>
            <p:cNvPr id="99341" name="Freeform 37"/>
            <p:cNvSpPr/>
            <p:nvPr/>
          </p:nvSpPr>
          <p:spPr>
            <a:xfrm>
              <a:off x="0" y="0"/>
              <a:ext cx="1249363" cy="12493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33" h="333">
                  <a:moveTo>
                    <a:pt x="243" y="61"/>
                  </a:moveTo>
                  <a:cubicBezTo>
                    <a:pt x="245" y="63"/>
                    <a:pt x="219" y="104"/>
                    <a:pt x="182" y="155"/>
                  </a:cubicBezTo>
                  <a:cubicBezTo>
                    <a:pt x="266" y="141"/>
                    <a:pt x="331" y="133"/>
                    <a:pt x="332" y="138"/>
                  </a:cubicBezTo>
                  <a:cubicBezTo>
                    <a:pt x="333" y="142"/>
                    <a:pt x="268" y="157"/>
                    <a:pt x="184" y="172"/>
                  </a:cubicBezTo>
                  <a:cubicBezTo>
                    <a:pt x="236" y="210"/>
                    <a:pt x="274" y="241"/>
                    <a:pt x="272" y="243"/>
                  </a:cubicBezTo>
                  <a:cubicBezTo>
                    <a:pt x="270" y="246"/>
                    <a:pt x="229" y="220"/>
                    <a:pt x="177" y="183"/>
                  </a:cubicBezTo>
                  <a:cubicBezTo>
                    <a:pt x="191" y="266"/>
                    <a:pt x="199" y="331"/>
                    <a:pt x="195" y="332"/>
                  </a:cubicBezTo>
                  <a:cubicBezTo>
                    <a:pt x="191" y="333"/>
                    <a:pt x="176" y="268"/>
                    <a:pt x="161" y="185"/>
                  </a:cubicBezTo>
                  <a:cubicBezTo>
                    <a:pt x="123" y="236"/>
                    <a:pt x="92" y="274"/>
                    <a:pt x="89" y="272"/>
                  </a:cubicBezTo>
                  <a:cubicBezTo>
                    <a:pt x="87" y="270"/>
                    <a:pt x="113" y="229"/>
                    <a:pt x="150" y="178"/>
                  </a:cubicBezTo>
                  <a:cubicBezTo>
                    <a:pt x="67" y="192"/>
                    <a:pt x="1" y="200"/>
                    <a:pt x="1" y="195"/>
                  </a:cubicBezTo>
                  <a:cubicBezTo>
                    <a:pt x="0" y="191"/>
                    <a:pt x="64" y="176"/>
                    <a:pt x="148" y="161"/>
                  </a:cubicBezTo>
                  <a:cubicBezTo>
                    <a:pt x="97" y="124"/>
                    <a:pt x="59" y="93"/>
                    <a:pt x="61" y="90"/>
                  </a:cubicBezTo>
                  <a:cubicBezTo>
                    <a:pt x="62" y="87"/>
                    <a:pt x="103" y="114"/>
                    <a:pt x="155" y="150"/>
                  </a:cubicBezTo>
                  <a:cubicBezTo>
                    <a:pt x="141" y="67"/>
                    <a:pt x="133" y="2"/>
                    <a:pt x="137" y="1"/>
                  </a:cubicBezTo>
                  <a:cubicBezTo>
                    <a:pt x="142" y="0"/>
                    <a:pt x="156" y="65"/>
                    <a:pt x="171" y="148"/>
                  </a:cubicBezTo>
                  <a:cubicBezTo>
                    <a:pt x="209" y="97"/>
                    <a:pt x="240" y="59"/>
                    <a:pt x="243" y="61"/>
                  </a:cubicBezTo>
                  <a:close/>
                </a:path>
              </a:pathLst>
            </a:custGeom>
            <a:solidFill>
              <a:srgbClr val="D9E9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42" name="Freeform 38"/>
            <p:cNvSpPr/>
            <p:nvPr/>
          </p:nvSpPr>
          <p:spPr>
            <a:xfrm>
              <a:off x="217487" y="220663"/>
              <a:ext cx="811213" cy="8112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" h="216">
                  <a:moveTo>
                    <a:pt x="158" y="39"/>
                  </a:moveTo>
                  <a:cubicBezTo>
                    <a:pt x="160" y="40"/>
                    <a:pt x="143" y="67"/>
                    <a:pt x="119" y="100"/>
                  </a:cubicBezTo>
                  <a:cubicBezTo>
                    <a:pt x="173" y="91"/>
                    <a:pt x="215" y="86"/>
                    <a:pt x="216" y="89"/>
                  </a:cubicBezTo>
                  <a:cubicBezTo>
                    <a:pt x="216" y="92"/>
                    <a:pt x="174" y="101"/>
                    <a:pt x="120" y="111"/>
                  </a:cubicBezTo>
                  <a:cubicBezTo>
                    <a:pt x="153" y="135"/>
                    <a:pt x="178" y="156"/>
                    <a:pt x="177" y="157"/>
                  </a:cubicBezTo>
                  <a:cubicBezTo>
                    <a:pt x="175" y="159"/>
                    <a:pt x="149" y="142"/>
                    <a:pt x="115" y="118"/>
                  </a:cubicBezTo>
                  <a:cubicBezTo>
                    <a:pt x="125" y="172"/>
                    <a:pt x="130" y="215"/>
                    <a:pt x="127" y="215"/>
                  </a:cubicBezTo>
                  <a:cubicBezTo>
                    <a:pt x="124" y="216"/>
                    <a:pt x="114" y="174"/>
                    <a:pt x="105" y="119"/>
                  </a:cubicBezTo>
                  <a:cubicBezTo>
                    <a:pt x="80" y="153"/>
                    <a:pt x="60" y="177"/>
                    <a:pt x="58" y="176"/>
                  </a:cubicBezTo>
                  <a:cubicBezTo>
                    <a:pt x="57" y="175"/>
                    <a:pt x="74" y="148"/>
                    <a:pt x="98" y="115"/>
                  </a:cubicBezTo>
                  <a:cubicBezTo>
                    <a:pt x="44" y="124"/>
                    <a:pt x="1" y="129"/>
                    <a:pt x="1" y="126"/>
                  </a:cubicBezTo>
                  <a:cubicBezTo>
                    <a:pt x="0" y="123"/>
                    <a:pt x="42" y="114"/>
                    <a:pt x="96" y="104"/>
                  </a:cubicBezTo>
                  <a:cubicBezTo>
                    <a:pt x="63" y="80"/>
                    <a:pt x="38" y="60"/>
                    <a:pt x="40" y="58"/>
                  </a:cubicBezTo>
                  <a:cubicBezTo>
                    <a:pt x="41" y="56"/>
                    <a:pt x="67" y="73"/>
                    <a:pt x="101" y="97"/>
                  </a:cubicBezTo>
                  <a:cubicBezTo>
                    <a:pt x="92" y="43"/>
                    <a:pt x="87" y="1"/>
                    <a:pt x="89" y="0"/>
                  </a:cubicBezTo>
                  <a:cubicBezTo>
                    <a:pt x="92" y="0"/>
                    <a:pt x="102" y="42"/>
                    <a:pt x="112" y="96"/>
                  </a:cubicBezTo>
                  <a:cubicBezTo>
                    <a:pt x="136" y="62"/>
                    <a:pt x="156" y="38"/>
                    <a:pt x="158" y="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9343" name="组合 176"/>
          <p:cNvGrpSpPr/>
          <p:nvPr/>
        </p:nvGrpSpPr>
        <p:grpSpPr>
          <a:xfrm>
            <a:off x="2436813" y="4516438"/>
            <a:ext cx="887412" cy="889000"/>
            <a:chOff x="0" y="0"/>
            <a:chExt cx="1182688" cy="1185863"/>
          </a:xfrm>
        </p:grpSpPr>
        <p:sp>
          <p:nvSpPr>
            <p:cNvPr id="99344" name="Freeform 28"/>
            <p:cNvSpPr>
              <a:spLocks noEditPoints="1"/>
            </p:cNvSpPr>
            <p:nvPr/>
          </p:nvSpPr>
          <p:spPr>
            <a:xfrm>
              <a:off x="371475" y="0"/>
              <a:ext cx="439738" cy="11858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7" h="316">
                  <a:moveTo>
                    <a:pt x="58" y="0"/>
                  </a:moveTo>
                  <a:cubicBezTo>
                    <a:pt x="91" y="0"/>
                    <a:pt x="117" y="71"/>
                    <a:pt x="117" y="158"/>
                  </a:cubicBezTo>
                  <a:cubicBezTo>
                    <a:pt x="117" y="245"/>
                    <a:pt x="91" y="316"/>
                    <a:pt x="58" y="316"/>
                  </a:cubicBezTo>
                  <a:cubicBezTo>
                    <a:pt x="58" y="316"/>
                    <a:pt x="58" y="316"/>
                    <a:pt x="58" y="316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85" y="290"/>
                    <a:pt x="107" y="231"/>
                    <a:pt x="107" y="158"/>
                  </a:cubicBezTo>
                  <a:cubicBezTo>
                    <a:pt x="107" y="85"/>
                    <a:pt x="85" y="26"/>
                    <a:pt x="58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0"/>
                    <a:pt x="58" y="0"/>
                    <a:pt x="58" y="0"/>
                  </a:cubicBezTo>
                  <a:close/>
                  <a:moveTo>
                    <a:pt x="58" y="316"/>
                  </a:moveTo>
                  <a:cubicBezTo>
                    <a:pt x="26" y="316"/>
                    <a:pt x="0" y="245"/>
                    <a:pt x="0" y="158"/>
                  </a:cubicBezTo>
                  <a:cubicBezTo>
                    <a:pt x="0" y="71"/>
                    <a:pt x="26" y="0"/>
                    <a:pt x="58" y="0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32" y="26"/>
                    <a:pt x="10" y="85"/>
                    <a:pt x="10" y="158"/>
                  </a:cubicBezTo>
                  <a:cubicBezTo>
                    <a:pt x="10" y="231"/>
                    <a:pt x="32" y="290"/>
                    <a:pt x="58" y="290"/>
                  </a:cubicBezTo>
                  <a:lnTo>
                    <a:pt x="58" y="316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45" name="Freeform 29"/>
            <p:cNvSpPr>
              <a:spLocks noEditPoints="1"/>
            </p:cNvSpPr>
            <p:nvPr/>
          </p:nvSpPr>
          <p:spPr>
            <a:xfrm>
              <a:off x="0" y="374650"/>
              <a:ext cx="1182688" cy="434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5" h="115">
                  <a:moveTo>
                    <a:pt x="157" y="0"/>
                  </a:moveTo>
                  <a:cubicBezTo>
                    <a:pt x="157" y="0"/>
                    <a:pt x="157" y="0"/>
                    <a:pt x="157" y="0"/>
                  </a:cubicBezTo>
                  <a:cubicBezTo>
                    <a:pt x="245" y="0"/>
                    <a:pt x="315" y="26"/>
                    <a:pt x="315" y="58"/>
                  </a:cubicBezTo>
                  <a:cubicBezTo>
                    <a:pt x="315" y="90"/>
                    <a:pt x="245" y="116"/>
                    <a:pt x="157" y="11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230" y="106"/>
                    <a:pt x="290" y="85"/>
                    <a:pt x="290" y="58"/>
                  </a:cubicBezTo>
                  <a:cubicBezTo>
                    <a:pt x="290" y="31"/>
                    <a:pt x="230" y="9"/>
                    <a:pt x="157" y="9"/>
                  </a:cubicBezTo>
                  <a:cubicBezTo>
                    <a:pt x="157" y="9"/>
                    <a:pt x="157" y="9"/>
                    <a:pt x="157" y="9"/>
                  </a:cubicBezTo>
                  <a:lnTo>
                    <a:pt x="157" y="0"/>
                  </a:lnTo>
                  <a:close/>
                  <a:moveTo>
                    <a:pt x="0" y="58"/>
                  </a:moveTo>
                  <a:cubicBezTo>
                    <a:pt x="0" y="26"/>
                    <a:pt x="70" y="0"/>
                    <a:pt x="157" y="0"/>
                  </a:cubicBezTo>
                  <a:cubicBezTo>
                    <a:pt x="157" y="9"/>
                    <a:pt x="157" y="9"/>
                    <a:pt x="157" y="9"/>
                  </a:cubicBezTo>
                  <a:cubicBezTo>
                    <a:pt x="84" y="9"/>
                    <a:pt x="25" y="31"/>
                    <a:pt x="25" y="58"/>
                  </a:cubicBezTo>
                  <a:cubicBezTo>
                    <a:pt x="25" y="85"/>
                    <a:pt x="84" y="106"/>
                    <a:pt x="157" y="10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70" y="116"/>
                    <a:pt x="0" y="90"/>
                    <a:pt x="0" y="5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46" name="Freeform 30"/>
            <p:cNvSpPr>
              <a:spLocks noEditPoints="1"/>
            </p:cNvSpPr>
            <p:nvPr/>
          </p:nvSpPr>
          <p:spPr>
            <a:xfrm>
              <a:off x="87312" y="104775"/>
              <a:ext cx="1009650" cy="971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48" y="63"/>
                    <a:pt x="162" y="75"/>
                    <a:pt x="176" y="89"/>
                  </a:cubicBezTo>
                  <a:cubicBezTo>
                    <a:pt x="237" y="150"/>
                    <a:pt x="269" y="219"/>
                    <a:pt x="246" y="241"/>
                  </a:cubicBezTo>
                  <a:cubicBezTo>
                    <a:pt x="228" y="259"/>
                    <a:pt x="183" y="244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75" y="225"/>
                    <a:pt x="213" y="238"/>
                    <a:pt x="228" y="223"/>
                  </a:cubicBezTo>
                  <a:cubicBezTo>
                    <a:pt x="247" y="204"/>
                    <a:pt x="221" y="147"/>
                    <a:pt x="169" y="95"/>
                  </a:cubicBezTo>
                  <a:cubicBezTo>
                    <a:pt x="158" y="84"/>
                    <a:pt x="146" y="74"/>
                    <a:pt x="134" y="65"/>
                  </a:cubicBezTo>
                  <a:lnTo>
                    <a:pt x="134" y="53"/>
                  </a:lnTo>
                  <a:close/>
                  <a:moveTo>
                    <a:pt x="23" y="18"/>
                  </a:moveTo>
                  <a:cubicBezTo>
                    <a:pt x="41" y="0"/>
                    <a:pt x="86" y="16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94" y="34"/>
                    <a:pt x="56" y="21"/>
                    <a:pt x="41" y="36"/>
                  </a:cubicBezTo>
                  <a:cubicBezTo>
                    <a:pt x="22" y="55"/>
                    <a:pt x="48" y="113"/>
                    <a:pt x="100" y="164"/>
                  </a:cubicBezTo>
                  <a:cubicBezTo>
                    <a:pt x="111" y="176"/>
                    <a:pt x="123" y="186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121" y="197"/>
                    <a:pt x="107" y="184"/>
                    <a:pt x="93" y="171"/>
                  </a:cubicBezTo>
                  <a:cubicBezTo>
                    <a:pt x="32" y="109"/>
                    <a:pt x="0" y="41"/>
                    <a:pt x="23" y="1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47" name="Freeform 31"/>
            <p:cNvSpPr>
              <a:spLocks noEditPoints="1"/>
            </p:cNvSpPr>
            <p:nvPr/>
          </p:nvSpPr>
          <p:spPr>
            <a:xfrm>
              <a:off x="87312" y="104775"/>
              <a:ext cx="1009650" cy="971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83" y="16"/>
                    <a:pt x="228" y="0"/>
                    <a:pt x="246" y="18"/>
                  </a:cubicBezTo>
                  <a:cubicBezTo>
                    <a:pt x="269" y="41"/>
                    <a:pt x="237" y="109"/>
                    <a:pt x="176" y="171"/>
                  </a:cubicBezTo>
                  <a:cubicBezTo>
                    <a:pt x="162" y="184"/>
                    <a:pt x="148" y="197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46" y="186"/>
                    <a:pt x="158" y="176"/>
                    <a:pt x="169" y="164"/>
                  </a:cubicBezTo>
                  <a:cubicBezTo>
                    <a:pt x="221" y="113"/>
                    <a:pt x="247" y="55"/>
                    <a:pt x="228" y="36"/>
                  </a:cubicBezTo>
                  <a:cubicBezTo>
                    <a:pt x="213" y="21"/>
                    <a:pt x="175" y="34"/>
                    <a:pt x="134" y="65"/>
                  </a:cubicBezTo>
                  <a:lnTo>
                    <a:pt x="134" y="53"/>
                  </a:lnTo>
                  <a:close/>
                  <a:moveTo>
                    <a:pt x="23" y="241"/>
                  </a:moveTo>
                  <a:cubicBezTo>
                    <a:pt x="0" y="219"/>
                    <a:pt x="32" y="150"/>
                    <a:pt x="93" y="89"/>
                  </a:cubicBezTo>
                  <a:cubicBezTo>
                    <a:pt x="107" y="75"/>
                    <a:pt x="121" y="63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123" y="74"/>
                    <a:pt x="111" y="84"/>
                    <a:pt x="100" y="95"/>
                  </a:cubicBezTo>
                  <a:cubicBezTo>
                    <a:pt x="48" y="147"/>
                    <a:pt x="22" y="204"/>
                    <a:pt x="41" y="223"/>
                  </a:cubicBezTo>
                  <a:cubicBezTo>
                    <a:pt x="56" y="238"/>
                    <a:pt x="94" y="225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86" y="244"/>
                    <a:pt x="41" y="259"/>
                    <a:pt x="23" y="241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48" name="Oval 32"/>
            <p:cNvSpPr/>
            <p:nvPr/>
          </p:nvSpPr>
          <p:spPr>
            <a:xfrm>
              <a:off x="500062" y="498475"/>
              <a:ext cx="184150" cy="184150"/>
            </a:xfrm>
            <a:prstGeom prst="ellipse">
              <a:avLst/>
            </a:prstGeom>
            <a:solidFill>
              <a:srgbClr val="DD6660"/>
            </a:solidFill>
            <a:ln w="9525">
              <a:noFill/>
            </a:ln>
          </p:spPr>
          <p:txBody>
            <a:bodyPr anchor="t"/>
            <a:lstStyle/>
            <a:p>
              <a:endParaRPr lang="zh-CN" altLang="zh-CN" sz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9349" name="组合 177"/>
          <p:cNvGrpSpPr/>
          <p:nvPr/>
        </p:nvGrpSpPr>
        <p:grpSpPr>
          <a:xfrm>
            <a:off x="4505325" y="4579938"/>
            <a:ext cx="682625" cy="739775"/>
            <a:chOff x="0" y="0"/>
            <a:chExt cx="909638" cy="987425"/>
          </a:xfrm>
        </p:grpSpPr>
        <p:sp>
          <p:nvSpPr>
            <p:cNvPr id="99350" name="Freeform 58"/>
            <p:cNvSpPr/>
            <p:nvPr/>
          </p:nvSpPr>
          <p:spPr>
            <a:xfrm>
              <a:off x="217488" y="211138"/>
              <a:ext cx="612775" cy="7270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3" h="194">
                  <a:moveTo>
                    <a:pt x="44" y="20"/>
                  </a:moveTo>
                  <a:cubicBezTo>
                    <a:pt x="77" y="0"/>
                    <a:pt x="120" y="12"/>
                    <a:pt x="139" y="45"/>
                  </a:cubicBezTo>
                  <a:cubicBezTo>
                    <a:pt x="152" y="66"/>
                    <a:pt x="151" y="92"/>
                    <a:pt x="140" y="112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78" y="149"/>
                    <a:pt x="78" y="149"/>
                    <a:pt x="78" y="149"/>
                  </a:cubicBezTo>
                  <a:cubicBezTo>
                    <a:pt x="54" y="148"/>
                    <a:pt x="32" y="136"/>
                    <a:pt x="19" y="114"/>
                  </a:cubicBezTo>
                  <a:cubicBezTo>
                    <a:pt x="0" y="81"/>
                    <a:pt x="11" y="39"/>
                    <a:pt x="44" y="20"/>
                  </a:cubicBez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1" name="Freeform 59"/>
            <p:cNvSpPr>
              <a:spLocks noEditPoints="1"/>
            </p:cNvSpPr>
            <p:nvPr/>
          </p:nvSpPr>
          <p:spPr>
            <a:xfrm>
              <a:off x="439738" y="506413"/>
              <a:ext cx="288925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7" h="86">
                  <a:moveTo>
                    <a:pt x="54" y="81"/>
                  </a:moveTo>
                  <a:cubicBezTo>
                    <a:pt x="55" y="82"/>
                    <a:pt x="55" y="84"/>
                    <a:pt x="54" y="85"/>
                  </a:cubicBezTo>
                  <a:cubicBezTo>
                    <a:pt x="53" y="86"/>
                    <a:pt x="51" y="86"/>
                    <a:pt x="50" y="8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6" y="30"/>
                    <a:pt x="7" y="31"/>
                    <a:pt x="9" y="31"/>
                  </a:cubicBezTo>
                  <a:cubicBezTo>
                    <a:pt x="17" y="32"/>
                    <a:pt x="26" y="30"/>
                    <a:pt x="34" y="26"/>
                  </a:cubicBezTo>
                  <a:cubicBezTo>
                    <a:pt x="42" y="21"/>
                    <a:pt x="48" y="15"/>
                    <a:pt x="50" y="6"/>
                  </a:cubicBezTo>
                  <a:cubicBezTo>
                    <a:pt x="51" y="5"/>
                    <a:pt x="51" y="4"/>
                    <a:pt x="51" y="2"/>
                  </a:cubicBezTo>
                  <a:cubicBezTo>
                    <a:pt x="51" y="1"/>
                    <a:pt x="53" y="0"/>
                    <a:pt x="54" y="0"/>
                  </a:cubicBezTo>
                  <a:cubicBezTo>
                    <a:pt x="55" y="0"/>
                    <a:pt x="56" y="1"/>
                    <a:pt x="57" y="2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71"/>
                    <a:pt x="76" y="73"/>
                    <a:pt x="75" y="73"/>
                  </a:cubicBezTo>
                  <a:cubicBezTo>
                    <a:pt x="73" y="73"/>
                    <a:pt x="72" y="73"/>
                    <a:pt x="71" y="71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0" y="20"/>
                    <a:pt x="44" y="26"/>
                    <a:pt x="37" y="30"/>
                  </a:cubicBezTo>
                  <a:cubicBezTo>
                    <a:pt x="29" y="35"/>
                    <a:pt x="20" y="37"/>
                    <a:pt x="11" y="37"/>
                  </a:cubicBezTo>
                  <a:lnTo>
                    <a:pt x="54" y="81"/>
                  </a:lnTo>
                  <a:close/>
                  <a:moveTo>
                    <a:pt x="4" y="38"/>
                  </a:moveTo>
                  <a:cubicBezTo>
                    <a:pt x="1" y="34"/>
                    <a:pt x="1" y="34"/>
                    <a:pt x="1" y="34"/>
                  </a:cubicBezTo>
                  <a:cubicBezTo>
                    <a:pt x="0" y="33"/>
                    <a:pt x="0" y="31"/>
                    <a:pt x="1" y="30"/>
                  </a:cubicBezTo>
                  <a:cubicBezTo>
                    <a:pt x="2" y="30"/>
                    <a:pt x="3" y="29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lnTo>
                    <a:pt x="4" y="38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2" name="Freeform 60"/>
            <p:cNvSpPr/>
            <p:nvPr/>
          </p:nvSpPr>
          <p:spPr>
            <a:xfrm>
              <a:off x="541338" y="698500"/>
              <a:ext cx="327025" cy="2889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7" h="77">
                  <a:moveTo>
                    <a:pt x="0" y="39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6" y="39"/>
                    <a:pt x="87" y="42"/>
                    <a:pt x="80" y="47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8" y="77"/>
                    <a:pt x="26" y="74"/>
                    <a:pt x="22" y="69"/>
                  </a:cubicBezTo>
                  <a:lnTo>
                    <a:pt x="0" y="39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3" name="Freeform 61"/>
            <p:cNvSpPr/>
            <p:nvPr/>
          </p:nvSpPr>
          <p:spPr>
            <a:xfrm>
              <a:off x="409575" y="0"/>
              <a:ext cx="60325" cy="1920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51">
                  <a:moveTo>
                    <a:pt x="0" y="4"/>
                  </a:moveTo>
                  <a:cubicBezTo>
                    <a:pt x="0" y="2"/>
                    <a:pt x="1" y="1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9"/>
                    <a:pt x="14" y="50"/>
                    <a:pt x="12" y="51"/>
                  </a:cubicBezTo>
                  <a:cubicBezTo>
                    <a:pt x="11" y="51"/>
                    <a:pt x="9" y="50"/>
                    <a:pt x="8" y="4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4" name="Freeform 62"/>
            <p:cNvSpPr/>
            <p:nvPr/>
          </p:nvSpPr>
          <p:spPr>
            <a:xfrm>
              <a:off x="555625" y="0"/>
              <a:ext cx="57150" cy="1920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5" h="51">
                  <a:moveTo>
                    <a:pt x="8" y="3"/>
                  </a:moveTo>
                  <a:cubicBezTo>
                    <a:pt x="8" y="1"/>
                    <a:pt x="10" y="0"/>
                    <a:pt x="12" y="0"/>
                  </a:cubicBezTo>
                  <a:cubicBezTo>
                    <a:pt x="13" y="0"/>
                    <a:pt x="15" y="2"/>
                    <a:pt x="14" y="4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50"/>
                    <a:pt x="5" y="51"/>
                    <a:pt x="3" y="51"/>
                  </a:cubicBezTo>
                  <a:cubicBezTo>
                    <a:pt x="1" y="50"/>
                    <a:pt x="0" y="48"/>
                    <a:pt x="0" y="47"/>
                  </a:cubicBezTo>
                  <a:lnTo>
                    <a:pt x="8" y="3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5" name="Freeform 63"/>
            <p:cNvSpPr/>
            <p:nvPr/>
          </p:nvSpPr>
          <p:spPr>
            <a:xfrm>
              <a:off x="661988" y="57150"/>
              <a:ext cx="111125" cy="173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23" y="2"/>
                  </a:moveTo>
                  <a:cubicBezTo>
                    <a:pt x="24" y="1"/>
                    <a:pt x="26" y="0"/>
                    <a:pt x="28" y="1"/>
                  </a:cubicBezTo>
                  <a:cubicBezTo>
                    <a:pt x="30" y="2"/>
                    <a:pt x="30" y="4"/>
                    <a:pt x="29" y="6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6" y="46"/>
                    <a:pt x="4" y="46"/>
                    <a:pt x="3" y="45"/>
                  </a:cubicBezTo>
                  <a:cubicBezTo>
                    <a:pt x="1" y="45"/>
                    <a:pt x="0" y="42"/>
                    <a:pt x="1" y="41"/>
                  </a:cubicBezTo>
                  <a:lnTo>
                    <a:pt x="23" y="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6" name="Freeform 64"/>
            <p:cNvSpPr/>
            <p:nvPr/>
          </p:nvSpPr>
          <p:spPr>
            <a:xfrm>
              <a:off x="750888" y="169863"/>
              <a:ext cx="158750" cy="1349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2" h="36">
                  <a:moveTo>
                    <a:pt x="36" y="1"/>
                  </a:moveTo>
                  <a:cubicBezTo>
                    <a:pt x="37" y="0"/>
                    <a:pt x="39" y="0"/>
                    <a:pt x="40" y="1"/>
                  </a:cubicBezTo>
                  <a:cubicBezTo>
                    <a:pt x="42" y="3"/>
                    <a:pt x="41" y="5"/>
                    <a:pt x="40" y="6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5" y="36"/>
                    <a:pt x="3" y="36"/>
                    <a:pt x="1" y="34"/>
                  </a:cubicBezTo>
                  <a:cubicBezTo>
                    <a:pt x="0" y="33"/>
                    <a:pt x="0" y="31"/>
                    <a:pt x="2" y="29"/>
                  </a:cubicBezTo>
                  <a:lnTo>
                    <a:pt x="36" y="1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7" name="Freeform 65"/>
            <p:cNvSpPr/>
            <p:nvPr/>
          </p:nvSpPr>
          <p:spPr>
            <a:xfrm>
              <a:off x="247650" y="60325"/>
              <a:ext cx="112713" cy="173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1" y="5"/>
                  </a:moveTo>
                  <a:cubicBezTo>
                    <a:pt x="0" y="4"/>
                    <a:pt x="0" y="2"/>
                    <a:pt x="2" y="1"/>
                  </a:cubicBezTo>
                  <a:cubicBezTo>
                    <a:pt x="4" y="0"/>
                    <a:pt x="6" y="0"/>
                    <a:pt x="7" y="2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2"/>
                    <a:pt x="29" y="44"/>
                    <a:pt x="28" y="45"/>
                  </a:cubicBezTo>
                  <a:cubicBezTo>
                    <a:pt x="26" y="46"/>
                    <a:pt x="24" y="45"/>
                    <a:pt x="23" y="44"/>
                  </a:cubicBezTo>
                  <a:lnTo>
                    <a:pt x="1" y="5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8" name="Freeform 66"/>
            <p:cNvSpPr/>
            <p:nvPr/>
          </p:nvSpPr>
          <p:spPr>
            <a:xfrm>
              <a:off x="117475" y="169863"/>
              <a:ext cx="153988" cy="1381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1" h="37">
                  <a:moveTo>
                    <a:pt x="1" y="7"/>
                  </a:moveTo>
                  <a:cubicBezTo>
                    <a:pt x="0" y="6"/>
                    <a:pt x="0" y="4"/>
                    <a:pt x="1" y="2"/>
                  </a:cubicBezTo>
                  <a:cubicBezTo>
                    <a:pt x="2" y="1"/>
                    <a:pt x="4" y="0"/>
                    <a:pt x="6" y="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31"/>
                    <a:pt x="41" y="33"/>
                    <a:pt x="40" y="35"/>
                  </a:cubicBezTo>
                  <a:cubicBezTo>
                    <a:pt x="39" y="36"/>
                    <a:pt x="37" y="37"/>
                    <a:pt x="35" y="35"/>
                  </a:cubicBezTo>
                  <a:lnTo>
                    <a:pt x="1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9" name="Freeform 67"/>
            <p:cNvSpPr/>
            <p:nvPr/>
          </p:nvSpPr>
          <p:spPr>
            <a:xfrm>
              <a:off x="30163" y="319088"/>
              <a:ext cx="184150" cy="87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2" y="8"/>
                  </a:moveTo>
                  <a:cubicBezTo>
                    <a:pt x="1" y="7"/>
                    <a:pt x="0" y="5"/>
                    <a:pt x="0" y="3"/>
                  </a:cubicBezTo>
                  <a:cubicBezTo>
                    <a:pt x="1" y="1"/>
                    <a:pt x="3" y="0"/>
                    <a:pt x="5" y="1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8" y="17"/>
                    <a:pt x="49" y="19"/>
                    <a:pt x="49" y="21"/>
                  </a:cubicBezTo>
                  <a:cubicBezTo>
                    <a:pt x="48" y="22"/>
                    <a:pt x="46" y="23"/>
                    <a:pt x="44" y="23"/>
                  </a:cubicBezTo>
                  <a:lnTo>
                    <a:pt x="2" y="8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60" name="Freeform 68"/>
            <p:cNvSpPr/>
            <p:nvPr/>
          </p:nvSpPr>
          <p:spPr>
            <a:xfrm>
              <a:off x="0" y="492125"/>
              <a:ext cx="195263" cy="269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2" h="7">
                  <a:moveTo>
                    <a:pt x="4" y="7"/>
                  </a:move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0" y="0"/>
                    <a:pt x="52" y="2"/>
                    <a:pt x="52" y="4"/>
                  </a:cubicBezTo>
                  <a:cubicBezTo>
                    <a:pt x="52" y="5"/>
                    <a:pt x="50" y="7"/>
                    <a:pt x="48" y="7"/>
                  </a:cubicBezTo>
                  <a:lnTo>
                    <a:pt x="4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61" name="Freeform 69"/>
            <p:cNvSpPr/>
            <p:nvPr/>
          </p:nvSpPr>
          <p:spPr>
            <a:xfrm>
              <a:off x="30163" y="604838"/>
              <a:ext cx="184150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5" y="22"/>
                  </a:moveTo>
                  <a:cubicBezTo>
                    <a:pt x="3" y="23"/>
                    <a:pt x="1" y="22"/>
                    <a:pt x="1" y="20"/>
                  </a:cubicBezTo>
                  <a:cubicBezTo>
                    <a:pt x="0" y="19"/>
                    <a:pt x="1" y="17"/>
                    <a:pt x="3" y="1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6" y="0"/>
                    <a:pt x="48" y="1"/>
                    <a:pt x="49" y="3"/>
                  </a:cubicBezTo>
                  <a:cubicBezTo>
                    <a:pt x="49" y="4"/>
                    <a:pt x="49" y="6"/>
                    <a:pt x="47" y="7"/>
                  </a:cubicBezTo>
                  <a:lnTo>
                    <a:pt x="5" y="2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9362" name="Freeform 34"/>
          <p:cNvSpPr>
            <a:spLocks noEditPoints="1"/>
          </p:cNvSpPr>
          <p:nvPr/>
        </p:nvSpPr>
        <p:spPr>
          <a:xfrm>
            <a:off x="5964238" y="5075238"/>
            <a:ext cx="504825" cy="5143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179" h="182">
                <a:moveTo>
                  <a:pt x="126" y="24"/>
                </a:moveTo>
                <a:cubicBezTo>
                  <a:pt x="165" y="42"/>
                  <a:pt x="165" y="42"/>
                  <a:pt x="165" y="42"/>
                </a:cubicBezTo>
                <a:cubicBezTo>
                  <a:pt x="175" y="47"/>
                  <a:pt x="179" y="59"/>
                  <a:pt x="175" y="69"/>
                </a:cubicBezTo>
                <a:cubicBezTo>
                  <a:pt x="128" y="169"/>
                  <a:pt x="128" y="169"/>
                  <a:pt x="128" y="169"/>
                </a:cubicBezTo>
                <a:cubicBezTo>
                  <a:pt x="127" y="170"/>
                  <a:pt x="127" y="172"/>
                  <a:pt x="126" y="173"/>
                </a:cubicBezTo>
                <a:cubicBezTo>
                  <a:pt x="126" y="139"/>
                  <a:pt x="126" y="139"/>
                  <a:pt x="126" y="139"/>
                </a:cubicBezTo>
                <a:cubicBezTo>
                  <a:pt x="126" y="139"/>
                  <a:pt x="126" y="138"/>
                  <a:pt x="126" y="138"/>
                </a:cubicBezTo>
                <a:cubicBezTo>
                  <a:pt x="131" y="128"/>
                  <a:pt x="131" y="128"/>
                  <a:pt x="131" y="128"/>
                </a:cubicBezTo>
                <a:cubicBezTo>
                  <a:pt x="132" y="126"/>
                  <a:pt x="131" y="124"/>
                  <a:pt x="130" y="12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33" y="117"/>
                  <a:pt x="133" y="117"/>
                  <a:pt x="133" y="117"/>
                </a:cubicBezTo>
                <a:cubicBezTo>
                  <a:pt x="134" y="118"/>
                  <a:pt x="136" y="117"/>
                  <a:pt x="137" y="115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42" y="104"/>
                  <a:pt x="142" y="102"/>
                  <a:pt x="140" y="101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81"/>
                  <a:pt x="126" y="81"/>
                  <a:pt x="126" y="81"/>
                </a:cubicBezTo>
                <a:cubicBezTo>
                  <a:pt x="140" y="88"/>
                  <a:pt x="140" y="88"/>
                  <a:pt x="140" y="88"/>
                </a:cubicBezTo>
                <a:cubicBezTo>
                  <a:pt x="145" y="90"/>
                  <a:pt x="151" y="88"/>
                  <a:pt x="153" y="83"/>
                </a:cubicBezTo>
                <a:cubicBezTo>
                  <a:pt x="160" y="68"/>
                  <a:pt x="160" y="68"/>
                  <a:pt x="160" y="68"/>
                </a:cubicBezTo>
                <a:cubicBezTo>
                  <a:pt x="162" y="63"/>
                  <a:pt x="160" y="58"/>
                  <a:pt x="155" y="55"/>
                </a:cubicBezTo>
                <a:cubicBezTo>
                  <a:pt x="126" y="42"/>
                  <a:pt x="126" y="42"/>
                  <a:pt x="126" y="42"/>
                </a:cubicBezTo>
                <a:lnTo>
                  <a:pt x="126" y="24"/>
                </a:lnTo>
                <a:close/>
                <a:moveTo>
                  <a:pt x="105" y="14"/>
                </a:moveTo>
                <a:cubicBezTo>
                  <a:pt x="126" y="24"/>
                  <a:pt x="126" y="24"/>
                  <a:pt x="126" y="24"/>
                </a:cubicBezTo>
                <a:cubicBezTo>
                  <a:pt x="126" y="42"/>
                  <a:pt x="126" y="42"/>
                  <a:pt x="126" y="42"/>
                </a:cubicBezTo>
                <a:cubicBezTo>
                  <a:pt x="105" y="32"/>
                  <a:pt x="105" y="32"/>
                  <a:pt x="105" y="32"/>
                </a:cubicBezTo>
                <a:lnTo>
                  <a:pt x="105" y="14"/>
                </a:lnTo>
                <a:close/>
                <a:moveTo>
                  <a:pt x="126" y="173"/>
                </a:moveTo>
                <a:cubicBezTo>
                  <a:pt x="121" y="179"/>
                  <a:pt x="112" y="182"/>
                  <a:pt x="105" y="180"/>
                </a:cubicBezTo>
                <a:cubicBezTo>
                  <a:pt x="105" y="159"/>
                  <a:pt x="105" y="159"/>
                  <a:pt x="105" y="159"/>
                </a:cubicBezTo>
                <a:cubicBezTo>
                  <a:pt x="112" y="162"/>
                  <a:pt x="112" y="162"/>
                  <a:pt x="112" y="162"/>
                </a:cubicBezTo>
                <a:cubicBezTo>
                  <a:pt x="113" y="163"/>
                  <a:pt x="115" y="162"/>
                  <a:pt x="116" y="160"/>
                </a:cubicBezTo>
                <a:cubicBezTo>
                  <a:pt x="120" y="151"/>
                  <a:pt x="120" y="151"/>
                  <a:pt x="120" y="151"/>
                </a:cubicBezTo>
                <a:cubicBezTo>
                  <a:pt x="121" y="149"/>
                  <a:pt x="121" y="147"/>
                  <a:pt x="119" y="146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22" y="139"/>
                  <a:pt x="122" y="139"/>
                  <a:pt x="122" y="139"/>
                </a:cubicBezTo>
                <a:cubicBezTo>
                  <a:pt x="123" y="140"/>
                  <a:pt x="125" y="140"/>
                  <a:pt x="126" y="139"/>
                </a:cubicBezTo>
                <a:lnTo>
                  <a:pt x="126" y="173"/>
                </a:lnTo>
                <a:close/>
                <a:moveTo>
                  <a:pt x="126" y="81"/>
                </a:moveTo>
                <a:cubicBezTo>
                  <a:pt x="126" y="94"/>
                  <a:pt x="126" y="94"/>
                  <a:pt x="126" y="94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17" y="90"/>
                  <a:pt x="115" y="91"/>
                  <a:pt x="114" y="9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4"/>
                  <a:pt x="110" y="106"/>
                  <a:pt x="111" y="107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08" y="114"/>
                  <a:pt x="108" y="114"/>
                  <a:pt x="108" y="114"/>
                </a:cubicBezTo>
                <a:cubicBezTo>
                  <a:pt x="107" y="113"/>
                  <a:pt x="105" y="113"/>
                  <a:pt x="105" y="114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8" y="88"/>
                  <a:pt x="107" y="86"/>
                  <a:pt x="106" y="85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72"/>
                  <a:pt x="105" y="72"/>
                  <a:pt x="105" y="72"/>
                </a:cubicBezTo>
                <a:lnTo>
                  <a:pt x="126" y="81"/>
                </a:lnTo>
                <a:close/>
                <a:moveTo>
                  <a:pt x="86" y="5"/>
                </a:moveTo>
                <a:cubicBezTo>
                  <a:pt x="105" y="14"/>
                  <a:pt x="105" y="14"/>
                  <a:pt x="105" y="14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86" y="23"/>
                  <a:pt x="86" y="23"/>
                  <a:pt x="86" y="23"/>
                </a:cubicBezTo>
                <a:lnTo>
                  <a:pt x="86" y="5"/>
                </a:lnTo>
                <a:close/>
                <a:moveTo>
                  <a:pt x="105" y="180"/>
                </a:moveTo>
                <a:cubicBezTo>
                  <a:pt x="103" y="180"/>
                  <a:pt x="102" y="179"/>
                  <a:pt x="101" y="179"/>
                </a:cubicBezTo>
                <a:cubicBezTo>
                  <a:pt x="86" y="172"/>
                  <a:pt x="86" y="172"/>
                  <a:pt x="86" y="172"/>
                </a:cubicBezTo>
                <a:cubicBezTo>
                  <a:pt x="86" y="135"/>
                  <a:pt x="86" y="135"/>
                  <a:pt x="86" y="135"/>
                </a:cubicBezTo>
                <a:cubicBezTo>
                  <a:pt x="86" y="134"/>
                  <a:pt x="86" y="134"/>
                  <a:pt x="86" y="134"/>
                </a:cubicBezTo>
                <a:cubicBezTo>
                  <a:pt x="86" y="133"/>
                  <a:pt x="86" y="132"/>
                  <a:pt x="86" y="131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8" y="123"/>
                  <a:pt x="88" y="123"/>
                  <a:pt x="88" y="123"/>
                </a:cubicBezTo>
                <a:cubicBezTo>
                  <a:pt x="89" y="124"/>
                  <a:pt x="91" y="123"/>
                  <a:pt x="92" y="122"/>
                </a:cubicBezTo>
                <a:cubicBezTo>
                  <a:pt x="97" y="112"/>
                  <a:pt x="97" y="112"/>
                  <a:pt x="97" y="112"/>
                </a:cubicBezTo>
                <a:cubicBezTo>
                  <a:pt x="97" y="110"/>
                  <a:pt x="97" y="108"/>
                  <a:pt x="95" y="108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86" y="95"/>
                  <a:pt x="86" y="95"/>
                  <a:pt x="86" y="95"/>
                </a:cubicBezTo>
                <a:cubicBezTo>
                  <a:pt x="98" y="101"/>
                  <a:pt x="98" y="101"/>
                  <a:pt x="98" y="101"/>
                </a:cubicBezTo>
                <a:cubicBezTo>
                  <a:pt x="100" y="102"/>
                  <a:pt x="102" y="101"/>
                  <a:pt x="103" y="99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04" y="114"/>
                  <a:pt x="104" y="115"/>
                  <a:pt x="104" y="115"/>
                </a:cubicBezTo>
                <a:cubicBezTo>
                  <a:pt x="99" y="125"/>
                  <a:pt x="99" y="125"/>
                  <a:pt x="99" y="125"/>
                </a:cubicBezTo>
                <a:cubicBezTo>
                  <a:pt x="98" y="127"/>
                  <a:pt x="99" y="129"/>
                  <a:pt x="101" y="129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6" y="135"/>
                  <a:pt x="94" y="136"/>
                  <a:pt x="93" y="138"/>
                </a:cubicBezTo>
                <a:cubicBezTo>
                  <a:pt x="89" y="148"/>
                  <a:pt x="89" y="148"/>
                  <a:pt x="89" y="148"/>
                </a:cubicBezTo>
                <a:cubicBezTo>
                  <a:pt x="88" y="149"/>
                  <a:pt x="88" y="151"/>
                  <a:pt x="90" y="152"/>
                </a:cubicBezTo>
                <a:cubicBezTo>
                  <a:pt x="105" y="159"/>
                  <a:pt x="105" y="159"/>
                  <a:pt x="105" y="159"/>
                </a:cubicBezTo>
                <a:lnTo>
                  <a:pt x="105" y="180"/>
                </a:lnTo>
                <a:close/>
                <a:moveTo>
                  <a:pt x="105" y="72"/>
                </a:moveTo>
                <a:cubicBezTo>
                  <a:pt x="105" y="84"/>
                  <a:pt x="105" y="84"/>
                  <a:pt x="105" y="84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63"/>
                  <a:pt x="86" y="63"/>
                  <a:pt x="86" y="63"/>
                </a:cubicBezTo>
                <a:lnTo>
                  <a:pt x="105" y="72"/>
                </a:lnTo>
                <a:close/>
                <a:moveTo>
                  <a:pt x="79" y="2"/>
                </a:moveTo>
                <a:cubicBezTo>
                  <a:pt x="86" y="5"/>
                  <a:pt x="86" y="5"/>
                  <a:pt x="86" y="5"/>
                </a:cubicBezTo>
                <a:cubicBezTo>
                  <a:pt x="86" y="23"/>
                  <a:pt x="86" y="23"/>
                  <a:pt x="86" y="23"/>
                </a:cubicBezTo>
                <a:cubicBezTo>
                  <a:pt x="75" y="18"/>
                  <a:pt x="75" y="18"/>
                  <a:pt x="75" y="18"/>
                </a:cubicBezTo>
                <a:cubicBezTo>
                  <a:pt x="74" y="17"/>
                  <a:pt x="72" y="17"/>
                  <a:pt x="70" y="17"/>
                </a:cubicBezTo>
                <a:cubicBezTo>
                  <a:pt x="70" y="0"/>
                  <a:pt x="70" y="0"/>
                  <a:pt x="70" y="0"/>
                </a:cubicBezTo>
                <a:cubicBezTo>
                  <a:pt x="73" y="0"/>
                  <a:pt x="76" y="1"/>
                  <a:pt x="79" y="2"/>
                </a:cubicBezTo>
                <a:close/>
                <a:moveTo>
                  <a:pt x="86" y="172"/>
                </a:moveTo>
                <a:cubicBezTo>
                  <a:pt x="70" y="164"/>
                  <a:pt x="70" y="164"/>
                  <a:pt x="70" y="164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9" y="147"/>
                  <a:pt x="81" y="146"/>
                  <a:pt x="81" y="144"/>
                </a:cubicBezTo>
                <a:cubicBezTo>
                  <a:pt x="86" y="135"/>
                  <a:pt x="86" y="135"/>
                  <a:pt x="86" y="135"/>
                </a:cubicBezTo>
                <a:lnTo>
                  <a:pt x="86" y="172"/>
                </a:lnTo>
                <a:close/>
                <a:moveTo>
                  <a:pt x="86" y="63"/>
                </a:moveTo>
                <a:cubicBezTo>
                  <a:pt x="86" y="76"/>
                  <a:pt x="86" y="76"/>
                  <a:pt x="86" y="76"/>
                </a:cubicBezTo>
                <a:cubicBezTo>
                  <a:pt x="84" y="75"/>
                  <a:pt x="84" y="75"/>
                  <a:pt x="84" y="75"/>
                </a:cubicBezTo>
                <a:cubicBezTo>
                  <a:pt x="82" y="74"/>
                  <a:pt x="81" y="75"/>
                  <a:pt x="80" y="77"/>
                </a:cubicBezTo>
                <a:cubicBezTo>
                  <a:pt x="75" y="86"/>
                  <a:pt x="75" y="86"/>
                  <a:pt x="75" y="86"/>
                </a:cubicBezTo>
                <a:cubicBezTo>
                  <a:pt x="74" y="88"/>
                  <a:pt x="75" y="90"/>
                  <a:pt x="77" y="91"/>
                </a:cubicBezTo>
                <a:cubicBezTo>
                  <a:pt x="86" y="95"/>
                  <a:pt x="86" y="95"/>
                  <a:pt x="86" y="95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74" y="97"/>
                  <a:pt x="74" y="97"/>
                  <a:pt x="74" y="97"/>
                </a:cubicBezTo>
                <a:cubicBezTo>
                  <a:pt x="72" y="97"/>
                  <a:pt x="71" y="97"/>
                  <a:pt x="70" y="98"/>
                </a:cubicBezTo>
                <a:cubicBezTo>
                  <a:pt x="70" y="79"/>
                  <a:pt x="70" y="79"/>
                  <a:pt x="70" y="79"/>
                </a:cubicBezTo>
                <a:cubicBezTo>
                  <a:pt x="73" y="73"/>
                  <a:pt x="73" y="73"/>
                  <a:pt x="73" y="73"/>
                </a:cubicBezTo>
                <a:cubicBezTo>
                  <a:pt x="73" y="72"/>
                  <a:pt x="73" y="70"/>
                  <a:pt x="71" y="69"/>
                </a:cubicBezTo>
                <a:cubicBezTo>
                  <a:pt x="70" y="68"/>
                  <a:pt x="70" y="68"/>
                  <a:pt x="70" y="68"/>
                </a:cubicBezTo>
                <a:cubicBezTo>
                  <a:pt x="70" y="55"/>
                  <a:pt x="70" y="55"/>
                  <a:pt x="70" y="55"/>
                </a:cubicBezTo>
                <a:lnTo>
                  <a:pt x="86" y="63"/>
                </a:lnTo>
                <a:close/>
                <a:moveTo>
                  <a:pt x="86" y="122"/>
                </a:moveTo>
                <a:cubicBezTo>
                  <a:pt x="86" y="131"/>
                  <a:pt x="86" y="131"/>
                  <a:pt x="86" y="131"/>
                </a:cubicBezTo>
                <a:cubicBezTo>
                  <a:pt x="86" y="131"/>
                  <a:pt x="85" y="130"/>
                  <a:pt x="84" y="130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70" y="115"/>
                  <a:pt x="70" y="115"/>
                  <a:pt x="70" y="115"/>
                </a:cubicBezTo>
                <a:lnTo>
                  <a:pt x="86" y="122"/>
                </a:lnTo>
                <a:close/>
                <a:moveTo>
                  <a:pt x="70" y="164"/>
                </a:moveTo>
                <a:cubicBezTo>
                  <a:pt x="58" y="159"/>
                  <a:pt x="58" y="159"/>
                  <a:pt x="58" y="159"/>
                </a:cubicBezTo>
                <a:cubicBezTo>
                  <a:pt x="58" y="137"/>
                  <a:pt x="58" y="137"/>
                  <a:pt x="58" y="137"/>
                </a:cubicBezTo>
                <a:cubicBezTo>
                  <a:pt x="70" y="142"/>
                  <a:pt x="70" y="142"/>
                  <a:pt x="70" y="142"/>
                </a:cubicBezTo>
                <a:lnTo>
                  <a:pt x="70" y="164"/>
                </a:lnTo>
                <a:close/>
                <a:moveTo>
                  <a:pt x="58" y="4"/>
                </a:moveTo>
                <a:cubicBezTo>
                  <a:pt x="62" y="2"/>
                  <a:pt x="66" y="0"/>
                  <a:pt x="70" y="0"/>
                </a:cubicBezTo>
                <a:cubicBezTo>
                  <a:pt x="70" y="17"/>
                  <a:pt x="70" y="17"/>
                  <a:pt x="70" y="17"/>
                </a:cubicBezTo>
                <a:cubicBezTo>
                  <a:pt x="67" y="18"/>
                  <a:pt x="64" y="20"/>
                  <a:pt x="62" y="23"/>
                </a:cubicBezTo>
                <a:cubicBezTo>
                  <a:pt x="58" y="31"/>
                  <a:pt x="58" y="31"/>
                  <a:pt x="58" y="31"/>
                </a:cubicBezTo>
                <a:lnTo>
                  <a:pt x="58" y="4"/>
                </a:lnTo>
                <a:close/>
                <a:moveTo>
                  <a:pt x="70" y="55"/>
                </a:moveTo>
                <a:cubicBezTo>
                  <a:pt x="70" y="68"/>
                  <a:pt x="70" y="68"/>
                  <a:pt x="70" y="68"/>
                </a:cubicBezTo>
                <a:cubicBezTo>
                  <a:pt x="58" y="63"/>
                  <a:pt x="58" y="63"/>
                  <a:pt x="58" y="63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1"/>
                  <a:pt x="60" y="51"/>
                </a:cubicBezTo>
                <a:lnTo>
                  <a:pt x="70" y="55"/>
                </a:lnTo>
                <a:close/>
                <a:moveTo>
                  <a:pt x="70" y="79"/>
                </a:moveTo>
                <a:cubicBezTo>
                  <a:pt x="70" y="98"/>
                  <a:pt x="70" y="98"/>
                  <a:pt x="70" y="98"/>
                </a:cubicBezTo>
                <a:cubicBezTo>
                  <a:pt x="70" y="98"/>
                  <a:pt x="69" y="99"/>
                  <a:pt x="69" y="99"/>
                </a:cubicBezTo>
                <a:cubicBezTo>
                  <a:pt x="65" y="109"/>
                  <a:pt x="65" y="109"/>
                  <a:pt x="65" y="109"/>
                </a:cubicBezTo>
                <a:cubicBezTo>
                  <a:pt x="64" y="111"/>
                  <a:pt x="65" y="112"/>
                  <a:pt x="66" y="113"/>
                </a:cubicBezTo>
                <a:cubicBezTo>
                  <a:pt x="70" y="115"/>
                  <a:pt x="70" y="115"/>
                  <a:pt x="70" y="115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61" y="119"/>
                  <a:pt x="59" y="120"/>
                  <a:pt x="59" y="122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62" y="96"/>
                  <a:pt x="62" y="96"/>
                  <a:pt x="62" y="96"/>
                </a:cubicBezTo>
                <a:cubicBezTo>
                  <a:pt x="63" y="94"/>
                  <a:pt x="62" y="92"/>
                  <a:pt x="61" y="91"/>
                </a:cubicBezTo>
                <a:cubicBezTo>
                  <a:pt x="58" y="90"/>
                  <a:pt x="58" y="90"/>
                  <a:pt x="58" y="90"/>
                </a:cubicBezTo>
                <a:cubicBezTo>
                  <a:pt x="58" y="82"/>
                  <a:pt x="58" y="82"/>
                  <a:pt x="58" y="82"/>
                </a:cubicBezTo>
                <a:cubicBezTo>
                  <a:pt x="64" y="85"/>
                  <a:pt x="64" y="85"/>
                  <a:pt x="64" y="85"/>
                </a:cubicBezTo>
                <a:cubicBezTo>
                  <a:pt x="65" y="85"/>
                  <a:pt x="67" y="85"/>
                  <a:pt x="68" y="83"/>
                </a:cubicBezTo>
                <a:lnTo>
                  <a:pt x="70" y="79"/>
                </a:lnTo>
                <a:close/>
                <a:moveTo>
                  <a:pt x="58" y="159"/>
                </a:moveTo>
                <a:cubicBezTo>
                  <a:pt x="52" y="156"/>
                  <a:pt x="52" y="156"/>
                  <a:pt x="52" y="156"/>
                </a:cubicBezTo>
                <a:cubicBezTo>
                  <a:pt x="52" y="119"/>
                  <a:pt x="52" y="119"/>
                  <a:pt x="52" y="119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2" y="117"/>
                  <a:pt x="52" y="116"/>
                  <a:pt x="52" y="11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3" y="107"/>
                  <a:pt x="53" y="107"/>
                  <a:pt x="53" y="107"/>
                </a:cubicBezTo>
                <a:cubicBezTo>
                  <a:pt x="55" y="108"/>
                  <a:pt x="57" y="107"/>
                  <a:pt x="58" y="106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4" y="132"/>
                  <a:pt x="54" y="132"/>
                  <a:pt x="54" y="132"/>
                </a:cubicBezTo>
                <a:cubicBezTo>
                  <a:pt x="53" y="133"/>
                  <a:pt x="54" y="135"/>
                  <a:pt x="56" y="136"/>
                </a:cubicBezTo>
                <a:cubicBezTo>
                  <a:pt x="58" y="137"/>
                  <a:pt x="58" y="137"/>
                  <a:pt x="58" y="137"/>
                </a:cubicBezTo>
                <a:lnTo>
                  <a:pt x="58" y="159"/>
                </a:lnTo>
                <a:close/>
                <a:moveTo>
                  <a:pt x="52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3" y="9"/>
                  <a:pt x="56" y="6"/>
                  <a:pt x="58" y="4"/>
                </a:cubicBezTo>
                <a:cubicBezTo>
                  <a:pt x="58" y="31"/>
                  <a:pt x="58" y="31"/>
                  <a:pt x="58" y="31"/>
                </a:cubicBezTo>
                <a:cubicBezTo>
                  <a:pt x="55" y="38"/>
                  <a:pt x="55" y="38"/>
                  <a:pt x="55" y="38"/>
                </a:cubicBezTo>
                <a:cubicBezTo>
                  <a:pt x="53" y="42"/>
                  <a:pt x="55" y="47"/>
                  <a:pt x="58" y="50"/>
                </a:cubicBezTo>
                <a:cubicBezTo>
                  <a:pt x="58" y="63"/>
                  <a:pt x="58" y="63"/>
                  <a:pt x="58" y="63"/>
                </a:cubicBezTo>
                <a:cubicBezTo>
                  <a:pt x="52" y="60"/>
                  <a:pt x="52" y="60"/>
                  <a:pt x="52" y="60"/>
                </a:cubicBezTo>
                <a:lnTo>
                  <a:pt x="52" y="12"/>
                </a:lnTo>
                <a:close/>
                <a:moveTo>
                  <a:pt x="58" y="82"/>
                </a:moveTo>
                <a:cubicBezTo>
                  <a:pt x="58" y="90"/>
                  <a:pt x="58" y="90"/>
                  <a:pt x="58" y="90"/>
                </a:cubicBezTo>
                <a:cubicBezTo>
                  <a:pt x="52" y="87"/>
                  <a:pt x="52" y="87"/>
                  <a:pt x="52" y="87"/>
                </a:cubicBezTo>
                <a:cubicBezTo>
                  <a:pt x="52" y="79"/>
                  <a:pt x="52" y="79"/>
                  <a:pt x="52" y="79"/>
                </a:cubicBezTo>
                <a:lnTo>
                  <a:pt x="58" y="82"/>
                </a:lnTo>
                <a:close/>
                <a:moveTo>
                  <a:pt x="52" y="156"/>
                </a:moveTo>
                <a:cubicBezTo>
                  <a:pt x="36" y="148"/>
                  <a:pt x="36" y="148"/>
                  <a:pt x="36" y="148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43" y="130"/>
                  <a:pt x="43" y="130"/>
                  <a:pt x="43" y="130"/>
                </a:cubicBezTo>
                <a:cubicBezTo>
                  <a:pt x="44" y="130"/>
                  <a:pt x="46" y="130"/>
                  <a:pt x="47" y="128"/>
                </a:cubicBezTo>
                <a:cubicBezTo>
                  <a:pt x="52" y="119"/>
                  <a:pt x="52" y="119"/>
                  <a:pt x="52" y="119"/>
                </a:cubicBezTo>
                <a:lnTo>
                  <a:pt x="52" y="156"/>
                </a:lnTo>
                <a:close/>
                <a:moveTo>
                  <a:pt x="36" y="46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60"/>
                  <a:pt x="52" y="60"/>
                  <a:pt x="52" y="60"/>
                </a:cubicBezTo>
                <a:cubicBezTo>
                  <a:pt x="50" y="59"/>
                  <a:pt x="50" y="59"/>
                  <a:pt x="50" y="59"/>
                </a:cubicBezTo>
                <a:cubicBezTo>
                  <a:pt x="48" y="58"/>
                  <a:pt x="46" y="59"/>
                  <a:pt x="45" y="61"/>
                </a:cubicBezTo>
                <a:cubicBezTo>
                  <a:pt x="41" y="70"/>
                  <a:pt x="41" y="70"/>
                  <a:pt x="41" y="70"/>
                </a:cubicBezTo>
                <a:cubicBezTo>
                  <a:pt x="40" y="72"/>
                  <a:pt x="41" y="74"/>
                  <a:pt x="42" y="75"/>
                </a:cubicBezTo>
                <a:cubicBezTo>
                  <a:pt x="52" y="79"/>
                  <a:pt x="52" y="79"/>
                  <a:pt x="52" y="79"/>
                </a:cubicBezTo>
                <a:cubicBezTo>
                  <a:pt x="52" y="87"/>
                  <a:pt x="52" y="87"/>
                  <a:pt x="52" y="87"/>
                </a:cubicBezTo>
                <a:cubicBezTo>
                  <a:pt x="39" y="81"/>
                  <a:pt x="39" y="81"/>
                  <a:pt x="39" y="81"/>
                </a:cubicBezTo>
                <a:cubicBezTo>
                  <a:pt x="38" y="81"/>
                  <a:pt x="37" y="81"/>
                  <a:pt x="36" y="82"/>
                </a:cubicBezTo>
                <a:lnTo>
                  <a:pt x="36" y="46"/>
                </a:lnTo>
                <a:close/>
                <a:moveTo>
                  <a:pt x="52" y="106"/>
                </a:moveTo>
                <a:cubicBezTo>
                  <a:pt x="52" y="115"/>
                  <a:pt x="52" y="115"/>
                  <a:pt x="52" y="115"/>
                </a:cubicBezTo>
                <a:cubicBezTo>
                  <a:pt x="51" y="115"/>
                  <a:pt x="51" y="114"/>
                  <a:pt x="50" y="114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99"/>
                  <a:pt x="36" y="99"/>
                  <a:pt x="36" y="99"/>
                </a:cubicBezTo>
                <a:lnTo>
                  <a:pt x="52" y="106"/>
                </a:lnTo>
                <a:close/>
                <a:moveTo>
                  <a:pt x="36" y="148"/>
                </a:moveTo>
                <a:cubicBezTo>
                  <a:pt x="15" y="139"/>
                  <a:pt x="15" y="139"/>
                  <a:pt x="15" y="139"/>
                </a:cubicBezTo>
                <a:cubicBezTo>
                  <a:pt x="5" y="134"/>
                  <a:pt x="0" y="122"/>
                  <a:pt x="5" y="111"/>
                </a:cubicBezTo>
                <a:cubicBezTo>
                  <a:pt x="36" y="46"/>
                  <a:pt x="36" y="46"/>
                  <a:pt x="36" y="46"/>
                </a:cubicBezTo>
                <a:cubicBezTo>
                  <a:pt x="36" y="82"/>
                  <a:pt x="36" y="82"/>
                  <a:pt x="36" y="82"/>
                </a:cubicBezTo>
                <a:cubicBezTo>
                  <a:pt x="35" y="82"/>
                  <a:pt x="35" y="83"/>
                  <a:pt x="35" y="83"/>
                </a:cubicBezTo>
                <a:cubicBezTo>
                  <a:pt x="30" y="93"/>
                  <a:pt x="30" y="93"/>
                  <a:pt x="30" y="93"/>
                </a:cubicBezTo>
                <a:cubicBezTo>
                  <a:pt x="30" y="95"/>
                  <a:pt x="30" y="96"/>
                  <a:pt x="32" y="97"/>
                </a:cubicBezTo>
                <a:cubicBezTo>
                  <a:pt x="36" y="99"/>
                  <a:pt x="36" y="99"/>
                  <a:pt x="36" y="99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29" y="104"/>
                  <a:pt x="29" y="104"/>
                  <a:pt x="29" y="104"/>
                </a:cubicBezTo>
                <a:cubicBezTo>
                  <a:pt x="27" y="103"/>
                  <a:pt x="25" y="104"/>
                  <a:pt x="24" y="106"/>
                </a:cubicBezTo>
                <a:cubicBezTo>
                  <a:pt x="20" y="115"/>
                  <a:pt x="20" y="115"/>
                  <a:pt x="20" y="115"/>
                </a:cubicBezTo>
                <a:cubicBezTo>
                  <a:pt x="19" y="117"/>
                  <a:pt x="20" y="119"/>
                  <a:pt x="21" y="120"/>
                </a:cubicBezTo>
                <a:cubicBezTo>
                  <a:pt x="36" y="126"/>
                  <a:pt x="36" y="126"/>
                  <a:pt x="36" y="126"/>
                </a:cubicBezTo>
                <a:lnTo>
                  <a:pt x="36" y="148"/>
                </a:lnTo>
                <a:close/>
              </a:path>
            </a:pathLst>
          </a:custGeom>
          <a:solidFill>
            <a:srgbClr val="F8A718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9363" name="组合 178"/>
          <p:cNvGrpSpPr/>
          <p:nvPr/>
        </p:nvGrpSpPr>
        <p:grpSpPr>
          <a:xfrm>
            <a:off x="7737475" y="3903663"/>
            <a:ext cx="928688" cy="555625"/>
            <a:chOff x="0" y="0"/>
            <a:chExt cx="1238250" cy="739775"/>
          </a:xfrm>
        </p:grpSpPr>
        <p:sp>
          <p:nvSpPr>
            <p:cNvPr id="99364" name="Freeform 39"/>
            <p:cNvSpPr>
              <a:spLocks noEditPoints="1"/>
            </p:cNvSpPr>
            <p:nvPr/>
          </p:nvSpPr>
          <p:spPr>
            <a:xfrm>
              <a:off x="0" y="0"/>
              <a:ext cx="792163" cy="701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1" h="187">
                  <a:moveTo>
                    <a:pt x="105" y="0"/>
                  </a:moveTo>
                  <a:cubicBezTo>
                    <a:pt x="117" y="0"/>
                    <a:pt x="129" y="3"/>
                    <a:pt x="140" y="7"/>
                  </a:cubicBezTo>
                  <a:cubicBezTo>
                    <a:pt x="188" y="26"/>
                    <a:pt x="211" y="80"/>
                    <a:pt x="192" y="128"/>
                  </a:cubicBezTo>
                  <a:cubicBezTo>
                    <a:pt x="177" y="165"/>
                    <a:pt x="142" y="187"/>
                    <a:pt x="105" y="187"/>
                  </a:cubicBezTo>
                  <a:cubicBezTo>
                    <a:pt x="105" y="169"/>
                    <a:pt x="105" y="169"/>
                    <a:pt x="105" y="169"/>
                  </a:cubicBezTo>
                  <a:cubicBezTo>
                    <a:pt x="135" y="169"/>
                    <a:pt x="164" y="151"/>
                    <a:pt x="176" y="122"/>
                  </a:cubicBezTo>
                  <a:cubicBezTo>
                    <a:pt x="191" y="83"/>
                    <a:pt x="172" y="39"/>
                    <a:pt x="133" y="23"/>
                  </a:cubicBezTo>
                  <a:cubicBezTo>
                    <a:pt x="124" y="20"/>
                    <a:pt x="115" y="18"/>
                    <a:pt x="105" y="18"/>
                  </a:cubicBezTo>
                  <a:lnTo>
                    <a:pt x="105" y="0"/>
                  </a:lnTo>
                  <a:close/>
                  <a:moveTo>
                    <a:pt x="19" y="59"/>
                  </a:moveTo>
                  <a:cubicBezTo>
                    <a:pt x="33" y="23"/>
                    <a:pt x="68" y="0"/>
                    <a:pt x="105" y="0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75" y="18"/>
                    <a:pt x="47" y="36"/>
                    <a:pt x="35" y="65"/>
                  </a:cubicBezTo>
                  <a:cubicBezTo>
                    <a:pt x="19" y="104"/>
                    <a:pt x="38" y="148"/>
                    <a:pt x="77" y="164"/>
                  </a:cubicBezTo>
                  <a:cubicBezTo>
                    <a:pt x="86" y="168"/>
                    <a:pt x="96" y="169"/>
                    <a:pt x="105" y="169"/>
                  </a:cubicBezTo>
                  <a:cubicBezTo>
                    <a:pt x="105" y="187"/>
                    <a:pt x="105" y="187"/>
                    <a:pt x="105" y="187"/>
                  </a:cubicBezTo>
                  <a:cubicBezTo>
                    <a:pt x="94" y="187"/>
                    <a:pt x="82" y="185"/>
                    <a:pt x="71" y="180"/>
                  </a:cubicBezTo>
                  <a:cubicBezTo>
                    <a:pt x="23" y="161"/>
                    <a:pt x="0" y="107"/>
                    <a:pt x="19" y="59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65" name="Freeform 40"/>
            <p:cNvSpPr/>
            <p:nvPr/>
          </p:nvSpPr>
          <p:spPr>
            <a:xfrm>
              <a:off x="668337" y="423862"/>
              <a:ext cx="349250" cy="214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20" h="135">
                  <a:moveTo>
                    <a:pt x="198" y="135"/>
                  </a:moveTo>
                  <a:lnTo>
                    <a:pt x="220" y="78"/>
                  </a:lnTo>
                  <a:lnTo>
                    <a:pt x="21" y="0"/>
                  </a:lnTo>
                  <a:lnTo>
                    <a:pt x="0" y="54"/>
                  </a:lnTo>
                  <a:lnTo>
                    <a:pt x="198" y="135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66" name="Freeform 41"/>
            <p:cNvSpPr/>
            <p:nvPr/>
          </p:nvSpPr>
          <p:spPr>
            <a:xfrm>
              <a:off x="769937" y="449262"/>
              <a:ext cx="468313" cy="2905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5" h="77">
                  <a:moveTo>
                    <a:pt x="95" y="73"/>
                  </a:moveTo>
                  <a:cubicBezTo>
                    <a:pt x="105" y="77"/>
                    <a:pt x="117" y="72"/>
                    <a:pt x="121" y="62"/>
                  </a:cubicBezTo>
                  <a:cubicBezTo>
                    <a:pt x="125" y="51"/>
                    <a:pt x="120" y="40"/>
                    <a:pt x="110" y="36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20" y="0"/>
                    <a:pt x="8" y="5"/>
                    <a:pt x="4" y="15"/>
                  </a:cubicBezTo>
                  <a:cubicBezTo>
                    <a:pt x="0" y="25"/>
                    <a:pt x="5" y="37"/>
                    <a:pt x="15" y="41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67" name="Freeform 42"/>
            <p:cNvSpPr/>
            <p:nvPr/>
          </p:nvSpPr>
          <p:spPr>
            <a:xfrm>
              <a:off x="93662" y="30162"/>
              <a:ext cx="434975" cy="4762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5" h="127">
                  <a:moveTo>
                    <a:pt x="116" y="19"/>
                  </a:moveTo>
                  <a:cubicBezTo>
                    <a:pt x="116" y="20"/>
                    <a:pt x="116" y="21"/>
                    <a:pt x="116" y="23"/>
                  </a:cubicBezTo>
                  <a:cubicBezTo>
                    <a:pt x="116" y="79"/>
                    <a:pt x="72" y="124"/>
                    <a:pt x="17" y="127"/>
                  </a:cubicBezTo>
                  <a:cubicBezTo>
                    <a:pt x="4" y="107"/>
                    <a:pt x="0" y="81"/>
                    <a:pt x="10" y="57"/>
                  </a:cubicBezTo>
                  <a:cubicBezTo>
                    <a:pt x="26" y="19"/>
                    <a:pt x="70" y="0"/>
                    <a:pt x="108" y="15"/>
                  </a:cubicBezTo>
                  <a:cubicBezTo>
                    <a:pt x="111" y="16"/>
                    <a:pt x="114" y="17"/>
                    <a:pt x="116" y="19"/>
                  </a:cubicBezTo>
                  <a:close/>
                </a:path>
              </a:pathLst>
            </a:custGeom>
            <a:solidFill>
              <a:srgbClr val="36656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9368" name="组合 175"/>
          <p:cNvGrpSpPr/>
          <p:nvPr/>
        </p:nvGrpSpPr>
        <p:grpSpPr>
          <a:xfrm>
            <a:off x="6988175" y="4340225"/>
            <a:ext cx="757238" cy="1044575"/>
            <a:chOff x="0" y="0"/>
            <a:chExt cx="1009650" cy="1392238"/>
          </a:xfrm>
        </p:grpSpPr>
        <p:sp>
          <p:nvSpPr>
            <p:cNvPr id="99369" name="Freeform 146"/>
            <p:cNvSpPr/>
            <p:nvPr/>
          </p:nvSpPr>
          <p:spPr>
            <a:xfrm>
              <a:off x="0" y="0"/>
              <a:ext cx="1009650" cy="1392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371">
                  <a:moveTo>
                    <a:pt x="23" y="76"/>
                  </a:moveTo>
                  <a:cubicBezTo>
                    <a:pt x="153" y="336"/>
                    <a:pt x="153" y="336"/>
                    <a:pt x="153" y="336"/>
                  </a:cubicBezTo>
                  <a:cubicBezTo>
                    <a:pt x="166" y="362"/>
                    <a:pt x="200" y="371"/>
                    <a:pt x="228" y="357"/>
                  </a:cubicBezTo>
                  <a:cubicBezTo>
                    <a:pt x="256" y="342"/>
                    <a:pt x="269" y="310"/>
                    <a:pt x="256" y="285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6" y="19"/>
                    <a:pt x="138" y="13"/>
                    <a:pt x="136" y="8"/>
                  </a:cubicBezTo>
                  <a:cubicBezTo>
                    <a:pt x="133" y="3"/>
                    <a:pt x="127" y="0"/>
                    <a:pt x="122" y="3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2" y="63"/>
                    <a:pt x="0" y="70"/>
                    <a:pt x="2" y="75"/>
                  </a:cubicBezTo>
                  <a:cubicBezTo>
                    <a:pt x="5" y="80"/>
                    <a:pt x="11" y="82"/>
                    <a:pt x="16" y="79"/>
                  </a:cubicBezTo>
                  <a:lnTo>
                    <a:pt x="23" y="76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70" name="Freeform 147"/>
            <p:cNvSpPr/>
            <p:nvPr/>
          </p:nvSpPr>
          <p:spPr>
            <a:xfrm>
              <a:off x="277812" y="407988"/>
              <a:ext cx="663575" cy="9128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77" h="243">
                  <a:moveTo>
                    <a:pt x="77" y="0"/>
                  </a:moveTo>
                  <a:cubicBezTo>
                    <a:pt x="167" y="179"/>
                    <a:pt x="167" y="179"/>
                    <a:pt x="167" y="179"/>
                  </a:cubicBezTo>
                  <a:cubicBezTo>
                    <a:pt x="177" y="198"/>
                    <a:pt x="168" y="222"/>
                    <a:pt x="146" y="233"/>
                  </a:cubicBezTo>
                  <a:cubicBezTo>
                    <a:pt x="125" y="243"/>
                    <a:pt x="100" y="237"/>
                    <a:pt x="90" y="217"/>
                  </a:cubicBezTo>
                  <a:cubicBezTo>
                    <a:pt x="0" y="39"/>
                    <a:pt x="0" y="39"/>
                    <a:pt x="0" y="39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9371" name="组合 174"/>
          <p:cNvGrpSpPr/>
          <p:nvPr/>
        </p:nvGrpSpPr>
        <p:grpSpPr>
          <a:xfrm>
            <a:off x="7631113" y="2665413"/>
            <a:ext cx="968375" cy="539750"/>
            <a:chOff x="0" y="0"/>
            <a:chExt cx="1290638" cy="720725"/>
          </a:xfrm>
        </p:grpSpPr>
        <p:sp>
          <p:nvSpPr>
            <p:cNvPr id="99372" name="Freeform 148"/>
            <p:cNvSpPr/>
            <p:nvPr/>
          </p:nvSpPr>
          <p:spPr>
            <a:xfrm>
              <a:off x="0" y="0"/>
              <a:ext cx="1290638" cy="720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44" h="192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33" y="138"/>
                    <a:pt x="333" y="138"/>
                    <a:pt x="333" y="138"/>
                  </a:cubicBezTo>
                  <a:cubicBezTo>
                    <a:pt x="341" y="142"/>
                    <a:pt x="344" y="151"/>
                    <a:pt x="340" y="159"/>
                  </a:cubicBezTo>
                  <a:cubicBezTo>
                    <a:pt x="328" y="182"/>
                    <a:pt x="328" y="182"/>
                    <a:pt x="328" y="182"/>
                  </a:cubicBezTo>
                  <a:cubicBezTo>
                    <a:pt x="324" y="189"/>
                    <a:pt x="315" y="192"/>
                    <a:pt x="308" y="18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73" name="Freeform 149"/>
            <p:cNvSpPr/>
            <p:nvPr/>
          </p:nvSpPr>
          <p:spPr>
            <a:xfrm>
              <a:off x="1163638" y="638175"/>
              <a:ext cx="90488" cy="746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" h="20">
                  <a:moveTo>
                    <a:pt x="24" y="0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6" y="17"/>
                    <a:pt x="10" y="20"/>
                    <a:pt x="5" y="20"/>
                  </a:cubicBezTo>
                  <a:cubicBezTo>
                    <a:pt x="3" y="20"/>
                    <a:pt x="2" y="20"/>
                    <a:pt x="0" y="19"/>
                  </a:cubicBezTo>
                  <a:cubicBezTo>
                    <a:pt x="2" y="20"/>
                    <a:pt x="3" y="20"/>
                    <a:pt x="5" y="20"/>
                  </a:cubicBezTo>
                  <a:cubicBezTo>
                    <a:pt x="10" y="20"/>
                    <a:pt x="16" y="17"/>
                    <a:pt x="18" y="12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EEB2A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74" name="Freeform 150"/>
            <p:cNvSpPr/>
            <p:nvPr/>
          </p:nvSpPr>
          <p:spPr>
            <a:xfrm>
              <a:off x="1076325" y="577850"/>
              <a:ext cx="177800" cy="1349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7" h="36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4" y="2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9" y="11"/>
                    <a:pt x="5" y="18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5"/>
                    <a:pt x="22" y="35"/>
                    <a:pt x="23" y="35"/>
                  </a:cubicBezTo>
                  <a:cubicBezTo>
                    <a:pt x="25" y="36"/>
                    <a:pt x="26" y="36"/>
                    <a:pt x="28" y="36"/>
                  </a:cubicBezTo>
                  <a:cubicBezTo>
                    <a:pt x="33" y="36"/>
                    <a:pt x="39" y="33"/>
                    <a:pt x="41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75" name="Freeform 151"/>
            <p:cNvSpPr/>
            <p:nvPr/>
          </p:nvSpPr>
          <p:spPr>
            <a:xfrm>
              <a:off x="0" y="0"/>
              <a:ext cx="1174750" cy="6683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3" h="178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13" y="128"/>
                    <a:pt x="313" y="128"/>
                    <a:pt x="313" y="128"/>
                  </a:cubicBezTo>
                  <a:cubicBezTo>
                    <a:pt x="307" y="147"/>
                    <a:pt x="298" y="164"/>
                    <a:pt x="287" y="17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76" name="Freeform 152"/>
            <p:cNvSpPr/>
            <p:nvPr/>
          </p:nvSpPr>
          <p:spPr>
            <a:xfrm>
              <a:off x="165100" y="203200"/>
              <a:ext cx="911225" cy="4651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3" h="124">
                  <a:moveTo>
                    <a:pt x="0" y="0"/>
                  </a:moveTo>
                  <a:cubicBezTo>
                    <a:pt x="243" y="124"/>
                    <a:pt x="243" y="124"/>
                    <a:pt x="243" y="124"/>
                  </a:cubicBezTo>
                  <a:cubicBezTo>
                    <a:pt x="243" y="124"/>
                    <a:pt x="243" y="124"/>
                    <a:pt x="243" y="124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77" name="Freeform 153"/>
            <p:cNvSpPr>
              <a:spLocks noEditPoints="1"/>
            </p:cNvSpPr>
            <p:nvPr/>
          </p:nvSpPr>
          <p:spPr>
            <a:xfrm>
              <a:off x="1017588" y="577850"/>
              <a:ext cx="115888" cy="904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" h="24"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31" y="0"/>
                  </a:moveTo>
                  <a:cubicBezTo>
                    <a:pt x="31" y="1"/>
                    <a:pt x="30" y="2"/>
                    <a:pt x="29" y="4"/>
                  </a:cubicBezTo>
                  <a:cubicBezTo>
                    <a:pt x="30" y="2"/>
                    <a:pt x="31" y="1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78" name="Freeform 154"/>
            <p:cNvSpPr>
              <a:spLocks noEditPoints="1"/>
            </p:cNvSpPr>
            <p:nvPr/>
          </p:nvSpPr>
          <p:spPr>
            <a:xfrm>
              <a:off x="0" y="0"/>
              <a:ext cx="1133475" cy="6683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2" h="178">
                  <a:moveTo>
                    <a:pt x="287" y="146"/>
                  </a:moveTo>
                  <a:cubicBezTo>
                    <a:pt x="287" y="146"/>
                    <a:pt x="287" y="146"/>
                    <a:pt x="287" y="146"/>
                  </a:cubicBezTo>
                  <a:cubicBezTo>
                    <a:pt x="287" y="146"/>
                    <a:pt x="287" y="146"/>
                    <a:pt x="287" y="146"/>
                  </a:cubicBezTo>
                  <a:cubicBezTo>
                    <a:pt x="282" y="155"/>
                    <a:pt x="277" y="162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87" y="178"/>
                    <a:pt x="287" y="178"/>
                    <a:pt x="287" y="178"/>
                  </a:cubicBezTo>
                  <a:cubicBezTo>
                    <a:pt x="292" y="172"/>
                    <a:pt x="296" y="165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6"/>
                    <a:pt x="302" y="155"/>
                    <a:pt x="302" y="154"/>
                  </a:cubicBezTo>
                  <a:cubicBezTo>
                    <a:pt x="287" y="146"/>
                    <a:pt x="287" y="146"/>
                    <a:pt x="287" y="146"/>
                  </a:cubicBezTo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79" name="Freeform 155"/>
            <p:cNvSpPr/>
            <p:nvPr/>
          </p:nvSpPr>
          <p:spPr>
            <a:xfrm>
              <a:off x="0" y="0"/>
              <a:ext cx="1114425" cy="638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97" h="170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297" y="120"/>
                    <a:pt x="297" y="120"/>
                    <a:pt x="297" y="120"/>
                  </a:cubicBezTo>
                  <a:cubicBezTo>
                    <a:pt x="291" y="139"/>
                    <a:pt x="283" y="156"/>
                    <a:pt x="271" y="170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BD99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80" name="Freeform 156"/>
            <p:cNvSpPr/>
            <p:nvPr/>
          </p:nvSpPr>
          <p:spPr>
            <a:xfrm>
              <a:off x="1017588" y="547688"/>
              <a:ext cx="58738" cy="904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24">
                  <a:moveTo>
                    <a:pt x="16" y="0"/>
                  </a:moveTo>
                  <a:cubicBezTo>
                    <a:pt x="11" y="9"/>
                    <a:pt x="6" y="16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6" y="16"/>
                    <a:pt x="11" y="9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rgbClr val="FBD38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81" name="Freeform 157"/>
            <p:cNvSpPr/>
            <p:nvPr/>
          </p:nvSpPr>
          <p:spPr>
            <a:xfrm>
              <a:off x="168275" y="112713"/>
              <a:ext cx="908050" cy="5254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1" h="140">
                  <a:moveTo>
                    <a:pt x="14" y="0"/>
                  </a:moveTo>
                  <a:cubicBezTo>
                    <a:pt x="14" y="1"/>
                    <a:pt x="14" y="1"/>
                    <a:pt x="13" y="2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8" y="11"/>
                    <a:pt x="4" y="17"/>
                    <a:pt x="0" y="23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32" y="132"/>
                    <a:pt x="237" y="125"/>
                    <a:pt x="242" y="11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9C05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82" name="Freeform 158"/>
            <p:cNvSpPr/>
            <p:nvPr/>
          </p:nvSpPr>
          <p:spPr>
            <a:xfrm>
              <a:off x="0" y="0"/>
              <a:ext cx="261938" cy="203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0" h="54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7" y="12"/>
                    <a:pt x="64" y="21"/>
                    <a:pt x="59" y="30"/>
                  </a:cubicBezTo>
                  <a:cubicBezTo>
                    <a:pt x="55" y="39"/>
                    <a:pt x="50" y="47"/>
                    <a:pt x="44" y="54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83" name="Freeform 159"/>
            <p:cNvSpPr/>
            <p:nvPr/>
          </p:nvSpPr>
          <p:spPr>
            <a:xfrm>
              <a:off x="165100" y="200025"/>
              <a:ext cx="3175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DE8C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84" name="Freeform 160"/>
            <p:cNvSpPr/>
            <p:nvPr/>
          </p:nvSpPr>
          <p:spPr>
            <a:xfrm>
              <a:off x="168275" y="128588"/>
              <a:ext cx="46038" cy="714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" h="19">
                  <a:moveTo>
                    <a:pt x="12" y="0"/>
                  </a:moveTo>
                  <a:cubicBezTo>
                    <a:pt x="8" y="7"/>
                    <a:pt x="4" y="13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3"/>
                    <a:pt x="8" y="7"/>
                    <a:pt x="12" y="0"/>
                  </a:cubicBezTo>
                </a:path>
              </a:pathLst>
            </a:custGeom>
            <a:solidFill>
              <a:srgbClr val="FCDBA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85" name="Freeform 161"/>
            <p:cNvSpPr/>
            <p:nvPr/>
          </p:nvSpPr>
          <p:spPr>
            <a:xfrm>
              <a:off x="0" y="0"/>
              <a:ext cx="220663" cy="203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9" h="54"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5" y="53"/>
                    <a:pt x="45" y="53"/>
                  </a:cubicBezTo>
                  <a:cubicBezTo>
                    <a:pt x="49" y="47"/>
                    <a:pt x="53" y="41"/>
                    <a:pt x="57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8" y="33"/>
                    <a:pt x="58" y="32"/>
                    <a:pt x="58" y="32"/>
                  </a:cubicBezTo>
                  <a:cubicBezTo>
                    <a:pt x="59" y="31"/>
                    <a:pt x="59" y="30"/>
                    <a:pt x="59" y="3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86" name="Freeform 162"/>
            <p:cNvSpPr/>
            <p:nvPr/>
          </p:nvSpPr>
          <p:spPr>
            <a:xfrm>
              <a:off x="0" y="0"/>
              <a:ext cx="85725" cy="68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3" h="18">
                  <a:moveTo>
                    <a:pt x="15" y="1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2" y="4"/>
                    <a:pt x="21" y="7"/>
                    <a:pt x="20" y="10"/>
                  </a:cubicBezTo>
                  <a:cubicBezTo>
                    <a:pt x="18" y="13"/>
                    <a:pt x="16" y="15"/>
                    <a:pt x="15" y="18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1" name="矩形 80"/>
          <p:cNvSpPr/>
          <p:nvPr/>
        </p:nvSpPr>
        <p:spPr>
          <a:xfrm>
            <a:off x="2811463" y="1549400"/>
            <a:ext cx="5953125" cy="52863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3200" b="1" strike="noStrike" noProof="1"/>
              <a:t>高中化学新人教版必修第一册</a:t>
            </a:r>
          </a:p>
        </p:txBody>
      </p:sp>
      <p:sp>
        <p:nvSpPr>
          <p:cNvPr id="80" name="矩形 79"/>
          <p:cNvSpPr/>
          <p:nvPr/>
        </p:nvSpPr>
        <p:spPr>
          <a:xfrm>
            <a:off x="1581150" y="3282950"/>
            <a:ext cx="5614988" cy="105727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z="1350" strike="noStrike" noProof="1"/>
          </a:p>
        </p:txBody>
      </p:sp>
      <p:sp>
        <p:nvSpPr>
          <p:cNvPr id="82" name="矩形 81"/>
          <p:cNvSpPr/>
          <p:nvPr/>
        </p:nvSpPr>
        <p:spPr>
          <a:xfrm>
            <a:off x="1976438" y="2846388"/>
            <a:ext cx="5614988" cy="862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altLang="zh-CN" sz="3600" b="1" strike="noStrike" noProof="1">
                <a:solidFill>
                  <a:schemeClr val="accent2">
                    <a:lumMod val="75000"/>
                  </a:schemeClr>
                </a:solidFill>
              </a:rPr>
              <a:t>1.3 </a:t>
            </a:r>
            <a:r>
              <a:rPr lang="zh-CN" altLang="en-US" sz="3600" b="1" strike="noStrike" noProof="1">
                <a:solidFill>
                  <a:schemeClr val="accent2">
                    <a:lumMod val="75000"/>
                  </a:schemeClr>
                </a:solidFill>
              </a:rPr>
              <a:t>氧化还原反应</a:t>
            </a:r>
          </a:p>
        </p:txBody>
      </p:sp>
      <p:sp>
        <p:nvSpPr>
          <p:cNvPr id="99390" name="文本框 1"/>
          <p:cNvSpPr txBox="1"/>
          <p:nvPr/>
        </p:nvSpPr>
        <p:spPr>
          <a:xfrm>
            <a:off x="1884363" y="3762375"/>
            <a:ext cx="5487987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课时   常见的氧化剂和还原剂</a:t>
            </a:r>
          </a:p>
        </p:txBody>
      </p:sp>
      <p:sp>
        <p:nvSpPr>
          <p:cNvPr id="160" name="Freeform 11"/>
          <p:cNvSpPr/>
          <p:nvPr/>
        </p:nvSpPr>
        <p:spPr>
          <a:xfrm>
            <a:off x="182563" y="4994275"/>
            <a:ext cx="1190625" cy="11985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808" y="0"/>
                </a:moveTo>
                <a:lnTo>
                  <a:pt x="18835" y="0"/>
                </a:lnTo>
                <a:lnTo>
                  <a:pt x="19872" y="215"/>
                </a:lnTo>
                <a:lnTo>
                  <a:pt x="20779" y="816"/>
                </a:lnTo>
                <a:lnTo>
                  <a:pt x="21384" y="1718"/>
                </a:lnTo>
                <a:lnTo>
                  <a:pt x="21600" y="2877"/>
                </a:lnTo>
                <a:lnTo>
                  <a:pt x="21600" y="18723"/>
                </a:lnTo>
                <a:lnTo>
                  <a:pt x="21384" y="19839"/>
                </a:lnTo>
                <a:lnTo>
                  <a:pt x="20779" y="20741"/>
                </a:lnTo>
                <a:lnTo>
                  <a:pt x="19872" y="21342"/>
                </a:lnTo>
                <a:lnTo>
                  <a:pt x="18835" y="21600"/>
                </a:lnTo>
                <a:lnTo>
                  <a:pt x="2808" y="21600"/>
                </a:lnTo>
                <a:lnTo>
                  <a:pt x="1728" y="21342"/>
                </a:lnTo>
                <a:lnTo>
                  <a:pt x="821" y="20741"/>
                </a:lnTo>
                <a:lnTo>
                  <a:pt x="216" y="19839"/>
                </a:lnTo>
                <a:lnTo>
                  <a:pt x="0" y="18723"/>
                </a:lnTo>
                <a:lnTo>
                  <a:pt x="0" y="2877"/>
                </a:lnTo>
                <a:lnTo>
                  <a:pt x="216" y="1718"/>
                </a:lnTo>
                <a:lnTo>
                  <a:pt x="821" y="816"/>
                </a:lnTo>
                <a:lnTo>
                  <a:pt x="1728" y="215"/>
                </a:lnTo>
                <a:lnTo>
                  <a:pt x="2808" y="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  <a:effectLst>
            <a:outerShdw blurRad="177800" dist="215900" dir="2700000" rotWithShape="0">
              <a:srgbClr val="000000">
                <a:alpha val="40000"/>
              </a:srgbClr>
            </a:outerShdw>
          </a:effectLst>
        </p:spPr>
        <p:txBody>
          <a:bodyPr lIns="48766" tIns="48766" rIns="48766" bIns="48766"/>
          <a:lstStyle/>
          <a:p>
            <a:pPr fontAlgn="base"/>
            <a:endParaRPr/>
          </a:p>
        </p:txBody>
      </p:sp>
      <p:sp>
        <p:nvSpPr>
          <p:cNvPr id="162" name="Freeform 14"/>
          <p:cNvSpPr/>
          <p:nvPr/>
        </p:nvSpPr>
        <p:spPr>
          <a:xfrm>
            <a:off x="242888" y="3903663"/>
            <a:ext cx="1960563" cy="19605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1" y="0"/>
                </a:moveTo>
                <a:lnTo>
                  <a:pt x="19579" y="0"/>
                </a:lnTo>
                <a:lnTo>
                  <a:pt x="20209" y="79"/>
                </a:lnTo>
                <a:lnTo>
                  <a:pt x="20760" y="420"/>
                </a:lnTo>
                <a:lnTo>
                  <a:pt x="21180" y="814"/>
                </a:lnTo>
                <a:lnTo>
                  <a:pt x="21495" y="1365"/>
                </a:lnTo>
                <a:lnTo>
                  <a:pt x="21600" y="2021"/>
                </a:lnTo>
                <a:lnTo>
                  <a:pt x="21600" y="19579"/>
                </a:lnTo>
                <a:lnTo>
                  <a:pt x="21495" y="20209"/>
                </a:lnTo>
                <a:lnTo>
                  <a:pt x="21180" y="20760"/>
                </a:lnTo>
                <a:lnTo>
                  <a:pt x="20760" y="21180"/>
                </a:lnTo>
                <a:lnTo>
                  <a:pt x="20209" y="21443"/>
                </a:lnTo>
                <a:lnTo>
                  <a:pt x="19579" y="21600"/>
                </a:lnTo>
                <a:lnTo>
                  <a:pt x="2021" y="21600"/>
                </a:lnTo>
                <a:lnTo>
                  <a:pt x="1391" y="21443"/>
                </a:lnTo>
                <a:lnTo>
                  <a:pt x="840" y="21180"/>
                </a:lnTo>
                <a:lnTo>
                  <a:pt x="420" y="20760"/>
                </a:lnTo>
                <a:lnTo>
                  <a:pt x="105" y="20209"/>
                </a:lnTo>
                <a:lnTo>
                  <a:pt x="0" y="19579"/>
                </a:lnTo>
                <a:lnTo>
                  <a:pt x="0" y="2021"/>
                </a:lnTo>
                <a:lnTo>
                  <a:pt x="105" y="1365"/>
                </a:lnTo>
                <a:lnTo>
                  <a:pt x="420" y="814"/>
                </a:lnTo>
                <a:lnTo>
                  <a:pt x="840" y="420"/>
                </a:lnTo>
                <a:lnTo>
                  <a:pt x="1391" y="79"/>
                </a:lnTo>
                <a:lnTo>
                  <a:pt x="2021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12700">
            <a:miter lim="400000"/>
          </a:ln>
          <a:effectLst>
            <a:outerShdw blurRad="177800" dist="215900" dir="2700000" rotWithShape="0">
              <a:srgbClr val="000000">
                <a:alpha val="40000"/>
              </a:srgbClr>
            </a:outerShdw>
          </a:effectLst>
        </p:spPr>
        <p:txBody>
          <a:bodyPr lIns="48766" tIns="48766" rIns="48766" bIns="48766" anchor="ctr"/>
          <a:lstStyle/>
          <a:p>
            <a:pPr algn="ctr" fontAlgn="base">
              <a:defRPr sz="8400">
                <a:solidFill>
                  <a:srgbClr val="AE002B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pPr>
            <a:endParaRPr sz="2400" strike="noStrike" noProof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矩形 74753"/>
          <p:cNvSpPr/>
          <p:nvPr/>
        </p:nvSpPr>
        <p:spPr>
          <a:xfrm>
            <a:off x="971550" y="188913"/>
            <a:ext cx="6813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走好关键第一步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标准元素化合价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39266" name="矩形 74754"/>
          <p:cNvSpPr/>
          <p:nvPr/>
        </p:nvSpPr>
        <p:spPr>
          <a:xfrm>
            <a:off x="0" y="936625"/>
            <a:ext cx="9144000" cy="27495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常见元素的化合价口诀</a:t>
            </a:r>
            <a:r>
              <a:rPr lang="en-US" altLang="zh-CN"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</a:p>
          <a:p>
            <a:pPr eaLnBrk="0" hangingPunct="0">
              <a:lnSpc>
                <a:spcPct val="120000"/>
              </a:lnSpc>
            </a:pP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一价钾钠氯（溴、碘）氢银；  二价氧钙钡镁锌；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   三铝四硅五价磷；                    谈变价也不难，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   二三铁二四碳；                        二四六硫都齐全；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   铜汞二价最常见。</a:t>
            </a:r>
          </a:p>
        </p:txBody>
      </p:sp>
      <p:sp>
        <p:nvSpPr>
          <p:cNvPr id="74756" name="文本框 74755"/>
          <p:cNvSpPr txBox="1"/>
          <p:nvPr/>
        </p:nvSpPr>
        <p:spPr>
          <a:xfrm>
            <a:off x="0" y="4005263"/>
            <a:ext cx="39592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注意：</a:t>
            </a:r>
          </a:p>
        </p:txBody>
      </p:sp>
      <p:sp>
        <p:nvSpPr>
          <p:cNvPr id="74757" name="文本框 74756"/>
          <p:cNvSpPr txBox="1"/>
          <p:nvPr/>
        </p:nvSpPr>
        <p:spPr>
          <a:xfrm>
            <a:off x="1274763" y="4005263"/>
            <a:ext cx="7869237" cy="16414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1、单质中元素化合价为0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2、化合物中金属只有正价没有负价，氟只有-1价没有正价。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  <p:bldP spid="74756" grpId="0"/>
      <p:bldP spid="747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Text Box 6"/>
          <p:cNvSpPr txBox="1"/>
          <p:nvPr/>
        </p:nvSpPr>
        <p:spPr>
          <a:xfrm>
            <a:off x="0" y="-14287"/>
            <a:ext cx="4818063" cy="5826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一、氧化剂和还原剂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01378" name="Text Box 3"/>
          <p:cNvSpPr txBox="1"/>
          <p:nvPr/>
        </p:nvSpPr>
        <p:spPr>
          <a:xfrm>
            <a:off x="0" y="1711325"/>
            <a:ext cx="2808288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、还原剂：</a:t>
            </a:r>
          </a:p>
        </p:txBody>
      </p:sp>
      <p:sp>
        <p:nvSpPr>
          <p:cNvPr id="101379" name="Text Box 3"/>
          <p:cNvSpPr txBox="1"/>
          <p:nvPr/>
        </p:nvSpPr>
        <p:spPr>
          <a:xfrm>
            <a:off x="0" y="595313"/>
            <a:ext cx="273685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、氧化剂：</a:t>
            </a:r>
          </a:p>
        </p:txBody>
      </p:sp>
      <p:sp>
        <p:nvSpPr>
          <p:cNvPr id="169990" name="Text Box 6"/>
          <p:cNvSpPr txBox="1"/>
          <p:nvPr/>
        </p:nvSpPr>
        <p:spPr>
          <a:xfrm>
            <a:off x="0" y="5583238"/>
            <a:ext cx="9144000" cy="584200"/>
          </a:xfrm>
          <a:prstGeom prst="rect">
            <a:avLst/>
          </a:prstGeom>
          <a:solidFill>
            <a:srgbClr val="FFFF00"/>
          </a:solidFill>
          <a:ln w="12700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【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升失氧，降得还；若问剂，则相反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】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0011" name="Text Box 27"/>
          <p:cNvSpPr txBox="1"/>
          <p:nvPr/>
        </p:nvSpPr>
        <p:spPr>
          <a:xfrm>
            <a:off x="7375525" y="4779963"/>
            <a:ext cx="1866900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作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还原剂</a:t>
            </a:r>
          </a:p>
        </p:txBody>
      </p:sp>
      <p:sp>
        <p:nvSpPr>
          <p:cNvPr id="170013" name="Text Box 29"/>
          <p:cNvSpPr txBox="1"/>
          <p:nvPr/>
        </p:nvSpPr>
        <p:spPr>
          <a:xfrm>
            <a:off x="6732588" y="3116263"/>
            <a:ext cx="1792287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作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氧化剂</a:t>
            </a:r>
          </a:p>
        </p:txBody>
      </p:sp>
      <p:sp>
        <p:nvSpPr>
          <p:cNvPr id="170014" name="Rectangle 30"/>
          <p:cNvSpPr/>
          <p:nvPr/>
        </p:nvSpPr>
        <p:spPr>
          <a:xfrm>
            <a:off x="1835150" y="595313"/>
            <a:ext cx="2520950" cy="5222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具有氧化性</a:t>
            </a:r>
          </a:p>
        </p:txBody>
      </p:sp>
      <p:sp>
        <p:nvSpPr>
          <p:cNvPr id="170015" name="Rectangle 31"/>
          <p:cNvSpPr/>
          <p:nvPr/>
        </p:nvSpPr>
        <p:spPr>
          <a:xfrm>
            <a:off x="1835150" y="1711325"/>
            <a:ext cx="2520950" cy="5222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具有还原性</a:t>
            </a:r>
          </a:p>
        </p:txBody>
      </p:sp>
      <p:sp>
        <p:nvSpPr>
          <p:cNvPr id="3" name="Text Box 3"/>
          <p:cNvSpPr txBox="1"/>
          <p:nvPr/>
        </p:nvSpPr>
        <p:spPr>
          <a:xfrm>
            <a:off x="792163" y="1117600"/>
            <a:ext cx="7561262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在反应时所含元素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化合价降低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反应物</a:t>
            </a:r>
            <a:r>
              <a:rPr lang="zh-CN" altLang="en-US" sz="2800" b="1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4" name="Text Box 3"/>
          <p:cNvSpPr txBox="1"/>
          <p:nvPr/>
        </p:nvSpPr>
        <p:spPr>
          <a:xfrm>
            <a:off x="574675" y="2305050"/>
            <a:ext cx="7561263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在反应时所含元素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化合价升高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反应物</a:t>
            </a:r>
            <a:r>
              <a:rPr lang="zh-CN" altLang="en-US" sz="2800" b="1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2" name="文本框 50181"/>
          <p:cNvSpPr txBox="1"/>
          <p:nvPr/>
        </p:nvSpPr>
        <p:spPr>
          <a:xfrm>
            <a:off x="0" y="3168650"/>
            <a:ext cx="6829425" cy="468313"/>
          </a:xfrm>
          <a:prstGeom prst="rect">
            <a:avLst/>
          </a:prstGeom>
          <a:noFill/>
          <a:ln w="9525">
            <a:noFill/>
          </a:ln>
        </p:spPr>
        <p:txBody>
          <a:bodyPr wrap="square" lIns="101233" tIns="50617" rIns="101233" bIns="50617" anchor="t">
            <a:spAutoFit/>
          </a:bodyPr>
          <a:lstStyle/>
          <a:p>
            <a:pPr defTabSz="1012825"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得到电子，化合价降低，被还原，发生还原反应</a:t>
            </a:r>
            <a:r>
              <a:rPr lang="en-US" altLang="zh-CN" sz="24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</a:p>
        </p:txBody>
      </p:sp>
      <p:grpSp>
        <p:nvGrpSpPr>
          <p:cNvPr id="101388" name="组合 50186"/>
          <p:cNvGrpSpPr/>
          <p:nvPr/>
        </p:nvGrpSpPr>
        <p:grpSpPr>
          <a:xfrm>
            <a:off x="663575" y="3786188"/>
            <a:ext cx="6111875" cy="908050"/>
            <a:chOff x="1152" y="2928"/>
            <a:chExt cx="3360" cy="542"/>
          </a:xfrm>
        </p:grpSpPr>
        <p:sp>
          <p:nvSpPr>
            <p:cNvPr id="101389" name="文本框 50187"/>
            <p:cNvSpPr txBox="1"/>
            <p:nvPr/>
          </p:nvSpPr>
          <p:spPr>
            <a:xfrm>
              <a:off x="1152" y="3091"/>
              <a:ext cx="3360" cy="37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01233" tIns="50617" rIns="101233" bIns="50617" anchor="t">
              <a:spAutoFit/>
            </a:bodyPr>
            <a:lstStyle/>
            <a:p>
              <a:pPr defTabSz="1012825">
                <a:spcBef>
                  <a:spcPct val="50000"/>
                </a:spcBef>
              </a:pPr>
              <a:r>
                <a:rPr lang="en-US" altLang="zh-CN" sz="3500" b="1" err="1">
                  <a:latin typeface="Times New Roman" panose="02020603050405020304" pitchFamily="18" charset="0"/>
                  <a:ea typeface="宋体" panose="02010600030101010101" pitchFamily="2" charset="-122"/>
                </a:rPr>
                <a:t>CuO </a:t>
              </a:r>
              <a:r>
                <a:rPr lang="en-US" altLang="zh-CN" sz="3100" b="1">
                  <a:latin typeface="Times New Roman" panose="02020603050405020304" pitchFamily="18" charset="0"/>
                  <a:ea typeface="宋体" panose="02010600030101010101" pitchFamily="2" charset="-122"/>
                </a:rPr>
                <a:t>+</a:t>
              </a:r>
              <a:r>
                <a:rPr lang="en-US" altLang="zh-CN" sz="3500" b="1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3100" b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r>
                <a:rPr lang="en-US" altLang="zh-CN" sz="31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3500" b="1">
                  <a:latin typeface="Times New Roman" panose="02020603050405020304" pitchFamily="18" charset="0"/>
                  <a:ea typeface="宋体" panose="02010600030101010101" pitchFamily="2" charset="-122"/>
                </a:rPr>
                <a:t>              Cu  +    H</a:t>
              </a:r>
              <a:r>
                <a:rPr lang="en-US" altLang="zh-CN" sz="35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3500" b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</a:p>
          </p:txBody>
        </p:sp>
        <p:grpSp>
          <p:nvGrpSpPr>
            <p:cNvPr id="101390" name="组合 50188"/>
            <p:cNvGrpSpPr/>
            <p:nvPr/>
          </p:nvGrpSpPr>
          <p:grpSpPr>
            <a:xfrm>
              <a:off x="2430" y="3100"/>
              <a:ext cx="378" cy="252"/>
              <a:chOff x="816" y="3024"/>
              <a:chExt cx="384" cy="252"/>
            </a:xfrm>
          </p:grpSpPr>
          <p:grpSp>
            <p:nvGrpSpPr>
              <p:cNvPr id="101391" name="组合 50189"/>
              <p:cNvGrpSpPr/>
              <p:nvPr/>
            </p:nvGrpSpPr>
            <p:grpSpPr>
              <a:xfrm>
                <a:off x="816" y="3228"/>
                <a:ext cx="288" cy="48"/>
                <a:chOff x="2208" y="2016"/>
                <a:chExt cx="288" cy="48"/>
              </a:xfrm>
            </p:grpSpPr>
            <p:sp>
              <p:nvSpPr>
                <p:cNvPr id="101392" name="直接连接符 50190"/>
                <p:cNvSpPr/>
                <p:nvPr/>
              </p:nvSpPr>
              <p:spPr>
                <a:xfrm>
                  <a:off x="2208" y="2016"/>
                  <a:ext cx="288" cy="0"/>
                </a:xfrm>
                <a:prstGeom prst="line">
                  <a:avLst/>
                </a:prstGeom>
                <a:ln w="28575" cap="flat" cmpd="sng">
                  <a:solidFill>
                    <a:srgbClr val="0000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/>
                </a:p>
              </p:txBody>
            </p:sp>
            <p:sp>
              <p:nvSpPr>
                <p:cNvPr id="101393" name="直接连接符 50191"/>
                <p:cNvSpPr/>
                <p:nvPr/>
              </p:nvSpPr>
              <p:spPr>
                <a:xfrm>
                  <a:off x="2208" y="2064"/>
                  <a:ext cx="288" cy="0"/>
                </a:xfrm>
                <a:prstGeom prst="line">
                  <a:avLst/>
                </a:prstGeom>
                <a:ln w="28575" cap="flat" cmpd="sng">
                  <a:solidFill>
                    <a:srgbClr val="0000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/>
                </a:p>
              </p:txBody>
            </p:sp>
          </p:grpSp>
          <p:sp>
            <p:nvSpPr>
              <p:cNvPr id="101394" name="文本框 50192"/>
              <p:cNvSpPr txBox="1"/>
              <p:nvPr/>
            </p:nvSpPr>
            <p:spPr>
              <a:xfrm>
                <a:off x="816" y="3024"/>
                <a:ext cx="384" cy="24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101233" tIns="50617" rIns="101233" bIns="50617" anchor="t">
                <a:spAutoFit/>
              </a:bodyPr>
              <a:lstStyle/>
              <a:p>
                <a:pPr defTabSz="1012825">
                  <a:spcBef>
                    <a:spcPct val="50000"/>
                  </a:spcBef>
                </a:pPr>
                <a:r>
                  <a:rPr lang="en-US" altLang="zh-CN" sz="2000" b="1">
                    <a:solidFill>
                      <a:srgbClr val="000066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△</a:t>
                </a:r>
              </a:p>
            </p:txBody>
          </p:sp>
        </p:grpSp>
        <p:sp>
          <p:nvSpPr>
            <p:cNvPr id="101395" name="文本框 50193"/>
            <p:cNvSpPr txBox="1"/>
            <p:nvPr/>
          </p:nvSpPr>
          <p:spPr>
            <a:xfrm>
              <a:off x="1152" y="2940"/>
              <a:ext cx="624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01233" tIns="50617" rIns="101233" bIns="50617" anchor="t">
              <a:spAutoFit/>
            </a:bodyPr>
            <a:lstStyle/>
            <a:p>
              <a:pPr defTabSz="1012825"/>
              <a:endParaRPr lang="zh-CN" altLang="zh-CN" sz="27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1396" name="文本框 50194"/>
            <p:cNvSpPr txBox="1"/>
            <p:nvPr/>
          </p:nvSpPr>
          <p:spPr>
            <a:xfrm>
              <a:off x="3042" y="2928"/>
              <a:ext cx="384" cy="30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01233" tIns="50617" rIns="101233" bIns="50617" anchor="t">
              <a:spAutoFit/>
            </a:bodyPr>
            <a:lstStyle/>
            <a:p>
              <a:pPr defTabSz="1012825"/>
              <a:endParaRPr lang="zh-CN" altLang="zh-CN" sz="27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1397" name="文本框 50195"/>
            <p:cNvSpPr txBox="1"/>
            <p:nvPr/>
          </p:nvSpPr>
          <p:spPr>
            <a:xfrm>
              <a:off x="1914" y="2955"/>
              <a:ext cx="384" cy="30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01233" tIns="50617" rIns="101233" bIns="50617" anchor="t">
              <a:spAutoFit/>
            </a:bodyPr>
            <a:lstStyle/>
            <a:p>
              <a:pPr defTabSz="1012825"/>
              <a:endParaRPr lang="zh-CN" altLang="zh-CN" sz="27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1398" name="文本框 50196"/>
            <p:cNvSpPr txBox="1"/>
            <p:nvPr/>
          </p:nvSpPr>
          <p:spPr>
            <a:xfrm>
              <a:off x="3864" y="2928"/>
              <a:ext cx="624" cy="30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01233" tIns="50617" rIns="101233" bIns="50617" anchor="t">
              <a:spAutoFit/>
            </a:bodyPr>
            <a:lstStyle/>
            <a:p>
              <a:pPr defTabSz="1012825"/>
              <a:endParaRPr lang="zh-CN" altLang="zh-CN" sz="27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3" name="文本框 50197"/>
          <p:cNvSpPr txBox="1"/>
          <p:nvPr/>
        </p:nvSpPr>
        <p:spPr>
          <a:xfrm>
            <a:off x="904875" y="4832350"/>
            <a:ext cx="7092950" cy="469900"/>
          </a:xfrm>
          <a:prstGeom prst="rect">
            <a:avLst/>
          </a:prstGeom>
          <a:noFill/>
          <a:ln w="9525">
            <a:noFill/>
          </a:ln>
        </p:spPr>
        <p:txBody>
          <a:bodyPr wrap="square" lIns="101233" tIns="50617" rIns="101233" bIns="50617" anchor="t">
            <a:spAutoFit/>
          </a:bodyPr>
          <a:lstStyle/>
          <a:p>
            <a:pPr defTabSz="1012825"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失去电子，化合价升高，被氧化，发生氧化反应</a:t>
            </a:r>
            <a:r>
              <a:rPr lang="en-US" altLang="zh-CN" sz="24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</a:p>
        </p:txBody>
      </p:sp>
      <p:grpSp>
        <p:nvGrpSpPr>
          <p:cNvPr id="101400" name="组合 50198"/>
          <p:cNvGrpSpPr/>
          <p:nvPr/>
        </p:nvGrpSpPr>
        <p:grpSpPr>
          <a:xfrm>
            <a:off x="769938" y="3857625"/>
            <a:ext cx="5226050" cy="396875"/>
            <a:chOff x="612" y="902"/>
            <a:chExt cx="3292" cy="250"/>
          </a:xfrm>
        </p:grpSpPr>
        <p:sp>
          <p:nvSpPr>
            <p:cNvPr id="101401" name="矩形 50199"/>
            <p:cNvSpPr/>
            <p:nvPr/>
          </p:nvSpPr>
          <p:spPr>
            <a:xfrm>
              <a:off x="612" y="902"/>
              <a:ext cx="2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+2</a:t>
              </a:r>
            </a:p>
          </p:txBody>
        </p:sp>
        <p:sp>
          <p:nvSpPr>
            <p:cNvPr id="101402" name="矩形 50200"/>
            <p:cNvSpPr/>
            <p:nvPr/>
          </p:nvSpPr>
          <p:spPr>
            <a:xfrm>
              <a:off x="1429" y="902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</a:p>
          </p:txBody>
        </p:sp>
        <p:sp>
          <p:nvSpPr>
            <p:cNvPr id="101403" name="矩形 50201"/>
            <p:cNvSpPr/>
            <p:nvPr/>
          </p:nvSpPr>
          <p:spPr>
            <a:xfrm>
              <a:off x="2744" y="902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</a:p>
          </p:txBody>
        </p:sp>
        <p:sp>
          <p:nvSpPr>
            <p:cNvPr id="101404" name="矩形 50202"/>
            <p:cNvSpPr/>
            <p:nvPr/>
          </p:nvSpPr>
          <p:spPr>
            <a:xfrm>
              <a:off x="3606" y="902"/>
              <a:ext cx="2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+1</a:t>
              </a:r>
            </a:p>
          </p:txBody>
        </p:sp>
      </p:grpSp>
      <p:grpSp>
        <p:nvGrpSpPr>
          <p:cNvPr id="101405" name="组合 50177"/>
          <p:cNvGrpSpPr/>
          <p:nvPr/>
        </p:nvGrpSpPr>
        <p:grpSpPr>
          <a:xfrm>
            <a:off x="1004888" y="3689350"/>
            <a:ext cx="3351212" cy="314325"/>
            <a:chOff x="912" y="2016"/>
            <a:chExt cx="2736" cy="192"/>
          </a:xfrm>
        </p:grpSpPr>
        <p:sp>
          <p:nvSpPr>
            <p:cNvPr id="101406" name="直接连接符 50178"/>
            <p:cNvSpPr/>
            <p:nvPr/>
          </p:nvSpPr>
          <p:spPr>
            <a:xfrm flipH="1" flipV="1">
              <a:off x="912" y="2016"/>
              <a:ext cx="0" cy="19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1407" name="直接连接符 50179"/>
            <p:cNvSpPr/>
            <p:nvPr/>
          </p:nvSpPr>
          <p:spPr>
            <a:xfrm>
              <a:off x="912" y="2016"/>
              <a:ext cx="2736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1408" name="直接连接符 50180"/>
            <p:cNvSpPr/>
            <p:nvPr/>
          </p:nvSpPr>
          <p:spPr>
            <a:xfrm flipH="1">
              <a:off x="3648" y="2016"/>
              <a:ext cx="0" cy="19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</p:grpSp>
      <p:grpSp>
        <p:nvGrpSpPr>
          <p:cNvPr id="101409" name="组合 50182"/>
          <p:cNvGrpSpPr/>
          <p:nvPr/>
        </p:nvGrpSpPr>
        <p:grpSpPr>
          <a:xfrm>
            <a:off x="2266950" y="4513263"/>
            <a:ext cx="3600450" cy="319087"/>
            <a:chOff x="2304" y="2448"/>
            <a:chExt cx="2688" cy="240"/>
          </a:xfrm>
        </p:grpSpPr>
        <p:sp>
          <p:nvSpPr>
            <p:cNvPr id="101410" name="直接连接符 50183"/>
            <p:cNvSpPr/>
            <p:nvPr/>
          </p:nvSpPr>
          <p:spPr>
            <a:xfrm flipH="1">
              <a:off x="2304" y="2496"/>
              <a:ext cx="0" cy="19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1411" name="直接连接符 50184"/>
            <p:cNvSpPr/>
            <p:nvPr/>
          </p:nvSpPr>
          <p:spPr>
            <a:xfrm>
              <a:off x="2304" y="2688"/>
              <a:ext cx="2688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1412" name="直接连接符 50185"/>
            <p:cNvSpPr/>
            <p:nvPr/>
          </p:nvSpPr>
          <p:spPr>
            <a:xfrm flipH="1" flipV="1">
              <a:off x="4992" y="2448"/>
              <a:ext cx="0" cy="24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0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0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0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0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0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0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0" grpId="0" animBg="1"/>
      <p:bldP spid="170011" grpId="0"/>
      <p:bldP spid="170013" grpId="0"/>
      <p:bldP spid="170014" grpId="0" animBg="1"/>
      <p:bldP spid="170015" grpId="0" animBg="1"/>
      <p:bldP spid="3" grpId="0"/>
      <p:bldP spid="4" grpId="0"/>
      <p:bldP spid="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9"/>
          <p:cNvSpPr/>
          <p:nvPr/>
        </p:nvSpPr>
        <p:spPr>
          <a:xfrm>
            <a:off x="0" y="92075"/>
            <a:ext cx="914400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、判断下列反应中的氧化剂和还原剂：</a:t>
            </a:r>
          </a:p>
        </p:txBody>
      </p:sp>
      <p:sp>
        <p:nvSpPr>
          <p:cNvPr id="168971" name="Rectangle 11"/>
          <p:cNvSpPr>
            <a:spLocks noGrp="1"/>
          </p:cNvSpPr>
          <p:nvPr>
            <p:ph idx="1"/>
          </p:nvPr>
        </p:nvSpPr>
        <p:spPr>
          <a:xfrm>
            <a:off x="63500" y="674688"/>
            <a:ext cx="8496300" cy="3700462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20000"/>
              </a:lnSpc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</a:rPr>
              <a:t>Fe + CuSO</a:t>
            </a:r>
            <a:r>
              <a:rPr lang="en-US" altLang="zh-CN" sz="2800" b="1" baseline="-26000">
                <a:latin typeface="Times New Roman" panose="02020603050405020304" pitchFamily="18" charset="0"/>
              </a:rPr>
              <a:t>4</a:t>
            </a:r>
            <a:r>
              <a:rPr lang="en-US" altLang="zh-CN" sz="2800" b="1" baseline="-2000"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</a:rPr>
              <a:t>= FeSO</a:t>
            </a:r>
            <a:r>
              <a:rPr lang="en-US" altLang="zh-CN" sz="2800" b="1" baseline="-26000">
                <a:latin typeface="Times New Roman" panose="02020603050405020304" pitchFamily="18" charset="0"/>
              </a:rPr>
              <a:t>4</a:t>
            </a:r>
            <a:r>
              <a:rPr lang="en-US" altLang="zh-CN" sz="2800" b="1" baseline="-4000"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</a:rPr>
              <a:t>+ Cu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氧化剂： 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CuSO</a:t>
            </a:r>
            <a:r>
              <a:rPr lang="en-US" altLang="zh-CN" sz="2800" b="1" baseline="-26000">
                <a:solidFill>
                  <a:srgbClr val="0000CC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2800" b="1" baseline="-200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还原剂：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Fe 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</a:rPr>
              <a:t>MnO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 + 4HCl(</a:t>
            </a:r>
            <a:r>
              <a:rPr lang="zh-CN" altLang="en-US" sz="2800" b="1">
                <a:latin typeface="Times New Roman" panose="02020603050405020304" pitchFamily="18" charset="0"/>
              </a:rPr>
              <a:t>浓</a:t>
            </a:r>
            <a:r>
              <a:rPr lang="en-US" altLang="zh-CN" sz="2800" b="1">
                <a:latin typeface="Times New Roman" panose="02020603050405020304" pitchFamily="18" charset="0"/>
              </a:rPr>
              <a:t>)  =  MnCl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2 </a:t>
            </a:r>
            <a:r>
              <a:rPr lang="en-US" altLang="zh-CN" sz="2800" b="1">
                <a:latin typeface="Times New Roman" panose="02020603050405020304" pitchFamily="18" charset="0"/>
              </a:rPr>
              <a:t>+ Cl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↑+2H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O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氧化剂：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MnO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</a:rPr>
              <a:t>2       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还原剂：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HCl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</a:rPr>
              <a:t>2KClO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3  </a:t>
            </a:r>
            <a:r>
              <a:rPr lang="en-US" altLang="zh-CN" sz="2800" b="1">
                <a:latin typeface="Times New Roman" panose="02020603050405020304" pitchFamily="18" charset="0"/>
              </a:rPr>
              <a:t>=  2KCl + 3O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↑</a:t>
            </a:r>
            <a:endParaRPr lang="en-US" altLang="zh-CN" sz="2800" b="1" baseline="-250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氧化剂、还原剂均为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KClO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</a:rPr>
              <a:t>3 </a:t>
            </a:r>
          </a:p>
        </p:txBody>
      </p:sp>
      <p:sp>
        <p:nvSpPr>
          <p:cNvPr id="102403" name="Text Box 13"/>
          <p:cNvSpPr txBox="1"/>
          <p:nvPr/>
        </p:nvSpPr>
        <p:spPr>
          <a:xfrm>
            <a:off x="3784600" y="1765300"/>
            <a:ext cx="604838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△</a:t>
            </a:r>
          </a:p>
        </p:txBody>
      </p:sp>
      <p:sp>
        <p:nvSpPr>
          <p:cNvPr id="102404" name="Text Box 14"/>
          <p:cNvSpPr txBox="1"/>
          <p:nvPr/>
        </p:nvSpPr>
        <p:spPr>
          <a:xfrm>
            <a:off x="2205038" y="2949575"/>
            <a:ext cx="604837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</a:t>
            </a:r>
            <a:r>
              <a:rPr lang="zh-CN" altLang="en-US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△</a:t>
            </a:r>
          </a:p>
        </p:txBody>
      </p:sp>
      <p:sp>
        <p:nvSpPr>
          <p:cNvPr id="168963" name="Rectangle 3"/>
          <p:cNvSpPr/>
          <p:nvPr/>
        </p:nvSpPr>
        <p:spPr>
          <a:xfrm>
            <a:off x="0" y="4724400"/>
            <a:ext cx="9144000" cy="18145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【温馨提示】</a:t>
            </a:r>
          </a:p>
          <a:p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）氧化剂和还原剂均是指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反应物质，是一种化学试剂，不是某一种元素。</a:t>
            </a:r>
          </a:p>
          <a:p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）可以为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不同的物质，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也可以是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同种物质。</a:t>
            </a:r>
          </a:p>
        </p:txBody>
      </p:sp>
      <p:sp>
        <p:nvSpPr>
          <p:cNvPr id="169993" name="Text Box 9"/>
          <p:cNvSpPr txBox="1"/>
          <p:nvPr/>
        </p:nvSpPr>
        <p:spPr>
          <a:xfrm>
            <a:off x="912813" y="476250"/>
            <a:ext cx="444658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0        +2             +2              0</a:t>
            </a:r>
          </a:p>
        </p:txBody>
      </p:sp>
      <p:sp>
        <p:nvSpPr>
          <p:cNvPr id="2" name="Text Box 9"/>
          <p:cNvSpPr txBox="1"/>
          <p:nvPr/>
        </p:nvSpPr>
        <p:spPr>
          <a:xfrm>
            <a:off x="912813" y="1716088"/>
            <a:ext cx="650398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+4                  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-1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+2              0</a:t>
            </a:r>
          </a:p>
        </p:txBody>
      </p:sp>
      <p:sp>
        <p:nvSpPr>
          <p:cNvPr id="3" name="Text Box 9"/>
          <p:cNvSpPr txBox="1"/>
          <p:nvPr/>
        </p:nvSpPr>
        <p:spPr>
          <a:xfrm>
            <a:off x="1250950" y="2886075"/>
            <a:ext cx="45847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+5 -2                -1        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8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8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8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8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8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8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8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8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3" grpId="0"/>
      <p:bldP spid="169993" grpId="0"/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2"/>
          <p:cNvSpPr/>
          <p:nvPr/>
        </p:nvSpPr>
        <p:spPr>
          <a:xfrm>
            <a:off x="0" y="0"/>
            <a:ext cx="5562600" cy="609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、常见的氧化剂和还原剂</a:t>
            </a:r>
            <a:endParaRPr lang="ja-JP" altLang="en-US" sz="32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3426" name="Rectangle 3"/>
          <p:cNvSpPr/>
          <p:nvPr/>
        </p:nvSpPr>
        <p:spPr>
          <a:xfrm>
            <a:off x="0" y="609600"/>
            <a:ext cx="3551238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x-none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常见的氧化剂：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3427" name="Rectangle 5"/>
          <p:cNvSpPr/>
          <p:nvPr/>
        </p:nvSpPr>
        <p:spPr>
          <a:xfrm>
            <a:off x="0" y="3482975"/>
            <a:ext cx="467995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x-none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常见的还原剂：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3428" name="Rectangle 7"/>
          <p:cNvSpPr/>
          <p:nvPr/>
        </p:nvSpPr>
        <p:spPr>
          <a:xfrm>
            <a:off x="3257550" y="609600"/>
            <a:ext cx="5886450" cy="52228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具有氧化性，化合价降低，被还原。</a:t>
            </a:r>
          </a:p>
        </p:txBody>
      </p:sp>
      <p:sp>
        <p:nvSpPr>
          <p:cNvPr id="103429" name="Rectangle 8"/>
          <p:cNvSpPr/>
          <p:nvPr/>
        </p:nvSpPr>
        <p:spPr>
          <a:xfrm>
            <a:off x="3349625" y="3482975"/>
            <a:ext cx="5794375" cy="52228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具有还原性，化合价升高，被氧化。</a:t>
            </a:r>
          </a:p>
        </p:txBody>
      </p:sp>
      <p:sp>
        <p:nvSpPr>
          <p:cNvPr id="176137" name="Rectangle 9"/>
          <p:cNvSpPr/>
          <p:nvPr/>
        </p:nvSpPr>
        <p:spPr>
          <a:xfrm>
            <a:off x="446088" y="2782888"/>
            <a:ext cx="7567613" cy="5222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如</a:t>
            </a:r>
            <a:r>
              <a:rPr lang="en-US" altLang="ja-JP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MnO</a:t>
            </a:r>
            <a:r>
              <a:rPr lang="en-US" altLang="ja-JP" sz="2800" b="1" strike="noStrike" baseline="-25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r>
              <a:rPr lang="en-US" altLang="zh-CN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</a:t>
            </a:r>
            <a:r>
              <a:rPr lang="en-US" altLang="ja-JP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NO</a:t>
            </a:r>
            <a:r>
              <a:rPr lang="en-US" altLang="ja-JP" sz="2800" b="1" strike="noStrike" baseline="-25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lang="en-US" altLang="ja-JP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lang="en-US" altLang="ja-JP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(H</a:t>
            </a:r>
            <a:r>
              <a:rPr lang="en-US" altLang="ja-JP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r>
              <a:rPr lang="en-US" altLang="ja-JP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、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ClO</a:t>
            </a:r>
            <a:r>
              <a:rPr lang="en-US" altLang="zh-CN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、 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Fe</a:t>
            </a:r>
            <a:r>
              <a:rPr lang="en-US" altLang="zh-CN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3+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具有</a:t>
            </a:r>
            <a:r>
              <a:rPr lang="zh-CN" altLang="en-US" sz="2800" b="1" strike="noStrike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氧化性</a:t>
            </a:r>
            <a:endParaRPr lang="zh-CN" altLang="en-US" sz="2800" b="1" strike="noStrike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138" name="Rectangle 10"/>
          <p:cNvSpPr/>
          <p:nvPr/>
        </p:nvSpPr>
        <p:spPr>
          <a:xfrm>
            <a:off x="271463" y="6218238"/>
            <a:ext cx="8423275" cy="5222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如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</a:t>
            </a:r>
            <a:r>
              <a:rPr lang="en-US" altLang="zh-CN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2-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或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HS</a:t>
            </a:r>
            <a:r>
              <a:rPr lang="en-US" altLang="zh-CN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、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SO</a:t>
            </a:r>
            <a:r>
              <a:rPr lang="en-US" altLang="zh-CN" sz="2800" b="1" strike="noStrike" baseline="-25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3</a:t>
            </a:r>
            <a:r>
              <a:rPr lang="en-US" altLang="zh-CN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2-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(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或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HSO</a:t>
            </a:r>
            <a:r>
              <a:rPr lang="en-US" altLang="zh-CN" sz="2800" b="1" strike="noStrike" baseline="-25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3</a:t>
            </a:r>
            <a:r>
              <a:rPr lang="en-US" altLang="zh-CN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-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)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I</a:t>
            </a:r>
            <a:r>
              <a:rPr lang="en-US" altLang="zh-CN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-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、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Fe</a:t>
            </a:r>
            <a:r>
              <a:rPr lang="en-US" altLang="zh-CN" sz="2800" b="1" strike="noStrike" baseline="30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2+</a:t>
            </a:r>
            <a:r>
              <a:rPr lang="zh-CN" altLang="en-US" sz="2800" b="1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具有</a:t>
            </a:r>
            <a:r>
              <a:rPr lang="zh-CN" altLang="en-US" sz="2800" b="1" strike="noStrike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还原性</a:t>
            </a:r>
            <a:endParaRPr lang="zh-CN" altLang="en-US" sz="2800" b="1" strike="noStrike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1860" name="矩形 121859"/>
          <p:cNvSpPr/>
          <p:nvPr/>
        </p:nvSpPr>
        <p:spPr>
          <a:xfrm>
            <a:off x="0" y="1131888"/>
            <a:ext cx="9540875" cy="1530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活泼的非金属单质：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</a:p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含高价金属阳离子的化合物：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FeCl</a:t>
            </a:r>
            <a:r>
              <a:rPr lang="en-US" altLang="zh-CN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en-US" altLang="zh-CN" sz="2600" b="1" baseline="-25000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③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含某些较高化合价元素的化合物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浓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HNO</a:t>
            </a:r>
            <a:r>
              <a:rPr lang="en-US" altLang="zh-CN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KMnO</a:t>
            </a:r>
            <a:r>
              <a:rPr lang="en-US" altLang="zh-CN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</a:p>
        </p:txBody>
      </p:sp>
      <p:sp>
        <p:nvSpPr>
          <p:cNvPr id="121862" name="矩形 121861"/>
          <p:cNvSpPr/>
          <p:nvPr/>
        </p:nvSpPr>
        <p:spPr>
          <a:xfrm>
            <a:off x="73025" y="4094163"/>
            <a:ext cx="8324850" cy="2009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活泼金属单质：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Al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Zn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</a:p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某些非金属单质：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</a:p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③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含低价金属阳离子的化合物：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FeCl</a:t>
            </a:r>
            <a:r>
              <a:rPr lang="en-US" altLang="zh-CN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</a:p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④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含较低化合价元素的化合物等：</a:t>
            </a:r>
            <a:r>
              <a:rPr lang="en-US" altLang="zh-CN" sz="2600" b="1" err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HCl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8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8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>
                                            <p:txEl>
                                              <p:charRg st="1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1860">
                                            <p:txEl>
                                              <p:charRg st="1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1860">
                                            <p:txEl>
                                              <p:charRg st="1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>
                                            <p:txEl>
                                              <p:charRg st="38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1860">
                                            <p:txEl>
                                              <p:charRg st="38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1860">
                                            <p:txEl>
                                              <p:charRg st="38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18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18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18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18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18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18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18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18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7" grpId="0" animBg="1"/>
      <p:bldP spid="176138" grpId="0" animBg="1"/>
      <p:bldP spid="121860" grpId="0" build="allAtOnce"/>
      <p:bldP spid="12186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2"/>
          <p:cNvSpPr/>
          <p:nvPr/>
        </p:nvSpPr>
        <p:spPr>
          <a:xfrm>
            <a:off x="-14287" y="736600"/>
            <a:ext cx="7345362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）氧化剂和还原剂量的判断</a:t>
            </a:r>
          </a:p>
        </p:txBody>
      </p:sp>
      <p:sp>
        <p:nvSpPr>
          <p:cNvPr id="177173" name="Text Box 21"/>
          <p:cNvSpPr txBox="1"/>
          <p:nvPr/>
        </p:nvSpPr>
        <p:spPr>
          <a:xfrm>
            <a:off x="1138238" y="1425575"/>
            <a:ext cx="5903912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+4               -1          +2  -1      0</a:t>
            </a:r>
          </a:p>
        </p:txBody>
      </p:sp>
      <p:sp>
        <p:nvSpPr>
          <p:cNvPr id="104451" name="Text Box 23"/>
          <p:cNvSpPr txBox="1"/>
          <p:nvPr/>
        </p:nvSpPr>
        <p:spPr>
          <a:xfrm>
            <a:off x="3698875" y="995363"/>
            <a:ext cx="604838" cy="9525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△</a:t>
            </a:r>
          </a:p>
        </p:txBody>
      </p:sp>
      <p:sp>
        <p:nvSpPr>
          <p:cNvPr id="104452" name="Text Box 4"/>
          <p:cNvSpPr txBox="1"/>
          <p:nvPr/>
        </p:nvSpPr>
        <p:spPr>
          <a:xfrm>
            <a:off x="0" y="0"/>
            <a:ext cx="1735138" cy="522288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【应用】</a:t>
            </a:r>
          </a:p>
        </p:txBody>
      </p:sp>
      <p:sp>
        <p:nvSpPr>
          <p:cNvPr id="104453" name="TextBox 21"/>
          <p:cNvSpPr txBox="1"/>
          <p:nvPr/>
        </p:nvSpPr>
        <p:spPr>
          <a:xfrm>
            <a:off x="0" y="1646238"/>
            <a:ext cx="9129713" cy="1168400"/>
          </a:xfrm>
          <a:prstGeom prst="rect">
            <a:avLst/>
          </a:prstGeom>
          <a:noFill/>
          <a:ln w="19050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5000"/>
              </a:lnSpc>
              <a:buSzTx/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在反应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+4HCl(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浓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)=MnCl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+Cl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↑+2H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中，所消耗的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HCl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的质量与被氧化的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HCl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的质量之比为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_________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。 </a:t>
            </a:r>
          </a:p>
        </p:txBody>
      </p:sp>
      <p:sp>
        <p:nvSpPr>
          <p:cNvPr id="104454" name="Rectangle 2"/>
          <p:cNvSpPr/>
          <p:nvPr/>
        </p:nvSpPr>
        <p:spPr>
          <a:xfrm>
            <a:off x="-14287" y="3103563"/>
            <a:ext cx="8208962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）氧化还原反应方程式的书写：</a:t>
            </a:r>
          </a:p>
        </p:txBody>
      </p:sp>
      <p:sp>
        <p:nvSpPr>
          <p:cNvPr id="104455" name="TextBox 24"/>
          <p:cNvSpPr txBox="1"/>
          <p:nvPr/>
        </p:nvSpPr>
        <p:spPr>
          <a:xfrm>
            <a:off x="-14287" y="3522663"/>
            <a:ext cx="9144000" cy="1168400"/>
          </a:xfrm>
          <a:prstGeom prst="rect">
            <a:avLst/>
          </a:prstGeom>
          <a:noFill/>
          <a:ln w="19050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5000"/>
              </a:lnSpc>
              <a:buSzTx/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将氯气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(Cl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通入氯化亚铁溶液中，溶液由浅绿色变为黄色，该反应的离子方程式为：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。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730750" y="4052888"/>
            <a:ext cx="4090988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2Fe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+Cl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=2Fe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+2Cl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zh-CN" altLang="en-US" sz="2800" b="1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51688" y="2203450"/>
            <a:ext cx="909637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2:1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71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71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71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73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ext Box 6"/>
          <p:cNvSpPr txBox="1"/>
          <p:nvPr/>
        </p:nvSpPr>
        <p:spPr>
          <a:xfrm>
            <a:off x="71438" y="0"/>
            <a:ext cx="61722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二、氧化产物和还原产物</a:t>
            </a:r>
          </a:p>
        </p:txBody>
      </p:sp>
      <p:sp>
        <p:nvSpPr>
          <p:cNvPr id="105474" name="Text Box 3"/>
          <p:cNvSpPr txBox="1"/>
          <p:nvPr/>
        </p:nvSpPr>
        <p:spPr>
          <a:xfrm>
            <a:off x="0" y="673100"/>
            <a:ext cx="8535988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、氧化产物：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元素被氧化之后生成的</a:t>
            </a:r>
            <a:r>
              <a:rPr lang="zh-CN" altLang="en-US" sz="3200" b="1">
                <a:solidFill>
                  <a:srgbClr val="1971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产物</a:t>
            </a:r>
            <a:r>
              <a:rPr lang="zh-CN" altLang="en-US" sz="3200" b="1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105475" name="Text Box 3"/>
          <p:cNvSpPr txBox="1"/>
          <p:nvPr/>
        </p:nvSpPr>
        <p:spPr>
          <a:xfrm>
            <a:off x="0" y="1301750"/>
            <a:ext cx="8558213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、还原产物：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元素被还原之后生成的</a:t>
            </a:r>
            <a:r>
              <a:rPr lang="zh-CN" altLang="en-US" sz="3200" b="1">
                <a:solidFill>
                  <a:srgbClr val="1971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产物</a:t>
            </a:r>
            <a:r>
              <a:rPr lang="zh-CN" altLang="en-US" sz="3200" b="1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105476" name="Rectangle 8"/>
          <p:cNvSpPr/>
          <p:nvPr/>
        </p:nvSpPr>
        <p:spPr>
          <a:xfrm>
            <a:off x="0" y="1957388"/>
            <a:ext cx="309563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800">
              <a:solidFill>
                <a:srgbClr val="FF33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Text Box 3"/>
          <p:cNvSpPr txBox="1"/>
          <p:nvPr/>
        </p:nvSpPr>
        <p:spPr>
          <a:xfrm>
            <a:off x="33338" y="1957388"/>
            <a:ext cx="6248400" cy="5826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、几者之间的相互关系：</a:t>
            </a:r>
          </a:p>
        </p:txBody>
      </p:sp>
      <p:sp>
        <p:nvSpPr>
          <p:cNvPr id="120837" name="文本框 120836"/>
          <p:cNvSpPr txBox="1"/>
          <p:nvPr/>
        </p:nvSpPr>
        <p:spPr>
          <a:xfrm>
            <a:off x="406400" y="3613150"/>
            <a:ext cx="8305800" cy="4762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氧化剂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还原剂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==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还原产物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氧化产物</a:t>
            </a:r>
          </a:p>
        </p:txBody>
      </p:sp>
      <p:sp>
        <p:nvSpPr>
          <p:cNvPr id="120838" name="文本框 120837"/>
          <p:cNvSpPr txBox="1"/>
          <p:nvPr/>
        </p:nvSpPr>
        <p:spPr>
          <a:xfrm>
            <a:off x="1030288" y="4506913"/>
            <a:ext cx="6172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得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，化合价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降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低，被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还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原，发生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还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原反应</a:t>
            </a:r>
          </a:p>
        </p:txBody>
      </p:sp>
      <p:sp>
        <p:nvSpPr>
          <p:cNvPr id="120839" name="直接连接符 120838"/>
          <p:cNvSpPr/>
          <p:nvPr/>
        </p:nvSpPr>
        <p:spPr>
          <a:xfrm flipH="1" flipV="1">
            <a:off x="2830513" y="3211513"/>
            <a:ext cx="0" cy="441325"/>
          </a:xfrm>
          <a:prstGeom prst="line">
            <a:avLst/>
          </a:prstGeom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20840" name="直接连接符 120839"/>
          <p:cNvSpPr/>
          <p:nvPr/>
        </p:nvSpPr>
        <p:spPr>
          <a:xfrm>
            <a:off x="2830513" y="3211513"/>
            <a:ext cx="4038600" cy="0"/>
          </a:xfrm>
          <a:prstGeom prst="line">
            <a:avLst/>
          </a:prstGeom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20841" name="直接连接符 120840"/>
          <p:cNvSpPr/>
          <p:nvPr/>
        </p:nvSpPr>
        <p:spPr>
          <a:xfrm flipH="1">
            <a:off x="6864350" y="3211513"/>
            <a:ext cx="0" cy="441325"/>
          </a:xfrm>
          <a:prstGeom prst="line">
            <a:avLst/>
          </a:prstGeom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120842" name="直接连接符 120841"/>
          <p:cNvSpPr/>
          <p:nvPr/>
        </p:nvSpPr>
        <p:spPr>
          <a:xfrm flipH="1" flipV="1">
            <a:off x="1085850" y="4043363"/>
            <a:ext cx="0" cy="473075"/>
          </a:xfrm>
          <a:prstGeom prst="line">
            <a:avLst/>
          </a:prstGeom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20843" name="直接连接符 120842"/>
          <p:cNvSpPr/>
          <p:nvPr/>
        </p:nvSpPr>
        <p:spPr>
          <a:xfrm flipV="1">
            <a:off x="1103313" y="4489450"/>
            <a:ext cx="3878262" cy="17463"/>
          </a:xfrm>
          <a:prstGeom prst="line">
            <a:avLst/>
          </a:prstGeom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20844" name="直接连接符 120843"/>
          <p:cNvSpPr/>
          <p:nvPr/>
        </p:nvSpPr>
        <p:spPr>
          <a:xfrm flipH="1" flipV="1">
            <a:off x="4981575" y="3921125"/>
            <a:ext cx="0" cy="549275"/>
          </a:xfrm>
          <a:prstGeom prst="line">
            <a:avLst/>
          </a:prstGeom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120845" name="文本框 120844"/>
          <p:cNvSpPr txBox="1"/>
          <p:nvPr/>
        </p:nvSpPr>
        <p:spPr>
          <a:xfrm>
            <a:off x="2614613" y="2706688"/>
            <a:ext cx="5943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失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化合价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升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高，被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化，发生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化反应</a:t>
            </a:r>
          </a:p>
        </p:txBody>
      </p:sp>
      <p:sp>
        <p:nvSpPr>
          <p:cNvPr id="120846" name="直接连接符 120845"/>
          <p:cNvSpPr/>
          <p:nvPr/>
        </p:nvSpPr>
        <p:spPr>
          <a:xfrm flipH="1">
            <a:off x="887413" y="4148138"/>
            <a:ext cx="0" cy="863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120847" name="直接连接符 120846"/>
          <p:cNvSpPr/>
          <p:nvPr/>
        </p:nvSpPr>
        <p:spPr>
          <a:xfrm flipH="1">
            <a:off x="2660650" y="4132263"/>
            <a:ext cx="0" cy="863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120848" name="文本框 120847"/>
          <p:cNvSpPr txBox="1"/>
          <p:nvPr/>
        </p:nvSpPr>
        <p:spPr>
          <a:xfrm>
            <a:off x="384175" y="5011738"/>
            <a:ext cx="151288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氧化性</a:t>
            </a:r>
          </a:p>
        </p:txBody>
      </p:sp>
      <p:sp>
        <p:nvSpPr>
          <p:cNvPr id="120849" name="文本框 120848"/>
          <p:cNvSpPr txBox="1"/>
          <p:nvPr/>
        </p:nvSpPr>
        <p:spPr>
          <a:xfrm>
            <a:off x="2119313" y="5027613"/>
            <a:ext cx="15128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还原性</a:t>
            </a:r>
          </a:p>
        </p:txBody>
      </p:sp>
      <p:sp>
        <p:nvSpPr>
          <p:cNvPr id="120850" name="矩形 120849"/>
          <p:cNvSpPr/>
          <p:nvPr/>
        </p:nvSpPr>
        <p:spPr>
          <a:xfrm>
            <a:off x="-38100" y="5764213"/>
            <a:ext cx="9144000" cy="582612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 lIns="91434" tIns="45717" rIns="91434" bIns="45717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口诀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:“</a:t>
            </a:r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升失氧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被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，降得还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被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若问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剂</a:t>
            </a:r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，则相反”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20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120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20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0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0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500"/>
                                        <p:tgtEl>
                                          <p:spTgt spid="120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1" dur="500"/>
                                        <p:tgtEl>
                                          <p:spTgt spid="120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20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0" dur="5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0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0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0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0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0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8" grpId="0"/>
      <p:bldP spid="120845" grpId="0"/>
      <p:bldP spid="120848" grpId="0"/>
      <p:bldP spid="120849" grpId="0"/>
      <p:bldP spid="12085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文本框 122884"/>
          <p:cNvSpPr txBox="1"/>
          <p:nvPr/>
        </p:nvSpPr>
        <p:spPr>
          <a:xfrm>
            <a:off x="0" y="1498600"/>
            <a:ext cx="8839200" cy="582613"/>
          </a:xfrm>
          <a:prstGeom prst="rect">
            <a:avLst/>
          </a:prstGeom>
          <a:noFill/>
          <a:ln w="9525">
            <a:noFill/>
          </a:ln>
        </p:spPr>
        <p:txBody>
          <a:bodyPr lIns="91434" tIns="45717" rIns="91434" bIns="45717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）</a:t>
            </a:r>
            <a:r>
              <a:rPr lang="en-US" altLang="zh-CN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3Cl</a:t>
            </a:r>
            <a:r>
              <a:rPr lang="en-US" altLang="zh-CN" sz="32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 + 6KOH = 5KCl + KClO</a:t>
            </a:r>
            <a:r>
              <a:rPr lang="en-US" altLang="zh-CN" sz="32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 + 3H</a:t>
            </a:r>
            <a:r>
              <a:rPr lang="en-US" altLang="zh-CN" sz="32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</a:p>
        </p:txBody>
      </p:sp>
      <p:sp>
        <p:nvSpPr>
          <p:cNvPr id="122886" name="文本框 122885"/>
          <p:cNvSpPr txBox="1"/>
          <p:nvPr/>
        </p:nvSpPr>
        <p:spPr>
          <a:xfrm>
            <a:off x="468313" y="2146300"/>
            <a:ext cx="5905500" cy="1160463"/>
          </a:xfrm>
          <a:prstGeom prst="rect">
            <a:avLst/>
          </a:prstGeom>
          <a:noFill/>
          <a:ln w="9525">
            <a:noFill/>
          </a:ln>
        </p:spPr>
        <p:txBody>
          <a:bodyPr lIns="91434" tIns="45717" rIns="91434" bIns="45717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还原剂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Cl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               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氧化剂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Cl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氧化产物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KClO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     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还原产物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KCl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122887" name="圆角矩形标注 122886"/>
          <p:cNvSpPr/>
          <p:nvPr/>
        </p:nvSpPr>
        <p:spPr>
          <a:xfrm>
            <a:off x="6227763" y="2219325"/>
            <a:ext cx="2736850" cy="1008063"/>
          </a:xfrm>
          <a:prstGeom prst="wedgeRoundRectCallout">
            <a:avLst>
              <a:gd name="adj1" fmla="val -77667"/>
              <a:gd name="adj2" fmla="val -31731"/>
              <a:gd name="adj3" fmla="val 16667"/>
            </a:avLst>
          </a:prstGeom>
          <a:noFill/>
          <a:ln w="57150" cap="flat" cmpd="thinThick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氧化剂和还原剂是同一种物质</a:t>
            </a:r>
            <a:endParaRPr lang="zh-CN" altLang="en-US" sz="2800" b="1">
              <a:solidFill>
                <a:srgbClr val="000099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122888" name="文本框 122887"/>
          <p:cNvSpPr txBox="1"/>
          <p:nvPr/>
        </p:nvSpPr>
        <p:spPr>
          <a:xfrm>
            <a:off x="6767513" y="1076325"/>
            <a:ext cx="237648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歧化反应</a:t>
            </a:r>
          </a:p>
        </p:txBody>
      </p:sp>
      <p:sp>
        <p:nvSpPr>
          <p:cNvPr id="123906" name="文本框 123905"/>
          <p:cNvSpPr txBox="1"/>
          <p:nvPr/>
        </p:nvSpPr>
        <p:spPr>
          <a:xfrm>
            <a:off x="250825" y="4941888"/>
            <a:ext cx="7162800" cy="1160462"/>
          </a:xfrm>
          <a:prstGeom prst="rect">
            <a:avLst/>
          </a:prstGeom>
          <a:noFill/>
          <a:ln w="9525">
            <a:noFill/>
          </a:ln>
        </p:spPr>
        <p:txBody>
          <a:bodyPr lIns="91434" tIns="45717" rIns="91434" bIns="45717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还原剂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S          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氧化剂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氧化产物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S          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还原产物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S</a:t>
            </a:r>
            <a:endParaRPr lang="en-US" altLang="zh-CN" sz="2800" b="1" baseline="-25000">
              <a:solidFill>
                <a:srgbClr val="FF0000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106502" name="文本框 123906"/>
          <p:cNvSpPr txBox="1"/>
          <p:nvPr/>
        </p:nvSpPr>
        <p:spPr>
          <a:xfrm>
            <a:off x="-15875" y="4359275"/>
            <a:ext cx="7696200" cy="582613"/>
          </a:xfrm>
          <a:prstGeom prst="rect">
            <a:avLst/>
          </a:prstGeom>
          <a:noFill/>
          <a:ln w="9525">
            <a:noFill/>
          </a:ln>
        </p:spPr>
        <p:txBody>
          <a:bodyPr lIns="91434" tIns="45717" rIns="91434" bIns="45717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）</a:t>
            </a:r>
            <a:r>
              <a:rPr lang="en-US" altLang="zh-CN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2H</a:t>
            </a:r>
            <a:r>
              <a:rPr lang="en-US" altLang="zh-CN" sz="32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S + SO</a:t>
            </a:r>
            <a:r>
              <a:rPr lang="en-US" altLang="zh-CN" sz="32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 = 3S↓ + 2H</a:t>
            </a:r>
            <a:r>
              <a:rPr lang="en-US" altLang="zh-CN" sz="32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</a:p>
        </p:txBody>
      </p:sp>
      <p:sp>
        <p:nvSpPr>
          <p:cNvPr id="123908" name="圆角矩形标注 123907"/>
          <p:cNvSpPr/>
          <p:nvPr/>
        </p:nvSpPr>
        <p:spPr>
          <a:xfrm>
            <a:off x="5470525" y="5435600"/>
            <a:ext cx="3673475" cy="1152525"/>
          </a:xfrm>
          <a:prstGeom prst="wedgeRoundRectCallout">
            <a:avLst>
              <a:gd name="adj1" fmla="val -77051"/>
              <a:gd name="adj2" fmla="val -551"/>
              <a:gd name="adj3" fmla="val 16667"/>
            </a:avLst>
          </a:prstGeom>
          <a:noFill/>
          <a:ln w="57150" cap="flat" cmpd="thinThick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800" b="1">
                <a:solidFill>
                  <a:srgbClr val="008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氧化产物和还原产物是同一种物质</a:t>
            </a:r>
          </a:p>
        </p:txBody>
      </p:sp>
      <p:sp>
        <p:nvSpPr>
          <p:cNvPr id="123909" name="文本框 123908"/>
          <p:cNvSpPr txBox="1"/>
          <p:nvPr/>
        </p:nvSpPr>
        <p:spPr>
          <a:xfrm>
            <a:off x="6677025" y="4357688"/>
            <a:ext cx="2287588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归中反应</a:t>
            </a:r>
          </a:p>
        </p:txBody>
      </p:sp>
      <p:sp>
        <p:nvSpPr>
          <p:cNvPr id="106505" name="Rectangle 9"/>
          <p:cNvSpPr/>
          <p:nvPr/>
        </p:nvSpPr>
        <p:spPr>
          <a:xfrm>
            <a:off x="0" y="0"/>
            <a:ext cx="91440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、判断下列反应中的氧化剂、还原剂和氧化产物、还原产物：</a:t>
            </a:r>
          </a:p>
        </p:txBody>
      </p:sp>
      <p:sp>
        <p:nvSpPr>
          <p:cNvPr id="91141" name="TextBox 21"/>
          <p:cNvSpPr txBox="1"/>
          <p:nvPr/>
        </p:nvSpPr>
        <p:spPr>
          <a:xfrm>
            <a:off x="14288" y="3378200"/>
            <a:ext cx="9129712" cy="630238"/>
          </a:xfrm>
          <a:prstGeom prst="rect">
            <a:avLst/>
          </a:prstGeom>
          <a:noFill/>
          <a:ln w="19050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5000"/>
              </a:lnSpc>
              <a:buSzTx/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作氧化剂的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 err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与作还原剂的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 err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质量之比为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_________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。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056438" y="3298825"/>
            <a:ext cx="135096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5:1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28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8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3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3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6" grpId="0" build="allAtOnce"/>
      <p:bldP spid="122887" grpId="0" animBg="1"/>
      <p:bldP spid="122888" grpId="0"/>
      <p:bldP spid="123906" grpId="0" build="allAtOnce"/>
      <p:bldP spid="123908" grpId="0" animBg="1"/>
      <p:bldP spid="123909" grpId="0"/>
      <p:bldP spid="91141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8"/>
          <p:cNvSpPr/>
          <p:nvPr/>
        </p:nvSpPr>
        <p:spPr>
          <a:xfrm>
            <a:off x="0" y="1957388"/>
            <a:ext cx="309563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800">
              <a:solidFill>
                <a:srgbClr val="FF33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9634" name="Text Box 3"/>
          <p:cNvSpPr txBox="1"/>
          <p:nvPr/>
        </p:nvSpPr>
        <p:spPr>
          <a:xfrm>
            <a:off x="0" y="142875"/>
            <a:ext cx="9144000" cy="4318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例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</a:t>
            </a:r>
            <a:r>
              <a:rPr lang="en-US" altLang="zh-CN" sz="2800" b="1" noProof="1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在下列反应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K</a:t>
            </a:r>
            <a:r>
              <a:rPr lang="en-US" altLang="zh-CN" sz="2800" b="1" baseline="-25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Cr</a:t>
            </a:r>
            <a:r>
              <a:rPr lang="en-US" altLang="zh-CN" sz="2800" b="1" baseline="-25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r>
              <a:rPr lang="en-US" altLang="zh-CN" sz="2800" b="1" baseline="-25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7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+14HCl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＝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2KCl+2CrCl</a:t>
            </a:r>
            <a:r>
              <a:rPr lang="en-US" altLang="zh-CN" sz="2800" b="1" baseline="-25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+3Cl</a:t>
            </a:r>
            <a:r>
              <a:rPr lang="en-US" altLang="zh-CN" sz="2800" b="1" baseline="-25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↑</a:t>
            </a:r>
            <a:endParaRPr lang="en-US" altLang="zh-CN" sz="280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+7H</a:t>
            </a:r>
            <a:r>
              <a:rPr lang="en-US" altLang="zh-CN" sz="2800" b="1" baseline="-2500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中，请回答以下问题：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________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是氧化剂，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______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是还原剂，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元素被氧化，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______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元素被还原，氧化产物是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，还原产物是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________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  <a:endParaRPr lang="zh-CN" altLang="en-US" sz="280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）作还原剂的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HCl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与参与反应的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HCl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质量之比为</a:t>
            </a:r>
            <a:r>
              <a:rPr lang="zh-CN" altLang="en-US" sz="2800" b="1" u="sng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         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；</a:t>
            </a:r>
            <a:endParaRPr lang="zh-CN" altLang="en-US" sz="2800" b="1" noProof="1">
              <a:latin typeface="Times New Roman" panose="02020603050405020304" pitchFamily="18" charset="0"/>
              <a:sym typeface="+mn-ea"/>
            </a:endParaRP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（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3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）如有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7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个分子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HCl</a:t>
            </a:r>
            <a:r>
              <a:rPr lang="zh-CN" altLang="en-US" sz="2800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参加反应，则转移的电子数为</a:t>
            </a:r>
            <a:r>
              <a:rPr lang="zh-CN" altLang="en-US" sz="2800" b="1" u="sng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      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。</a:t>
            </a:r>
            <a:endParaRPr lang="zh-CN" altLang="en-US" sz="28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78187" name="Rectangle 11"/>
          <p:cNvSpPr/>
          <p:nvPr/>
        </p:nvSpPr>
        <p:spPr>
          <a:xfrm>
            <a:off x="1006475" y="1435100"/>
            <a:ext cx="1871663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Cr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</a:p>
        </p:txBody>
      </p:sp>
      <p:sp>
        <p:nvSpPr>
          <p:cNvPr id="178188" name="Rectangle 12"/>
          <p:cNvSpPr/>
          <p:nvPr/>
        </p:nvSpPr>
        <p:spPr>
          <a:xfrm>
            <a:off x="4502150" y="1474788"/>
            <a:ext cx="1081088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HCl</a:t>
            </a:r>
          </a:p>
        </p:txBody>
      </p:sp>
      <p:sp>
        <p:nvSpPr>
          <p:cNvPr id="178189" name="Rectangle 13"/>
          <p:cNvSpPr/>
          <p:nvPr/>
        </p:nvSpPr>
        <p:spPr>
          <a:xfrm>
            <a:off x="6945313" y="1435100"/>
            <a:ext cx="865187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氯</a:t>
            </a:r>
          </a:p>
        </p:txBody>
      </p:sp>
      <p:sp>
        <p:nvSpPr>
          <p:cNvPr id="178190" name="Rectangle 14"/>
          <p:cNvSpPr/>
          <p:nvPr/>
        </p:nvSpPr>
        <p:spPr>
          <a:xfrm>
            <a:off x="1320800" y="1997075"/>
            <a:ext cx="865188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铬</a:t>
            </a:r>
          </a:p>
        </p:txBody>
      </p:sp>
      <p:sp>
        <p:nvSpPr>
          <p:cNvPr id="178191" name="Rectangle 15"/>
          <p:cNvSpPr/>
          <p:nvPr/>
        </p:nvSpPr>
        <p:spPr>
          <a:xfrm>
            <a:off x="6176963" y="1997075"/>
            <a:ext cx="865187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178192" name="Rectangle 16"/>
          <p:cNvSpPr/>
          <p:nvPr/>
        </p:nvSpPr>
        <p:spPr>
          <a:xfrm>
            <a:off x="234950" y="2519363"/>
            <a:ext cx="15843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CrCl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</a:p>
        </p:txBody>
      </p:sp>
      <p:sp>
        <p:nvSpPr>
          <p:cNvPr id="178193" name="Text Box 17"/>
          <p:cNvSpPr txBox="1"/>
          <p:nvPr/>
        </p:nvSpPr>
        <p:spPr>
          <a:xfrm>
            <a:off x="3352800" y="0"/>
            <a:ext cx="57912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+6                   -1                     +3              0</a:t>
            </a:r>
          </a:p>
        </p:txBody>
      </p:sp>
      <p:sp>
        <p:nvSpPr>
          <p:cNvPr id="2" name="Rectangle 15"/>
          <p:cNvSpPr/>
          <p:nvPr/>
        </p:nvSpPr>
        <p:spPr>
          <a:xfrm>
            <a:off x="7983538" y="3167063"/>
            <a:ext cx="865187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3:7</a:t>
            </a:r>
            <a:endParaRPr lang="zh-CN" altLang="en-US" sz="2800" b="1" baseline="-25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Rectangle 15"/>
          <p:cNvSpPr/>
          <p:nvPr/>
        </p:nvSpPr>
        <p:spPr>
          <a:xfrm>
            <a:off x="8278813" y="3816350"/>
            <a:ext cx="865187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800" b="1" baseline="-25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7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8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8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7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7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78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7" grpId="0"/>
      <p:bldP spid="178188" grpId="0"/>
      <p:bldP spid="178189" grpId="0"/>
      <p:bldP spid="178190" grpId="0"/>
      <p:bldP spid="178191" grpId="0"/>
      <p:bldP spid="178192" grpId="0"/>
      <p:bldP spid="178193" grpId="0"/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Text Box 16"/>
          <p:cNvSpPr txBox="1"/>
          <p:nvPr/>
        </p:nvSpPr>
        <p:spPr>
          <a:xfrm>
            <a:off x="-17462" y="763588"/>
            <a:ext cx="9144000" cy="2163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、下列变化需要加入氧化剂的是           （      ）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→ Fe              B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C → CO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C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Na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    D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KClO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→ 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2</a:t>
            </a:r>
            <a:endParaRPr lang="en-US" altLang="zh-CN" sz="3200" b="1" baseline="-25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8917" name="Text Box 21"/>
          <p:cNvSpPr txBox="1"/>
          <p:nvPr/>
        </p:nvSpPr>
        <p:spPr>
          <a:xfrm>
            <a:off x="7478713" y="796925"/>
            <a:ext cx="752475" cy="5826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 </a:t>
            </a:r>
          </a:p>
        </p:txBody>
      </p:sp>
      <p:sp>
        <p:nvSpPr>
          <p:cNvPr id="108547" name="Text Box 16"/>
          <p:cNvSpPr txBox="1"/>
          <p:nvPr/>
        </p:nvSpPr>
        <p:spPr>
          <a:xfrm>
            <a:off x="0" y="3716338"/>
            <a:ext cx="9126538" cy="2727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、在反应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5NH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NO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 2HNO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+ 4N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↑+ 9H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中，发生氧化反应和发生还原反应的氮原子个数比是           （        ）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A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5 : 8        B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3 : 5          C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5 : 4          D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5 : 3</a:t>
            </a:r>
          </a:p>
        </p:txBody>
      </p:sp>
      <p:sp>
        <p:nvSpPr>
          <p:cNvPr id="3" name="Text Box 21"/>
          <p:cNvSpPr txBox="1"/>
          <p:nvPr/>
        </p:nvSpPr>
        <p:spPr>
          <a:xfrm>
            <a:off x="442913" y="5068888"/>
            <a:ext cx="915987" cy="5826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 </a:t>
            </a:r>
          </a:p>
        </p:txBody>
      </p:sp>
      <p:sp>
        <p:nvSpPr>
          <p:cNvPr id="179214" name="Text Box 14"/>
          <p:cNvSpPr txBox="1"/>
          <p:nvPr/>
        </p:nvSpPr>
        <p:spPr>
          <a:xfrm>
            <a:off x="1044575" y="1379538"/>
            <a:ext cx="2663825" cy="3984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+3                      0</a:t>
            </a:r>
          </a:p>
        </p:txBody>
      </p:sp>
      <p:sp>
        <p:nvSpPr>
          <p:cNvPr id="179215" name="Text Box 15"/>
          <p:cNvSpPr txBox="1"/>
          <p:nvPr/>
        </p:nvSpPr>
        <p:spPr>
          <a:xfrm>
            <a:off x="5318125" y="1379538"/>
            <a:ext cx="2160588" cy="3984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           +4</a:t>
            </a:r>
          </a:p>
        </p:txBody>
      </p:sp>
      <p:sp>
        <p:nvSpPr>
          <p:cNvPr id="179216" name="Text Box 16"/>
          <p:cNvSpPr txBox="1"/>
          <p:nvPr/>
        </p:nvSpPr>
        <p:spPr>
          <a:xfrm>
            <a:off x="1649413" y="2100263"/>
            <a:ext cx="2179637" cy="4000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+4                 +4</a:t>
            </a:r>
          </a:p>
        </p:txBody>
      </p:sp>
      <p:sp>
        <p:nvSpPr>
          <p:cNvPr id="179217" name="Text Box 17"/>
          <p:cNvSpPr txBox="1"/>
          <p:nvPr/>
        </p:nvSpPr>
        <p:spPr>
          <a:xfrm>
            <a:off x="5567363" y="2100263"/>
            <a:ext cx="2663825" cy="3984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-5                    0</a:t>
            </a:r>
          </a:p>
        </p:txBody>
      </p:sp>
      <p:sp>
        <p:nvSpPr>
          <p:cNvPr id="179218" name="Text Box 18"/>
          <p:cNvSpPr txBox="1"/>
          <p:nvPr/>
        </p:nvSpPr>
        <p:spPr>
          <a:xfrm>
            <a:off x="2070100" y="3529013"/>
            <a:ext cx="496728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-3      +5                 +5               0</a:t>
            </a:r>
          </a:p>
        </p:txBody>
      </p:sp>
      <p:sp>
        <p:nvSpPr>
          <p:cNvPr id="108554" name="Text Box 19"/>
          <p:cNvSpPr txBox="1"/>
          <p:nvPr/>
        </p:nvSpPr>
        <p:spPr>
          <a:xfrm>
            <a:off x="3544888" y="3167063"/>
            <a:ext cx="604837" cy="9540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△</a:t>
            </a:r>
          </a:p>
        </p:txBody>
      </p:sp>
      <p:pic>
        <p:nvPicPr>
          <p:cNvPr id="108555" name="Picture 30" descr="jia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625"/>
            <a:ext cx="1828800" cy="749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92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92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92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792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792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792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792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792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792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792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79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79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8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79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79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79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17" grpId="0"/>
      <p:bldP spid="3" grpId="0"/>
      <p:bldP spid="179214" grpId="0"/>
      <p:bldP spid="179215" grpId="0"/>
      <p:bldP spid="179216" grpId="0"/>
      <p:bldP spid="179217" grpId="0"/>
      <p:bldP spid="1792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Text Box 5"/>
          <p:cNvSpPr txBox="1"/>
          <p:nvPr/>
        </p:nvSpPr>
        <p:spPr>
          <a:xfrm>
            <a:off x="0" y="188913"/>
            <a:ext cx="9601200" cy="2867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</a:pP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1" indent="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</a:p>
          <a:p>
            <a:pPr lvl="1" indent="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</a:pP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1" indent="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氧化剂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  </a:t>
            </a:r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还原剂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        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还原产物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  </a:t>
            </a:r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氧化产物</a:t>
            </a:r>
          </a:p>
          <a:p>
            <a:pPr algn="ctr" eaLnBrk="0" hangingPunct="0">
              <a:spcBef>
                <a:spcPct val="50000"/>
              </a:spcBef>
            </a:pP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9570" name="Text Box 6"/>
          <p:cNvSpPr txBox="1"/>
          <p:nvPr/>
        </p:nvSpPr>
        <p:spPr>
          <a:xfrm>
            <a:off x="609600" y="569913"/>
            <a:ext cx="7467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化合价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降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低，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得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ne</a:t>
            </a:r>
            <a:r>
              <a:rPr lang="en-US" altLang="zh-CN" sz="2800" b="1" baseline="30000">
                <a:latin typeface="楷体_GB2312" pitchFamily="49" charset="-122"/>
                <a:ea typeface="楷体_GB2312" pitchFamily="49" charset="-122"/>
              </a:rPr>
              <a:t>-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，被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还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原，发生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还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原反应</a:t>
            </a:r>
          </a:p>
        </p:txBody>
      </p:sp>
      <p:sp>
        <p:nvSpPr>
          <p:cNvPr id="109571" name="Line 7"/>
          <p:cNvSpPr/>
          <p:nvPr/>
        </p:nvSpPr>
        <p:spPr>
          <a:xfrm flipH="1">
            <a:off x="5334000" y="1119188"/>
            <a:ext cx="0" cy="441325"/>
          </a:xfrm>
          <a:prstGeom prst="line">
            <a:avLst/>
          </a:prstGeom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109572" name="Line 8"/>
          <p:cNvSpPr/>
          <p:nvPr/>
        </p:nvSpPr>
        <p:spPr>
          <a:xfrm flipH="1" flipV="1">
            <a:off x="3027363" y="2382838"/>
            <a:ext cx="0" cy="473075"/>
          </a:xfrm>
          <a:prstGeom prst="line">
            <a:avLst/>
          </a:prstGeom>
          <a:ln w="34925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09573" name="Text Box 9"/>
          <p:cNvSpPr txBox="1"/>
          <p:nvPr/>
        </p:nvSpPr>
        <p:spPr>
          <a:xfrm>
            <a:off x="1981200" y="2932113"/>
            <a:ext cx="7391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化合价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升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高，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失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ne</a:t>
            </a:r>
            <a:r>
              <a:rPr lang="en-US" altLang="zh-CN" sz="2800" b="1" baseline="30000">
                <a:latin typeface="楷体_GB2312" pitchFamily="49" charset="-122"/>
                <a:ea typeface="楷体_GB2312" pitchFamily="49" charset="-122"/>
              </a:rPr>
              <a:t>-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,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被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氧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化，发生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氧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化反应</a:t>
            </a:r>
          </a:p>
        </p:txBody>
      </p:sp>
      <p:sp>
        <p:nvSpPr>
          <p:cNvPr id="109574" name="Line 10"/>
          <p:cNvSpPr/>
          <p:nvPr/>
        </p:nvSpPr>
        <p:spPr>
          <a:xfrm flipH="1" flipV="1">
            <a:off x="1295400" y="1119188"/>
            <a:ext cx="0" cy="441325"/>
          </a:xfrm>
          <a:prstGeom prst="line">
            <a:avLst/>
          </a:prstGeom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09575" name="Line 11"/>
          <p:cNvSpPr/>
          <p:nvPr/>
        </p:nvSpPr>
        <p:spPr>
          <a:xfrm>
            <a:off x="1295400" y="1141413"/>
            <a:ext cx="4038600" cy="0"/>
          </a:xfrm>
          <a:prstGeom prst="line">
            <a:avLst/>
          </a:prstGeom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09576" name="Line 12"/>
          <p:cNvSpPr/>
          <p:nvPr/>
        </p:nvSpPr>
        <p:spPr>
          <a:xfrm>
            <a:off x="3027363" y="2859088"/>
            <a:ext cx="4724400" cy="0"/>
          </a:xfrm>
          <a:prstGeom prst="line">
            <a:avLst/>
          </a:prstGeom>
          <a:ln w="34925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09577" name="Line 13"/>
          <p:cNvSpPr/>
          <p:nvPr/>
        </p:nvSpPr>
        <p:spPr>
          <a:xfrm flipH="1" flipV="1">
            <a:off x="7751763" y="2309813"/>
            <a:ext cx="0" cy="549275"/>
          </a:xfrm>
          <a:prstGeom prst="line">
            <a:avLst/>
          </a:prstGeom>
          <a:ln w="34925" cap="flat" cmpd="sng">
            <a:solidFill>
              <a:srgbClr val="006600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109578" name="Line 14"/>
          <p:cNvSpPr/>
          <p:nvPr/>
        </p:nvSpPr>
        <p:spPr>
          <a:xfrm flipV="1">
            <a:off x="3962400" y="2017713"/>
            <a:ext cx="838200" cy="0"/>
          </a:xfrm>
          <a:prstGeom prst="line">
            <a:avLst/>
          </a:prstGeom>
          <a:ln w="349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grpSp>
        <p:nvGrpSpPr>
          <p:cNvPr id="103436" name="组合 103435"/>
          <p:cNvGrpSpPr/>
          <p:nvPr/>
        </p:nvGrpSpPr>
        <p:grpSpPr>
          <a:xfrm>
            <a:off x="533400" y="2474913"/>
            <a:ext cx="1735138" cy="1874837"/>
            <a:chOff x="288" y="2208"/>
            <a:chExt cx="887" cy="1181"/>
          </a:xfrm>
        </p:grpSpPr>
        <p:sp>
          <p:nvSpPr>
            <p:cNvPr id="109580" name="矩形 103436"/>
            <p:cNvSpPr/>
            <p:nvPr/>
          </p:nvSpPr>
          <p:spPr>
            <a:xfrm>
              <a:off x="288" y="3024"/>
              <a:ext cx="8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/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氧化性</a:t>
              </a:r>
            </a:p>
          </p:txBody>
        </p:sp>
        <p:sp>
          <p:nvSpPr>
            <p:cNvPr id="109581" name="直接连接符 103437"/>
            <p:cNvSpPr/>
            <p:nvPr/>
          </p:nvSpPr>
          <p:spPr>
            <a:xfrm flipH="1" flipV="1">
              <a:off x="720" y="2208"/>
              <a:ext cx="0" cy="81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</p:grpSp>
      <p:grpSp>
        <p:nvGrpSpPr>
          <p:cNvPr id="103439" name="组合 103438"/>
          <p:cNvGrpSpPr/>
          <p:nvPr/>
        </p:nvGrpSpPr>
        <p:grpSpPr>
          <a:xfrm>
            <a:off x="2209800" y="2474913"/>
            <a:ext cx="1282700" cy="1804987"/>
            <a:chOff x="1488" y="2208"/>
            <a:chExt cx="623" cy="1137"/>
          </a:xfrm>
        </p:grpSpPr>
        <p:sp>
          <p:nvSpPr>
            <p:cNvPr id="109583" name="矩形 103439"/>
            <p:cNvSpPr/>
            <p:nvPr/>
          </p:nvSpPr>
          <p:spPr>
            <a:xfrm>
              <a:off x="1488" y="3057"/>
              <a:ext cx="6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/>
              <a:r>
                <a:rPr lang="en-US" altLang="zh-CN" b="1">
                  <a:solidFill>
                    <a:srgbClr val="006600"/>
                  </a:solidFill>
                  <a:latin typeface="Garamond" panose="02020404030301010803" pitchFamily="18" charset="0"/>
                  <a:ea typeface="宋体" panose="02010600030101010101" pitchFamily="2" charset="-122"/>
                </a:rPr>
                <a:t>  </a:t>
              </a:r>
              <a:r>
                <a:rPr lang="zh-CN" altLang="en-US" b="1">
                  <a:solidFill>
                    <a:schemeClr val="accent2"/>
                  </a:solidFill>
                  <a:latin typeface="Garamond" panose="02020404030301010803" pitchFamily="18" charset="0"/>
                  <a:ea typeface="宋体" panose="02010600030101010101" pitchFamily="2" charset="-122"/>
                </a:rPr>
                <a:t>还原性</a:t>
              </a:r>
            </a:p>
          </p:txBody>
        </p:sp>
        <p:sp>
          <p:nvSpPr>
            <p:cNvPr id="109584" name="直接连接符 103440"/>
            <p:cNvSpPr/>
            <p:nvPr/>
          </p:nvSpPr>
          <p:spPr>
            <a:xfrm flipH="1" flipV="1">
              <a:off x="2064" y="2208"/>
              <a:ext cx="0" cy="81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</p:grpSp>
      <p:grpSp>
        <p:nvGrpSpPr>
          <p:cNvPr id="103442" name="组合 103441"/>
          <p:cNvGrpSpPr/>
          <p:nvPr/>
        </p:nvGrpSpPr>
        <p:grpSpPr>
          <a:xfrm>
            <a:off x="4953000" y="2474913"/>
            <a:ext cx="1419225" cy="1933575"/>
            <a:chOff x="3216" y="2208"/>
            <a:chExt cx="550" cy="1218"/>
          </a:xfrm>
        </p:grpSpPr>
        <p:sp>
          <p:nvSpPr>
            <p:cNvPr id="109586" name="矩形 103442"/>
            <p:cNvSpPr/>
            <p:nvPr/>
          </p:nvSpPr>
          <p:spPr>
            <a:xfrm>
              <a:off x="3216" y="3138"/>
              <a:ext cx="55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/>
              <a:r>
                <a:rPr lang="en-US" altLang="zh-CN" b="1">
                  <a:solidFill>
                    <a:srgbClr val="006600"/>
                  </a:solidFill>
                  <a:latin typeface="Garamond" panose="02020404030301010803" pitchFamily="18" charset="0"/>
                  <a:ea typeface="宋体" panose="02010600030101010101" pitchFamily="2" charset="-122"/>
                </a:rPr>
                <a:t>    </a:t>
              </a:r>
              <a:r>
                <a:rPr lang="zh-CN" altLang="en-US" b="1">
                  <a:solidFill>
                    <a:schemeClr val="accent2"/>
                  </a:solidFill>
                  <a:latin typeface="Garamond" panose="02020404030301010803" pitchFamily="18" charset="0"/>
                  <a:ea typeface="宋体" panose="02010600030101010101" pitchFamily="2" charset="-122"/>
                </a:rPr>
                <a:t>还原性</a:t>
              </a:r>
            </a:p>
          </p:txBody>
        </p:sp>
        <p:sp>
          <p:nvSpPr>
            <p:cNvPr id="109587" name="直接连接符 103443"/>
            <p:cNvSpPr/>
            <p:nvPr/>
          </p:nvSpPr>
          <p:spPr>
            <a:xfrm flipH="1" flipV="1">
              <a:off x="3648" y="2208"/>
              <a:ext cx="0" cy="864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</p:grpSp>
      <p:grpSp>
        <p:nvGrpSpPr>
          <p:cNvPr id="103445" name="组合 103444"/>
          <p:cNvGrpSpPr/>
          <p:nvPr/>
        </p:nvGrpSpPr>
        <p:grpSpPr>
          <a:xfrm>
            <a:off x="7308850" y="2398713"/>
            <a:ext cx="1414463" cy="2147887"/>
            <a:chOff x="4752" y="2160"/>
            <a:chExt cx="642" cy="1353"/>
          </a:xfrm>
        </p:grpSpPr>
        <p:sp>
          <p:nvSpPr>
            <p:cNvPr id="109589" name="矩形 103445"/>
            <p:cNvSpPr/>
            <p:nvPr/>
          </p:nvSpPr>
          <p:spPr>
            <a:xfrm>
              <a:off x="4752" y="3186"/>
              <a:ext cx="64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/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氧化性</a:t>
              </a:r>
            </a:p>
          </p:txBody>
        </p:sp>
        <p:sp>
          <p:nvSpPr>
            <p:cNvPr id="109590" name="直接连接符 103446"/>
            <p:cNvSpPr/>
            <p:nvPr/>
          </p:nvSpPr>
          <p:spPr>
            <a:xfrm flipH="1" flipV="1">
              <a:off x="5136" y="2160"/>
              <a:ext cx="0" cy="96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</p:grpSp>
      <p:sp>
        <p:nvSpPr>
          <p:cNvPr id="109591" name="文本框 103447"/>
          <p:cNvSpPr txBox="1"/>
          <p:nvPr/>
        </p:nvSpPr>
        <p:spPr>
          <a:xfrm>
            <a:off x="0" y="5157788"/>
            <a:ext cx="2133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氧化剂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</a:p>
        </p:txBody>
      </p:sp>
      <p:sp>
        <p:nvSpPr>
          <p:cNvPr id="109592" name="文本框 103448"/>
          <p:cNvSpPr txBox="1"/>
          <p:nvPr/>
        </p:nvSpPr>
        <p:spPr>
          <a:xfrm>
            <a:off x="44450" y="6235700"/>
            <a:ext cx="2057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还原剂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</a:p>
        </p:txBody>
      </p:sp>
      <p:sp>
        <p:nvSpPr>
          <p:cNvPr id="109593" name="文本框 103449"/>
          <p:cNvSpPr txBox="1"/>
          <p:nvPr/>
        </p:nvSpPr>
        <p:spPr>
          <a:xfrm>
            <a:off x="1476375" y="4797425"/>
            <a:ext cx="7667625" cy="8842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0       0               +6           +5             +7             +3</a:t>
            </a:r>
          </a:p>
          <a:p>
            <a:pPr eaLnBrk="0" hangingPunct="0"/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浓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HNO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 KMnO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 FeCl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        </a:t>
            </a:r>
          </a:p>
        </p:txBody>
      </p:sp>
      <p:sp>
        <p:nvSpPr>
          <p:cNvPr id="109594" name="文本框 103450"/>
          <p:cNvSpPr txBox="1"/>
          <p:nvPr/>
        </p:nvSpPr>
        <p:spPr>
          <a:xfrm>
            <a:off x="1376363" y="5870575"/>
            <a:ext cx="7767637" cy="8842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b="1" err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0         0        0        0     0	 +2       +2</a:t>
            </a:r>
            <a:endParaRPr lang="en-US" altLang="zh-CN" b="1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Al      Zn    Fe    C    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CO    FeCl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</a:p>
        </p:txBody>
      </p:sp>
      <p:pic>
        <p:nvPicPr>
          <p:cNvPr id="10959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61600" y="121793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3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3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1116</Words>
  <Application>Microsoft Office PowerPoint</Application>
  <PresentationFormat>全屏显示(4:3)</PresentationFormat>
  <Paragraphs>136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11</vt:i4>
      </vt:variant>
    </vt:vector>
  </HeadingPairs>
  <TitlesOfParts>
    <vt:vector size="27" baseType="lpstr">
      <vt:lpstr>黑体</vt:lpstr>
      <vt:lpstr>楷体_GB2312</vt:lpstr>
      <vt:lpstr>宋体</vt:lpstr>
      <vt:lpstr>微软雅黑</vt:lpstr>
      <vt:lpstr>新宋体</vt:lpstr>
      <vt:lpstr>Arial</vt:lpstr>
      <vt:lpstr>Calibri</vt:lpstr>
      <vt:lpstr>Garamond</vt:lpstr>
      <vt:lpstr>Impact</vt:lpstr>
      <vt:lpstr>Times New Roman</vt:lpstr>
      <vt:lpstr>Wingdings</vt:lpstr>
      <vt:lpstr>默认设计模板</vt:lpstr>
      <vt:lpstr>1_默认设计模板</vt:lpstr>
      <vt:lpstr>2_默认设计模板</vt:lpstr>
      <vt:lpstr>5_默认设计模板</vt:lpstr>
      <vt:lpstr>4_默认设计模板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sunhongjie</cp:lastModifiedBy>
  <cp:revision>2</cp:revision>
  <cp:lastPrinted>2021-08-23T14:34:24Z</cp:lastPrinted>
  <dcterms:created xsi:type="dcterms:W3CDTF">2021-08-23T14:34:24Z</dcterms:created>
  <dcterms:modified xsi:type="dcterms:W3CDTF">2021-08-24T12:51:05Z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