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3" r:id="rId8"/>
    <p:sldId id="262" r:id="rId9"/>
    <p:sldId id="264" r:id="rId10"/>
    <p:sldId id="265" r:id="rId11"/>
    <p:sldId id="266" r:id="rId12"/>
    <p:sldId id="267" r:id="rId13"/>
    <p:sldId id="268" r:id="rId14"/>
    <p:sldId id="269" r:id="rId15"/>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3" d="100"/>
          <a:sy n="63" d="100"/>
        </p:scale>
        <p:origin x="1380" y="5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14" name="标题 13"/>
          <p:cNvSpPr>
            <a:spLocks noGrp="1"/>
          </p:cNvSpPr>
          <p:nvPr>
            <p:ph type="ctrTitle"/>
          </p:nvPr>
        </p:nvSpPr>
        <p:spPr>
          <a:xfrm>
            <a:off x="1432560" y="359898"/>
            <a:ext cx="7406640" cy="1472184"/>
          </a:xfrm>
        </p:spPr>
        <p:txBody>
          <a:bodyPr anchor="b"/>
          <a:lstStyle>
            <a:lvl1pPr algn="l">
              <a:defRPr/>
            </a:lvl1pPr>
            <a:extLst/>
          </a:lstStyle>
          <a:p>
            <a:r>
              <a:rPr kumimoji="0" lang="zh-CN" altLang="en-US"/>
              <a:t>单击此处编辑母版标题样式</a:t>
            </a:r>
            <a:endParaRPr kumimoji="0" lang="en-US"/>
          </a:p>
        </p:txBody>
      </p:sp>
      <p:sp>
        <p:nvSpPr>
          <p:cNvPr id="22" name="副标题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zh-CN" altLang="en-US"/>
              <a:t>单击此处编辑母版副标题样式</a:t>
            </a:r>
            <a:endParaRPr kumimoji="0" lang="en-US"/>
          </a:p>
        </p:txBody>
      </p:sp>
      <p:sp>
        <p:nvSpPr>
          <p:cNvPr id="7" name="日期占位符 6"/>
          <p:cNvSpPr>
            <a:spLocks noGrp="1"/>
          </p:cNvSpPr>
          <p:nvPr>
            <p:ph type="dt" sz="half" idx="10"/>
          </p:nvPr>
        </p:nvSpPr>
        <p:spPr/>
        <p:txBody>
          <a:bodyPr/>
          <a:lstStyle/>
          <a:p>
            <a:fld id="{7079BCF8-127E-4E13-AEFB-90053771D996}" type="datetimeFigureOut">
              <a:rPr lang="zh-CN" altLang="en-US" smtClean="0"/>
              <a:t>2018/12/5</a:t>
            </a:fld>
            <a:endParaRPr lang="zh-CN" altLang="en-US"/>
          </a:p>
        </p:txBody>
      </p:sp>
      <p:sp>
        <p:nvSpPr>
          <p:cNvPr id="20" name="页脚占位符 19"/>
          <p:cNvSpPr>
            <a:spLocks noGrp="1"/>
          </p:cNvSpPr>
          <p:nvPr>
            <p:ph type="ftr" sz="quarter" idx="11"/>
          </p:nvPr>
        </p:nvSpPr>
        <p:spPr/>
        <p:txBody>
          <a:bodyPr/>
          <a:lstStyle/>
          <a:p>
            <a:endParaRPr lang="zh-CN" altLang="en-US"/>
          </a:p>
        </p:txBody>
      </p:sp>
      <p:sp>
        <p:nvSpPr>
          <p:cNvPr id="10" name="灯片编号占位符 9"/>
          <p:cNvSpPr>
            <a:spLocks noGrp="1"/>
          </p:cNvSpPr>
          <p:nvPr>
            <p:ph type="sldNum" sz="quarter" idx="12"/>
          </p:nvPr>
        </p:nvSpPr>
        <p:spPr/>
        <p:txBody>
          <a:bodyPr/>
          <a:lstStyle/>
          <a:p>
            <a:fld id="{262A66C4-51A9-4FE9-BE10-9DEACC7AB223}" type="slidenum">
              <a:rPr lang="zh-CN" altLang="en-US" smtClean="0"/>
              <a:t>‹#›</a:t>
            </a:fld>
            <a:endParaRPr lang="zh-CN" altLang="en-US"/>
          </a:p>
        </p:txBody>
      </p:sp>
      <p:sp>
        <p:nvSpPr>
          <p:cNvPr id="8" name="椭圆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椭圆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a:t>单击此处编辑母版标题样式</a:t>
            </a:r>
            <a:endParaRPr kumimoji="0" lang="en-US"/>
          </a:p>
        </p:txBody>
      </p:sp>
      <p:sp>
        <p:nvSpPr>
          <p:cNvPr id="3" name="内容占位符 2"/>
          <p:cNvSpPr>
            <a:spLocks noGrp="1"/>
          </p:cNvSpPr>
          <p:nvPr>
            <p:ph idx="1"/>
          </p:nvPr>
        </p:nvSpPr>
        <p:spPr/>
        <p:txBody>
          <a:bodyPr/>
          <a:lstStyle/>
          <a:p>
            <a:pPr lvl="0" eaLnBrk="1" latinLnBrk="0" hangingPunct="1"/>
            <a:r>
              <a:rPr lang="zh-CN" altLang="en-US"/>
              <a:t>单击此处编辑母版文本样式</a:t>
            </a:r>
          </a:p>
          <a:p>
            <a:pPr lvl="1" eaLnBrk="1" latinLnBrk="0" hangingPunct="1"/>
            <a:r>
              <a:rPr lang="zh-CN" altLang="en-US"/>
              <a:t>第二级</a:t>
            </a:r>
          </a:p>
          <a:p>
            <a:pPr lvl="2" eaLnBrk="1" latinLnBrk="0" hangingPunct="1"/>
            <a:r>
              <a:rPr lang="zh-CN" altLang="en-US"/>
              <a:t>第三级</a:t>
            </a:r>
          </a:p>
          <a:p>
            <a:pPr lvl="3" eaLnBrk="1" latinLnBrk="0" hangingPunct="1"/>
            <a:r>
              <a:rPr lang="zh-CN" altLang="en-US"/>
              <a:t>第四级</a:t>
            </a:r>
          </a:p>
          <a:p>
            <a:pPr lvl="4" eaLnBrk="1" latinLnBrk="0" hangingPunct="1"/>
            <a:r>
              <a:rPr lang="zh-CN" altLang="en-US"/>
              <a:t>第五级</a:t>
            </a:r>
            <a:endParaRPr kumimoji="0" lang="en-US"/>
          </a:p>
        </p:txBody>
      </p:sp>
      <p:sp>
        <p:nvSpPr>
          <p:cNvPr id="4" name="日期占位符 3"/>
          <p:cNvSpPr>
            <a:spLocks noGrp="1"/>
          </p:cNvSpPr>
          <p:nvPr>
            <p:ph type="dt" sz="half" idx="10"/>
          </p:nvPr>
        </p:nvSpPr>
        <p:spPr/>
        <p:txBody>
          <a:bodyPr/>
          <a:lstStyle/>
          <a:p>
            <a:fld id="{7079BCF8-127E-4E13-AEFB-90053771D996}" type="datetimeFigureOut">
              <a:rPr lang="zh-CN" altLang="en-US" smtClean="0"/>
              <a:t>2018/12/5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62A66C4-51A9-4FE9-BE10-9DEACC7AB223}"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spTree>
      <p:nvGrpSpPr>
        <p:cNvPr id="1" name=""/>
        <p:cNvGrpSpPr/>
        <p:nvPr/>
      </p:nvGrpSpPr>
      <p:grpSpPr>
        <a:xfrm>
          <a:off x="0" y="0"/>
          <a:ext cx="0" cy="0"/>
          <a:chOff x="0" y="0"/>
          <a:chExt cx="0" cy="0"/>
        </a:xfrm>
      </p:grpSpPr>
      <p:sp>
        <p:nvSpPr>
          <p:cNvPr id="7" name="矩形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标题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zh-CN" altLang="en-US"/>
              <a:t>单击此处编辑母版标题样式</a:t>
            </a:r>
            <a:endParaRPr kumimoji="0" lang="en-US"/>
          </a:p>
        </p:txBody>
      </p:sp>
      <p:sp>
        <p:nvSpPr>
          <p:cNvPr id="3" name="文本占位符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zh-CN" altLang="en-US"/>
              <a:t>单击此处编辑母版文本样式</a:t>
            </a:r>
          </a:p>
        </p:txBody>
      </p:sp>
      <p:sp>
        <p:nvSpPr>
          <p:cNvPr id="4" name="日期占位符 3"/>
          <p:cNvSpPr>
            <a:spLocks noGrp="1"/>
          </p:cNvSpPr>
          <p:nvPr>
            <p:ph type="dt" sz="half" idx="10"/>
          </p:nvPr>
        </p:nvSpPr>
        <p:spPr/>
        <p:txBody>
          <a:bodyPr/>
          <a:lstStyle/>
          <a:p>
            <a:fld id="{7079BCF8-127E-4E13-AEFB-90053771D996}" type="datetimeFigureOut">
              <a:rPr lang="zh-CN" altLang="en-US" smtClean="0"/>
              <a:t>2018/12/5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62A66C4-51A9-4FE9-BE10-9DEACC7AB223}" type="slidenum">
              <a:rPr lang="zh-CN" altLang="en-US" smtClean="0"/>
              <a:t>‹#›</a:t>
            </a:fld>
            <a:endParaRPr lang="zh-CN" altLang="en-US"/>
          </a:p>
        </p:txBody>
      </p:sp>
      <p:sp>
        <p:nvSpPr>
          <p:cNvPr id="10" name="矩形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椭圆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椭圆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1435608" y="274320"/>
            <a:ext cx="7498080" cy="1143000"/>
          </a:xfrm>
        </p:spPr>
        <p:txBody>
          <a:bodyPr/>
          <a:lstStyle/>
          <a:p>
            <a:r>
              <a:rPr kumimoji="0" lang="zh-CN" altLang="en-US"/>
              <a:t>单击此处编辑母版标题样式</a:t>
            </a:r>
            <a:endParaRPr kumimoji="0" lang="en-US"/>
          </a:p>
        </p:txBody>
      </p:sp>
      <p:sp>
        <p:nvSpPr>
          <p:cNvPr id="3" name="内容占位符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zh-CN" altLang="en-US"/>
              <a:t>单击此处编辑母版文本样式</a:t>
            </a:r>
          </a:p>
          <a:p>
            <a:pPr lvl="1" eaLnBrk="1" latinLnBrk="0" hangingPunct="1"/>
            <a:r>
              <a:rPr lang="zh-CN" altLang="en-US"/>
              <a:t>第二级</a:t>
            </a:r>
          </a:p>
          <a:p>
            <a:pPr lvl="2" eaLnBrk="1" latinLnBrk="0" hangingPunct="1"/>
            <a:r>
              <a:rPr lang="zh-CN" altLang="en-US"/>
              <a:t>第三级</a:t>
            </a:r>
          </a:p>
          <a:p>
            <a:pPr lvl="3" eaLnBrk="1" latinLnBrk="0" hangingPunct="1"/>
            <a:r>
              <a:rPr lang="zh-CN" altLang="en-US"/>
              <a:t>第四级</a:t>
            </a:r>
          </a:p>
          <a:p>
            <a:pPr lvl="4" eaLnBrk="1" latinLnBrk="0" hangingPunct="1"/>
            <a:r>
              <a:rPr lang="zh-CN" altLang="en-US"/>
              <a:t>第五级</a:t>
            </a:r>
            <a:endParaRPr kumimoji="0" lang="en-US"/>
          </a:p>
        </p:txBody>
      </p:sp>
      <p:sp>
        <p:nvSpPr>
          <p:cNvPr id="4" name="内容占位符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zh-CN" altLang="en-US"/>
              <a:t>单击此处编辑母版文本样式</a:t>
            </a:r>
          </a:p>
          <a:p>
            <a:pPr lvl="1" eaLnBrk="1" latinLnBrk="0" hangingPunct="1"/>
            <a:r>
              <a:rPr lang="zh-CN" altLang="en-US"/>
              <a:t>第二级</a:t>
            </a:r>
          </a:p>
          <a:p>
            <a:pPr lvl="2" eaLnBrk="1" latinLnBrk="0" hangingPunct="1"/>
            <a:r>
              <a:rPr lang="zh-CN" altLang="en-US"/>
              <a:t>第三级</a:t>
            </a:r>
          </a:p>
          <a:p>
            <a:pPr lvl="3" eaLnBrk="1" latinLnBrk="0" hangingPunct="1"/>
            <a:r>
              <a:rPr lang="zh-CN" altLang="en-US"/>
              <a:t>第四级</a:t>
            </a:r>
          </a:p>
          <a:p>
            <a:pPr lvl="4" eaLnBrk="1" latinLnBrk="0" hangingPunct="1"/>
            <a:r>
              <a:rPr lang="zh-CN" altLang="en-US"/>
              <a:t>第五级</a:t>
            </a:r>
            <a:endParaRPr kumimoji="0" lang="en-US"/>
          </a:p>
        </p:txBody>
      </p:sp>
      <p:sp>
        <p:nvSpPr>
          <p:cNvPr id="5" name="日期占位符 4"/>
          <p:cNvSpPr>
            <a:spLocks noGrp="1"/>
          </p:cNvSpPr>
          <p:nvPr>
            <p:ph type="dt" sz="half" idx="10"/>
          </p:nvPr>
        </p:nvSpPr>
        <p:spPr/>
        <p:txBody>
          <a:bodyPr/>
          <a:lstStyle/>
          <a:p>
            <a:fld id="{7079BCF8-127E-4E13-AEFB-90053771D996}" type="datetimeFigureOut">
              <a:rPr lang="zh-CN" altLang="en-US" smtClean="0"/>
              <a:t>2018/12/5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62A66C4-51A9-4FE9-BE10-9DEACC7AB223}"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zh-CN" altLang="en-US"/>
              <a:t>单击此处编辑母版标题样式</a:t>
            </a:r>
            <a:endParaRPr kumimoji="0" lang="en-US"/>
          </a:p>
        </p:txBody>
      </p:sp>
      <p:sp>
        <p:nvSpPr>
          <p:cNvPr id="3" name="文本占位符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zh-CN" altLang="en-US"/>
              <a:t>单击此处编辑母版文本样式</a:t>
            </a:r>
          </a:p>
        </p:txBody>
      </p:sp>
      <p:sp>
        <p:nvSpPr>
          <p:cNvPr id="4" name="文本占位符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zh-CN" altLang="en-US"/>
              <a:t>单击此处编辑母版文本样式</a:t>
            </a:r>
          </a:p>
        </p:txBody>
      </p:sp>
      <p:sp>
        <p:nvSpPr>
          <p:cNvPr id="5" name="内容占位符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zh-CN" altLang="en-US"/>
              <a:t>单击此处编辑母版文本样式</a:t>
            </a:r>
          </a:p>
          <a:p>
            <a:pPr lvl="1" eaLnBrk="1" latinLnBrk="0" hangingPunct="1"/>
            <a:r>
              <a:rPr lang="zh-CN" altLang="en-US"/>
              <a:t>第二级</a:t>
            </a:r>
          </a:p>
          <a:p>
            <a:pPr lvl="2" eaLnBrk="1" latinLnBrk="0" hangingPunct="1"/>
            <a:r>
              <a:rPr lang="zh-CN" altLang="en-US"/>
              <a:t>第三级</a:t>
            </a:r>
          </a:p>
          <a:p>
            <a:pPr lvl="3" eaLnBrk="1" latinLnBrk="0" hangingPunct="1"/>
            <a:r>
              <a:rPr lang="zh-CN" altLang="en-US"/>
              <a:t>第四级</a:t>
            </a:r>
          </a:p>
          <a:p>
            <a:pPr lvl="4" eaLnBrk="1" latinLnBrk="0" hangingPunct="1"/>
            <a:r>
              <a:rPr lang="zh-CN" altLang="en-US"/>
              <a:t>第五级</a:t>
            </a:r>
            <a:endParaRPr kumimoji="0" lang="en-US"/>
          </a:p>
        </p:txBody>
      </p:sp>
      <p:sp>
        <p:nvSpPr>
          <p:cNvPr id="6" name="内容占位符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zh-CN" altLang="en-US"/>
              <a:t>单击此处编辑母版文本样式</a:t>
            </a:r>
          </a:p>
          <a:p>
            <a:pPr lvl="1" eaLnBrk="1" latinLnBrk="0" hangingPunct="1"/>
            <a:r>
              <a:rPr lang="zh-CN" altLang="en-US"/>
              <a:t>第二级</a:t>
            </a:r>
          </a:p>
          <a:p>
            <a:pPr lvl="2" eaLnBrk="1" latinLnBrk="0" hangingPunct="1"/>
            <a:r>
              <a:rPr lang="zh-CN" altLang="en-US"/>
              <a:t>第三级</a:t>
            </a:r>
          </a:p>
          <a:p>
            <a:pPr lvl="3" eaLnBrk="1" latinLnBrk="0" hangingPunct="1"/>
            <a:r>
              <a:rPr lang="zh-CN" altLang="en-US"/>
              <a:t>第四级</a:t>
            </a:r>
          </a:p>
          <a:p>
            <a:pPr lvl="4" eaLnBrk="1" latinLnBrk="0" hangingPunct="1"/>
            <a:r>
              <a:rPr lang="zh-CN" altLang="en-US"/>
              <a:t>第五级</a:t>
            </a:r>
            <a:endParaRPr kumimoji="0" lang="en-US"/>
          </a:p>
        </p:txBody>
      </p:sp>
      <p:sp>
        <p:nvSpPr>
          <p:cNvPr id="7" name="日期占位符 6"/>
          <p:cNvSpPr>
            <a:spLocks noGrp="1"/>
          </p:cNvSpPr>
          <p:nvPr>
            <p:ph type="dt" sz="half" idx="10"/>
          </p:nvPr>
        </p:nvSpPr>
        <p:spPr/>
        <p:txBody>
          <a:bodyPr/>
          <a:lstStyle/>
          <a:p>
            <a:fld id="{7079BCF8-127E-4E13-AEFB-90053771D996}" type="datetimeFigureOut">
              <a:rPr lang="zh-CN" altLang="en-US" smtClean="0"/>
              <a:t>2018/12/5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262A66C4-51A9-4FE9-BE10-9DEACC7AB223}"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1435608" y="274320"/>
            <a:ext cx="7498080" cy="1143000"/>
          </a:xfrm>
        </p:spPr>
        <p:txBody>
          <a:bodyPr anchor="ctr"/>
          <a:lstStyle/>
          <a:p>
            <a:r>
              <a:rPr kumimoji="0" lang="zh-CN" altLang="en-US"/>
              <a:t>单击此处编辑母版标题样式</a:t>
            </a:r>
            <a:endParaRPr kumimoji="0" lang="en-US"/>
          </a:p>
        </p:txBody>
      </p:sp>
      <p:sp>
        <p:nvSpPr>
          <p:cNvPr id="3" name="日期占位符 2"/>
          <p:cNvSpPr>
            <a:spLocks noGrp="1"/>
          </p:cNvSpPr>
          <p:nvPr>
            <p:ph type="dt" sz="half" idx="10"/>
          </p:nvPr>
        </p:nvSpPr>
        <p:spPr/>
        <p:txBody>
          <a:bodyPr/>
          <a:lstStyle/>
          <a:p>
            <a:fld id="{7079BCF8-127E-4E13-AEFB-90053771D996}" type="datetimeFigureOut">
              <a:rPr lang="zh-CN" altLang="en-US" smtClean="0"/>
              <a:t>2018/12/5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62A66C4-51A9-4FE9-BE10-9DEACC7AB223}"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5" name="矩形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日期占位符 1"/>
          <p:cNvSpPr>
            <a:spLocks noGrp="1"/>
          </p:cNvSpPr>
          <p:nvPr>
            <p:ph type="dt" sz="half" idx="10"/>
          </p:nvPr>
        </p:nvSpPr>
        <p:spPr/>
        <p:txBody>
          <a:bodyPr/>
          <a:lstStyle/>
          <a:p>
            <a:fld id="{7079BCF8-127E-4E13-AEFB-90053771D996}" type="datetimeFigureOut">
              <a:rPr lang="zh-CN" altLang="en-US" smtClean="0"/>
              <a:t>2018/12/5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62A66C4-51A9-4FE9-BE10-9DEACC7AB223}" type="slidenum">
              <a:rPr lang="zh-CN" altLang="en-US" smtClean="0"/>
              <a:t>‹#›</a:t>
            </a:fld>
            <a:endParaRPr lang="zh-CN" altLang="en-US"/>
          </a:p>
        </p:txBody>
      </p:sp>
      <p:sp>
        <p:nvSpPr>
          <p:cNvPr id="6" name="矩形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zh-CN" altLang="en-US"/>
              <a:t>单击此处编辑母版标题样式</a:t>
            </a:r>
            <a:endParaRPr kumimoji="0" lang="en-US"/>
          </a:p>
        </p:txBody>
      </p:sp>
      <p:sp>
        <p:nvSpPr>
          <p:cNvPr id="3" name="文本占位符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zh-CN" altLang="en-US"/>
              <a:t>单击此处编辑母版文本样式</a:t>
            </a:r>
          </a:p>
        </p:txBody>
      </p:sp>
      <p:sp>
        <p:nvSpPr>
          <p:cNvPr id="4" name="内容占位符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zh-CN" altLang="en-US"/>
              <a:t>单击此处编辑母版文本样式</a:t>
            </a:r>
          </a:p>
          <a:p>
            <a:pPr lvl="1" eaLnBrk="1" latinLnBrk="0" hangingPunct="1"/>
            <a:r>
              <a:rPr lang="zh-CN" altLang="en-US"/>
              <a:t>第二级</a:t>
            </a:r>
          </a:p>
          <a:p>
            <a:pPr lvl="2" eaLnBrk="1" latinLnBrk="0" hangingPunct="1"/>
            <a:r>
              <a:rPr lang="zh-CN" altLang="en-US"/>
              <a:t>第三级</a:t>
            </a:r>
          </a:p>
          <a:p>
            <a:pPr lvl="3" eaLnBrk="1" latinLnBrk="0" hangingPunct="1"/>
            <a:r>
              <a:rPr lang="zh-CN" altLang="en-US"/>
              <a:t>第四级</a:t>
            </a:r>
          </a:p>
          <a:p>
            <a:pPr lvl="4" eaLnBrk="1" latinLnBrk="0" hangingPunct="1"/>
            <a:r>
              <a:rPr lang="zh-CN" altLang="en-US"/>
              <a:t>第五级</a:t>
            </a:r>
            <a:endParaRPr kumimoji="0" lang="en-US"/>
          </a:p>
        </p:txBody>
      </p:sp>
      <p:sp>
        <p:nvSpPr>
          <p:cNvPr id="5" name="日期占位符 4"/>
          <p:cNvSpPr>
            <a:spLocks noGrp="1"/>
          </p:cNvSpPr>
          <p:nvPr>
            <p:ph type="dt" sz="half" idx="10"/>
          </p:nvPr>
        </p:nvSpPr>
        <p:spPr/>
        <p:txBody>
          <a:bodyPr/>
          <a:lstStyle/>
          <a:p>
            <a:fld id="{7079BCF8-127E-4E13-AEFB-90053771D996}" type="datetimeFigureOut">
              <a:rPr lang="zh-CN" altLang="en-US" smtClean="0"/>
              <a:t>2018/12/5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62A66C4-51A9-4FE9-BE10-9DEACC7AB223}"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zh-CN" altLang="en-US"/>
              <a:t>单击此处编辑母版标题样式</a:t>
            </a:r>
            <a:endParaRPr kumimoji="0" lang="en-US"/>
          </a:p>
        </p:txBody>
      </p:sp>
      <p:sp>
        <p:nvSpPr>
          <p:cNvPr id="5" name="日期占位符 4"/>
          <p:cNvSpPr>
            <a:spLocks noGrp="1"/>
          </p:cNvSpPr>
          <p:nvPr>
            <p:ph type="dt" sz="half" idx="10"/>
          </p:nvPr>
        </p:nvSpPr>
        <p:spPr/>
        <p:txBody>
          <a:bodyPr/>
          <a:lstStyle/>
          <a:p>
            <a:fld id="{7079BCF8-127E-4E13-AEFB-90053771D996}" type="datetimeFigureOut">
              <a:rPr lang="zh-CN" altLang="en-US" smtClean="0"/>
              <a:t>2018/12/5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62A66C4-51A9-4FE9-BE10-9DEACC7AB223}" type="slidenum">
              <a:rPr lang="zh-CN" altLang="en-US" smtClean="0"/>
              <a:t>‹#›</a:t>
            </a:fld>
            <a:endParaRPr lang="zh-CN" altLang="en-US"/>
          </a:p>
        </p:txBody>
      </p:sp>
      <p:sp>
        <p:nvSpPr>
          <p:cNvPr id="8" name="矩形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图片占位符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zh-CN" altLang="en-US"/>
              <a:t>单击图标添加图片</a:t>
            </a:r>
            <a:endParaRPr kumimoji="0" lang="en-US" dirty="0"/>
          </a:p>
        </p:txBody>
      </p:sp>
      <p:sp>
        <p:nvSpPr>
          <p:cNvPr id="9" name="流程图: 过程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流程图: 过程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文本占位符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zh-CN" altLang="en-US"/>
              <a:t>单击此处编辑母版文本样式</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a:t>单击此处编辑母版文本样式</a:t>
            </a:r>
          </a:p>
          <a:p>
            <a:pPr lvl="1" eaLnBrk="1" latinLnBrk="0" hangingPunct="1"/>
            <a:r>
              <a:rPr lang="zh-CN" altLang="en-US"/>
              <a:t>第二级</a:t>
            </a:r>
          </a:p>
          <a:p>
            <a:pPr lvl="2" eaLnBrk="1" latinLnBrk="0" hangingPunct="1"/>
            <a:r>
              <a:rPr lang="zh-CN" altLang="en-US"/>
              <a:t>第三级</a:t>
            </a:r>
          </a:p>
          <a:p>
            <a:pPr lvl="3" eaLnBrk="1" latinLnBrk="0" hangingPunct="1"/>
            <a:r>
              <a:rPr lang="zh-CN" altLang="en-US"/>
              <a:t>第四级</a:t>
            </a:r>
          </a:p>
          <a:p>
            <a:pPr lvl="4" eaLnBrk="1" latinLnBrk="0" hangingPunct="1"/>
            <a:r>
              <a:rPr lang="zh-CN" altLang="en-US"/>
              <a:t>第五级</a:t>
            </a:r>
            <a:endParaRPr kumimoji="0" lang="en-US"/>
          </a:p>
        </p:txBody>
      </p:sp>
      <p:sp>
        <p:nvSpPr>
          <p:cNvPr id="4" name="日期占位符 3"/>
          <p:cNvSpPr>
            <a:spLocks noGrp="1"/>
          </p:cNvSpPr>
          <p:nvPr>
            <p:ph type="dt" sz="half" idx="10"/>
          </p:nvPr>
        </p:nvSpPr>
        <p:spPr/>
        <p:txBody>
          <a:bodyPr/>
          <a:lstStyle/>
          <a:p>
            <a:fld id="{7079BCF8-127E-4E13-AEFB-90053771D996}" type="datetimeFigureOut">
              <a:rPr lang="zh-CN" altLang="en-US" smtClean="0"/>
              <a:t>2018/12/5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62A66C4-51A9-4FE9-BE10-9DEACC7AB223}"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858000" y="274639"/>
            <a:ext cx="1828800" cy="5851525"/>
          </a:xfrm>
        </p:spPr>
        <p:txBody>
          <a:bodyPr vert="eaVert"/>
          <a:lstStyle/>
          <a:p>
            <a:r>
              <a:rPr kumimoji="0" lang="zh-CN" altLang="en-US"/>
              <a:t>单击此处编辑母版标题样式</a:t>
            </a:r>
            <a:endParaRPr kumimoji="0" lang="en-US"/>
          </a:p>
        </p:txBody>
      </p:sp>
      <p:sp>
        <p:nvSpPr>
          <p:cNvPr id="3" name="竖排文字占位符 2"/>
          <p:cNvSpPr>
            <a:spLocks noGrp="1"/>
          </p:cNvSpPr>
          <p:nvPr>
            <p:ph type="body" orient="vert" idx="1"/>
          </p:nvPr>
        </p:nvSpPr>
        <p:spPr>
          <a:xfrm>
            <a:off x="1143000" y="274640"/>
            <a:ext cx="5562600" cy="5851525"/>
          </a:xfrm>
        </p:spPr>
        <p:txBody>
          <a:bodyPr vert="eaVert"/>
          <a:lstStyle/>
          <a:p>
            <a:pPr lvl="0" eaLnBrk="1" latinLnBrk="0" hangingPunct="1"/>
            <a:r>
              <a:rPr lang="zh-CN" altLang="en-US"/>
              <a:t>单击此处编辑母版文本样式</a:t>
            </a:r>
          </a:p>
          <a:p>
            <a:pPr lvl="1" eaLnBrk="1" latinLnBrk="0" hangingPunct="1"/>
            <a:r>
              <a:rPr lang="zh-CN" altLang="en-US"/>
              <a:t>第二级</a:t>
            </a:r>
          </a:p>
          <a:p>
            <a:pPr lvl="2" eaLnBrk="1" latinLnBrk="0" hangingPunct="1"/>
            <a:r>
              <a:rPr lang="zh-CN" altLang="en-US"/>
              <a:t>第三级</a:t>
            </a:r>
          </a:p>
          <a:p>
            <a:pPr lvl="3" eaLnBrk="1" latinLnBrk="0" hangingPunct="1"/>
            <a:r>
              <a:rPr lang="zh-CN" altLang="en-US"/>
              <a:t>第四级</a:t>
            </a:r>
          </a:p>
          <a:p>
            <a:pPr lvl="4" eaLnBrk="1" latinLnBrk="0" hangingPunct="1"/>
            <a:r>
              <a:rPr lang="zh-CN" altLang="en-US"/>
              <a:t>第五级</a:t>
            </a:r>
            <a:endParaRPr kumimoji="0" lang="en-US"/>
          </a:p>
        </p:txBody>
      </p:sp>
      <p:sp>
        <p:nvSpPr>
          <p:cNvPr id="4" name="日期占位符 3"/>
          <p:cNvSpPr>
            <a:spLocks noGrp="1"/>
          </p:cNvSpPr>
          <p:nvPr>
            <p:ph type="dt" sz="half" idx="10"/>
          </p:nvPr>
        </p:nvSpPr>
        <p:spPr/>
        <p:txBody>
          <a:bodyPr/>
          <a:lstStyle/>
          <a:p>
            <a:fld id="{7079BCF8-127E-4E13-AEFB-90053771D996}" type="datetimeFigureOut">
              <a:rPr lang="zh-CN" altLang="en-US" smtClean="0"/>
              <a:t>2018/12/5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62A66C4-51A9-4FE9-BE10-9DEACC7AB223}"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饼形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椭圆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同心圆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矩形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标题占位符 4"/>
          <p:cNvSpPr>
            <a:spLocks noGrp="1"/>
          </p:cNvSpPr>
          <p:nvPr>
            <p:ph type="title"/>
          </p:nvPr>
        </p:nvSpPr>
        <p:spPr>
          <a:xfrm>
            <a:off x="1435608" y="274638"/>
            <a:ext cx="7498080" cy="1143000"/>
          </a:xfrm>
          <a:prstGeom prst="rect">
            <a:avLst/>
          </a:prstGeom>
        </p:spPr>
        <p:txBody>
          <a:bodyPr anchor="ctr">
            <a:normAutofit/>
          </a:bodyPr>
          <a:lstStyle/>
          <a:p>
            <a:r>
              <a:rPr kumimoji="0" lang="zh-CN" altLang="en-US"/>
              <a:t>单击此处编辑母版标题样式</a:t>
            </a:r>
            <a:endParaRPr kumimoji="0" lang="en-US"/>
          </a:p>
        </p:txBody>
      </p:sp>
      <p:sp>
        <p:nvSpPr>
          <p:cNvPr id="9" name="文本占位符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zh-CN" altLang="en-US"/>
              <a:t>单击此处编辑母版文本样式</a:t>
            </a:r>
          </a:p>
          <a:p>
            <a:pPr lvl="1" eaLnBrk="1" latinLnBrk="0" hangingPunct="1"/>
            <a:r>
              <a:rPr kumimoji="0" lang="zh-CN" altLang="en-US"/>
              <a:t>第二级</a:t>
            </a:r>
          </a:p>
          <a:p>
            <a:pPr lvl="2" eaLnBrk="1" latinLnBrk="0" hangingPunct="1"/>
            <a:r>
              <a:rPr kumimoji="0" lang="zh-CN" altLang="en-US"/>
              <a:t>第三级</a:t>
            </a:r>
          </a:p>
          <a:p>
            <a:pPr lvl="3" eaLnBrk="1" latinLnBrk="0" hangingPunct="1"/>
            <a:r>
              <a:rPr kumimoji="0" lang="zh-CN" altLang="en-US"/>
              <a:t>第四级</a:t>
            </a:r>
          </a:p>
          <a:p>
            <a:pPr lvl="4" eaLnBrk="1" latinLnBrk="0" hangingPunct="1"/>
            <a:r>
              <a:rPr kumimoji="0" lang="zh-CN" altLang="en-US"/>
              <a:t>第五级</a:t>
            </a:r>
            <a:endParaRPr kumimoji="0" lang="en-US"/>
          </a:p>
        </p:txBody>
      </p:sp>
      <p:sp>
        <p:nvSpPr>
          <p:cNvPr id="24" name="日期占位符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7079BCF8-127E-4E13-AEFB-90053771D996}" type="datetimeFigureOut">
              <a:rPr lang="zh-CN" altLang="en-US" smtClean="0"/>
              <a:t>2018/12/5</a:t>
            </a:fld>
            <a:endParaRPr lang="zh-CN" altLang="en-US"/>
          </a:p>
        </p:txBody>
      </p:sp>
      <p:sp>
        <p:nvSpPr>
          <p:cNvPr id="10" name="页脚占位符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zh-CN" altLang="en-US"/>
          </a:p>
        </p:txBody>
      </p:sp>
      <p:sp>
        <p:nvSpPr>
          <p:cNvPr id="22" name="灯片编号占位符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262A66C4-51A9-4FE9-BE10-9DEACC7AB223}" type="slidenum">
              <a:rPr lang="zh-CN" altLang="en-US" smtClean="0"/>
              <a:t>‹#›</a:t>
            </a:fld>
            <a:endParaRPr lang="zh-CN" altLang="en-US"/>
          </a:p>
        </p:txBody>
      </p:sp>
      <p:sp>
        <p:nvSpPr>
          <p:cNvPr id="15" name="矩形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1475656" y="1954192"/>
            <a:ext cx="7406640" cy="1472184"/>
          </a:xfrm>
        </p:spPr>
        <p:txBody>
          <a:bodyPr/>
          <a:lstStyle/>
          <a:p>
            <a:r>
              <a:rPr lang="zh-CN" altLang="en-US" dirty="0"/>
              <a:t>现代汉语句子成分分析</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971600" y="620688"/>
            <a:ext cx="8172400" cy="6858000"/>
          </a:xfrm>
        </p:spPr>
        <p:txBody>
          <a:bodyPr/>
          <a:lstStyle/>
          <a:p>
            <a:r>
              <a:rPr lang="zh-CN" altLang="en-US" dirty="0"/>
              <a:t>从句法结构的关系意义出发，对句子作成分功能或作用分析的方法叫句子成分分析法，即用各种方法标出</a:t>
            </a:r>
            <a:r>
              <a:rPr lang="zh-CN" altLang="en-US" dirty="0">
                <a:solidFill>
                  <a:srgbClr val="FF0000"/>
                </a:solidFill>
              </a:rPr>
              <a:t>基本成分（主语、谓语、宾语）和次要成分（状语、补语）</a:t>
            </a:r>
            <a:r>
              <a:rPr lang="zh-CN" altLang="en-US" dirty="0"/>
              <a:t>。</a:t>
            </a:r>
          </a:p>
          <a:p>
            <a:r>
              <a:rPr lang="zh-CN" altLang="en-US" dirty="0"/>
              <a:t>句子成分有六种</a:t>
            </a:r>
            <a:endParaRPr lang="en-US" altLang="zh-CN" dirty="0"/>
          </a:p>
          <a:p>
            <a:r>
              <a:rPr lang="en-US" altLang="zh-CN" dirty="0"/>
              <a:t>    ——</a:t>
            </a:r>
            <a:r>
              <a:rPr lang="zh-CN" altLang="en-US" dirty="0">
                <a:solidFill>
                  <a:srgbClr val="FF0000"/>
                </a:solidFill>
              </a:rPr>
              <a:t>主语、谓语、宾语、定语、状语、补语</a:t>
            </a:r>
            <a:r>
              <a:rPr lang="zh-CN" altLang="en-US" dirty="0"/>
              <a:t>。</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1115616" y="1556792"/>
            <a:ext cx="8028384" cy="5301208"/>
          </a:xfrm>
        </p:spPr>
        <p:txBody>
          <a:bodyPr/>
          <a:lstStyle/>
          <a:p>
            <a:r>
              <a:rPr lang="zh-CN" altLang="en-US" b="1" dirty="0"/>
              <a:t>汉语句子成分口诀</a:t>
            </a:r>
            <a:r>
              <a:rPr lang="zh-CN" altLang="en-US" dirty="0"/>
              <a:t>：</a:t>
            </a:r>
          </a:p>
          <a:p>
            <a:r>
              <a:rPr lang="zh-CN" altLang="en-US" dirty="0"/>
              <a:t>    主谓宾、定状补，主干枝叶分清楚。</a:t>
            </a:r>
          </a:p>
          <a:p>
            <a:r>
              <a:rPr lang="zh-CN" altLang="en-US" dirty="0"/>
              <a:t>    定语必居主宾前，谓前为状谓后补。</a:t>
            </a:r>
          </a:p>
          <a:p>
            <a:r>
              <a:rPr lang="zh-CN" altLang="en-US" dirty="0"/>
              <a:t>    状语有时位主前，逗号分开心有数。</a:t>
            </a:r>
          </a:p>
          <a:p>
            <a:endParaRPr lang="zh-CN" alt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0" y="0"/>
            <a:ext cx="9144000" cy="6858000"/>
          </a:xfrm>
        </p:spPr>
        <p:txBody>
          <a:bodyPr>
            <a:normAutofit fontScale="92500"/>
          </a:bodyPr>
          <a:lstStyle/>
          <a:p>
            <a:r>
              <a:rPr lang="zh-CN" altLang="en-US" b="1" dirty="0"/>
              <a:t>一、主语 </a:t>
            </a:r>
            <a:r>
              <a:rPr lang="zh-CN" altLang="en-US" dirty="0"/>
              <a:t> </a:t>
            </a:r>
            <a:r>
              <a:rPr lang="zh-CN" altLang="en-US" dirty="0">
                <a:solidFill>
                  <a:srgbClr val="FF0000"/>
                </a:solidFill>
              </a:rPr>
              <a:t>多表示人或事物，是句子里被陈述的对象，在句首能回答“谁”或者“什么”等问题。</a:t>
            </a:r>
            <a:r>
              <a:rPr lang="zh-CN" altLang="en-US" dirty="0"/>
              <a:t>可由名词、代词、数词、名词化的形容词、不定式、动名词和主语从句等来承担。例如：</a:t>
            </a:r>
          </a:p>
          <a:p>
            <a:r>
              <a:rPr lang="zh-CN" altLang="en-US" dirty="0">
                <a:solidFill>
                  <a:srgbClr val="FF0000"/>
                </a:solidFill>
              </a:rPr>
              <a:t>（</a:t>
            </a:r>
            <a:r>
              <a:rPr lang="en-US" altLang="zh-CN" dirty="0">
                <a:solidFill>
                  <a:srgbClr val="FF0000"/>
                </a:solidFill>
              </a:rPr>
              <a:t>1</a:t>
            </a:r>
            <a:r>
              <a:rPr lang="zh-CN" altLang="en-US" dirty="0">
                <a:solidFill>
                  <a:srgbClr val="FF0000"/>
                </a:solidFill>
              </a:rPr>
              <a:t>）今 天 晚 上 </a:t>
            </a:r>
            <a:r>
              <a:rPr lang="en-US" altLang="zh-CN" dirty="0">
                <a:solidFill>
                  <a:srgbClr val="FF0000"/>
                </a:solidFill>
              </a:rPr>
              <a:t>‖ </a:t>
            </a:r>
            <a:r>
              <a:rPr lang="zh-CN" altLang="en-US" dirty="0">
                <a:solidFill>
                  <a:srgbClr val="FF0000"/>
                </a:solidFill>
              </a:rPr>
              <a:t>特别冷。</a:t>
            </a:r>
            <a:r>
              <a:rPr lang="zh-CN" altLang="en-US" dirty="0"/>
              <a:t>    </a:t>
            </a:r>
          </a:p>
          <a:p>
            <a:r>
              <a:rPr lang="zh-CN" altLang="en-US" dirty="0"/>
              <a:t>主语（偏正短语） 谓语</a:t>
            </a:r>
          </a:p>
          <a:p>
            <a:r>
              <a:rPr lang="zh-CN" altLang="en-US" dirty="0">
                <a:solidFill>
                  <a:srgbClr val="FF0000"/>
                </a:solidFill>
              </a:rPr>
              <a:t>（</a:t>
            </a:r>
            <a:r>
              <a:rPr lang="en-US" altLang="zh-CN" dirty="0">
                <a:solidFill>
                  <a:srgbClr val="FF0000"/>
                </a:solidFill>
              </a:rPr>
              <a:t>2</a:t>
            </a:r>
            <a:r>
              <a:rPr lang="zh-CN" altLang="en-US" dirty="0">
                <a:solidFill>
                  <a:srgbClr val="FF0000"/>
                </a:solidFill>
              </a:rPr>
              <a:t>） </a:t>
            </a:r>
            <a:r>
              <a:rPr lang="en-US" altLang="zh-CN" dirty="0">
                <a:solidFill>
                  <a:srgbClr val="FF0000"/>
                </a:solidFill>
              </a:rPr>
              <a:t>[</a:t>
            </a:r>
            <a:r>
              <a:rPr lang="zh-CN" altLang="en-US" dirty="0">
                <a:solidFill>
                  <a:srgbClr val="FF0000"/>
                </a:solidFill>
              </a:rPr>
              <a:t>明天这个时候</a:t>
            </a:r>
            <a:r>
              <a:rPr lang="en-US" altLang="zh-CN" dirty="0">
                <a:solidFill>
                  <a:srgbClr val="FF0000"/>
                </a:solidFill>
              </a:rPr>
              <a:t>]</a:t>
            </a:r>
            <a:r>
              <a:rPr lang="zh-CN" altLang="en-US" dirty="0">
                <a:solidFill>
                  <a:srgbClr val="FF0000"/>
                </a:solidFill>
              </a:rPr>
              <a:t>，我们</a:t>
            </a:r>
            <a:r>
              <a:rPr lang="en-US" altLang="zh-CN" dirty="0">
                <a:solidFill>
                  <a:srgbClr val="FF0000"/>
                </a:solidFill>
              </a:rPr>
              <a:t>‖</a:t>
            </a:r>
            <a:r>
              <a:rPr lang="zh-CN" altLang="en-US" dirty="0">
                <a:solidFill>
                  <a:srgbClr val="FF0000"/>
                </a:solidFill>
              </a:rPr>
              <a:t>就可以走出戈壁滩了。</a:t>
            </a:r>
          </a:p>
          <a:p>
            <a:r>
              <a:rPr lang="zh-CN" altLang="en-US" dirty="0"/>
              <a:t>       状语（时间）  主语（代词） 谓语</a:t>
            </a:r>
          </a:p>
          <a:p>
            <a:r>
              <a:rPr lang="zh-CN" altLang="en-US" dirty="0"/>
              <a:t>以动作、性状或事情做陈述的对象的主语句。例如：</a:t>
            </a:r>
          </a:p>
          <a:p>
            <a:r>
              <a:rPr lang="zh-CN" altLang="en-US" dirty="0"/>
              <a:t>（</a:t>
            </a:r>
            <a:r>
              <a:rPr lang="en-US" altLang="zh-CN" dirty="0"/>
              <a:t>1</a:t>
            </a:r>
            <a:r>
              <a:rPr lang="zh-CN" altLang="en-US" dirty="0">
                <a:solidFill>
                  <a:srgbClr val="FF0000"/>
                </a:solidFill>
              </a:rPr>
              <a:t>） 笑  </a:t>
            </a:r>
            <a:r>
              <a:rPr lang="en-US" altLang="zh-CN" dirty="0">
                <a:solidFill>
                  <a:srgbClr val="FF0000"/>
                </a:solidFill>
              </a:rPr>
              <a:t>‖  </a:t>
            </a:r>
            <a:r>
              <a:rPr lang="zh-CN" altLang="en-US" dirty="0">
                <a:solidFill>
                  <a:srgbClr val="FF0000"/>
                </a:solidFill>
              </a:rPr>
              <a:t>是具有多重意义的语言。    </a:t>
            </a:r>
          </a:p>
          <a:p>
            <a:r>
              <a:rPr lang="zh-CN" altLang="en-US" dirty="0"/>
              <a:t>主语（动词）  谓语</a:t>
            </a:r>
          </a:p>
          <a:p>
            <a:r>
              <a:rPr lang="zh-CN" altLang="en-US" dirty="0"/>
              <a:t>（</a:t>
            </a:r>
            <a:r>
              <a:rPr lang="en-US" altLang="zh-CN" dirty="0"/>
              <a:t>2</a:t>
            </a:r>
            <a:r>
              <a:rPr lang="zh-CN" altLang="en-US" dirty="0"/>
              <a:t>）</a:t>
            </a:r>
            <a:r>
              <a:rPr lang="zh-CN" altLang="en-US" dirty="0">
                <a:solidFill>
                  <a:srgbClr val="FF0000"/>
                </a:solidFill>
              </a:rPr>
              <a:t>公正廉洁   </a:t>
            </a:r>
            <a:r>
              <a:rPr lang="en-US" altLang="zh-CN" dirty="0">
                <a:solidFill>
                  <a:srgbClr val="FF0000"/>
                </a:solidFill>
              </a:rPr>
              <a:t>‖   </a:t>
            </a:r>
            <a:r>
              <a:rPr lang="zh-CN" altLang="en-US" dirty="0">
                <a:solidFill>
                  <a:srgbClr val="FF0000"/>
                </a:solidFill>
              </a:rPr>
              <a:t>是公职人员行为的准则。</a:t>
            </a:r>
          </a:p>
          <a:p>
            <a:r>
              <a:rPr lang="zh-CN" altLang="en-US" dirty="0"/>
              <a:t>主语（形容词联合短语） 谓语</a:t>
            </a:r>
          </a:p>
          <a:p>
            <a:endParaRPr lang="zh-CN" alt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0" y="0"/>
            <a:ext cx="9144000" cy="6858000"/>
          </a:xfrm>
        </p:spPr>
        <p:txBody>
          <a:bodyPr>
            <a:normAutofit fontScale="77500" lnSpcReduction="20000"/>
          </a:bodyPr>
          <a:lstStyle/>
          <a:p>
            <a:r>
              <a:rPr lang="zh-CN" altLang="en-US" dirty="0"/>
              <a:t>二、</a:t>
            </a:r>
            <a:r>
              <a:rPr lang="zh-CN" altLang="en-US" b="1" dirty="0"/>
              <a:t>谓语 </a:t>
            </a:r>
            <a:r>
              <a:rPr lang="zh-CN" altLang="en-US" dirty="0"/>
              <a:t> </a:t>
            </a:r>
            <a:r>
              <a:rPr lang="zh-CN" altLang="en-US" dirty="0">
                <a:solidFill>
                  <a:srgbClr val="FF0000"/>
                </a:solidFill>
              </a:rPr>
              <a:t>是用来陈述主语的，能回答主语“怎么样”或“是什么”等问题。谓语可以由动词来担任</a:t>
            </a:r>
            <a:r>
              <a:rPr lang="en-US" altLang="zh-CN" dirty="0">
                <a:solidFill>
                  <a:srgbClr val="FF0000"/>
                </a:solidFill>
              </a:rPr>
              <a:t>,</a:t>
            </a:r>
            <a:r>
              <a:rPr lang="zh-CN" altLang="en-US" dirty="0">
                <a:solidFill>
                  <a:srgbClr val="FF0000"/>
                </a:solidFill>
              </a:rPr>
              <a:t>一般放在主语的后面。</a:t>
            </a:r>
          </a:p>
          <a:p>
            <a:r>
              <a:rPr lang="zh-CN" altLang="en-US" dirty="0">
                <a:solidFill>
                  <a:srgbClr val="FF0000"/>
                </a:solidFill>
              </a:rPr>
              <a:t>（</a:t>
            </a:r>
            <a:r>
              <a:rPr lang="en-US" altLang="zh-CN" dirty="0">
                <a:solidFill>
                  <a:srgbClr val="FF0000"/>
                </a:solidFill>
              </a:rPr>
              <a:t>1</a:t>
            </a:r>
            <a:r>
              <a:rPr lang="zh-CN" altLang="en-US" dirty="0">
                <a:solidFill>
                  <a:srgbClr val="FF0000"/>
                </a:solidFill>
              </a:rPr>
              <a:t>）动词性词语经常做谓语。</a:t>
            </a:r>
            <a:r>
              <a:rPr lang="zh-CN" altLang="en-US" dirty="0"/>
              <a:t>例如：</a:t>
            </a:r>
          </a:p>
          <a:p>
            <a:r>
              <a:rPr lang="zh-CN" altLang="en-US" dirty="0">
                <a:solidFill>
                  <a:srgbClr val="FF0000"/>
                </a:solidFill>
              </a:rPr>
              <a:t>他</a:t>
            </a:r>
            <a:r>
              <a:rPr lang="en-US" altLang="zh-CN" dirty="0">
                <a:solidFill>
                  <a:srgbClr val="FF0000"/>
                </a:solidFill>
              </a:rPr>
              <a:t>‖[</a:t>
            </a:r>
            <a:r>
              <a:rPr lang="zh-CN" altLang="en-US" dirty="0">
                <a:solidFill>
                  <a:srgbClr val="FF0000"/>
                </a:solidFill>
              </a:rPr>
              <a:t>只</a:t>
            </a:r>
            <a:r>
              <a:rPr lang="en-US" altLang="zh-CN" dirty="0">
                <a:solidFill>
                  <a:srgbClr val="FF0000"/>
                </a:solidFill>
              </a:rPr>
              <a:t>]</a:t>
            </a:r>
            <a:r>
              <a:rPr lang="zh-CN" altLang="en-US" dirty="0">
                <a:solidFill>
                  <a:srgbClr val="FF0000"/>
                </a:solidFill>
              </a:rPr>
              <a:t>答应了</a:t>
            </a:r>
            <a:r>
              <a:rPr lang="en-US" altLang="zh-CN" dirty="0">
                <a:solidFill>
                  <a:srgbClr val="FF0000"/>
                </a:solidFill>
              </a:rPr>
              <a:t>&lt;</a:t>
            </a:r>
            <a:r>
              <a:rPr lang="zh-CN" altLang="en-US" dirty="0">
                <a:solidFill>
                  <a:srgbClr val="FF0000"/>
                </a:solidFill>
              </a:rPr>
              <a:t>一声</a:t>
            </a:r>
            <a:r>
              <a:rPr lang="en-US" altLang="zh-CN" dirty="0">
                <a:solidFill>
                  <a:srgbClr val="FF0000"/>
                </a:solidFill>
              </a:rPr>
              <a:t>&gt;</a:t>
            </a:r>
            <a:r>
              <a:rPr lang="zh-CN" altLang="en-US" dirty="0">
                <a:solidFill>
                  <a:srgbClr val="FF0000"/>
                </a:solidFill>
              </a:rPr>
              <a:t>。      </a:t>
            </a:r>
          </a:p>
          <a:p>
            <a:r>
              <a:rPr lang="zh-CN" altLang="en-US" dirty="0"/>
              <a:t>主语 谓语（状语</a:t>
            </a:r>
            <a:r>
              <a:rPr lang="en-US" altLang="zh-CN" dirty="0"/>
              <a:t>+</a:t>
            </a:r>
            <a:r>
              <a:rPr lang="zh-CN" altLang="en-US" dirty="0"/>
              <a:t>动词</a:t>
            </a:r>
            <a:r>
              <a:rPr lang="en-US" altLang="zh-CN" dirty="0"/>
              <a:t>+</a:t>
            </a:r>
            <a:r>
              <a:rPr lang="zh-CN" altLang="en-US" dirty="0"/>
              <a:t>补语）</a:t>
            </a:r>
          </a:p>
          <a:p>
            <a:r>
              <a:rPr lang="zh-CN" altLang="en-US" dirty="0">
                <a:solidFill>
                  <a:srgbClr val="FF0000"/>
                </a:solidFill>
              </a:rPr>
              <a:t>南海一中</a:t>
            </a:r>
            <a:r>
              <a:rPr lang="en-US" altLang="zh-CN" dirty="0">
                <a:solidFill>
                  <a:srgbClr val="FF0000"/>
                </a:solidFill>
              </a:rPr>
              <a:t>‖</a:t>
            </a:r>
            <a:r>
              <a:rPr lang="zh-CN" altLang="en-US" dirty="0">
                <a:solidFill>
                  <a:srgbClr val="FF0000"/>
                </a:solidFill>
              </a:rPr>
              <a:t>留下</a:t>
            </a:r>
            <a:r>
              <a:rPr lang="en-US" altLang="zh-CN" dirty="0">
                <a:solidFill>
                  <a:srgbClr val="FF0000"/>
                </a:solidFill>
              </a:rPr>
              <a:t>&lt;</a:t>
            </a:r>
            <a:r>
              <a:rPr lang="zh-CN" altLang="en-US" dirty="0">
                <a:solidFill>
                  <a:srgbClr val="FF0000"/>
                </a:solidFill>
              </a:rPr>
              <a:t>过</a:t>
            </a:r>
            <a:r>
              <a:rPr lang="en-US" altLang="zh-CN" dirty="0">
                <a:solidFill>
                  <a:srgbClr val="FF0000"/>
                </a:solidFill>
              </a:rPr>
              <a:t>&gt;(</a:t>
            </a:r>
            <a:r>
              <a:rPr lang="zh-CN" altLang="en-US" dirty="0">
                <a:solidFill>
                  <a:srgbClr val="FF0000"/>
                </a:solidFill>
              </a:rPr>
              <a:t>许多人</a:t>
            </a:r>
            <a:r>
              <a:rPr lang="en-US" altLang="zh-CN" dirty="0">
                <a:solidFill>
                  <a:srgbClr val="FF0000"/>
                </a:solidFill>
              </a:rPr>
              <a:t>)</a:t>
            </a:r>
            <a:r>
              <a:rPr lang="zh-CN" altLang="en-US" dirty="0">
                <a:solidFill>
                  <a:srgbClr val="FF0000"/>
                </a:solidFill>
              </a:rPr>
              <a:t>的梦。</a:t>
            </a:r>
          </a:p>
          <a:p>
            <a:r>
              <a:rPr lang="zh-CN" altLang="en-US" dirty="0"/>
              <a:t>主语    谓语（动词</a:t>
            </a:r>
            <a:r>
              <a:rPr lang="en-US" altLang="zh-CN" dirty="0"/>
              <a:t>+</a:t>
            </a:r>
            <a:r>
              <a:rPr lang="zh-CN" altLang="en-US" dirty="0"/>
              <a:t>补语</a:t>
            </a:r>
            <a:r>
              <a:rPr lang="en-US" altLang="zh-CN" dirty="0"/>
              <a:t>+</a:t>
            </a:r>
            <a:r>
              <a:rPr lang="zh-CN" altLang="en-US" dirty="0"/>
              <a:t>定语</a:t>
            </a:r>
            <a:r>
              <a:rPr lang="en-US" altLang="zh-CN" dirty="0"/>
              <a:t>+</a:t>
            </a:r>
            <a:r>
              <a:rPr lang="zh-CN" altLang="en-US" dirty="0"/>
              <a:t>宾语）</a:t>
            </a:r>
          </a:p>
          <a:p>
            <a:r>
              <a:rPr lang="zh-CN" altLang="en-US" dirty="0">
                <a:solidFill>
                  <a:srgbClr val="FF0000"/>
                </a:solidFill>
              </a:rPr>
              <a:t>我</a:t>
            </a:r>
            <a:r>
              <a:rPr lang="en-US" altLang="zh-CN" dirty="0">
                <a:solidFill>
                  <a:srgbClr val="FF0000"/>
                </a:solidFill>
              </a:rPr>
              <a:t>‖[</a:t>
            </a:r>
            <a:r>
              <a:rPr lang="zh-CN" altLang="en-US" dirty="0">
                <a:solidFill>
                  <a:srgbClr val="FF0000"/>
                </a:solidFill>
              </a:rPr>
              <a:t>最近</a:t>
            </a:r>
            <a:r>
              <a:rPr lang="en-US" altLang="zh-CN" dirty="0">
                <a:solidFill>
                  <a:srgbClr val="FF0000"/>
                </a:solidFill>
              </a:rPr>
              <a:t>]</a:t>
            </a:r>
            <a:r>
              <a:rPr lang="zh-CN" altLang="en-US" dirty="0">
                <a:solidFill>
                  <a:srgbClr val="FF0000"/>
                </a:solidFill>
              </a:rPr>
              <a:t>去</a:t>
            </a:r>
            <a:r>
              <a:rPr lang="en-US" altLang="zh-CN" dirty="0">
                <a:solidFill>
                  <a:srgbClr val="FF0000"/>
                </a:solidFill>
              </a:rPr>
              <a:t>&lt;</a:t>
            </a:r>
            <a:r>
              <a:rPr lang="zh-CN" altLang="en-US" dirty="0">
                <a:solidFill>
                  <a:srgbClr val="FF0000"/>
                </a:solidFill>
              </a:rPr>
              <a:t>了</a:t>
            </a:r>
            <a:r>
              <a:rPr lang="en-US" altLang="zh-CN" dirty="0">
                <a:solidFill>
                  <a:srgbClr val="FF0000"/>
                </a:solidFill>
              </a:rPr>
              <a:t>&gt;&lt;</a:t>
            </a:r>
            <a:r>
              <a:rPr lang="zh-CN" altLang="en-US" dirty="0">
                <a:solidFill>
                  <a:srgbClr val="FF0000"/>
                </a:solidFill>
              </a:rPr>
              <a:t>一趟</a:t>
            </a:r>
            <a:r>
              <a:rPr lang="en-US" altLang="zh-CN" dirty="0">
                <a:solidFill>
                  <a:srgbClr val="FF0000"/>
                </a:solidFill>
              </a:rPr>
              <a:t>&gt;</a:t>
            </a:r>
            <a:r>
              <a:rPr lang="zh-CN" altLang="en-US" dirty="0">
                <a:solidFill>
                  <a:srgbClr val="FF0000"/>
                </a:solidFill>
              </a:rPr>
              <a:t>北京。</a:t>
            </a:r>
          </a:p>
          <a:p>
            <a:r>
              <a:rPr lang="zh-CN" altLang="en-US" dirty="0"/>
              <a:t>主语 谓语（状</a:t>
            </a:r>
            <a:r>
              <a:rPr lang="en-US" altLang="zh-CN" dirty="0"/>
              <a:t>+</a:t>
            </a:r>
            <a:r>
              <a:rPr lang="zh-CN" altLang="en-US" dirty="0"/>
              <a:t>动</a:t>
            </a:r>
            <a:r>
              <a:rPr lang="en-US" altLang="zh-CN" dirty="0"/>
              <a:t>+</a:t>
            </a:r>
            <a:r>
              <a:rPr lang="zh-CN" altLang="en-US" dirty="0"/>
              <a:t>补</a:t>
            </a:r>
            <a:r>
              <a:rPr lang="en-US" altLang="zh-CN" dirty="0"/>
              <a:t>+</a:t>
            </a:r>
            <a:r>
              <a:rPr lang="zh-CN" altLang="en-US" dirty="0"/>
              <a:t>宾）</a:t>
            </a:r>
          </a:p>
          <a:p>
            <a:r>
              <a:rPr lang="zh-CN" altLang="en-US" dirty="0">
                <a:solidFill>
                  <a:srgbClr val="FF0000"/>
                </a:solidFill>
              </a:rPr>
              <a:t>（</a:t>
            </a:r>
            <a:r>
              <a:rPr lang="en-US" altLang="zh-CN" dirty="0">
                <a:solidFill>
                  <a:srgbClr val="FF0000"/>
                </a:solidFill>
              </a:rPr>
              <a:t>2</a:t>
            </a:r>
            <a:r>
              <a:rPr lang="zh-CN" altLang="en-US" dirty="0">
                <a:solidFill>
                  <a:srgbClr val="FF0000"/>
                </a:solidFill>
              </a:rPr>
              <a:t>）形容词性词语也经常做谓语。例如</a:t>
            </a:r>
            <a:r>
              <a:rPr lang="zh-CN" altLang="en-US" dirty="0"/>
              <a:t>：                                 </a:t>
            </a:r>
          </a:p>
          <a:p>
            <a:r>
              <a:rPr lang="zh-CN" altLang="en-US" dirty="0">
                <a:solidFill>
                  <a:srgbClr val="FF0000"/>
                </a:solidFill>
              </a:rPr>
              <a:t>太阳</a:t>
            </a:r>
            <a:r>
              <a:rPr lang="en-US" altLang="zh-CN" dirty="0">
                <a:solidFill>
                  <a:srgbClr val="FF0000"/>
                </a:solidFill>
              </a:rPr>
              <a:t>‖</a:t>
            </a:r>
            <a:r>
              <a:rPr lang="zh-CN" altLang="en-US" dirty="0">
                <a:solidFill>
                  <a:srgbClr val="FF0000"/>
                </a:solidFill>
              </a:rPr>
              <a:t>热烘烘的。</a:t>
            </a:r>
            <a:r>
              <a:rPr lang="zh-CN" altLang="en-US" dirty="0"/>
              <a:t>   </a:t>
            </a:r>
          </a:p>
          <a:p>
            <a:r>
              <a:rPr lang="zh-CN" altLang="en-US" dirty="0"/>
              <a:t>主语  谓语（形容词</a:t>
            </a:r>
            <a:r>
              <a:rPr lang="en-US" altLang="zh-CN" dirty="0"/>
              <a:t>+</a:t>
            </a:r>
            <a:r>
              <a:rPr lang="zh-CN" altLang="en-US" dirty="0"/>
              <a:t>的）</a:t>
            </a:r>
          </a:p>
          <a:p>
            <a:r>
              <a:rPr lang="zh-CN" altLang="en-US" dirty="0">
                <a:solidFill>
                  <a:srgbClr val="FF0000"/>
                </a:solidFill>
              </a:rPr>
              <a:t>人参这种植物</a:t>
            </a:r>
            <a:r>
              <a:rPr lang="en-US" altLang="zh-CN" dirty="0">
                <a:solidFill>
                  <a:srgbClr val="FF0000"/>
                </a:solidFill>
              </a:rPr>
              <a:t>,‖</a:t>
            </a:r>
            <a:r>
              <a:rPr lang="zh-CN" altLang="en-US" dirty="0">
                <a:solidFill>
                  <a:srgbClr val="FF0000"/>
                </a:solidFill>
              </a:rPr>
              <a:t>娇嫩</a:t>
            </a:r>
            <a:r>
              <a:rPr lang="en-US" altLang="zh-CN" dirty="0">
                <a:solidFill>
                  <a:srgbClr val="FF0000"/>
                </a:solidFill>
              </a:rPr>
              <a:t>&lt;</a:t>
            </a:r>
            <a:r>
              <a:rPr lang="zh-CN" altLang="en-US" dirty="0">
                <a:solidFill>
                  <a:srgbClr val="FF0000"/>
                </a:solidFill>
              </a:rPr>
              <a:t>极了</a:t>
            </a:r>
            <a:r>
              <a:rPr lang="en-US" altLang="zh-CN" dirty="0">
                <a:solidFill>
                  <a:srgbClr val="FF0000"/>
                </a:solidFill>
              </a:rPr>
              <a:t>&gt;</a:t>
            </a:r>
            <a:r>
              <a:rPr lang="zh-CN" altLang="en-US" dirty="0">
                <a:solidFill>
                  <a:srgbClr val="FF0000"/>
                </a:solidFill>
              </a:rPr>
              <a:t>。    </a:t>
            </a:r>
          </a:p>
          <a:p>
            <a:r>
              <a:rPr lang="zh-CN" altLang="en-US" dirty="0"/>
              <a:t>主语         谓语（形容词</a:t>
            </a:r>
            <a:r>
              <a:rPr lang="en-US" altLang="zh-CN" dirty="0"/>
              <a:t>+</a:t>
            </a:r>
            <a:r>
              <a:rPr lang="zh-CN" altLang="en-US" dirty="0"/>
              <a:t>补语）</a:t>
            </a:r>
          </a:p>
          <a:p>
            <a:r>
              <a:rPr lang="zh-CN" altLang="en-US" dirty="0">
                <a:solidFill>
                  <a:srgbClr val="FF0000"/>
                </a:solidFill>
              </a:rPr>
              <a:t>说话</a:t>
            </a:r>
            <a:r>
              <a:rPr lang="en-US" altLang="zh-CN" dirty="0">
                <a:solidFill>
                  <a:srgbClr val="FF0000"/>
                </a:solidFill>
              </a:rPr>
              <a:t>‖[</a:t>
            </a:r>
            <a:r>
              <a:rPr lang="zh-CN" altLang="en-US" dirty="0">
                <a:solidFill>
                  <a:srgbClr val="FF0000"/>
                </a:solidFill>
              </a:rPr>
              <a:t>要</a:t>
            </a:r>
            <a:r>
              <a:rPr lang="en-US" altLang="zh-CN" dirty="0">
                <a:solidFill>
                  <a:srgbClr val="FF0000"/>
                </a:solidFill>
              </a:rPr>
              <a:t>]</a:t>
            </a:r>
            <a:r>
              <a:rPr lang="zh-CN" altLang="en-US" dirty="0">
                <a:solidFill>
                  <a:srgbClr val="FF0000"/>
                </a:solidFill>
              </a:rPr>
              <a:t>简洁</a:t>
            </a:r>
            <a:r>
              <a:rPr lang="en-US" altLang="zh-CN" dirty="0">
                <a:solidFill>
                  <a:srgbClr val="FF0000"/>
                </a:solidFill>
              </a:rPr>
              <a:t>&lt;</a:t>
            </a:r>
            <a:r>
              <a:rPr lang="zh-CN" altLang="en-US" dirty="0">
                <a:solidFill>
                  <a:srgbClr val="FF0000"/>
                </a:solidFill>
              </a:rPr>
              <a:t>些</a:t>
            </a:r>
            <a:r>
              <a:rPr lang="en-US" altLang="zh-CN" dirty="0">
                <a:solidFill>
                  <a:srgbClr val="FF0000"/>
                </a:solidFill>
              </a:rPr>
              <a:t>&gt;</a:t>
            </a:r>
            <a:r>
              <a:rPr lang="zh-CN" altLang="en-US" dirty="0">
                <a:solidFill>
                  <a:srgbClr val="FF0000"/>
                </a:solidFill>
              </a:rPr>
              <a:t>。</a:t>
            </a:r>
          </a:p>
          <a:p>
            <a:r>
              <a:rPr lang="zh-CN" altLang="en-US" dirty="0"/>
              <a:t>主语   谓语（状语</a:t>
            </a:r>
            <a:r>
              <a:rPr lang="en-US" altLang="zh-CN" dirty="0"/>
              <a:t>+</a:t>
            </a:r>
            <a:r>
              <a:rPr lang="zh-CN" altLang="en-US" dirty="0"/>
              <a:t>形容词</a:t>
            </a:r>
            <a:r>
              <a:rPr lang="en-US" altLang="zh-CN" dirty="0"/>
              <a:t>+</a:t>
            </a:r>
            <a:r>
              <a:rPr lang="zh-CN" altLang="en-US" dirty="0"/>
              <a:t>补语）</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0" y="0"/>
            <a:ext cx="9144000" cy="6858000"/>
          </a:xfrm>
        </p:spPr>
        <p:txBody>
          <a:bodyPr>
            <a:normAutofit fontScale="85000" lnSpcReduction="20000"/>
          </a:bodyPr>
          <a:lstStyle/>
          <a:p>
            <a:r>
              <a:rPr lang="zh-CN" altLang="en-US" dirty="0">
                <a:solidFill>
                  <a:srgbClr val="FF0000"/>
                </a:solidFill>
              </a:rPr>
              <a:t>（</a:t>
            </a:r>
            <a:r>
              <a:rPr lang="en-US" altLang="zh-CN" dirty="0">
                <a:solidFill>
                  <a:srgbClr val="FF0000"/>
                </a:solidFill>
              </a:rPr>
              <a:t>3</a:t>
            </a:r>
            <a:r>
              <a:rPr lang="zh-CN" altLang="en-US" dirty="0">
                <a:solidFill>
                  <a:srgbClr val="FF0000"/>
                </a:solidFill>
              </a:rPr>
              <a:t>）主谓短语做谓语。</a:t>
            </a:r>
            <a:r>
              <a:rPr lang="zh-CN" altLang="en-US" dirty="0"/>
              <a:t>例如：</a:t>
            </a:r>
          </a:p>
          <a:p>
            <a:r>
              <a:rPr lang="zh-CN" altLang="en-US" dirty="0">
                <a:solidFill>
                  <a:srgbClr val="FF0000"/>
                </a:solidFill>
              </a:rPr>
              <a:t>这件事</a:t>
            </a:r>
            <a:r>
              <a:rPr lang="en-US" altLang="zh-CN" dirty="0">
                <a:solidFill>
                  <a:srgbClr val="FF0000"/>
                </a:solidFill>
              </a:rPr>
              <a:t>‖</a:t>
            </a:r>
            <a:r>
              <a:rPr lang="zh-CN" altLang="en-US" dirty="0">
                <a:solidFill>
                  <a:srgbClr val="FF0000"/>
                </a:solidFill>
              </a:rPr>
              <a:t>大家都赞成。   </a:t>
            </a:r>
            <a:r>
              <a:rPr lang="zh-CN" altLang="en-US" dirty="0"/>
              <a:t> </a:t>
            </a:r>
          </a:p>
          <a:p>
            <a:r>
              <a:rPr lang="zh-CN" altLang="en-US" dirty="0"/>
              <a:t>主语    谓语（主谓短语）</a:t>
            </a:r>
          </a:p>
          <a:p>
            <a:r>
              <a:rPr lang="zh-CN" altLang="en-US" dirty="0">
                <a:solidFill>
                  <a:srgbClr val="FF0000"/>
                </a:solidFill>
              </a:rPr>
              <a:t>任何困难</a:t>
            </a:r>
            <a:r>
              <a:rPr lang="en-US" altLang="zh-CN" dirty="0">
                <a:solidFill>
                  <a:srgbClr val="FF0000"/>
                </a:solidFill>
              </a:rPr>
              <a:t>‖</a:t>
            </a:r>
            <a:r>
              <a:rPr lang="zh-CN" altLang="en-US" dirty="0">
                <a:solidFill>
                  <a:srgbClr val="FF0000"/>
                </a:solidFill>
              </a:rPr>
              <a:t>她都能克服。 </a:t>
            </a:r>
            <a:r>
              <a:rPr lang="zh-CN" altLang="en-US" dirty="0"/>
              <a:t>   </a:t>
            </a:r>
          </a:p>
          <a:p>
            <a:r>
              <a:rPr lang="zh-CN" altLang="en-US" dirty="0"/>
              <a:t>主语       谓语（主谓短语）</a:t>
            </a:r>
          </a:p>
          <a:p>
            <a:r>
              <a:rPr lang="zh-CN" altLang="en-US" dirty="0">
                <a:solidFill>
                  <a:srgbClr val="FF0000"/>
                </a:solidFill>
              </a:rPr>
              <a:t>大家的事情</a:t>
            </a:r>
            <a:r>
              <a:rPr lang="en-US" altLang="zh-CN" dirty="0">
                <a:solidFill>
                  <a:srgbClr val="FF0000"/>
                </a:solidFill>
              </a:rPr>
              <a:t>‖</a:t>
            </a:r>
            <a:r>
              <a:rPr lang="zh-CN" altLang="en-US" dirty="0">
                <a:solidFill>
                  <a:srgbClr val="FF0000"/>
                </a:solidFill>
              </a:rPr>
              <a:t>大家办。</a:t>
            </a:r>
          </a:p>
          <a:p>
            <a:r>
              <a:rPr lang="zh-CN" altLang="en-US" dirty="0"/>
              <a:t>  主语        谓语（主谓短语）</a:t>
            </a:r>
          </a:p>
          <a:p>
            <a:r>
              <a:rPr lang="zh-CN" altLang="en-US" dirty="0">
                <a:solidFill>
                  <a:srgbClr val="FF0000"/>
                </a:solidFill>
              </a:rPr>
              <a:t>（</a:t>
            </a:r>
            <a:r>
              <a:rPr lang="en-US" altLang="zh-CN" dirty="0">
                <a:solidFill>
                  <a:srgbClr val="FF0000"/>
                </a:solidFill>
              </a:rPr>
              <a:t>4</a:t>
            </a:r>
            <a:r>
              <a:rPr lang="zh-CN" altLang="en-US" dirty="0">
                <a:solidFill>
                  <a:srgbClr val="FF0000"/>
                </a:solidFill>
              </a:rPr>
              <a:t>）名词性词语做谓语。</a:t>
            </a:r>
            <a:r>
              <a:rPr lang="zh-CN" altLang="en-US" dirty="0"/>
              <a:t>这种情况很少见，有一定的条件限制。可参考文言文中的判断句。</a:t>
            </a:r>
            <a:endParaRPr lang="en-US" altLang="zh-CN" dirty="0"/>
          </a:p>
          <a:p>
            <a:r>
              <a:rPr lang="zh-CN" altLang="en-US" dirty="0"/>
              <a:t>例如：</a:t>
            </a:r>
          </a:p>
          <a:p>
            <a:r>
              <a:rPr lang="zh-CN" altLang="en-US" dirty="0">
                <a:solidFill>
                  <a:srgbClr val="FF0000"/>
                </a:solidFill>
              </a:rPr>
              <a:t>鲁迅</a:t>
            </a:r>
            <a:r>
              <a:rPr lang="en-US" altLang="zh-CN" dirty="0">
                <a:solidFill>
                  <a:srgbClr val="FF0000"/>
                </a:solidFill>
              </a:rPr>
              <a:t>‖</a:t>
            </a:r>
            <a:r>
              <a:rPr lang="zh-CN" altLang="en-US" dirty="0">
                <a:solidFill>
                  <a:srgbClr val="FF0000"/>
                </a:solidFill>
              </a:rPr>
              <a:t>浙江绍兴人。   </a:t>
            </a:r>
            <a:r>
              <a:rPr lang="zh-CN" altLang="en-US" dirty="0"/>
              <a:t>     </a:t>
            </a:r>
          </a:p>
          <a:p>
            <a:r>
              <a:rPr lang="zh-CN" altLang="en-US" dirty="0"/>
              <a:t>主语  谓语（名词短语）</a:t>
            </a:r>
          </a:p>
          <a:p>
            <a:r>
              <a:rPr lang="zh-CN" altLang="en-US" dirty="0">
                <a:solidFill>
                  <a:srgbClr val="FF0000"/>
                </a:solidFill>
              </a:rPr>
              <a:t>明天</a:t>
            </a:r>
            <a:r>
              <a:rPr lang="en-US" altLang="zh-CN" dirty="0">
                <a:solidFill>
                  <a:srgbClr val="FF0000"/>
                </a:solidFill>
              </a:rPr>
              <a:t>‖</a:t>
            </a:r>
            <a:r>
              <a:rPr lang="zh-CN" altLang="en-US" dirty="0">
                <a:solidFill>
                  <a:srgbClr val="FF0000"/>
                </a:solidFill>
              </a:rPr>
              <a:t>教师节。 </a:t>
            </a:r>
            <a:r>
              <a:rPr lang="zh-CN" altLang="en-US" dirty="0"/>
              <a:t>      </a:t>
            </a:r>
          </a:p>
          <a:p>
            <a:r>
              <a:rPr lang="zh-CN" altLang="en-US" dirty="0"/>
              <a:t>主语  谓语（名词）</a:t>
            </a:r>
          </a:p>
          <a:p>
            <a:r>
              <a:rPr lang="zh-CN" altLang="en-US" dirty="0">
                <a:solidFill>
                  <a:srgbClr val="FF0000"/>
                </a:solidFill>
              </a:rPr>
              <a:t>她 </a:t>
            </a:r>
            <a:r>
              <a:rPr lang="en-US" altLang="zh-CN" dirty="0">
                <a:solidFill>
                  <a:srgbClr val="FF0000"/>
                </a:solidFill>
              </a:rPr>
              <a:t>‖</a:t>
            </a:r>
            <a:r>
              <a:rPr lang="zh-CN" altLang="en-US" dirty="0">
                <a:solidFill>
                  <a:srgbClr val="FF0000"/>
                </a:solidFill>
              </a:rPr>
              <a:t>大眼睛，红脸蛋。</a:t>
            </a:r>
          </a:p>
          <a:p>
            <a:r>
              <a:rPr lang="zh-CN" altLang="en-US" dirty="0"/>
              <a:t>主语  谓语（定中短语，表容貌）</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0" y="0"/>
            <a:ext cx="9144000" cy="6858000"/>
          </a:xfrm>
        </p:spPr>
        <p:txBody>
          <a:bodyPr>
            <a:normAutofit/>
          </a:bodyPr>
          <a:lstStyle/>
          <a:p>
            <a:r>
              <a:rPr lang="zh-CN" altLang="en-US" dirty="0"/>
              <a:t>三、</a:t>
            </a:r>
            <a:r>
              <a:rPr lang="zh-CN" altLang="en-US" b="1" dirty="0"/>
              <a:t>宾语 </a:t>
            </a:r>
            <a:r>
              <a:rPr lang="zh-CN" altLang="en-US" dirty="0">
                <a:solidFill>
                  <a:srgbClr val="FF0000"/>
                </a:solidFill>
              </a:rPr>
              <a:t> 往往表示动作支配的对象，并且总是处在动词的后头。</a:t>
            </a:r>
            <a:r>
              <a:rPr lang="zh-CN" altLang="en-US" dirty="0"/>
              <a:t>可由名词、代词、数词、名词化的形容词、不定式、动名词、宾语从句等来担任。</a:t>
            </a:r>
          </a:p>
          <a:p>
            <a:r>
              <a:rPr lang="zh-CN" altLang="en-US" dirty="0"/>
              <a:t>（</a:t>
            </a:r>
            <a:r>
              <a:rPr lang="en-US" altLang="zh-CN" dirty="0"/>
              <a:t>1</a:t>
            </a:r>
            <a:r>
              <a:rPr lang="zh-CN" altLang="en-US" dirty="0"/>
              <a:t>）名词性宾语。例如：</a:t>
            </a:r>
          </a:p>
          <a:p>
            <a:r>
              <a:rPr lang="zh-CN" altLang="en-US" dirty="0">
                <a:solidFill>
                  <a:srgbClr val="FF0000"/>
                </a:solidFill>
              </a:rPr>
              <a:t>玫 瑰 花 我 给 你 们 俩 十 朵 ， 给 你 紫 红 的 ， 给 她 粉 红 的 。</a:t>
            </a:r>
          </a:p>
          <a:p>
            <a:r>
              <a:rPr lang="zh-CN" altLang="en-US" dirty="0"/>
              <a:t>（</a:t>
            </a:r>
            <a:r>
              <a:rPr lang="en-US" altLang="zh-CN" dirty="0"/>
              <a:t>2</a:t>
            </a:r>
            <a:r>
              <a:rPr lang="zh-CN" altLang="en-US" dirty="0"/>
              <a:t>）谓词性宾语。例如：</a:t>
            </a:r>
          </a:p>
          <a:p>
            <a:r>
              <a:rPr lang="zh-CN" altLang="en-US" dirty="0">
                <a:solidFill>
                  <a:srgbClr val="FF0000"/>
                </a:solidFill>
              </a:rPr>
              <a:t>最有效的防御手段是进攻。</a:t>
            </a:r>
            <a:r>
              <a:rPr lang="zh-CN" altLang="en-US" dirty="0"/>
              <a:t>（动词作宾语）</a:t>
            </a:r>
          </a:p>
          <a:p>
            <a:r>
              <a:rPr lang="zh-CN" altLang="en-US" dirty="0">
                <a:solidFill>
                  <a:srgbClr val="FF0000"/>
                </a:solidFill>
              </a:rPr>
              <a:t>谁说女子不如男？</a:t>
            </a:r>
            <a:r>
              <a:rPr lang="zh-CN" altLang="en-US" dirty="0"/>
              <a:t>（主谓短语作宾语）</a:t>
            </a:r>
          </a:p>
          <a:p>
            <a:r>
              <a:rPr lang="zh-CN" altLang="en-US" dirty="0">
                <a:solidFill>
                  <a:srgbClr val="FF0000"/>
                </a:solidFill>
              </a:rPr>
              <a:t>早上一起床，大家发现风停了，浪也静了。</a:t>
            </a:r>
            <a:endParaRPr lang="en-US" altLang="zh-CN" dirty="0">
              <a:solidFill>
                <a:srgbClr val="FF0000"/>
              </a:solidFill>
            </a:endParaRPr>
          </a:p>
          <a:p>
            <a:r>
              <a:rPr lang="zh-CN" altLang="en-US" dirty="0"/>
              <a:t>（复句形式作宾语）</a:t>
            </a:r>
          </a:p>
          <a:p>
            <a:endParaRPr lang="zh-CN" alt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0" y="0"/>
            <a:ext cx="9144000" cy="6858000"/>
          </a:xfrm>
        </p:spPr>
        <p:txBody>
          <a:bodyPr>
            <a:normAutofit fontScale="85000" lnSpcReduction="10000"/>
          </a:bodyPr>
          <a:lstStyle/>
          <a:p>
            <a:r>
              <a:rPr lang="zh-CN" altLang="en-US" b="1" dirty="0"/>
              <a:t>四、定语 </a:t>
            </a:r>
            <a:r>
              <a:rPr lang="zh-CN" altLang="en-US" dirty="0"/>
              <a:t> </a:t>
            </a:r>
            <a:r>
              <a:rPr lang="zh-CN" altLang="en-US" dirty="0">
                <a:solidFill>
                  <a:srgbClr val="FF0000"/>
                </a:solidFill>
              </a:rPr>
              <a:t>是名词性词语的修饰成分</a:t>
            </a:r>
            <a:r>
              <a:rPr lang="zh-CN" altLang="en-US" dirty="0"/>
              <a:t>。可以由名词</a:t>
            </a:r>
            <a:r>
              <a:rPr lang="en-US" altLang="zh-CN" dirty="0"/>
              <a:t>,</a:t>
            </a:r>
            <a:r>
              <a:rPr lang="zh-CN" altLang="en-US" dirty="0"/>
              <a:t>形容词和起名词和形容词作用的词</a:t>
            </a:r>
            <a:r>
              <a:rPr lang="en-US" altLang="zh-CN" dirty="0"/>
              <a:t>,</a:t>
            </a:r>
            <a:r>
              <a:rPr lang="zh-CN" altLang="en-US" dirty="0"/>
              <a:t>短语担任。如果定语是单个词</a:t>
            </a:r>
            <a:r>
              <a:rPr lang="en-US" altLang="zh-CN" dirty="0"/>
              <a:t>,</a:t>
            </a:r>
            <a:r>
              <a:rPr lang="zh-CN" altLang="en-US" dirty="0"/>
              <a:t>定语放在被修饰词的前面</a:t>
            </a:r>
            <a:r>
              <a:rPr lang="en-US" altLang="zh-CN" dirty="0"/>
              <a:t>,</a:t>
            </a:r>
            <a:r>
              <a:rPr lang="zh-CN" altLang="en-US" dirty="0"/>
              <a:t>如果是词组</a:t>
            </a:r>
            <a:r>
              <a:rPr lang="en-US" altLang="zh-CN" dirty="0"/>
              <a:t>,</a:t>
            </a:r>
            <a:r>
              <a:rPr lang="zh-CN" altLang="en-US" dirty="0"/>
              <a:t>定语放在被修饰词的后面。</a:t>
            </a:r>
          </a:p>
          <a:p>
            <a:r>
              <a:rPr lang="zh-CN" altLang="en-US" dirty="0"/>
              <a:t>（</a:t>
            </a:r>
            <a:r>
              <a:rPr lang="en-US" altLang="zh-CN" dirty="0"/>
              <a:t>1</a:t>
            </a:r>
            <a:r>
              <a:rPr lang="zh-CN" altLang="en-US" dirty="0"/>
              <a:t>）描写性定语</a:t>
            </a:r>
            <a:r>
              <a:rPr lang="en-US" altLang="zh-CN" dirty="0"/>
              <a:t>,</a:t>
            </a:r>
            <a:r>
              <a:rPr lang="zh-CN" altLang="en-US" dirty="0"/>
              <a:t>多由形容词性成分充当。例如：</a:t>
            </a:r>
          </a:p>
          <a:p>
            <a:r>
              <a:rPr lang="en-US" altLang="zh-CN" dirty="0">
                <a:solidFill>
                  <a:srgbClr val="FF0000"/>
                </a:solidFill>
              </a:rPr>
              <a:t>(</a:t>
            </a:r>
            <a:r>
              <a:rPr lang="zh-CN" altLang="en-US" dirty="0">
                <a:solidFill>
                  <a:srgbClr val="FF0000"/>
                </a:solidFill>
              </a:rPr>
              <a:t>弯弯曲曲</a:t>
            </a:r>
            <a:r>
              <a:rPr lang="en-US" altLang="zh-CN" dirty="0">
                <a:solidFill>
                  <a:srgbClr val="FF0000"/>
                </a:solidFill>
              </a:rPr>
              <a:t>)</a:t>
            </a:r>
            <a:r>
              <a:rPr lang="zh-CN" altLang="en-US" dirty="0">
                <a:solidFill>
                  <a:srgbClr val="FF0000"/>
                </a:solidFill>
              </a:rPr>
              <a:t>的小河。青春气息。</a:t>
            </a:r>
            <a:r>
              <a:rPr lang="en-US" altLang="zh-CN" dirty="0">
                <a:solidFill>
                  <a:srgbClr val="FF0000"/>
                </a:solidFill>
              </a:rPr>
              <a:t>(</a:t>
            </a:r>
            <a:r>
              <a:rPr lang="zh-CN" altLang="en-US" dirty="0">
                <a:solidFill>
                  <a:srgbClr val="FF0000"/>
                </a:solidFill>
              </a:rPr>
              <a:t>风平浪静</a:t>
            </a:r>
            <a:r>
              <a:rPr lang="en-US" altLang="zh-CN" dirty="0">
                <a:solidFill>
                  <a:srgbClr val="FF0000"/>
                </a:solidFill>
              </a:rPr>
              <a:t>)</a:t>
            </a:r>
            <a:r>
              <a:rPr lang="zh-CN" altLang="en-US" dirty="0">
                <a:solidFill>
                  <a:srgbClr val="FF0000"/>
                </a:solidFill>
              </a:rPr>
              <a:t>的港湾。</a:t>
            </a:r>
          </a:p>
          <a:p>
            <a:r>
              <a:rPr lang="zh-CN" altLang="en-US" dirty="0"/>
              <a:t>（</a:t>
            </a:r>
            <a:r>
              <a:rPr lang="en-US" altLang="zh-CN" dirty="0"/>
              <a:t>2</a:t>
            </a:r>
            <a:r>
              <a:rPr lang="zh-CN" altLang="en-US" dirty="0"/>
              <a:t>）限制性定语：给事物分类或划定范围，使语言更加准确严密。例如：</a:t>
            </a:r>
          </a:p>
          <a:p>
            <a:r>
              <a:rPr lang="en-US" altLang="zh-CN" dirty="0">
                <a:solidFill>
                  <a:srgbClr val="FF0000"/>
                </a:solidFill>
              </a:rPr>
              <a:t>(</a:t>
            </a:r>
            <a:r>
              <a:rPr lang="zh-CN" altLang="en-US" dirty="0">
                <a:solidFill>
                  <a:srgbClr val="FF0000"/>
                </a:solidFill>
              </a:rPr>
              <a:t>晓风残月中</a:t>
            </a:r>
            <a:r>
              <a:rPr lang="en-US" altLang="zh-CN" dirty="0">
                <a:solidFill>
                  <a:srgbClr val="FF0000"/>
                </a:solidFill>
              </a:rPr>
              <a:t>)</a:t>
            </a:r>
            <a:r>
              <a:rPr lang="zh-CN" altLang="en-US" dirty="0">
                <a:solidFill>
                  <a:srgbClr val="FF0000"/>
                </a:solidFill>
              </a:rPr>
              <a:t>的长城。</a:t>
            </a:r>
            <a:r>
              <a:rPr lang="en-US" altLang="zh-CN" dirty="0">
                <a:solidFill>
                  <a:srgbClr val="FF0000"/>
                </a:solidFill>
              </a:rPr>
              <a:t>(</a:t>
            </a:r>
            <a:r>
              <a:rPr lang="zh-CN" altLang="en-US" dirty="0">
                <a:solidFill>
                  <a:srgbClr val="FF0000"/>
                </a:solidFill>
              </a:rPr>
              <a:t>野生</a:t>
            </a:r>
            <a:r>
              <a:rPr lang="en-US" altLang="zh-CN" dirty="0">
                <a:solidFill>
                  <a:srgbClr val="FF0000"/>
                </a:solidFill>
              </a:rPr>
              <a:t>)</a:t>
            </a:r>
            <a:r>
              <a:rPr lang="zh-CN" altLang="en-US" dirty="0">
                <a:solidFill>
                  <a:srgbClr val="FF0000"/>
                </a:solidFill>
              </a:rPr>
              <a:t>动物。</a:t>
            </a:r>
            <a:r>
              <a:rPr lang="en-US" altLang="zh-CN" dirty="0">
                <a:solidFill>
                  <a:srgbClr val="FF0000"/>
                </a:solidFill>
              </a:rPr>
              <a:t>(</a:t>
            </a:r>
            <a:r>
              <a:rPr lang="zh-CN" altLang="en-US" dirty="0">
                <a:solidFill>
                  <a:srgbClr val="FF0000"/>
                </a:solidFill>
              </a:rPr>
              <a:t>古城大理</a:t>
            </a:r>
            <a:r>
              <a:rPr lang="en-US" altLang="zh-CN" dirty="0">
                <a:solidFill>
                  <a:srgbClr val="FF0000"/>
                </a:solidFill>
              </a:rPr>
              <a:t>)</a:t>
            </a:r>
            <a:r>
              <a:rPr lang="zh-CN" altLang="en-US" dirty="0">
                <a:solidFill>
                  <a:srgbClr val="FF0000"/>
                </a:solidFill>
              </a:rPr>
              <a:t>的湖光山色</a:t>
            </a:r>
            <a:r>
              <a:rPr lang="zh-CN" altLang="en-US" dirty="0"/>
              <a:t>。</a:t>
            </a:r>
          </a:p>
          <a:p>
            <a:r>
              <a:rPr lang="zh-CN" altLang="en-US" dirty="0"/>
              <a:t>（</a:t>
            </a:r>
            <a:r>
              <a:rPr lang="en-US" altLang="zh-CN" dirty="0"/>
              <a:t>3</a:t>
            </a:r>
            <a:r>
              <a:rPr lang="zh-CN" altLang="en-US" dirty="0"/>
              <a:t>）助词“的”：定语和中心语的组合，有的必须加“的”，有的不能加“的”，有的可加可不加。</a:t>
            </a:r>
          </a:p>
          <a:p>
            <a:r>
              <a:rPr lang="zh-CN" altLang="en-US" dirty="0"/>
              <a:t>单音节形容词作定语，通常不加“的”，</a:t>
            </a:r>
            <a:endParaRPr lang="en-US" altLang="zh-CN" dirty="0"/>
          </a:p>
          <a:p>
            <a:r>
              <a:rPr lang="zh-CN" altLang="en-US" dirty="0"/>
              <a:t>例如：</a:t>
            </a:r>
            <a:r>
              <a:rPr lang="en-US" altLang="zh-CN" dirty="0"/>
              <a:t>(</a:t>
            </a:r>
            <a:r>
              <a:rPr lang="zh-CN" altLang="en-US" dirty="0"/>
              <a:t>红</a:t>
            </a:r>
            <a:r>
              <a:rPr lang="en-US" altLang="zh-CN" dirty="0"/>
              <a:t>)</a:t>
            </a:r>
            <a:r>
              <a:rPr lang="zh-CN" altLang="en-US" dirty="0"/>
              <a:t>花、</a:t>
            </a:r>
            <a:r>
              <a:rPr lang="en-US" altLang="zh-CN" dirty="0"/>
              <a:t>(</a:t>
            </a:r>
            <a:r>
              <a:rPr lang="zh-CN" altLang="en-US" dirty="0"/>
              <a:t>绿</a:t>
            </a:r>
            <a:r>
              <a:rPr lang="en-US" altLang="zh-CN" dirty="0"/>
              <a:t>)</a:t>
            </a:r>
            <a:r>
              <a:rPr lang="zh-CN" altLang="en-US" dirty="0"/>
              <a:t>叶、</a:t>
            </a:r>
            <a:r>
              <a:rPr lang="en-US" altLang="zh-CN" dirty="0"/>
              <a:t>(</a:t>
            </a:r>
            <a:r>
              <a:rPr lang="zh-CN" altLang="en-US" dirty="0"/>
              <a:t>新</a:t>
            </a:r>
            <a:r>
              <a:rPr lang="en-US" altLang="zh-CN" dirty="0"/>
              <a:t>)</a:t>
            </a:r>
            <a:r>
              <a:rPr lang="zh-CN" altLang="en-US" dirty="0"/>
              <a:t>学校、</a:t>
            </a:r>
            <a:r>
              <a:rPr lang="en-US" altLang="zh-CN" dirty="0"/>
              <a:t>(</a:t>
            </a:r>
            <a:r>
              <a:rPr lang="zh-CN" altLang="en-US" dirty="0"/>
              <a:t>好</a:t>
            </a:r>
            <a:r>
              <a:rPr lang="en-US" altLang="zh-CN" dirty="0"/>
              <a:t>)</a:t>
            </a:r>
            <a:r>
              <a:rPr lang="zh-CN" altLang="en-US" dirty="0"/>
              <a:t>主意等。</a:t>
            </a:r>
          </a:p>
          <a:p>
            <a:r>
              <a:rPr lang="zh-CN" altLang="en-US" dirty="0"/>
              <a:t>双音节形容词作定语，常常加上“的”，特别是用描写状态的词，例如：</a:t>
            </a:r>
            <a:r>
              <a:rPr lang="en-US" altLang="zh-CN" dirty="0"/>
              <a:t>(</a:t>
            </a:r>
            <a:r>
              <a:rPr lang="zh-CN" altLang="en-US" dirty="0"/>
              <a:t>晴朗</a:t>
            </a:r>
            <a:r>
              <a:rPr lang="en-US" altLang="zh-CN" dirty="0"/>
              <a:t>)</a:t>
            </a:r>
            <a:r>
              <a:rPr lang="zh-CN" altLang="en-US" dirty="0"/>
              <a:t>的天、</a:t>
            </a:r>
            <a:r>
              <a:rPr lang="en-US" altLang="zh-CN" dirty="0"/>
              <a:t>(</a:t>
            </a:r>
            <a:r>
              <a:rPr lang="zh-CN" altLang="en-US" dirty="0"/>
              <a:t>优良</a:t>
            </a:r>
            <a:r>
              <a:rPr lang="en-US" altLang="zh-CN" dirty="0"/>
              <a:t>)</a:t>
            </a:r>
            <a:r>
              <a:rPr lang="zh-CN" altLang="en-US" dirty="0"/>
              <a:t>的传统、</a:t>
            </a:r>
            <a:r>
              <a:rPr lang="en-US" altLang="zh-CN" dirty="0"/>
              <a:t>(</a:t>
            </a:r>
            <a:r>
              <a:rPr lang="zh-CN" altLang="en-US" dirty="0"/>
              <a:t>动听</a:t>
            </a:r>
            <a:r>
              <a:rPr lang="en-US" altLang="zh-CN" dirty="0"/>
              <a:t>)</a:t>
            </a:r>
            <a:r>
              <a:rPr lang="zh-CN" altLang="en-US" dirty="0"/>
              <a:t>的歌声、</a:t>
            </a:r>
            <a:r>
              <a:rPr lang="en-US" altLang="zh-CN" dirty="0"/>
              <a:t>(</a:t>
            </a:r>
            <a:r>
              <a:rPr lang="zh-CN" altLang="en-US" dirty="0"/>
              <a:t>粉红</a:t>
            </a:r>
            <a:r>
              <a:rPr lang="en-US" altLang="zh-CN" dirty="0"/>
              <a:t>)</a:t>
            </a:r>
            <a:r>
              <a:rPr lang="zh-CN" altLang="en-US" dirty="0"/>
              <a:t>的脸等。</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0" y="188640"/>
            <a:ext cx="9144000" cy="6669360"/>
          </a:xfrm>
        </p:spPr>
        <p:txBody>
          <a:bodyPr>
            <a:normAutofit/>
          </a:bodyPr>
          <a:lstStyle/>
          <a:p>
            <a:r>
              <a:rPr lang="zh-CN" altLang="en-US" b="1" dirty="0"/>
              <a:t>五、状语 </a:t>
            </a:r>
            <a:r>
              <a:rPr lang="zh-CN" altLang="en-US" dirty="0">
                <a:solidFill>
                  <a:srgbClr val="FF0000"/>
                </a:solidFill>
              </a:rPr>
              <a:t> 状语是动词性、形容词性词语的修饰成分。可以由副词、短语以及从句来担任。</a:t>
            </a:r>
          </a:p>
          <a:p>
            <a:r>
              <a:rPr lang="zh-CN" altLang="en-US" dirty="0"/>
              <a:t>（</a:t>
            </a:r>
            <a:r>
              <a:rPr lang="en-US" altLang="zh-CN" dirty="0"/>
              <a:t>1</a:t>
            </a:r>
            <a:r>
              <a:rPr lang="zh-CN" altLang="en-US" dirty="0"/>
              <a:t>）描写性状语：主要修饰谓词性成分，有的是描写动作状态，有些是限制或描写人物情态。例如：</a:t>
            </a:r>
          </a:p>
          <a:p>
            <a:r>
              <a:rPr lang="zh-CN" altLang="en-US" dirty="0">
                <a:solidFill>
                  <a:srgbClr val="FF0000"/>
                </a:solidFill>
              </a:rPr>
              <a:t>他</a:t>
            </a:r>
            <a:r>
              <a:rPr lang="en-US" altLang="zh-CN" dirty="0">
                <a:solidFill>
                  <a:srgbClr val="FF0000"/>
                </a:solidFill>
              </a:rPr>
              <a:t>[</a:t>
            </a:r>
            <a:r>
              <a:rPr lang="zh-CN" altLang="en-US" dirty="0">
                <a:solidFill>
                  <a:srgbClr val="FF0000"/>
                </a:solidFill>
              </a:rPr>
              <a:t>突然</a:t>
            </a:r>
            <a:r>
              <a:rPr lang="en-US" altLang="zh-CN" dirty="0">
                <a:solidFill>
                  <a:srgbClr val="FF0000"/>
                </a:solidFill>
              </a:rPr>
              <a:t>]</a:t>
            </a:r>
            <a:r>
              <a:rPr lang="zh-CN" altLang="en-US" dirty="0">
                <a:solidFill>
                  <a:srgbClr val="FF0000"/>
                </a:solidFill>
              </a:rPr>
              <a:t>出现在大家面前。  小李</a:t>
            </a:r>
            <a:r>
              <a:rPr lang="en-US" altLang="zh-CN" dirty="0">
                <a:solidFill>
                  <a:srgbClr val="FF0000"/>
                </a:solidFill>
              </a:rPr>
              <a:t>[</a:t>
            </a:r>
            <a:r>
              <a:rPr lang="zh-CN" altLang="en-US" dirty="0">
                <a:solidFill>
                  <a:srgbClr val="FF0000"/>
                </a:solidFill>
              </a:rPr>
              <a:t>很高兴</a:t>
            </a:r>
            <a:r>
              <a:rPr lang="en-US" altLang="zh-CN" dirty="0">
                <a:solidFill>
                  <a:srgbClr val="FF0000"/>
                </a:solidFill>
              </a:rPr>
              <a:t>]</a:t>
            </a:r>
            <a:r>
              <a:rPr lang="zh-CN" altLang="en-US" dirty="0">
                <a:solidFill>
                  <a:srgbClr val="FF0000"/>
                </a:solidFill>
              </a:rPr>
              <a:t>地对我说。 </a:t>
            </a:r>
          </a:p>
          <a:p>
            <a:r>
              <a:rPr lang="zh-CN" altLang="en-US" dirty="0"/>
              <a:t>（</a:t>
            </a:r>
            <a:r>
              <a:rPr lang="en-US" altLang="zh-CN" dirty="0"/>
              <a:t>2</a:t>
            </a:r>
            <a:r>
              <a:rPr lang="zh-CN" altLang="en-US" dirty="0"/>
              <a:t>）限制性状语：主要表示时间、处所、程度、否定、方式、手段、目的、范围、对象、数量、语气等。例如：</a:t>
            </a:r>
          </a:p>
          <a:p>
            <a:r>
              <a:rPr lang="en-US" altLang="zh-CN" dirty="0">
                <a:solidFill>
                  <a:srgbClr val="FF0000"/>
                </a:solidFill>
              </a:rPr>
              <a:t>[</a:t>
            </a:r>
            <a:r>
              <a:rPr lang="zh-CN" altLang="en-US" dirty="0">
                <a:solidFill>
                  <a:srgbClr val="FF0000"/>
                </a:solidFill>
              </a:rPr>
              <a:t>午后</a:t>
            </a:r>
            <a:r>
              <a:rPr lang="en-US" altLang="zh-CN" dirty="0">
                <a:solidFill>
                  <a:srgbClr val="FF0000"/>
                </a:solidFill>
              </a:rPr>
              <a:t>]</a:t>
            </a:r>
            <a:r>
              <a:rPr lang="zh-CN" altLang="en-US" dirty="0">
                <a:solidFill>
                  <a:srgbClr val="FF0000"/>
                </a:solidFill>
              </a:rPr>
              <a:t>，天很闷，风很小。  </a:t>
            </a:r>
            <a:r>
              <a:rPr lang="en-US" altLang="zh-CN" dirty="0">
                <a:solidFill>
                  <a:srgbClr val="FF0000"/>
                </a:solidFill>
              </a:rPr>
              <a:t>[</a:t>
            </a:r>
            <a:r>
              <a:rPr lang="zh-CN" altLang="en-US" dirty="0">
                <a:solidFill>
                  <a:srgbClr val="FF0000"/>
                </a:solidFill>
              </a:rPr>
              <a:t>白</a:t>
            </a:r>
            <a:r>
              <a:rPr lang="en-US" altLang="zh-CN" dirty="0">
                <a:solidFill>
                  <a:srgbClr val="FF0000"/>
                </a:solidFill>
              </a:rPr>
              <a:t>]</a:t>
            </a:r>
            <a:r>
              <a:rPr lang="zh-CN" altLang="en-US" dirty="0">
                <a:solidFill>
                  <a:srgbClr val="FF0000"/>
                </a:solidFill>
              </a:rPr>
              <a:t>跑一趟。（方式）   她的身上</a:t>
            </a:r>
            <a:r>
              <a:rPr lang="en-US" altLang="zh-CN" dirty="0">
                <a:solidFill>
                  <a:srgbClr val="FF0000"/>
                </a:solidFill>
              </a:rPr>
              <a:t>[</a:t>
            </a:r>
            <a:r>
              <a:rPr lang="zh-CN" altLang="en-US" dirty="0">
                <a:solidFill>
                  <a:srgbClr val="FF0000"/>
                </a:solidFill>
              </a:rPr>
              <a:t>净</a:t>
            </a:r>
            <a:r>
              <a:rPr lang="en-US" altLang="zh-CN" dirty="0">
                <a:solidFill>
                  <a:srgbClr val="FF0000"/>
                </a:solidFill>
              </a:rPr>
              <a:t>]</a:t>
            </a:r>
            <a:r>
              <a:rPr lang="zh-CN" altLang="en-US" dirty="0">
                <a:solidFill>
                  <a:srgbClr val="FF0000"/>
                </a:solidFill>
              </a:rPr>
              <a:t>是水。（净</a:t>
            </a:r>
            <a:r>
              <a:rPr lang="en-US" altLang="zh-CN" dirty="0">
                <a:solidFill>
                  <a:srgbClr val="FF0000"/>
                </a:solidFill>
              </a:rPr>
              <a:t>=</a:t>
            </a:r>
            <a:r>
              <a:rPr lang="zh-CN" altLang="en-US" dirty="0">
                <a:solidFill>
                  <a:srgbClr val="FF0000"/>
                </a:solidFill>
              </a:rPr>
              <a:t>全，表范围）</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0" y="0"/>
            <a:ext cx="9144000" cy="6858000"/>
          </a:xfrm>
        </p:spPr>
        <p:txBody>
          <a:bodyPr>
            <a:normAutofit fontScale="85000" lnSpcReduction="10000"/>
          </a:bodyPr>
          <a:lstStyle/>
          <a:p>
            <a:r>
              <a:rPr lang="zh-CN" altLang="en-US" b="1" dirty="0"/>
              <a:t>六、补语 </a:t>
            </a:r>
            <a:r>
              <a:rPr lang="zh-CN" altLang="en-US" dirty="0"/>
              <a:t> </a:t>
            </a:r>
            <a:r>
              <a:rPr lang="zh-CN" altLang="en-US" dirty="0">
                <a:solidFill>
                  <a:srgbClr val="FF0000"/>
                </a:solidFill>
              </a:rPr>
              <a:t>是动词、形容词后面的补充成分。</a:t>
            </a:r>
            <a:r>
              <a:rPr lang="zh-CN" altLang="en-US" dirty="0"/>
              <a:t>补语都放在中心语后头，</a:t>
            </a:r>
          </a:p>
          <a:p>
            <a:r>
              <a:rPr lang="zh-CN" altLang="en-US" dirty="0"/>
              <a:t>（</a:t>
            </a:r>
            <a:r>
              <a:rPr lang="en-US" altLang="zh-CN" dirty="0"/>
              <a:t>1</a:t>
            </a:r>
            <a:r>
              <a:rPr lang="zh-CN" altLang="en-US" dirty="0"/>
              <a:t>）结果补语：表示动作、行为产生的结果，与中心语有因果关系，补语常用的是形容词，少数用动词。例如：</a:t>
            </a:r>
          </a:p>
          <a:p>
            <a:r>
              <a:rPr lang="zh-CN" altLang="en-US" dirty="0">
                <a:solidFill>
                  <a:srgbClr val="FF0000"/>
                </a:solidFill>
              </a:rPr>
              <a:t>这个字写</a:t>
            </a:r>
            <a:r>
              <a:rPr lang="en-US" altLang="zh-CN" dirty="0">
                <a:solidFill>
                  <a:srgbClr val="FF0000"/>
                </a:solidFill>
              </a:rPr>
              <a:t>〈</a:t>
            </a:r>
            <a:r>
              <a:rPr lang="zh-CN" altLang="en-US" dirty="0">
                <a:solidFill>
                  <a:srgbClr val="FF0000"/>
                </a:solidFill>
              </a:rPr>
              <a:t>错</a:t>
            </a:r>
            <a:r>
              <a:rPr lang="en-US" altLang="zh-CN" dirty="0">
                <a:solidFill>
                  <a:srgbClr val="FF0000"/>
                </a:solidFill>
              </a:rPr>
              <a:t>〉</a:t>
            </a:r>
            <a:r>
              <a:rPr lang="zh-CN" altLang="en-US" dirty="0">
                <a:solidFill>
                  <a:srgbClr val="FF0000"/>
                </a:solidFill>
              </a:rPr>
              <a:t>了。 她哭</a:t>
            </a:r>
            <a:r>
              <a:rPr lang="en-US" altLang="zh-CN" dirty="0">
                <a:solidFill>
                  <a:srgbClr val="FF0000"/>
                </a:solidFill>
              </a:rPr>
              <a:t>〈</a:t>
            </a:r>
            <a:r>
              <a:rPr lang="zh-CN" altLang="en-US" dirty="0">
                <a:solidFill>
                  <a:srgbClr val="FF0000"/>
                </a:solidFill>
              </a:rPr>
              <a:t>红</a:t>
            </a:r>
            <a:r>
              <a:rPr lang="en-US" altLang="zh-CN" dirty="0">
                <a:solidFill>
                  <a:srgbClr val="FF0000"/>
                </a:solidFill>
              </a:rPr>
              <a:t>〉</a:t>
            </a:r>
            <a:r>
              <a:rPr lang="zh-CN" altLang="en-US" dirty="0">
                <a:solidFill>
                  <a:srgbClr val="FF0000"/>
                </a:solidFill>
              </a:rPr>
              <a:t>了双眼。上课前十分钟你得叫</a:t>
            </a:r>
            <a:r>
              <a:rPr lang="en-US" altLang="zh-CN" dirty="0">
                <a:solidFill>
                  <a:srgbClr val="FF0000"/>
                </a:solidFill>
              </a:rPr>
              <a:t>〈</a:t>
            </a:r>
            <a:r>
              <a:rPr lang="zh-CN" altLang="en-US" dirty="0">
                <a:solidFill>
                  <a:srgbClr val="FF0000"/>
                </a:solidFill>
              </a:rPr>
              <a:t>醒</a:t>
            </a:r>
            <a:r>
              <a:rPr lang="en-US" altLang="zh-CN" dirty="0">
                <a:solidFill>
                  <a:srgbClr val="FF0000"/>
                </a:solidFill>
              </a:rPr>
              <a:t>〉</a:t>
            </a:r>
            <a:r>
              <a:rPr lang="zh-CN" altLang="en-US" dirty="0">
                <a:solidFill>
                  <a:srgbClr val="FF0000"/>
                </a:solidFill>
              </a:rPr>
              <a:t>我。 </a:t>
            </a:r>
          </a:p>
          <a:p>
            <a:r>
              <a:rPr lang="zh-CN" altLang="en-US" dirty="0"/>
              <a:t>（</a:t>
            </a:r>
            <a:r>
              <a:rPr lang="en-US" altLang="zh-CN" dirty="0"/>
              <a:t>2</a:t>
            </a:r>
            <a:r>
              <a:rPr lang="zh-CN" altLang="en-US" dirty="0"/>
              <a:t>）程度补语：程度补语很少，限于用“极、很”和虚义的“透、慌、死、坏”等，表示达到极点或很高的程度，也可以用量词短语“一些、一点”表示很轻的程度。谓语中心语多是形容词。例如：</a:t>
            </a:r>
          </a:p>
          <a:p>
            <a:r>
              <a:rPr lang="zh-CN" altLang="en-US" dirty="0">
                <a:solidFill>
                  <a:srgbClr val="FF0000"/>
                </a:solidFill>
              </a:rPr>
              <a:t>心里痛快</a:t>
            </a:r>
            <a:r>
              <a:rPr lang="en-US" altLang="zh-CN" dirty="0">
                <a:solidFill>
                  <a:srgbClr val="FF0000"/>
                </a:solidFill>
              </a:rPr>
              <a:t>〈</a:t>
            </a:r>
            <a:r>
              <a:rPr lang="zh-CN" altLang="en-US" dirty="0">
                <a:solidFill>
                  <a:srgbClr val="FF0000"/>
                </a:solidFill>
              </a:rPr>
              <a:t>极</a:t>
            </a:r>
            <a:r>
              <a:rPr lang="en-US" altLang="zh-CN" dirty="0">
                <a:solidFill>
                  <a:srgbClr val="FF0000"/>
                </a:solidFill>
              </a:rPr>
              <a:t>〉</a:t>
            </a:r>
            <a:r>
              <a:rPr lang="zh-CN" altLang="en-US" dirty="0">
                <a:solidFill>
                  <a:srgbClr val="FF0000"/>
                </a:solidFill>
              </a:rPr>
              <a:t>了。 这几天真是烦</a:t>
            </a:r>
            <a:r>
              <a:rPr lang="en-US" altLang="zh-CN" dirty="0">
                <a:solidFill>
                  <a:srgbClr val="FF0000"/>
                </a:solidFill>
              </a:rPr>
              <a:t>〈</a:t>
            </a:r>
            <a:r>
              <a:rPr lang="zh-CN" altLang="en-US" dirty="0">
                <a:solidFill>
                  <a:srgbClr val="FF0000"/>
                </a:solidFill>
              </a:rPr>
              <a:t>透</a:t>
            </a:r>
            <a:r>
              <a:rPr lang="en-US" altLang="zh-CN" dirty="0">
                <a:solidFill>
                  <a:srgbClr val="FF0000"/>
                </a:solidFill>
              </a:rPr>
              <a:t>〉</a:t>
            </a:r>
            <a:r>
              <a:rPr lang="zh-CN" altLang="en-US" dirty="0">
                <a:solidFill>
                  <a:srgbClr val="FF0000"/>
                </a:solidFill>
              </a:rPr>
              <a:t>了。 这家伙讨厌</a:t>
            </a:r>
            <a:r>
              <a:rPr lang="en-US" altLang="zh-CN" dirty="0">
                <a:solidFill>
                  <a:srgbClr val="FF0000"/>
                </a:solidFill>
              </a:rPr>
              <a:t>〈</a:t>
            </a:r>
            <a:r>
              <a:rPr lang="zh-CN" altLang="en-US" dirty="0">
                <a:solidFill>
                  <a:srgbClr val="FF0000"/>
                </a:solidFill>
              </a:rPr>
              <a:t>死</a:t>
            </a:r>
            <a:r>
              <a:rPr lang="en-US" altLang="zh-CN" dirty="0">
                <a:solidFill>
                  <a:srgbClr val="FF0000"/>
                </a:solidFill>
              </a:rPr>
              <a:t>〉</a:t>
            </a:r>
            <a:r>
              <a:rPr lang="zh-CN" altLang="en-US" dirty="0">
                <a:solidFill>
                  <a:srgbClr val="FF0000"/>
                </a:solidFill>
              </a:rPr>
              <a:t>了。 比上次要好</a:t>
            </a:r>
            <a:r>
              <a:rPr lang="en-US" altLang="zh-CN" dirty="0">
                <a:solidFill>
                  <a:srgbClr val="FF0000"/>
                </a:solidFill>
              </a:rPr>
              <a:t>〈</a:t>
            </a:r>
            <a:r>
              <a:rPr lang="zh-CN" altLang="en-US" dirty="0">
                <a:solidFill>
                  <a:srgbClr val="FF0000"/>
                </a:solidFill>
              </a:rPr>
              <a:t>一点</a:t>
            </a:r>
            <a:r>
              <a:rPr lang="en-US" altLang="zh-CN" dirty="0">
                <a:solidFill>
                  <a:srgbClr val="FF0000"/>
                </a:solidFill>
              </a:rPr>
              <a:t>〉</a:t>
            </a:r>
            <a:r>
              <a:rPr lang="zh-CN" altLang="en-US" dirty="0">
                <a:solidFill>
                  <a:srgbClr val="FF0000"/>
                </a:solidFill>
              </a:rPr>
              <a:t>。</a:t>
            </a:r>
          </a:p>
          <a:p>
            <a:r>
              <a:rPr lang="zh-CN" altLang="en-US" dirty="0"/>
              <a:t>（</a:t>
            </a:r>
            <a:r>
              <a:rPr lang="en-US" altLang="zh-CN" dirty="0"/>
              <a:t>3</a:t>
            </a:r>
            <a:r>
              <a:rPr lang="zh-CN" altLang="en-US" dirty="0"/>
              <a:t>）状态补语：表示由于动作、性状而呈现出来的状态。中心语和补语中间都有助词“得”。例如：</a:t>
            </a:r>
          </a:p>
          <a:p>
            <a:r>
              <a:rPr lang="zh-CN" altLang="en-US" dirty="0">
                <a:solidFill>
                  <a:srgbClr val="FF0000"/>
                </a:solidFill>
              </a:rPr>
              <a:t>有的同学对许多问题想得</a:t>
            </a:r>
            <a:r>
              <a:rPr lang="en-US" altLang="zh-CN" dirty="0">
                <a:solidFill>
                  <a:srgbClr val="FF0000"/>
                </a:solidFill>
              </a:rPr>
              <a:t>〈</a:t>
            </a:r>
            <a:r>
              <a:rPr lang="zh-CN" altLang="en-US" dirty="0">
                <a:solidFill>
                  <a:srgbClr val="FF0000"/>
                </a:solidFill>
              </a:rPr>
              <a:t>太简单，太浅</a:t>
            </a:r>
            <a:r>
              <a:rPr lang="en-US" altLang="zh-CN" dirty="0">
                <a:solidFill>
                  <a:srgbClr val="FF0000"/>
                </a:solidFill>
              </a:rPr>
              <a:t>〉</a:t>
            </a:r>
            <a:r>
              <a:rPr lang="zh-CN" altLang="en-US" dirty="0">
                <a:solidFill>
                  <a:srgbClr val="FF0000"/>
                </a:solidFill>
              </a:rPr>
              <a:t>。  讲的人讲得</a:t>
            </a:r>
            <a:r>
              <a:rPr lang="en-US" altLang="zh-CN" dirty="0">
                <a:solidFill>
                  <a:srgbClr val="FF0000"/>
                </a:solidFill>
              </a:rPr>
              <a:t>〈</a:t>
            </a:r>
            <a:r>
              <a:rPr lang="zh-CN" altLang="en-US" dirty="0">
                <a:solidFill>
                  <a:srgbClr val="FF0000"/>
                </a:solidFill>
              </a:rPr>
              <a:t>眉飞色舞</a:t>
            </a:r>
            <a:r>
              <a:rPr lang="en-US" altLang="zh-CN" dirty="0">
                <a:solidFill>
                  <a:srgbClr val="FF0000"/>
                </a:solidFill>
              </a:rPr>
              <a:t>〉</a:t>
            </a:r>
            <a:r>
              <a:rPr lang="zh-CN" altLang="en-US" dirty="0">
                <a:solidFill>
                  <a:srgbClr val="FF0000"/>
                </a:solidFill>
              </a:rPr>
              <a:t>，听的人听得</a:t>
            </a:r>
            <a:r>
              <a:rPr lang="en-US" altLang="zh-CN" dirty="0">
                <a:solidFill>
                  <a:srgbClr val="FF0000"/>
                </a:solidFill>
              </a:rPr>
              <a:t>〈</a:t>
            </a:r>
            <a:r>
              <a:rPr lang="zh-CN" altLang="en-US" dirty="0">
                <a:solidFill>
                  <a:srgbClr val="FF0000"/>
                </a:solidFill>
              </a:rPr>
              <a:t>津津有味</a:t>
            </a:r>
            <a:r>
              <a:rPr lang="en-US" altLang="zh-CN" dirty="0">
                <a:solidFill>
                  <a:srgbClr val="FF0000"/>
                </a:solidFill>
              </a:rPr>
              <a:t>〉</a:t>
            </a:r>
            <a:r>
              <a:rPr lang="zh-CN" altLang="en-US" dirty="0">
                <a:solidFill>
                  <a:srgbClr val="FF0000"/>
                </a:solidFill>
              </a:rPr>
              <a:t>。  他高兴得</a:t>
            </a:r>
            <a:r>
              <a:rPr lang="en-US" altLang="zh-CN" dirty="0">
                <a:solidFill>
                  <a:srgbClr val="FF0000"/>
                </a:solidFill>
              </a:rPr>
              <a:t>〈</a:t>
            </a:r>
            <a:r>
              <a:rPr lang="zh-CN" altLang="en-US" dirty="0">
                <a:solidFill>
                  <a:srgbClr val="FF0000"/>
                </a:solidFill>
              </a:rPr>
              <a:t>眼泪都流出来了</a:t>
            </a:r>
            <a:r>
              <a:rPr lang="en-US" altLang="zh-CN" dirty="0">
                <a:solidFill>
                  <a:srgbClr val="FF0000"/>
                </a:solidFill>
              </a:rPr>
              <a:t>〉</a:t>
            </a:r>
            <a:r>
              <a:rPr lang="zh-CN" altLang="en-US" dirty="0">
                <a:solidFill>
                  <a:srgbClr val="FF0000"/>
                </a:solidFill>
              </a:rPr>
              <a:t>。</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0" y="0"/>
            <a:ext cx="9144000" cy="6858000"/>
          </a:xfrm>
        </p:spPr>
        <p:txBody>
          <a:bodyPr>
            <a:normAutofit fontScale="85000" lnSpcReduction="20000"/>
          </a:bodyPr>
          <a:lstStyle/>
          <a:p>
            <a:r>
              <a:rPr lang="zh-CN" altLang="en-US" dirty="0"/>
              <a:t>（</a:t>
            </a:r>
            <a:r>
              <a:rPr lang="en-US" altLang="zh-CN" dirty="0"/>
              <a:t>4</a:t>
            </a:r>
            <a:r>
              <a:rPr lang="zh-CN" altLang="en-US" dirty="0"/>
              <a:t>）趋向补语：表示动作的方向或事物随动作而活动的方向，用趋向动词充当。例如：</a:t>
            </a:r>
          </a:p>
          <a:p>
            <a:r>
              <a:rPr lang="zh-CN" altLang="en-US" dirty="0">
                <a:solidFill>
                  <a:srgbClr val="FF0000"/>
                </a:solidFill>
              </a:rPr>
              <a:t>远处传</a:t>
            </a:r>
            <a:r>
              <a:rPr lang="en-US" altLang="zh-CN" dirty="0">
                <a:solidFill>
                  <a:srgbClr val="FF0000"/>
                </a:solidFill>
              </a:rPr>
              <a:t>〈</a:t>
            </a:r>
            <a:r>
              <a:rPr lang="zh-CN" altLang="en-US" dirty="0">
                <a:solidFill>
                  <a:srgbClr val="FF0000"/>
                </a:solidFill>
              </a:rPr>
              <a:t>来</a:t>
            </a:r>
            <a:r>
              <a:rPr lang="en-US" altLang="zh-CN" dirty="0">
                <a:solidFill>
                  <a:srgbClr val="FF0000"/>
                </a:solidFill>
              </a:rPr>
              <a:t>〉</a:t>
            </a:r>
            <a:r>
              <a:rPr lang="zh-CN" altLang="en-US" dirty="0">
                <a:solidFill>
                  <a:srgbClr val="FF0000"/>
                </a:solidFill>
              </a:rPr>
              <a:t>了他的笑声。 所有的同学都坚持</a:t>
            </a:r>
            <a:r>
              <a:rPr lang="en-US" altLang="zh-CN" dirty="0">
                <a:solidFill>
                  <a:srgbClr val="FF0000"/>
                </a:solidFill>
              </a:rPr>
              <a:t>〈</a:t>
            </a:r>
            <a:r>
              <a:rPr lang="zh-CN" altLang="en-US" dirty="0">
                <a:solidFill>
                  <a:srgbClr val="FF0000"/>
                </a:solidFill>
              </a:rPr>
              <a:t>下来</a:t>
            </a:r>
            <a:r>
              <a:rPr lang="en-US" altLang="zh-CN" dirty="0">
                <a:solidFill>
                  <a:srgbClr val="FF0000"/>
                </a:solidFill>
              </a:rPr>
              <a:t>〉</a:t>
            </a:r>
            <a:r>
              <a:rPr lang="zh-CN" altLang="en-US" dirty="0">
                <a:solidFill>
                  <a:srgbClr val="FF0000"/>
                </a:solidFill>
              </a:rPr>
              <a:t>了。 人绝不能轻易把生命交</a:t>
            </a:r>
            <a:r>
              <a:rPr lang="en-US" altLang="zh-CN" dirty="0">
                <a:solidFill>
                  <a:srgbClr val="FF0000"/>
                </a:solidFill>
              </a:rPr>
              <a:t>〈</a:t>
            </a:r>
            <a:r>
              <a:rPr lang="zh-CN" altLang="en-US" dirty="0">
                <a:solidFill>
                  <a:srgbClr val="FF0000"/>
                </a:solidFill>
              </a:rPr>
              <a:t>出去</a:t>
            </a:r>
            <a:r>
              <a:rPr lang="en-US" altLang="zh-CN" dirty="0">
                <a:solidFill>
                  <a:srgbClr val="FF0000"/>
                </a:solidFill>
              </a:rPr>
              <a:t>〉</a:t>
            </a:r>
            <a:r>
              <a:rPr lang="zh-CN" altLang="en-US" dirty="0">
                <a:solidFill>
                  <a:srgbClr val="FF0000"/>
                </a:solidFill>
              </a:rPr>
              <a:t>。</a:t>
            </a:r>
          </a:p>
          <a:p>
            <a:r>
              <a:rPr lang="zh-CN" altLang="en-US" dirty="0"/>
              <a:t>（</a:t>
            </a:r>
            <a:r>
              <a:rPr lang="en-US" altLang="zh-CN" dirty="0"/>
              <a:t>5</a:t>
            </a:r>
            <a:r>
              <a:rPr lang="zh-CN" altLang="en-US" dirty="0"/>
              <a:t>）数量补语：表示动作发生的次数，动作持续的时间，或者动作实现以后到目前所经历的整段时间。例如：</a:t>
            </a:r>
          </a:p>
          <a:p>
            <a:r>
              <a:rPr lang="zh-CN" altLang="en-US" dirty="0">
                <a:solidFill>
                  <a:srgbClr val="FF0000"/>
                </a:solidFill>
              </a:rPr>
              <a:t>看了</a:t>
            </a:r>
            <a:r>
              <a:rPr lang="en-US" altLang="zh-CN" dirty="0">
                <a:solidFill>
                  <a:srgbClr val="FF0000"/>
                </a:solidFill>
              </a:rPr>
              <a:t>&lt;</a:t>
            </a:r>
            <a:r>
              <a:rPr lang="zh-CN" altLang="en-US" dirty="0">
                <a:solidFill>
                  <a:srgbClr val="FF0000"/>
                </a:solidFill>
              </a:rPr>
              <a:t>几遍</a:t>
            </a:r>
            <a:r>
              <a:rPr lang="en-US" altLang="zh-CN" dirty="0">
                <a:solidFill>
                  <a:srgbClr val="FF0000"/>
                </a:solidFill>
              </a:rPr>
              <a:t>&gt;</a:t>
            </a:r>
            <a:r>
              <a:rPr lang="zh-CN" altLang="en-US" dirty="0">
                <a:solidFill>
                  <a:srgbClr val="FF0000"/>
                </a:solidFill>
              </a:rPr>
              <a:t>。  等了</a:t>
            </a:r>
            <a:r>
              <a:rPr lang="en-US" altLang="zh-CN" dirty="0">
                <a:solidFill>
                  <a:srgbClr val="FF0000"/>
                </a:solidFill>
              </a:rPr>
              <a:t>&lt;</a:t>
            </a:r>
            <a:r>
              <a:rPr lang="zh-CN" altLang="en-US" dirty="0">
                <a:solidFill>
                  <a:srgbClr val="FF0000"/>
                </a:solidFill>
              </a:rPr>
              <a:t>一会儿</a:t>
            </a:r>
            <a:r>
              <a:rPr lang="en-US" altLang="zh-CN" dirty="0">
                <a:solidFill>
                  <a:srgbClr val="FF0000"/>
                </a:solidFill>
              </a:rPr>
              <a:t>&gt;</a:t>
            </a:r>
            <a:r>
              <a:rPr lang="zh-CN" altLang="en-US" dirty="0">
                <a:solidFill>
                  <a:srgbClr val="FF0000"/>
                </a:solidFill>
              </a:rPr>
              <a:t>。  来了</a:t>
            </a:r>
            <a:r>
              <a:rPr lang="en-US" altLang="zh-CN" dirty="0">
                <a:solidFill>
                  <a:srgbClr val="FF0000"/>
                </a:solidFill>
              </a:rPr>
              <a:t>&lt;</a:t>
            </a:r>
            <a:r>
              <a:rPr lang="zh-CN" altLang="en-US" dirty="0">
                <a:solidFill>
                  <a:srgbClr val="FF0000"/>
                </a:solidFill>
              </a:rPr>
              <a:t>两个月</a:t>
            </a:r>
            <a:r>
              <a:rPr lang="en-US" altLang="zh-CN" dirty="0">
                <a:solidFill>
                  <a:srgbClr val="FF0000"/>
                </a:solidFill>
              </a:rPr>
              <a:t>&gt;</a:t>
            </a:r>
            <a:r>
              <a:rPr lang="zh-CN" altLang="en-US" dirty="0">
                <a:solidFill>
                  <a:srgbClr val="FF0000"/>
                </a:solidFill>
              </a:rPr>
              <a:t>。  </a:t>
            </a:r>
          </a:p>
          <a:p>
            <a:r>
              <a:rPr lang="zh-CN" altLang="en-US" dirty="0"/>
              <a:t>（</a:t>
            </a:r>
            <a:r>
              <a:rPr lang="en-US" altLang="zh-CN" dirty="0"/>
              <a:t>6</a:t>
            </a:r>
            <a:r>
              <a:rPr lang="zh-CN" altLang="en-US" dirty="0"/>
              <a:t>）时间、处所补语：多用介词短语来表示动作发生的时间和处所，包括表示动作的终止地点。例如：</a:t>
            </a:r>
          </a:p>
          <a:p>
            <a:r>
              <a:rPr lang="zh-CN" altLang="en-US" dirty="0">
                <a:solidFill>
                  <a:srgbClr val="FF0000"/>
                </a:solidFill>
              </a:rPr>
              <a:t>她生</a:t>
            </a:r>
            <a:r>
              <a:rPr lang="en-US" altLang="zh-CN" dirty="0">
                <a:solidFill>
                  <a:srgbClr val="FF0000"/>
                </a:solidFill>
              </a:rPr>
              <a:t>〈</a:t>
            </a:r>
            <a:r>
              <a:rPr lang="zh-CN" altLang="en-US" dirty="0">
                <a:solidFill>
                  <a:srgbClr val="FF0000"/>
                </a:solidFill>
              </a:rPr>
              <a:t>在南海</a:t>
            </a:r>
            <a:r>
              <a:rPr lang="en-US" altLang="zh-CN" dirty="0">
                <a:solidFill>
                  <a:srgbClr val="FF0000"/>
                </a:solidFill>
              </a:rPr>
              <a:t>〉</a:t>
            </a:r>
            <a:r>
              <a:rPr lang="zh-CN" altLang="en-US" dirty="0">
                <a:solidFill>
                  <a:srgbClr val="FF0000"/>
                </a:solidFill>
              </a:rPr>
              <a:t>，却不知道死</a:t>
            </a:r>
            <a:r>
              <a:rPr lang="en-US" altLang="zh-CN" dirty="0">
                <a:solidFill>
                  <a:srgbClr val="FF0000"/>
                </a:solidFill>
              </a:rPr>
              <a:t>〈</a:t>
            </a:r>
            <a:r>
              <a:rPr lang="zh-CN" altLang="en-US" dirty="0">
                <a:solidFill>
                  <a:srgbClr val="FF0000"/>
                </a:solidFill>
              </a:rPr>
              <a:t>在何方</a:t>
            </a:r>
            <a:r>
              <a:rPr lang="en-US" altLang="zh-CN" dirty="0">
                <a:solidFill>
                  <a:srgbClr val="FF0000"/>
                </a:solidFill>
              </a:rPr>
              <a:t>〉</a:t>
            </a:r>
            <a:r>
              <a:rPr lang="zh-CN" altLang="en-US" dirty="0">
                <a:solidFill>
                  <a:srgbClr val="FF0000"/>
                </a:solidFill>
              </a:rPr>
              <a:t>。  这件事发生。</a:t>
            </a:r>
          </a:p>
          <a:p>
            <a:r>
              <a:rPr lang="zh-CN" altLang="en-US" dirty="0"/>
              <a:t>（</a:t>
            </a:r>
            <a:r>
              <a:rPr lang="en-US" altLang="zh-CN" dirty="0"/>
              <a:t>7</a:t>
            </a:r>
            <a:r>
              <a:rPr lang="zh-CN" altLang="en-US" dirty="0"/>
              <a:t>）可能补语：这种补语的中心语主要是动词，也有少数是形容词。补语有两种，一种是用“得”或“不得”充当，表示动作结果能实现或不能实现，另一种是在结果补语或趋向补语和中心与之间插进“得</a:t>
            </a:r>
            <a:r>
              <a:rPr lang="en-US" altLang="zh-CN" dirty="0"/>
              <a:t>/</a:t>
            </a:r>
            <a:r>
              <a:rPr lang="zh-CN" altLang="en-US" dirty="0"/>
              <a:t>不”，表示动作的结果、趋向可能不可能实现。例如：</a:t>
            </a:r>
          </a:p>
          <a:p>
            <a:r>
              <a:rPr lang="zh-CN" altLang="en-US" dirty="0">
                <a:solidFill>
                  <a:srgbClr val="FF0000"/>
                </a:solidFill>
              </a:rPr>
              <a:t>这个东西吃</a:t>
            </a:r>
            <a:r>
              <a:rPr lang="en-US" altLang="zh-CN" dirty="0">
                <a:solidFill>
                  <a:srgbClr val="FF0000"/>
                </a:solidFill>
              </a:rPr>
              <a:t>〈</a:t>
            </a:r>
            <a:r>
              <a:rPr lang="zh-CN" altLang="en-US" dirty="0">
                <a:solidFill>
                  <a:srgbClr val="FF0000"/>
                </a:solidFill>
              </a:rPr>
              <a:t>得</a:t>
            </a:r>
            <a:r>
              <a:rPr lang="en-US" altLang="zh-CN" dirty="0">
                <a:solidFill>
                  <a:srgbClr val="FF0000"/>
                </a:solidFill>
              </a:rPr>
              <a:t>〉</a:t>
            </a:r>
            <a:r>
              <a:rPr lang="zh-CN" altLang="en-US" dirty="0">
                <a:solidFill>
                  <a:srgbClr val="FF0000"/>
                </a:solidFill>
              </a:rPr>
              <a:t>吃</a:t>
            </a:r>
            <a:r>
              <a:rPr lang="en-US" altLang="zh-CN" dirty="0">
                <a:solidFill>
                  <a:srgbClr val="FF0000"/>
                </a:solidFill>
              </a:rPr>
              <a:t>〈</a:t>
            </a:r>
            <a:r>
              <a:rPr lang="zh-CN" altLang="en-US" dirty="0">
                <a:solidFill>
                  <a:srgbClr val="FF0000"/>
                </a:solidFill>
              </a:rPr>
              <a:t>不得</a:t>
            </a:r>
            <a:r>
              <a:rPr lang="en-US" altLang="zh-CN" dirty="0">
                <a:solidFill>
                  <a:srgbClr val="FF0000"/>
                </a:solidFill>
              </a:rPr>
              <a:t>〉</a:t>
            </a:r>
            <a:r>
              <a:rPr lang="zh-CN" altLang="en-US" dirty="0">
                <a:solidFill>
                  <a:srgbClr val="FF0000"/>
                </a:solidFill>
              </a:rPr>
              <a:t>？  作业一定要认真做，马虎</a:t>
            </a:r>
            <a:r>
              <a:rPr lang="en-US" altLang="zh-CN" dirty="0">
                <a:solidFill>
                  <a:srgbClr val="FF0000"/>
                </a:solidFill>
              </a:rPr>
              <a:t>〈</a:t>
            </a:r>
            <a:r>
              <a:rPr lang="zh-CN" altLang="en-US" dirty="0">
                <a:solidFill>
                  <a:srgbClr val="FF0000"/>
                </a:solidFill>
              </a:rPr>
              <a:t>不得</a:t>
            </a:r>
            <a:r>
              <a:rPr lang="en-US" altLang="zh-CN" dirty="0">
                <a:solidFill>
                  <a:srgbClr val="FF0000"/>
                </a:solidFill>
              </a:rPr>
              <a:t>〉</a:t>
            </a:r>
            <a:r>
              <a:rPr lang="zh-CN" altLang="en-US" dirty="0">
                <a:solidFill>
                  <a:srgbClr val="FF0000"/>
                </a:solidFill>
              </a:rPr>
              <a:t>。  看得清楚，看</a:t>
            </a:r>
            <a:r>
              <a:rPr lang="en-US" altLang="zh-CN" dirty="0">
                <a:solidFill>
                  <a:srgbClr val="FF0000"/>
                </a:solidFill>
              </a:rPr>
              <a:t>&lt;</a:t>
            </a:r>
            <a:r>
              <a:rPr lang="zh-CN" altLang="en-US" dirty="0">
                <a:solidFill>
                  <a:srgbClr val="FF0000"/>
                </a:solidFill>
              </a:rPr>
              <a:t>不</a:t>
            </a:r>
            <a:r>
              <a:rPr lang="en-US" altLang="zh-CN" dirty="0">
                <a:solidFill>
                  <a:srgbClr val="FF0000"/>
                </a:solidFill>
              </a:rPr>
              <a:t>&gt;</a:t>
            </a:r>
            <a:r>
              <a:rPr lang="zh-CN" altLang="en-US" dirty="0">
                <a:solidFill>
                  <a:srgbClr val="FF0000"/>
                </a:solidFill>
              </a:rPr>
              <a:t>清楚？</a:t>
            </a:r>
          </a:p>
          <a:p>
            <a:endParaRPr lang="zh-CN" altLang="en-US" dirty="0"/>
          </a:p>
          <a:p>
            <a:endParaRPr lang="zh-CN" alt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0" y="0"/>
            <a:ext cx="9144000" cy="6858000"/>
          </a:xfrm>
        </p:spPr>
        <p:txBody>
          <a:bodyPr>
            <a:normAutofit fontScale="85000" lnSpcReduction="20000"/>
          </a:bodyPr>
          <a:lstStyle/>
          <a:p>
            <a:r>
              <a:rPr lang="zh-CN" altLang="en-US" b="1" dirty="0"/>
              <a:t>语文划分句子的成分练习</a:t>
            </a:r>
            <a:endParaRPr lang="zh-CN" altLang="en-US" dirty="0"/>
          </a:p>
          <a:p>
            <a:r>
              <a:rPr lang="en-US" altLang="zh-CN" dirty="0"/>
              <a:t>1.</a:t>
            </a:r>
            <a:r>
              <a:rPr lang="zh-CN" altLang="en-US" dirty="0"/>
              <a:t>经过反复的试验，蔡伦充裕发明了造纸术。</a:t>
            </a:r>
          </a:p>
          <a:p>
            <a:r>
              <a:rPr lang="zh-CN" altLang="en-US" dirty="0"/>
              <a:t> </a:t>
            </a:r>
          </a:p>
          <a:p>
            <a:r>
              <a:rPr lang="en-US" altLang="zh-CN" dirty="0"/>
              <a:t>2.</a:t>
            </a:r>
            <a:r>
              <a:rPr lang="zh-CN" altLang="en-US" dirty="0"/>
              <a:t>全世界的科学家们都在努力探索地震灾害的规律。</a:t>
            </a:r>
          </a:p>
          <a:p>
            <a:r>
              <a:rPr lang="zh-CN" altLang="en-US" dirty="0"/>
              <a:t> </a:t>
            </a:r>
          </a:p>
          <a:p>
            <a:r>
              <a:rPr lang="en-US" altLang="zh-CN" dirty="0"/>
              <a:t>3.</a:t>
            </a:r>
            <a:r>
              <a:rPr lang="zh-CN" altLang="en-US" dirty="0"/>
              <a:t>藤野先生总是夹着一叠大大小小的书。      </a:t>
            </a:r>
            <a:endParaRPr lang="en-US" altLang="zh-CN" dirty="0"/>
          </a:p>
          <a:p>
            <a:endParaRPr lang="en-US" altLang="zh-CN" dirty="0"/>
          </a:p>
          <a:p>
            <a:r>
              <a:rPr lang="en-US" altLang="zh-CN" dirty="0"/>
              <a:t>4.</a:t>
            </a:r>
            <a:r>
              <a:rPr lang="zh-CN" altLang="en-US" dirty="0"/>
              <a:t>科学技术是人类本性精神的最高成就。</a:t>
            </a:r>
          </a:p>
          <a:p>
            <a:r>
              <a:rPr lang="zh-CN" altLang="en-US" dirty="0"/>
              <a:t> </a:t>
            </a:r>
          </a:p>
          <a:p>
            <a:r>
              <a:rPr lang="en-US" altLang="zh-CN" dirty="0"/>
              <a:t>5.</a:t>
            </a:r>
            <a:r>
              <a:rPr lang="zh-CN" altLang="en-US" dirty="0"/>
              <a:t>派出所的警察们寸步不离地守卫在洞口周围。</a:t>
            </a:r>
          </a:p>
          <a:p>
            <a:r>
              <a:rPr lang="zh-CN" altLang="en-US" dirty="0"/>
              <a:t> </a:t>
            </a:r>
          </a:p>
          <a:p>
            <a:r>
              <a:rPr lang="en-US" altLang="zh-CN" dirty="0"/>
              <a:t>6.</a:t>
            </a:r>
            <a:r>
              <a:rPr lang="zh-CN" altLang="en-US" dirty="0"/>
              <a:t>一位手里拿着照相机的记者一声不响地解了系在自己腰带里的那条结实的粗绳子。</a:t>
            </a:r>
          </a:p>
          <a:p>
            <a:r>
              <a:rPr lang="zh-CN" altLang="en-US" dirty="0"/>
              <a:t> </a:t>
            </a:r>
          </a:p>
          <a:p>
            <a:r>
              <a:rPr lang="en-US" altLang="zh-CN" dirty="0"/>
              <a:t>7.</a:t>
            </a:r>
            <a:r>
              <a:rPr lang="zh-CN" altLang="en-US" dirty="0"/>
              <a:t>在一天夜里他被一阵尖叫声惊醒了。</a:t>
            </a:r>
          </a:p>
          <a:p>
            <a:r>
              <a:rPr lang="zh-CN" altLang="en-US" dirty="0"/>
              <a:t> </a:t>
            </a:r>
          </a:p>
          <a:p>
            <a:r>
              <a:rPr lang="en-US" altLang="zh-CN" dirty="0"/>
              <a:t>8.</a:t>
            </a:r>
            <a:r>
              <a:rPr lang="zh-CN" altLang="en-US" dirty="0"/>
              <a:t>纽约市通常辉煌通明的帝国大厦今晚熄灭了灯光。</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0" y="0"/>
            <a:ext cx="9144000" cy="6858000"/>
          </a:xfrm>
        </p:spPr>
        <p:txBody>
          <a:bodyPr>
            <a:normAutofit fontScale="85000" lnSpcReduction="20000"/>
          </a:bodyPr>
          <a:lstStyle/>
          <a:p>
            <a:r>
              <a:rPr lang="en-US" altLang="zh-CN" dirty="0"/>
              <a:t>9.</a:t>
            </a:r>
            <a:r>
              <a:rPr lang="zh-CN" altLang="en-US" dirty="0"/>
              <a:t>她教给了我生活的知识和革命的道理。</a:t>
            </a:r>
          </a:p>
          <a:p>
            <a:r>
              <a:rPr lang="zh-CN" altLang="en-US" dirty="0"/>
              <a:t> </a:t>
            </a:r>
          </a:p>
          <a:p>
            <a:r>
              <a:rPr lang="en-US" altLang="zh-CN" dirty="0"/>
              <a:t>10.</a:t>
            </a:r>
            <a:r>
              <a:rPr lang="zh-CN" altLang="en-US" dirty="0"/>
              <a:t>我们中华民族有悠久的历史和优秀的文化传统。</a:t>
            </a:r>
          </a:p>
          <a:p>
            <a:r>
              <a:rPr lang="zh-CN" altLang="en-US" dirty="0"/>
              <a:t> </a:t>
            </a:r>
          </a:p>
          <a:p>
            <a:r>
              <a:rPr lang="en-US" altLang="zh-CN" dirty="0"/>
              <a:t>11.</a:t>
            </a:r>
            <a:r>
              <a:rPr lang="zh-CN" altLang="en-US" dirty="0"/>
              <a:t>我们班的班长小红每天复习一次课文。</a:t>
            </a:r>
          </a:p>
          <a:p>
            <a:r>
              <a:rPr lang="zh-CN" altLang="en-US" dirty="0"/>
              <a:t> </a:t>
            </a:r>
          </a:p>
          <a:p>
            <a:r>
              <a:rPr lang="en-US" altLang="zh-CN" dirty="0"/>
              <a:t>12.</a:t>
            </a:r>
            <a:r>
              <a:rPr lang="zh-CN" altLang="en-US" dirty="0"/>
              <a:t>同学们都跑来了，从操场上，从教室里，从学校的每个角落里。</a:t>
            </a:r>
          </a:p>
          <a:p>
            <a:r>
              <a:rPr lang="zh-CN" altLang="en-US" dirty="0"/>
              <a:t> </a:t>
            </a:r>
          </a:p>
          <a:p>
            <a:r>
              <a:rPr lang="en-US" altLang="zh-CN" dirty="0"/>
              <a:t>13.</a:t>
            </a:r>
            <a:r>
              <a:rPr lang="zh-CN" altLang="en-US" dirty="0"/>
              <a:t>车间已经完成了全年的任务。        </a:t>
            </a:r>
            <a:endParaRPr lang="en-US" altLang="zh-CN" dirty="0"/>
          </a:p>
          <a:p>
            <a:endParaRPr lang="en-US" altLang="zh-CN" dirty="0"/>
          </a:p>
          <a:p>
            <a:pPr>
              <a:buNone/>
            </a:pPr>
            <a:r>
              <a:rPr lang="zh-CN" altLang="en-US" dirty="0"/>
              <a:t> </a:t>
            </a:r>
            <a:r>
              <a:rPr lang="en-US" altLang="zh-CN" dirty="0"/>
              <a:t>14.</a:t>
            </a:r>
            <a:r>
              <a:rPr lang="zh-CN" altLang="en-US" dirty="0"/>
              <a:t>乔家忽而遭了一场很大的变故。</a:t>
            </a:r>
          </a:p>
          <a:p>
            <a:r>
              <a:rPr lang="zh-CN" altLang="en-US" dirty="0"/>
              <a:t> </a:t>
            </a:r>
          </a:p>
          <a:p>
            <a:r>
              <a:rPr lang="en-US" altLang="zh-CN" dirty="0"/>
              <a:t>15.</a:t>
            </a:r>
            <a:r>
              <a:rPr lang="zh-CN" altLang="en-US" dirty="0"/>
              <a:t>花的植物有庞大的根系。             </a:t>
            </a:r>
            <a:endParaRPr lang="en-US" altLang="zh-CN" dirty="0"/>
          </a:p>
          <a:p>
            <a:endParaRPr lang="en-US" altLang="zh-CN" dirty="0"/>
          </a:p>
          <a:p>
            <a:r>
              <a:rPr lang="zh-CN" altLang="en-US" dirty="0"/>
              <a:t> </a:t>
            </a:r>
            <a:r>
              <a:rPr lang="en-US" altLang="zh-CN" dirty="0"/>
              <a:t>16.</a:t>
            </a:r>
            <a:r>
              <a:rPr lang="zh-CN" altLang="en-US" dirty="0"/>
              <a:t>在我的记忆里，她是一个温柔和美丽的人。 </a:t>
            </a:r>
          </a:p>
          <a:p>
            <a:endParaRPr lang="zh-CN" alt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endParaRPr lang="zh-CN" altLang="en-US"/>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夏至">
  <a:themeElements>
    <a:clrScheme name="夏至">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夏至">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夏至">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236</TotalTime>
  <Words>237</Words>
  <Application>Microsoft Office PowerPoint</Application>
  <PresentationFormat>全屏显示(4:3)</PresentationFormat>
  <Paragraphs>116</Paragraphs>
  <Slides>14</Slides>
  <Notes>0</Notes>
  <HiddenSlides>0</HiddenSlides>
  <MMClips>0</MMClips>
  <ScaleCrop>false</ScaleCrop>
  <HeadingPairs>
    <vt:vector size="6" baseType="variant">
      <vt:variant>
        <vt:lpstr>已用的字体</vt:lpstr>
      </vt:variant>
      <vt:variant>
        <vt:i4>3</vt:i4>
      </vt:variant>
      <vt:variant>
        <vt:lpstr>主题</vt:lpstr>
      </vt:variant>
      <vt:variant>
        <vt:i4>1</vt:i4>
      </vt:variant>
      <vt:variant>
        <vt:lpstr>幻灯片标题</vt:lpstr>
      </vt:variant>
      <vt:variant>
        <vt:i4>14</vt:i4>
      </vt:variant>
    </vt:vector>
  </HeadingPairs>
  <TitlesOfParts>
    <vt:vector size="18" baseType="lpstr">
      <vt:lpstr>Gill Sans MT</vt:lpstr>
      <vt:lpstr>Verdana</vt:lpstr>
      <vt:lpstr>Wingdings 2</vt:lpstr>
      <vt:lpstr>夏至</vt:lpstr>
      <vt:lpstr>现代汉语句子成分分析</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现代汉语句子成分分析</dc:title>
  <dc:creator>ACER</dc:creator>
  <cp:lastModifiedBy>优优 胡</cp:lastModifiedBy>
  <cp:revision>8</cp:revision>
  <dcterms:created xsi:type="dcterms:W3CDTF">2017-03-21T02:33:46Z</dcterms:created>
  <dcterms:modified xsi:type="dcterms:W3CDTF">2018-12-05T03:15:48Z</dcterms:modified>
</cp:coreProperties>
</file>