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73" r:id="rId12"/>
    <p:sldId id="266" r:id="rId13"/>
    <p:sldId id="310" r:id="rId14"/>
    <p:sldId id="328" r:id="rId15"/>
    <p:sldId id="307" r:id="rId16"/>
    <p:sldId id="326" r:id="rId17"/>
    <p:sldId id="327" r:id="rId18"/>
    <p:sldId id="329" r:id="rId19"/>
    <p:sldId id="309" r:id="rId20"/>
    <p:sldId id="311" r:id="rId21"/>
    <p:sldId id="276" r:id="rId22"/>
    <p:sldId id="318" r:id="rId23"/>
    <p:sldId id="319" r:id="rId24"/>
    <p:sldId id="320" r:id="rId25"/>
    <p:sldId id="322" r:id="rId26"/>
    <p:sldId id="324" r:id="rId27"/>
    <p:sldId id="325" r:id="rId2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63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0CEE33-3E62-4636-B0C8-CED889E624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2D53720-B928-4A75-84A8-A7B55335E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F0DCD47-C169-4BB2-97F7-005F3A3CC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1EACEF8-7F2A-4B24-83E6-1C68E0756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3726C3C-7B9E-4F3B-A595-3DBDA154A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DB9ED-9D36-4C4D-9967-8115E1054E7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45338483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951112-5C8F-4BFA-A14D-3B4256FCC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98CAF0B-78A7-449A-86FB-030DF058E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764EF64-0CEE-44CD-890E-751A6D11A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7E11A1A-8C27-472A-865A-09C8FCF4F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3A6FE83-15BB-449F-97ED-0758EC54F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A74F97-1899-455D-AD41-D80F28267E1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79869991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1E7CD7-B340-44FA-BE5F-2A150BF03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67F7EC6-A032-4B98-B702-1FC16A22D9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0A3452-3130-4E3D-BC27-7E4E26521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8FC0416-7BB0-4EA3-86BE-897CF58D9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93CE9D1-F6C3-4944-A228-D1D132ADE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AC83F-4435-4951-BD9F-3CB684C5F16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1746760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92B96C-8C37-40AA-929C-D8BA6BC33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3302F5-86C3-46DB-A3DA-00F85C7230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B941B3E-A69F-4134-871D-A38819AD11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7658FE1-3E12-4C52-B007-04E881100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D0886AE-44DA-49BA-8968-78A5B7E9A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BE47524-F5CC-4F1C-916B-2E2FABFA6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636CA2-7D48-4C02-AAFE-04728446E56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49458641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E8328F9-01A0-41D0-9A0A-2D1734568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2EE6BBB-BCCC-4A3C-8B3A-B14784F2C3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EFFB39E-E08F-40E3-844B-65ED1AFCB5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222885E-712B-4373-8961-21DCA0852B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2A2989D-F938-415B-9682-0D4ADC3B5F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CD4A993-2E55-4750-AFC0-66E96D200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4549FB9-CDE4-40C8-8EF9-91DF4D99D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513F471-38FC-4544-ADFA-B16794307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AF4AE-EBD1-4201-8E60-433FC6EF2E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9511211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5CE783-73E4-4216-8BA7-4372362A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4BB1C58-3434-4EBA-9A33-F95CEF902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94C6E6B-9E21-4A98-9D3A-A0E8056AD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3BFEE50-BA9C-481B-A0F5-432BFA7D2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A2462A-F89C-413C-9498-45A0CFFFBA4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65654025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42A3F55-6B6F-489D-B651-37E90D5BF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44110EF-585E-4810-9A21-6A5598E1C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D604F61-B9FA-408C-B8E1-83CC46DF8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18970-E6CC-4BC0-8666-1A041EF7FC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8978973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5C8C800-2615-41AA-9D2E-E3BCCD9B0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F5AC6B4-D328-440F-8886-671930DC4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7C6B965-0B7F-4E65-B47D-F088821BAB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2450F28-DDFB-4AF0-90BA-C04AF6D03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595EF0C-2024-45C1-A6D5-630DBE0E0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EE07199-CFD4-4A78-BA8E-22ED99E62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3BE6E8-5A75-49D4-B923-98567F45C60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7245314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9B73B8-EA4D-4916-82DF-C47BB56AF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04E36F7-1444-4853-A518-927786804D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E692A3F-DF3B-48AD-AACD-66181A0035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72FFCD2-3751-4ABF-8B9D-63DA000F7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BF2C501-8976-4F53-8B2C-159809268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1E3D153-C377-4BC6-86E9-0D04C5B76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9984A-959A-4A4C-BCB6-024F0B4FCC6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94574453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878B29-281A-40D8-AD7E-C5125B055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27D4F79-6888-4304-86B6-B3A6DC5A54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2C2B80F-2F57-443F-B7E7-73EA2B046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18307F9-D748-4507-AA13-F37B4BC5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4B320E2-E3C6-489B-9DF0-986826DD4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2BFCE-96ED-4A95-8AC3-32A0578A38D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55290071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BA883D9-FC43-4C0C-B739-3DDF99C2CB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9885620-9BD6-4EB1-BA5B-8C6271FC0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3A29AA7-92F3-4C1B-8680-605F51814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F35806A-A6CB-4CD7-8D4B-42D980943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5C1B9BA-4386-4F40-8D06-91341180B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39243-6DB5-4DEF-8B0A-C1F0CBA8EA5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7035409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  <a:p>
            <a:pPr lvl="1" eaLnBrk="1" latinLnBrk="0" hangingPunct="1"/>
            <a:r>
              <a:rPr kumimoji="0" lang="zh-CN" altLang="en-US"/>
              <a:t>第二级</a:t>
            </a:r>
          </a:p>
          <a:p>
            <a:pPr lvl="2" eaLnBrk="1" latinLnBrk="0" hangingPunct="1"/>
            <a:r>
              <a:rPr kumimoji="0" lang="zh-CN" altLang="en-US"/>
              <a:t>第三级</a:t>
            </a:r>
          </a:p>
          <a:p>
            <a:pPr lvl="3" eaLnBrk="1" latinLnBrk="0" hangingPunct="1"/>
            <a:r>
              <a:rPr kumimoji="0" lang="zh-CN" altLang="en-US"/>
              <a:t>第四级</a:t>
            </a:r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706BB26-6682-47F4-883C-6418F252FF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DD38A78-E8CE-4B5F-AA1B-FB9B876AD1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C67951CF-0334-4B0D-9768-0FF14E27B47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A0500C5-0D06-428F-9D2A-2BC9A3A4366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F7E3C67-2956-499A-B9C4-F8F0E27DC7E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59954828-D150-4CBF-A2D4-F34FF7D692B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7341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131840" y="1052736"/>
            <a:ext cx="3798168" cy="1226829"/>
          </a:xfrm>
        </p:spPr>
        <p:txBody>
          <a:bodyPr>
            <a:normAutofit/>
          </a:bodyPr>
          <a:lstStyle/>
          <a:p>
            <a:r>
              <a:rPr lang="en-US" altLang="zh-CN" sz="4400" dirty="0">
                <a:solidFill>
                  <a:schemeClr val="tx1"/>
                </a:solidFill>
              </a:rPr>
              <a:t>Grammar</a:t>
            </a:r>
            <a:endParaRPr lang="zh-CN" altLang="en-US" sz="4400" dirty="0">
              <a:solidFill>
                <a:schemeClr val="tx1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02440" y="2420888"/>
            <a:ext cx="7848872" cy="1371600"/>
          </a:xfrm>
        </p:spPr>
        <p:txBody>
          <a:bodyPr>
            <a:normAutofit/>
          </a:bodyPr>
          <a:lstStyle/>
          <a:p>
            <a:r>
              <a:rPr lang="en-US" altLang="zh-CN" sz="3600" dirty="0">
                <a:solidFill>
                  <a:schemeClr val="tx1"/>
                </a:solidFill>
              </a:rPr>
              <a:t>Direct speech &amp; indirect speech </a:t>
            </a:r>
            <a:endParaRPr lang="zh-CN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4464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323528" y="548680"/>
            <a:ext cx="8153400" cy="568863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一个概念</a:t>
            </a:r>
            <a:endParaRPr lang="en-US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Wingdings"/>
              <a:buNone/>
            </a:pPr>
            <a:r>
              <a:rPr lang="en-US" altLang="zh-CN" sz="3200" b="1" dirty="0"/>
              <a:t>Direct speech:</a:t>
            </a:r>
            <a:r>
              <a:rPr lang="zh-CN" altLang="en-US" sz="3200" b="1" dirty="0"/>
              <a:t>直接</a:t>
            </a:r>
            <a:r>
              <a:rPr lang="zh-CN" altLang="en-US" sz="3200" b="1" dirty="0">
                <a:solidFill>
                  <a:srgbClr val="FF0000"/>
                </a:solidFill>
              </a:rPr>
              <a:t>引述</a:t>
            </a:r>
            <a:r>
              <a:rPr lang="zh-CN" altLang="en-US" sz="3200" b="1" dirty="0"/>
              <a:t>别人的原话</a:t>
            </a:r>
            <a:endParaRPr lang="en-US" altLang="zh-CN" sz="3200" b="1" dirty="0"/>
          </a:p>
          <a:p>
            <a:pPr marL="0" indent="0">
              <a:buFont typeface="Wingdings"/>
              <a:buNone/>
            </a:pPr>
            <a:r>
              <a:rPr lang="en-US" altLang="zh-CN" sz="3200" b="1" dirty="0"/>
              <a:t>Indirect speech:</a:t>
            </a:r>
            <a:r>
              <a:rPr lang="zh-CN" altLang="en-US" sz="3200" b="1" dirty="0"/>
              <a:t>用自己的话</a:t>
            </a:r>
            <a:r>
              <a:rPr lang="zh-CN" altLang="en-US" sz="3200" b="1" dirty="0">
                <a:solidFill>
                  <a:srgbClr val="FF0000"/>
                </a:solidFill>
              </a:rPr>
              <a:t>转述</a:t>
            </a:r>
            <a:r>
              <a:rPr lang="zh-CN" altLang="en-US" sz="3200" b="1" dirty="0"/>
              <a:t>别人的话</a:t>
            </a:r>
            <a:endParaRPr lang="en-US" altLang="zh-CN" sz="3200" b="1" dirty="0"/>
          </a:p>
          <a:p>
            <a:pPr marL="0" indent="0">
              <a:buFont typeface="Wingdings"/>
              <a:buNone/>
            </a:pPr>
            <a:endParaRPr lang="en-US" altLang="zh-CN" sz="3200" b="1" dirty="0"/>
          </a:p>
          <a:p>
            <a:pPr marL="0" indent="0">
              <a:buFont typeface="Wingdings"/>
              <a:buNone/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两个形式</a:t>
            </a:r>
            <a:endParaRPr lang="en-US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Wingdings"/>
              <a:buNone/>
            </a:pPr>
            <a:r>
              <a:rPr lang="en-US" altLang="zh-CN" sz="3200" b="1" dirty="0"/>
              <a:t>Direct speech</a:t>
            </a:r>
            <a:r>
              <a:rPr lang="zh-CN" altLang="en-US" sz="3200" b="1" dirty="0"/>
              <a:t>：引语前后</a:t>
            </a:r>
            <a:r>
              <a:rPr lang="zh-CN" altLang="en-US" sz="3200" b="1" dirty="0">
                <a:solidFill>
                  <a:srgbClr val="FF0000"/>
                </a:solidFill>
              </a:rPr>
              <a:t>加引号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Font typeface="Wingdings"/>
              <a:buNone/>
            </a:pPr>
            <a:r>
              <a:rPr lang="en-US" altLang="zh-CN" sz="3200" b="1" dirty="0"/>
              <a:t>Indirect speech:</a:t>
            </a:r>
            <a:r>
              <a:rPr lang="zh-CN" altLang="en-US" sz="3200" b="1" dirty="0">
                <a:solidFill>
                  <a:srgbClr val="FF0000"/>
                </a:solidFill>
              </a:rPr>
              <a:t>不加引号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Font typeface="Wingdings"/>
              <a:buNone/>
            </a:pPr>
            <a:endParaRPr lang="en-US" altLang="zh-CN" sz="3200" b="1" dirty="0"/>
          </a:p>
          <a:p>
            <a:pPr marL="0" indent="0">
              <a:buFont typeface="Wingdings"/>
              <a:buNone/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四个变化</a:t>
            </a:r>
            <a:endParaRPr lang="en-US" altLang="zh-CN" sz="3200" b="1" dirty="0"/>
          </a:p>
          <a:p>
            <a:pPr marL="0" indent="0">
              <a:buFont typeface="Wingdings"/>
              <a:buNone/>
            </a:pPr>
            <a:r>
              <a:rPr lang="zh-CN" altLang="en-US" sz="3200" b="1" dirty="0"/>
              <a:t>代词</a:t>
            </a:r>
            <a:r>
              <a:rPr lang="en-US" altLang="zh-CN" sz="3200" b="1" dirty="0"/>
              <a:t>, </a:t>
            </a:r>
            <a:r>
              <a:rPr lang="zh-CN" altLang="en-US" sz="3200" b="1" dirty="0"/>
              <a:t>状语，时态，语序</a:t>
            </a:r>
            <a:endParaRPr lang="en-US" altLang="zh-CN" sz="3200" b="1" dirty="0"/>
          </a:p>
        </p:txBody>
      </p:sp>
    </p:spTree>
    <p:extLst>
      <p:ext uri="{BB962C8B-B14F-4D97-AF65-F5344CB8AC3E}">
        <p14:creationId xmlns:p14="http://schemas.microsoft.com/office/powerpoint/2010/main" val="572874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04664"/>
            <a:ext cx="6408712" cy="7331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一、代词</a:t>
            </a:r>
            <a:endParaRPr lang="en-US" altLang="zh-CN" sz="3600" b="1" dirty="0"/>
          </a:p>
          <a:p>
            <a:endParaRPr lang="en-US" altLang="zh-CN" sz="3600" b="1" dirty="0"/>
          </a:p>
          <a:p>
            <a:r>
              <a:rPr lang="zh-CN" altLang="en-US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人称代词</a:t>
            </a:r>
            <a:endParaRPr lang="en-US" altLang="zh-CN" sz="3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 dirty="0">
                <a:solidFill>
                  <a:srgbClr val="0000FF"/>
                </a:solidFill>
              </a:rPr>
              <a:t>一随主，二随宾，三不变</a:t>
            </a:r>
            <a:endParaRPr lang="en-US" altLang="zh-CN" sz="3600" b="1" dirty="0">
              <a:solidFill>
                <a:srgbClr val="0000FF"/>
              </a:solidFill>
            </a:endParaRPr>
          </a:p>
          <a:p>
            <a:pPr>
              <a:lnSpc>
                <a:spcPct val="105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altLang="zh-CN" sz="3600" b="1" dirty="0">
                <a:latin typeface="Times New Roman" pitchFamily="18" charset="0"/>
                <a:ea typeface="黑体" pitchFamily="2" charset="-122"/>
              </a:rPr>
              <a:t>She said, “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</a:rPr>
              <a:t>I</a:t>
            </a:r>
            <a:r>
              <a:rPr lang="en-US" altLang="zh-CN" sz="3600" b="1" dirty="0">
                <a:latin typeface="Times New Roman" pitchFamily="18" charset="0"/>
                <a:ea typeface="黑体" pitchFamily="2" charset="-122"/>
              </a:rPr>
              <a:t> am hungry.”</a:t>
            </a:r>
          </a:p>
          <a:p>
            <a:pPr>
              <a:lnSpc>
                <a:spcPct val="105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altLang="zh-CN" sz="3600" b="1" dirty="0">
                <a:latin typeface="Times New Roman" pitchFamily="18" charset="0"/>
                <a:ea typeface="黑体" pitchFamily="2" charset="-122"/>
              </a:rPr>
              <a:t>She said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itchFamily="18" charset="0"/>
                <a:ea typeface="黑体" pitchFamily="2" charset="-122"/>
              </a:rPr>
              <a:t> </a:t>
            </a:r>
            <a:r>
              <a:rPr lang="en-US" altLang="zh-CN" sz="3600" b="1" u="sng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she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 </a:t>
            </a:r>
            <a:r>
              <a:rPr lang="en-US" altLang="zh-CN" sz="3600" b="1" dirty="0">
                <a:latin typeface="Times New Roman" pitchFamily="18" charset="0"/>
                <a:ea typeface="黑体" pitchFamily="2" charset="-122"/>
              </a:rPr>
              <a:t>was hungry.</a:t>
            </a:r>
          </a:p>
          <a:p>
            <a:pPr>
              <a:lnSpc>
                <a:spcPct val="105000"/>
              </a:lnSpc>
              <a:spcBef>
                <a:spcPct val="0"/>
              </a:spcBef>
              <a:spcAft>
                <a:spcPct val="25000"/>
              </a:spcAft>
            </a:pPr>
            <a:endParaRPr lang="en-US" altLang="zh-CN" sz="3600" b="1" dirty="0">
              <a:latin typeface="Times New Roman" pitchFamily="18" charset="0"/>
              <a:ea typeface="黑体" pitchFamily="2" charset="-122"/>
            </a:endParaRPr>
          </a:p>
          <a:p>
            <a:pPr>
              <a:lnSpc>
                <a:spcPct val="105000"/>
              </a:lnSpc>
              <a:spcBef>
                <a:spcPct val="0"/>
              </a:spcBef>
              <a:spcAft>
                <a:spcPct val="25000"/>
              </a:spcAft>
            </a:pPr>
            <a:r>
              <a:rPr lang="zh-CN" altLang="en-US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指示代词</a:t>
            </a:r>
            <a:endParaRPr lang="en-US" altLang="zh-CN" sz="3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05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altLang="zh-CN" sz="3600" b="1" dirty="0">
                <a:solidFill>
                  <a:srgbClr val="0000FF"/>
                </a:solidFill>
              </a:rPr>
              <a:t>this-that, these-those</a:t>
            </a:r>
          </a:p>
          <a:p>
            <a:pPr>
              <a:lnSpc>
                <a:spcPct val="105000"/>
              </a:lnSpc>
              <a:spcBef>
                <a:spcPct val="0"/>
              </a:spcBef>
              <a:spcAft>
                <a:spcPct val="25000"/>
              </a:spcAft>
            </a:pPr>
            <a:endParaRPr lang="en-US" altLang="zh-CN" sz="2800" b="1" dirty="0">
              <a:latin typeface="Times New Roman" pitchFamily="18" charset="0"/>
              <a:ea typeface="黑体" pitchFamily="2" charset="-122"/>
            </a:endParaRPr>
          </a:p>
          <a:p>
            <a:endParaRPr lang="en-US" altLang="zh-CN" sz="2800" dirty="0"/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8846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quarter" idx="1"/>
          </p:nvPr>
        </p:nvSpPr>
        <p:spPr>
          <a:xfrm>
            <a:off x="467544" y="908720"/>
            <a:ext cx="8208912" cy="521681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zh-CN" altLang="en-US" sz="3200" b="1" dirty="0"/>
              <a:t>二、状语</a:t>
            </a:r>
            <a:endParaRPr lang="en-US" altLang="zh-CN" sz="3200" b="1" dirty="0"/>
          </a:p>
          <a:p>
            <a:pPr marL="0" indent="0">
              <a:buNone/>
            </a:pPr>
            <a:r>
              <a:rPr lang="zh-CN" altLang="en-US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时间状语</a:t>
            </a:r>
            <a:endParaRPr lang="en-US" altLang="zh-CN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现在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now-then;  this morning-that morning; </a:t>
            </a:r>
          </a:p>
          <a:p>
            <a:pPr marL="0" indent="0">
              <a:buNone/>
            </a:pP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将来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tomorrow-the next/following day</a:t>
            </a:r>
            <a:endParaRPr lang="zh-CN" altLang="zh-CN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next week-the next week; </a:t>
            </a:r>
          </a:p>
          <a:p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过去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ago-before</a:t>
            </a:r>
            <a:endParaRPr lang="zh-CN" altLang="zh-CN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yesterday-the day before; </a:t>
            </a:r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last night-the night before; </a:t>
            </a:r>
            <a:endParaRPr lang="zh-CN" altLang="zh-CN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66075" y="2096852"/>
            <a:ext cx="7920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652120" y="2108044"/>
            <a:ext cx="2376264" cy="3488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942387" y="3137318"/>
            <a:ext cx="33843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907585" y="3645024"/>
            <a:ext cx="219046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936703" y="4613240"/>
            <a:ext cx="1267145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886692" y="5101240"/>
            <a:ext cx="22322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778680" y="5659306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707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558526" y="603186"/>
            <a:ext cx="7467600" cy="80959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200" b="1" dirty="0"/>
              <a:t>三、时态</a:t>
            </a:r>
            <a:endParaRPr lang="en-US" altLang="zh-CN" sz="3200" b="1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245915" y="2786062"/>
            <a:ext cx="3111500" cy="372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ja-JP" altLang="en-US" dirty="0">
                <a:solidFill>
                  <a:srgbClr val="FF0066"/>
                </a:solidFill>
              </a:rPr>
              <a:t>一般</a:t>
            </a:r>
            <a:r>
              <a:rPr lang="zh-CN" altLang="en-US" dirty="0">
                <a:solidFill>
                  <a:srgbClr val="FF0066"/>
                </a:solidFill>
              </a:rPr>
              <a:t>现在时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一般将来时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现在进行时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一般过去时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现在完成时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过去完成时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847098" y="2849710"/>
            <a:ext cx="2519363" cy="372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一般过去时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过去将来时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过去进行时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过去完成时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过去完成时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66"/>
                </a:solidFill>
              </a:rPr>
              <a:t>过去完成时</a:t>
            </a:r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3824013" y="3212976"/>
            <a:ext cx="9366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3852590" y="3789040"/>
            <a:ext cx="9366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3852589" y="4365104"/>
            <a:ext cx="9366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Line 15"/>
          <p:cNvSpPr>
            <a:spLocks noChangeShapeType="1"/>
          </p:cNvSpPr>
          <p:nvPr/>
        </p:nvSpPr>
        <p:spPr bwMode="auto">
          <a:xfrm>
            <a:off x="3824012" y="4941168"/>
            <a:ext cx="9366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" name="Line 16"/>
          <p:cNvSpPr>
            <a:spLocks noChangeShapeType="1"/>
          </p:cNvSpPr>
          <p:nvPr/>
        </p:nvSpPr>
        <p:spPr bwMode="auto">
          <a:xfrm>
            <a:off x="3824009" y="5517232"/>
            <a:ext cx="9366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pic>
        <p:nvPicPr>
          <p:cNvPr id="11" name="Picture 18" descr="w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3" t="3426" r="11136" b="12593"/>
          <a:stretch>
            <a:fillRect/>
          </a:stretch>
        </p:blipFill>
        <p:spPr bwMode="auto">
          <a:xfrm>
            <a:off x="1368946" y="1556792"/>
            <a:ext cx="5976938" cy="110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Line 15"/>
          <p:cNvSpPr>
            <a:spLocks noChangeShapeType="1"/>
          </p:cNvSpPr>
          <p:nvPr/>
        </p:nvSpPr>
        <p:spPr bwMode="auto">
          <a:xfrm>
            <a:off x="3824010" y="6093296"/>
            <a:ext cx="9366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umimoji="1" sz="3600" b="1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847098" y="4710260"/>
            <a:ext cx="2498786" cy="17969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932040" y="2917810"/>
            <a:ext cx="2413844" cy="511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942706" y="3470429"/>
            <a:ext cx="2413844" cy="511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952617" y="4109509"/>
            <a:ext cx="2413844" cy="511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937923" y="4710260"/>
            <a:ext cx="2413844" cy="511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4937923" y="5353116"/>
            <a:ext cx="2413844" cy="511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937923" y="5995972"/>
            <a:ext cx="2413844" cy="511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2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539552" y="1052736"/>
            <a:ext cx="8147248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/>
              <a:t>四、语序</a:t>
            </a:r>
            <a:endParaRPr lang="en-US" altLang="zh-CN" sz="2800" b="1" dirty="0"/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A </a:t>
            </a:r>
            <a:r>
              <a:rPr lang="zh-CN" altLang="en-US" sz="2800" b="1" dirty="0">
                <a:solidFill>
                  <a:srgbClr val="FF0000"/>
                </a:solidFill>
              </a:rPr>
              <a:t>直接引语为陈述句时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zh-CN" altLang="zh-CN" sz="2800" b="1" dirty="0">
                <a:solidFill>
                  <a:srgbClr val="FF0000"/>
                </a:solidFill>
              </a:rPr>
              <a:t>间接引语：用</a:t>
            </a:r>
            <a:r>
              <a:rPr lang="en-US" altLang="zh-CN" sz="2800" b="1" dirty="0">
                <a:solidFill>
                  <a:srgbClr val="FF0000"/>
                </a:solidFill>
              </a:rPr>
              <a:t>that</a:t>
            </a:r>
            <a:r>
              <a:rPr lang="zh-CN" altLang="zh-CN" sz="2800" b="1" dirty="0">
                <a:solidFill>
                  <a:srgbClr val="FF0000"/>
                </a:solidFill>
              </a:rPr>
              <a:t>引导，语序不变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zh-CN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Anne: “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family and 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 are hiding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in Amsterdam”.</a:t>
            </a:r>
          </a:p>
          <a:p>
            <a:pPr marL="0" indent="0">
              <a:buNone/>
            </a:pP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Anne said _____ 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her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family 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were hiding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in Amsterdam.   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sz="2800" b="1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43513DC-4FFA-4D80-B085-1E7568DBBA5B}"/>
              </a:ext>
            </a:extLst>
          </p:cNvPr>
          <p:cNvSpPr/>
          <p:nvPr/>
        </p:nvSpPr>
        <p:spPr>
          <a:xfrm>
            <a:off x="2267744" y="3573016"/>
            <a:ext cx="805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that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87872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67544" y="1227312"/>
            <a:ext cx="8507288" cy="4873752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直接引语为一般疑问句</a:t>
            </a:r>
            <a:endParaRPr lang="en-US" altLang="zh-CN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zh-CN" altLang="zh-CN" sz="2800" b="1" dirty="0">
                <a:solidFill>
                  <a:srgbClr val="FF0000"/>
                </a:solidFill>
              </a:rPr>
              <a:t>间接引语：用</a:t>
            </a:r>
            <a:r>
              <a:rPr lang="en-US" altLang="zh-CN" sz="2800" b="1" dirty="0">
                <a:solidFill>
                  <a:srgbClr val="FF0000"/>
                </a:solidFill>
              </a:rPr>
              <a:t>if/whether</a:t>
            </a:r>
            <a:r>
              <a:rPr lang="zh-CN" altLang="zh-CN" sz="2800" b="1" dirty="0">
                <a:solidFill>
                  <a:srgbClr val="FF0000"/>
                </a:solidFill>
              </a:rPr>
              <a:t>引导，语序变陈述句语序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800" b="1" dirty="0"/>
              <a:t>He said, “</a:t>
            </a:r>
            <a:r>
              <a:rPr lang="en-US" altLang="zh-CN" sz="2800" b="1" dirty="0">
                <a:solidFill>
                  <a:srgbClr val="0000FF"/>
                </a:solidFill>
              </a:rPr>
              <a:t>Are</a:t>
            </a:r>
            <a:r>
              <a:rPr lang="en-US" altLang="zh-CN" sz="2800" b="1" dirty="0"/>
              <a:t> </a:t>
            </a:r>
            <a:r>
              <a:rPr lang="en-US" altLang="zh-CN" sz="2800" b="1" dirty="0">
                <a:solidFill>
                  <a:srgbClr val="0000FF"/>
                </a:solidFill>
              </a:rPr>
              <a:t>you</a:t>
            </a:r>
            <a:r>
              <a:rPr lang="en-US" altLang="zh-CN" sz="2800" b="1" dirty="0"/>
              <a:t> interested in English</a:t>
            </a:r>
            <a:r>
              <a:rPr lang="zh-CN" altLang="zh-CN" sz="2800" b="1" dirty="0"/>
              <a:t>？</a:t>
            </a:r>
            <a:r>
              <a:rPr lang="en-US" altLang="zh-CN" sz="2800" b="1" dirty="0"/>
              <a:t>”</a:t>
            </a:r>
            <a:endParaRPr lang="zh-CN" altLang="zh-CN" sz="2800" dirty="0"/>
          </a:p>
          <a:p>
            <a:pPr marL="0" indent="0">
              <a:buNone/>
            </a:pPr>
            <a:r>
              <a:rPr lang="en-US" altLang="zh-CN" sz="2800" b="1" dirty="0"/>
              <a:t>→He asked (me) ______</a:t>
            </a:r>
            <a:r>
              <a:rPr lang="en-US" altLang="zh-CN" sz="2800" b="1" u="sng" dirty="0"/>
              <a:t>_</a:t>
            </a:r>
            <a:r>
              <a:rPr lang="en-US" altLang="zh-CN" sz="2800" b="1" dirty="0"/>
              <a:t>__     </a:t>
            </a:r>
            <a:r>
              <a:rPr lang="en-US" altLang="zh-CN" sz="2800" b="1" dirty="0">
                <a:solidFill>
                  <a:srgbClr val="0000FF"/>
                </a:solidFill>
              </a:rPr>
              <a:t>I</a:t>
            </a:r>
            <a:r>
              <a:rPr lang="en-US" altLang="zh-CN" sz="2800" b="1" dirty="0"/>
              <a:t> </a:t>
            </a:r>
            <a:r>
              <a:rPr lang="en-US" altLang="zh-CN" sz="2800" b="1" dirty="0">
                <a:solidFill>
                  <a:srgbClr val="0000FF"/>
                </a:solidFill>
              </a:rPr>
              <a:t>was</a:t>
            </a:r>
            <a:r>
              <a:rPr lang="en-US" altLang="zh-CN" sz="2800" b="1" dirty="0"/>
              <a:t> interested in English.</a:t>
            </a:r>
            <a:endParaRPr lang="zh-CN" altLang="zh-CN" sz="2800" dirty="0"/>
          </a:p>
          <a:p>
            <a:pPr marL="0" indent="0">
              <a:buNone/>
            </a:pPr>
            <a:endParaRPr lang="zh-CN" altLang="zh-CN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zh-CN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513056" y="3167390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if/whether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33739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755576" y="1268760"/>
            <a:ext cx="7467600" cy="3240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C </a:t>
            </a:r>
            <a:r>
              <a:rPr lang="zh-CN" altLang="en-US" sz="2800" b="1" dirty="0">
                <a:solidFill>
                  <a:srgbClr val="FF0000"/>
                </a:solidFill>
              </a:rPr>
              <a:t>直接引语为特殊疑问句时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zh-CN" sz="2800" b="1" dirty="0">
                <a:solidFill>
                  <a:srgbClr val="FF0000"/>
                </a:solidFill>
              </a:rPr>
              <a:t>间接引语：疑问词保留不变，语序变为陈述句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sz="2800" b="1" dirty="0">
              <a:solidFill>
                <a:srgbClr val="FF0000"/>
              </a:solidFill>
            </a:endParaRPr>
          </a:p>
          <a:p>
            <a:pPr marL="0" indent="0" fontAlgn="base">
              <a:spcBef>
                <a:spcPct val="2500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  <a:ea typeface="华文新魏" pitchFamily="2" charset="-122"/>
              </a:rPr>
              <a:t>He asked, “</a:t>
            </a: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When 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</a:rPr>
              <a:t>do you harvest</a:t>
            </a: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 the wheat?”</a:t>
            </a:r>
            <a:endParaRPr lang="en-US" altLang="zh-CN" sz="2800" b="1" dirty="0">
              <a:solidFill>
                <a:srgbClr val="000000"/>
              </a:solidFill>
              <a:latin typeface="Times New Roman" pitchFamily="18" charset="0"/>
              <a:ea typeface="华文新魏" pitchFamily="2" charset="-122"/>
            </a:endParaRP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</a:rPr>
              <a:t>They asked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</a:rPr>
              <a:t> when 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itchFamily="18" charset="0"/>
              </a:rPr>
              <a:t>we harvested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</a:rPr>
              <a:t> the wheat.</a:t>
            </a:r>
          </a:p>
          <a:p>
            <a:pPr marL="0" indent="0">
              <a:buNone/>
            </a:pPr>
            <a:endParaRPr lang="zh-CN" altLang="zh-CN" sz="2800" dirty="0">
              <a:solidFill>
                <a:srgbClr val="FF0000"/>
              </a:solidFill>
            </a:endParaRPr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25570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 rot="-564659">
            <a:off x="755650" y="1268413"/>
            <a:ext cx="2098675" cy="579437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Summary:</a:t>
            </a: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4787900" y="0"/>
            <a:ext cx="4356100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Exceptions 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 rot="-599098">
            <a:off x="0" y="1196975"/>
            <a:ext cx="8763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There are some cases in which w</a:t>
            </a:r>
            <a:r>
              <a:rPr lang="en-US" altLang="zh-CN" sz="3200" b="1" dirty="0">
                <a:solidFill>
                  <a:srgbClr val="CC0066"/>
                </a:solidFill>
                <a:latin typeface="Times New Roman" pitchFamily="18" charset="0"/>
              </a:rPr>
              <a:t>e don’t need to change the tense in indirect speech.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0" y="2924175"/>
            <a:ext cx="9324528" cy="3046988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</a:rPr>
              <a:t>When direct speech is about: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a) a truth  </a:t>
            </a:r>
            <a:r>
              <a:rPr lang="zh-CN" altLang="en-US" sz="3200" b="1" dirty="0">
                <a:solidFill>
                  <a:srgbClr val="CC0066"/>
                </a:solidFill>
                <a:latin typeface="楷体_GB2312" pitchFamily="49" charset="-122"/>
                <a:ea typeface="楷体_GB2312" pitchFamily="49" charset="-122"/>
              </a:rPr>
              <a:t>真理</a:t>
            </a:r>
            <a:r>
              <a:rPr lang="zh-CN" altLang="en-US" sz="3200" b="1" dirty="0">
                <a:solidFill>
                  <a:srgbClr val="CC0066"/>
                </a:solidFill>
                <a:latin typeface="Times New Roman" pitchFamily="18" charset="0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                              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b) a timetable </a:t>
            </a:r>
            <a:r>
              <a:rPr lang="zh-CN" altLang="en-US" sz="3200" b="1" dirty="0">
                <a:solidFill>
                  <a:srgbClr val="CC0066"/>
                </a:solidFill>
                <a:latin typeface="Times New Roman" pitchFamily="18" charset="0"/>
                <a:ea typeface="楷体_GB2312" pitchFamily="49" charset="-122"/>
              </a:rPr>
              <a:t>时间表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c) a saying/proverb/quotation  </a:t>
            </a:r>
            <a:r>
              <a:rPr lang="zh-CN" altLang="en-US" sz="3200" b="1" dirty="0">
                <a:solidFill>
                  <a:srgbClr val="CC0066"/>
                </a:solidFill>
                <a:latin typeface="Times New Roman" pitchFamily="18" charset="0"/>
                <a:ea typeface="楷体_GB2312" pitchFamily="49" charset="-122"/>
              </a:rPr>
              <a:t>格言</a:t>
            </a:r>
            <a:r>
              <a:rPr lang="en-US" altLang="zh-CN" sz="3200" b="1" dirty="0">
                <a:solidFill>
                  <a:srgbClr val="CC0066"/>
                </a:solidFill>
                <a:latin typeface="Times New Roman" pitchFamily="18" charset="0"/>
                <a:ea typeface="楷体_GB2312" pitchFamily="49" charset="-122"/>
              </a:rPr>
              <a:t>/</a:t>
            </a:r>
            <a:r>
              <a:rPr lang="zh-CN" altLang="en-US" sz="3200" b="1" dirty="0">
                <a:solidFill>
                  <a:srgbClr val="CC0066"/>
                </a:solidFill>
                <a:latin typeface="Times New Roman" pitchFamily="18" charset="0"/>
                <a:ea typeface="楷体_GB2312" pitchFamily="49" charset="-122"/>
              </a:rPr>
              <a:t>引用语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d) An adverbial indicating the past </a:t>
            </a:r>
            <a:r>
              <a:rPr lang="zh-CN" altLang="en-US" sz="3200" b="1" dirty="0">
                <a:solidFill>
                  <a:srgbClr val="CC0066"/>
                </a:solidFill>
                <a:latin typeface="Times New Roman" pitchFamily="18" charset="0"/>
                <a:ea typeface="楷体_GB2312" pitchFamily="49" charset="-122"/>
              </a:rPr>
              <a:t>过去的时间状语</a:t>
            </a:r>
            <a:endParaRPr lang="en-US" altLang="zh-CN" sz="3200" b="1" dirty="0">
              <a:solidFill>
                <a:srgbClr val="CC0066"/>
              </a:solidFill>
              <a:latin typeface="Times New Roman" pitchFamily="18" charset="0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itchFamily="18" charset="0"/>
                <a:ea typeface="楷体_GB2312" pitchFamily="49" charset="-122"/>
              </a:rPr>
              <a:t>e) </a:t>
            </a:r>
            <a:r>
              <a:rPr lang="zh-CN" altLang="en-US" sz="3200" b="1" dirty="0">
                <a:latin typeface="Times New Roman" pitchFamily="18" charset="0"/>
                <a:ea typeface="楷体_GB2312" pitchFamily="49" charset="-122"/>
              </a:rPr>
              <a:t>主句的动词为现在时</a:t>
            </a:r>
          </a:p>
        </p:txBody>
      </p:sp>
    </p:spTree>
    <p:extLst>
      <p:ext uri="{BB962C8B-B14F-4D97-AF65-F5344CB8AC3E}">
        <p14:creationId xmlns:p14="http://schemas.microsoft.com/office/powerpoint/2010/main" val="487147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5325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53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53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532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532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532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5325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9832" y="2564904"/>
            <a:ext cx="3528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</a:rPr>
              <a:t>祈使句</a:t>
            </a:r>
          </a:p>
        </p:txBody>
      </p:sp>
    </p:spTree>
    <p:extLst>
      <p:ext uri="{BB962C8B-B14F-4D97-AF65-F5344CB8AC3E}">
        <p14:creationId xmlns:p14="http://schemas.microsoft.com/office/powerpoint/2010/main" val="26288857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908418" y="635360"/>
            <a:ext cx="4493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S1: Open the window.</a:t>
            </a:r>
          </a:p>
        </p:txBody>
      </p:sp>
      <p:sp>
        <p:nvSpPr>
          <p:cNvPr id="4" name="矩形 3"/>
          <p:cNvSpPr/>
          <p:nvPr/>
        </p:nvSpPr>
        <p:spPr>
          <a:xfrm>
            <a:off x="2923118" y="2640548"/>
            <a:ext cx="51852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S2: Please open the window.</a:t>
            </a:r>
          </a:p>
        </p:txBody>
      </p:sp>
      <p:sp>
        <p:nvSpPr>
          <p:cNvPr id="5" name="矩形 4"/>
          <p:cNvSpPr/>
          <p:nvPr/>
        </p:nvSpPr>
        <p:spPr>
          <a:xfrm>
            <a:off x="2973289" y="4797152"/>
            <a:ext cx="43782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S3: Would you please open the window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？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948696D0-EF49-4DC9-924F-55485E3C1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57963"/>
            <a:ext cx="2912104" cy="302858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F976260-773B-4D2C-90AD-9FC771A115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128"/>
            <a:ext cx="2912104" cy="211844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6E6B37F-2185-43CD-80AA-BB1F4C511CC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369" b="20834"/>
          <a:stretch/>
        </p:blipFill>
        <p:spPr>
          <a:xfrm>
            <a:off x="0" y="4365103"/>
            <a:ext cx="2923118" cy="2476481"/>
          </a:xfrm>
          <a:prstGeom prst="rect">
            <a:avLst/>
          </a:prstGeom>
        </p:spPr>
      </p:pic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842E065F-5CAE-429D-BAB0-3CB609883BAA}"/>
              </a:ext>
            </a:extLst>
          </p:cNvPr>
          <p:cNvCxnSpPr>
            <a:cxnSpLocks/>
          </p:cNvCxnSpPr>
          <p:nvPr/>
        </p:nvCxnSpPr>
        <p:spPr>
          <a:xfrm>
            <a:off x="7293372" y="928212"/>
            <a:ext cx="0" cy="493089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id="{5D26D7D4-C128-46D4-88F6-A79CBA3E328E}"/>
              </a:ext>
            </a:extLst>
          </p:cNvPr>
          <p:cNvSpPr txBox="1"/>
          <p:nvPr/>
        </p:nvSpPr>
        <p:spPr>
          <a:xfrm>
            <a:off x="6126313" y="104667"/>
            <a:ext cx="2239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Not polite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A12BF995-915F-4A78-AD98-5197B5360BC8}"/>
              </a:ext>
            </a:extLst>
          </p:cNvPr>
          <p:cNvSpPr txBox="1"/>
          <p:nvPr/>
        </p:nvSpPr>
        <p:spPr>
          <a:xfrm>
            <a:off x="5982297" y="5916413"/>
            <a:ext cx="2527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Very polite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6C57E983-F2A6-435B-B48E-93C0E7062C80}"/>
              </a:ext>
            </a:extLst>
          </p:cNvPr>
          <p:cNvSpPr txBox="1"/>
          <p:nvPr/>
        </p:nvSpPr>
        <p:spPr>
          <a:xfrm>
            <a:off x="7020272" y="555126"/>
            <a:ext cx="1864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</a:rPr>
              <a:t>Command</a:t>
            </a:r>
            <a:endParaRPr lang="zh-CN" altLang="en-US" sz="2400" b="1" dirty="0">
              <a:solidFill>
                <a:srgbClr val="0000FF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62655977-A077-47B3-8324-805C90F0459C}"/>
              </a:ext>
            </a:extLst>
          </p:cNvPr>
          <p:cNvSpPr txBox="1"/>
          <p:nvPr/>
        </p:nvSpPr>
        <p:spPr>
          <a:xfrm>
            <a:off x="7273656" y="5296676"/>
            <a:ext cx="1474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</a:rPr>
              <a:t>Request</a:t>
            </a:r>
            <a:endParaRPr lang="zh-CN" alt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00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0" grpId="0"/>
      <p:bldP spid="14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>
            <a:extLst>
              <a:ext uri="{FF2B5EF4-FFF2-40B4-BE49-F238E27FC236}">
                <a16:creationId xmlns:a16="http://schemas.microsoft.com/office/drawing/2014/main" id="{D3A6C9A2-09F9-4705-B985-3EC0705618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33375"/>
            <a:ext cx="8280400" cy="6011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观察句子中直接引语与间接引语的转化规律，加以总结。 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He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said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to me, “Please open the window.” 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He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asked me to open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the window.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“Be careful with the dog,” she said to me.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She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told me to be careful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with the dog.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DS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变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ID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转述祈使句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时，通常采用“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动词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宾语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+________ 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”结构。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C40634D-0FF4-457B-B350-BA1D2F17DAF4}"/>
              </a:ext>
            </a:extLst>
          </p:cNvPr>
          <p:cNvSpPr/>
          <p:nvPr/>
        </p:nvSpPr>
        <p:spPr>
          <a:xfrm>
            <a:off x="2051720" y="5589240"/>
            <a:ext cx="15744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不定式</a:t>
            </a:r>
            <a:endParaRPr lang="zh-CN" altLang="en-US" sz="36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1090B32-3A17-48A3-88FD-DD14C2FFA000}"/>
              </a:ext>
            </a:extLst>
          </p:cNvPr>
          <p:cNvSpPr txBox="1"/>
          <p:nvPr/>
        </p:nvSpPr>
        <p:spPr>
          <a:xfrm>
            <a:off x="945652" y="722072"/>
            <a:ext cx="786476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“Tom, stop playing computer games!” </a:t>
            </a:r>
            <a:r>
              <a:rPr lang="en-US" altLang="zh-CN" sz="3600" b="1" dirty="0">
                <a:solidFill>
                  <a:srgbClr val="0000FF"/>
                </a:solidFill>
              </a:rPr>
              <a:t>said</a:t>
            </a:r>
            <a:r>
              <a:rPr lang="en-US" altLang="zh-CN" sz="3600" b="1" dirty="0"/>
              <a:t> mother.</a:t>
            </a:r>
          </a:p>
          <a:p>
            <a:endParaRPr lang="en-US" altLang="zh-CN" sz="3600" b="1" dirty="0"/>
          </a:p>
          <a:p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 </a:t>
            </a:r>
            <a:r>
              <a:rPr lang="en-US" altLang="zh-CN" sz="3600" b="1" dirty="0"/>
              <a:t>Mother </a:t>
            </a:r>
            <a:r>
              <a:rPr lang="en-US" altLang="zh-CN" sz="3600" b="1" dirty="0">
                <a:solidFill>
                  <a:srgbClr val="0000FF"/>
                </a:solidFill>
              </a:rPr>
              <a:t>ordered Tom to </a:t>
            </a:r>
            <a:r>
              <a:rPr lang="en-US" altLang="zh-CN" sz="3600" b="1" dirty="0"/>
              <a:t>stop playing computer games.</a:t>
            </a:r>
          </a:p>
          <a:p>
            <a:endParaRPr lang="en-US" altLang="zh-CN" sz="3200" b="1" dirty="0"/>
          </a:p>
          <a:p>
            <a:r>
              <a:rPr lang="en-US" altLang="zh-CN" sz="3600" b="1" dirty="0"/>
              <a:t>1. ____ </a:t>
            </a:r>
            <a:r>
              <a:rPr lang="zh-CN" altLang="en-US" sz="3600" b="1" dirty="0"/>
              <a:t>型祈使句，变</a:t>
            </a:r>
            <a:r>
              <a:rPr lang="en-US" altLang="zh-CN" sz="3600" b="1" dirty="0"/>
              <a:t>ID</a:t>
            </a:r>
            <a:r>
              <a:rPr lang="zh-CN" altLang="en-US" sz="3600" b="1" dirty="0"/>
              <a:t>，用</a:t>
            </a:r>
            <a:r>
              <a:rPr lang="en-US" altLang="zh-CN" sz="3600" b="1" dirty="0"/>
              <a:t>_____________________.</a:t>
            </a:r>
          </a:p>
          <a:p>
            <a:endParaRPr lang="en-US" altLang="zh-CN" sz="32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7F497DA-8CFD-4B24-A1DB-B619A3B0FE9D}"/>
              </a:ext>
            </a:extLst>
          </p:cNvPr>
          <p:cNvSpPr txBox="1"/>
          <p:nvPr/>
        </p:nvSpPr>
        <p:spPr>
          <a:xfrm>
            <a:off x="1403648" y="3948439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命令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3853603-E4EE-4E8E-BC88-F0ADE5B7BC34}"/>
              </a:ext>
            </a:extLst>
          </p:cNvPr>
          <p:cNvSpPr txBox="1"/>
          <p:nvPr/>
        </p:nvSpPr>
        <p:spPr>
          <a:xfrm>
            <a:off x="962420" y="4594770"/>
            <a:ext cx="4886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ask/tell/order sb. to do </a:t>
            </a:r>
            <a:r>
              <a:rPr lang="en-US" altLang="zh-CN" sz="3200" b="1" dirty="0" err="1">
                <a:solidFill>
                  <a:srgbClr val="FF0000"/>
                </a:solidFill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</a:rPr>
              <a:t>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53421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>
            <a:extLst>
              <a:ext uri="{FF2B5EF4-FFF2-40B4-BE49-F238E27FC236}">
                <a16:creationId xmlns:a16="http://schemas.microsoft.com/office/drawing/2014/main" id="{57BBBFAB-705E-4C3E-98BA-B06FEB9AFD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5" y="658813"/>
            <a:ext cx="8928992" cy="3204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Tom’s father 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said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to him, “Don’t drive too fast.”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Tom’s father 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told him not to drive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too fast.  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 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命令型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祈使句的否定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，变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ID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，用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___________________________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 </a:t>
            </a:r>
          </a:p>
        </p:txBody>
      </p:sp>
      <p:sp>
        <p:nvSpPr>
          <p:cNvPr id="69637" name="Rectangle 5">
            <a:extLst>
              <a:ext uri="{FF2B5EF4-FFF2-40B4-BE49-F238E27FC236}">
                <a16:creationId xmlns:a16="http://schemas.microsoft.com/office/drawing/2014/main" id="{A631FEE6-40E8-4FD7-9A57-A216071A69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3232082"/>
            <a:ext cx="6587440" cy="631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tell/warn/remind sb. not to do </a:t>
            </a:r>
            <a:r>
              <a:rPr kumimoji="1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sth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A86AC0B4-BEC3-408C-B7FB-38DCD0B17D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4005064"/>
            <a:ext cx="5472608" cy="2753406"/>
          </a:xfrm>
          <a:prstGeom prst="rect">
            <a:avLst/>
          </a:prstGeom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uiExpand="1" build="allAtOnce"/>
      <p:bldP spid="696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C3EA0E3-06D9-4210-ACCE-06959804C1C8}"/>
              </a:ext>
            </a:extLst>
          </p:cNvPr>
          <p:cNvSpPr txBox="1"/>
          <p:nvPr/>
        </p:nvSpPr>
        <p:spPr>
          <a:xfrm>
            <a:off x="0" y="1269046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3200" b="1" dirty="0"/>
          </a:p>
          <a:p>
            <a:endParaRPr lang="en-US" altLang="zh-CN" sz="3200" b="1" dirty="0"/>
          </a:p>
          <a:p>
            <a:endParaRPr lang="zh-CN" altLang="en-US" sz="3200" b="1" dirty="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1E5DAC5-C521-4A8A-ACE4-9AC709ABF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8520" y="593035"/>
            <a:ext cx="9612560" cy="468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He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said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, “Let’s go to the theater.”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 </a:t>
            </a:r>
            <a:r>
              <a:rPr kumimoji="1"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He </a:t>
            </a:r>
            <a:r>
              <a:rPr kumimoji="1"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suggested</a:t>
            </a:r>
            <a:r>
              <a:rPr kumimoji="1"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going to the theater.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He</a:t>
            </a:r>
            <a:r>
              <a:rPr kumimoji="1" lang="en-US" altLang="zh-CN" sz="3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kumimoji="1" lang="en-US" altLang="zh-CN" sz="3600" b="1" i="0" u="none" strike="noStrike" kern="1200" cap="none" spc="0" normalizeH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suggested</a:t>
            </a:r>
            <a:r>
              <a:rPr kumimoji="1" lang="en-US" altLang="zh-CN" sz="3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 that we (should) go the theater.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3600" b="1" baseline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 _____</a:t>
            </a:r>
            <a:r>
              <a:rPr kumimoji="1"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型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祈使句</a:t>
            </a:r>
            <a:r>
              <a:rPr kumimoji="1"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，变</a:t>
            </a:r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ID</a:t>
            </a:r>
            <a:r>
              <a:rPr kumimoji="1"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，用</a:t>
            </a:r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_____________________________.</a:t>
            </a:r>
            <a:endParaRPr kumimoji="1" lang="en-US" altLang="zh-CN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78917B1-A45C-4087-A21C-CF31CF654C71}"/>
              </a:ext>
            </a:extLst>
          </p:cNvPr>
          <p:cNvSpPr txBox="1"/>
          <p:nvPr/>
        </p:nvSpPr>
        <p:spPr>
          <a:xfrm>
            <a:off x="539552" y="3933056"/>
            <a:ext cx="1296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建议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A952813-885A-494C-AE36-DCA7F5FED5C6}"/>
              </a:ext>
            </a:extLst>
          </p:cNvPr>
          <p:cNvSpPr txBox="1"/>
          <p:nvPr/>
        </p:nvSpPr>
        <p:spPr>
          <a:xfrm>
            <a:off x="12224" y="4612092"/>
            <a:ext cx="7113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suggest doing </a:t>
            </a:r>
            <a:r>
              <a:rPr lang="en-US" altLang="zh-CN" sz="3200" b="1" dirty="0" err="1">
                <a:solidFill>
                  <a:srgbClr val="FF0000"/>
                </a:solidFill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</a:rPr>
              <a:t>./advise sb. to do </a:t>
            </a:r>
            <a:r>
              <a:rPr lang="en-US" altLang="zh-CN" sz="3200" b="1" dirty="0" err="1">
                <a:solidFill>
                  <a:srgbClr val="FF0000"/>
                </a:solidFill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</a:rPr>
              <a:t>. 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290196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690D736-D596-497C-A22F-4B9190CECF98}"/>
              </a:ext>
            </a:extLst>
          </p:cNvPr>
          <p:cNvSpPr txBox="1"/>
          <p:nvPr/>
        </p:nvSpPr>
        <p:spPr>
          <a:xfrm>
            <a:off x="64489" y="721807"/>
            <a:ext cx="87849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My daughter </a:t>
            </a:r>
            <a:r>
              <a:rPr lang="en-US" altLang="zh-CN" sz="3600" b="1" dirty="0">
                <a:solidFill>
                  <a:srgbClr val="0000FF"/>
                </a:solidFill>
              </a:rPr>
              <a:t>said</a:t>
            </a:r>
            <a:r>
              <a:rPr lang="en-US" altLang="zh-CN" sz="3600" b="1" dirty="0"/>
              <a:t> to me, “Please don’t leave me alone at home.”</a:t>
            </a:r>
          </a:p>
          <a:p>
            <a:endParaRPr lang="en-US" altLang="zh-CN" sz="3600" b="1" dirty="0"/>
          </a:p>
          <a:p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 </a:t>
            </a:r>
            <a:r>
              <a:rPr lang="en-US" altLang="zh-CN" sz="3600" b="1" dirty="0"/>
              <a:t>My daughter </a:t>
            </a:r>
            <a:r>
              <a:rPr lang="en-US" altLang="zh-CN" sz="3600" b="1" dirty="0">
                <a:solidFill>
                  <a:srgbClr val="0000FF"/>
                </a:solidFill>
              </a:rPr>
              <a:t>begged</a:t>
            </a:r>
            <a:r>
              <a:rPr lang="en-US" altLang="zh-CN" sz="3600" b="1" dirty="0"/>
              <a:t> me not to leave her alone at home.</a:t>
            </a:r>
          </a:p>
          <a:p>
            <a:endParaRPr lang="en-US" altLang="zh-CN" sz="3600" b="1" dirty="0"/>
          </a:p>
          <a:p>
            <a:r>
              <a:rPr lang="en-US" altLang="zh-CN" sz="3600" b="1" dirty="0"/>
              <a:t>   4. _____________, </a:t>
            </a:r>
            <a:r>
              <a:rPr lang="zh-CN" altLang="en-US" sz="3600" b="1" dirty="0"/>
              <a:t>变</a:t>
            </a:r>
            <a:r>
              <a:rPr lang="en-US" altLang="zh-CN" sz="3600" b="1" dirty="0"/>
              <a:t>ID</a:t>
            </a:r>
            <a:r>
              <a:rPr lang="zh-CN" altLang="en-US" sz="3600" b="1" dirty="0"/>
              <a:t>，用   </a:t>
            </a:r>
            <a:endParaRPr lang="en-US" altLang="zh-CN" sz="3600" b="1" dirty="0"/>
          </a:p>
          <a:p>
            <a:r>
              <a:rPr lang="en-US" altLang="zh-CN" sz="3600" b="1" dirty="0"/>
              <a:t>       __________________________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C4EE4D0-07F8-474A-94A5-4F71D28DA8C6}"/>
              </a:ext>
            </a:extLst>
          </p:cNvPr>
          <p:cNvSpPr/>
          <p:nvPr/>
        </p:nvSpPr>
        <p:spPr>
          <a:xfrm>
            <a:off x="883882" y="4573989"/>
            <a:ext cx="59599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</a:rPr>
              <a:t>ask/beg/request sb. to do. </a:t>
            </a:r>
            <a:r>
              <a:rPr lang="en-US" altLang="zh-CN" sz="3600" b="1" dirty="0" err="1">
                <a:solidFill>
                  <a:srgbClr val="FF0000"/>
                </a:solidFill>
              </a:rPr>
              <a:t>sth</a:t>
            </a:r>
            <a:r>
              <a:rPr lang="en-US" altLang="zh-CN" sz="3600" b="1" dirty="0">
                <a:solidFill>
                  <a:srgbClr val="FF0000"/>
                </a:solidFill>
              </a:rPr>
              <a:t>.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CBA8DED-9434-48FD-8E81-ADE38609B279}"/>
              </a:ext>
            </a:extLst>
          </p:cNvPr>
          <p:cNvSpPr/>
          <p:nvPr/>
        </p:nvSpPr>
        <p:spPr>
          <a:xfrm>
            <a:off x="899592" y="4005064"/>
            <a:ext cx="29642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请求类祈使句</a:t>
            </a:r>
          </a:p>
        </p:txBody>
      </p:sp>
    </p:spTree>
    <p:extLst>
      <p:ext uri="{BB962C8B-B14F-4D97-AF65-F5344CB8AC3E}">
        <p14:creationId xmlns:p14="http://schemas.microsoft.com/office/powerpoint/2010/main" val="319537212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946BA98-B9CB-42D4-B4AD-A4579B0E10F2}"/>
              </a:ext>
            </a:extLst>
          </p:cNvPr>
          <p:cNvSpPr txBox="1"/>
          <p:nvPr/>
        </p:nvSpPr>
        <p:spPr>
          <a:xfrm>
            <a:off x="179512" y="690962"/>
            <a:ext cx="8424935" cy="460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Tom </a:t>
            </a:r>
            <a:r>
              <a:rPr lang="en-US" altLang="zh-CN" sz="3600" b="1" dirty="0">
                <a:solidFill>
                  <a:srgbClr val="0000FF"/>
                </a:solidFill>
              </a:rPr>
              <a:t>said</a:t>
            </a:r>
            <a:r>
              <a:rPr lang="en-US" altLang="zh-CN" sz="3600" b="1" dirty="0"/>
              <a:t> to me, “Don’t forget to buy that book.”</a:t>
            </a:r>
          </a:p>
          <a:p>
            <a:endParaRPr lang="en-US" altLang="zh-CN" sz="3600" b="1" dirty="0"/>
          </a:p>
          <a:p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 </a:t>
            </a:r>
            <a:r>
              <a:rPr lang="en-US" altLang="zh-CN" sz="3600" b="1" dirty="0"/>
              <a:t>Tom </a:t>
            </a:r>
            <a:r>
              <a:rPr lang="en-US" altLang="zh-CN" sz="3600" b="1" dirty="0">
                <a:solidFill>
                  <a:srgbClr val="0000FF"/>
                </a:solidFill>
              </a:rPr>
              <a:t>reminded</a:t>
            </a:r>
            <a:r>
              <a:rPr lang="en-US" altLang="zh-CN" sz="3600" b="1" dirty="0"/>
              <a:t> me not to forget to buy that book.</a:t>
            </a:r>
          </a:p>
          <a:p>
            <a:endParaRPr lang="en-US" altLang="zh-CN" sz="3600" b="1" dirty="0"/>
          </a:p>
          <a:p>
            <a:pPr>
              <a:lnSpc>
                <a:spcPts val="4840"/>
              </a:lnSpc>
            </a:pPr>
            <a:r>
              <a:rPr lang="en-US" altLang="zh-CN" sz="3600" b="1" dirty="0"/>
              <a:t>5. __________________, </a:t>
            </a:r>
            <a:r>
              <a:rPr lang="zh-CN" altLang="en-US" sz="3600" b="1" dirty="0"/>
              <a:t>变</a:t>
            </a:r>
            <a:r>
              <a:rPr lang="en-US" altLang="zh-CN" sz="3600" b="1" dirty="0"/>
              <a:t>ID</a:t>
            </a:r>
            <a:r>
              <a:rPr lang="zh-CN" altLang="en-US" sz="3600" b="1" dirty="0"/>
              <a:t>，用   </a:t>
            </a:r>
            <a:endParaRPr lang="en-US" altLang="zh-CN" sz="3600" b="1" dirty="0"/>
          </a:p>
          <a:p>
            <a:pPr>
              <a:lnSpc>
                <a:spcPts val="4840"/>
              </a:lnSpc>
            </a:pPr>
            <a:r>
              <a:rPr lang="en-US" altLang="zh-CN" sz="3600" b="1" dirty="0"/>
              <a:t>    __________________________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0F641C7-74AF-40F4-8B6E-00A67B3EF942}"/>
              </a:ext>
            </a:extLst>
          </p:cNvPr>
          <p:cNvSpPr/>
          <p:nvPr/>
        </p:nvSpPr>
        <p:spPr>
          <a:xfrm>
            <a:off x="683568" y="4000009"/>
            <a:ext cx="4491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警告</a:t>
            </a:r>
            <a:r>
              <a:rPr lang="en-US" altLang="zh-CN" sz="3600" b="1" dirty="0">
                <a:solidFill>
                  <a:srgbClr val="FF0000"/>
                </a:solidFill>
              </a:rPr>
              <a:t>/</a:t>
            </a:r>
            <a:r>
              <a:rPr lang="zh-CN" altLang="en-US" sz="3600" b="1" dirty="0">
                <a:solidFill>
                  <a:srgbClr val="FF0000"/>
                </a:solidFill>
              </a:rPr>
              <a:t>提醒类祈使句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CC6B8A0-E80F-476E-98EC-F01524A331F3}"/>
              </a:ext>
            </a:extLst>
          </p:cNvPr>
          <p:cNvSpPr/>
          <p:nvPr/>
        </p:nvSpPr>
        <p:spPr>
          <a:xfrm>
            <a:off x="520905" y="4611772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</a:rPr>
              <a:t>warn/remind sb. not to do </a:t>
            </a:r>
            <a:r>
              <a:rPr lang="en-US" altLang="zh-CN" sz="3600" b="1" dirty="0" err="1">
                <a:solidFill>
                  <a:srgbClr val="FF0000"/>
                </a:solidFill>
              </a:rPr>
              <a:t>sth</a:t>
            </a:r>
            <a:r>
              <a:rPr lang="en-US" altLang="zh-CN" sz="3600" b="1" dirty="0">
                <a:solidFill>
                  <a:srgbClr val="FF0000"/>
                </a:solidFill>
              </a:rPr>
              <a:t>.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24599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538A4106-50C0-4220-8291-3AF2775113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896938"/>
            <a:ext cx="8353425" cy="404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“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What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a lovely house it is!” Peter said.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Peter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said what a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lovely house it was.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“How well you look!” Jane said.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Jane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said how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well I looked.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6. 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感叹句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1"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变</a:t>
            </a:r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ID</a:t>
            </a:r>
            <a:r>
              <a:rPr kumimoji="1"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，用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______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或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为引导词引导分句。 </a:t>
            </a:r>
          </a:p>
        </p:txBody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E9AA74FA-24BC-4CF1-9B75-BEB7E20F0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2824" y="3579872"/>
            <a:ext cx="1149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what</a:t>
            </a:r>
          </a:p>
        </p:txBody>
      </p:sp>
      <p:sp>
        <p:nvSpPr>
          <p:cNvPr id="71684" name="Rectangle 4">
            <a:extLst>
              <a:ext uri="{FF2B5EF4-FFF2-40B4-BE49-F238E27FC236}">
                <a16:creationId xmlns:a16="http://schemas.microsoft.com/office/drawing/2014/main" id="{5D73DDE5-5FC2-4815-A6DA-91285E342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0232" y="3579872"/>
            <a:ext cx="1111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how 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1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/>
      <p:bldP spid="7168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>
            <a:extLst>
              <a:ext uri="{FF2B5EF4-FFF2-40B4-BE49-F238E27FC236}">
                <a16:creationId xmlns:a16="http://schemas.microsoft.com/office/drawing/2014/main" id="{E01A8286-B625-4AD6-A405-A62848DB7D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775" y="1628800"/>
            <a:ext cx="8172450" cy="272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★ 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如果直接引语中的谓语动词是一般现在时、现在完成时或将来时，变成间接引语时，时态无需变化。（这一点同样适用于陈述句和疑问句。）</a:t>
            </a:r>
          </a:p>
        </p:txBody>
      </p:sp>
      <p:pic>
        <p:nvPicPr>
          <p:cNvPr id="11287" name="Picture 23" descr="特别提示">
            <a:extLst>
              <a:ext uri="{FF2B5EF4-FFF2-40B4-BE49-F238E27FC236}">
                <a16:creationId xmlns:a16="http://schemas.microsoft.com/office/drawing/2014/main" id="{B488B856-0576-48AC-8068-54320BBFC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1439862" cy="143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2131" y="980728"/>
            <a:ext cx="777686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sz="2800" b="1" dirty="0"/>
              <a:t>The children </a:t>
            </a:r>
            <a:r>
              <a:rPr lang="en-US" altLang="zh-CN" sz="2800" b="1" dirty="0">
                <a:solidFill>
                  <a:srgbClr val="FF0000"/>
                </a:solidFill>
              </a:rPr>
              <a:t>asked their teacher to </a:t>
            </a:r>
            <a:r>
              <a:rPr lang="en-US" altLang="zh-CN" sz="2800" b="1" dirty="0"/>
              <a:t>sing a song for them. (request)</a:t>
            </a:r>
          </a:p>
          <a:p>
            <a:pPr marL="342900" indent="-342900">
              <a:buAutoNum type="arabicPeriod"/>
            </a:pPr>
            <a:r>
              <a:rPr lang="en-US" altLang="zh-CN" sz="2800" b="1" dirty="0"/>
              <a:t>The mother </a:t>
            </a:r>
            <a:r>
              <a:rPr lang="en-US" altLang="zh-CN" sz="2800" b="1" dirty="0">
                <a:solidFill>
                  <a:srgbClr val="FF0000"/>
                </a:solidFill>
              </a:rPr>
              <a:t>told her child to </a:t>
            </a:r>
            <a:r>
              <a:rPr lang="en-US" altLang="zh-CN" sz="2800" b="1" dirty="0"/>
              <a:t>turn off the radio.</a:t>
            </a:r>
            <a:r>
              <a:rPr lang="zh-CN" altLang="en-US" sz="2800" b="1" dirty="0"/>
              <a:t> </a:t>
            </a:r>
            <a:r>
              <a:rPr lang="en-US" altLang="zh-CN" sz="2800" b="1" dirty="0"/>
              <a:t>(command)</a:t>
            </a:r>
          </a:p>
          <a:p>
            <a:pPr marL="342900" indent="-342900">
              <a:buAutoNum type="arabicPeriod"/>
            </a:pPr>
            <a:r>
              <a:rPr lang="en-US" altLang="zh-CN" sz="2800" b="1" dirty="0"/>
              <a:t>The dentist </a:t>
            </a:r>
            <a:r>
              <a:rPr lang="en-US" altLang="zh-CN" sz="2800" b="1" dirty="0">
                <a:solidFill>
                  <a:srgbClr val="FF0000"/>
                </a:solidFill>
              </a:rPr>
              <a:t>asked his/her patient to </a:t>
            </a:r>
            <a:r>
              <a:rPr lang="en-US" altLang="zh-CN" sz="2800" b="1" dirty="0"/>
              <a:t>open his/her mouth so that he/she could see the bad tooth clearly. (request)</a:t>
            </a:r>
          </a:p>
          <a:p>
            <a:pPr marL="342900" indent="-342900">
              <a:buAutoNum type="arabicPeriod"/>
            </a:pPr>
            <a:r>
              <a:rPr lang="en-US" altLang="zh-CN" sz="2800" b="1" dirty="0"/>
              <a:t>The secretary </a:t>
            </a:r>
            <a:r>
              <a:rPr lang="en-US" altLang="zh-CN" sz="2800" b="1" dirty="0">
                <a:solidFill>
                  <a:srgbClr val="FF0000"/>
                </a:solidFill>
              </a:rPr>
              <a:t>asked the woman </a:t>
            </a:r>
            <a:r>
              <a:rPr lang="en-US" altLang="zh-CN" sz="2800" b="1" dirty="0"/>
              <a:t>on the phone </a:t>
            </a:r>
            <a:r>
              <a:rPr lang="en-US" altLang="zh-CN" sz="2800" b="1" dirty="0">
                <a:solidFill>
                  <a:srgbClr val="FF0000"/>
                </a:solidFill>
              </a:rPr>
              <a:t>to hold on </a:t>
            </a:r>
            <a:r>
              <a:rPr lang="en-US" altLang="zh-CN" sz="2800" b="1" dirty="0"/>
              <a:t>for a minute or two. (request)</a:t>
            </a:r>
          </a:p>
          <a:p>
            <a:pPr marL="342900" indent="-342900">
              <a:buAutoNum type="arabicPeriod"/>
            </a:pPr>
            <a:r>
              <a:rPr lang="en-US" altLang="zh-CN" sz="2800" b="1" dirty="0"/>
              <a:t>John </a:t>
            </a:r>
            <a:r>
              <a:rPr lang="en-US" altLang="zh-CN" sz="2800" b="1" dirty="0">
                <a:solidFill>
                  <a:srgbClr val="FF0000"/>
                </a:solidFill>
              </a:rPr>
              <a:t>asked his classmate if</a:t>
            </a:r>
            <a:r>
              <a:rPr lang="en-US" altLang="zh-CN" sz="2800" b="1" dirty="0"/>
              <a:t> he could borrow his pen. (request)</a:t>
            </a:r>
          </a:p>
          <a:p>
            <a:pPr marL="342900" indent="-342900">
              <a:buAutoNum type="arabicPeriod"/>
            </a:pPr>
            <a:r>
              <a:rPr lang="en-US" altLang="zh-CN" sz="2800" b="1" dirty="0"/>
              <a:t>The teacher </a:t>
            </a:r>
            <a:r>
              <a:rPr lang="en-US" altLang="zh-CN" sz="2800" b="1" dirty="0">
                <a:solidFill>
                  <a:srgbClr val="FF0000"/>
                </a:solidFill>
              </a:rPr>
              <a:t>told his/her student to </a:t>
            </a:r>
            <a:r>
              <a:rPr lang="en-US" altLang="zh-CN" sz="2800" b="1" dirty="0"/>
              <a:t>come up to his/her office. (command)</a:t>
            </a:r>
          </a:p>
        </p:txBody>
      </p:sp>
      <p:pic>
        <p:nvPicPr>
          <p:cNvPr id="3" name="Picture 7" descr="图片24544">
            <a:extLst>
              <a:ext uri="{FF2B5EF4-FFF2-40B4-BE49-F238E27FC236}">
                <a16:creationId xmlns:a16="http://schemas.microsoft.com/office/drawing/2014/main" id="{B4E3FD07-2B5A-46D5-A3DE-207E4A93C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42875"/>
            <a:ext cx="3600450" cy="119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72193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6645FF0C-4A8D-41D5-9BD7-17AC488894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268413"/>
            <a:ext cx="8497888" cy="470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 Can you find the following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command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and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request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from Reading?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command  </a:t>
            </a:r>
            <a:r>
              <a:rPr kumimoji="1" lang="en-US" altLang="zh-CN" sz="3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   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命令；掌握 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have a ... command of </a:t>
            </a:r>
            <a:r>
              <a:rPr kumimoji="1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sth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掌握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e.g. Since he was the head of the family, 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his wish was a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command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Mary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has a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good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command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of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Chinese. </a:t>
            </a:r>
          </a:p>
        </p:txBody>
      </p:sp>
      <p:sp>
        <p:nvSpPr>
          <p:cNvPr id="73732" name="WordArt 4">
            <a:extLst>
              <a:ext uri="{FF2B5EF4-FFF2-40B4-BE49-F238E27FC236}">
                <a16:creationId xmlns:a16="http://schemas.microsoft.com/office/drawing/2014/main" id="{E5E7C462-247F-4049-98BA-A6F1710E15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260350"/>
            <a:ext cx="5184775" cy="863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0" cap="none" spc="0" normalizeH="0" baseline="0" noProof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Language points</a:t>
            </a:r>
            <a:endParaRPr kumimoji="1" lang="zh-CN" altLang="en-US" sz="3600" b="1" i="0" u="none" strike="noStrike" kern="10" cap="none" spc="0" normalizeH="0" baseline="0" noProof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3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3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3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3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042658A2-CD50-4078-B158-09BB3CA08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04813"/>
            <a:ext cx="8280400" cy="468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 officer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commanded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his men to fire.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He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commanded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that the students (should) cross the river.</a:t>
            </a:r>
            <a:endParaRPr kumimoji="1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command  </a:t>
            </a:r>
            <a:r>
              <a:rPr kumimoji="1" lang="en-US" altLang="zh-CN" sz="3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v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   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吩咐，命令 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常用于以下结构：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______________________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；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command + that</a:t>
            </a:r>
            <a:r>
              <a:rPr kumimoji="1" lang="en-US" altLang="zh-CN" sz="36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sb. (should) do </a:t>
            </a:r>
            <a:r>
              <a:rPr kumimoji="1" lang="en-US" altLang="zh-CN" sz="3600" b="1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sth</a:t>
            </a:r>
            <a:r>
              <a:rPr kumimoji="1" lang="en-US" altLang="zh-CN" sz="36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4756" name="Rectangle 4">
            <a:extLst>
              <a:ext uri="{FF2B5EF4-FFF2-40B4-BE49-F238E27FC236}">
                <a16:creationId xmlns:a16="http://schemas.microsoft.com/office/drawing/2014/main" id="{94796DBF-0D28-4853-8B37-345B0C1894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751263"/>
            <a:ext cx="4679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command sb. to do sth.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47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2285131B-7902-40F3-AF0F-BB7A43A44F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04813"/>
            <a:ext cx="8280400" cy="602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41325" indent="-441325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20713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441325" marR="0" lvl="0" indent="-441325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根据括号内的提示补全下列句子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</a:p>
          <a:p>
            <a:pPr marL="441325" marR="0" lvl="0" indent="-441325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 He’s studied in the US and _____________________________ (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精通英语</a:t>
            </a: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).</a:t>
            </a:r>
          </a:p>
          <a:p>
            <a:pPr marL="441325" marR="0" lvl="0" indent="-441325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 You must obey ____________________ (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老师的命令</a:t>
            </a: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).</a:t>
            </a:r>
          </a:p>
          <a:p>
            <a:pPr marL="441325" marR="0" lvl="0" indent="-441325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3. I command ____________________</a:t>
            </a:r>
          </a:p>
          <a:p>
            <a:pPr marL="441325" marR="0" lvl="0" indent="-441325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__________________________ (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你立即动身</a:t>
            </a: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).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　</a:t>
            </a:r>
          </a:p>
        </p:txBody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5D98F4B9-EF73-44B4-97A6-6E0859E33E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1773238"/>
            <a:ext cx="6369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has a good command of English</a:t>
            </a:r>
          </a:p>
        </p:txBody>
      </p:sp>
      <p:sp>
        <p:nvSpPr>
          <p:cNvPr id="75780" name="Rectangle 4">
            <a:extLst>
              <a:ext uri="{FF2B5EF4-FFF2-40B4-BE49-F238E27FC236}">
                <a16:creationId xmlns:a16="http://schemas.microsoft.com/office/drawing/2014/main" id="{B15FC6FC-A8F6-47EF-9583-EB14CCE895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3148013"/>
            <a:ext cx="4908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 teacher’s commands</a:t>
            </a:r>
          </a:p>
        </p:txBody>
      </p:sp>
      <p:sp>
        <p:nvSpPr>
          <p:cNvPr id="75781" name="Rectangle 5">
            <a:extLst>
              <a:ext uri="{FF2B5EF4-FFF2-40B4-BE49-F238E27FC236}">
                <a16:creationId xmlns:a16="http://schemas.microsoft.com/office/drawing/2014/main" id="{1829172B-70C0-4D9D-BBD8-807232581C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6938" y="4371975"/>
            <a:ext cx="4159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you to start at once /</a:t>
            </a:r>
          </a:p>
        </p:txBody>
      </p:sp>
      <p:sp>
        <p:nvSpPr>
          <p:cNvPr id="75782" name="Rectangle 6">
            <a:extLst>
              <a:ext uri="{FF2B5EF4-FFF2-40B4-BE49-F238E27FC236}">
                <a16:creationId xmlns:a16="http://schemas.microsoft.com/office/drawing/2014/main" id="{87C3C41F-B7C4-4CE2-9E5E-04C773760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800" y="5084763"/>
            <a:ext cx="6153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that you (should) start at once 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  <p:bldP spid="75780" grpId="0"/>
      <p:bldP spid="75781" grpId="0"/>
      <p:bldP spid="757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66B171AE-0B2F-44CB-8776-1C05DECAFA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800" y="701675"/>
            <a:ext cx="8280400" cy="272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20713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Mike was there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at the request of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his manager / at his manager’s request. 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Water is served only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on / upon request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in this restaurant.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33ADAB5-92DC-4265-9EBE-7A7995582F31}"/>
              </a:ext>
            </a:extLst>
          </p:cNvPr>
          <p:cNvSpPr/>
          <p:nvPr/>
        </p:nvSpPr>
        <p:spPr>
          <a:xfrm>
            <a:off x="539552" y="3380792"/>
            <a:ext cx="7560840" cy="1217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at sb.’s request / at the request of sb.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依照某人的要求</a:t>
            </a:r>
            <a:endParaRPr lang="zh-CN" altLang="en-US" sz="32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1A1454F-30BA-4DD3-8A3B-9B83A193CA23}"/>
              </a:ext>
            </a:extLst>
          </p:cNvPr>
          <p:cNvSpPr/>
          <p:nvPr/>
        </p:nvSpPr>
        <p:spPr>
          <a:xfrm>
            <a:off x="611560" y="4598433"/>
            <a:ext cx="5684248" cy="6935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on / upon request</a:t>
            </a:r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kumimoji="1"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一经要求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3CF7D6-BD6B-4EEF-817F-E834E8904DA7}"/>
              </a:ext>
            </a:extLst>
          </p:cNvPr>
          <p:cNvSpPr/>
          <p:nvPr/>
        </p:nvSpPr>
        <p:spPr>
          <a:xfrm>
            <a:off x="611560" y="5461786"/>
            <a:ext cx="68941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make a request for</a:t>
            </a:r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kumimoji="1"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要求</a:t>
            </a:r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/</a:t>
            </a:r>
            <a:r>
              <a:rPr kumimoji="1"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请求</a:t>
            </a:r>
            <a:r>
              <a:rPr kumimoji="1"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endParaRPr lang="zh-CN" altLang="en-US" sz="3600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11C8AFB-8B54-45AE-939A-3114D10415C1}"/>
              </a:ext>
            </a:extLst>
          </p:cNvPr>
          <p:cNvSpPr/>
          <p:nvPr/>
        </p:nvSpPr>
        <p:spPr>
          <a:xfrm>
            <a:off x="539552" y="101045"/>
            <a:ext cx="4688078" cy="626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 request  </a:t>
            </a:r>
            <a:r>
              <a:rPr kumimoji="1"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n.</a:t>
            </a:r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要求，请求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81E7E685-B095-4DC7-B934-A791C1B6DA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116632"/>
            <a:ext cx="8928992" cy="402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808038" indent="-808038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87425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66813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808038" marR="0" lvl="0" indent="-808038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e.g. Many people have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requested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this song.</a:t>
            </a:r>
          </a:p>
          <a:p>
            <a:pPr marL="808038" marR="0" lvl="0" indent="-808038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May I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request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you to stop talking?</a:t>
            </a:r>
          </a:p>
          <a:p>
            <a:pPr marL="808038" marR="0" lvl="0" indent="-808038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Passengers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are requested to take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their seats immediately.</a:t>
            </a:r>
          </a:p>
          <a:p>
            <a:pPr marL="808038" marR="0" lvl="0" indent="-808038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She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requested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that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we (should) go home right now.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6A0C7EA-1177-44AA-8F09-E12B0C72A6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880" y="3861048"/>
            <a:ext cx="8280400" cy="2693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20713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request  </a:t>
            </a:r>
            <a:r>
              <a:rPr kumimoji="1" lang="en-US" altLang="zh-CN" sz="3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v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  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要求，请求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request </a:t>
            </a:r>
            <a:r>
              <a:rPr kumimoji="1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sth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request sb. to do </a:t>
            </a:r>
            <a:r>
              <a:rPr kumimoji="1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sth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request + that</a:t>
            </a:r>
            <a:r>
              <a:rPr kumimoji="1" lang="en-US" altLang="zh-CN" sz="36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sb. should do </a:t>
            </a:r>
            <a:r>
              <a:rPr kumimoji="1" lang="en-US" altLang="zh-CN" sz="3600" b="1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sth</a:t>
            </a:r>
            <a:r>
              <a:rPr kumimoji="1" lang="en-US" altLang="zh-CN" sz="36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7D9C97CB-E22F-4D45-B685-87D822073D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06400"/>
            <a:ext cx="8280400" cy="4703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87425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66813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翻译下列句子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 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参观者请勿触摸油画。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 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我要求她独自去那里。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3. 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他们已经发出请求要求国际救援。</a:t>
            </a:r>
          </a:p>
        </p:txBody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37FBF265-F943-4EF7-A6CA-F4D03FEC73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213" y="1727200"/>
            <a:ext cx="8080375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Visitors are requested not to touch the paintings. </a:t>
            </a:r>
          </a:p>
        </p:txBody>
      </p:sp>
      <p:sp>
        <p:nvSpPr>
          <p:cNvPr id="80900" name="Rectangle 4">
            <a:extLst>
              <a:ext uri="{FF2B5EF4-FFF2-40B4-BE49-F238E27FC236}">
                <a16:creationId xmlns:a16="http://schemas.microsoft.com/office/drawing/2014/main" id="{EADFB7C4-025F-4F91-8280-351DC06142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963" y="3646488"/>
            <a:ext cx="6280150" cy="75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 request her to go there alone. </a:t>
            </a:r>
          </a:p>
        </p:txBody>
      </p:sp>
      <p:sp>
        <p:nvSpPr>
          <p:cNvPr id="80901" name="Rectangle 5">
            <a:extLst>
              <a:ext uri="{FF2B5EF4-FFF2-40B4-BE49-F238E27FC236}">
                <a16:creationId xmlns:a16="http://schemas.microsoft.com/office/drawing/2014/main" id="{E7B9914B-2F71-41DB-9824-0FFD4D25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913" y="4972050"/>
            <a:ext cx="700405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They have made a request for international aid. 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  <p:bldP spid="80900" grpId="0"/>
      <p:bldP spid="8090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577</TotalTime>
  <Words>1272</Words>
  <Application>Microsoft Office PowerPoint</Application>
  <PresentationFormat>全屏显示(4:3)</PresentationFormat>
  <Paragraphs>187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36" baseType="lpstr">
      <vt:lpstr>楷体_GB2312</vt:lpstr>
      <vt:lpstr>宋体</vt:lpstr>
      <vt:lpstr>Arial</vt:lpstr>
      <vt:lpstr>Century Schoolbook</vt:lpstr>
      <vt:lpstr>Comic Sans MS</vt:lpstr>
      <vt:lpstr>Times New Roman</vt:lpstr>
      <vt:lpstr>Wingdings</vt:lpstr>
      <vt:lpstr>Wingdings 2</vt:lpstr>
      <vt:lpstr>凸显</vt:lpstr>
      <vt:lpstr>默认设计模板</vt:lpstr>
      <vt:lpstr>Grammar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Grammar</dc:title>
  <dc:creator>carina</dc:creator>
  <cp:lastModifiedBy>313136018@qq.com</cp:lastModifiedBy>
  <cp:revision>36</cp:revision>
  <dcterms:created xsi:type="dcterms:W3CDTF">2016-09-27T07:29:26Z</dcterms:created>
  <dcterms:modified xsi:type="dcterms:W3CDTF">2019-09-24T12:36:54Z</dcterms:modified>
</cp:coreProperties>
</file>