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7"/>
  </p:notesMasterIdLst>
  <p:handoutMasterIdLst>
    <p:handoutMasterId r:id="rId28"/>
  </p:handoutMasterIdLst>
  <p:sldIdLst>
    <p:sldId id="654" r:id="rId3"/>
    <p:sldId id="655" r:id="rId4"/>
    <p:sldId id="656" r:id="rId5"/>
    <p:sldId id="658" r:id="rId6"/>
    <p:sldId id="661" r:id="rId7"/>
    <p:sldId id="663" r:id="rId8"/>
    <p:sldId id="729" r:id="rId9"/>
    <p:sldId id="618" r:id="rId10"/>
    <p:sldId id="730" r:id="rId11"/>
    <p:sldId id="664" r:id="rId12"/>
    <p:sldId id="731" r:id="rId13"/>
    <p:sldId id="732" r:id="rId14"/>
    <p:sldId id="672" r:id="rId15"/>
    <p:sldId id="673" r:id="rId16"/>
    <p:sldId id="674" r:id="rId17"/>
    <p:sldId id="638" r:id="rId18"/>
    <p:sldId id="727" r:id="rId19"/>
    <p:sldId id="679" r:id="rId20"/>
    <p:sldId id="680" r:id="rId21"/>
    <p:sldId id="728" r:id="rId22"/>
    <p:sldId id="683" r:id="rId23"/>
    <p:sldId id="684" r:id="rId24"/>
    <p:sldId id="695" r:id="rId25"/>
    <p:sldId id="696" r:id="rId2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6699"/>
    <a:srgbClr val="009999"/>
    <a:srgbClr val="C0C0C0"/>
    <a:srgbClr val="0066CC"/>
    <a:srgbClr val="996633"/>
    <a:srgbClr val="FF6600"/>
    <a:srgbClr val="FF3300"/>
    <a:srgbClr val="66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1339" autoAdjust="0"/>
  </p:normalViewPr>
  <p:slideViewPr>
    <p:cSldViewPr>
      <p:cViewPr>
        <p:scale>
          <a:sx n="50" d="100"/>
          <a:sy n="50" d="100"/>
        </p:scale>
        <p:origin x="-1066" y="-101"/>
      </p:cViewPr>
      <p:guideLst>
        <p:guide orient="horz" pos="215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00FB90E-A0BC-4995-B5F3-1DC81672B475}" type="datetimeFigureOut">
              <a:rPr lang="zh-CN" altLang="en-US"/>
              <a:pPr>
                <a:defRPr/>
              </a:pPr>
              <a:t>2018/10/11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DC8E6FFB-1F7E-4105-AA47-BD8A2DACB02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4A00FB5-77AC-425A-ADE0-F31AAA0A9A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C34F3-2789-4A92-8FF7-547326B3125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BCFDF-B0D0-4DC2-A873-E3644D59D9A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FFCC9-B314-42A4-B385-60B5BA9ADC7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AD27A-1972-44E9-ADFC-37509B046E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B062C-6EE9-45FD-A9CE-A536439824B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7F01E-77F9-43FF-ADA0-FB82ECB6495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36B43-D83F-4BE6-A037-05DEAC96DA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D0863-D30A-4086-B50F-DF2C3DCFA08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DC0FE-1603-461E-A416-1892379812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FC668-A747-4DF4-AA2A-BC66DDDFF84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09752-EA1D-4F90-AB00-42E2FCBF43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D0AA04B-1671-47C7-B231-16CE439B9E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D8E5B-88FD-4403-9C42-A8823C9657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899C2-6762-4F6C-B72A-6B18963CA89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DF940-69E6-44EE-9814-698A9EE3DA1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09327-37EF-42CE-A1B5-DF0FC9E08CD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EF4D-C555-4899-AA41-A89E4CF8750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84CC8-D10C-474C-9702-2B079F26B9C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9BEDF-BADF-4ABA-86ED-A9C9627D83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FB28C-AD51-4776-BA6A-E8FF13E003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68DD8-93C9-4CBB-BB4B-EEC5C47BDCF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6666C-CA75-421B-8531-45E2A0BC446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5BAC4-877F-4269-AC75-5E04C1C83E0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buFontTx/>
              <a:buNone/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08F1D20-7D67-4B9F-AC50-EB0C4B05B24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>
              <a:defRPr/>
            </a:pPr>
            <a:fld id="{14DC698A-741A-40C6-BB16-7D348AE659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0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B0CF8EFC-C3FF-44B1-B619-06A62D7246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pic>
        <p:nvPicPr>
          <p:cNvPr id="1034" name="图片 1"/>
          <p:cNvPicPr>
            <a:picLocks noChangeAspect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0" descr="英语周报标志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3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88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4340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4341" name="Picture 10" descr="英语周报标志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3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4343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4344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6443CE1-E165-43A1-9009-3F92170AD1D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9" r:id="rId12"/>
    <p:sldLayoutId id="2147483690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5811838" y="3413125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en-US" altLang="zh-CN" sz="4400" b="1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7825" y="981075"/>
            <a:ext cx="8386763" cy="830263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3 	The Earth </a:t>
            </a:r>
          </a:p>
        </p:txBody>
      </p:sp>
      <p:pic>
        <p:nvPicPr>
          <p:cNvPr id="30723" name="图片 6" descr="图片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5963" y="2244725"/>
            <a:ext cx="4903787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car çå¾åç»æ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847725"/>
            <a:ext cx="5543550" cy="387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1403350" y="401638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Say what you see in the picture.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3419475" y="4941888"/>
            <a:ext cx="25574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8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car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1403350" y="401638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Say what you see in the picture.</a:t>
            </a:r>
          </a:p>
        </p:txBody>
      </p:sp>
      <p:pic>
        <p:nvPicPr>
          <p:cNvPr id="35852" name="Picture 12" descr="æ¥çæºå¾å"/>
          <p:cNvPicPr>
            <a:picLocks noChangeAspect="1" noChangeArrowheads="1"/>
          </p:cNvPicPr>
          <p:nvPr/>
        </p:nvPicPr>
        <p:blipFill>
          <a:blip r:embed="rId2"/>
          <a:srcRect t="20609" b="19069"/>
          <a:stretch>
            <a:fillRect/>
          </a:stretch>
        </p:blipFill>
        <p:spPr bwMode="auto">
          <a:xfrm>
            <a:off x="1619250" y="1125538"/>
            <a:ext cx="633730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3" name="Text Box 13"/>
          <p:cNvSpPr txBox="1">
            <a:spLocks noChangeArrowheads="1"/>
          </p:cNvSpPr>
          <p:nvPr/>
        </p:nvSpPr>
        <p:spPr bwMode="auto">
          <a:xfrm>
            <a:off x="2268538" y="5070475"/>
            <a:ext cx="52085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80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two books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1403350" y="401638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Say what you see in the picture.</a:t>
            </a:r>
          </a:p>
        </p:txBody>
      </p:sp>
      <p:pic>
        <p:nvPicPr>
          <p:cNvPr id="36877" name="Picture 13" descr="æ¥çæºå¾å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96975"/>
            <a:ext cx="5616575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1835150" y="5157788"/>
            <a:ext cx="59451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8000" b="1">
                <a:solidFill>
                  <a:srgbClr val="33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three chairs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1403350" y="404813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Say what you see in the picture.</a:t>
            </a:r>
          </a:p>
        </p:txBody>
      </p:sp>
      <p:pic>
        <p:nvPicPr>
          <p:cNvPr id="37894" name="Picture 6" descr="æ¥çæºå¾å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1268413"/>
            <a:ext cx="58324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2681288" y="5157788"/>
            <a:ext cx="34036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8000" b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smoke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3" name="Picture 23" descr="æ¥çæºå¾å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268413"/>
            <a:ext cx="6591300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4" name="Text Box 24"/>
          <p:cNvSpPr txBox="1">
            <a:spLocks noChangeArrowheads="1"/>
          </p:cNvSpPr>
          <p:nvPr/>
        </p:nvSpPr>
        <p:spPr bwMode="auto">
          <a:xfrm>
            <a:off x="1403350" y="404813"/>
            <a:ext cx="63373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Say what you see in the picture.</a:t>
            </a:r>
          </a:p>
        </p:txBody>
      </p:sp>
      <p:sp>
        <p:nvSpPr>
          <p:cNvPr id="40985" name="Text Box 25"/>
          <p:cNvSpPr txBox="1">
            <a:spLocks noChangeArrowheads="1"/>
          </p:cNvSpPr>
          <p:nvPr/>
        </p:nvSpPr>
        <p:spPr bwMode="auto">
          <a:xfrm>
            <a:off x="3005138" y="5013325"/>
            <a:ext cx="3006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8000" b="1">
                <a:effectLst>
                  <a:outerShdw blurRad="38100" dist="38100" dir="2700000" algn="tl">
                    <a:srgbClr val="C0C0C0"/>
                  </a:outerShdw>
                </a:effectLst>
              </a:rPr>
              <a:t>petrol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æ¥çæºå¾å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268413"/>
            <a:ext cx="6553200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1403350" y="473075"/>
            <a:ext cx="6337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Say what you see in the picture.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627313" y="5013325"/>
            <a:ext cx="39100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8000" b="1"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n-US" altLang="zh-CN" sz="8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</a:t>
            </a:r>
            <a:r>
              <a:rPr lang="en-US" altLang="zh-CN" sz="8000" b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US" altLang="zh-CN" sz="8000" b="1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US" altLang="zh-CN" sz="8000" b="1">
                <a:solidFill>
                  <a:srgbClr val="0066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US" altLang="zh-CN" sz="8000" b="1">
                <a:solidFill>
                  <a:srgbClr val="66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</a:t>
            </a:r>
            <a:r>
              <a:rPr lang="en-US" altLang="zh-CN" sz="8000" b="1">
                <a:solidFill>
                  <a:srgbClr val="66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Box 12"/>
          <p:cNvSpPr txBox="1">
            <a:spLocks noChangeArrowheads="1"/>
          </p:cNvSpPr>
          <p:nvPr/>
        </p:nvSpPr>
        <p:spPr bwMode="auto">
          <a:xfrm>
            <a:off x="1763713" y="260350"/>
            <a:ext cx="59880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A</a:t>
            </a:r>
            <a:endParaRPr lang="zh-CN" altLang="en-US" sz="54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7890" name="AutoShape 5" descr="petroleum oil çå¾åç»æ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891" name="AutoShape 7" descr="petroleum oil çå¾åç»æ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44" name="矩形 1"/>
          <p:cNvSpPr>
            <a:spLocks noChangeArrowheads="1"/>
          </p:cNvSpPr>
          <p:nvPr/>
        </p:nvSpPr>
        <p:spPr bwMode="auto">
          <a:xfrm>
            <a:off x="539750" y="1268413"/>
            <a:ext cx="80645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Countable nouns</a:t>
            </a:r>
            <a:r>
              <a:rPr lang="en-US" altLang="zh-CN" sz="32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are words like car, book, chair. They are the names of things that </a:t>
            </a:r>
            <a:r>
              <a:rPr lang="en-US" altLang="zh-CN" sz="32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you can count</a:t>
            </a:r>
            <a:r>
              <a:rPr lang="en-US" altLang="zh-CN" sz="32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 You can say</a:t>
            </a:r>
          </a:p>
          <a:p>
            <a:pPr>
              <a:defRPr/>
            </a:pPr>
            <a:r>
              <a:rPr lang="en-US" altLang="zh-CN" sz="32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“one car”,      “two books” ,   “three chairs”</a:t>
            </a:r>
            <a:endParaRPr lang="en-US" altLang="en-US" sz="3200" b="1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39945" name="Picture 9" descr="car çå¾åç»æ"/>
          <p:cNvPicPr>
            <a:picLocks noChangeAspect="1" noChangeArrowheads="1"/>
          </p:cNvPicPr>
          <p:nvPr/>
        </p:nvPicPr>
        <p:blipFill>
          <a:blip r:embed="rId2"/>
          <a:srcRect t="23874" b="18550"/>
          <a:stretch>
            <a:fillRect/>
          </a:stretch>
        </p:blipFill>
        <p:spPr bwMode="auto">
          <a:xfrm>
            <a:off x="684213" y="4668838"/>
            <a:ext cx="23749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6" name="Picture 10" descr="æ¥çæºå¾å"/>
          <p:cNvPicPr>
            <a:picLocks noChangeAspect="1" noChangeArrowheads="1"/>
          </p:cNvPicPr>
          <p:nvPr/>
        </p:nvPicPr>
        <p:blipFill>
          <a:blip r:embed="rId3"/>
          <a:srcRect t="20609" b="19069"/>
          <a:stretch>
            <a:fillRect/>
          </a:stretch>
        </p:blipFill>
        <p:spPr bwMode="auto">
          <a:xfrm>
            <a:off x="3132138" y="4452938"/>
            <a:ext cx="2879725" cy="185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7" name="Picture 11" descr="æ¥çæºå¾å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9813" y="4165600"/>
            <a:ext cx="2628900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8" name="矩形 1"/>
          <p:cNvSpPr>
            <a:spLocks noChangeArrowheads="1"/>
          </p:cNvSpPr>
          <p:nvPr/>
        </p:nvSpPr>
        <p:spPr bwMode="auto">
          <a:xfrm>
            <a:off x="539750" y="3641725"/>
            <a:ext cx="38877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They can be singular</a:t>
            </a:r>
            <a:endParaRPr lang="en-US" altLang="en-US" sz="3200" b="1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9949" name="Line 13"/>
          <p:cNvSpPr>
            <a:spLocks noChangeShapeType="1"/>
          </p:cNvSpPr>
          <p:nvPr/>
        </p:nvSpPr>
        <p:spPr bwMode="auto">
          <a:xfrm flipH="1" flipV="1">
            <a:off x="1619250" y="3213100"/>
            <a:ext cx="1512888" cy="503238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50" name="矩形 1"/>
          <p:cNvSpPr>
            <a:spLocks noChangeArrowheads="1"/>
          </p:cNvSpPr>
          <p:nvPr/>
        </p:nvSpPr>
        <p:spPr bwMode="auto">
          <a:xfrm>
            <a:off x="4284663" y="3644900"/>
            <a:ext cx="38877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or plural.</a:t>
            </a:r>
            <a:endParaRPr lang="en-US" altLang="en-US" sz="3200" b="1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9951" name="Line 15"/>
          <p:cNvSpPr>
            <a:spLocks noChangeShapeType="1"/>
          </p:cNvSpPr>
          <p:nvPr/>
        </p:nvSpPr>
        <p:spPr bwMode="auto">
          <a:xfrm flipH="1" flipV="1">
            <a:off x="4643438" y="3213100"/>
            <a:ext cx="865187" cy="576263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52" name="Line 16"/>
          <p:cNvSpPr>
            <a:spLocks noChangeShapeType="1"/>
          </p:cNvSpPr>
          <p:nvPr/>
        </p:nvSpPr>
        <p:spPr bwMode="auto">
          <a:xfrm flipV="1">
            <a:off x="5508625" y="3284538"/>
            <a:ext cx="1079500" cy="504825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9" grpId="0" animBg="1"/>
      <p:bldP spid="39951" grpId="0" animBg="1"/>
      <p:bldP spid="3995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12"/>
          <p:cNvSpPr txBox="1">
            <a:spLocks noChangeArrowheads="1"/>
          </p:cNvSpPr>
          <p:nvPr/>
        </p:nvSpPr>
        <p:spPr bwMode="auto">
          <a:xfrm>
            <a:off x="1763713" y="260350"/>
            <a:ext cx="59880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A</a:t>
            </a:r>
            <a:endParaRPr lang="zh-CN" altLang="en-US" sz="540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38914" name="AutoShape 5" descr="petroleum oil çå¾åç»æ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915" name="AutoShape 6" descr="petroleum oil çå¾åç»æ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4999" name="矩形 1"/>
          <p:cNvSpPr>
            <a:spLocks noChangeArrowheads="1"/>
          </p:cNvSpPr>
          <p:nvPr/>
        </p:nvSpPr>
        <p:spPr bwMode="auto">
          <a:xfrm>
            <a:off x="539750" y="1268413"/>
            <a:ext cx="80645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Uncountable nouns</a:t>
            </a:r>
            <a:r>
              <a:rPr lang="en-US" altLang="zh-CN" sz="32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are words like smoke, petrol, rubbish. These are the things that </a:t>
            </a:r>
            <a:r>
              <a:rPr lang="en-US" altLang="zh-CN" sz="3200" b="1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you can’t count</a:t>
            </a:r>
            <a:r>
              <a:rPr lang="en-US" altLang="zh-CN" sz="32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 You can say</a:t>
            </a:r>
          </a:p>
          <a:p>
            <a:pPr>
              <a:defRPr/>
            </a:pPr>
            <a:r>
              <a:rPr lang="en-US" altLang="zh-CN" sz="3200" b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“smoke”,      “petrol” ,   “rubbish”</a:t>
            </a:r>
            <a:endParaRPr lang="en-US" altLang="en-US" sz="3200" b="1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5000" name="矩形 1"/>
          <p:cNvSpPr>
            <a:spLocks noChangeArrowheads="1"/>
          </p:cNvSpPr>
          <p:nvPr/>
        </p:nvSpPr>
        <p:spPr bwMode="auto">
          <a:xfrm>
            <a:off x="539750" y="3641725"/>
            <a:ext cx="5903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They can only be singular.</a:t>
            </a:r>
            <a:endParaRPr lang="en-US" altLang="en-US" sz="3200" b="1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5001" name="Line 9"/>
          <p:cNvSpPr>
            <a:spLocks noChangeShapeType="1"/>
          </p:cNvSpPr>
          <p:nvPr/>
        </p:nvSpPr>
        <p:spPr bwMode="auto">
          <a:xfrm flipH="1" flipV="1">
            <a:off x="1619250" y="3213100"/>
            <a:ext cx="1512888" cy="503238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3" name="Line 11"/>
          <p:cNvSpPr>
            <a:spLocks noChangeShapeType="1"/>
          </p:cNvSpPr>
          <p:nvPr/>
        </p:nvSpPr>
        <p:spPr bwMode="auto">
          <a:xfrm flipH="1" flipV="1">
            <a:off x="3708400" y="3213100"/>
            <a:ext cx="0" cy="503238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5004" name="Line 12"/>
          <p:cNvSpPr>
            <a:spLocks noChangeShapeType="1"/>
          </p:cNvSpPr>
          <p:nvPr/>
        </p:nvSpPr>
        <p:spPr bwMode="auto">
          <a:xfrm flipV="1">
            <a:off x="4284663" y="3213100"/>
            <a:ext cx="1079500" cy="504825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85005" name="Picture 13" descr="æ¥çæºå¾å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221163"/>
            <a:ext cx="2159000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6" name="Picture 14" descr="æ¥çæºå¾å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4221163"/>
            <a:ext cx="1800225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007" name="Picture 15" descr="æ¥çæºå¾å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4221163"/>
            <a:ext cx="29527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1" grpId="0" animBg="1"/>
      <p:bldP spid="85003" grpId="0" animBg="1"/>
      <p:bldP spid="8500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圆角矩形 3"/>
          <p:cNvSpPr>
            <a:spLocks noChangeArrowheads="1"/>
          </p:cNvSpPr>
          <p:nvPr/>
        </p:nvSpPr>
        <p:spPr bwMode="auto">
          <a:xfrm>
            <a:off x="692150" y="693738"/>
            <a:ext cx="3570288" cy="1000125"/>
          </a:xfrm>
          <a:prstGeom prst="roundRect">
            <a:avLst>
              <a:gd name="adj" fmla="val 16667"/>
            </a:avLst>
          </a:prstGeom>
          <a:solidFill>
            <a:srgbClr val="376092"/>
          </a:solidFill>
          <a:ln w="57150" cmpd="sng">
            <a:solidFill>
              <a:srgbClr val="385D8A"/>
            </a:solidFill>
            <a:round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Work out the rule</a:t>
            </a:r>
          </a:p>
          <a:p>
            <a:pPr algn="ctr">
              <a:defRPr/>
            </a:pPr>
            <a:endParaRPr lang="en-US" altLang="en-US" sz="2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7" name="圆角矩形 1"/>
          <p:cNvSpPr>
            <a:spLocks noChangeArrowheads="1"/>
          </p:cNvSpPr>
          <p:nvPr/>
        </p:nvSpPr>
        <p:spPr bwMode="auto">
          <a:xfrm>
            <a:off x="692150" y="1265238"/>
            <a:ext cx="8074025" cy="2944812"/>
          </a:xfrm>
          <a:prstGeom prst="roundRect">
            <a:avLst>
              <a:gd name="adj" fmla="val 16667"/>
            </a:avLst>
          </a:prstGeom>
          <a:solidFill>
            <a:srgbClr val="99FF99"/>
          </a:solidFill>
          <a:ln w="57150" cmpd="sng">
            <a:solidFill>
              <a:srgbClr val="385D8A"/>
            </a:solidFill>
            <a:round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sz="28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39" name="Rectangle 1"/>
          <p:cNvSpPr>
            <a:spLocks noChangeArrowheads="1"/>
          </p:cNvSpPr>
          <p:nvPr/>
        </p:nvSpPr>
        <p:spPr bwMode="auto">
          <a:xfrm>
            <a:off x="692150" y="1471613"/>
            <a:ext cx="84296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•   (Countable/Uncountable) nouns can have plurals. </a:t>
            </a:r>
          </a:p>
          <a:p>
            <a:pPr>
              <a:lnSpc>
                <a:spcPct val="120000"/>
              </a:lnSpc>
            </a:pPr>
            <a:endParaRPr lang="en-US" altLang="zh-CN" sz="2800">
              <a:latin typeface="Times New Roman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•   We can use </a:t>
            </a:r>
            <a:r>
              <a:rPr lang="en-US" altLang="zh-CN" sz="2800" i="1">
                <a:latin typeface="Times New Roman" pitchFamily="18" charset="0"/>
                <a:ea typeface="Arial Unicode MS"/>
                <a:cs typeface="Arial Unicode MS"/>
              </a:rPr>
              <a:t>a </a:t>
            </a: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or </a:t>
            </a:r>
            <a:r>
              <a:rPr lang="en-US" altLang="zh-CN" sz="2800" i="1">
                <a:latin typeface="Times New Roman" pitchFamily="18" charset="0"/>
                <a:ea typeface="Arial Unicode MS"/>
                <a:cs typeface="Arial Unicode MS"/>
              </a:rPr>
              <a:t>an </a:t>
            </a: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before (countable/uncountable)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>
                <a:latin typeface="Times New Roman" pitchFamily="18" charset="0"/>
                <a:ea typeface="Arial Unicode MS"/>
                <a:cs typeface="Arial Unicode MS"/>
              </a:rPr>
              <a:t>     </a:t>
            </a: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nouns.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 •   Uncountable nouns only take (singular/plural) verbs. </a:t>
            </a:r>
            <a:endParaRPr lang="en-US" altLang="zh-CN" sz="2800">
              <a:latin typeface="Times New Roman" pitchFamily="18" charset="0"/>
            </a:endParaRPr>
          </a:p>
        </p:txBody>
      </p:sp>
      <p:sp>
        <p:nvSpPr>
          <p:cNvPr id="13319" name="矩形 5"/>
          <p:cNvSpPr>
            <a:spLocks noChangeArrowheads="1"/>
          </p:cNvSpPr>
          <p:nvPr/>
        </p:nvSpPr>
        <p:spPr bwMode="auto">
          <a:xfrm>
            <a:off x="1320800" y="1582738"/>
            <a:ext cx="1457325" cy="4286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8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3320" name="矩形 6"/>
          <p:cNvSpPr>
            <a:spLocks noChangeArrowheads="1"/>
          </p:cNvSpPr>
          <p:nvPr/>
        </p:nvSpPr>
        <p:spPr bwMode="auto">
          <a:xfrm>
            <a:off x="5038725" y="2630488"/>
            <a:ext cx="1511300" cy="3587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800">
              <a:solidFill>
                <a:srgbClr val="FFFFFF"/>
              </a:solidFill>
              <a:latin typeface="Times New Roman" pitchFamily="18" charset="0"/>
            </a:endParaRPr>
          </a:p>
        </p:txBody>
      </p:sp>
      <p:sp>
        <p:nvSpPr>
          <p:cNvPr id="13321" name="矩形 7"/>
          <p:cNvSpPr>
            <a:spLocks noChangeArrowheads="1"/>
          </p:cNvSpPr>
          <p:nvPr/>
        </p:nvSpPr>
        <p:spPr bwMode="auto">
          <a:xfrm>
            <a:off x="5580063" y="3648075"/>
            <a:ext cx="1143000" cy="4286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en-US" sz="2800">
              <a:solidFill>
                <a:srgbClr val="FFFFFF"/>
              </a:solidFill>
              <a:latin typeface="Times New Roman" pitchFamily="18" charset="0"/>
            </a:endParaRPr>
          </a:p>
        </p:txBody>
      </p:sp>
      <p:pic>
        <p:nvPicPr>
          <p:cNvPr id="39943" name="图片 8" descr="thinking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3500438"/>
            <a:ext cx="18542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bldLvl="0" animBg="1"/>
      <p:bldP spid="13320" grpId="0" bldLvl="0" animBg="1"/>
      <p:bldP spid="1332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6" descr="æ¥çæºå¾å"/>
          <p:cNvPicPr>
            <a:picLocks noChangeAspect="1" noChangeArrowheads="1"/>
          </p:cNvPicPr>
          <p:nvPr/>
        </p:nvPicPr>
        <p:blipFill>
          <a:blip r:embed="rId2"/>
          <a:srcRect l="15932" r="15932"/>
          <a:stretch>
            <a:fillRect/>
          </a:stretch>
        </p:blipFill>
        <p:spPr bwMode="auto">
          <a:xfrm>
            <a:off x="6659563" y="4338638"/>
            <a:ext cx="215900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1057275" y="404813"/>
            <a:ext cx="6970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/>
              <a:t>根据图片的提示，在空格处填入正确的词。</a:t>
            </a:r>
          </a:p>
        </p:txBody>
      </p:sp>
      <p:sp>
        <p:nvSpPr>
          <p:cNvPr id="40963" name="Text Box 6"/>
          <p:cNvSpPr txBox="1">
            <a:spLocks noChangeArrowheads="1"/>
          </p:cNvSpPr>
          <p:nvPr/>
        </p:nvSpPr>
        <p:spPr bwMode="auto">
          <a:xfrm>
            <a:off x="827088" y="1052513"/>
            <a:ext cx="799782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1 You use  _____________ to open tins.</a:t>
            </a:r>
          </a:p>
          <a:p>
            <a:r>
              <a:rPr lang="en-US" altLang="zh-CN" sz="2800" b="1"/>
              <a:t>2 ___________ wakes you up in the morning.</a:t>
            </a:r>
          </a:p>
          <a:p>
            <a:r>
              <a:rPr lang="en-US" altLang="zh-CN" sz="2800" b="1"/>
              <a:t>3 ___________ is useful for mathematics.</a:t>
            </a:r>
          </a:p>
          <a:p>
            <a:r>
              <a:rPr lang="en-US" altLang="zh-CN" sz="2800" b="1"/>
              <a:t>4 You can see at night with _____________.</a:t>
            </a:r>
          </a:p>
          <a:p>
            <a:r>
              <a:rPr lang="en-US" altLang="zh-CN" sz="2800" b="1"/>
              <a:t>5 You can put nails into wood with _________.</a:t>
            </a:r>
          </a:p>
          <a:p>
            <a:r>
              <a:rPr lang="en-US" altLang="zh-CN" sz="2800" b="1"/>
              <a:t>6 ____________ is useful for cutting things.</a:t>
            </a:r>
          </a:p>
        </p:txBody>
      </p:sp>
      <p:sp>
        <p:nvSpPr>
          <p:cNvPr id="40964" name="AutoShape 8" descr="tin opener çå¾åç»æ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40965" name="Picture 10" descr="æ¥çæºå¾å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3573463"/>
            <a:ext cx="2484438" cy="201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12" descr="æ¥çæºå¾å"/>
          <p:cNvPicPr>
            <a:picLocks noChangeAspect="1" noChangeArrowheads="1"/>
          </p:cNvPicPr>
          <p:nvPr/>
        </p:nvPicPr>
        <p:blipFill>
          <a:blip r:embed="rId4"/>
          <a:srcRect t="31189" b="28439"/>
          <a:stretch>
            <a:fillRect/>
          </a:stretch>
        </p:blipFill>
        <p:spPr bwMode="auto">
          <a:xfrm>
            <a:off x="5867400" y="3860800"/>
            <a:ext cx="27352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14" descr="æ¥çæºå¾å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412" b="16718"/>
          <a:stretch>
            <a:fillRect/>
          </a:stretch>
        </p:blipFill>
        <p:spPr bwMode="auto">
          <a:xfrm>
            <a:off x="684213" y="3860800"/>
            <a:ext cx="273685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18" descr="æ¥çæºå¾å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5" y="4868863"/>
            <a:ext cx="22304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20" descr="æ¥çæºå¾å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2997"/>
          <a:stretch>
            <a:fillRect/>
          </a:stretch>
        </p:blipFill>
        <p:spPr bwMode="auto">
          <a:xfrm>
            <a:off x="250825" y="4508500"/>
            <a:ext cx="451485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37" name="Text Box 21"/>
          <p:cNvSpPr txBox="1">
            <a:spLocks noChangeArrowheads="1"/>
          </p:cNvSpPr>
          <p:nvPr/>
        </p:nvSpPr>
        <p:spPr bwMode="auto">
          <a:xfrm>
            <a:off x="2860675" y="1052513"/>
            <a:ext cx="1927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tin-opener</a:t>
            </a:r>
          </a:p>
        </p:txBody>
      </p:sp>
      <p:sp>
        <p:nvSpPr>
          <p:cNvPr id="86038" name="Text Box 22"/>
          <p:cNvSpPr txBox="1">
            <a:spLocks noChangeArrowheads="1"/>
          </p:cNvSpPr>
          <p:nvPr/>
        </p:nvSpPr>
        <p:spPr bwMode="auto">
          <a:xfrm>
            <a:off x="1187450" y="1484313"/>
            <a:ext cx="2352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An alarm clock</a:t>
            </a:r>
          </a:p>
        </p:txBody>
      </p:sp>
      <p:sp>
        <p:nvSpPr>
          <p:cNvPr id="86039" name="Text Box 23"/>
          <p:cNvSpPr txBox="1">
            <a:spLocks noChangeArrowheads="1"/>
          </p:cNvSpPr>
          <p:nvPr/>
        </p:nvSpPr>
        <p:spPr bwMode="auto">
          <a:xfrm>
            <a:off x="1187450" y="1916113"/>
            <a:ext cx="1928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calculator</a:t>
            </a:r>
          </a:p>
        </p:txBody>
      </p:sp>
      <p:sp>
        <p:nvSpPr>
          <p:cNvPr id="86040" name="Text Box 24"/>
          <p:cNvSpPr txBox="1">
            <a:spLocks noChangeArrowheads="1"/>
          </p:cNvSpPr>
          <p:nvPr/>
        </p:nvSpPr>
        <p:spPr bwMode="auto">
          <a:xfrm>
            <a:off x="5964238" y="2349500"/>
            <a:ext cx="120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torch</a:t>
            </a:r>
          </a:p>
        </p:txBody>
      </p:sp>
      <p:sp>
        <p:nvSpPr>
          <p:cNvPr id="86041" name="Text Box 25"/>
          <p:cNvSpPr txBox="1">
            <a:spLocks noChangeArrowheads="1"/>
          </p:cNvSpPr>
          <p:nvPr/>
        </p:nvSpPr>
        <p:spPr bwMode="auto">
          <a:xfrm>
            <a:off x="6972300" y="2781300"/>
            <a:ext cx="162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hammer</a:t>
            </a:r>
          </a:p>
        </p:txBody>
      </p:sp>
      <p:sp>
        <p:nvSpPr>
          <p:cNvPr id="86042" name="Text Box 26"/>
          <p:cNvSpPr txBox="1">
            <a:spLocks noChangeArrowheads="1"/>
          </p:cNvSpPr>
          <p:nvPr/>
        </p:nvSpPr>
        <p:spPr bwMode="auto">
          <a:xfrm>
            <a:off x="1476375" y="3187700"/>
            <a:ext cx="120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knife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7" grpId="0"/>
      <p:bldP spid="86038" grpId="0"/>
      <p:bldP spid="86039" grpId="0"/>
      <p:bldP spid="86040" grpId="0"/>
      <p:bldP spid="86041" grpId="0"/>
      <p:bldP spid="860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4"/>
          <p:cNvSpPr txBox="1">
            <a:spLocks noChangeArrowheads="1"/>
          </p:cNvSpPr>
          <p:nvPr/>
        </p:nvSpPr>
        <p:spPr bwMode="auto">
          <a:xfrm>
            <a:off x="1057275" y="404813"/>
            <a:ext cx="4827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/>
              <a:t>用类指法换一种形式来表达。</a:t>
            </a:r>
          </a:p>
        </p:txBody>
      </p:sp>
      <p:sp>
        <p:nvSpPr>
          <p:cNvPr id="41986" name="Text Box 5"/>
          <p:cNvSpPr txBox="1">
            <a:spLocks noChangeArrowheads="1"/>
          </p:cNvSpPr>
          <p:nvPr/>
        </p:nvSpPr>
        <p:spPr bwMode="auto">
          <a:xfrm>
            <a:off x="827088" y="1052513"/>
            <a:ext cx="7997825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1 You use  _____________ to open tins.</a:t>
            </a:r>
          </a:p>
          <a:p>
            <a:endParaRPr lang="en-US" altLang="zh-CN" sz="2800" b="1"/>
          </a:p>
          <a:p>
            <a:r>
              <a:rPr lang="en-US" altLang="zh-CN" sz="2800" b="1"/>
              <a:t>2 ___________ wakes you up in the morning.</a:t>
            </a:r>
          </a:p>
          <a:p>
            <a:endParaRPr lang="en-US" altLang="zh-CN" sz="2800" b="1"/>
          </a:p>
          <a:p>
            <a:r>
              <a:rPr lang="en-US" altLang="zh-CN" sz="2800" b="1"/>
              <a:t>3 ___________ is useful for mathematics.</a:t>
            </a:r>
          </a:p>
          <a:p>
            <a:endParaRPr lang="en-US" altLang="zh-CN" sz="2800" b="1"/>
          </a:p>
          <a:p>
            <a:r>
              <a:rPr lang="en-US" altLang="zh-CN" sz="2800" b="1"/>
              <a:t>4 You can see at night with _____________.</a:t>
            </a:r>
          </a:p>
          <a:p>
            <a:endParaRPr lang="en-US" altLang="zh-CN" sz="2800" b="1"/>
          </a:p>
          <a:p>
            <a:r>
              <a:rPr lang="en-US" altLang="zh-CN" sz="2800" b="1"/>
              <a:t>5 You can put nails into wood with _________.</a:t>
            </a:r>
          </a:p>
          <a:p>
            <a:endParaRPr lang="en-US" altLang="zh-CN" sz="2800" b="1"/>
          </a:p>
          <a:p>
            <a:r>
              <a:rPr lang="en-US" altLang="zh-CN" sz="2800" b="1"/>
              <a:t>6 ____________ is useful for cutting things.</a:t>
            </a:r>
          </a:p>
        </p:txBody>
      </p:sp>
      <p:sp>
        <p:nvSpPr>
          <p:cNvPr id="41987" name="AutoShape 6" descr="tin opener çå¾åç»æ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988" name="Text Box 7"/>
          <p:cNvSpPr txBox="1">
            <a:spLocks noChangeArrowheads="1"/>
          </p:cNvSpPr>
          <p:nvPr/>
        </p:nvSpPr>
        <p:spPr bwMode="auto">
          <a:xfrm>
            <a:off x="2916238" y="1484313"/>
            <a:ext cx="1927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tin-opener</a:t>
            </a:r>
          </a:p>
        </p:txBody>
      </p:sp>
      <p:sp>
        <p:nvSpPr>
          <p:cNvPr id="41989" name="Text Box 8"/>
          <p:cNvSpPr txBox="1">
            <a:spLocks noChangeArrowheads="1"/>
          </p:cNvSpPr>
          <p:nvPr/>
        </p:nvSpPr>
        <p:spPr bwMode="auto">
          <a:xfrm>
            <a:off x="1187450" y="2349500"/>
            <a:ext cx="2352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An alarm clock</a:t>
            </a:r>
          </a:p>
        </p:txBody>
      </p:sp>
      <p:sp>
        <p:nvSpPr>
          <p:cNvPr id="41990" name="Text Box 9"/>
          <p:cNvSpPr txBox="1">
            <a:spLocks noChangeArrowheads="1"/>
          </p:cNvSpPr>
          <p:nvPr/>
        </p:nvSpPr>
        <p:spPr bwMode="auto">
          <a:xfrm>
            <a:off x="1258888" y="3213100"/>
            <a:ext cx="1928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calculator</a:t>
            </a:r>
          </a:p>
        </p:txBody>
      </p:sp>
      <p:sp>
        <p:nvSpPr>
          <p:cNvPr id="41991" name="Text Box 10"/>
          <p:cNvSpPr txBox="1">
            <a:spLocks noChangeArrowheads="1"/>
          </p:cNvSpPr>
          <p:nvPr/>
        </p:nvSpPr>
        <p:spPr bwMode="auto">
          <a:xfrm>
            <a:off x="6300788" y="4076700"/>
            <a:ext cx="120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torch</a:t>
            </a:r>
          </a:p>
        </p:txBody>
      </p:sp>
      <p:sp>
        <p:nvSpPr>
          <p:cNvPr id="41992" name="Text Box 11"/>
          <p:cNvSpPr txBox="1">
            <a:spLocks noChangeArrowheads="1"/>
          </p:cNvSpPr>
          <p:nvPr/>
        </p:nvSpPr>
        <p:spPr bwMode="auto">
          <a:xfrm>
            <a:off x="6948488" y="4868863"/>
            <a:ext cx="162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hammer</a:t>
            </a:r>
          </a:p>
        </p:txBody>
      </p:sp>
      <p:sp>
        <p:nvSpPr>
          <p:cNvPr id="41993" name="Text Box 12"/>
          <p:cNvSpPr txBox="1">
            <a:spLocks noChangeArrowheads="1"/>
          </p:cNvSpPr>
          <p:nvPr/>
        </p:nvSpPr>
        <p:spPr bwMode="auto">
          <a:xfrm>
            <a:off x="1619250" y="5805488"/>
            <a:ext cx="120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9999"/>
                </a:solidFill>
              </a:rPr>
              <a:t>A knife</a:t>
            </a:r>
          </a:p>
        </p:txBody>
      </p:sp>
      <p:sp>
        <p:nvSpPr>
          <p:cNvPr id="87053" name="Text Box 13"/>
          <p:cNvSpPr txBox="1">
            <a:spLocks noChangeArrowheads="1"/>
          </p:cNvSpPr>
          <p:nvPr/>
        </p:nvSpPr>
        <p:spPr bwMode="auto">
          <a:xfrm>
            <a:off x="2916238" y="1100138"/>
            <a:ext cx="1927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6600"/>
                </a:solidFill>
              </a:rPr>
              <a:t> tin-openers</a:t>
            </a:r>
          </a:p>
        </p:txBody>
      </p:sp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1116013" y="1916113"/>
            <a:ext cx="2166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6600"/>
                </a:solidFill>
              </a:rPr>
              <a:t> Alarm clocks</a:t>
            </a:r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1130300" y="2781300"/>
            <a:ext cx="1928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6600"/>
                </a:solidFill>
              </a:rPr>
              <a:t> Calculators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6180138" y="3619500"/>
            <a:ext cx="1370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6600"/>
                </a:solidFill>
              </a:rPr>
              <a:t> torches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6991350" y="4484688"/>
            <a:ext cx="1541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6600"/>
                </a:solidFill>
              </a:rPr>
              <a:t>hammers</a:t>
            </a:r>
          </a:p>
        </p:txBody>
      </p:sp>
      <p:sp>
        <p:nvSpPr>
          <p:cNvPr id="87058" name="Text Box 18"/>
          <p:cNvSpPr txBox="1">
            <a:spLocks noChangeArrowheads="1"/>
          </p:cNvSpPr>
          <p:nvPr/>
        </p:nvSpPr>
        <p:spPr bwMode="auto">
          <a:xfrm>
            <a:off x="1403350" y="5348288"/>
            <a:ext cx="1268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6600"/>
                </a:solidFill>
              </a:rPr>
              <a:t> Knives</a:t>
            </a:r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3513138" y="1938338"/>
            <a:ext cx="1058862" cy="8604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FF6600"/>
                </a:solidFill>
                <a:latin typeface="Arial Narrow" pitchFamily="34" charset="0"/>
              </a:rPr>
              <a:t>wake</a:t>
            </a:r>
          </a:p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009999"/>
                </a:solidFill>
                <a:latin typeface="Arial Narrow" pitchFamily="34" charset="0"/>
              </a:rPr>
              <a:t>wakes</a:t>
            </a:r>
          </a:p>
        </p:txBody>
      </p:sp>
      <p:sp>
        <p:nvSpPr>
          <p:cNvPr id="87060" name="Text Box 20"/>
          <p:cNvSpPr txBox="1">
            <a:spLocks noChangeArrowheads="1"/>
          </p:cNvSpPr>
          <p:nvPr/>
        </p:nvSpPr>
        <p:spPr bwMode="auto">
          <a:xfrm>
            <a:off x="3159125" y="2713038"/>
            <a:ext cx="620713" cy="8604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FF6600"/>
                </a:solidFill>
                <a:latin typeface="Arial Narrow" pitchFamily="34" charset="0"/>
              </a:rPr>
              <a:t>are</a:t>
            </a:r>
          </a:p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009999"/>
                </a:solidFill>
                <a:latin typeface="Arial Narrow" pitchFamily="34" charset="0"/>
              </a:rPr>
              <a:t>is</a:t>
            </a:r>
          </a:p>
        </p:txBody>
      </p:sp>
      <p:sp>
        <p:nvSpPr>
          <p:cNvPr id="87061" name="Text Box 21"/>
          <p:cNvSpPr txBox="1">
            <a:spLocks noChangeArrowheads="1"/>
          </p:cNvSpPr>
          <p:nvPr/>
        </p:nvSpPr>
        <p:spPr bwMode="auto">
          <a:xfrm>
            <a:off x="3348038" y="5300663"/>
            <a:ext cx="620712" cy="8604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FF6600"/>
                </a:solidFill>
                <a:latin typeface="Arial Narrow" pitchFamily="34" charset="0"/>
              </a:rPr>
              <a:t>are</a:t>
            </a:r>
          </a:p>
          <a:p>
            <a:pPr>
              <a:lnSpc>
                <a:spcPct val="90000"/>
              </a:lnSpc>
            </a:pPr>
            <a:r>
              <a:rPr lang="en-US" altLang="zh-CN" sz="2800" b="1">
                <a:solidFill>
                  <a:srgbClr val="009999"/>
                </a:solidFill>
                <a:latin typeface="Arial Narrow" pitchFamily="34" charset="0"/>
              </a:rPr>
              <a:t>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3" grpId="0"/>
      <p:bldP spid="87054" grpId="0"/>
      <p:bldP spid="87055" grpId="0"/>
      <p:bldP spid="87056" grpId="0"/>
      <p:bldP spid="87057" grpId="0"/>
      <p:bldP spid="87058" grpId="0"/>
      <p:bldP spid="87059" grpId="0" animBg="1"/>
      <p:bldP spid="87060" grpId="0" animBg="1"/>
      <p:bldP spid="870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idx="1"/>
          </p:nvPr>
        </p:nvSpPr>
        <p:spPr>
          <a:xfrm>
            <a:off x="611188" y="908050"/>
            <a:ext cx="8424862" cy="5030788"/>
          </a:xfrm>
        </p:spPr>
        <p:txBody>
          <a:bodyPr/>
          <a:lstStyle/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(  )1. --Help yourself to ______.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    --Thanks. It tastes good.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A. some chickens        	B. a chicken  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C. some chicken         	D. any chicken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(  )2. Twelve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were hurt, but no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were 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lost in that accident.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A. person, life              	B. people, lives   </a:t>
            </a:r>
          </a:p>
          <a:p>
            <a:pPr marL="609600" indent="-609600"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C. peoples, lives          	D. persons, life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35013" y="1012825"/>
            <a:ext cx="4572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739775" y="3021013"/>
            <a:ext cx="40957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0485" name="Text Box 6"/>
          <p:cNvSpPr txBox="1"/>
          <p:nvPr/>
        </p:nvSpPr>
        <p:spPr>
          <a:xfrm>
            <a:off x="806450" y="465138"/>
            <a:ext cx="3400425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选择最佳答案填空。</a:t>
            </a:r>
          </a:p>
        </p:txBody>
      </p:sp>
      <p:pic>
        <p:nvPicPr>
          <p:cNvPr id="43013" name="图片 1" descr="t01504a55c745dbe8a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59563" y="746125"/>
            <a:ext cx="2016125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idx="1"/>
          </p:nvPr>
        </p:nvSpPr>
        <p:spPr>
          <a:xfrm>
            <a:off x="323850" y="687388"/>
            <a:ext cx="9036050" cy="5583237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(  )3. --Thanks for giving me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I wanted.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    --You are welcome.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A. the information      		B. an information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C. the informations    		D. </a:t>
            </a:r>
            <a:r>
              <a:rPr lang="zh-CN" altLang="en-US" sz="3000" smtClean="0"/>
              <a:t>a </a:t>
            </a:r>
            <a:r>
              <a:rPr lang="en-US" altLang="zh-CN" sz="3000" smtClean="0"/>
              <a:t>information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(  )4. Could you give me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, please?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A. two piece of paper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B. two piece of papers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C. two pieces of paper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D. two pieces of papers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63538" y="2925763"/>
            <a:ext cx="4413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5288" y="923925"/>
            <a:ext cx="46196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pic>
        <p:nvPicPr>
          <p:cNvPr id="44036" name="图片 2" descr="400_F_59198884_IhqQMopfSm43yitnmvrWDbWeRBZ49b7I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3644900"/>
            <a:ext cx="2751138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idx="1"/>
          </p:nvPr>
        </p:nvSpPr>
        <p:spPr>
          <a:xfrm>
            <a:off x="539750" y="990600"/>
            <a:ext cx="8299450" cy="447675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(  )5. There is little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in the fridge. Will you 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go and buy some?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A. bread                      	B. noodle 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C. dumpling               	D. vegetable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(  )6.--Would you like some tea?   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    --No, thanks. I have drunk two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A. bottle of orange     	B. bottles of oranges 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C. bottles of orange   	D. bottle of oranges</a:t>
            </a:r>
            <a:endParaRPr lang="zh-CN" altLang="en-US" sz="3000" smtClean="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611188" y="1106488"/>
            <a:ext cx="4619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36588" y="3189288"/>
            <a:ext cx="38735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pic>
        <p:nvPicPr>
          <p:cNvPr id="45060" name="图片 1" descr="9885883_223923003000_2"/>
          <p:cNvPicPr>
            <a:picLocks noChangeAspect="1"/>
          </p:cNvPicPr>
          <p:nvPr/>
        </p:nvPicPr>
        <p:blipFill>
          <a:blip r:embed="rId3"/>
          <a:srcRect b="4521"/>
          <a:stretch>
            <a:fillRect/>
          </a:stretch>
        </p:blipFill>
        <p:spPr bwMode="auto">
          <a:xfrm>
            <a:off x="6732588" y="2708275"/>
            <a:ext cx="217963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Box 12"/>
          <p:cNvSpPr txBox="1">
            <a:spLocks noChangeArrowheads="1"/>
          </p:cNvSpPr>
          <p:nvPr/>
        </p:nvSpPr>
        <p:spPr bwMode="auto">
          <a:xfrm>
            <a:off x="725488" y="1341438"/>
            <a:ext cx="79756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Grammar B</a:t>
            </a:r>
          </a:p>
          <a:p>
            <a:pPr algn="ctr"/>
            <a:r>
              <a:rPr lang="en-US" altLang="zh-CN" sz="5400">
                <a:solidFill>
                  <a:srgbClr val="0070C0"/>
                </a:solidFill>
                <a:latin typeface="Comic Sans MS" pitchFamily="66" charset="0"/>
                <a:sym typeface="+mn-ea"/>
              </a:rPr>
              <a:t>Using there is/are </a:t>
            </a:r>
            <a:endParaRPr lang="en-US" altLang="zh-CN" sz="5400">
              <a:solidFill>
                <a:srgbClr val="0070C0"/>
              </a:solidFill>
              <a:latin typeface="Comic Sans MS" pitchFamily="66" charset="0"/>
            </a:endParaRPr>
          </a:p>
          <a:p>
            <a:pPr algn="ctr"/>
            <a:r>
              <a:rPr lang="en-US" altLang="zh-CN" sz="5400">
                <a:solidFill>
                  <a:srgbClr val="0000FF"/>
                </a:solidFill>
                <a:latin typeface="Comic Sans MS" pitchFamily="66" charset="0"/>
              </a:rPr>
              <a:t>  </a:t>
            </a:r>
          </a:p>
        </p:txBody>
      </p:sp>
      <p:pic>
        <p:nvPicPr>
          <p:cNvPr id="47106" name="图片 4" descr="阅读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9050" y="3573463"/>
            <a:ext cx="3417888" cy="225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/>
          <p:nvPr/>
        </p:nvSpPr>
        <p:spPr>
          <a:xfrm>
            <a:off x="398463" y="684213"/>
            <a:ext cx="7829550" cy="9525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We often use there is … or there are … to say that </a:t>
            </a:r>
          </a:p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something exists somewhere.</a:t>
            </a:r>
          </a:p>
        </p:txBody>
      </p:sp>
      <p:pic>
        <p:nvPicPr>
          <p:cNvPr id="4813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3" y="1636713"/>
            <a:ext cx="8034337" cy="366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矩形 7"/>
          <p:cNvSpPr>
            <a:spLocks noChangeArrowheads="1"/>
          </p:cNvSpPr>
          <p:nvPr/>
        </p:nvSpPr>
        <p:spPr bwMode="auto">
          <a:xfrm>
            <a:off x="928688" y="1946275"/>
            <a:ext cx="14112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Times New Roman" pitchFamily="18" charset="0"/>
                <a:ea typeface="MS Gothic" pitchFamily="49" charset="-128"/>
              </a:rPr>
              <a:t>There is</a:t>
            </a:r>
          </a:p>
        </p:txBody>
      </p:sp>
      <p:sp>
        <p:nvSpPr>
          <p:cNvPr id="48132" name="矩形 8"/>
          <p:cNvSpPr>
            <a:spLocks noChangeArrowheads="1"/>
          </p:cNvSpPr>
          <p:nvPr/>
        </p:nvSpPr>
        <p:spPr bwMode="auto">
          <a:xfrm>
            <a:off x="2454275" y="1730375"/>
            <a:ext cx="57927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a beautiful world under the water. </a:t>
            </a:r>
          </a:p>
          <a:p>
            <a:r>
              <a:rPr lang="en-US" altLang="zh-CN" sz="2800">
                <a:latin typeface="Times New Roman" pitchFamily="18" charset="0"/>
              </a:rPr>
              <a:t>a lot of pollution on Earth.</a:t>
            </a: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48133" name="Rectangle 6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altLang="zh-CN">
              <a:latin typeface="Times New Roman" pitchFamily="18" charset="0"/>
            </a:endParaRPr>
          </a:p>
        </p:txBody>
      </p:sp>
      <p:sp>
        <p:nvSpPr>
          <p:cNvPr id="48134" name="矩形 10"/>
          <p:cNvSpPr>
            <a:spLocks noChangeArrowheads="1"/>
          </p:cNvSpPr>
          <p:nvPr/>
        </p:nvSpPr>
        <p:spPr bwMode="auto">
          <a:xfrm>
            <a:off x="608013" y="2711450"/>
            <a:ext cx="32670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latin typeface="Times New Roman" pitchFamily="18" charset="0"/>
              </a:rPr>
              <a:t>Is there </a:t>
            </a:r>
            <a:r>
              <a:rPr lang="en-US" altLang="zh-CN" sz="2800">
                <a:latin typeface="Times New Roman" pitchFamily="18" charset="0"/>
              </a:rPr>
              <a:t>any water in </a:t>
            </a:r>
          </a:p>
          <a:p>
            <a:r>
              <a:rPr lang="en-US" altLang="zh-CN" sz="2800">
                <a:latin typeface="Times New Roman" pitchFamily="18" charset="0"/>
              </a:rPr>
              <a:t>the glass?</a:t>
            </a:r>
          </a:p>
        </p:txBody>
      </p:sp>
      <p:sp>
        <p:nvSpPr>
          <p:cNvPr id="48135" name="矩形 12"/>
          <p:cNvSpPr>
            <a:spLocks noChangeArrowheads="1"/>
          </p:cNvSpPr>
          <p:nvPr/>
        </p:nvSpPr>
        <p:spPr bwMode="auto">
          <a:xfrm>
            <a:off x="5715000" y="2711450"/>
            <a:ext cx="24542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Yes, </a:t>
            </a:r>
            <a:r>
              <a:rPr lang="en-US" altLang="zh-CN" sz="2800" b="1">
                <a:latin typeface="Times New Roman" pitchFamily="18" charset="0"/>
              </a:rPr>
              <a:t>there is</a:t>
            </a:r>
            <a:r>
              <a:rPr lang="en-US" altLang="zh-CN" sz="2800">
                <a:latin typeface="Times New Roman" pitchFamily="18" charset="0"/>
              </a:rPr>
              <a:t>. </a:t>
            </a:r>
          </a:p>
          <a:p>
            <a:r>
              <a:rPr lang="en-US" altLang="zh-CN" sz="2800">
                <a:latin typeface="Times New Roman" pitchFamily="18" charset="0"/>
              </a:rPr>
              <a:t>No, </a:t>
            </a:r>
            <a:r>
              <a:rPr lang="en-US" altLang="zh-CN" sz="2800" b="1">
                <a:latin typeface="Times New Roman" pitchFamily="18" charset="0"/>
              </a:rPr>
              <a:t>there isn't</a:t>
            </a:r>
            <a:r>
              <a:rPr lang="en-US" altLang="zh-CN" sz="2800">
                <a:latin typeface="Times New Roman" pitchFamily="18" charset="0"/>
              </a:rPr>
              <a:t>. </a:t>
            </a:r>
          </a:p>
        </p:txBody>
      </p:sp>
      <p:sp>
        <p:nvSpPr>
          <p:cNvPr id="48136" name="矩形 14"/>
          <p:cNvSpPr>
            <a:spLocks noChangeArrowheads="1"/>
          </p:cNvSpPr>
          <p:nvPr/>
        </p:nvSpPr>
        <p:spPr bwMode="auto">
          <a:xfrm>
            <a:off x="928688" y="3711575"/>
            <a:ext cx="74342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</a:rPr>
              <a:t>There are </a:t>
            </a:r>
            <a:r>
              <a:rPr lang="en-US" altLang="zh-CN" sz="2800">
                <a:latin typeface="Times New Roman" pitchFamily="18" charset="0"/>
              </a:rPr>
              <a:t>different plants and animals on Earth.</a:t>
            </a:r>
          </a:p>
        </p:txBody>
      </p:sp>
      <p:sp>
        <p:nvSpPr>
          <p:cNvPr id="48137" name="矩形 16"/>
          <p:cNvSpPr>
            <a:spLocks noChangeArrowheads="1"/>
          </p:cNvSpPr>
          <p:nvPr/>
        </p:nvSpPr>
        <p:spPr bwMode="auto">
          <a:xfrm>
            <a:off x="760413" y="4348163"/>
            <a:ext cx="4364037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Times New Roman" pitchFamily="18" charset="0"/>
              </a:rPr>
              <a:t>Are there </a:t>
            </a:r>
            <a:r>
              <a:rPr lang="en-US" altLang="zh-CN" sz="2800">
                <a:latin typeface="Times New Roman" pitchFamily="18" charset="0"/>
              </a:rPr>
              <a:t>five apples </a:t>
            </a:r>
          </a:p>
          <a:p>
            <a:r>
              <a:rPr lang="en-US" altLang="zh-CN" sz="2800">
                <a:latin typeface="Times New Roman" pitchFamily="18" charset="0"/>
              </a:rPr>
              <a:t>in the bag?</a:t>
            </a:r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5570538" y="4279900"/>
            <a:ext cx="26574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zh-CN" sz="2800">
                <a:latin typeface="Times New Roman" pitchFamily="18" charset="0"/>
              </a:rPr>
              <a:t>Yes, </a:t>
            </a:r>
            <a:r>
              <a:rPr lang="en-US" altLang="zh-CN" sz="2800" b="1">
                <a:latin typeface="Times New Roman" pitchFamily="18" charset="0"/>
              </a:rPr>
              <a:t>there are</a:t>
            </a:r>
            <a:r>
              <a:rPr lang="en-US" altLang="zh-CN" sz="2800">
                <a:latin typeface="Times New Roman" pitchFamily="18" charset="0"/>
              </a:rPr>
              <a:t>.</a:t>
            </a:r>
          </a:p>
          <a:p>
            <a:r>
              <a:rPr lang="en-US" altLang="zh-CN" sz="2800">
                <a:latin typeface="Times New Roman" pitchFamily="18" charset="0"/>
              </a:rPr>
              <a:t>No, </a:t>
            </a:r>
            <a:r>
              <a:rPr lang="en-US" altLang="zh-CN" sz="2800" b="1">
                <a:latin typeface="Times New Roman" pitchFamily="18" charset="0"/>
              </a:rPr>
              <a:t>there aren't</a:t>
            </a:r>
            <a:r>
              <a:rPr lang="en-US" altLang="zh-CN" sz="2800">
                <a:latin typeface="Times New Roman" pitchFamily="18" charset="0"/>
              </a:rPr>
              <a:t>.</a:t>
            </a:r>
          </a:p>
        </p:txBody>
      </p:sp>
      <p:pic>
        <p:nvPicPr>
          <p:cNvPr id="48139" name="图片 6" descr="未标题-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7163" y="5232400"/>
            <a:ext cx="933450" cy="130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38100"/>
            <a:ext cx="6770688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4" name="矩形 2"/>
          <p:cNvSpPr>
            <a:spLocks noChangeArrowheads="1"/>
          </p:cNvSpPr>
          <p:nvPr/>
        </p:nvSpPr>
        <p:spPr bwMode="auto">
          <a:xfrm>
            <a:off x="642938" y="2119313"/>
            <a:ext cx="5843587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Note the difference below: </a:t>
            </a:r>
          </a:p>
          <a:p>
            <a:pPr eaLnBrk="0" hangingPunct="0"/>
            <a:r>
              <a:rPr lang="en-US" altLang="zh-CN" sz="2800" b="1">
                <a:latin typeface="Times New Roman" pitchFamily="18" charset="0"/>
                <a:ea typeface="Arial Unicode MS"/>
                <a:cs typeface="Arial Unicode MS"/>
              </a:rPr>
              <a:t>There is </a:t>
            </a: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a glass of water and three apples on the table.</a:t>
            </a:r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 b="1">
                <a:latin typeface="Times New Roman" pitchFamily="18" charset="0"/>
                <a:ea typeface="Arial Unicode MS"/>
                <a:cs typeface="Arial Unicode MS"/>
              </a:rPr>
              <a:t>There are </a:t>
            </a:r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three apples and a glass </a:t>
            </a:r>
          </a:p>
          <a:p>
            <a:pPr eaLnBrk="0" hangingPunct="0"/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of water on the table. </a:t>
            </a:r>
          </a:p>
        </p:txBody>
      </p:sp>
      <p:sp>
        <p:nvSpPr>
          <p:cNvPr id="20486" name="矩形 4"/>
          <p:cNvSpPr>
            <a:spLocks noChangeArrowheads="1"/>
          </p:cNvSpPr>
          <p:nvPr/>
        </p:nvSpPr>
        <p:spPr bwMode="auto">
          <a:xfrm>
            <a:off x="815975" y="211138"/>
            <a:ext cx="3759200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Arial Unicode MS" panose="020B0604020202020204" charset="-122"/>
                <a:cs typeface="Arial Unicode MS" panose="020B0604020202020204" charset="-122"/>
              </a:rPr>
              <a:t>Things to remember</a:t>
            </a:r>
          </a:p>
        </p:txBody>
      </p:sp>
      <p:sp>
        <p:nvSpPr>
          <p:cNvPr id="49156" name="矩形 5"/>
          <p:cNvSpPr>
            <a:spLocks noChangeArrowheads="1"/>
          </p:cNvSpPr>
          <p:nvPr/>
        </p:nvSpPr>
        <p:spPr bwMode="auto">
          <a:xfrm>
            <a:off x="642938" y="828675"/>
            <a:ext cx="45720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there is = there's</a:t>
            </a:r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there is not = there isn't</a:t>
            </a:r>
            <a:endParaRPr lang="en-US" altLang="zh-CN" sz="2800">
              <a:latin typeface="Times New Roman" pitchFamily="18" charset="0"/>
            </a:endParaRPr>
          </a:p>
          <a:p>
            <a:pPr eaLnBrk="0" hangingPunct="0"/>
            <a:r>
              <a:rPr lang="en-US" altLang="zh-CN" sz="2800">
                <a:latin typeface="Times New Roman" pitchFamily="18" charset="0"/>
                <a:ea typeface="Arial Unicode MS"/>
                <a:cs typeface="Arial Unicode MS"/>
              </a:rPr>
              <a:t>there are not = there aren't</a:t>
            </a:r>
            <a:endParaRPr lang="en-US" altLang="zh-CN" sz="2800">
              <a:latin typeface="Times New Roman" pitchFamily="18" charset="0"/>
            </a:endParaRPr>
          </a:p>
        </p:txBody>
      </p:sp>
      <p:pic>
        <p:nvPicPr>
          <p:cNvPr id="49157" name="图片 6" descr="未标题-4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2813" y="1901825"/>
            <a:ext cx="1401762" cy="195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矩形 14"/>
          <p:cNvSpPr>
            <a:spLocks noChangeArrowheads="1"/>
          </p:cNvSpPr>
          <p:nvPr/>
        </p:nvSpPr>
        <p:spPr bwMode="auto">
          <a:xfrm>
            <a:off x="3660775" y="4364038"/>
            <a:ext cx="54721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400">
                <a:latin typeface="Times New Roman" pitchFamily="18" charset="0"/>
                <a:ea typeface="Arial Unicode MS"/>
                <a:cs typeface="Arial Unicode MS"/>
              </a:rPr>
              <a:t>•  </a:t>
            </a:r>
            <a:endParaRPr lang="en-US" altLang="zh-CN" sz="2800">
              <a:latin typeface="Times New Roman" pitchFamily="18" charset="0"/>
              <a:ea typeface="Arial Unicode MS"/>
              <a:cs typeface="Arial Unicode MS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595438" y="4581525"/>
            <a:ext cx="7400925" cy="21605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endParaRPr lang="en-US" altLang="zh-CN" sz="2800" dirty="0">
              <a:solidFill>
                <a:schemeClr val="tx1"/>
              </a:solidFill>
              <a:ea typeface="Arial Unicode MS" panose="020B0604020202020204" charset="-122"/>
              <a:sym typeface="+mn-ea"/>
            </a:endParaRPr>
          </a:p>
          <a:p>
            <a:pPr marL="457200" indent="-457200" eaLnBrk="0" hangingPunct="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chemeClr val="tx1"/>
                </a:solidFill>
                <a:ea typeface="Arial Unicode MS" panose="020B0604020202020204" charset="-122"/>
                <a:sym typeface="+mn-ea"/>
              </a:rPr>
              <a:t>We use ____________ with a singular noun or </a:t>
            </a:r>
            <a:r>
              <a:rPr lang="en-US" altLang="zh-CN" sz="2800" dirty="0">
                <a:solidFill>
                  <a:schemeClr val="tx1"/>
                </a:solidFill>
                <a:sym typeface="+mn-ea"/>
              </a:rPr>
              <a:t>an uncountable noun.</a:t>
            </a:r>
          </a:p>
          <a:p>
            <a:pPr marL="457200" indent="-457200" eaLnBrk="0" hangingPunct="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solidFill>
                  <a:schemeClr val="tx1"/>
                </a:solidFill>
                <a:ea typeface="Arial Unicode MS" panose="020B0604020202020204" charset="-122"/>
                <a:sym typeface="+mn-ea"/>
              </a:rPr>
              <a:t>We use ____________ with a plural noun.</a:t>
            </a:r>
          </a:p>
          <a:p>
            <a:pPr algn="ctr">
              <a:defRPr/>
            </a:pPr>
            <a:endParaRPr lang="en-US" altLang="zh-CN" sz="2800" dirty="0">
              <a:solidFill>
                <a:schemeClr val="tx1"/>
              </a:solidFill>
              <a:ea typeface="Arial Unicode MS" panose="020B0604020202020204" charset="-122"/>
              <a:sym typeface="+mn-ea"/>
            </a:endParaRPr>
          </a:p>
        </p:txBody>
      </p:sp>
      <p:sp>
        <p:nvSpPr>
          <p:cNvPr id="49160" name="文本框 3"/>
          <p:cNvSpPr txBox="1">
            <a:spLocks noChangeArrowheads="1"/>
          </p:cNvSpPr>
          <p:nvPr/>
        </p:nvSpPr>
        <p:spPr bwMode="auto">
          <a:xfrm>
            <a:off x="3470275" y="4959350"/>
            <a:ext cx="20177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there is</a:t>
            </a:r>
          </a:p>
        </p:txBody>
      </p:sp>
      <p:sp>
        <p:nvSpPr>
          <p:cNvPr id="49161" name="文本框 4"/>
          <p:cNvSpPr txBox="1">
            <a:spLocks noChangeArrowheads="1"/>
          </p:cNvSpPr>
          <p:nvPr/>
        </p:nvSpPr>
        <p:spPr bwMode="auto">
          <a:xfrm>
            <a:off x="3470275" y="5748338"/>
            <a:ext cx="20177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there 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矩形 3"/>
          <p:cNvSpPr/>
          <p:nvPr/>
        </p:nvSpPr>
        <p:spPr>
          <a:xfrm>
            <a:off x="142875" y="831850"/>
            <a:ext cx="8701088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0">
              <a:lnSpc>
                <a:spcPct val="120000"/>
              </a:lnSpc>
              <a:tabLst>
                <a:tab pos="1619250" algn="l"/>
              </a:tabLst>
              <a:defRPr/>
            </a:pPr>
            <a:r>
              <a:rPr lang="en-US" altLang="zh-CN" sz="2800" b="1" i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Jane is asking Danny about what they can do to help protect the sea. Complete their conversation with there is (not), is there, there are or are there. </a:t>
            </a:r>
          </a:p>
        </p:txBody>
      </p:sp>
      <p:pic>
        <p:nvPicPr>
          <p:cNvPr id="50178" name="Picture 5" descr="http://images.edumart.com/zoom/TF_33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34013"/>
            <a:ext cx="91440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Rectangle 1"/>
          <p:cNvSpPr>
            <a:spLocks noChangeArrowheads="1"/>
          </p:cNvSpPr>
          <p:nvPr/>
        </p:nvSpPr>
        <p:spPr bwMode="auto">
          <a:xfrm>
            <a:off x="204788" y="2273300"/>
            <a:ext cx="89757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  <a:tabLst>
                <a:tab pos="1619250" algn="l"/>
              </a:tabLst>
            </a:pPr>
            <a:r>
              <a:rPr lang="en-US" altLang="zh-CN" sz="3000" b="1">
                <a:latin typeface="Times New Roman" pitchFamily="18" charset="0"/>
                <a:ea typeface="Arial Unicode MS"/>
                <a:cs typeface="Arial Unicode MS"/>
              </a:rPr>
              <a:t>Jane: </a:t>
            </a:r>
            <a:r>
              <a:rPr lang="en-US" altLang="zh-CN" sz="3000">
                <a:latin typeface="Times New Roman" pitchFamily="18" charset="0"/>
                <a:ea typeface="Arial Unicode MS"/>
                <a:cs typeface="Arial Unicode MS"/>
              </a:rPr>
              <a:t>(1)_______ pollution in the sea. What can we do to help protect the sea? </a:t>
            </a:r>
            <a:endParaRPr lang="en-US" altLang="zh-CN" sz="3000" b="1">
              <a:latin typeface="Times New Roman" pitchFamily="18" charset="0"/>
              <a:ea typeface="Arial Unicode MS"/>
              <a:cs typeface="Arial Unicode MS"/>
            </a:endParaRPr>
          </a:p>
          <a:p>
            <a:pPr eaLnBrk="0" hangingPunct="0">
              <a:lnSpc>
                <a:spcPct val="120000"/>
              </a:lnSpc>
              <a:tabLst>
                <a:tab pos="1619250" algn="l"/>
              </a:tabLst>
            </a:pPr>
            <a:r>
              <a:rPr lang="en-US" altLang="zh-CN" sz="3000" b="1">
                <a:latin typeface="Times New Roman" pitchFamily="18" charset="0"/>
                <a:ea typeface="Arial Unicode MS"/>
                <a:cs typeface="Arial Unicode MS"/>
              </a:rPr>
              <a:t>Danny: </a:t>
            </a:r>
            <a:r>
              <a:rPr lang="en-US" altLang="zh-CN" sz="3000">
                <a:latin typeface="Times New Roman" pitchFamily="18" charset="0"/>
                <a:ea typeface="Arial Unicode MS"/>
                <a:cs typeface="Arial Unicode MS"/>
              </a:rPr>
              <a:t>(2)________ many things we can do. We can have a beach clean-up day. You see, (3)_________ always many bottles on the beaches.  They pollute the sea. </a:t>
            </a:r>
          </a:p>
        </p:txBody>
      </p:sp>
      <p:sp>
        <p:nvSpPr>
          <p:cNvPr id="21508" name="TextBox 6"/>
          <p:cNvSpPr txBox="1">
            <a:spLocks noChangeArrowheads="1"/>
          </p:cNvSpPr>
          <p:nvPr/>
        </p:nvSpPr>
        <p:spPr bwMode="auto">
          <a:xfrm>
            <a:off x="2513013" y="495300"/>
            <a:ext cx="35433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70C0"/>
                </a:solidFill>
                <a:latin typeface="Times New Roman" panose="02020603050405020304" pitchFamily="18" charset="0"/>
                <a:ea typeface="+mn-ea"/>
              </a:rPr>
              <a:t>Grammar exercise</a:t>
            </a:r>
          </a:p>
        </p:txBody>
      </p:sp>
      <p:sp>
        <p:nvSpPr>
          <p:cNvPr id="21510" name="矩形 5"/>
          <p:cNvSpPr>
            <a:spLocks noChangeArrowheads="1"/>
          </p:cNvSpPr>
          <p:nvPr/>
        </p:nvSpPr>
        <p:spPr bwMode="auto">
          <a:xfrm>
            <a:off x="1643063" y="2292350"/>
            <a:ext cx="1516062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There is</a:t>
            </a:r>
          </a:p>
        </p:txBody>
      </p:sp>
      <p:sp>
        <p:nvSpPr>
          <p:cNvPr id="21511" name="矩形 6"/>
          <p:cNvSpPr>
            <a:spLocks noChangeArrowheads="1"/>
          </p:cNvSpPr>
          <p:nvPr/>
        </p:nvSpPr>
        <p:spPr bwMode="auto">
          <a:xfrm>
            <a:off x="1908175" y="3427413"/>
            <a:ext cx="17859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0" eaLnBrk="0" hangingPunct="0">
              <a:tabLst>
                <a:tab pos="1619250" algn="l"/>
              </a:tabLst>
            </a:pPr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There are</a:t>
            </a:r>
          </a:p>
        </p:txBody>
      </p:sp>
      <p:sp>
        <p:nvSpPr>
          <p:cNvPr id="21512" name="矩形 7"/>
          <p:cNvSpPr>
            <a:spLocks noChangeArrowheads="1"/>
          </p:cNvSpPr>
          <p:nvPr/>
        </p:nvSpPr>
        <p:spPr bwMode="auto">
          <a:xfrm>
            <a:off x="6156325" y="3860800"/>
            <a:ext cx="17859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0" eaLnBrk="0" hangingPunct="0">
              <a:tabLst>
                <a:tab pos="1619250" algn="l"/>
              </a:tabLst>
            </a:pPr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There are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  <p:bldP spid="215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 descr="http://images.edumart.com/zoom/TF_33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43538"/>
            <a:ext cx="91440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2" name="Rectangle 1"/>
          <p:cNvSpPr>
            <a:spLocks noChangeArrowheads="1"/>
          </p:cNvSpPr>
          <p:nvPr/>
        </p:nvSpPr>
        <p:spPr bwMode="auto">
          <a:xfrm>
            <a:off x="320675" y="1279525"/>
            <a:ext cx="8266113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  <a:tabLst>
                <a:tab pos="1619250" algn="l"/>
              </a:tabLst>
            </a:pPr>
            <a:r>
              <a:rPr lang="en-US" altLang="zh-CN" sz="3000" b="1">
                <a:latin typeface="Times New Roman" pitchFamily="18" charset="0"/>
                <a:ea typeface="Arial Unicode MS"/>
                <a:cs typeface="Arial Unicode MS"/>
              </a:rPr>
              <a:t>Jane: </a:t>
            </a:r>
            <a:r>
              <a:rPr lang="en-US" altLang="zh-CN" sz="3000">
                <a:latin typeface="Times New Roman" pitchFamily="18" charset="0"/>
                <a:ea typeface="Arial Unicode MS"/>
                <a:cs typeface="Arial Unicode MS"/>
              </a:rPr>
              <a:t>That's a good idea! What else can we do? </a:t>
            </a:r>
          </a:p>
          <a:p>
            <a:pPr eaLnBrk="0" hangingPunct="0">
              <a:lnSpc>
                <a:spcPct val="120000"/>
              </a:lnSpc>
              <a:tabLst>
                <a:tab pos="1619250" algn="l"/>
              </a:tabLst>
            </a:pPr>
            <a:r>
              <a:rPr lang="en-US" altLang="zh-CN" sz="3000" b="1">
                <a:latin typeface="Times New Roman" pitchFamily="18" charset="0"/>
                <a:ea typeface="Arial Unicode MS"/>
                <a:cs typeface="Arial Unicode MS"/>
              </a:rPr>
              <a:t>Danny: </a:t>
            </a:r>
            <a:r>
              <a:rPr lang="en-US" altLang="zh-CN" sz="3000">
                <a:latin typeface="Times New Roman" pitchFamily="18" charset="0"/>
                <a:ea typeface="Arial Unicode MS"/>
                <a:cs typeface="Arial Unicode MS"/>
              </a:rPr>
              <a:t>We can ask people not to eat shark fin soup. (4)_______ a seafood restaurant near your home? </a:t>
            </a:r>
          </a:p>
          <a:p>
            <a:pPr eaLnBrk="0" hangingPunct="0">
              <a:lnSpc>
                <a:spcPct val="120000"/>
              </a:lnSpc>
              <a:tabLst>
                <a:tab pos="1619250" algn="l"/>
              </a:tabLst>
            </a:pPr>
            <a:r>
              <a:rPr lang="en-US" altLang="zh-CN" sz="3000" b="1">
                <a:latin typeface="Times New Roman" pitchFamily="18" charset="0"/>
                <a:ea typeface="Arial Unicode MS"/>
                <a:cs typeface="Arial Unicode MS"/>
              </a:rPr>
              <a:t>Jane:  </a:t>
            </a:r>
            <a:r>
              <a:rPr lang="en-US" altLang="zh-CN" sz="3000">
                <a:latin typeface="Times New Roman" pitchFamily="18" charset="0"/>
                <a:ea typeface="Arial Unicode MS"/>
                <a:cs typeface="Arial Unicode MS"/>
              </a:rPr>
              <a:t>No, (5)__________. (6)__________ any other things  we can do to help? </a:t>
            </a:r>
          </a:p>
        </p:txBody>
      </p:sp>
      <p:sp>
        <p:nvSpPr>
          <p:cNvPr id="21513" name="矩形 8"/>
          <p:cNvSpPr>
            <a:spLocks noChangeArrowheads="1"/>
          </p:cNvSpPr>
          <p:nvPr/>
        </p:nvSpPr>
        <p:spPr bwMode="auto">
          <a:xfrm>
            <a:off x="862013" y="2424113"/>
            <a:ext cx="14271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0" eaLnBrk="0" hangingPunct="0">
              <a:tabLst>
                <a:tab pos="1619250" algn="l"/>
              </a:tabLst>
            </a:pPr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Is there</a:t>
            </a:r>
          </a:p>
        </p:txBody>
      </p:sp>
      <p:sp>
        <p:nvSpPr>
          <p:cNvPr id="21514" name="矩形 9"/>
          <p:cNvSpPr>
            <a:spLocks noChangeArrowheads="1"/>
          </p:cNvSpPr>
          <p:nvPr/>
        </p:nvSpPr>
        <p:spPr bwMode="auto">
          <a:xfrm>
            <a:off x="2555875" y="2946400"/>
            <a:ext cx="18351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there</a:t>
            </a:r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isn't</a:t>
            </a:r>
            <a:endParaRPr lang="zh-CN" altLang="en-US" sz="3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1515" name="矩形 10"/>
          <p:cNvSpPr>
            <a:spLocks noChangeArrowheads="1"/>
          </p:cNvSpPr>
          <p:nvPr/>
        </p:nvSpPr>
        <p:spPr bwMode="auto">
          <a:xfrm>
            <a:off x="5076825" y="2978150"/>
            <a:ext cx="17430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Are there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/>
      <p:bldP spid="21514" grpId="0"/>
      <p:bldP spid="215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03555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b="1" smtClean="0">
                <a:solidFill>
                  <a:srgbClr val="0070C0"/>
                </a:solidFill>
              </a:rPr>
              <a:t>   </a:t>
            </a:r>
            <a:r>
              <a:rPr lang="en-US" sz="3000" b="1" smtClean="0">
                <a:solidFill>
                  <a:srgbClr val="0070C0"/>
                </a:solidFill>
              </a:rPr>
              <a:t>根据题目要求，完成下列句子。</a:t>
            </a:r>
            <a:endParaRPr lang="en-US" altLang="en-US" sz="3000" b="1" smtClean="0">
              <a:solidFill>
                <a:srgbClr val="0070C0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1. There are some bottles of milk in the fridge.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(</a:t>
            </a:r>
            <a:r>
              <a:rPr lang="zh-CN" altLang="en-US" sz="3000" smtClean="0"/>
              <a:t>改为一般疑问句并作肯定和否定回答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______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bottles of milk in the fridge?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Yes,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	No,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2. There are </a:t>
            </a:r>
            <a:r>
              <a:rPr lang="en-US" altLang="zh-CN" sz="3000" u="sng" smtClean="0"/>
              <a:t>ten</a:t>
            </a:r>
            <a:r>
              <a:rPr lang="en-US" altLang="zh-CN" sz="3000" smtClean="0"/>
              <a:t> birds flying in the air.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(</a:t>
            </a:r>
            <a:r>
              <a:rPr lang="zh-CN" altLang="en-US" sz="3000" smtClean="0"/>
              <a:t>就划线部分提问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birds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flying in the air?</a:t>
            </a:r>
            <a:endParaRPr lang="zh-CN" altLang="en-US" sz="3000" smtClean="0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630238" y="2763838"/>
            <a:ext cx="344328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Are      there       any</a:t>
            </a:r>
          </a:p>
        </p:txBody>
      </p:sp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1481138" y="3214688"/>
            <a:ext cx="19812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there   are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1176338" y="3736975"/>
            <a:ext cx="22860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there     aren't</a:t>
            </a: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630238" y="5373688"/>
            <a:ext cx="54657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How    many              are      there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/>
      <p:bldP spid="35846" grpId="0"/>
      <p:bldP spid="35847" grpId="0"/>
      <p:bldP spid="3584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Grp="1"/>
          </p:cNvSpPr>
          <p:nvPr>
            <p:ph idx="1"/>
          </p:nvPr>
        </p:nvSpPr>
        <p:spPr>
          <a:xfrm>
            <a:off x="179388" y="620713"/>
            <a:ext cx="8469312" cy="50292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3. There is </a:t>
            </a:r>
            <a:r>
              <a:rPr lang="en-US" altLang="zh-CN" sz="3000" u="sng" smtClean="0"/>
              <a:t>some</a:t>
            </a:r>
            <a:r>
              <a:rPr lang="en-US" altLang="zh-CN" sz="3000" smtClean="0"/>
              <a:t> ice on the river.(</a:t>
            </a:r>
            <a:r>
              <a:rPr lang="zh-CN" altLang="en-US" sz="3000" smtClean="0"/>
              <a:t>就划线部分提问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	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ice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on the river?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4. There are some apples in the box.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(</a:t>
            </a:r>
            <a:r>
              <a:rPr lang="zh-CN" altLang="en-US" sz="3000" smtClean="0"/>
              <a:t>用</a:t>
            </a:r>
            <a:r>
              <a:rPr lang="en-US" altLang="zh-CN" sz="3000" smtClean="0"/>
              <a:t>a / an</a:t>
            </a:r>
            <a:r>
              <a:rPr lang="zh-CN" altLang="en-US" sz="3000" smtClean="0"/>
              <a:t>替换</a:t>
            </a:r>
            <a:r>
              <a:rPr lang="en-US" altLang="zh-CN" sz="3000" smtClean="0"/>
              <a:t>some</a:t>
            </a:r>
            <a:r>
              <a:rPr lang="zh-CN" altLang="en-US" sz="3000" smtClean="0"/>
              <a:t>改写句子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There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in the box.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5. Is there a piece of paper on the desk?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 (</a:t>
            </a:r>
            <a:r>
              <a:rPr lang="zh-CN" altLang="en-US" sz="3000" smtClean="0"/>
              <a:t>用</a:t>
            </a:r>
            <a:r>
              <a:rPr lang="en-US" altLang="zh-CN" sz="3000" smtClean="0"/>
              <a:t>three</a:t>
            </a:r>
            <a:r>
              <a:rPr lang="zh-CN" altLang="en-US" sz="3000" smtClean="0"/>
              <a:t>替换</a:t>
            </a:r>
            <a:r>
              <a:rPr lang="en-US" altLang="zh-CN" sz="3000" smtClean="0"/>
              <a:t>a </a:t>
            </a:r>
            <a:r>
              <a:rPr lang="zh-CN" altLang="en-US" sz="3000" smtClean="0"/>
              <a:t>改写句子</a:t>
            </a:r>
            <a:r>
              <a:rPr lang="en-US" altLang="zh-CN" sz="3000" smtClean="0"/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 2" pitchFamily="18" charset="2"/>
              <a:buNone/>
            </a:pPr>
            <a:r>
              <a:rPr lang="en-US" altLang="zh-CN" sz="3000" smtClean="0"/>
              <a:t>  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there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of </a:t>
            </a:r>
            <a:r>
              <a:rPr lang="en-US" altLang="zh-CN" sz="3000" smtClean="0">
                <a:sym typeface="+mn-ea"/>
              </a:rPr>
              <a:t>______</a:t>
            </a:r>
            <a:r>
              <a:rPr lang="en-US" altLang="zh-CN" sz="3000" smtClean="0"/>
              <a:t> on the desk?</a:t>
            </a:r>
            <a:endParaRPr lang="zh-CN" altLang="en-US" sz="3000" smtClean="0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492125" y="4365625"/>
            <a:ext cx="65214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  Are                three    pieces      paper 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939800" y="1179513"/>
            <a:ext cx="54308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How much              is           there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001838" y="2773363"/>
            <a:ext cx="3502025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3300"/>
                </a:solidFill>
                <a:latin typeface="Times New Roman" pitchFamily="18" charset="0"/>
              </a:rPr>
              <a:t>is           an        apple</a:t>
            </a:r>
          </a:p>
        </p:txBody>
      </p:sp>
      <p:pic>
        <p:nvPicPr>
          <p:cNvPr id="53253" name="图片 1" descr="t01e8af9a634fae929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0638" y="5084763"/>
            <a:ext cx="196215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  <p:bldP spid="3687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3850" y="549275"/>
            <a:ext cx="8569325" cy="6554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zh-CN" altLang="en-US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一. </a:t>
            </a:r>
            <a:r>
              <a:rPr lang="en-US" sz="3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选择最佳答案填空</a:t>
            </a:r>
            <a:r>
              <a:rPr lang="en-US" sz="3000" b="1" dirty="0">
                <a:solidFill>
                  <a:srgbClr val="0070C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。</a:t>
            </a:r>
            <a:endParaRPr lang="en-US" sz="3000" b="1" dirty="0">
              <a:solidFill>
                <a:srgbClr val="0070C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dirty="0">
                <a:latin typeface="Times New Roman" panose="02020603050405020304" pitchFamily="18" charset="0"/>
                <a:ea typeface="宋体" panose="02010600030101010101" pitchFamily="2" charset="-122"/>
              </a:rPr>
              <a:t>(  )1. 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How many ______ would you like? 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	A. paper   			B. bread  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	C. pieces of papers   	D. pieces of bread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(  )2. There are some 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______ 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waiting for you outside.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	A. German               	B. American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	C. Englishman              	D. Japanese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(  )3. Yesterday I went to the super market and bought a lot of 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______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.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	A. tomatoes              	B. </a:t>
            </a:r>
            <a:r>
              <a:rPr lang="en-US" altLang="zh-CN" sz="3000" kern="0" dirty="0" err="1">
                <a:latin typeface="Times New Roman" panose="02020603050405020304" pitchFamily="18" charset="0"/>
                <a:ea typeface="+mn-ea"/>
              </a:rPr>
              <a:t>potatos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 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	C. vegetable              	D. meats</a:t>
            </a:r>
          </a:p>
          <a:p>
            <a:pPr marL="273050" indent="-273050">
              <a:spcBef>
                <a:spcPct val="2000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</a:rPr>
              <a:t> 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422275" y="1225550"/>
            <a:ext cx="46196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422275" y="2800350"/>
            <a:ext cx="46196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22275" y="4292600"/>
            <a:ext cx="44132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42950" y="582613"/>
            <a:ext cx="7756525" cy="5064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(  )4. How much are the ______? 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A. bread   		B. meats    </a:t>
            </a: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C. </a:t>
            </a:r>
            <a:r>
              <a:rPr lang="en-US" altLang="zh-CN" sz="3000" kern="0" dirty="0" err="1">
                <a:latin typeface="Times New Roman" panose="02020603050405020304" pitchFamily="18" charset="0"/>
                <a:ea typeface="+mn-ea"/>
                <a:sym typeface="+mn-ea"/>
              </a:rPr>
              <a:t>potatos</a:t>
            </a: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		D. tomatoes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(  )5. There are ______ and ______ on the table. 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A. two boxes cake; four bottle of oranges 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B. two boxes cake; four bottle of orange 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C. two boxes of cakes; four bottles of orange 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 marL="273050" indent="-273050">
              <a:lnSpc>
                <a:spcPct val="120000"/>
              </a:lnSpc>
              <a:spcBef>
                <a:spcPts val="0"/>
              </a:spcBef>
              <a:buClr>
                <a:srgbClr val="0BD0D9"/>
              </a:buClr>
              <a:defRPr/>
            </a:pPr>
            <a:r>
              <a:rPr lang="en-US" altLang="zh-CN" sz="3000" kern="0" dirty="0">
                <a:latin typeface="Times New Roman" panose="02020603050405020304" pitchFamily="18" charset="0"/>
                <a:ea typeface="+mn-ea"/>
                <a:sym typeface="+mn-ea"/>
              </a:rPr>
              <a:t>    D. two box of cakes; four bottles of oranges </a:t>
            </a:r>
            <a:endParaRPr lang="en-US" altLang="zh-CN" sz="3000" kern="0" dirty="0">
              <a:latin typeface="Times New Roman" panose="02020603050405020304" pitchFamily="18" charset="0"/>
              <a:ea typeface="+mn-ea"/>
            </a:endParaRPr>
          </a:p>
          <a:p>
            <a:pPr>
              <a:lnSpc>
                <a:spcPct val="130000"/>
              </a:lnSpc>
              <a:defRPr/>
            </a:pPr>
            <a:endParaRPr lang="zh-CN" altLang="en-US" sz="3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852488" y="668338"/>
            <a:ext cx="461962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852488" y="2209800"/>
            <a:ext cx="43973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0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pic>
        <p:nvPicPr>
          <p:cNvPr id="55300" name="图片 3" descr="9885883_223923003000_2"/>
          <p:cNvPicPr>
            <a:picLocks noChangeAspect="1"/>
          </p:cNvPicPr>
          <p:nvPr/>
        </p:nvPicPr>
        <p:blipFill>
          <a:blip r:embed="rId3"/>
          <a:srcRect b="4190"/>
          <a:stretch>
            <a:fillRect/>
          </a:stretch>
        </p:blipFill>
        <p:spPr bwMode="auto">
          <a:xfrm>
            <a:off x="7092950" y="5013325"/>
            <a:ext cx="1682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" grpId="0"/>
    </p:bldLst>
  </p:timing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191</TotalTime>
  <Words>952</Words>
  <Application>Microsoft Office PowerPoint</Application>
  <PresentationFormat>全屏显示(4:3)</PresentationFormat>
  <Paragraphs>196</Paragraphs>
  <Slides>24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演示文稿设计模板</vt:lpstr>
      </vt:variant>
      <vt:variant>
        <vt:i4>5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Arial Unicode MS</vt:lpstr>
      <vt:lpstr>Arial Narrow</vt:lpstr>
      <vt:lpstr>+mn-ea</vt:lpstr>
      <vt:lpstr>MS Gothic</vt:lpstr>
      <vt:lpstr>Grammar模板</vt:lpstr>
      <vt:lpstr>1_Grammar模板</vt:lpstr>
      <vt:lpstr>Grammar模板</vt:lpstr>
      <vt:lpstr>1_Grammar模板</vt:lpstr>
      <vt:lpstr>1_Grammar模板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eva</cp:lastModifiedBy>
  <cp:revision>40</cp:revision>
  <dcterms:created xsi:type="dcterms:W3CDTF">2017-05-31T01:55:00Z</dcterms:created>
  <dcterms:modified xsi:type="dcterms:W3CDTF">2018-10-11T01:03:00Z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