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15"/>
  </p:notesMasterIdLst>
  <p:sldIdLst>
    <p:sldId id="261" r:id="rId4"/>
    <p:sldId id="355" r:id="rId5"/>
    <p:sldId id="335" r:id="rId6"/>
    <p:sldId id="336" r:id="rId7"/>
    <p:sldId id="337" r:id="rId8"/>
    <p:sldId id="352" r:id="rId9"/>
    <p:sldId id="338" r:id="rId10"/>
    <p:sldId id="339" r:id="rId11"/>
    <p:sldId id="353" r:id="rId12"/>
    <p:sldId id="351" r:id="rId13"/>
    <p:sldId id="333" r:id="rId14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oleObject" Target="../embeddings/oleObject2.bin"/><Relationship Id="rId2" Type="http://schemas.openxmlformats.org/officeDocument/2006/relationships/image" Target="../media/image5.png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slide" Target="slide1.xml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png"/><Relationship Id="rId1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.wav"/><Relationship Id="rId1" Type="http://schemas.openxmlformats.org/officeDocument/2006/relationships/audio" Target="../media/audio4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5.wav"/><Relationship Id="rId1" Type="http://schemas.openxmlformats.org/officeDocument/2006/relationships/audio" Target="../media/audio4.wav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第四章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642744" y="1533943"/>
            <a:ext cx="4199890" cy="129794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80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光的反射</a:t>
            </a:r>
            <a:endParaRPr lang="zh-CN" altLang="en-US" sz="8000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9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23" name="Text Box 7"/>
          <p:cNvSpPr txBox="1"/>
          <p:nvPr/>
        </p:nvSpPr>
        <p:spPr>
          <a:xfrm>
            <a:off x="164465" y="4895851"/>
            <a:ext cx="9144000" cy="1170305"/>
          </a:xfrm>
          <a:prstGeom prst="rect">
            <a:avLst/>
          </a:prstGeom>
          <a:noFill/>
          <a:ln w="9525">
            <a:noFill/>
          </a:ln>
        </p:spPr>
        <p:txBody>
          <a:bodyPr lIns="522000" tIns="154800" rIns="522000" bIns="154800" anchor="ctr" anchorCtr="1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光从一种介质射向另一种介质时，有一部分光要返回原来的介质，这种现象叫做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光的反射。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69795" y="940435"/>
            <a:ext cx="4803775" cy="38398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6435" y="1005840"/>
            <a:ext cx="5231130" cy="3708400"/>
          </a:xfrm>
          <a:prstGeom prst="rect">
            <a:avLst/>
          </a:prstGeom>
        </p:spPr>
      </p:pic>
      <p:cxnSp>
        <p:nvCxnSpPr>
          <p:cNvPr id="2" name="直接箭头连接符 1"/>
          <p:cNvCxnSpPr/>
          <p:nvPr/>
        </p:nvCxnSpPr>
        <p:spPr>
          <a:xfrm>
            <a:off x="1315720" y="847090"/>
            <a:ext cx="2182495" cy="1271905"/>
          </a:xfrm>
          <a:prstGeom prst="straightConnector1">
            <a:avLst/>
          </a:prstGeom>
          <a:ln w="44450">
            <a:solidFill>
              <a:srgbClr val="FF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箭头连接符 2"/>
          <p:cNvCxnSpPr/>
          <p:nvPr/>
        </p:nvCxnSpPr>
        <p:spPr>
          <a:xfrm flipV="1">
            <a:off x="4354830" y="1581150"/>
            <a:ext cx="1731010" cy="1050290"/>
          </a:xfrm>
          <a:prstGeom prst="straightConnector1">
            <a:avLst/>
          </a:prstGeom>
          <a:ln w="44450">
            <a:solidFill>
              <a:srgbClr val="FF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470275" y="2106930"/>
            <a:ext cx="908685" cy="537845"/>
          </a:xfrm>
          <a:prstGeom prst="line">
            <a:avLst/>
          </a:prstGeom>
          <a:ln w="44450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6037580" y="733425"/>
            <a:ext cx="1465580" cy="871855"/>
          </a:xfrm>
          <a:prstGeom prst="line">
            <a:avLst/>
          </a:prstGeom>
          <a:ln w="44450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823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4823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9938" name="Group 2"/>
          <p:cNvGrpSpPr/>
          <p:nvPr/>
        </p:nvGrpSpPr>
        <p:grpSpPr>
          <a:xfrm>
            <a:off x="2209800" y="4267200"/>
            <a:ext cx="4572000" cy="228600"/>
            <a:chOff x="1584" y="3408"/>
            <a:chExt cx="2880" cy="144"/>
          </a:xfrm>
        </p:grpSpPr>
        <p:sp>
          <p:nvSpPr>
            <p:cNvPr id="5154" name="Line 3"/>
            <p:cNvSpPr/>
            <p:nvPr/>
          </p:nvSpPr>
          <p:spPr>
            <a:xfrm>
              <a:off x="1584" y="3408"/>
              <a:ext cx="2880" cy="0"/>
            </a:xfrm>
            <a:prstGeom prst="line">
              <a:avLst/>
            </a:prstGeom>
            <a:ln w="38100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5155" name="Group 4"/>
            <p:cNvGrpSpPr/>
            <p:nvPr/>
          </p:nvGrpSpPr>
          <p:grpSpPr>
            <a:xfrm>
              <a:off x="1584" y="3408"/>
              <a:ext cx="960" cy="144"/>
              <a:chOff x="1584" y="3408"/>
              <a:chExt cx="960" cy="144"/>
            </a:xfrm>
          </p:grpSpPr>
          <p:sp>
            <p:nvSpPr>
              <p:cNvPr id="5170" name="Line 5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1" name="Line 6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2" name="Line 7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3" name="Line 8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4" name="Line 9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5" name="Line 10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5156" name="Group 11"/>
            <p:cNvGrpSpPr/>
            <p:nvPr/>
          </p:nvGrpSpPr>
          <p:grpSpPr>
            <a:xfrm>
              <a:off x="2352" y="3408"/>
              <a:ext cx="960" cy="144"/>
              <a:chOff x="1584" y="3408"/>
              <a:chExt cx="960" cy="144"/>
            </a:xfrm>
          </p:grpSpPr>
          <p:sp>
            <p:nvSpPr>
              <p:cNvPr id="5164" name="Line 12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5" name="Line 13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6" name="Line 14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7" name="Line 15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8" name="Line 16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9" name="Line 17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5157" name="Group 18"/>
            <p:cNvGrpSpPr/>
            <p:nvPr/>
          </p:nvGrpSpPr>
          <p:grpSpPr>
            <a:xfrm>
              <a:off x="3264" y="3408"/>
              <a:ext cx="1008" cy="144"/>
              <a:chOff x="1584" y="3408"/>
              <a:chExt cx="960" cy="144"/>
            </a:xfrm>
          </p:grpSpPr>
          <p:sp>
            <p:nvSpPr>
              <p:cNvPr id="5158" name="Line 19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9" name="Line 20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0" name="Line 21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1" name="Line 22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2" name="Line 23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3" name="Line 24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39992" name="Group 56"/>
          <p:cNvGrpSpPr/>
          <p:nvPr/>
        </p:nvGrpSpPr>
        <p:grpSpPr>
          <a:xfrm>
            <a:off x="1143000" y="0"/>
            <a:ext cx="3352800" cy="4267200"/>
            <a:chOff x="144" y="1920"/>
            <a:chExt cx="2112" cy="2688"/>
          </a:xfrm>
        </p:grpSpPr>
        <p:grpSp>
          <p:nvGrpSpPr>
            <p:cNvPr id="5148" name="Group 26"/>
            <p:cNvGrpSpPr/>
            <p:nvPr/>
          </p:nvGrpSpPr>
          <p:grpSpPr>
            <a:xfrm>
              <a:off x="1200" y="3264"/>
              <a:ext cx="1056" cy="1344"/>
              <a:chOff x="864" y="912"/>
              <a:chExt cx="1056" cy="1344"/>
            </a:xfrm>
          </p:grpSpPr>
          <p:sp>
            <p:nvSpPr>
              <p:cNvPr id="5152" name="Line 27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45085" cap="flat" cmpd="sng">
                <a:solidFill>
                  <a:srgbClr val="FF993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3" name="Freeform 28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44450" cap="flat" cmpd="sng">
                <a:solidFill>
                  <a:srgbClr val="FF9933">
                    <a:alpha val="100000"/>
                  </a:srgb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5149" name="Group 29"/>
            <p:cNvGrpSpPr/>
            <p:nvPr/>
          </p:nvGrpSpPr>
          <p:grpSpPr>
            <a:xfrm>
              <a:off x="144" y="1920"/>
              <a:ext cx="1056" cy="1344"/>
              <a:chOff x="864" y="912"/>
              <a:chExt cx="1056" cy="1344"/>
            </a:xfrm>
          </p:grpSpPr>
          <p:sp>
            <p:nvSpPr>
              <p:cNvPr id="5150" name="Line 30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9525">
                <a:noFill/>
              </a:ln>
            </p:spPr>
          </p:sp>
          <p:sp>
            <p:nvSpPr>
              <p:cNvPr id="5151" name="Freeform 31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39993" name="Group 57"/>
          <p:cNvGrpSpPr/>
          <p:nvPr/>
        </p:nvGrpSpPr>
        <p:grpSpPr>
          <a:xfrm>
            <a:off x="3733800" y="1981200"/>
            <a:ext cx="1447800" cy="4689475"/>
            <a:chOff x="528" y="1728"/>
            <a:chExt cx="912" cy="2954"/>
          </a:xfrm>
        </p:grpSpPr>
        <p:grpSp>
          <p:nvGrpSpPr>
            <p:cNvPr id="5142" name="Group 33"/>
            <p:cNvGrpSpPr/>
            <p:nvPr/>
          </p:nvGrpSpPr>
          <p:grpSpPr>
            <a:xfrm rot="2127092">
              <a:off x="1440" y="1728"/>
              <a:ext cx="0" cy="1610"/>
              <a:chOff x="4992" y="1776"/>
              <a:chExt cx="0" cy="1584"/>
            </a:xfrm>
          </p:grpSpPr>
          <p:sp>
            <p:nvSpPr>
              <p:cNvPr id="5146" name="Line 34"/>
              <p:cNvSpPr/>
              <p:nvPr/>
            </p:nvSpPr>
            <p:spPr>
              <a:xfrm flipV="1">
                <a:off x="4992" y="1776"/>
                <a:ext cx="0" cy="1344"/>
              </a:xfrm>
              <a:prstGeom prst="line">
                <a:avLst/>
              </a:prstGeom>
              <a:ln w="44450" cap="flat" cmpd="sng">
                <a:solidFill>
                  <a:srgbClr val="FF993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47" name="Line 35"/>
              <p:cNvSpPr/>
              <p:nvPr/>
            </p:nvSpPr>
            <p:spPr>
              <a:xfrm flipV="1">
                <a:off x="4992" y="2256"/>
                <a:ext cx="0" cy="1104"/>
              </a:xfrm>
              <a:prstGeom prst="line">
                <a:avLst/>
              </a:prstGeom>
              <a:ln w="44450" cap="flat" cmpd="sng">
                <a:solidFill>
                  <a:srgbClr val="FF9933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grpSp>
          <p:nvGrpSpPr>
            <p:cNvPr id="5143" name="Group 36"/>
            <p:cNvGrpSpPr/>
            <p:nvPr/>
          </p:nvGrpSpPr>
          <p:grpSpPr>
            <a:xfrm rot="2127092">
              <a:off x="528" y="3072"/>
              <a:ext cx="0" cy="1610"/>
              <a:chOff x="4992" y="1776"/>
              <a:chExt cx="0" cy="1584"/>
            </a:xfrm>
          </p:grpSpPr>
          <p:sp>
            <p:nvSpPr>
              <p:cNvPr id="5144" name="Line 37"/>
              <p:cNvSpPr/>
              <p:nvPr/>
            </p:nvSpPr>
            <p:spPr>
              <a:xfrm flipV="1">
                <a:off x="4992" y="1776"/>
                <a:ext cx="0" cy="1344"/>
              </a:xfrm>
              <a:prstGeom prst="line">
                <a:avLst/>
              </a:prstGeom>
              <a:ln w="952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45" name="Line 38"/>
              <p:cNvSpPr/>
              <p:nvPr/>
            </p:nvSpPr>
            <p:spPr>
              <a:xfrm flipV="1">
                <a:off x="4992" y="2256"/>
                <a:ext cx="0" cy="1104"/>
              </a:xfrm>
              <a:prstGeom prst="line">
                <a:avLst/>
              </a:prstGeom>
              <a:ln w="9525" cap="flat" cmpd="sng">
                <a:solidFill>
                  <a:schemeClr val="bg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</p:grpSp>
      <p:grpSp>
        <p:nvGrpSpPr>
          <p:cNvPr id="39994" name="Group 58"/>
          <p:cNvGrpSpPr/>
          <p:nvPr/>
        </p:nvGrpSpPr>
        <p:grpSpPr>
          <a:xfrm>
            <a:off x="4495800" y="2209800"/>
            <a:ext cx="0" cy="4191000"/>
            <a:chOff x="768" y="1056"/>
            <a:chExt cx="0" cy="2640"/>
          </a:xfrm>
        </p:grpSpPr>
        <p:sp>
          <p:nvSpPr>
            <p:cNvPr id="5140" name="Line 40"/>
            <p:cNvSpPr/>
            <p:nvPr/>
          </p:nvSpPr>
          <p:spPr>
            <a:xfrm>
              <a:off x="768" y="1056"/>
              <a:ext cx="0" cy="1344"/>
            </a:xfrm>
            <a:prstGeom prst="line">
              <a:avLst/>
            </a:prstGeom>
            <a:ln w="31750" cap="rnd" cmpd="sng">
              <a:solidFill>
                <a:schemeClr val="hlink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5141" name="Line 41"/>
            <p:cNvSpPr/>
            <p:nvPr/>
          </p:nvSpPr>
          <p:spPr>
            <a:xfrm>
              <a:off x="768" y="2352"/>
              <a:ext cx="0" cy="1344"/>
            </a:xfrm>
            <a:prstGeom prst="line">
              <a:avLst/>
            </a:prstGeom>
            <a:ln w="31750" cap="rnd" cmpd="sng">
              <a:solidFill>
                <a:schemeClr val="bg1"/>
              </a:solidFill>
              <a:prstDash val="sysDot"/>
              <a:headEnd type="none" w="med" len="med"/>
              <a:tailEnd type="none" w="med" len="med"/>
            </a:ln>
          </p:spPr>
        </p:sp>
      </p:grpSp>
      <p:sp>
        <p:nvSpPr>
          <p:cNvPr id="39978" name="Text Box 42"/>
          <p:cNvSpPr txBox="1"/>
          <p:nvPr/>
        </p:nvSpPr>
        <p:spPr>
          <a:xfrm>
            <a:off x="914400" y="19812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入射光线  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79" name="Text Box 43"/>
          <p:cNvSpPr txBox="1"/>
          <p:nvPr/>
        </p:nvSpPr>
        <p:spPr>
          <a:xfrm>
            <a:off x="3886200" y="46482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FF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入射点</a:t>
            </a:r>
            <a:endParaRPr lang="zh-CN" altLang="en-US" dirty="0">
              <a:solidFill>
                <a:srgbClr val="FFFF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80" name="Text Box 44"/>
          <p:cNvSpPr txBox="1"/>
          <p:nvPr/>
        </p:nvSpPr>
        <p:spPr>
          <a:xfrm>
            <a:off x="4191000" y="42672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dirty="0">
              <a:solidFill>
                <a:srgbClr val="CC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81" name="Text Box 45"/>
          <p:cNvSpPr txBox="1"/>
          <p:nvPr/>
        </p:nvSpPr>
        <p:spPr>
          <a:xfrm>
            <a:off x="5334000" y="1295400"/>
            <a:ext cx="1676400" cy="783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反射光线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82" name="Text Box 46"/>
          <p:cNvSpPr txBox="1"/>
          <p:nvPr/>
        </p:nvSpPr>
        <p:spPr>
          <a:xfrm>
            <a:off x="3962400" y="1143000"/>
            <a:ext cx="1219200" cy="783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法线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83" name="Freeform 47"/>
          <p:cNvSpPr/>
          <p:nvPr/>
        </p:nvSpPr>
        <p:spPr>
          <a:xfrm rot="-10092271">
            <a:off x="4114800" y="3657600"/>
            <a:ext cx="304800" cy="228600"/>
          </a:xfrm>
          <a:custGeom>
            <a:avLst/>
            <a:gdLst/>
            <a:ahLst/>
            <a:cxnLst>
              <a:cxn ang="0">
                <a:pos x="0" y="159973464"/>
              </a:cxn>
              <a:cxn ang="0">
                <a:pos x="136257792" y="159973464"/>
              </a:cxn>
              <a:cxn ang="0">
                <a:pos x="111483648" y="0"/>
              </a:cxn>
            </a:cxnLst>
            <a:pathLst>
              <a:path w="600" h="280">
                <a:moveTo>
                  <a:pt x="0" y="240"/>
                </a:moveTo>
                <a:cubicBezTo>
                  <a:pt x="228" y="260"/>
                  <a:pt x="456" y="280"/>
                  <a:pt x="528" y="240"/>
                </a:cubicBezTo>
                <a:cubicBezTo>
                  <a:pt x="600" y="200"/>
                  <a:pt x="448" y="40"/>
                  <a:pt x="432" y="0"/>
                </a:cubicBezTo>
              </a:path>
            </a:pathLst>
          </a:custGeom>
          <a:noFill/>
          <a:ln w="9525" cap="flat" cmpd="sng">
            <a:solidFill>
              <a:schemeClr val="accent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9984" name="Freeform 48"/>
          <p:cNvSpPr/>
          <p:nvPr/>
        </p:nvSpPr>
        <p:spPr>
          <a:xfrm rot="-6968028">
            <a:off x="4457700" y="3619500"/>
            <a:ext cx="304800" cy="228600"/>
          </a:xfrm>
          <a:custGeom>
            <a:avLst/>
            <a:gdLst/>
            <a:ahLst/>
            <a:cxnLst>
              <a:cxn ang="0">
                <a:pos x="0" y="159973464"/>
              </a:cxn>
              <a:cxn ang="0">
                <a:pos x="136257792" y="159973464"/>
              </a:cxn>
              <a:cxn ang="0">
                <a:pos x="111483648" y="0"/>
              </a:cxn>
            </a:cxnLst>
            <a:pathLst>
              <a:path w="600" h="280">
                <a:moveTo>
                  <a:pt x="0" y="240"/>
                </a:moveTo>
                <a:cubicBezTo>
                  <a:pt x="228" y="260"/>
                  <a:pt x="456" y="280"/>
                  <a:pt x="528" y="240"/>
                </a:cubicBezTo>
                <a:cubicBezTo>
                  <a:pt x="600" y="200"/>
                  <a:pt x="448" y="40"/>
                  <a:pt x="432" y="0"/>
                </a:cubicBezTo>
              </a:path>
            </a:pathLst>
          </a:custGeom>
          <a:noFill/>
          <a:ln w="9525" cap="flat" cmpd="sng">
            <a:solidFill>
              <a:srgbClr val="CC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9985" name="AutoShape 49"/>
          <p:cNvSpPr/>
          <p:nvPr/>
        </p:nvSpPr>
        <p:spPr>
          <a:xfrm>
            <a:off x="4572000" y="2133600"/>
            <a:ext cx="457200" cy="838200"/>
          </a:xfrm>
          <a:prstGeom prst="wedgeRoundRectCallout">
            <a:avLst>
              <a:gd name="adj1" fmla="val -44097"/>
              <a:gd name="adj2" fmla="val 12727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1800" dirty="0">
                <a:solidFill>
                  <a:srgbClr val="CC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反射角</a:t>
            </a:r>
            <a:endParaRPr lang="zh-CN" altLang="en-US" sz="1800" dirty="0">
              <a:solidFill>
                <a:srgbClr val="CC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endParaRPr lang="zh-CN" altLang="en-US" sz="1800" dirty="0">
              <a:solidFill>
                <a:srgbClr val="CC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algn="l"/>
            <a:r>
              <a:rPr lang="en-US" altLang="zh-CN" sz="1800" dirty="0">
                <a:solidFill>
                  <a:srgbClr val="FFFF99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r</a:t>
            </a:r>
            <a:endParaRPr lang="en-US" altLang="zh-CN" sz="1800" dirty="0">
              <a:solidFill>
                <a:srgbClr val="FFFF99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9986" name="AutoShape 50"/>
          <p:cNvSpPr/>
          <p:nvPr/>
        </p:nvSpPr>
        <p:spPr>
          <a:xfrm>
            <a:off x="3810000" y="2209800"/>
            <a:ext cx="609600" cy="914400"/>
          </a:xfrm>
          <a:prstGeom prst="wedgeRoundRectCallout">
            <a:avLst>
              <a:gd name="adj1" fmla="val 38282"/>
              <a:gd name="adj2" fmla="val 105037"/>
              <a:gd name="adj3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1800" b="1" dirty="0">
                <a:solidFill>
                  <a:schemeClr val="accent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入射角</a:t>
            </a:r>
            <a:endParaRPr lang="zh-CN" altLang="en-US" sz="1800" b="1" dirty="0">
              <a:solidFill>
                <a:schemeClr val="accent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endParaRPr lang="zh-CN" altLang="en-US" sz="1800" b="1" dirty="0">
              <a:solidFill>
                <a:schemeClr val="accent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algn="r"/>
            <a:r>
              <a:rPr lang="zh-CN" altLang="en-US" sz="1800" b="1" dirty="0">
                <a:solidFill>
                  <a:srgbClr val="FFFF99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en-US" altLang="zh-CN" sz="1800" b="1" dirty="0">
                <a:solidFill>
                  <a:srgbClr val="FFFF99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i</a:t>
            </a:r>
            <a:endParaRPr lang="en-US" altLang="zh-CN" sz="1800" b="1" dirty="0">
              <a:solidFill>
                <a:srgbClr val="FFFF99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9987" name="AutoShape 51"/>
          <p:cNvSpPr/>
          <p:nvPr/>
        </p:nvSpPr>
        <p:spPr>
          <a:xfrm>
            <a:off x="7010400" y="4648200"/>
            <a:ext cx="1447800" cy="457200"/>
          </a:xfrm>
          <a:prstGeom prst="wedgeRoundRectCallout">
            <a:avLst>
              <a:gd name="adj1" fmla="val -68421"/>
              <a:gd name="adj2" fmla="val -128472"/>
              <a:gd name="adj3" fmla="val 16667"/>
            </a:avLst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反射面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36" name="WordArt 60"/>
          <p:cNvSpPr>
            <a:spLocks noTextEdit="1"/>
          </p:cNvSpPr>
          <p:nvPr/>
        </p:nvSpPr>
        <p:spPr>
          <a:xfrm>
            <a:off x="1219200" y="561340"/>
            <a:ext cx="2819400" cy="558800"/>
          </a:xfrm>
          <a:prstGeom prst="rect">
            <a:avLst/>
          </a:prstGeom>
        </p:spPr>
        <p:txBody>
          <a:bodyPr wrap="none" fromWordArt="1"/>
          <a:p>
            <a:pPr algn="ctr" eaLnBrk="0" hangingPunct="0"/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光路介绍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998" name="Text Box 62"/>
          <p:cNvSpPr txBox="1"/>
          <p:nvPr/>
        </p:nvSpPr>
        <p:spPr>
          <a:xfrm>
            <a:off x="762000" y="5029200"/>
            <a:ext cx="5715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法线：过入射点作反射面的垂线（ON）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99" name="Text Box 63"/>
          <p:cNvSpPr txBox="1"/>
          <p:nvPr/>
        </p:nvSpPr>
        <p:spPr>
          <a:xfrm>
            <a:off x="762000" y="5486400"/>
            <a:ext cx="57912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入射角：入射光线与法线的夹角  （  i  )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0001" name="Rectangle 65"/>
          <p:cNvSpPr/>
          <p:nvPr/>
        </p:nvSpPr>
        <p:spPr>
          <a:xfrm>
            <a:off x="762000" y="5943600"/>
            <a:ext cx="6096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反射角：反射光线与法线的夹角   (  r )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3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75"/>
                                        <p:tgtEl>
                                          <p:spTgt spid="39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3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9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9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9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8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"/>
                                        <p:tgtEl>
                                          <p:spTgt spid="39998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500"/>
                                        <p:tgtEl>
                                          <p:spTgt spid="3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39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39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399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9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75"/>
                                        <p:tgtEl>
                                          <p:spTgt spid="39999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399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75"/>
                                        <p:tgtEl>
                                          <p:spTgt spid="4000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78" grpId="0"/>
      <p:bldP spid="39979" grpId="0"/>
      <p:bldP spid="39980" grpId="0"/>
      <p:bldP spid="39981" grpId="0"/>
      <p:bldP spid="39982" grpId="0"/>
      <p:bldP spid="39985" grpId="0" bldLvl="0" animBg="1"/>
      <p:bldP spid="39986" grpId="0" bldLvl="0" animBg="1"/>
      <p:bldP spid="39987" grpId="0" bldLvl="0" animBg="1"/>
      <p:bldP spid="39998" grpId="0" build="p"/>
      <p:bldP spid="39999" grpId="0" build="p"/>
      <p:bldP spid="4000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AutoShape 2"/>
          <p:cNvSpPr/>
          <p:nvPr/>
        </p:nvSpPr>
        <p:spPr>
          <a:xfrm>
            <a:off x="482600" y="4495800"/>
            <a:ext cx="4165600" cy="533400"/>
          </a:xfrm>
          <a:prstGeom prst="flowChartInputOutpu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147" name="AutoShape 3"/>
          <p:cNvSpPr/>
          <p:nvPr/>
        </p:nvSpPr>
        <p:spPr>
          <a:xfrm>
            <a:off x="-457200" y="5029200"/>
            <a:ext cx="4267200" cy="533400"/>
          </a:xfrm>
          <a:prstGeom prst="flowChartInputOutpu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148" name="AutoShape 4"/>
          <p:cNvSpPr/>
          <p:nvPr/>
        </p:nvSpPr>
        <p:spPr>
          <a:xfrm>
            <a:off x="2133600" y="4953000"/>
            <a:ext cx="533400" cy="152400"/>
          </a:xfrm>
          <a:prstGeom prst="cube">
            <a:avLst>
              <a:gd name="adj" fmla="val 81250"/>
            </a:avLst>
          </a:prstGeom>
          <a:solidFill>
            <a:srgbClr val="CCCCFF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6325" name="AutoShape 5"/>
          <p:cNvSpPr/>
          <p:nvPr/>
        </p:nvSpPr>
        <p:spPr>
          <a:xfrm rot="5400000" flipV="1">
            <a:off x="1638300" y="3314700"/>
            <a:ext cx="2514600" cy="914400"/>
          </a:xfrm>
          <a:prstGeom prst="parallelogram">
            <a:avLst>
              <a:gd name="adj" fmla="val 63860"/>
            </a:avLst>
          </a:prstGeom>
          <a:solidFill>
            <a:srgbClr val="CCCC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6326" name="Object 6"/>
          <p:cNvGraphicFramePr>
            <a:graphicFrameLocks noChangeAspect="1"/>
          </p:cNvGraphicFramePr>
          <p:nvPr/>
        </p:nvGraphicFramePr>
        <p:xfrm>
          <a:off x="457200" y="3124200"/>
          <a:ext cx="1982788" cy="190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3962400" imgH="1971675" progId="Paint.Picture">
                  <p:embed/>
                </p:oleObj>
              </mc:Choice>
              <mc:Fallback>
                <p:oleObj name="" r:id="rId1" imgW="3962400" imgH="1971675" progId="Paint.Pictur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rcRect l="5814" r="50871" b="3468"/>
                      <a:stretch>
                        <a:fillRect/>
                      </a:stretch>
                    </p:blipFill>
                    <p:spPr>
                      <a:xfrm>
                        <a:off x="457200" y="3124200"/>
                        <a:ext cx="1982788" cy="1903413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9525" cap="flat" cmpd="sng">
                        <a:solidFill>
                          <a:schemeClr val="bg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6327" name="Group 7"/>
          <p:cNvGrpSpPr/>
          <p:nvPr/>
        </p:nvGrpSpPr>
        <p:grpSpPr>
          <a:xfrm rot="-76783">
            <a:off x="-685800" y="1143000"/>
            <a:ext cx="3124200" cy="3886200"/>
            <a:chOff x="1275" y="-1220"/>
            <a:chExt cx="2152" cy="2826"/>
          </a:xfrm>
        </p:grpSpPr>
        <p:grpSp>
          <p:nvGrpSpPr>
            <p:cNvPr id="6166" name="Group 8"/>
            <p:cNvGrpSpPr/>
            <p:nvPr/>
          </p:nvGrpSpPr>
          <p:grpSpPr>
            <a:xfrm rot="138167">
              <a:off x="2371" y="262"/>
              <a:ext cx="1056" cy="1344"/>
              <a:chOff x="864" y="912"/>
              <a:chExt cx="1056" cy="1344"/>
            </a:xfrm>
          </p:grpSpPr>
          <p:sp>
            <p:nvSpPr>
              <p:cNvPr id="6170" name="Line 9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28575" cap="flat" cmpd="sng">
                <a:solidFill>
                  <a:srgbClr val="FF993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71" name="Freeform 10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noFill/>
              <a:ln w="28575" cap="flat" cmpd="sng">
                <a:solidFill>
                  <a:srgbClr val="FF9933">
                    <a:alpha val="100000"/>
                  </a:srgb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6167" name="Group 11"/>
            <p:cNvGrpSpPr/>
            <p:nvPr/>
          </p:nvGrpSpPr>
          <p:grpSpPr>
            <a:xfrm rot="138167">
              <a:off x="1275" y="-1220"/>
              <a:ext cx="1200" cy="1488"/>
              <a:chOff x="864" y="912"/>
              <a:chExt cx="1056" cy="1344"/>
            </a:xfrm>
          </p:grpSpPr>
          <p:sp>
            <p:nvSpPr>
              <p:cNvPr id="6168" name="Line 12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28575">
                <a:noFill/>
              </a:ln>
            </p:spPr>
          </p:sp>
          <p:sp>
            <p:nvSpPr>
              <p:cNvPr id="6169" name="Freeform 13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noFill/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6152" name="Text Box 14"/>
          <p:cNvSpPr txBox="1"/>
          <p:nvPr/>
        </p:nvSpPr>
        <p:spPr>
          <a:xfrm>
            <a:off x="685800" y="1524000"/>
            <a:ext cx="2209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当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F</a:t>
            </a:r>
            <a:r>
              <a:rPr lang="zh-CN" altLang="en-US" sz="3200" dirty="0">
                <a:latin typeface="Times New Roman" panose="02020603050405020304" pitchFamily="18" charset="0"/>
              </a:rPr>
              <a:t>面后折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6153" name="AutoShape 15"/>
          <p:cNvSpPr/>
          <p:nvPr/>
        </p:nvSpPr>
        <p:spPr>
          <a:xfrm>
            <a:off x="5054600" y="4343400"/>
            <a:ext cx="4394200" cy="533400"/>
          </a:xfrm>
          <a:prstGeom prst="flowChartInputOutpu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154" name="AutoShape 16"/>
          <p:cNvSpPr/>
          <p:nvPr/>
        </p:nvSpPr>
        <p:spPr>
          <a:xfrm>
            <a:off x="4114800" y="4876800"/>
            <a:ext cx="4419600" cy="533400"/>
          </a:xfrm>
          <a:prstGeom prst="flowChartInputOutpu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155" name="AutoShape 17"/>
          <p:cNvSpPr/>
          <p:nvPr/>
        </p:nvSpPr>
        <p:spPr>
          <a:xfrm>
            <a:off x="6705600" y="4800600"/>
            <a:ext cx="533400" cy="152400"/>
          </a:xfrm>
          <a:prstGeom prst="cube">
            <a:avLst>
              <a:gd name="adj" fmla="val 81250"/>
            </a:avLst>
          </a:prstGeom>
          <a:solidFill>
            <a:srgbClr val="CCCCFF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6338" name="AutoShape 18"/>
          <p:cNvSpPr/>
          <p:nvPr/>
        </p:nvSpPr>
        <p:spPr>
          <a:xfrm rot="-5400000">
            <a:off x="5943600" y="4038600"/>
            <a:ext cx="2667000" cy="533400"/>
          </a:xfrm>
          <a:prstGeom prst="parallelogram">
            <a:avLst>
              <a:gd name="adj" fmla="val 146735"/>
            </a:avLst>
          </a:prstGeom>
          <a:solidFill>
            <a:srgbClr val="CCCC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6339" name="Object 19"/>
          <p:cNvGraphicFramePr>
            <a:graphicFrameLocks noChangeAspect="1"/>
          </p:cNvGraphicFramePr>
          <p:nvPr/>
        </p:nvGraphicFramePr>
        <p:xfrm>
          <a:off x="5029200" y="2971800"/>
          <a:ext cx="1982788" cy="190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3962400" imgH="1971675" progId="Paint.Picture">
                  <p:embed/>
                </p:oleObj>
              </mc:Choice>
              <mc:Fallback>
                <p:oleObj name="" r:id="rId3" imgW="3962400" imgH="1971675" progId="Paint.Pictur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rcRect l="5814" r="50871" b="3468"/>
                      <a:stretch>
                        <a:fillRect/>
                      </a:stretch>
                    </p:blipFill>
                    <p:spPr>
                      <a:xfrm>
                        <a:off x="5029200" y="2971800"/>
                        <a:ext cx="1982788" cy="1903413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9525" cap="flat" cmpd="sng">
                        <a:solidFill>
                          <a:schemeClr val="bg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6340" name="Group 20"/>
          <p:cNvGrpSpPr/>
          <p:nvPr/>
        </p:nvGrpSpPr>
        <p:grpSpPr>
          <a:xfrm rot="-76783">
            <a:off x="3886200" y="990600"/>
            <a:ext cx="3124200" cy="3886200"/>
            <a:chOff x="1275" y="-1220"/>
            <a:chExt cx="2152" cy="2826"/>
          </a:xfrm>
        </p:grpSpPr>
        <p:grpSp>
          <p:nvGrpSpPr>
            <p:cNvPr id="6160" name="Group 21"/>
            <p:cNvGrpSpPr/>
            <p:nvPr/>
          </p:nvGrpSpPr>
          <p:grpSpPr>
            <a:xfrm rot="138167">
              <a:off x="2371" y="262"/>
              <a:ext cx="1056" cy="1344"/>
              <a:chOff x="864" y="912"/>
              <a:chExt cx="1056" cy="1344"/>
            </a:xfrm>
          </p:grpSpPr>
          <p:sp>
            <p:nvSpPr>
              <p:cNvPr id="6164" name="Line 22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28575" cap="flat" cmpd="sng">
                <a:solidFill>
                  <a:srgbClr val="FF993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65" name="Freeform 23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noFill/>
              <a:ln w="28575" cap="flat" cmpd="sng">
                <a:solidFill>
                  <a:srgbClr val="FF9933">
                    <a:alpha val="100000"/>
                  </a:srgb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6161" name="Group 24"/>
            <p:cNvGrpSpPr/>
            <p:nvPr/>
          </p:nvGrpSpPr>
          <p:grpSpPr>
            <a:xfrm rot="138167">
              <a:off x="1275" y="-1220"/>
              <a:ext cx="1200" cy="1488"/>
              <a:chOff x="864" y="912"/>
              <a:chExt cx="1056" cy="1344"/>
            </a:xfrm>
          </p:grpSpPr>
          <p:sp>
            <p:nvSpPr>
              <p:cNvPr id="6162" name="Line 25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28575">
                <a:noFill/>
              </a:ln>
            </p:spPr>
          </p:sp>
          <p:sp>
            <p:nvSpPr>
              <p:cNvPr id="6163" name="Freeform 26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noFill/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6159" name="Text Box 27"/>
          <p:cNvSpPr txBox="1"/>
          <p:nvPr/>
        </p:nvSpPr>
        <p:spPr>
          <a:xfrm>
            <a:off x="5029200" y="1524000"/>
            <a:ext cx="2209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当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F</a:t>
            </a:r>
            <a:r>
              <a:rPr lang="zh-CN" altLang="en-US" sz="3200" dirty="0">
                <a:latin typeface="Times New Roman" panose="02020603050405020304" pitchFamily="18" charset="0"/>
              </a:rPr>
              <a:t>面前折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5136" name="WordArt 60"/>
          <p:cNvSpPr>
            <a:spLocks noTextEdit="1"/>
          </p:cNvSpPr>
          <p:nvPr/>
        </p:nvSpPr>
        <p:spPr>
          <a:xfrm>
            <a:off x="2438400" y="507365"/>
            <a:ext cx="2819400" cy="558800"/>
          </a:xfrm>
          <a:prstGeom prst="rect">
            <a:avLst/>
          </a:prstGeom>
        </p:spPr>
        <p:txBody>
          <a:bodyPr wrap="none" fromWordArt="1"/>
          <a:p>
            <a:pPr algn="ctr" eaLnBrk="0" hangingPunct="0"/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探究光的反射规律</a:t>
            </a:r>
            <a:r>
              <a:rPr lang="zh-CN" altLang="en-US" sz="2400" b="1">
                <a:solidFill>
                  <a:srgbClr val="FF0000"/>
                </a:solidFill>
                <a:latin typeface="+mj-ea"/>
                <a:ea typeface="+mj-ea"/>
              </a:rPr>
              <a:t>（视频）</a:t>
            </a:r>
            <a:endParaRPr lang="zh-CN" altLang="en-US" sz="2400" b="1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bldLvl="0" animBg="1"/>
      <p:bldP spid="5633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2115" name="Group 131"/>
          <p:cNvGrpSpPr/>
          <p:nvPr/>
        </p:nvGrpSpPr>
        <p:grpSpPr>
          <a:xfrm>
            <a:off x="2590800" y="2057400"/>
            <a:ext cx="5792788" cy="1066800"/>
            <a:chOff x="1536" y="1440"/>
            <a:chExt cx="3649" cy="672"/>
          </a:xfrm>
        </p:grpSpPr>
        <p:grpSp>
          <p:nvGrpSpPr>
            <p:cNvPr id="7213" name="Group 130"/>
            <p:cNvGrpSpPr/>
            <p:nvPr/>
          </p:nvGrpSpPr>
          <p:grpSpPr>
            <a:xfrm>
              <a:off x="1536" y="1440"/>
              <a:ext cx="3649" cy="672"/>
              <a:chOff x="1536" y="1440"/>
              <a:chExt cx="3649" cy="672"/>
            </a:xfrm>
          </p:grpSpPr>
          <p:sp>
            <p:nvSpPr>
              <p:cNvPr id="7215" name="AutoShape 4"/>
              <p:cNvSpPr/>
              <p:nvPr/>
            </p:nvSpPr>
            <p:spPr>
              <a:xfrm>
                <a:off x="2128" y="1440"/>
                <a:ext cx="3057" cy="336"/>
              </a:xfrm>
              <a:prstGeom prst="flowChartInputOutpu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16" name="AutoShape 5"/>
              <p:cNvSpPr/>
              <p:nvPr/>
            </p:nvSpPr>
            <p:spPr>
              <a:xfrm>
                <a:off x="1536" y="1776"/>
                <a:ext cx="3057" cy="336"/>
              </a:xfrm>
              <a:prstGeom prst="flowChartInputOutpu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7214" name="AutoShape 128"/>
            <p:cNvSpPr/>
            <p:nvPr/>
          </p:nvSpPr>
          <p:spPr>
            <a:xfrm>
              <a:off x="3168" y="1728"/>
              <a:ext cx="336" cy="96"/>
            </a:xfrm>
            <a:prstGeom prst="cube">
              <a:avLst>
                <a:gd name="adj" fmla="val 81250"/>
              </a:avLst>
            </a:prstGeom>
            <a:solidFill>
              <a:srgbClr val="CCCCFF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41986" name="Object 2"/>
          <p:cNvGraphicFramePr>
            <a:graphicFrameLocks noChangeAspect="1"/>
          </p:cNvGraphicFramePr>
          <p:nvPr/>
        </p:nvGraphicFramePr>
        <p:xfrm>
          <a:off x="3429000" y="685800"/>
          <a:ext cx="1982788" cy="190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3962400" imgH="1971675" progId="Paint.Picture">
                  <p:embed/>
                </p:oleObj>
              </mc:Choice>
              <mc:Fallback>
                <p:oleObj name="" r:id="rId1" imgW="3962400" imgH="1971675" progId="Paint.Pictur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rcRect l="5814" r="50871" b="3468"/>
                      <a:stretch>
                        <a:fillRect/>
                      </a:stretch>
                    </p:blipFill>
                    <p:spPr>
                      <a:xfrm>
                        <a:off x="3429000" y="685800"/>
                        <a:ext cx="1982788" cy="1903413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9525" cap="flat" cmpd="sng">
                        <a:solidFill>
                          <a:schemeClr val="bg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2" name="Object 8"/>
          <p:cNvGraphicFramePr>
            <a:graphicFrameLocks noChangeAspect="1"/>
          </p:cNvGraphicFramePr>
          <p:nvPr/>
        </p:nvGraphicFramePr>
        <p:xfrm>
          <a:off x="5410200" y="685800"/>
          <a:ext cx="1982788" cy="190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3962400" imgH="1971675" progId="Paint.Picture">
                  <p:embed/>
                </p:oleObj>
              </mc:Choice>
              <mc:Fallback>
                <p:oleObj name="" r:id="rId3" imgW="3962400" imgH="1971675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rcRect l="49054" r="1907" b="3468"/>
                      <a:stretch>
                        <a:fillRect/>
                      </a:stretch>
                    </p:blipFill>
                    <p:spPr>
                      <a:xfrm>
                        <a:off x="5410200" y="685800"/>
                        <a:ext cx="1982788" cy="1903413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chemeClr val="bg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2155" name="Group 171"/>
          <p:cNvGrpSpPr/>
          <p:nvPr/>
        </p:nvGrpSpPr>
        <p:grpSpPr>
          <a:xfrm rot="-76783">
            <a:off x="2276475" y="-1295400"/>
            <a:ext cx="3122613" cy="3886200"/>
            <a:chOff x="1275" y="-1220"/>
            <a:chExt cx="2152" cy="2826"/>
          </a:xfrm>
        </p:grpSpPr>
        <p:grpSp>
          <p:nvGrpSpPr>
            <p:cNvPr id="7207" name="Group 103"/>
            <p:cNvGrpSpPr/>
            <p:nvPr/>
          </p:nvGrpSpPr>
          <p:grpSpPr>
            <a:xfrm rot="138167">
              <a:off x="2371" y="262"/>
              <a:ext cx="1056" cy="1344"/>
              <a:chOff x="864" y="912"/>
              <a:chExt cx="1056" cy="1344"/>
            </a:xfrm>
          </p:grpSpPr>
          <p:sp>
            <p:nvSpPr>
              <p:cNvPr id="7211" name="Line 104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28575" cap="flat" cmpd="sng">
                <a:solidFill>
                  <a:srgbClr val="FF993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212" name="Freeform 105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noFill/>
              <a:ln w="28575" cap="flat" cmpd="sng">
                <a:solidFill>
                  <a:srgbClr val="FF9933">
                    <a:alpha val="100000"/>
                  </a:srgb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7208" name="Group 106"/>
            <p:cNvGrpSpPr/>
            <p:nvPr/>
          </p:nvGrpSpPr>
          <p:grpSpPr>
            <a:xfrm rot="138167">
              <a:off x="1275" y="-1220"/>
              <a:ext cx="1200" cy="1488"/>
              <a:chOff x="864" y="912"/>
              <a:chExt cx="1056" cy="1344"/>
            </a:xfrm>
          </p:grpSpPr>
          <p:sp>
            <p:nvSpPr>
              <p:cNvPr id="7209" name="Line 107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28575">
                <a:noFill/>
              </a:ln>
            </p:spPr>
          </p:sp>
          <p:sp>
            <p:nvSpPr>
              <p:cNvPr id="7210" name="Freeform 108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noFill/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42001" name="Line 17"/>
          <p:cNvSpPr/>
          <p:nvPr/>
        </p:nvSpPr>
        <p:spPr>
          <a:xfrm flipV="1">
            <a:off x="6565265" y="3914775"/>
            <a:ext cx="838200" cy="152400"/>
          </a:xfrm>
          <a:prstGeom prst="line">
            <a:avLst/>
          </a:prstGeom>
          <a:ln w="9525">
            <a:noFill/>
          </a:ln>
        </p:spPr>
      </p:sp>
      <p:grpSp>
        <p:nvGrpSpPr>
          <p:cNvPr id="42107" name="Group 123"/>
          <p:cNvGrpSpPr/>
          <p:nvPr/>
        </p:nvGrpSpPr>
        <p:grpSpPr>
          <a:xfrm rot="309387">
            <a:off x="4959350" y="457200"/>
            <a:ext cx="1060450" cy="4337050"/>
            <a:chOff x="3024" y="831"/>
            <a:chExt cx="845" cy="2961"/>
          </a:xfrm>
        </p:grpSpPr>
        <p:grpSp>
          <p:nvGrpSpPr>
            <p:cNvPr id="7201" name="Group 110"/>
            <p:cNvGrpSpPr/>
            <p:nvPr/>
          </p:nvGrpSpPr>
          <p:grpSpPr>
            <a:xfrm rot="1826041">
              <a:off x="3869" y="831"/>
              <a:ext cx="0" cy="1584"/>
              <a:chOff x="4992" y="1776"/>
              <a:chExt cx="0" cy="1584"/>
            </a:xfrm>
          </p:grpSpPr>
          <p:sp>
            <p:nvSpPr>
              <p:cNvPr id="7205" name="Line 111"/>
              <p:cNvSpPr/>
              <p:nvPr/>
            </p:nvSpPr>
            <p:spPr>
              <a:xfrm flipV="1">
                <a:off x="4992" y="1776"/>
                <a:ext cx="0" cy="1344"/>
              </a:xfrm>
              <a:prstGeom prst="line">
                <a:avLst/>
              </a:prstGeom>
              <a:ln w="28575" cap="flat" cmpd="sng">
                <a:solidFill>
                  <a:srgbClr val="FF993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206" name="Line 112"/>
              <p:cNvSpPr/>
              <p:nvPr/>
            </p:nvSpPr>
            <p:spPr>
              <a:xfrm flipV="1">
                <a:off x="4992" y="2256"/>
                <a:ext cx="0" cy="1104"/>
              </a:xfrm>
              <a:prstGeom prst="line">
                <a:avLst/>
              </a:prstGeom>
              <a:ln w="28575" cap="flat" cmpd="sng">
                <a:solidFill>
                  <a:srgbClr val="FF9933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grpSp>
          <p:nvGrpSpPr>
            <p:cNvPr id="7202" name="Group 113"/>
            <p:cNvGrpSpPr/>
            <p:nvPr/>
          </p:nvGrpSpPr>
          <p:grpSpPr>
            <a:xfrm rot="1826041">
              <a:off x="3024" y="2208"/>
              <a:ext cx="0" cy="1584"/>
              <a:chOff x="4992" y="1776"/>
              <a:chExt cx="0" cy="1584"/>
            </a:xfrm>
          </p:grpSpPr>
          <p:sp>
            <p:nvSpPr>
              <p:cNvPr id="7203" name="Line 114"/>
              <p:cNvSpPr/>
              <p:nvPr/>
            </p:nvSpPr>
            <p:spPr>
              <a:xfrm flipV="1">
                <a:off x="4992" y="1776"/>
                <a:ext cx="0" cy="1344"/>
              </a:xfrm>
              <a:prstGeom prst="line">
                <a:avLst/>
              </a:prstGeom>
              <a:ln w="28575">
                <a:noFill/>
              </a:ln>
            </p:spPr>
          </p:sp>
          <p:sp>
            <p:nvSpPr>
              <p:cNvPr id="7204" name="Line 115"/>
              <p:cNvSpPr/>
              <p:nvPr/>
            </p:nvSpPr>
            <p:spPr>
              <a:xfrm flipV="1">
                <a:off x="4992" y="2256"/>
                <a:ext cx="0" cy="1104"/>
              </a:xfrm>
              <a:prstGeom prst="line">
                <a:avLst/>
              </a:prstGeom>
              <a:ln w="28575">
                <a:noFill/>
              </a:ln>
            </p:spPr>
          </p:sp>
        </p:grpSp>
      </p:grpSp>
      <p:grpSp>
        <p:nvGrpSpPr>
          <p:cNvPr id="42109" name="Group 125"/>
          <p:cNvGrpSpPr/>
          <p:nvPr/>
        </p:nvGrpSpPr>
        <p:grpSpPr>
          <a:xfrm>
            <a:off x="5411788" y="533400"/>
            <a:ext cx="0" cy="4191000"/>
            <a:chOff x="3456" y="1008"/>
            <a:chExt cx="0" cy="2640"/>
          </a:xfrm>
        </p:grpSpPr>
        <p:sp>
          <p:nvSpPr>
            <p:cNvPr id="7199" name="Line 117"/>
            <p:cNvSpPr/>
            <p:nvPr/>
          </p:nvSpPr>
          <p:spPr>
            <a:xfrm>
              <a:off x="3456" y="1008"/>
              <a:ext cx="0" cy="1344"/>
            </a:xfrm>
            <a:prstGeom prst="line">
              <a:avLst/>
            </a:prstGeom>
            <a:ln w="19050" cap="flat" cmpd="sng">
              <a:solidFill>
                <a:schemeClr val="hlink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7200" name="Line 118"/>
            <p:cNvSpPr/>
            <p:nvPr/>
          </p:nvSpPr>
          <p:spPr>
            <a:xfrm>
              <a:off x="3456" y="2304"/>
              <a:ext cx="0" cy="1344"/>
            </a:xfrm>
            <a:prstGeom prst="line">
              <a:avLst/>
            </a:prstGeom>
            <a:ln w="19050">
              <a:noFill/>
            </a:ln>
          </p:spPr>
        </p:sp>
      </p:grpSp>
      <p:sp>
        <p:nvSpPr>
          <p:cNvPr id="42110" name="Text Box 126"/>
          <p:cNvSpPr txBox="1"/>
          <p:nvPr/>
        </p:nvSpPr>
        <p:spPr>
          <a:xfrm>
            <a:off x="611505" y="3629660"/>
            <a:ext cx="61706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1.反射光线、入射光线、法线在同一平面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2136" name="Group 152"/>
          <p:cNvGrpSpPr/>
          <p:nvPr/>
        </p:nvGrpSpPr>
        <p:grpSpPr>
          <a:xfrm rot="-272007">
            <a:off x="1981200" y="-685800"/>
            <a:ext cx="3048000" cy="3733800"/>
            <a:chOff x="1633" y="1110"/>
            <a:chExt cx="2493" cy="2483"/>
          </a:xfrm>
        </p:grpSpPr>
        <p:grpSp>
          <p:nvGrpSpPr>
            <p:cNvPr id="7193" name="Group 138"/>
            <p:cNvGrpSpPr/>
            <p:nvPr/>
          </p:nvGrpSpPr>
          <p:grpSpPr>
            <a:xfrm rot="-1134489">
              <a:off x="3070" y="2249"/>
              <a:ext cx="1056" cy="1344"/>
              <a:chOff x="864" y="912"/>
              <a:chExt cx="1056" cy="1344"/>
            </a:xfrm>
          </p:grpSpPr>
          <p:sp>
            <p:nvSpPr>
              <p:cNvPr id="7197" name="Line 139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12700" cap="flat" cmpd="sng">
                <a:solidFill>
                  <a:srgbClr val="66FF66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8" name="Freeform 140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rgbClr val="66FF66">
                  <a:alpha val="100000"/>
                </a:srgbClr>
              </a:solidFill>
              <a:ln w="38100" cap="flat" cmpd="sng">
                <a:solidFill>
                  <a:srgbClr val="66FF66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7194" name="Group 141"/>
            <p:cNvGrpSpPr/>
            <p:nvPr/>
          </p:nvGrpSpPr>
          <p:grpSpPr>
            <a:xfrm rot="-1134489">
              <a:off x="1633" y="1110"/>
              <a:ext cx="1056" cy="1344"/>
              <a:chOff x="864" y="912"/>
              <a:chExt cx="1056" cy="1344"/>
            </a:xfrm>
          </p:grpSpPr>
          <p:sp>
            <p:nvSpPr>
              <p:cNvPr id="7195" name="Line 142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12700">
                <a:noFill/>
              </a:ln>
            </p:spPr>
          </p:sp>
          <p:sp>
            <p:nvSpPr>
              <p:cNvPr id="7196" name="Freeform 143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noFill/>
              <a:ln w="1270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42156" name="Group 172"/>
          <p:cNvGrpSpPr/>
          <p:nvPr/>
        </p:nvGrpSpPr>
        <p:grpSpPr>
          <a:xfrm rot="152063">
            <a:off x="3352800" y="1905000"/>
            <a:ext cx="4189413" cy="1676400"/>
            <a:chOff x="1968" y="1152"/>
            <a:chExt cx="2986" cy="1008"/>
          </a:xfrm>
        </p:grpSpPr>
        <p:grpSp>
          <p:nvGrpSpPr>
            <p:cNvPr id="7189" name="Group 145"/>
            <p:cNvGrpSpPr/>
            <p:nvPr/>
          </p:nvGrpSpPr>
          <p:grpSpPr>
            <a:xfrm rot="3227470">
              <a:off x="4109" y="307"/>
              <a:ext cx="0" cy="1690"/>
              <a:chOff x="4992" y="1776"/>
              <a:chExt cx="0" cy="1584"/>
            </a:xfrm>
          </p:grpSpPr>
          <p:sp>
            <p:nvSpPr>
              <p:cNvPr id="7191" name="Line 146"/>
              <p:cNvSpPr/>
              <p:nvPr/>
            </p:nvSpPr>
            <p:spPr>
              <a:xfrm flipV="1">
                <a:off x="4992" y="1776"/>
                <a:ext cx="0" cy="1344"/>
              </a:xfrm>
              <a:prstGeom prst="line">
                <a:avLst/>
              </a:prstGeom>
              <a:ln w="38100" cap="flat" cmpd="sng">
                <a:solidFill>
                  <a:srgbClr val="66FF66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2" name="Line 147"/>
              <p:cNvSpPr/>
              <p:nvPr/>
            </p:nvSpPr>
            <p:spPr>
              <a:xfrm flipV="1">
                <a:off x="4992" y="2256"/>
                <a:ext cx="0" cy="1104"/>
              </a:xfrm>
              <a:prstGeom prst="line">
                <a:avLst/>
              </a:prstGeom>
              <a:ln w="12700" cap="flat" cmpd="sng">
                <a:solidFill>
                  <a:srgbClr val="66FF66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sp>
          <p:nvSpPr>
            <p:cNvPr id="7190" name="Line 149"/>
            <p:cNvSpPr/>
            <p:nvPr/>
          </p:nvSpPr>
          <p:spPr>
            <a:xfrm rot="3227470" flipV="1">
              <a:off x="2685" y="1443"/>
              <a:ext cx="0" cy="1434"/>
            </a:xfrm>
            <a:prstGeom prst="line">
              <a:avLst/>
            </a:prstGeom>
            <a:ln w="12700">
              <a:noFill/>
            </a:ln>
          </p:spPr>
        </p:sp>
      </p:grpSp>
      <p:sp>
        <p:nvSpPr>
          <p:cNvPr id="42140" name="Text Box 156"/>
          <p:cNvSpPr txBox="1"/>
          <p:nvPr/>
        </p:nvSpPr>
        <p:spPr>
          <a:xfrm>
            <a:off x="611505" y="4391660"/>
            <a:ext cx="5562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2.反射光线和入射光线分居法线两侧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1" name="Text Box 157"/>
          <p:cNvSpPr txBox="1"/>
          <p:nvPr/>
        </p:nvSpPr>
        <p:spPr>
          <a:xfrm>
            <a:off x="746125" y="5101590"/>
            <a:ext cx="3124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3.反射角等于入射角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2" name="Text Box 158"/>
          <p:cNvSpPr txBox="1"/>
          <p:nvPr/>
        </p:nvSpPr>
        <p:spPr>
          <a:xfrm>
            <a:off x="6565265" y="3641725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（三线共面）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43" name="Text Box 159"/>
          <p:cNvSpPr txBox="1"/>
          <p:nvPr/>
        </p:nvSpPr>
        <p:spPr>
          <a:xfrm>
            <a:off x="6565265" y="4403725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（法线居中）</a:t>
            </a:r>
            <a:endParaRPr lang="zh-CN" altLang="en-US" dirty="0">
              <a:solidFill>
                <a:srgbClr val="CC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2144" name="Text Box 160"/>
          <p:cNvSpPr txBox="1"/>
          <p:nvPr/>
        </p:nvSpPr>
        <p:spPr>
          <a:xfrm>
            <a:off x="6565265" y="5089525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（两角相等）</a:t>
            </a:r>
            <a:endParaRPr lang="zh-CN" altLang="en-US" dirty="0">
              <a:solidFill>
                <a:srgbClr val="CC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7185" name="WordArt 207">
            <a:hlinkClick r:id="rId4" action="ppaction://hlinksldjump"/>
          </p:cNvPr>
          <p:cNvSpPr>
            <a:spLocks noTextEdit="1"/>
          </p:cNvSpPr>
          <p:nvPr/>
        </p:nvSpPr>
        <p:spPr>
          <a:xfrm>
            <a:off x="320040" y="781685"/>
            <a:ext cx="2809875" cy="457200"/>
          </a:xfrm>
          <a:prstGeom prst="rect">
            <a:avLst/>
          </a:prstGeom>
        </p:spPr>
        <p:txBody>
          <a:bodyPr wrap="none" fromWordArt="1"/>
          <a:p>
            <a:pPr algn="ctr" eaLnBrk="0" hangingPunct="0"/>
            <a:r>
              <a:rPr lang="zh-CN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光的反射定律</a:t>
            </a:r>
            <a:endParaRPr lang="zh-CN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2194" name="Group 210"/>
          <p:cNvGrpSpPr/>
          <p:nvPr/>
        </p:nvGrpSpPr>
        <p:grpSpPr>
          <a:xfrm>
            <a:off x="5029200" y="2133600"/>
            <a:ext cx="685800" cy="304800"/>
            <a:chOff x="3168" y="1344"/>
            <a:chExt cx="432" cy="192"/>
          </a:xfrm>
        </p:grpSpPr>
        <p:sp>
          <p:nvSpPr>
            <p:cNvPr id="7187" name="Rectangle 208"/>
            <p:cNvSpPr/>
            <p:nvPr/>
          </p:nvSpPr>
          <p:spPr>
            <a:xfrm rot="-3956332">
              <a:off x="3368" y="1304"/>
              <a:ext cx="17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zh-CN" altLang="en-US" b="1" dirty="0">
                  <a:solidFill>
                    <a:srgbClr val="3333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）</a:t>
              </a:r>
              <a:endParaRPr lang="zh-CN" altLang="en-US" b="1" dirty="0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8" name="Rectangle 209"/>
            <p:cNvSpPr/>
            <p:nvPr/>
          </p:nvSpPr>
          <p:spPr>
            <a:xfrm rot="-7890842">
              <a:off x="3224" y="1287"/>
              <a:ext cx="17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zh-CN" altLang="en-US" b="1" dirty="0">
                  <a:solidFill>
                    <a:srgbClr val="3333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）</a:t>
              </a:r>
              <a:endParaRPr lang="zh-CN" altLang="en-US" b="1" dirty="0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Text Box 157"/>
          <p:cNvSpPr txBox="1"/>
          <p:nvPr/>
        </p:nvSpPr>
        <p:spPr>
          <a:xfrm>
            <a:off x="746125" y="5720715"/>
            <a:ext cx="4046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在反射现象中光路可逆。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 Box 157"/>
          <p:cNvSpPr txBox="1"/>
          <p:nvPr/>
        </p:nvSpPr>
        <p:spPr>
          <a:xfrm>
            <a:off x="4519295" y="5796280"/>
            <a:ext cx="4046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spcBef>
                <a:spcPct val="50000"/>
              </a:spcBef>
              <a:buNone/>
            </a:pPr>
            <a:r>
              <a:rPr lang="zh-CN" altLang="en-US" sz="2400" b="1">
                <a:solidFill>
                  <a:schemeClr val="tx1"/>
                </a:solidFill>
                <a:latin typeface="+mj-ea"/>
                <a:ea typeface="+mj-ea"/>
              </a:rPr>
              <a:t>（</a:t>
            </a:r>
            <a:r>
              <a:rPr lang="zh-CN" altLang="en-US" sz="2400" b="1">
                <a:solidFill>
                  <a:srgbClr val="FF0000"/>
                </a:solidFill>
                <a:latin typeface="+mj-ea"/>
                <a:ea typeface="+mj-ea"/>
              </a:rPr>
              <a:t>视频</a:t>
            </a:r>
            <a:r>
              <a:rPr lang="zh-CN" altLang="en-US" sz="2400" b="1">
                <a:solidFill>
                  <a:schemeClr val="tx1"/>
                </a:solidFill>
                <a:latin typeface="+mj-ea"/>
                <a:ea typeface="+mj-ea"/>
              </a:rPr>
              <a:t>，光的反射作图）</a:t>
            </a:r>
            <a:endParaRPr lang="zh-CN" altLang="en-US" sz="2400" b="1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2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2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4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421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4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4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"/>
                                        <p:tgtEl>
                                          <p:spTgt spid="42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42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42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4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8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75"/>
                                        <p:tgtEl>
                                          <p:spTgt spid="4214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75"/>
                                        <p:tgtEl>
                                          <p:spTgt spid="421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75"/>
                                        <p:tgtEl>
                                          <p:spTgt spid="4214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10" grpId="0"/>
      <p:bldP spid="42140" grpId="0"/>
      <p:bldP spid="42141" grpId="0"/>
      <p:bldP spid="42142" grpId="0" build="p"/>
      <p:bldP spid="42143" grpId="0" build="p"/>
      <p:bldP spid="42144" grpId="0" build="p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02" name="Group 2"/>
          <p:cNvGrpSpPr/>
          <p:nvPr/>
        </p:nvGrpSpPr>
        <p:grpSpPr>
          <a:xfrm>
            <a:off x="2209800" y="4267200"/>
            <a:ext cx="4572000" cy="228600"/>
            <a:chOff x="1584" y="3408"/>
            <a:chExt cx="2880" cy="144"/>
          </a:xfrm>
        </p:grpSpPr>
        <p:sp>
          <p:nvSpPr>
            <p:cNvPr id="12308" name="Line 3"/>
            <p:cNvSpPr/>
            <p:nvPr/>
          </p:nvSpPr>
          <p:spPr>
            <a:xfrm>
              <a:off x="1584" y="3408"/>
              <a:ext cx="2880" cy="0"/>
            </a:xfrm>
            <a:prstGeom prst="line">
              <a:avLst/>
            </a:prstGeom>
            <a:ln w="38100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2309" name="Group 4"/>
            <p:cNvGrpSpPr/>
            <p:nvPr/>
          </p:nvGrpSpPr>
          <p:grpSpPr>
            <a:xfrm>
              <a:off x="1584" y="3408"/>
              <a:ext cx="960" cy="144"/>
              <a:chOff x="1584" y="3408"/>
              <a:chExt cx="960" cy="144"/>
            </a:xfrm>
          </p:grpSpPr>
          <p:sp>
            <p:nvSpPr>
              <p:cNvPr id="12324" name="Line 5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5" name="Line 6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6" name="Line 7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7" name="Line 8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8" name="Line 9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9" name="Line 10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2310" name="Group 11"/>
            <p:cNvGrpSpPr/>
            <p:nvPr/>
          </p:nvGrpSpPr>
          <p:grpSpPr>
            <a:xfrm>
              <a:off x="2352" y="3408"/>
              <a:ext cx="960" cy="144"/>
              <a:chOff x="1584" y="3408"/>
              <a:chExt cx="960" cy="144"/>
            </a:xfrm>
          </p:grpSpPr>
          <p:sp>
            <p:nvSpPr>
              <p:cNvPr id="12318" name="Line 12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9" name="Line 13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0" name="Line 14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1" name="Line 15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2" name="Line 16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23" name="Line 17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2311" name="Group 18"/>
            <p:cNvGrpSpPr/>
            <p:nvPr/>
          </p:nvGrpSpPr>
          <p:grpSpPr>
            <a:xfrm>
              <a:off x="3264" y="3408"/>
              <a:ext cx="1008" cy="144"/>
              <a:chOff x="1584" y="3408"/>
              <a:chExt cx="960" cy="144"/>
            </a:xfrm>
          </p:grpSpPr>
          <p:sp>
            <p:nvSpPr>
              <p:cNvPr id="12312" name="Line 19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3" name="Line 20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4" name="Line 21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5" name="Line 22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6" name="Line 23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17" name="Line 24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51225" name="Group 25"/>
          <p:cNvGrpSpPr/>
          <p:nvPr/>
        </p:nvGrpSpPr>
        <p:grpSpPr>
          <a:xfrm rot="9373349">
            <a:off x="2286000" y="2514600"/>
            <a:ext cx="1676400" cy="2133600"/>
            <a:chOff x="864" y="912"/>
            <a:chExt cx="1056" cy="1344"/>
          </a:xfrm>
        </p:grpSpPr>
        <p:sp>
          <p:nvSpPr>
            <p:cNvPr id="12306" name="Line 26"/>
            <p:cNvSpPr/>
            <p:nvPr/>
          </p:nvSpPr>
          <p:spPr>
            <a:xfrm>
              <a:off x="864" y="912"/>
              <a:ext cx="1056" cy="1344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7" name="Freeform 27"/>
            <p:cNvSpPr/>
            <p:nvPr/>
          </p:nvSpPr>
          <p:spPr>
            <a:xfrm>
              <a:off x="864" y="912"/>
              <a:ext cx="828" cy="10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8" y="1059"/>
                </a:cxn>
              </a:cxnLst>
              <a:pathLst>
                <a:path w="828" h="1059">
                  <a:moveTo>
                    <a:pt x="0" y="0"/>
                  </a:moveTo>
                  <a:lnTo>
                    <a:pt x="828" y="1059"/>
                  </a:lnTo>
                </a:path>
              </a:pathLst>
            </a:custGeom>
            <a:solidFill>
              <a:schemeClr val="bg1">
                <a:alpha val="100000"/>
              </a:schemeClr>
            </a:solidFill>
            <a:ln w="28575" cap="flat" cmpd="sng">
              <a:solidFill>
                <a:schemeClr val="accent2">
                  <a:alpha val="100000"/>
                </a:scheme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1231" name="Text Box 31"/>
          <p:cNvSpPr txBox="1"/>
          <p:nvPr/>
        </p:nvSpPr>
        <p:spPr>
          <a:xfrm>
            <a:off x="762000" y="838200"/>
            <a:ext cx="7543800" cy="953135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 dirty="0">
                <a:latin typeface="隶书" panose="02010509060101010101" charset="-122"/>
              </a:rPr>
              <a:t>光线与镜面成30角射入，入射角多大？试画出入射光线、法线，标入入射角、反射角</a:t>
            </a:r>
            <a:r>
              <a:rPr lang="zh-CN" altLang="en-US" sz="2800" b="1" dirty="0">
                <a:latin typeface="隶书" panose="02010509060101010101" charset="-122"/>
              </a:rPr>
              <a:t>。</a:t>
            </a:r>
            <a:endParaRPr lang="zh-CN" altLang="en-US" sz="2800" b="1" dirty="0">
              <a:latin typeface="隶书" panose="02010509060101010101" charset="-122"/>
            </a:endParaRPr>
          </a:p>
        </p:txBody>
      </p:sp>
      <p:sp>
        <p:nvSpPr>
          <p:cNvPr id="51232" name="Arc 32"/>
          <p:cNvSpPr/>
          <p:nvPr/>
        </p:nvSpPr>
        <p:spPr>
          <a:xfrm>
            <a:off x="5257800" y="3886200"/>
            <a:ext cx="228600" cy="381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3813" y="4592249"/>
              </a:cxn>
              <a:cxn ang="0">
                <a:pos x="0" y="3138013"/>
              </a:cxn>
            </a:cxnLst>
            <a:pathLst>
              <a:path w="21600" h="31610" fill="none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5086"/>
                  <a:pt x="20756" y="28520"/>
                  <a:pt x="19140" y="31610"/>
                </a:cubicBezTo>
              </a:path>
              <a:path w="21600" h="31610" stroke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5086"/>
                  <a:pt x="20756" y="28520"/>
                  <a:pt x="19140" y="3161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233" name="Text Box 33"/>
          <p:cNvSpPr txBox="1"/>
          <p:nvPr/>
        </p:nvSpPr>
        <p:spPr>
          <a:xfrm>
            <a:off x="5715000" y="36576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30</a:t>
            </a:r>
            <a:r>
              <a:rPr lang="en-US" altLang="zh-CN" baseline="30000" dirty="0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baseline="30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1234" name="Group 34"/>
          <p:cNvGrpSpPr/>
          <p:nvPr/>
        </p:nvGrpSpPr>
        <p:grpSpPr>
          <a:xfrm>
            <a:off x="4343400" y="2209800"/>
            <a:ext cx="0" cy="4191000"/>
            <a:chOff x="768" y="1056"/>
            <a:chExt cx="0" cy="2640"/>
          </a:xfrm>
        </p:grpSpPr>
        <p:sp>
          <p:nvSpPr>
            <p:cNvPr id="12304" name="Line 35"/>
            <p:cNvSpPr/>
            <p:nvPr/>
          </p:nvSpPr>
          <p:spPr>
            <a:xfrm>
              <a:off x="768" y="1056"/>
              <a:ext cx="0" cy="1344"/>
            </a:xfrm>
            <a:prstGeom prst="line">
              <a:avLst/>
            </a:prstGeom>
            <a:ln w="9525" cap="rnd" cmpd="sng">
              <a:solidFill>
                <a:schemeClr val="hlink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12305" name="Line 36"/>
            <p:cNvSpPr/>
            <p:nvPr/>
          </p:nvSpPr>
          <p:spPr>
            <a:xfrm>
              <a:off x="768" y="2352"/>
              <a:ext cx="0" cy="1344"/>
            </a:xfrm>
            <a:prstGeom prst="line">
              <a:avLst/>
            </a:prstGeom>
            <a:ln w="9525" cap="rnd" cmpd="sng">
              <a:solidFill>
                <a:schemeClr val="bg1"/>
              </a:solidFill>
              <a:prstDash val="sysDot"/>
              <a:headEnd type="none" w="med" len="med"/>
              <a:tailEnd type="none" w="med" len="med"/>
            </a:ln>
          </p:spPr>
        </p:sp>
      </p:grpSp>
      <p:sp>
        <p:nvSpPr>
          <p:cNvPr id="51237" name="Arc 37"/>
          <p:cNvSpPr/>
          <p:nvPr/>
        </p:nvSpPr>
        <p:spPr>
          <a:xfrm flipH="1">
            <a:off x="3886200" y="3733800"/>
            <a:ext cx="457200" cy="152400"/>
          </a:xfrm>
          <a:custGeom>
            <a:avLst/>
            <a:gdLst/>
            <a:ahLst/>
            <a:cxnLst>
              <a:cxn ang="0">
                <a:pos x="0" y="765880"/>
              </a:cxn>
              <a:cxn ang="0">
                <a:pos x="4832255" y="956816"/>
              </a:cxn>
              <a:cxn ang="0">
                <a:pos x="2419337" y="851416"/>
              </a:cxn>
            </a:cxnLst>
            <a:pathLst>
              <a:path w="43091" h="24274" fill="none">
                <a:moveTo>
                  <a:pt x="0" y="19430"/>
                </a:moveTo>
                <a:cubicBezTo>
                  <a:pt x="1114" y="8397"/>
                  <a:pt x="10401" y="-1"/>
                  <a:pt x="21491" y="0"/>
                </a:cubicBezTo>
                <a:cubicBezTo>
                  <a:pt x="33420" y="0"/>
                  <a:pt x="43091" y="9670"/>
                  <a:pt x="43091" y="21600"/>
                </a:cubicBezTo>
                <a:cubicBezTo>
                  <a:pt x="43091" y="22493"/>
                  <a:pt x="43035" y="23386"/>
                  <a:pt x="42924" y="24273"/>
                </a:cubicBezTo>
              </a:path>
              <a:path w="43091" h="24274" stroke="0">
                <a:moveTo>
                  <a:pt x="0" y="19430"/>
                </a:moveTo>
                <a:cubicBezTo>
                  <a:pt x="1114" y="8397"/>
                  <a:pt x="10401" y="-1"/>
                  <a:pt x="21491" y="0"/>
                </a:cubicBezTo>
                <a:cubicBezTo>
                  <a:pt x="33420" y="0"/>
                  <a:pt x="43091" y="9670"/>
                  <a:pt x="43091" y="21600"/>
                </a:cubicBezTo>
                <a:cubicBezTo>
                  <a:pt x="43091" y="22493"/>
                  <a:pt x="43035" y="23386"/>
                  <a:pt x="42924" y="24273"/>
                </a:cubicBezTo>
                <a:lnTo>
                  <a:pt x="21491" y="21600"/>
                </a:lnTo>
                <a:lnTo>
                  <a:pt x="0" y="19430"/>
                </a:lnTo>
                <a:close/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238" name="Text Box 38"/>
          <p:cNvSpPr txBox="1"/>
          <p:nvPr/>
        </p:nvSpPr>
        <p:spPr>
          <a:xfrm>
            <a:off x="3505200" y="30480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60</a:t>
            </a:r>
            <a:r>
              <a:rPr lang="en-US" altLang="zh-CN" baseline="30000" dirty="0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baseline="30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1239" name="Group 39"/>
          <p:cNvGrpSpPr/>
          <p:nvPr/>
        </p:nvGrpSpPr>
        <p:grpSpPr>
          <a:xfrm rot="5991809">
            <a:off x="4724400" y="2514600"/>
            <a:ext cx="1676400" cy="2133600"/>
            <a:chOff x="864" y="912"/>
            <a:chExt cx="1056" cy="1344"/>
          </a:xfrm>
        </p:grpSpPr>
        <p:sp>
          <p:nvSpPr>
            <p:cNvPr id="12302" name="Line 40"/>
            <p:cNvSpPr/>
            <p:nvPr/>
          </p:nvSpPr>
          <p:spPr>
            <a:xfrm>
              <a:off x="864" y="912"/>
              <a:ext cx="1056" cy="1344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3" name="Freeform 41"/>
            <p:cNvSpPr/>
            <p:nvPr/>
          </p:nvSpPr>
          <p:spPr>
            <a:xfrm>
              <a:off x="864" y="912"/>
              <a:ext cx="828" cy="10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8" y="1059"/>
                </a:cxn>
              </a:cxnLst>
              <a:pathLst>
                <a:path w="828" h="1059">
                  <a:moveTo>
                    <a:pt x="0" y="0"/>
                  </a:moveTo>
                  <a:lnTo>
                    <a:pt x="828" y="1059"/>
                  </a:lnTo>
                </a:path>
              </a:pathLst>
            </a:custGeom>
            <a:solidFill>
              <a:schemeClr val="bg1">
                <a:alpha val="100000"/>
              </a:schemeClr>
            </a:solidFill>
            <a:ln w="28575" cap="flat" cmpd="sng">
              <a:solidFill>
                <a:schemeClr val="accent2">
                  <a:alpha val="100000"/>
                </a:scheme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1242" name="Arc 42"/>
          <p:cNvSpPr/>
          <p:nvPr/>
        </p:nvSpPr>
        <p:spPr>
          <a:xfrm flipH="1">
            <a:off x="4419600" y="3733800"/>
            <a:ext cx="457200" cy="152400"/>
          </a:xfrm>
          <a:custGeom>
            <a:avLst/>
            <a:gdLst/>
            <a:ahLst/>
            <a:cxnLst>
              <a:cxn ang="0">
                <a:pos x="0" y="765880"/>
              </a:cxn>
              <a:cxn ang="0">
                <a:pos x="4832255" y="956816"/>
              </a:cxn>
              <a:cxn ang="0">
                <a:pos x="2419337" y="851416"/>
              </a:cxn>
            </a:cxnLst>
            <a:pathLst>
              <a:path w="43091" h="24274" fill="none">
                <a:moveTo>
                  <a:pt x="0" y="19430"/>
                </a:moveTo>
                <a:cubicBezTo>
                  <a:pt x="1114" y="8397"/>
                  <a:pt x="10401" y="-1"/>
                  <a:pt x="21491" y="0"/>
                </a:cubicBezTo>
                <a:cubicBezTo>
                  <a:pt x="33420" y="0"/>
                  <a:pt x="43091" y="9670"/>
                  <a:pt x="43091" y="21600"/>
                </a:cubicBezTo>
                <a:cubicBezTo>
                  <a:pt x="43091" y="22493"/>
                  <a:pt x="43035" y="23386"/>
                  <a:pt x="42924" y="24273"/>
                </a:cubicBezTo>
              </a:path>
              <a:path w="43091" h="24274" stroke="0">
                <a:moveTo>
                  <a:pt x="0" y="19430"/>
                </a:moveTo>
                <a:cubicBezTo>
                  <a:pt x="1114" y="8397"/>
                  <a:pt x="10401" y="-1"/>
                  <a:pt x="21491" y="0"/>
                </a:cubicBezTo>
                <a:cubicBezTo>
                  <a:pt x="33420" y="0"/>
                  <a:pt x="43091" y="9670"/>
                  <a:pt x="43091" y="21600"/>
                </a:cubicBezTo>
                <a:cubicBezTo>
                  <a:pt x="43091" y="22493"/>
                  <a:pt x="43035" y="23386"/>
                  <a:pt x="42924" y="24273"/>
                </a:cubicBezTo>
                <a:lnTo>
                  <a:pt x="21491" y="21600"/>
                </a:lnTo>
                <a:lnTo>
                  <a:pt x="0" y="19430"/>
                </a:lnTo>
                <a:close/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243" name="Text Box 43"/>
          <p:cNvSpPr txBox="1"/>
          <p:nvPr/>
        </p:nvSpPr>
        <p:spPr>
          <a:xfrm>
            <a:off x="4648200" y="31242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60</a:t>
            </a:r>
            <a:r>
              <a:rPr lang="en-US" altLang="zh-CN" baseline="30000" dirty="0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baseline="30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1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51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51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51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512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51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51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51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1" grpId="0" bldLvl="0" animBg="1"/>
      <p:bldP spid="51233" grpId="0"/>
      <p:bldP spid="51238" grpId="0"/>
      <p:bldP spid="512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WordArt 1029"/>
          <p:cNvSpPr>
            <a:spLocks noTextEdit="1"/>
          </p:cNvSpPr>
          <p:nvPr/>
        </p:nvSpPr>
        <p:spPr>
          <a:xfrm>
            <a:off x="1143000" y="914400"/>
            <a:ext cx="65532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662"/>
              </a:avLst>
            </a:prstTxWarp>
            <a:normAutofit/>
          </a:bodyPr>
          <a:p>
            <a:pPr algn="ctr" eaLnBrk="0" hangingPunct="0"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镜面反射演示（</a:t>
            </a:r>
            <a:r>
              <a:rPr lang="zh-CN" altLang="en-US" b="1">
                <a:solidFill>
                  <a:srgbClr val="FF0000"/>
                </a:solidFill>
                <a:latin typeface="+mj-ea"/>
                <a:ea typeface="+mj-ea"/>
              </a:rPr>
              <a:t>视频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4038" name="Group 1030"/>
          <p:cNvGrpSpPr/>
          <p:nvPr/>
        </p:nvGrpSpPr>
        <p:grpSpPr>
          <a:xfrm>
            <a:off x="2209800" y="4267200"/>
            <a:ext cx="4572000" cy="228600"/>
            <a:chOff x="1584" y="3408"/>
            <a:chExt cx="2880" cy="144"/>
          </a:xfrm>
        </p:grpSpPr>
        <p:sp>
          <p:nvSpPr>
            <p:cNvPr id="8263" name="Line 1031"/>
            <p:cNvSpPr/>
            <p:nvPr/>
          </p:nvSpPr>
          <p:spPr>
            <a:xfrm>
              <a:off x="1584" y="3408"/>
              <a:ext cx="2880" cy="0"/>
            </a:xfrm>
            <a:prstGeom prst="line">
              <a:avLst/>
            </a:prstGeom>
            <a:ln w="38100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8264" name="Group 1032"/>
            <p:cNvGrpSpPr/>
            <p:nvPr/>
          </p:nvGrpSpPr>
          <p:grpSpPr>
            <a:xfrm>
              <a:off x="1584" y="3408"/>
              <a:ext cx="960" cy="144"/>
              <a:chOff x="1584" y="3408"/>
              <a:chExt cx="960" cy="144"/>
            </a:xfrm>
          </p:grpSpPr>
          <p:sp>
            <p:nvSpPr>
              <p:cNvPr id="8279" name="Line 1033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80" name="Line 1034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81" name="Line 1035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82" name="Line 1036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83" name="Line 1037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84" name="Line 1038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8265" name="Group 1039"/>
            <p:cNvGrpSpPr/>
            <p:nvPr/>
          </p:nvGrpSpPr>
          <p:grpSpPr>
            <a:xfrm>
              <a:off x="2352" y="3408"/>
              <a:ext cx="960" cy="144"/>
              <a:chOff x="1584" y="3408"/>
              <a:chExt cx="960" cy="144"/>
            </a:xfrm>
          </p:grpSpPr>
          <p:sp>
            <p:nvSpPr>
              <p:cNvPr id="8273" name="Line 1040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4" name="Line 1041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5" name="Line 1042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6" name="Line 1043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7" name="Line 1044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8" name="Line 1045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8266" name="Group 1046"/>
            <p:cNvGrpSpPr/>
            <p:nvPr/>
          </p:nvGrpSpPr>
          <p:grpSpPr>
            <a:xfrm>
              <a:off x="3264" y="3408"/>
              <a:ext cx="1008" cy="144"/>
              <a:chOff x="1584" y="3408"/>
              <a:chExt cx="960" cy="144"/>
            </a:xfrm>
          </p:grpSpPr>
          <p:sp>
            <p:nvSpPr>
              <p:cNvPr id="8267" name="Line 1047"/>
              <p:cNvSpPr/>
              <p:nvPr/>
            </p:nvSpPr>
            <p:spPr>
              <a:xfrm flipH="1">
                <a:off x="158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68" name="Line 1048"/>
              <p:cNvSpPr/>
              <p:nvPr/>
            </p:nvSpPr>
            <p:spPr>
              <a:xfrm flipH="1">
                <a:off x="1776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69" name="Line 1049"/>
              <p:cNvSpPr/>
              <p:nvPr/>
            </p:nvSpPr>
            <p:spPr>
              <a:xfrm flipH="1">
                <a:off x="1920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0" name="Line 1050"/>
              <p:cNvSpPr/>
              <p:nvPr/>
            </p:nvSpPr>
            <p:spPr>
              <a:xfrm flipH="1">
                <a:off x="2064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1" name="Line 1051"/>
              <p:cNvSpPr/>
              <p:nvPr/>
            </p:nvSpPr>
            <p:spPr>
              <a:xfrm flipH="1">
                <a:off x="2208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72" name="Line 1052"/>
              <p:cNvSpPr/>
              <p:nvPr/>
            </p:nvSpPr>
            <p:spPr>
              <a:xfrm flipH="1">
                <a:off x="2352" y="340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44116" name="Group 1108"/>
          <p:cNvGrpSpPr/>
          <p:nvPr/>
        </p:nvGrpSpPr>
        <p:grpSpPr>
          <a:xfrm>
            <a:off x="-990600" y="609600"/>
            <a:ext cx="5481638" cy="3941763"/>
            <a:chOff x="-624" y="384"/>
            <a:chExt cx="3453" cy="2483"/>
          </a:xfrm>
        </p:grpSpPr>
        <p:grpSp>
          <p:nvGrpSpPr>
            <p:cNvPr id="8235" name="Group 1067"/>
            <p:cNvGrpSpPr/>
            <p:nvPr/>
          </p:nvGrpSpPr>
          <p:grpSpPr>
            <a:xfrm>
              <a:off x="-624" y="384"/>
              <a:ext cx="2493" cy="2483"/>
              <a:chOff x="1633" y="1110"/>
              <a:chExt cx="2493" cy="2483"/>
            </a:xfrm>
          </p:grpSpPr>
          <p:grpSp>
            <p:nvGrpSpPr>
              <p:cNvPr id="8257" name="Group 1068"/>
              <p:cNvGrpSpPr/>
              <p:nvPr/>
            </p:nvGrpSpPr>
            <p:grpSpPr>
              <a:xfrm rot="-1134489">
                <a:off x="3070" y="2249"/>
                <a:ext cx="1056" cy="1344"/>
                <a:chOff x="864" y="912"/>
                <a:chExt cx="1056" cy="1344"/>
              </a:xfrm>
            </p:grpSpPr>
            <p:sp>
              <p:nvSpPr>
                <p:cNvPr id="8261" name="Line 1069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62" name="Freeform 1070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rgbClr val="66FF66">
                    <a:alpha val="100000"/>
                  </a:srgbClr>
                </a:solidFill>
                <a:ln w="38100" cap="flat" cmpd="sng">
                  <a:solidFill>
                    <a:srgbClr val="66FF66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8258" name="Group 1071"/>
              <p:cNvGrpSpPr/>
              <p:nvPr/>
            </p:nvGrpSpPr>
            <p:grpSpPr>
              <a:xfrm rot="-1134489">
                <a:off x="1633" y="1110"/>
                <a:ext cx="1056" cy="1344"/>
                <a:chOff x="864" y="912"/>
                <a:chExt cx="1056" cy="1344"/>
              </a:xfrm>
            </p:grpSpPr>
            <p:sp>
              <p:nvSpPr>
                <p:cNvPr id="8259" name="Line 1072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>
                  <a:noFill/>
                </a:ln>
              </p:spPr>
            </p:sp>
            <p:sp>
              <p:nvSpPr>
                <p:cNvPr id="8260" name="Freeform 1073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noFill/>
                <a:ln w="1270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8236" name="Group 1074"/>
            <p:cNvGrpSpPr/>
            <p:nvPr/>
          </p:nvGrpSpPr>
          <p:grpSpPr>
            <a:xfrm>
              <a:off x="0" y="384"/>
              <a:ext cx="2493" cy="2483"/>
              <a:chOff x="1633" y="1110"/>
              <a:chExt cx="2493" cy="2483"/>
            </a:xfrm>
          </p:grpSpPr>
          <p:grpSp>
            <p:nvGrpSpPr>
              <p:cNvPr id="8251" name="Group 1075"/>
              <p:cNvGrpSpPr/>
              <p:nvPr/>
            </p:nvGrpSpPr>
            <p:grpSpPr>
              <a:xfrm rot="-1134489">
                <a:off x="3070" y="2249"/>
                <a:ext cx="1056" cy="1344"/>
                <a:chOff x="864" y="912"/>
                <a:chExt cx="1056" cy="1344"/>
              </a:xfrm>
            </p:grpSpPr>
            <p:sp>
              <p:nvSpPr>
                <p:cNvPr id="8255" name="Line 1076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56" name="Freeform 1077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rgbClr val="66FF66">
                    <a:alpha val="100000"/>
                  </a:srgbClr>
                </a:solidFill>
                <a:ln w="12700" cap="flat" cmpd="sng">
                  <a:solidFill>
                    <a:srgbClr val="66FF66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8252" name="Group 1078"/>
              <p:cNvGrpSpPr/>
              <p:nvPr/>
            </p:nvGrpSpPr>
            <p:grpSpPr>
              <a:xfrm rot="-1134489">
                <a:off x="1633" y="1110"/>
                <a:ext cx="1056" cy="1344"/>
                <a:chOff x="864" y="912"/>
                <a:chExt cx="1056" cy="1344"/>
              </a:xfrm>
            </p:grpSpPr>
            <p:sp>
              <p:nvSpPr>
                <p:cNvPr id="8253" name="Line 1079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>
                  <a:noFill/>
                </a:ln>
              </p:spPr>
            </p:sp>
            <p:sp>
              <p:nvSpPr>
                <p:cNvPr id="8254" name="Freeform 1080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noFill/>
                <a:ln w="1270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8237" name="Group 1081"/>
            <p:cNvGrpSpPr/>
            <p:nvPr/>
          </p:nvGrpSpPr>
          <p:grpSpPr>
            <a:xfrm>
              <a:off x="336" y="384"/>
              <a:ext cx="2493" cy="2483"/>
              <a:chOff x="1633" y="1110"/>
              <a:chExt cx="2493" cy="2483"/>
            </a:xfrm>
          </p:grpSpPr>
          <p:grpSp>
            <p:nvGrpSpPr>
              <p:cNvPr id="8245" name="Group 1082"/>
              <p:cNvGrpSpPr/>
              <p:nvPr/>
            </p:nvGrpSpPr>
            <p:grpSpPr>
              <a:xfrm rot="-1134489">
                <a:off x="3070" y="2249"/>
                <a:ext cx="1056" cy="1344"/>
                <a:chOff x="864" y="912"/>
                <a:chExt cx="1056" cy="1344"/>
              </a:xfrm>
            </p:grpSpPr>
            <p:sp>
              <p:nvSpPr>
                <p:cNvPr id="8249" name="Line 1083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50" name="Freeform 1084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rgbClr val="66FF66">
                    <a:alpha val="100000"/>
                  </a:srgbClr>
                </a:solidFill>
                <a:ln w="12700" cap="flat" cmpd="sng">
                  <a:solidFill>
                    <a:srgbClr val="66FF66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8246" name="Group 1085"/>
              <p:cNvGrpSpPr/>
              <p:nvPr/>
            </p:nvGrpSpPr>
            <p:grpSpPr>
              <a:xfrm rot="-1134489">
                <a:off x="1633" y="1110"/>
                <a:ext cx="1056" cy="1344"/>
                <a:chOff x="864" y="912"/>
                <a:chExt cx="1056" cy="1344"/>
              </a:xfrm>
            </p:grpSpPr>
            <p:sp>
              <p:nvSpPr>
                <p:cNvPr id="8247" name="Line 1086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>
                  <a:noFill/>
                </a:ln>
              </p:spPr>
            </p:sp>
            <p:sp>
              <p:nvSpPr>
                <p:cNvPr id="8248" name="Freeform 1087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noFill/>
                <a:ln w="1270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8238" name="Group 1088"/>
            <p:cNvGrpSpPr/>
            <p:nvPr/>
          </p:nvGrpSpPr>
          <p:grpSpPr>
            <a:xfrm>
              <a:off x="-288" y="384"/>
              <a:ext cx="2493" cy="2483"/>
              <a:chOff x="1633" y="1110"/>
              <a:chExt cx="2493" cy="2483"/>
            </a:xfrm>
          </p:grpSpPr>
          <p:grpSp>
            <p:nvGrpSpPr>
              <p:cNvPr id="8239" name="Group 1089"/>
              <p:cNvGrpSpPr/>
              <p:nvPr/>
            </p:nvGrpSpPr>
            <p:grpSpPr>
              <a:xfrm rot="-1134489">
                <a:off x="3070" y="2249"/>
                <a:ext cx="1056" cy="1344"/>
                <a:chOff x="864" y="912"/>
                <a:chExt cx="1056" cy="1344"/>
              </a:xfrm>
            </p:grpSpPr>
            <p:sp>
              <p:nvSpPr>
                <p:cNvPr id="8243" name="Line 1090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44" name="Freeform 1091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rgbClr val="66FF66">
                    <a:alpha val="100000"/>
                  </a:srgbClr>
                </a:solidFill>
                <a:ln w="12700" cap="flat" cmpd="sng">
                  <a:solidFill>
                    <a:srgbClr val="66FF66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8240" name="Group 1092"/>
              <p:cNvGrpSpPr/>
              <p:nvPr/>
            </p:nvGrpSpPr>
            <p:grpSpPr>
              <a:xfrm rot="-1134489">
                <a:off x="1633" y="1110"/>
                <a:ext cx="1056" cy="1344"/>
                <a:chOff x="864" y="912"/>
                <a:chExt cx="1056" cy="1344"/>
              </a:xfrm>
            </p:grpSpPr>
            <p:sp>
              <p:nvSpPr>
                <p:cNvPr id="8241" name="Line 1093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>
                  <a:noFill/>
                </a:ln>
              </p:spPr>
            </p:sp>
            <p:sp>
              <p:nvSpPr>
                <p:cNvPr id="8242" name="Freeform 1094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noFill/>
                <a:ln w="1270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grpSp>
        <p:nvGrpSpPr>
          <p:cNvPr id="44143" name="Group 1135"/>
          <p:cNvGrpSpPr/>
          <p:nvPr/>
        </p:nvGrpSpPr>
        <p:grpSpPr>
          <a:xfrm>
            <a:off x="3276600" y="2209800"/>
            <a:ext cx="1524000" cy="4191000"/>
            <a:chOff x="2064" y="1392"/>
            <a:chExt cx="960" cy="2640"/>
          </a:xfrm>
        </p:grpSpPr>
        <p:grpSp>
          <p:nvGrpSpPr>
            <p:cNvPr id="8222" name="Group 1109"/>
            <p:cNvGrpSpPr/>
            <p:nvPr/>
          </p:nvGrpSpPr>
          <p:grpSpPr>
            <a:xfrm>
              <a:off x="2064" y="1392"/>
              <a:ext cx="624" cy="2640"/>
              <a:chOff x="2064" y="1392"/>
              <a:chExt cx="624" cy="2640"/>
            </a:xfrm>
          </p:grpSpPr>
          <p:grpSp>
            <p:nvGrpSpPr>
              <p:cNvPr id="8226" name="Group 1096"/>
              <p:cNvGrpSpPr/>
              <p:nvPr/>
            </p:nvGrpSpPr>
            <p:grpSpPr>
              <a:xfrm>
                <a:off x="2064" y="1392"/>
                <a:ext cx="0" cy="2640"/>
                <a:chOff x="768" y="1056"/>
                <a:chExt cx="0" cy="2640"/>
              </a:xfrm>
            </p:grpSpPr>
            <p:sp>
              <p:nvSpPr>
                <p:cNvPr id="8233" name="Line 1097"/>
                <p:cNvSpPr/>
                <p:nvPr/>
              </p:nvSpPr>
              <p:spPr>
                <a:xfrm>
                  <a:off x="768" y="1056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hlink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8234" name="Line 1098"/>
                <p:cNvSpPr/>
                <p:nvPr/>
              </p:nvSpPr>
              <p:spPr>
                <a:xfrm>
                  <a:off x="768" y="2352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bg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8227" name="Group 1099"/>
              <p:cNvGrpSpPr/>
              <p:nvPr/>
            </p:nvGrpSpPr>
            <p:grpSpPr>
              <a:xfrm>
                <a:off x="2400" y="1392"/>
                <a:ext cx="0" cy="2640"/>
                <a:chOff x="768" y="1056"/>
                <a:chExt cx="0" cy="2640"/>
              </a:xfrm>
            </p:grpSpPr>
            <p:sp>
              <p:nvSpPr>
                <p:cNvPr id="8231" name="Line 1100"/>
                <p:cNvSpPr/>
                <p:nvPr/>
              </p:nvSpPr>
              <p:spPr>
                <a:xfrm>
                  <a:off x="768" y="1056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hlink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8232" name="Line 1101"/>
                <p:cNvSpPr/>
                <p:nvPr/>
              </p:nvSpPr>
              <p:spPr>
                <a:xfrm>
                  <a:off x="768" y="2352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bg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8228" name="Group 1102"/>
              <p:cNvGrpSpPr/>
              <p:nvPr/>
            </p:nvGrpSpPr>
            <p:grpSpPr>
              <a:xfrm>
                <a:off x="2688" y="1392"/>
                <a:ext cx="0" cy="2640"/>
                <a:chOff x="768" y="1056"/>
                <a:chExt cx="0" cy="2640"/>
              </a:xfrm>
            </p:grpSpPr>
            <p:sp>
              <p:nvSpPr>
                <p:cNvPr id="8229" name="Line 1103"/>
                <p:cNvSpPr/>
                <p:nvPr/>
              </p:nvSpPr>
              <p:spPr>
                <a:xfrm>
                  <a:off x="768" y="1056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hlink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8230" name="Line 1104"/>
                <p:cNvSpPr/>
                <p:nvPr/>
              </p:nvSpPr>
              <p:spPr>
                <a:xfrm>
                  <a:off x="768" y="2352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bg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8223" name="Group 1105"/>
            <p:cNvGrpSpPr/>
            <p:nvPr/>
          </p:nvGrpSpPr>
          <p:grpSpPr>
            <a:xfrm>
              <a:off x="3024" y="1392"/>
              <a:ext cx="0" cy="2640"/>
              <a:chOff x="768" y="1056"/>
              <a:chExt cx="0" cy="2640"/>
            </a:xfrm>
          </p:grpSpPr>
          <p:sp>
            <p:nvSpPr>
              <p:cNvPr id="8224" name="Line 1106"/>
              <p:cNvSpPr/>
              <p:nvPr/>
            </p:nvSpPr>
            <p:spPr>
              <a:xfrm>
                <a:off x="768" y="1056"/>
                <a:ext cx="0" cy="1344"/>
              </a:xfrm>
              <a:prstGeom prst="line">
                <a:avLst/>
              </a:prstGeom>
              <a:ln w="9525" cap="rnd" cmpd="sng">
                <a:solidFill>
                  <a:schemeClr val="hlink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8225" name="Line 1107"/>
              <p:cNvSpPr/>
              <p:nvPr/>
            </p:nvSpPr>
            <p:spPr>
              <a:xfrm>
                <a:off x="768" y="2352"/>
                <a:ext cx="0" cy="1344"/>
              </a:xfrm>
              <a:prstGeom prst="line">
                <a:avLst/>
              </a:prstGeom>
              <a:ln w="9525" cap="rnd" cmpd="sng">
                <a:solidFill>
                  <a:schemeClr val="bg1"/>
                </a:solidFill>
                <a:prstDash val="sysDot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44138" name="Group 1130"/>
          <p:cNvGrpSpPr/>
          <p:nvPr/>
        </p:nvGrpSpPr>
        <p:grpSpPr>
          <a:xfrm>
            <a:off x="1295400" y="3429000"/>
            <a:ext cx="5903913" cy="1447800"/>
            <a:chOff x="816" y="2160"/>
            <a:chExt cx="3719" cy="912"/>
          </a:xfrm>
        </p:grpSpPr>
        <p:grpSp>
          <p:nvGrpSpPr>
            <p:cNvPr id="8202" name="Group 1110"/>
            <p:cNvGrpSpPr/>
            <p:nvPr/>
          </p:nvGrpSpPr>
          <p:grpSpPr>
            <a:xfrm>
              <a:off x="816" y="2168"/>
              <a:ext cx="2759" cy="904"/>
              <a:chOff x="1789" y="2033"/>
              <a:chExt cx="2759" cy="904"/>
            </a:xfrm>
          </p:grpSpPr>
          <p:grpSp>
            <p:nvGrpSpPr>
              <p:cNvPr id="8218" name="Group 1111"/>
              <p:cNvGrpSpPr/>
              <p:nvPr/>
            </p:nvGrpSpPr>
            <p:grpSpPr>
              <a:xfrm rot="3227470">
                <a:off x="3703" y="1188"/>
                <a:ext cx="0" cy="1690"/>
                <a:chOff x="4992" y="1776"/>
                <a:chExt cx="0" cy="1584"/>
              </a:xfrm>
            </p:grpSpPr>
            <p:sp>
              <p:nvSpPr>
                <p:cNvPr id="8220" name="Line 1112"/>
                <p:cNvSpPr/>
                <p:nvPr/>
              </p:nvSpPr>
              <p:spPr>
                <a:xfrm flipV="1">
                  <a:off x="4992" y="1776"/>
                  <a:ext cx="0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21" name="Line 1113"/>
                <p:cNvSpPr/>
                <p:nvPr/>
              </p:nvSpPr>
              <p:spPr>
                <a:xfrm flipV="1">
                  <a:off x="4992" y="2256"/>
                  <a:ext cx="0" cy="110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</p:grpSp>
          <p:sp>
            <p:nvSpPr>
              <p:cNvPr id="8219" name="Line 1114"/>
              <p:cNvSpPr/>
              <p:nvPr/>
            </p:nvSpPr>
            <p:spPr>
              <a:xfrm rot="3227470" flipV="1">
                <a:off x="2506" y="2220"/>
                <a:ext cx="0" cy="1434"/>
              </a:xfrm>
              <a:prstGeom prst="line">
                <a:avLst/>
              </a:prstGeom>
              <a:ln w="12700">
                <a:noFill/>
              </a:ln>
            </p:spPr>
          </p:sp>
        </p:grpSp>
        <p:grpSp>
          <p:nvGrpSpPr>
            <p:cNvPr id="8203" name="Group 1115"/>
            <p:cNvGrpSpPr/>
            <p:nvPr/>
          </p:nvGrpSpPr>
          <p:grpSpPr>
            <a:xfrm>
              <a:off x="1152" y="2160"/>
              <a:ext cx="2759" cy="904"/>
              <a:chOff x="1789" y="2033"/>
              <a:chExt cx="2759" cy="904"/>
            </a:xfrm>
          </p:grpSpPr>
          <p:grpSp>
            <p:nvGrpSpPr>
              <p:cNvPr id="8214" name="Group 1116"/>
              <p:cNvGrpSpPr/>
              <p:nvPr/>
            </p:nvGrpSpPr>
            <p:grpSpPr>
              <a:xfrm rot="3227470">
                <a:off x="3703" y="1188"/>
                <a:ext cx="0" cy="1690"/>
                <a:chOff x="4992" y="1776"/>
                <a:chExt cx="0" cy="1584"/>
              </a:xfrm>
            </p:grpSpPr>
            <p:sp>
              <p:nvSpPr>
                <p:cNvPr id="8216" name="Line 1117"/>
                <p:cNvSpPr/>
                <p:nvPr/>
              </p:nvSpPr>
              <p:spPr>
                <a:xfrm flipV="1">
                  <a:off x="4992" y="1776"/>
                  <a:ext cx="0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17" name="Line 1118"/>
                <p:cNvSpPr/>
                <p:nvPr/>
              </p:nvSpPr>
              <p:spPr>
                <a:xfrm flipV="1">
                  <a:off x="4992" y="2256"/>
                  <a:ext cx="0" cy="110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</p:grpSp>
          <p:sp>
            <p:nvSpPr>
              <p:cNvPr id="8215" name="Line 1119"/>
              <p:cNvSpPr/>
              <p:nvPr/>
            </p:nvSpPr>
            <p:spPr>
              <a:xfrm rot="3227470" flipV="1">
                <a:off x="2506" y="2220"/>
                <a:ext cx="0" cy="1434"/>
              </a:xfrm>
              <a:prstGeom prst="line">
                <a:avLst/>
              </a:prstGeom>
              <a:ln w="12700">
                <a:noFill/>
              </a:ln>
            </p:spPr>
          </p:sp>
        </p:grpSp>
        <p:grpSp>
          <p:nvGrpSpPr>
            <p:cNvPr id="8204" name="Group 1120"/>
            <p:cNvGrpSpPr/>
            <p:nvPr/>
          </p:nvGrpSpPr>
          <p:grpSpPr>
            <a:xfrm>
              <a:off x="1776" y="2168"/>
              <a:ext cx="2759" cy="904"/>
              <a:chOff x="1789" y="2033"/>
              <a:chExt cx="2759" cy="904"/>
            </a:xfrm>
          </p:grpSpPr>
          <p:grpSp>
            <p:nvGrpSpPr>
              <p:cNvPr id="8210" name="Group 1121"/>
              <p:cNvGrpSpPr/>
              <p:nvPr/>
            </p:nvGrpSpPr>
            <p:grpSpPr>
              <a:xfrm rot="3227470">
                <a:off x="3703" y="1188"/>
                <a:ext cx="0" cy="1690"/>
                <a:chOff x="4992" y="1776"/>
                <a:chExt cx="0" cy="1584"/>
              </a:xfrm>
            </p:grpSpPr>
            <p:sp>
              <p:nvSpPr>
                <p:cNvPr id="8212" name="Line 1122"/>
                <p:cNvSpPr/>
                <p:nvPr/>
              </p:nvSpPr>
              <p:spPr>
                <a:xfrm flipV="1">
                  <a:off x="4992" y="1776"/>
                  <a:ext cx="0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13" name="Line 1123"/>
                <p:cNvSpPr/>
                <p:nvPr/>
              </p:nvSpPr>
              <p:spPr>
                <a:xfrm flipV="1">
                  <a:off x="4992" y="2256"/>
                  <a:ext cx="0" cy="110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</p:grpSp>
          <p:sp>
            <p:nvSpPr>
              <p:cNvPr id="8211" name="Line 1124"/>
              <p:cNvSpPr/>
              <p:nvPr/>
            </p:nvSpPr>
            <p:spPr>
              <a:xfrm rot="3227470" flipV="1">
                <a:off x="2506" y="2220"/>
                <a:ext cx="0" cy="1434"/>
              </a:xfrm>
              <a:prstGeom prst="line">
                <a:avLst/>
              </a:prstGeom>
              <a:ln w="12700">
                <a:noFill/>
              </a:ln>
            </p:spPr>
          </p:sp>
        </p:grpSp>
        <p:grpSp>
          <p:nvGrpSpPr>
            <p:cNvPr id="8205" name="Group 1125"/>
            <p:cNvGrpSpPr/>
            <p:nvPr/>
          </p:nvGrpSpPr>
          <p:grpSpPr>
            <a:xfrm>
              <a:off x="1440" y="2160"/>
              <a:ext cx="2759" cy="904"/>
              <a:chOff x="1789" y="2033"/>
              <a:chExt cx="2759" cy="904"/>
            </a:xfrm>
          </p:grpSpPr>
          <p:grpSp>
            <p:nvGrpSpPr>
              <p:cNvPr id="8206" name="Group 1126"/>
              <p:cNvGrpSpPr/>
              <p:nvPr/>
            </p:nvGrpSpPr>
            <p:grpSpPr>
              <a:xfrm rot="3227470">
                <a:off x="3703" y="1188"/>
                <a:ext cx="0" cy="1690"/>
                <a:chOff x="4992" y="1776"/>
                <a:chExt cx="0" cy="1584"/>
              </a:xfrm>
            </p:grpSpPr>
            <p:sp>
              <p:nvSpPr>
                <p:cNvPr id="8208" name="Line 1127"/>
                <p:cNvSpPr/>
                <p:nvPr/>
              </p:nvSpPr>
              <p:spPr>
                <a:xfrm flipV="1">
                  <a:off x="4992" y="1776"/>
                  <a:ext cx="0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209" name="Line 1128"/>
                <p:cNvSpPr/>
                <p:nvPr/>
              </p:nvSpPr>
              <p:spPr>
                <a:xfrm flipV="1">
                  <a:off x="4992" y="2256"/>
                  <a:ext cx="0" cy="110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</p:grpSp>
          <p:sp>
            <p:nvSpPr>
              <p:cNvPr id="8207" name="Line 1129"/>
              <p:cNvSpPr/>
              <p:nvPr/>
            </p:nvSpPr>
            <p:spPr>
              <a:xfrm rot="3227470" flipV="1">
                <a:off x="2506" y="2220"/>
                <a:ext cx="0" cy="1434"/>
              </a:xfrm>
              <a:prstGeom prst="line">
                <a:avLst/>
              </a:prstGeom>
              <a:ln w="12700">
                <a:noFill/>
              </a:ln>
            </p:spPr>
          </p:sp>
        </p:grpSp>
      </p:grpSp>
      <p:sp>
        <p:nvSpPr>
          <p:cNvPr id="8199" name="WordArt 1131"/>
          <p:cNvSpPr>
            <a:spLocks noTextEdit="1"/>
          </p:cNvSpPr>
          <p:nvPr/>
        </p:nvSpPr>
        <p:spPr>
          <a:xfrm>
            <a:off x="762000" y="5105400"/>
            <a:ext cx="6324600" cy="838200"/>
          </a:xfrm>
          <a:prstGeom prst="rect">
            <a:avLst/>
          </a:prstGeom>
        </p:spPr>
        <p:txBody>
          <a:bodyPr wrap="none" fromWordArt="1">
            <a:normAutofit lnSpcReduction="10000"/>
          </a:bodyPr>
          <a:p>
            <a:pPr algn="ctr" eaLnBrk="0" hangingPunct="0"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平面反射：平行光线射到光滑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 eaLnBrk="0" hangingPunct="0"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平面上反射光线也是平行的。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141" name="Text Box 1133"/>
          <p:cNvSpPr txBox="1"/>
          <p:nvPr/>
        </p:nvSpPr>
        <p:spPr>
          <a:xfrm>
            <a:off x="7202805" y="2438400"/>
            <a:ext cx="798195" cy="30981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000" b="1" dirty="0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</a:rPr>
              <a:t>反射面光滑，只能从一个方向看见物体</a:t>
            </a:r>
            <a:endParaRPr lang="zh-CN" altLang="en-US" sz="2000" b="1" dirty="0">
              <a:solidFill>
                <a:schemeClr val="hlin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01" name="WordArt 1134"/>
          <p:cNvSpPr>
            <a:spLocks noTextEdit="1"/>
          </p:cNvSpPr>
          <p:nvPr/>
        </p:nvSpPr>
        <p:spPr>
          <a:xfrm>
            <a:off x="7086600" y="1905000"/>
            <a:ext cx="914400" cy="457200"/>
          </a:xfrm>
          <a:prstGeom prst="rect">
            <a:avLst/>
          </a:prstGeom>
        </p:spPr>
        <p:txBody>
          <a:bodyPr wrap="none" fromWordArt="1"/>
          <a:p>
            <a:pPr algn="ctr" eaLnBrk="0" hangingPunct="0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特点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0"/>
                            </p:stCondLst>
                            <p:childTnLst>
                              <p:par>
                                <p:cTn id="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441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441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44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41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75"/>
                                        <p:tgtEl>
                                          <p:spTgt spid="44141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14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WordArt 1026"/>
          <p:cNvSpPr>
            <a:spLocks noTextEdit="1"/>
          </p:cNvSpPr>
          <p:nvPr/>
        </p:nvSpPr>
        <p:spPr>
          <a:xfrm>
            <a:off x="1143000" y="914400"/>
            <a:ext cx="65532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662"/>
              </a:avLst>
            </a:prstTxWarp>
            <a:normAutofit/>
          </a:bodyPr>
          <a:p>
            <a:pPr algn="ctr" eaLnBrk="0" hangingPunct="0">
              <a:buNone/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漫反射演示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6225" name="Group 1169"/>
          <p:cNvGrpSpPr/>
          <p:nvPr/>
        </p:nvGrpSpPr>
        <p:grpSpPr>
          <a:xfrm>
            <a:off x="-434975" y="696595"/>
            <a:ext cx="4948238" cy="4038600"/>
            <a:chOff x="-288" y="432"/>
            <a:chExt cx="3117" cy="2544"/>
          </a:xfrm>
        </p:grpSpPr>
        <p:grpSp>
          <p:nvGrpSpPr>
            <p:cNvPr id="9296" name="Group 1052"/>
            <p:cNvGrpSpPr/>
            <p:nvPr/>
          </p:nvGrpSpPr>
          <p:grpSpPr>
            <a:xfrm rot="-1134489">
              <a:off x="813" y="1632"/>
              <a:ext cx="1056" cy="1344"/>
              <a:chOff x="864" y="912"/>
              <a:chExt cx="1056" cy="1344"/>
            </a:xfrm>
          </p:grpSpPr>
          <p:sp>
            <p:nvSpPr>
              <p:cNvPr id="9318" name="Line 1053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38100" cap="flat" cmpd="sng">
                <a:solidFill>
                  <a:srgbClr val="66FF66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319" name="Freeform 1054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rgbClr val="66FF66">
                  <a:alpha val="100000"/>
                </a:srgbClr>
              </a:solidFill>
              <a:ln w="38100" cap="flat" cmpd="sng">
                <a:solidFill>
                  <a:srgbClr val="66FF66">
                    <a:alpha val="100000"/>
                  </a:srgb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97" name="Group 1058"/>
            <p:cNvGrpSpPr/>
            <p:nvPr/>
          </p:nvGrpSpPr>
          <p:grpSpPr>
            <a:xfrm>
              <a:off x="51" y="480"/>
              <a:ext cx="2493" cy="2483"/>
              <a:chOff x="1633" y="1110"/>
              <a:chExt cx="2493" cy="2483"/>
            </a:xfrm>
          </p:grpSpPr>
          <p:grpSp>
            <p:nvGrpSpPr>
              <p:cNvPr id="9312" name="Group 1059"/>
              <p:cNvGrpSpPr/>
              <p:nvPr/>
            </p:nvGrpSpPr>
            <p:grpSpPr>
              <a:xfrm rot="-1134489">
                <a:off x="3070" y="2249"/>
                <a:ext cx="1056" cy="1344"/>
                <a:chOff x="864" y="912"/>
                <a:chExt cx="1056" cy="1344"/>
              </a:xfrm>
            </p:grpSpPr>
            <p:sp>
              <p:nvSpPr>
                <p:cNvPr id="9316" name="Line 1060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317" name="Freeform 1061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rgbClr val="66FF66">
                    <a:alpha val="100000"/>
                  </a:srgbClr>
                </a:solidFill>
                <a:ln w="38100" cap="flat" cmpd="sng">
                  <a:solidFill>
                    <a:srgbClr val="66FF66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9313" name="Group 1062"/>
              <p:cNvGrpSpPr/>
              <p:nvPr/>
            </p:nvGrpSpPr>
            <p:grpSpPr>
              <a:xfrm rot="-1134489">
                <a:off x="1633" y="1110"/>
                <a:ext cx="1056" cy="1344"/>
                <a:chOff x="864" y="912"/>
                <a:chExt cx="1056" cy="1344"/>
              </a:xfrm>
            </p:grpSpPr>
            <p:sp>
              <p:nvSpPr>
                <p:cNvPr id="9314" name="Line 1063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>
                  <a:noFill/>
                </a:ln>
              </p:spPr>
            </p:sp>
            <p:sp>
              <p:nvSpPr>
                <p:cNvPr id="9315" name="Freeform 1064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noFill/>
                <a:ln w="1270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9298" name="Group 1065"/>
            <p:cNvGrpSpPr/>
            <p:nvPr/>
          </p:nvGrpSpPr>
          <p:grpSpPr>
            <a:xfrm>
              <a:off x="336" y="493"/>
              <a:ext cx="2493" cy="2483"/>
              <a:chOff x="1633" y="1110"/>
              <a:chExt cx="2493" cy="2483"/>
            </a:xfrm>
          </p:grpSpPr>
          <p:grpSp>
            <p:nvGrpSpPr>
              <p:cNvPr id="9306" name="Group 1066"/>
              <p:cNvGrpSpPr/>
              <p:nvPr/>
            </p:nvGrpSpPr>
            <p:grpSpPr>
              <a:xfrm rot="-1134489">
                <a:off x="3070" y="2249"/>
                <a:ext cx="1056" cy="1344"/>
                <a:chOff x="864" y="912"/>
                <a:chExt cx="1056" cy="1344"/>
              </a:xfrm>
            </p:grpSpPr>
            <p:sp>
              <p:nvSpPr>
                <p:cNvPr id="9310" name="Line 1067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311" name="Freeform 1068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rgbClr val="66FF66">
                    <a:alpha val="100000"/>
                  </a:srgbClr>
                </a:solidFill>
                <a:ln w="38100" cap="flat" cmpd="sng">
                  <a:solidFill>
                    <a:srgbClr val="66FF66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9307" name="Group 1069"/>
              <p:cNvGrpSpPr/>
              <p:nvPr/>
            </p:nvGrpSpPr>
            <p:grpSpPr>
              <a:xfrm rot="-1134489">
                <a:off x="1633" y="1110"/>
                <a:ext cx="1056" cy="1344"/>
                <a:chOff x="864" y="912"/>
                <a:chExt cx="1056" cy="1344"/>
              </a:xfrm>
            </p:grpSpPr>
            <p:sp>
              <p:nvSpPr>
                <p:cNvPr id="9308" name="Line 1070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>
                  <a:noFill/>
                </a:ln>
              </p:spPr>
            </p:sp>
            <p:sp>
              <p:nvSpPr>
                <p:cNvPr id="9309" name="Freeform 1071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noFill/>
                <a:ln w="1270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9299" name="Group 1072"/>
            <p:cNvGrpSpPr/>
            <p:nvPr/>
          </p:nvGrpSpPr>
          <p:grpSpPr>
            <a:xfrm>
              <a:off x="-288" y="432"/>
              <a:ext cx="2493" cy="2483"/>
              <a:chOff x="1633" y="1110"/>
              <a:chExt cx="2493" cy="2483"/>
            </a:xfrm>
          </p:grpSpPr>
          <p:grpSp>
            <p:nvGrpSpPr>
              <p:cNvPr id="9300" name="Group 1073"/>
              <p:cNvGrpSpPr/>
              <p:nvPr/>
            </p:nvGrpSpPr>
            <p:grpSpPr>
              <a:xfrm rot="-1134489">
                <a:off x="3070" y="2249"/>
                <a:ext cx="1056" cy="1344"/>
                <a:chOff x="864" y="912"/>
                <a:chExt cx="1056" cy="1344"/>
              </a:xfrm>
            </p:grpSpPr>
            <p:sp>
              <p:nvSpPr>
                <p:cNvPr id="9304" name="Line 1074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305" name="Freeform 1075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rgbClr val="66FF66">
                    <a:alpha val="100000"/>
                  </a:srgbClr>
                </a:solidFill>
                <a:ln w="12700" cap="flat" cmpd="sng">
                  <a:solidFill>
                    <a:srgbClr val="66FF66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9301" name="Group 1076"/>
              <p:cNvGrpSpPr/>
              <p:nvPr/>
            </p:nvGrpSpPr>
            <p:grpSpPr>
              <a:xfrm rot="-1134489">
                <a:off x="1633" y="1110"/>
                <a:ext cx="1056" cy="1344"/>
                <a:chOff x="864" y="912"/>
                <a:chExt cx="1056" cy="1344"/>
              </a:xfrm>
            </p:grpSpPr>
            <p:sp>
              <p:nvSpPr>
                <p:cNvPr id="9302" name="Line 1077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12700">
                  <a:noFill/>
                </a:ln>
              </p:spPr>
            </p:sp>
            <p:sp>
              <p:nvSpPr>
                <p:cNvPr id="9303" name="Freeform 1078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noFill/>
                <a:ln w="1270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grpSp>
        <p:nvGrpSpPr>
          <p:cNvPr id="46229" name="Group 1173"/>
          <p:cNvGrpSpPr/>
          <p:nvPr/>
        </p:nvGrpSpPr>
        <p:grpSpPr>
          <a:xfrm>
            <a:off x="3124200" y="2435225"/>
            <a:ext cx="1774825" cy="4041775"/>
            <a:chOff x="1968" y="1534"/>
            <a:chExt cx="1118" cy="2546"/>
          </a:xfrm>
        </p:grpSpPr>
        <p:grpSp>
          <p:nvGrpSpPr>
            <p:cNvPr id="9283" name="Group 1080"/>
            <p:cNvGrpSpPr/>
            <p:nvPr/>
          </p:nvGrpSpPr>
          <p:grpSpPr>
            <a:xfrm rot="900000">
              <a:off x="1968" y="1632"/>
              <a:ext cx="48" cy="2448"/>
              <a:chOff x="768" y="1056"/>
              <a:chExt cx="0" cy="2640"/>
            </a:xfrm>
          </p:grpSpPr>
          <p:sp>
            <p:nvSpPr>
              <p:cNvPr id="9294" name="Line 1081"/>
              <p:cNvSpPr/>
              <p:nvPr/>
            </p:nvSpPr>
            <p:spPr>
              <a:xfrm>
                <a:off x="768" y="1056"/>
                <a:ext cx="0" cy="1344"/>
              </a:xfrm>
              <a:prstGeom prst="line">
                <a:avLst/>
              </a:prstGeom>
              <a:ln w="38100" cap="rnd" cmpd="sng">
                <a:solidFill>
                  <a:schemeClr val="hlink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9295" name="Line 1082"/>
              <p:cNvSpPr/>
              <p:nvPr/>
            </p:nvSpPr>
            <p:spPr>
              <a:xfrm>
                <a:off x="768" y="2352"/>
                <a:ext cx="0" cy="1344"/>
              </a:xfrm>
              <a:prstGeom prst="line">
                <a:avLst/>
              </a:prstGeom>
              <a:ln w="9525" cap="rnd" cmpd="sng">
                <a:solidFill>
                  <a:schemeClr val="bg1"/>
                </a:solidFill>
                <a:prstDash val="sysDot"/>
                <a:headEnd type="none" w="med" len="med"/>
                <a:tailEnd type="none" w="med" len="med"/>
              </a:ln>
            </p:spPr>
          </p:sp>
        </p:grpSp>
        <p:grpSp>
          <p:nvGrpSpPr>
            <p:cNvPr id="9284" name="Group 1170"/>
            <p:cNvGrpSpPr/>
            <p:nvPr/>
          </p:nvGrpSpPr>
          <p:grpSpPr>
            <a:xfrm>
              <a:off x="2401" y="1534"/>
              <a:ext cx="685" cy="2400"/>
              <a:chOff x="2401" y="1534"/>
              <a:chExt cx="685" cy="2400"/>
            </a:xfrm>
          </p:grpSpPr>
          <p:grpSp>
            <p:nvGrpSpPr>
              <p:cNvPr id="9285" name="Group 1083"/>
              <p:cNvGrpSpPr/>
              <p:nvPr/>
            </p:nvGrpSpPr>
            <p:grpSpPr>
              <a:xfrm rot="-600000" flipH="1">
                <a:off x="2401" y="1534"/>
                <a:ext cx="47" cy="2352"/>
                <a:chOff x="768" y="1056"/>
                <a:chExt cx="0" cy="2640"/>
              </a:xfrm>
            </p:grpSpPr>
            <p:sp>
              <p:nvSpPr>
                <p:cNvPr id="9292" name="Line 1084"/>
                <p:cNvSpPr/>
                <p:nvPr/>
              </p:nvSpPr>
              <p:spPr>
                <a:xfrm>
                  <a:off x="768" y="1056"/>
                  <a:ext cx="0" cy="1344"/>
                </a:xfrm>
                <a:prstGeom prst="line">
                  <a:avLst/>
                </a:prstGeom>
                <a:ln w="38100" cap="rnd" cmpd="sng">
                  <a:solidFill>
                    <a:schemeClr val="hlink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9293" name="Line 1085"/>
                <p:cNvSpPr/>
                <p:nvPr/>
              </p:nvSpPr>
              <p:spPr>
                <a:xfrm>
                  <a:off x="768" y="2352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bg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9286" name="Group 1086"/>
              <p:cNvGrpSpPr/>
              <p:nvPr/>
            </p:nvGrpSpPr>
            <p:grpSpPr>
              <a:xfrm rot="600000" flipH="1">
                <a:off x="2737" y="1630"/>
                <a:ext cx="47" cy="2304"/>
                <a:chOff x="768" y="1056"/>
                <a:chExt cx="0" cy="2640"/>
              </a:xfrm>
            </p:grpSpPr>
            <p:sp>
              <p:nvSpPr>
                <p:cNvPr id="9290" name="Line 1087"/>
                <p:cNvSpPr/>
                <p:nvPr/>
              </p:nvSpPr>
              <p:spPr>
                <a:xfrm>
                  <a:off x="768" y="1056"/>
                  <a:ext cx="0" cy="1344"/>
                </a:xfrm>
                <a:prstGeom prst="line">
                  <a:avLst/>
                </a:prstGeom>
                <a:ln w="38100" cap="rnd" cmpd="sng">
                  <a:solidFill>
                    <a:schemeClr val="hlink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9291" name="Line 1088"/>
                <p:cNvSpPr/>
                <p:nvPr/>
              </p:nvSpPr>
              <p:spPr>
                <a:xfrm>
                  <a:off x="768" y="2352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bg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9287" name="Group 1089"/>
              <p:cNvGrpSpPr/>
              <p:nvPr/>
            </p:nvGrpSpPr>
            <p:grpSpPr>
              <a:xfrm rot="-300000" flipH="1">
                <a:off x="3039" y="1630"/>
                <a:ext cx="47" cy="2304"/>
                <a:chOff x="768" y="1056"/>
                <a:chExt cx="0" cy="2640"/>
              </a:xfrm>
            </p:grpSpPr>
            <p:sp>
              <p:nvSpPr>
                <p:cNvPr id="9288" name="Line 1090"/>
                <p:cNvSpPr/>
                <p:nvPr/>
              </p:nvSpPr>
              <p:spPr>
                <a:xfrm>
                  <a:off x="768" y="1056"/>
                  <a:ext cx="0" cy="1344"/>
                </a:xfrm>
                <a:prstGeom prst="line">
                  <a:avLst/>
                </a:prstGeom>
                <a:ln w="38100" cap="rnd" cmpd="sng">
                  <a:solidFill>
                    <a:schemeClr val="hlink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9289" name="Line 1091"/>
                <p:cNvSpPr/>
                <p:nvPr/>
              </p:nvSpPr>
              <p:spPr>
                <a:xfrm>
                  <a:off x="768" y="2352"/>
                  <a:ext cx="0" cy="1344"/>
                </a:xfrm>
                <a:prstGeom prst="line">
                  <a:avLst/>
                </a:prstGeom>
                <a:ln w="9525" cap="rnd" cmpd="sng">
                  <a:solidFill>
                    <a:schemeClr val="bg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9221" name="WordArt 1113"/>
          <p:cNvSpPr>
            <a:spLocks noTextEdit="1"/>
          </p:cNvSpPr>
          <p:nvPr/>
        </p:nvSpPr>
        <p:spPr>
          <a:xfrm>
            <a:off x="762000" y="5105400"/>
            <a:ext cx="5867400" cy="914400"/>
          </a:xfrm>
          <a:prstGeom prst="rect">
            <a:avLst/>
          </a:prstGeom>
        </p:spPr>
        <p:txBody>
          <a:bodyPr wrap="none" fromWordArt="1">
            <a:normAutofit/>
          </a:bodyPr>
          <a:p>
            <a:pPr algn="ctr" eaLnBrk="0" hangingPunct="0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漫反射：平行光线射到凹凸不平的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 eaLnBrk="0" hangingPunct="0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表面上，反射光线射向各个方向。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170" name="Text Box 1114"/>
          <p:cNvSpPr txBox="1"/>
          <p:nvPr/>
        </p:nvSpPr>
        <p:spPr>
          <a:xfrm>
            <a:off x="7202805" y="2438400"/>
            <a:ext cx="798195" cy="2971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000" b="1" dirty="0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</a:rPr>
              <a:t>反射面凹凸不平，从各个方向看见物体</a:t>
            </a:r>
            <a:endParaRPr lang="zh-CN" altLang="en-US" sz="2000" b="1" dirty="0">
              <a:solidFill>
                <a:schemeClr val="hlin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23" name="WordArt 1115"/>
          <p:cNvSpPr>
            <a:spLocks noTextEdit="1"/>
          </p:cNvSpPr>
          <p:nvPr/>
        </p:nvSpPr>
        <p:spPr>
          <a:xfrm>
            <a:off x="7086600" y="1905000"/>
            <a:ext cx="914400" cy="457200"/>
          </a:xfrm>
          <a:prstGeom prst="rect">
            <a:avLst/>
          </a:prstGeom>
        </p:spPr>
        <p:txBody>
          <a:bodyPr wrap="none" fromWordArt="1">
            <a:normAutofit fontScale="60000"/>
          </a:bodyPr>
          <a:p>
            <a:pPr algn="ctr" eaLnBrk="0" hangingPunct="0"/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特点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6232" name="Group 1176"/>
          <p:cNvGrpSpPr/>
          <p:nvPr/>
        </p:nvGrpSpPr>
        <p:grpSpPr>
          <a:xfrm>
            <a:off x="-34925" y="3365500"/>
            <a:ext cx="7273925" cy="1739900"/>
            <a:chOff x="1" y="480"/>
            <a:chExt cx="4582" cy="1096"/>
          </a:xfrm>
        </p:grpSpPr>
        <p:grpSp>
          <p:nvGrpSpPr>
            <p:cNvPr id="9262" name="Group 1175"/>
            <p:cNvGrpSpPr/>
            <p:nvPr/>
          </p:nvGrpSpPr>
          <p:grpSpPr>
            <a:xfrm>
              <a:off x="1" y="999"/>
              <a:ext cx="3824" cy="242"/>
              <a:chOff x="1" y="999"/>
              <a:chExt cx="3824" cy="242"/>
            </a:xfrm>
          </p:grpSpPr>
          <p:grpSp>
            <p:nvGrpSpPr>
              <p:cNvPr id="9279" name="Group 1124"/>
              <p:cNvGrpSpPr/>
              <p:nvPr/>
            </p:nvGrpSpPr>
            <p:grpSpPr>
              <a:xfrm rot="5027470">
                <a:off x="2980" y="154"/>
                <a:ext cx="0" cy="1690"/>
                <a:chOff x="4992" y="1776"/>
                <a:chExt cx="0" cy="1584"/>
              </a:xfrm>
            </p:grpSpPr>
            <p:sp>
              <p:nvSpPr>
                <p:cNvPr id="9281" name="Line 1125"/>
                <p:cNvSpPr/>
                <p:nvPr/>
              </p:nvSpPr>
              <p:spPr>
                <a:xfrm flipV="1">
                  <a:off x="4992" y="1776"/>
                  <a:ext cx="0" cy="1344"/>
                </a:xfrm>
                <a:prstGeom prst="line">
                  <a:avLst/>
                </a:prstGeom>
                <a:ln w="38100" cap="flat" cmpd="sng">
                  <a:solidFill>
                    <a:srgbClr val="66FF66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82" name="Line 1126"/>
                <p:cNvSpPr/>
                <p:nvPr/>
              </p:nvSpPr>
              <p:spPr>
                <a:xfrm flipV="1">
                  <a:off x="4992" y="2256"/>
                  <a:ext cx="0" cy="1104"/>
                </a:xfrm>
                <a:prstGeom prst="line">
                  <a:avLst/>
                </a:prstGeom>
                <a:ln w="12700" cap="flat" cmpd="sng">
                  <a:solidFill>
                    <a:srgbClr val="66FF66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</p:grpSp>
          <p:sp>
            <p:nvSpPr>
              <p:cNvPr id="9280" name="Line 1127"/>
              <p:cNvSpPr/>
              <p:nvPr/>
            </p:nvSpPr>
            <p:spPr>
              <a:xfrm rot="5027470">
                <a:off x="1083" y="118"/>
                <a:ext cx="41" cy="2205"/>
              </a:xfrm>
              <a:prstGeom prst="line">
                <a:avLst/>
              </a:prstGeom>
              <a:ln w="12700">
                <a:noFill/>
              </a:ln>
            </p:spPr>
          </p:sp>
        </p:grpSp>
        <p:grpSp>
          <p:nvGrpSpPr>
            <p:cNvPr id="9263" name="Group 1171"/>
            <p:cNvGrpSpPr/>
            <p:nvPr/>
          </p:nvGrpSpPr>
          <p:grpSpPr>
            <a:xfrm>
              <a:off x="1200" y="480"/>
              <a:ext cx="3383" cy="1096"/>
              <a:chOff x="1152" y="2120"/>
              <a:chExt cx="3383" cy="1096"/>
            </a:xfrm>
          </p:grpSpPr>
          <p:grpSp>
            <p:nvGrpSpPr>
              <p:cNvPr id="9264" name="Group 1128"/>
              <p:cNvGrpSpPr/>
              <p:nvPr/>
            </p:nvGrpSpPr>
            <p:grpSpPr>
              <a:xfrm rot="-1200000">
                <a:off x="1152" y="2120"/>
                <a:ext cx="2759" cy="904"/>
                <a:chOff x="1789" y="2033"/>
                <a:chExt cx="2759" cy="904"/>
              </a:xfrm>
            </p:grpSpPr>
            <p:grpSp>
              <p:nvGrpSpPr>
                <p:cNvPr id="9275" name="Group 1129"/>
                <p:cNvGrpSpPr/>
                <p:nvPr/>
              </p:nvGrpSpPr>
              <p:grpSpPr>
                <a:xfrm rot="3227470">
                  <a:off x="3703" y="1188"/>
                  <a:ext cx="0" cy="1690"/>
                  <a:chOff x="4992" y="1776"/>
                  <a:chExt cx="0" cy="1584"/>
                </a:xfrm>
              </p:grpSpPr>
              <p:sp>
                <p:nvSpPr>
                  <p:cNvPr id="9277" name="Line 1130"/>
                  <p:cNvSpPr/>
                  <p:nvPr/>
                </p:nvSpPr>
                <p:spPr>
                  <a:xfrm flipV="1">
                    <a:off x="4992" y="1776"/>
                    <a:ext cx="0" cy="1344"/>
                  </a:xfrm>
                  <a:prstGeom prst="line">
                    <a:avLst/>
                  </a:prstGeom>
                  <a:ln w="38100" cap="flat" cmpd="sng">
                    <a:solidFill>
                      <a:srgbClr val="66FF66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278" name="Line 1131"/>
                  <p:cNvSpPr/>
                  <p:nvPr/>
                </p:nvSpPr>
                <p:spPr>
                  <a:xfrm flipV="1">
                    <a:off x="4992" y="2256"/>
                    <a:ext cx="0" cy="1104"/>
                  </a:xfrm>
                  <a:prstGeom prst="line">
                    <a:avLst/>
                  </a:prstGeom>
                  <a:ln w="38100" cap="flat" cmpd="sng">
                    <a:solidFill>
                      <a:srgbClr val="66FF66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</p:grpSp>
            <p:sp>
              <p:nvSpPr>
                <p:cNvPr id="9276" name="Line 1132"/>
                <p:cNvSpPr/>
                <p:nvPr/>
              </p:nvSpPr>
              <p:spPr>
                <a:xfrm rot="3227470" flipV="1">
                  <a:off x="2506" y="2220"/>
                  <a:ext cx="0" cy="1434"/>
                </a:xfrm>
                <a:prstGeom prst="line">
                  <a:avLst/>
                </a:prstGeom>
                <a:ln w="12700">
                  <a:noFill/>
                </a:ln>
              </p:spPr>
            </p:sp>
          </p:grpSp>
          <p:grpSp>
            <p:nvGrpSpPr>
              <p:cNvPr id="9265" name="Group 1133"/>
              <p:cNvGrpSpPr/>
              <p:nvPr/>
            </p:nvGrpSpPr>
            <p:grpSpPr>
              <a:xfrm rot="-600000">
                <a:off x="1776" y="2264"/>
                <a:ext cx="2759" cy="904"/>
                <a:chOff x="1789" y="2033"/>
                <a:chExt cx="2759" cy="904"/>
              </a:xfrm>
            </p:grpSpPr>
            <p:grpSp>
              <p:nvGrpSpPr>
                <p:cNvPr id="9271" name="Group 1134"/>
                <p:cNvGrpSpPr/>
                <p:nvPr/>
              </p:nvGrpSpPr>
              <p:grpSpPr>
                <a:xfrm rot="3227470">
                  <a:off x="3703" y="1188"/>
                  <a:ext cx="0" cy="1690"/>
                  <a:chOff x="4992" y="1776"/>
                  <a:chExt cx="0" cy="1584"/>
                </a:xfrm>
              </p:grpSpPr>
              <p:sp>
                <p:nvSpPr>
                  <p:cNvPr id="9273" name="Line 1135"/>
                  <p:cNvSpPr/>
                  <p:nvPr/>
                </p:nvSpPr>
                <p:spPr>
                  <a:xfrm flipV="1">
                    <a:off x="4992" y="1776"/>
                    <a:ext cx="0" cy="1344"/>
                  </a:xfrm>
                  <a:prstGeom prst="line">
                    <a:avLst/>
                  </a:prstGeom>
                  <a:ln w="38100" cap="flat" cmpd="sng">
                    <a:solidFill>
                      <a:srgbClr val="66FF66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274" name="Line 1136"/>
                  <p:cNvSpPr/>
                  <p:nvPr/>
                </p:nvSpPr>
                <p:spPr>
                  <a:xfrm flipV="1">
                    <a:off x="4992" y="2256"/>
                    <a:ext cx="0" cy="1104"/>
                  </a:xfrm>
                  <a:prstGeom prst="line">
                    <a:avLst/>
                  </a:prstGeom>
                  <a:ln w="12700" cap="flat" cmpd="sng">
                    <a:solidFill>
                      <a:srgbClr val="66FF66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</p:grpSp>
            <p:sp>
              <p:nvSpPr>
                <p:cNvPr id="9272" name="Line 1137"/>
                <p:cNvSpPr/>
                <p:nvPr/>
              </p:nvSpPr>
              <p:spPr>
                <a:xfrm rot="3227470" flipV="1">
                  <a:off x="2506" y="2220"/>
                  <a:ext cx="0" cy="1434"/>
                </a:xfrm>
                <a:prstGeom prst="line">
                  <a:avLst/>
                </a:prstGeom>
                <a:ln w="12700">
                  <a:noFill/>
                </a:ln>
              </p:spPr>
            </p:sp>
          </p:grpSp>
          <p:grpSp>
            <p:nvGrpSpPr>
              <p:cNvPr id="9266" name="Group 1138"/>
              <p:cNvGrpSpPr/>
              <p:nvPr/>
            </p:nvGrpSpPr>
            <p:grpSpPr>
              <a:xfrm rot="1200000">
                <a:off x="1465" y="2312"/>
                <a:ext cx="2759" cy="904"/>
                <a:chOff x="1789" y="2033"/>
                <a:chExt cx="2759" cy="904"/>
              </a:xfrm>
            </p:grpSpPr>
            <p:grpSp>
              <p:nvGrpSpPr>
                <p:cNvPr id="9267" name="Group 1139"/>
                <p:cNvGrpSpPr/>
                <p:nvPr/>
              </p:nvGrpSpPr>
              <p:grpSpPr>
                <a:xfrm rot="3227470">
                  <a:off x="3703" y="1188"/>
                  <a:ext cx="0" cy="1690"/>
                  <a:chOff x="4992" y="1776"/>
                  <a:chExt cx="0" cy="1584"/>
                </a:xfrm>
              </p:grpSpPr>
              <p:sp>
                <p:nvSpPr>
                  <p:cNvPr id="9269" name="Line 1140"/>
                  <p:cNvSpPr/>
                  <p:nvPr/>
                </p:nvSpPr>
                <p:spPr>
                  <a:xfrm flipV="1">
                    <a:off x="4992" y="1776"/>
                    <a:ext cx="0" cy="1344"/>
                  </a:xfrm>
                  <a:prstGeom prst="line">
                    <a:avLst/>
                  </a:prstGeom>
                  <a:ln w="38100" cap="flat" cmpd="sng">
                    <a:solidFill>
                      <a:srgbClr val="66FF66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9270" name="Line 1141"/>
                  <p:cNvSpPr/>
                  <p:nvPr/>
                </p:nvSpPr>
                <p:spPr>
                  <a:xfrm flipV="1">
                    <a:off x="4992" y="2256"/>
                    <a:ext cx="0" cy="1104"/>
                  </a:xfrm>
                  <a:prstGeom prst="line">
                    <a:avLst/>
                  </a:prstGeom>
                  <a:ln w="38100" cap="flat" cmpd="sng">
                    <a:solidFill>
                      <a:srgbClr val="66FF66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</p:grpSp>
            <p:sp>
              <p:nvSpPr>
                <p:cNvPr id="9268" name="Line 1142"/>
                <p:cNvSpPr/>
                <p:nvPr/>
              </p:nvSpPr>
              <p:spPr>
                <a:xfrm rot="3227470" flipV="1">
                  <a:off x="2506" y="2220"/>
                  <a:ext cx="0" cy="1434"/>
                </a:xfrm>
                <a:prstGeom prst="line">
                  <a:avLst/>
                </a:prstGeom>
                <a:ln w="12700">
                  <a:noFill/>
                </a:ln>
              </p:spPr>
            </p:sp>
          </p:grpSp>
        </p:grpSp>
      </p:grpSp>
      <p:grpSp>
        <p:nvGrpSpPr>
          <p:cNvPr id="46230" name="Group 1174"/>
          <p:cNvGrpSpPr/>
          <p:nvPr/>
        </p:nvGrpSpPr>
        <p:grpSpPr>
          <a:xfrm>
            <a:off x="2286000" y="4267200"/>
            <a:ext cx="3962400" cy="457200"/>
            <a:chOff x="1440" y="2688"/>
            <a:chExt cx="2496" cy="288"/>
          </a:xfrm>
        </p:grpSpPr>
        <p:grpSp>
          <p:nvGrpSpPr>
            <p:cNvPr id="9226" name="Group 1116"/>
            <p:cNvGrpSpPr/>
            <p:nvPr/>
          </p:nvGrpSpPr>
          <p:grpSpPr>
            <a:xfrm>
              <a:off x="1440" y="2688"/>
              <a:ext cx="384" cy="144"/>
              <a:chOff x="1392" y="2688"/>
              <a:chExt cx="528" cy="144"/>
            </a:xfrm>
          </p:grpSpPr>
          <p:sp>
            <p:nvSpPr>
              <p:cNvPr id="9258" name="Line 1028"/>
              <p:cNvSpPr/>
              <p:nvPr/>
            </p:nvSpPr>
            <p:spPr>
              <a:xfrm>
                <a:off x="1392" y="2688"/>
                <a:ext cx="528" cy="0"/>
              </a:xfrm>
              <a:prstGeom prst="line">
                <a:avLst/>
              </a:prstGeom>
              <a:ln w="38100" cap="flat" cmpd="sng">
                <a:solidFill>
                  <a:schemeClr val="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259" name="Line 1030"/>
              <p:cNvSpPr/>
              <p:nvPr/>
            </p:nvSpPr>
            <p:spPr>
              <a:xfrm flipH="1">
                <a:off x="1392" y="268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260" name="Line 1031"/>
              <p:cNvSpPr/>
              <p:nvPr/>
            </p:nvSpPr>
            <p:spPr>
              <a:xfrm flipH="1">
                <a:off x="1584" y="268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261" name="Line 1032"/>
              <p:cNvSpPr/>
              <p:nvPr/>
            </p:nvSpPr>
            <p:spPr>
              <a:xfrm flipH="1">
                <a:off x="1728" y="2688"/>
                <a:ext cx="192" cy="144"/>
              </a:xfrm>
              <a:prstGeom prst="line">
                <a:avLst/>
              </a:prstGeom>
              <a:ln w="28575" cap="flat" cmpd="sng">
                <a:solidFill>
                  <a:schemeClr val="folHlink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9227" name="Group 1168"/>
            <p:cNvGrpSpPr/>
            <p:nvPr/>
          </p:nvGrpSpPr>
          <p:grpSpPr>
            <a:xfrm>
              <a:off x="1776" y="2736"/>
              <a:ext cx="2160" cy="240"/>
              <a:chOff x="1776" y="2736"/>
              <a:chExt cx="2160" cy="240"/>
            </a:xfrm>
          </p:grpSpPr>
          <p:grpSp>
            <p:nvGrpSpPr>
              <p:cNvPr id="9228" name="Group 1117"/>
              <p:cNvGrpSpPr/>
              <p:nvPr/>
            </p:nvGrpSpPr>
            <p:grpSpPr>
              <a:xfrm rot="900000">
                <a:off x="1776" y="2736"/>
                <a:ext cx="384" cy="144"/>
                <a:chOff x="1392" y="2688"/>
                <a:chExt cx="528" cy="144"/>
              </a:xfrm>
            </p:grpSpPr>
            <p:sp>
              <p:nvSpPr>
                <p:cNvPr id="9254" name="Line 1118"/>
                <p:cNvSpPr/>
                <p:nvPr/>
              </p:nvSpPr>
              <p:spPr>
                <a:xfrm>
                  <a:off x="1392" y="2688"/>
                  <a:ext cx="528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55" name="Line 1119"/>
                <p:cNvSpPr/>
                <p:nvPr/>
              </p:nvSpPr>
              <p:spPr>
                <a:xfrm flipH="1">
                  <a:off x="1392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56" name="Line 1120"/>
                <p:cNvSpPr/>
                <p:nvPr/>
              </p:nvSpPr>
              <p:spPr>
                <a:xfrm flipH="1">
                  <a:off x="1584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57" name="Line 1121"/>
                <p:cNvSpPr/>
                <p:nvPr/>
              </p:nvSpPr>
              <p:spPr>
                <a:xfrm flipH="1">
                  <a:off x="1728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9229" name="Group 1143"/>
              <p:cNvGrpSpPr/>
              <p:nvPr/>
            </p:nvGrpSpPr>
            <p:grpSpPr>
              <a:xfrm rot="-600000">
                <a:off x="2112" y="2736"/>
                <a:ext cx="384" cy="144"/>
                <a:chOff x="1392" y="2688"/>
                <a:chExt cx="528" cy="144"/>
              </a:xfrm>
            </p:grpSpPr>
            <p:sp>
              <p:nvSpPr>
                <p:cNvPr id="9250" name="Line 1144"/>
                <p:cNvSpPr/>
                <p:nvPr/>
              </p:nvSpPr>
              <p:spPr>
                <a:xfrm>
                  <a:off x="1392" y="2688"/>
                  <a:ext cx="528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51" name="Line 1145"/>
                <p:cNvSpPr/>
                <p:nvPr/>
              </p:nvSpPr>
              <p:spPr>
                <a:xfrm flipH="1">
                  <a:off x="1392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52" name="Line 1146"/>
                <p:cNvSpPr/>
                <p:nvPr/>
              </p:nvSpPr>
              <p:spPr>
                <a:xfrm flipH="1">
                  <a:off x="1584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53" name="Line 1147"/>
                <p:cNvSpPr/>
                <p:nvPr/>
              </p:nvSpPr>
              <p:spPr>
                <a:xfrm flipH="1">
                  <a:off x="1728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9230" name="Group 1148"/>
              <p:cNvGrpSpPr/>
              <p:nvPr/>
            </p:nvGrpSpPr>
            <p:grpSpPr>
              <a:xfrm rot="600000">
                <a:off x="2447" y="2740"/>
                <a:ext cx="432" cy="144"/>
                <a:chOff x="1392" y="2688"/>
                <a:chExt cx="528" cy="144"/>
              </a:xfrm>
            </p:grpSpPr>
            <p:sp>
              <p:nvSpPr>
                <p:cNvPr id="9246" name="Line 1149"/>
                <p:cNvSpPr/>
                <p:nvPr/>
              </p:nvSpPr>
              <p:spPr>
                <a:xfrm>
                  <a:off x="1392" y="2688"/>
                  <a:ext cx="528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7" name="Line 1150"/>
                <p:cNvSpPr/>
                <p:nvPr/>
              </p:nvSpPr>
              <p:spPr>
                <a:xfrm flipH="1">
                  <a:off x="1392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8" name="Line 1151"/>
                <p:cNvSpPr/>
                <p:nvPr/>
              </p:nvSpPr>
              <p:spPr>
                <a:xfrm flipH="1">
                  <a:off x="1584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9" name="Line 1152"/>
                <p:cNvSpPr/>
                <p:nvPr/>
              </p:nvSpPr>
              <p:spPr>
                <a:xfrm flipH="1">
                  <a:off x="1728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9231" name="Group 1153"/>
              <p:cNvGrpSpPr/>
              <p:nvPr/>
            </p:nvGrpSpPr>
            <p:grpSpPr>
              <a:xfrm rot="-300000">
                <a:off x="2880" y="2781"/>
                <a:ext cx="384" cy="146"/>
                <a:chOff x="1392" y="2688"/>
                <a:chExt cx="528" cy="144"/>
              </a:xfrm>
            </p:grpSpPr>
            <p:sp>
              <p:nvSpPr>
                <p:cNvPr id="9242" name="Line 1154"/>
                <p:cNvSpPr/>
                <p:nvPr/>
              </p:nvSpPr>
              <p:spPr>
                <a:xfrm>
                  <a:off x="1392" y="2688"/>
                  <a:ext cx="528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3" name="Line 1155"/>
                <p:cNvSpPr/>
                <p:nvPr/>
              </p:nvSpPr>
              <p:spPr>
                <a:xfrm flipH="1">
                  <a:off x="1392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4" name="Line 1156"/>
                <p:cNvSpPr/>
                <p:nvPr/>
              </p:nvSpPr>
              <p:spPr>
                <a:xfrm flipH="1">
                  <a:off x="1584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5" name="Line 1157"/>
                <p:cNvSpPr/>
                <p:nvPr/>
              </p:nvSpPr>
              <p:spPr>
                <a:xfrm flipH="1">
                  <a:off x="1728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9232" name="Group 1158"/>
              <p:cNvGrpSpPr/>
              <p:nvPr/>
            </p:nvGrpSpPr>
            <p:grpSpPr>
              <a:xfrm rot="900000">
                <a:off x="3216" y="2832"/>
                <a:ext cx="384" cy="144"/>
                <a:chOff x="1392" y="2688"/>
                <a:chExt cx="528" cy="144"/>
              </a:xfrm>
            </p:grpSpPr>
            <p:sp>
              <p:nvSpPr>
                <p:cNvPr id="9238" name="Line 1159"/>
                <p:cNvSpPr/>
                <p:nvPr/>
              </p:nvSpPr>
              <p:spPr>
                <a:xfrm>
                  <a:off x="1392" y="2688"/>
                  <a:ext cx="528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39" name="Line 1160"/>
                <p:cNvSpPr/>
                <p:nvPr/>
              </p:nvSpPr>
              <p:spPr>
                <a:xfrm flipH="1">
                  <a:off x="1392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0" name="Line 1161"/>
                <p:cNvSpPr/>
                <p:nvPr/>
              </p:nvSpPr>
              <p:spPr>
                <a:xfrm flipH="1">
                  <a:off x="1584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41" name="Line 1162"/>
                <p:cNvSpPr/>
                <p:nvPr/>
              </p:nvSpPr>
              <p:spPr>
                <a:xfrm flipH="1">
                  <a:off x="1728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9233" name="Group 1163"/>
              <p:cNvGrpSpPr/>
              <p:nvPr/>
            </p:nvGrpSpPr>
            <p:grpSpPr>
              <a:xfrm rot="-600000">
                <a:off x="3552" y="2832"/>
                <a:ext cx="384" cy="144"/>
                <a:chOff x="1392" y="2688"/>
                <a:chExt cx="528" cy="144"/>
              </a:xfrm>
            </p:grpSpPr>
            <p:sp>
              <p:nvSpPr>
                <p:cNvPr id="9234" name="Line 1164"/>
                <p:cNvSpPr/>
                <p:nvPr/>
              </p:nvSpPr>
              <p:spPr>
                <a:xfrm>
                  <a:off x="1392" y="2688"/>
                  <a:ext cx="528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35" name="Line 1165"/>
                <p:cNvSpPr/>
                <p:nvPr/>
              </p:nvSpPr>
              <p:spPr>
                <a:xfrm flipH="1">
                  <a:off x="1392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36" name="Line 1166"/>
                <p:cNvSpPr/>
                <p:nvPr/>
              </p:nvSpPr>
              <p:spPr>
                <a:xfrm flipH="1">
                  <a:off x="1584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9237" name="Line 1167"/>
                <p:cNvSpPr/>
                <p:nvPr/>
              </p:nvSpPr>
              <p:spPr>
                <a:xfrm flipH="1">
                  <a:off x="1728" y="268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6" presetClass="entr" presetSubtype="4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62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4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4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462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7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"/>
                                        <p:tgtEl>
                                          <p:spTgt spid="4617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7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WordArt 3"/>
          <p:cNvSpPr>
            <a:spLocks noTextEdit="1"/>
          </p:cNvSpPr>
          <p:nvPr/>
        </p:nvSpPr>
        <p:spPr>
          <a:xfrm>
            <a:off x="1066800" y="838200"/>
            <a:ext cx="1371600" cy="558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判断题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3315" name="Text Box 5"/>
          <p:cNvSpPr txBox="1"/>
          <p:nvPr/>
        </p:nvSpPr>
        <p:spPr>
          <a:xfrm>
            <a:off x="1600200" y="1981200"/>
            <a:ext cx="6858000" cy="953135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 dirty="0">
                <a:latin typeface="隶书" panose="02010509060101010101" charset="-122"/>
              </a:rPr>
              <a:t>A.镜面反射遵循光的反射定律，漫反射不遵循光的反射定律</a:t>
            </a:r>
            <a:endParaRPr lang="en-US" altLang="zh-CN" sz="2800" b="1" dirty="0">
              <a:latin typeface="隶书" panose="02010509060101010101" charset="-122"/>
            </a:endParaRPr>
          </a:p>
        </p:txBody>
      </p:sp>
      <p:sp>
        <p:nvSpPr>
          <p:cNvPr id="13316" name="Text Box 6"/>
          <p:cNvSpPr txBox="1"/>
          <p:nvPr/>
        </p:nvSpPr>
        <p:spPr>
          <a:xfrm>
            <a:off x="1600200" y="3352800"/>
            <a:ext cx="7010400" cy="953135"/>
          </a:xfrm>
          <a:prstGeom prst="rect">
            <a:avLst/>
          </a:prstGeom>
          <a:noFill/>
          <a:ln w="28575" cap="flat" cmpd="sng">
            <a:solidFill>
              <a:schemeClr val="accent1">
                <a:shade val="5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 dirty="0">
                <a:latin typeface="隶书" panose="02010509060101010101" charset="-122"/>
              </a:rPr>
              <a:t> B.反射光线与入射光线和法线不一定在同一平面上</a:t>
            </a:r>
            <a:endParaRPr lang="en-US" altLang="zh-CN" sz="2800" b="1" dirty="0">
              <a:latin typeface="隶书" panose="02010509060101010101" charset="-122"/>
            </a:endParaRPr>
          </a:p>
        </p:txBody>
      </p:sp>
      <p:sp>
        <p:nvSpPr>
          <p:cNvPr id="13317" name="Text Box 7"/>
          <p:cNvSpPr txBox="1"/>
          <p:nvPr/>
        </p:nvSpPr>
        <p:spPr>
          <a:xfrm>
            <a:off x="1600200" y="4813935"/>
            <a:ext cx="6858000" cy="521970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 dirty="0">
                <a:latin typeface="隶书" panose="02010509060101010101" charset="-122"/>
              </a:rPr>
              <a:t>C.所有反射，都遵循光的反射定律</a:t>
            </a:r>
            <a:endParaRPr lang="en-US" altLang="zh-CN" sz="2800" b="1" dirty="0">
              <a:latin typeface="隶书" panose="0201050906010101010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6" name="Group 28"/>
          <p:cNvGrpSpPr/>
          <p:nvPr/>
        </p:nvGrpSpPr>
        <p:grpSpPr>
          <a:xfrm rot="10769833">
            <a:off x="4427538" y="4183063"/>
            <a:ext cx="1676400" cy="2133600"/>
            <a:chOff x="864" y="912"/>
            <a:chExt cx="1056" cy="1344"/>
          </a:xfrm>
        </p:grpSpPr>
        <p:sp>
          <p:nvSpPr>
            <p:cNvPr id="11330" name="Line 29"/>
            <p:cNvSpPr/>
            <p:nvPr/>
          </p:nvSpPr>
          <p:spPr>
            <a:xfrm>
              <a:off x="864" y="912"/>
              <a:ext cx="1056" cy="1344"/>
            </a:xfrm>
            <a:prstGeom prst="line">
              <a:avLst/>
            </a:prstGeom>
            <a:ln w="9525">
              <a:noFill/>
            </a:ln>
          </p:spPr>
        </p:sp>
        <p:sp>
          <p:nvSpPr>
            <p:cNvPr id="11331" name="Freeform 30"/>
            <p:cNvSpPr/>
            <p:nvPr/>
          </p:nvSpPr>
          <p:spPr>
            <a:xfrm>
              <a:off x="864" y="912"/>
              <a:ext cx="828" cy="10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8" y="1059"/>
                </a:cxn>
              </a:cxnLst>
              <a:pathLst>
                <a:path w="828" h="1059">
                  <a:moveTo>
                    <a:pt x="0" y="0"/>
                  </a:moveTo>
                  <a:lnTo>
                    <a:pt x="828" y="1059"/>
                  </a:lnTo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1267" name="Text Box 31"/>
          <p:cNvSpPr txBox="1"/>
          <p:nvPr/>
        </p:nvSpPr>
        <p:spPr>
          <a:xfrm>
            <a:off x="762000" y="838200"/>
            <a:ext cx="3954463" cy="1814830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隶书" panose="02010509060101010101" charset="-122"/>
              </a:rPr>
              <a:t>1.</a:t>
            </a:r>
            <a:r>
              <a:rPr lang="zh-CN" altLang="en-US" sz="2800" dirty="0">
                <a:solidFill>
                  <a:schemeClr val="tx1"/>
                </a:solidFill>
                <a:latin typeface="隶书" panose="02010509060101010101" charset="-122"/>
              </a:rPr>
              <a:t>光线与镜面成</a:t>
            </a:r>
            <a:r>
              <a:rPr lang="en-US" altLang="zh-CN" sz="2800" dirty="0">
                <a:solidFill>
                  <a:schemeClr val="tx1"/>
                </a:solidFill>
                <a:latin typeface="隶书" panose="02010509060101010101" charset="-122"/>
              </a:rPr>
              <a:t>30</a:t>
            </a:r>
            <a:r>
              <a:rPr lang="en-US" altLang="zh-CN" sz="2800" baseline="30000" dirty="0">
                <a:solidFill>
                  <a:schemeClr val="tx1"/>
                </a:solidFill>
                <a:latin typeface="隶书" panose="02010509060101010101" charset="-122"/>
              </a:rPr>
              <a:t>O</a:t>
            </a:r>
            <a:r>
              <a:rPr lang="zh-CN" altLang="en-US" sz="2800" dirty="0">
                <a:solidFill>
                  <a:schemeClr val="tx1"/>
                </a:solidFill>
                <a:latin typeface="隶书" panose="02010509060101010101" charset="-122"/>
              </a:rPr>
              <a:t>角射入，入射角为</a:t>
            </a:r>
            <a:r>
              <a:rPr lang="en-US" altLang="zh-CN" sz="2800" dirty="0">
                <a:solidFill>
                  <a:schemeClr val="tx1"/>
                </a:solidFill>
                <a:latin typeface="隶书" panose="02010509060101010101" charset="-122"/>
                <a:hlinkClick r:id="rId1" tooltip="60度" action="ppaction://hlinksldjump"/>
              </a:rPr>
              <a:t>____</a:t>
            </a:r>
            <a:r>
              <a:rPr lang="zh-CN" altLang="en-US" sz="2800" dirty="0">
                <a:solidFill>
                  <a:schemeClr val="tx1"/>
                </a:solidFill>
                <a:latin typeface="隶书" panose="02010509060101010101" charset="-122"/>
              </a:rPr>
              <a:t>试画出入射光线、法线，标出入射角、反射角</a:t>
            </a:r>
            <a:endParaRPr lang="zh-CN" altLang="en-US" sz="2800" dirty="0">
              <a:solidFill>
                <a:schemeClr val="tx1"/>
              </a:solidFill>
              <a:latin typeface="隶书" panose="02010509060101010101" charset="-122"/>
            </a:endParaRPr>
          </a:p>
        </p:txBody>
      </p:sp>
      <p:sp>
        <p:nvSpPr>
          <p:cNvPr id="11268" name="WordArt 44">
            <a:hlinkClick r:id="rId1" tooltip="想看看你正确了吗？" action="ppaction://hlinksldjump"/>
          </p:cNvPr>
          <p:cNvSpPr>
            <a:spLocks noTextEdit="1"/>
          </p:cNvSpPr>
          <p:nvPr/>
        </p:nvSpPr>
        <p:spPr>
          <a:xfrm>
            <a:off x="7696200" y="1066800"/>
            <a:ext cx="6096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4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提示</a:t>
            </a:r>
            <a:endParaRPr lang="zh-CN" altLang="en-US" sz="24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269" name="Text Box 50"/>
          <p:cNvSpPr txBox="1"/>
          <p:nvPr/>
        </p:nvSpPr>
        <p:spPr>
          <a:xfrm>
            <a:off x="685800" y="3124200"/>
            <a:ext cx="3962400" cy="1568450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dirty="0">
                <a:latin typeface="隶书" panose="02010509060101010101" charset="-122"/>
              </a:rPr>
              <a:t>2.光线垂直射到镜面上时，入射角是_____度，反射角____度，反射光线与入射光线的方向_________</a:t>
            </a:r>
            <a:endParaRPr lang="en-US" altLang="zh-CN" sz="2400" dirty="0">
              <a:latin typeface="隶书" panose="02010509060101010101" charset="-122"/>
            </a:endParaRPr>
          </a:p>
        </p:txBody>
      </p:sp>
      <p:sp>
        <p:nvSpPr>
          <p:cNvPr id="11270" name="Text Box 51"/>
          <p:cNvSpPr txBox="1"/>
          <p:nvPr/>
        </p:nvSpPr>
        <p:spPr>
          <a:xfrm>
            <a:off x="685800" y="5105400"/>
            <a:ext cx="7162800" cy="829945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dirty="0">
                <a:latin typeface="隶书" panose="02010509060101010101" charset="-122"/>
              </a:rPr>
              <a:t>3.我们能从不同方向看到本身不发光的物体，是由于光射到物体上发生___________的缘故。</a:t>
            </a:r>
            <a:endParaRPr lang="en-US" altLang="zh-CN" sz="2400" dirty="0">
              <a:latin typeface="隶书" panose="02010509060101010101" charset="-122"/>
            </a:endParaRPr>
          </a:p>
        </p:txBody>
      </p:sp>
      <p:grpSp>
        <p:nvGrpSpPr>
          <p:cNvPr id="11271" name="Group 84"/>
          <p:cNvGrpSpPr/>
          <p:nvPr/>
        </p:nvGrpSpPr>
        <p:grpSpPr>
          <a:xfrm>
            <a:off x="5257800" y="304800"/>
            <a:ext cx="2286000" cy="2133600"/>
            <a:chOff x="3456" y="192"/>
            <a:chExt cx="1440" cy="1344"/>
          </a:xfrm>
        </p:grpSpPr>
        <p:grpSp>
          <p:nvGrpSpPr>
            <p:cNvPr id="11300" name="Group 49"/>
            <p:cNvGrpSpPr/>
            <p:nvPr/>
          </p:nvGrpSpPr>
          <p:grpSpPr>
            <a:xfrm>
              <a:off x="3456" y="192"/>
              <a:ext cx="1440" cy="848"/>
              <a:chOff x="2880" y="1296"/>
              <a:chExt cx="1440" cy="848"/>
            </a:xfrm>
          </p:grpSpPr>
          <p:grpSp>
            <p:nvGrpSpPr>
              <p:cNvPr id="11302" name="Group 2"/>
              <p:cNvGrpSpPr/>
              <p:nvPr/>
            </p:nvGrpSpPr>
            <p:grpSpPr>
              <a:xfrm>
                <a:off x="2880" y="2033"/>
                <a:ext cx="1440" cy="111"/>
                <a:chOff x="1584" y="3408"/>
                <a:chExt cx="2880" cy="144"/>
              </a:xfrm>
            </p:grpSpPr>
            <p:sp>
              <p:nvSpPr>
                <p:cNvPr id="11308" name="Line 3"/>
                <p:cNvSpPr/>
                <p:nvPr/>
              </p:nvSpPr>
              <p:spPr>
                <a:xfrm>
                  <a:off x="1584" y="3408"/>
                  <a:ext cx="2880" cy="0"/>
                </a:xfrm>
                <a:prstGeom prst="line">
                  <a:avLst/>
                </a:prstGeom>
                <a:ln w="38100" cap="flat" cmpd="sng">
                  <a:solidFill>
                    <a:schemeClr val="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11309" name="Group 4"/>
                <p:cNvGrpSpPr/>
                <p:nvPr/>
              </p:nvGrpSpPr>
              <p:grpSpPr>
                <a:xfrm>
                  <a:off x="1584" y="3408"/>
                  <a:ext cx="960" cy="144"/>
                  <a:chOff x="1584" y="3408"/>
                  <a:chExt cx="960" cy="144"/>
                </a:xfrm>
              </p:grpSpPr>
              <p:sp>
                <p:nvSpPr>
                  <p:cNvPr id="11324" name="Line 5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5" name="Line 6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6" name="Line 7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7" name="Line 8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8" name="Line 9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9" name="Line 10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310" name="Group 11"/>
                <p:cNvGrpSpPr/>
                <p:nvPr/>
              </p:nvGrpSpPr>
              <p:grpSpPr>
                <a:xfrm>
                  <a:off x="2352" y="3408"/>
                  <a:ext cx="960" cy="144"/>
                  <a:chOff x="1584" y="3408"/>
                  <a:chExt cx="960" cy="144"/>
                </a:xfrm>
              </p:grpSpPr>
              <p:sp>
                <p:nvSpPr>
                  <p:cNvPr id="11318" name="Line 12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9" name="Line 13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0" name="Line 14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1" name="Line 15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2" name="Line 16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23" name="Line 17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1311" name="Group 18"/>
                <p:cNvGrpSpPr/>
                <p:nvPr/>
              </p:nvGrpSpPr>
              <p:grpSpPr>
                <a:xfrm>
                  <a:off x="3264" y="3408"/>
                  <a:ext cx="1008" cy="144"/>
                  <a:chOff x="1584" y="3408"/>
                  <a:chExt cx="960" cy="144"/>
                </a:xfrm>
              </p:grpSpPr>
              <p:sp>
                <p:nvSpPr>
                  <p:cNvPr id="11312" name="Line 19"/>
                  <p:cNvSpPr/>
                  <p:nvPr/>
                </p:nvSpPr>
                <p:spPr>
                  <a:xfrm flipH="1">
                    <a:off x="158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3" name="Line 20"/>
                  <p:cNvSpPr/>
                  <p:nvPr/>
                </p:nvSpPr>
                <p:spPr>
                  <a:xfrm flipH="1">
                    <a:off x="1776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4" name="Line 21"/>
                  <p:cNvSpPr/>
                  <p:nvPr/>
                </p:nvSpPr>
                <p:spPr>
                  <a:xfrm flipH="1">
                    <a:off x="1920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5" name="Line 22"/>
                  <p:cNvSpPr/>
                  <p:nvPr/>
                </p:nvSpPr>
                <p:spPr>
                  <a:xfrm flipH="1">
                    <a:off x="2064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6" name="Line 23"/>
                  <p:cNvSpPr/>
                  <p:nvPr/>
                </p:nvSpPr>
                <p:spPr>
                  <a:xfrm flipH="1">
                    <a:off x="2208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1317" name="Line 24"/>
                  <p:cNvSpPr/>
                  <p:nvPr/>
                </p:nvSpPr>
                <p:spPr>
                  <a:xfrm flipH="1">
                    <a:off x="2352" y="3408"/>
                    <a:ext cx="192" cy="144"/>
                  </a:xfrm>
                  <a:prstGeom prst="line">
                    <a:avLst/>
                  </a:prstGeom>
                  <a:ln w="28575" cap="flat" cmpd="sng">
                    <a:solidFill>
                      <a:schemeClr val="folHlink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</p:grpSp>
          <p:sp>
            <p:nvSpPr>
              <p:cNvPr id="11303" name="Arc 32"/>
              <p:cNvSpPr/>
              <p:nvPr/>
            </p:nvSpPr>
            <p:spPr>
              <a:xfrm>
                <a:off x="3792" y="1849"/>
                <a:ext cx="48" cy="18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pathLst>
                  <a:path w="21600" h="31610" fill="none">
                    <a:moveTo>
                      <a:pt x="0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5086"/>
                      <a:pt x="20756" y="28520"/>
                      <a:pt x="19140" y="31610"/>
                    </a:cubicBezTo>
                  </a:path>
                  <a:path w="21600" h="31610" stroke="0">
                    <a:moveTo>
                      <a:pt x="0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5086"/>
                      <a:pt x="20756" y="28520"/>
                      <a:pt x="19140" y="31610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04" name="Text Box 33"/>
              <p:cNvSpPr txBox="1"/>
              <p:nvPr/>
            </p:nvSpPr>
            <p:spPr>
              <a:xfrm>
                <a:off x="3865" y="1775"/>
                <a:ext cx="407" cy="17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12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30</a:t>
                </a:r>
                <a:r>
                  <a:rPr lang="en-US" altLang="zh-CN" sz="1200" baseline="300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sz="1200" baseline="300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1305" name="Group 45"/>
              <p:cNvGrpSpPr/>
              <p:nvPr/>
            </p:nvGrpSpPr>
            <p:grpSpPr>
              <a:xfrm rot="5991809">
                <a:off x="3530" y="1365"/>
                <a:ext cx="811" cy="672"/>
                <a:chOff x="864" y="912"/>
                <a:chExt cx="1056" cy="1344"/>
              </a:xfrm>
            </p:grpSpPr>
            <p:sp>
              <p:nvSpPr>
                <p:cNvPr id="11306" name="Line 46"/>
                <p:cNvSpPr/>
                <p:nvPr/>
              </p:nvSpPr>
              <p:spPr>
                <a:xfrm>
                  <a:off x="864" y="912"/>
                  <a:ext cx="1056" cy="1344"/>
                </a:xfrm>
                <a:prstGeom prst="line">
                  <a:avLst/>
                </a:prstGeom>
                <a:ln w="28575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307" name="Freeform 47"/>
                <p:cNvSpPr/>
                <p:nvPr/>
              </p:nvSpPr>
              <p:spPr>
                <a:xfrm>
                  <a:off x="864" y="912"/>
                  <a:ext cx="828" cy="10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28" y="1059"/>
                    </a:cxn>
                  </a:cxnLst>
                  <a:pathLst>
                    <a:path w="828" h="1059">
                      <a:moveTo>
                        <a:pt x="0" y="0"/>
                      </a:moveTo>
                      <a:lnTo>
                        <a:pt x="828" y="1059"/>
                      </a:lnTo>
                    </a:path>
                  </a:pathLst>
                </a:custGeom>
                <a:solidFill>
                  <a:schemeClr val="bg1">
                    <a:alpha val="100000"/>
                  </a:schemeClr>
                </a:solidFill>
                <a:ln w="28575" cap="flat" cmpd="sng">
                  <a:solidFill>
                    <a:schemeClr val="accent2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sp>
          <p:nvSpPr>
            <p:cNvPr id="11301" name="Text Box 52"/>
            <p:cNvSpPr txBox="1"/>
            <p:nvPr/>
          </p:nvSpPr>
          <p:spPr>
            <a:xfrm>
              <a:off x="3696" y="1248"/>
              <a:ext cx="8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zh-CN" altLang="en-US" dirty="0">
                  <a:latin typeface="Times New Roman" panose="02020603050405020304" pitchFamily="18" charset="0"/>
                </a:rPr>
                <a:t>（图</a:t>
              </a:r>
              <a:r>
                <a:rPr lang="en-US" altLang="zh-CN" dirty="0">
                  <a:latin typeface="Times New Roman" panose="02020603050405020304" pitchFamily="18" charset="0"/>
                </a:rPr>
                <a:t>1</a:t>
              </a:r>
              <a:r>
                <a:rPr lang="zh-CN" altLang="en-US" dirty="0">
                  <a:latin typeface="Times New Roman" panose="02020603050405020304" pitchFamily="18" charset="0"/>
                </a:rPr>
                <a:t>）</a:t>
              </a:r>
              <a:endParaRPr lang="zh-CN" altLang="en-US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272" name="Group 83"/>
          <p:cNvGrpSpPr/>
          <p:nvPr/>
        </p:nvGrpSpPr>
        <p:grpSpPr>
          <a:xfrm>
            <a:off x="5334000" y="3055938"/>
            <a:ext cx="2286000" cy="1363662"/>
            <a:chOff x="3360" y="1925"/>
            <a:chExt cx="1440" cy="859"/>
          </a:xfrm>
        </p:grpSpPr>
        <p:grpSp>
          <p:nvGrpSpPr>
            <p:cNvPr id="11274" name="Group 54"/>
            <p:cNvGrpSpPr/>
            <p:nvPr/>
          </p:nvGrpSpPr>
          <p:grpSpPr>
            <a:xfrm>
              <a:off x="3360" y="2673"/>
              <a:ext cx="1440" cy="111"/>
              <a:chOff x="1584" y="3408"/>
              <a:chExt cx="2880" cy="144"/>
            </a:xfrm>
          </p:grpSpPr>
          <p:sp>
            <p:nvSpPr>
              <p:cNvPr id="11278" name="Line 55"/>
              <p:cNvSpPr/>
              <p:nvPr/>
            </p:nvSpPr>
            <p:spPr>
              <a:xfrm>
                <a:off x="1584" y="3408"/>
                <a:ext cx="2880" cy="0"/>
              </a:xfrm>
              <a:prstGeom prst="line">
                <a:avLst/>
              </a:prstGeom>
              <a:ln w="38100" cap="flat" cmpd="sng">
                <a:solidFill>
                  <a:schemeClr val="hlink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11279" name="Group 56"/>
              <p:cNvGrpSpPr/>
              <p:nvPr/>
            </p:nvGrpSpPr>
            <p:grpSpPr>
              <a:xfrm>
                <a:off x="1584" y="3408"/>
                <a:ext cx="960" cy="144"/>
                <a:chOff x="1584" y="3408"/>
                <a:chExt cx="960" cy="144"/>
              </a:xfrm>
            </p:grpSpPr>
            <p:sp>
              <p:nvSpPr>
                <p:cNvPr id="11294" name="Line 57"/>
                <p:cNvSpPr/>
                <p:nvPr/>
              </p:nvSpPr>
              <p:spPr>
                <a:xfrm flipH="1">
                  <a:off x="1584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5" name="Line 58"/>
                <p:cNvSpPr/>
                <p:nvPr/>
              </p:nvSpPr>
              <p:spPr>
                <a:xfrm flipH="1">
                  <a:off x="1776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6" name="Line 59"/>
                <p:cNvSpPr/>
                <p:nvPr/>
              </p:nvSpPr>
              <p:spPr>
                <a:xfrm flipH="1">
                  <a:off x="1920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7" name="Line 60"/>
                <p:cNvSpPr/>
                <p:nvPr/>
              </p:nvSpPr>
              <p:spPr>
                <a:xfrm flipH="1">
                  <a:off x="2064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8" name="Line 61"/>
                <p:cNvSpPr/>
                <p:nvPr/>
              </p:nvSpPr>
              <p:spPr>
                <a:xfrm flipH="1">
                  <a:off x="2208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9" name="Line 62"/>
                <p:cNvSpPr/>
                <p:nvPr/>
              </p:nvSpPr>
              <p:spPr>
                <a:xfrm flipH="1">
                  <a:off x="2352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1280" name="Group 63"/>
              <p:cNvGrpSpPr/>
              <p:nvPr/>
            </p:nvGrpSpPr>
            <p:grpSpPr>
              <a:xfrm>
                <a:off x="2352" y="3408"/>
                <a:ext cx="960" cy="144"/>
                <a:chOff x="1584" y="3408"/>
                <a:chExt cx="960" cy="144"/>
              </a:xfrm>
            </p:grpSpPr>
            <p:sp>
              <p:nvSpPr>
                <p:cNvPr id="11288" name="Line 64"/>
                <p:cNvSpPr/>
                <p:nvPr/>
              </p:nvSpPr>
              <p:spPr>
                <a:xfrm flipH="1">
                  <a:off x="1584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89" name="Line 65"/>
                <p:cNvSpPr/>
                <p:nvPr/>
              </p:nvSpPr>
              <p:spPr>
                <a:xfrm flipH="1">
                  <a:off x="1776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0" name="Line 66"/>
                <p:cNvSpPr/>
                <p:nvPr/>
              </p:nvSpPr>
              <p:spPr>
                <a:xfrm flipH="1">
                  <a:off x="1920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1" name="Line 67"/>
                <p:cNvSpPr/>
                <p:nvPr/>
              </p:nvSpPr>
              <p:spPr>
                <a:xfrm flipH="1">
                  <a:off x="2064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2" name="Line 68"/>
                <p:cNvSpPr/>
                <p:nvPr/>
              </p:nvSpPr>
              <p:spPr>
                <a:xfrm flipH="1">
                  <a:off x="2208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93" name="Line 69"/>
                <p:cNvSpPr/>
                <p:nvPr/>
              </p:nvSpPr>
              <p:spPr>
                <a:xfrm flipH="1">
                  <a:off x="2352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1281" name="Group 70"/>
              <p:cNvGrpSpPr/>
              <p:nvPr/>
            </p:nvGrpSpPr>
            <p:grpSpPr>
              <a:xfrm>
                <a:off x="3264" y="3408"/>
                <a:ext cx="1008" cy="144"/>
                <a:chOff x="1584" y="3408"/>
                <a:chExt cx="960" cy="144"/>
              </a:xfrm>
            </p:grpSpPr>
            <p:sp>
              <p:nvSpPr>
                <p:cNvPr id="11282" name="Line 71"/>
                <p:cNvSpPr/>
                <p:nvPr/>
              </p:nvSpPr>
              <p:spPr>
                <a:xfrm flipH="1">
                  <a:off x="1584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83" name="Line 72"/>
                <p:cNvSpPr/>
                <p:nvPr/>
              </p:nvSpPr>
              <p:spPr>
                <a:xfrm flipH="1">
                  <a:off x="1776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84" name="Line 73"/>
                <p:cNvSpPr/>
                <p:nvPr/>
              </p:nvSpPr>
              <p:spPr>
                <a:xfrm flipH="1">
                  <a:off x="1920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85" name="Line 74"/>
                <p:cNvSpPr/>
                <p:nvPr/>
              </p:nvSpPr>
              <p:spPr>
                <a:xfrm flipH="1">
                  <a:off x="2064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86" name="Line 75"/>
                <p:cNvSpPr/>
                <p:nvPr/>
              </p:nvSpPr>
              <p:spPr>
                <a:xfrm flipH="1">
                  <a:off x="2208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287" name="Line 76"/>
                <p:cNvSpPr/>
                <p:nvPr/>
              </p:nvSpPr>
              <p:spPr>
                <a:xfrm flipH="1">
                  <a:off x="2352" y="3408"/>
                  <a:ext cx="192" cy="144"/>
                </a:xfrm>
                <a:prstGeom prst="line">
                  <a:avLst/>
                </a:prstGeom>
                <a:ln w="28575" cap="flat" cmpd="sng">
                  <a:solidFill>
                    <a:schemeClr val="folHlink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11275" name="Group 79"/>
            <p:cNvGrpSpPr/>
            <p:nvPr/>
          </p:nvGrpSpPr>
          <p:grpSpPr>
            <a:xfrm rot="3078505">
              <a:off x="3722" y="1994"/>
              <a:ext cx="667" cy="528"/>
              <a:chOff x="864" y="912"/>
              <a:chExt cx="1056" cy="1344"/>
            </a:xfrm>
          </p:grpSpPr>
          <p:sp>
            <p:nvSpPr>
              <p:cNvPr id="11276" name="Line 80"/>
              <p:cNvSpPr/>
              <p:nvPr/>
            </p:nvSpPr>
            <p:spPr>
              <a:xfrm>
                <a:off x="864" y="912"/>
                <a:ext cx="1056" cy="1344"/>
              </a:xfrm>
              <a:prstGeom prst="line">
                <a:avLst/>
              </a:prstGeom>
              <a:ln w="28575" cap="flat" cmpd="sng">
                <a:solidFill>
                  <a:schemeClr val="accent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77" name="Freeform 81"/>
              <p:cNvSpPr/>
              <p:nvPr/>
            </p:nvSpPr>
            <p:spPr>
              <a:xfrm>
                <a:off x="864" y="912"/>
                <a:ext cx="828" cy="1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28" y="1059"/>
                  </a:cxn>
                </a:cxnLst>
                <a:pathLst>
                  <a:path w="828" h="1059">
                    <a:moveTo>
                      <a:pt x="0" y="0"/>
                    </a:moveTo>
                    <a:lnTo>
                      <a:pt x="828" y="1059"/>
                    </a:lnTo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28575" cap="flat" cmpd="sng">
                <a:solidFill>
                  <a:schemeClr val="accent1">
                    <a:alpha val="100000"/>
                  </a:scheme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11273" name="Text Box 82"/>
          <p:cNvSpPr txBox="1"/>
          <p:nvPr/>
        </p:nvSpPr>
        <p:spPr>
          <a:xfrm>
            <a:off x="5943600" y="4495800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</a:rPr>
              <a:t>（图</a:t>
            </a:r>
            <a:r>
              <a:rPr lang="en-US" altLang="zh-CN" dirty="0"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</a:rPr>
              <a:t>）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34795" y="193675"/>
            <a:ext cx="6113780" cy="7556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作业！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670</Words>
  <Application>WPS 演示</Application>
  <PresentationFormat>宽屏</PresentationFormat>
  <Paragraphs>124</Paragraphs>
  <Slides>11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11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Times New Roman</vt:lpstr>
      <vt:lpstr>华文行楷</vt:lpstr>
      <vt:lpstr>华文新魏</vt:lpstr>
      <vt:lpstr>隶书</vt:lpstr>
      <vt:lpstr>Century Gothic</vt:lpstr>
      <vt:lpstr>Arial Unicode MS</vt:lpstr>
      <vt:lpstr>Calibri</vt:lpstr>
      <vt:lpstr>Calibri Light</vt:lpstr>
      <vt:lpstr>Office 主题</vt:lpstr>
      <vt:lpstr>1_Office 主题</vt:lpstr>
      <vt:lpstr>Paint.Picture</vt:lpstr>
      <vt:lpstr>Paint.Picture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121</cp:revision>
  <dcterms:created xsi:type="dcterms:W3CDTF">2017-09-05T20:20:00Z</dcterms:created>
  <dcterms:modified xsi:type="dcterms:W3CDTF">2017-11-02T23:44:36Z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