
<file path=[Content_Types].xml><?xml version="1.0" encoding="utf-8"?>
<Types xmlns="http://schemas.openxmlformats.org/package/2006/content-types">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5"/>
  </p:notesMasterIdLst>
  <p:handoutMasterIdLst>
    <p:handoutMasterId r:id="rId96"/>
  </p:handoutMasterIdLst>
  <p:sldIdLst>
    <p:sldId id="1892" r:id="rId3"/>
    <p:sldId id="1677" r:id="rId4"/>
    <p:sldId id="1790" r:id="rId5"/>
    <p:sldId id="1678" r:id="rId6"/>
    <p:sldId id="1679" r:id="rId7"/>
    <p:sldId id="1799" r:id="rId8"/>
    <p:sldId id="1796" r:id="rId9"/>
    <p:sldId id="1893" r:id="rId10"/>
    <p:sldId id="1894" r:id="rId11"/>
    <p:sldId id="1895" r:id="rId12"/>
    <p:sldId id="1896" r:id="rId13"/>
    <p:sldId id="1742" r:id="rId14"/>
    <p:sldId id="2041" r:id="rId15"/>
    <p:sldId id="2042" r:id="rId16"/>
    <p:sldId id="2037" r:id="rId17"/>
    <p:sldId id="2038" r:id="rId18"/>
    <p:sldId id="1967" r:id="rId19"/>
    <p:sldId id="1968" r:id="rId20"/>
    <p:sldId id="2036" r:id="rId21"/>
    <p:sldId id="1743" r:id="rId22"/>
    <p:sldId id="1746" r:id="rId23"/>
    <p:sldId id="1819" r:id="rId24"/>
    <p:sldId id="1820" r:id="rId25"/>
    <p:sldId id="1821" r:id="rId26"/>
    <p:sldId id="1969" r:id="rId27"/>
    <p:sldId id="1970" r:id="rId28"/>
    <p:sldId id="1971" r:id="rId29"/>
    <p:sldId id="1972" r:id="rId30"/>
    <p:sldId id="1977" r:id="rId31"/>
    <p:sldId id="1978" r:id="rId32"/>
    <p:sldId id="1973" r:id="rId33"/>
    <p:sldId id="2039" r:id="rId34"/>
    <p:sldId id="2040" r:id="rId35"/>
    <p:sldId id="2043" r:id="rId36"/>
    <p:sldId id="2044" r:id="rId37"/>
    <p:sldId id="2045" r:id="rId38"/>
    <p:sldId id="2046" r:id="rId39"/>
    <p:sldId id="1974" r:id="rId40"/>
    <p:sldId id="1975" r:id="rId41"/>
    <p:sldId id="1976" r:id="rId42"/>
    <p:sldId id="1809" r:id="rId43"/>
    <p:sldId id="1897" r:id="rId44"/>
    <p:sldId id="1823" r:id="rId45"/>
    <p:sldId id="1825" r:id="rId46"/>
    <p:sldId id="1906" r:id="rId47"/>
    <p:sldId id="1826" r:id="rId48"/>
    <p:sldId id="1907" r:id="rId49"/>
    <p:sldId id="1908" r:id="rId50"/>
    <p:sldId id="1909" r:id="rId51"/>
    <p:sldId id="1829" r:id="rId52"/>
    <p:sldId id="1830" r:id="rId53"/>
    <p:sldId id="1899" r:id="rId54"/>
    <p:sldId id="1810" r:id="rId55"/>
    <p:sldId id="1912" r:id="rId56"/>
    <p:sldId id="1900" r:id="rId57"/>
    <p:sldId id="1913" r:id="rId58"/>
    <p:sldId id="1812" r:id="rId59"/>
    <p:sldId id="1813" r:id="rId60"/>
    <p:sldId id="1815" r:id="rId61"/>
    <p:sldId id="1816" r:id="rId62"/>
    <p:sldId id="1852" r:id="rId63"/>
    <p:sldId id="1863" r:id="rId64"/>
    <p:sldId id="1864" r:id="rId65"/>
    <p:sldId id="1865" r:id="rId66"/>
    <p:sldId id="1866" r:id="rId67"/>
    <p:sldId id="1903" r:id="rId68"/>
    <p:sldId id="1868" r:id="rId69"/>
    <p:sldId id="1915" r:id="rId70"/>
    <p:sldId id="1914" r:id="rId71"/>
    <p:sldId id="1869" r:id="rId72"/>
    <p:sldId id="1916" r:id="rId73"/>
    <p:sldId id="1693" r:id="rId74"/>
    <p:sldId id="1713" r:id="rId75"/>
    <p:sldId id="1872" r:id="rId76"/>
    <p:sldId id="1873" r:id="rId77"/>
    <p:sldId id="1874" r:id="rId78"/>
    <p:sldId id="1875" r:id="rId79"/>
    <p:sldId id="1917" r:id="rId80"/>
    <p:sldId id="1876" r:id="rId81"/>
    <p:sldId id="1877" r:id="rId82"/>
    <p:sldId id="1918" r:id="rId83"/>
    <p:sldId id="1878" r:id="rId84"/>
    <p:sldId id="1879" r:id="rId85"/>
    <p:sldId id="1919" r:id="rId86"/>
    <p:sldId id="1881" r:id="rId87"/>
    <p:sldId id="1882" r:id="rId88"/>
    <p:sldId id="1883" r:id="rId89"/>
    <p:sldId id="1920" r:id="rId90"/>
    <p:sldId id="1884" r:id="rId91"/>
    <p:sldId id="1886" r:id="rId92"/>
    <p:sldId id="1905" r:id="rId93"/>
    <p:sldId id="1921" r:id="rId94"/>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a:srgbClr val="FFD966"/>
    <a:srgbClr val="660033"/>
    <a:srgbClr val="C0504D"/>
    <a:srgbClr val="C04F4D"/>
    <a:srgbClr val="B4C7E7"/>
    <a:srgbClr val="F3EFE5"/>
    <a:srgbClr val="00CC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14" autoAdjust="0"/>
    <p:restoredTop sz="96206" autoAdjust="0"/>
  </p:normalViewPr>
  <p:slideViewPr>
    <p:cSldViewPr>
      <p:cViewPr>
        <p:scale>
          <a:sx n="100" d="100"/>
          <a:sy n="100" d="100"/>
        </p:scale>
        <p:origin x="-1116" y="-396"/>
      </p:cViewPr>
      <p:guideLst>
        <p:guide orient="horz" pos="2128"/>
        <p:guide pos="3849"/>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38"/>
        <p:guide pos="2165"/>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tableStyles" Target="tableStyles.xml"/><Relationship Id="rId98" Type="http://schemas.openxmlformats.org/officeDocument/2006/relationships/viewProps" Target="viewProps.xml"/><Relationship Id="rId97" Type="http://schemas.openxmlformats.org/officeDocument/2006/relationships/presProps" Target="presProps.xml"/><Relationship Id="rId96" Type="http://schemas.openxmlformats.org/officeDocument/2006/relationships/handoutMaster" Target="handoutMasters/handoutMaster1.xml"/><Relationship Id="rId95" Type="http://schemas.openxmlformats.org/officeDocument/2006/relationships/notesMaster" Target="notesMasters/notesMaster1.xml"/><Relationship Id="rId94" Type="http://schemas.openxmlformats.org/officeDocument/2006/relationships/slide" Target="slides/slide92.xml"/><Relationship Id="rId93" Type="http://schemas.openxmlformats.org/officeDocument/2006/relationships/slide" Target="slides/slide91.xml"/><Relationship Id="rId92" Type="http://schemas.openxmlformats.org/officeDocument/2006/relationships/slide" Target="slides/slide90.xml"/><Relationship Id="rId91" Type="http://schemas.openxmlformats.org/officeDocument/2006/relationships/slide" Target="slides/slide89.xml"/><Relationship Id="rId90" Type="http://schemas.openxmlformats.org/officeDocument/2006/relationships/slide" Target="slides/slide88.xml"/><Relationship Id="rId9" Type="http://schemas.openxmlformats.org/officeDocument/2006/relationships/slide" Target="slides/slide7.xml"/><Relationship Id="rId89" Type="http://schemas.openxmlformats.org/officeDocument/2006/relationships/slide" Target="slides/slide87.xml"/><Relationship Id="rId88" Type="http://schemas.openxmlformats.org/officeDocument/2006/relationships/slide" Target="slides/slide86.xml"/><Relationship Id="rId87" Type="http://schemas.openxmlformats.org/officeDocument/2006/relationships/slide" Target="slides/slide85.xml"/><Relationship Id="rId86" Type="http://schemas.openxmlformats.org/officeDocument/2006/relationships/slide" Target="slides/slide84.xml"/><Relationship Id="rId85" Type="http://schemas.openxmlformats.org/officeDocument/2006/relationships/slide" Target="slides/slide83.xml"/><Relationship Id="rId84" Type="http://schemas.openxmlformats.org/officeDocument/2006/relationships/slide" Target="slides/slide82.xml"/><Relationship Id="rId83" Type="http://schemas.openxmlformats.org/officeDocument/2006/relationships/slide" Target="slides/slide81.xml"/><Relationship Id="rId82" Type="http://schemas.openxmlformats.org/officeDocument/2006/relationships/slide" Target="slides/slide80.xml"/><Relationship Id="rId81" Type="http://schemas.openxmlformats.org/officeDocument/2006/relationships/slide" Target="slides/slide79.xml"/><Relationship Id="rId80" Type="http://schemas.openxmlformats.org/officeDocument/2006/relationships/slide" Target="slides/slide78.xml"/><Relationship Id="rId8" Type="http://schemas.openxmlformats.org/officeDocument/2006/relationships/slide" Target="slides/slide6.xml"/><Relationship Id="rId79" Type="http://schemas.openxmlformats.org/officeDocument/2006/relationships/slide" Target="slides/slide77.xml"/><Relationship Id="rId78" Type="http://schemas.openxmlformats.org/officeDocument/2006/relationships/slide" Target="slides/slide76.xml"/><Relationship Id="rId77" Type="http://schemas.openxmlformats.org/officeDocument/2006/relationships/slide" Target="slides/slide75.xml"/><Relationship Id="rId76" Type="http://schemas.openxmlformats.org/officeDocument/2006/relationships/slide" Target="slides/slide74.xml"/><Relationship Id="rId75" Type="http://schemas.openxmlformats.org/officeDocument/2006/relationships/slide" Target="slides/slide73.xml"/><Relationship Id="rId74" Type="http://schemas.openxmlformats.org/officeDocument/2006/relationships/slide" Target="slides/slide72.xml"/><Relationship Id="rId73" Type="http://schemas.openxmlformats.org/officeDocument/2006/relationships/slide" Target="slides/slide71.xml"/><Relationship Id="rId72" Type="http://schemas.openxmlformats.org/officeDocument/2006/relationships/slide" Target="slides/slide70.xml"/><Relationship Id="rId71" Type="http://schemas.openxmlformats.org/officeDocument/2006/relationships/slide" Target="slides/slide69.xml"/><Relationship Id="rId70" Type="http://schemas.openxmlformats.org/officeDocument/2006/relationships/slide" Target="slides/slide68.xml"/><Relationship Id="rId7" Type="http://schemas.openxmlformats.org/officeDocument/2006/relationships/slide" Target="slides/slide5.xml"/><Relationship Id="rId69" Type="http://schemas.openxmlformats.org/officeDocument/2006/relationships/slide" Target="slides/slide67.xml"/><Relationship Id="rId68" Type="http://schemas.openxmlformats.org/officeDocument/2006/relationships/slide" Target="slides/slide66.xml"/><Relationship Id="rId67" Type="http://schemas.openxmlformats.org/officeDocument/2006/relationships/slide" Target="slides/slide65.xml"/><Relationship Id="rId66" Type="http://schemas.openxmlformats.org/officeDocument/2006/relationships/slide" Target="slides/slide64.xml"/><Relationship Id="rId65" Type="http://schemas.openxmlformats.org/officeDocument/2006/relationships/slide" Target="slides/slide63.xml"/><Relationship Id="rId64" Type="http://schemas.openxmlformats.org/officeDocument/2006/relationships/slide" Target="slides/slide62.xml"/><Relationship Id="rId63" Type="http://schemas.openxmlformats.org/officeDocument/2006/relationships/slide" Target="slides/slide61.xml"/><Relationship Id="rId62" Type="http://schemas.openxmlformats.org/officeDocument/2006/relationships/slide" Target="slides/slide60.xml"/><Relationship Id="rId61" Type="http://schemas.openxmlformats.org/officeDocument/2006/relationships/slide" Target="slides/slide59.xml"/><Relationship Id="rId60" Type="http://schemas.openxmlformats.org/officeDocument/2006/relationships/slide" Target="slides/slide58.xml"/><Relationship Id="rId6" Type="http://schemas.openxmlformats.org/officeDocument/2006/relationships/slide" Target="slides/slide4.xml"/><Relationship Id="rId59" Type="http://schemas.openxmlformats.org/officeDocument/2006/relationships/slide" Target="slides/slide57.xml"/><Relationship Id="rId58" Type="http://schemas.openxmlformats.org/officeDocument/2006/relationships/slide" Target="slides/slide56.xml"/><Relationship Id="rId57" Type="http://schemas.openxmlformats.org/officeDocument/2006/relationships/slide" Target="slides/slide55.xml"/><Relationship Id="rId56" Type="http://schemas.openxmlformats.org/officeDocument/2006/relationships/slide" Target="slides/slide54.xml"/><Relationship Id="rId55" Type="http://schemas.openxmlformats.org/officeDocument/2006/relationships/slide" Target="slides/slide53.xml"/><Relationship Id="rId54" Type="http://schemas.openxmlformats.org/officeDocument/2006/relationships/slide" Target="slides/slide52.xml"/><Relationship Id="rId53" Type="http://schemas.openxmlformats.org/officeDocument/2006/relationships/slide" Target="slides/slide51.xml"/><Relationship Id="rId52" Type="http://schemas.openxmlformats.org/officeDocument/2006/relationships/slide" Target="slides/slide50.xml"/><Relationship Id="rId51" Type="http://schemas.openxmlformats.org/officeDocument/2006/relationships/slide" Target="slides/slide49.xml"/><Relationship Id="rId50" Type="http://schemas.openxmlformats.org/officeDocument/2006/relationships/slide" Target="slides/slide48.xml"/><Relationship Id="rId5" Type="http://schemas.openxmlformats.org/officeDocument/2006/relationships/slide" Target="slides/slide3.xml"/><Relationship Id="rId49" Type="http://schemas.openxmlformats.org/officeDocument/2006/relationships/slide" Target="slides/slide47.xml"/><Relationship Id="rId48" Type="http://schemas.openxmlformats.org/officeDocument/2006/relationships/slide" Target="slides/slide46.xml"/><Relationship Id="rId47" Type="http://schemas.openxmlformats.org/officeDocument/2006/relationships/slide" Target="slides/slide45.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image" Target="../media/image1.png"/><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 y="1"/>
            <a:ext cx="12192000" cy="4446737"/>
          </a:xfrm>
          <a:prstGeom prst="rect">
            <a:avLst/>
          </a:prstGeom>
        </p:spPr>
      </p:pic>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 y="2411264"/>
            <a:ext cx="12192000" cy="4446737"/>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Lst>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3.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2.xml"/><Relationship Id="rId2" Type="http://schemas.openxmlformats.org/officeDocument/2006/relationships/image" Target="../media/image2.png"/><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9" Type="http://schemas.openxmlformats.org/officeDocument/2006/relationships/slide" Target="slide72.xml"/><Relationship Id="rId8" Type="http://schemas.openxmlformats.org/officeDocument/2006/relationships/image" Target="../media/image11.png"/><Relationship Id="rId7" Type="http://schemas.openxmlformats.org/officeDocument/2006/relationships/slide" Target="slide6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slide" Target="slide12.xml"/><Relationship Id="rId3" Type="http://schemas.openxmlformats.org/officeDocument/2006/relationships/image" Target="../media/image8.png"/><Relationship Id="rId2" Type="http://schemas.openxmlformats.org/officeDocument/2006/relationships/image" Target="../media/image7.png"/><Relationship Id="rId11" Type="http://schemas.openxmlformats.org/officeDocument/2006/relationships/slideLayout" Target="../slideLayouts/slideLayout1.xml"/><Relationship Id="rId10" Type="http://schemas.openxmlformats.org/officeDocument/2006/relationships/image" Target="../media/image12.png"/><Relationship Id="rId1" Type="http://schemas.openxmlformats.org/officeDocument/2006/relationships/slide" Target="slide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6.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3.xml"/><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9.wdp"/><Relationship Id="rId1" Type="http://schemas.openxmlformats.org/officeDocument/2006/relationships/image" Target="../media/image1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9.wdp"/><Relationship Id="rId1" Type="http://schemas.openxmlformats.org/officeDocument/2006/relationships/image" Target="../media/image18.png"/></Relationships>
</file>

<file path=ppt/slides/_rels/slide4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3.xml"/><Relationship Id="rId1" Type="http://schemas.openxmlformats.org/officeDocument/2006/relationships/image" Target="../media/image1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5.xml"/><Relationship Id="rId1" Type="http://schemas.openxmlformats.org/officeDocument/2006/relationships/image" Target="../media/image13.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48.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49.xml"/><Relationship Id="rId1" Type="http://schemas.openxmlformats.org/officeDocument/2006/relationships/image" Target="../media/image13.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9.wdp"/><Relationship Id="rId3" Type="http://schemas.openxmlformats.org/officeDocument/2006/relationships/image" Target="../media/image18.png"/><Relationship Id="rId2" Type="http://schemas.openxmlformats.org/officeDocument/2006/relationships/image" Target="../media/image22.png"/><Relationship Id="rId1" Type="http://schemas.openxmlformats.org/officeDocument/2006/relationships/image" Target="../media/image13.png"/></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2.png"/><Relationship Id="rId1" Type="http://schemas.openxmlformats.org/officeDocument/2006/relationships/image" Target="../media/image13.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9.wdp"/><Relationship Id="rId1" Type="http://schemas.openxmlformats.org/officeDocument/2006/relationships/image" Target="../media/image18.png"/></Relationships>
</file>

<file path=ppt/slides/_rels/slide5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4.xml"/><Relationship Id="rId1" Type="http://schemas.openxmlformats.org/officeDocument/2006/relationships/image" Target="../media/image13.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6.xml"/><Relationship Id="rId1" Type="http://schemas.openxmlformats.org/officeDocument/2006/relationships/image" Target="../media/image1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22.png"/><Relationship Id="rId2" Type="http://schemas.openxmlformats.org/officeDocument/2006/relationships/slide" Target="slide58.xml"/><Relationship Id="rId1" Type="http://schemas.openxmlformats.org/officeDocument/2006/relationships/image" Target="../media/image13.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9.wdp"/><Relationship Id="rId3" Type="http://schemas.openxmlformats.org/officeDocument/2006/relationships/image" Target="../media/image18.png"/><Relationship Id="rId2" Type="http://schemas.openxmlformats.org/officeDocument/2006/relationships/image" Target="../media/image22.png"/><Relationship Id="rId1" Type="http://schemas.openxmlformats.org/officeDocument/2006/relationships/image" Target="../media/image13.png"/></Relationships>
</file>

<file path=ppt/slides/_rels/slide60.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7.png"/><Relationship Id="rId3" Type="http://schemas.openxmlformats.org/officeDocument/2006/relationships/slide" Target="slide3.xml"/><Relationship Id="rId2" Type="http://schemas.openxmlformats.org/officeDocument/2006/relationships/image" Target="../media/image22.png"/><Relationship Id="rId1" Type="http://schemas.openxmlformats.org/officeDocument/2006/relationships/image" Target="../media/image13.png"/></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9.wdp"/><Relationship Id="rId1" Type="http://schemas.openxmlformats.org/officeDocument/2006/relationships/image" Target="../media/image18.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9.wdp"/><Relationship Id="rId1" Type="http://schemas.openxmlformats.org/officeDocument/2006/relationships/image" Target="../media/image18.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hdphoto" Target="../media/image19.wdp"/><Relationship Id="rId1" Type="http://schemas.openxmlformats.org/officeDocument/2006/relationships/image" Target="../media/image18.png"/></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3.png"/></Relationships>
</file>

<file path=ppt/slides/_rels/slide7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7.png"/><Relationship Id="rId2" Type="http://schemas.openxmlformats.org/officeDocument/2006/relationships/slide" Target="slide3.xml"/><Relationship Id="rId1" Type="http://schemas.openxmlformats.org/officeDocument/2006/relationships/image" Target="../media/image13.png"/></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73.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0.xml"/><Relationship Id="rId7" Type="http://schemas.openxmlformats.org/officeDocument/2006/relationships/slide" Target="slide79.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5.xml"/><Relationship Id="rId3" Type="http://schemas.openxmlformats.org/officeDocument/2006/relationships/slide" Target="slide74.xml"/><Relationship Id="rId2" Type="http://schemas.openxmlformats.org/officeDocument/2006/relationships/slide" Target="slide73.xml"/><Relationship Id="rId17" Type="http://schemas.openxmlformats.org/officeDocument/2006/relationships/slideLayout" Target="../slideLayouts/slideLayout1.xml"/><Relationship Id="rId16" Type="http://schemas.openxmlformats.org/officeDocument/2006/relationships/image" Target="../media/image22.png"/><Relationship Id="rId15" Type="http://schemas.openxmlformats.org/officeDocument/2006/relationships/slide" Target="slide90.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74.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0.xml"/><Relationship Id="rId7" Type="http://schemas.openxmlformats.org/officeDocument/2006/relationships/slide" Target="slide79.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5.xml"/><Relationship Id="rId3" Type="http://schemas.openxmlformats.org/officeDocument/2006/relationships/slide" Target="slide74.xml"/><Relationship Id="rId2" Type="http://schemas.openxmlformats.org/officeDocument/2006/relationships/slide" Target="slide73.xml"/><Relationship Id="rId16" Type="http://schemas.openxmlformats.org/officeDocument/2006/relationships/slideLayout" Target="../slideLayouts/slideLayout1.xml"/><Relationship Id="rId15" Type="http://schemas.openxmlformats.org/officeDocument/2006/relationships/slide" Target="slide88.xml"/><Relationship Id="rId14" Type="http://schemas.openxmlformats.org/officeDocument/2006/relationships/slide" Target="slide90.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75.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9.xml"/><Relationship Id="rId7" Type="http://schemas.openxmlformats.org/officeDocument/2006/relationships/slide" Target="slide77.xml"/><Relationship Id="rId6" Type="http://schemas.openxmlformats.org/officeDocument/2006/relationships/slide" Target="slide76.xml"/><Relationship Id="rId5" Type="http://schemas.openxmlformats.org/officeDocument/2006/relationships/slide" Target="slide75.xml"/><Relationship Id="rId4" Type="http://schemas.openxmlformats.org/officeDocument/2006/relationships/slide" Target="slide74.xml"/><Relationship Id="rId3" Type="http://schemas.openxmlformats.org/officeDocument/2006/relationships/slide" Target="slide73.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8.xml"/><Relationship Id="rId15" Type="http://schemas.openxmlformats.org/officeDocument/2006/relationships/slide" Target="slide90.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image" Target="../media/image13.png"/></Relationships>
</file>

<file path=ppt/slides/_rels/slide76.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9.xml"/><Relationship Id="rId7" Type="http://schemas.openxmlformats.org/officeDocument/2006/relationships/slide" Target="slide77.xml"/><Relationship Id="rId6" Type="http://schemas.openxmlformats.org/officeDocument/2006/relationships/slide" Target="slide76.xml"/><Relationship Id="rId5" Type="http://schemas.openxmlformats.org/officeDocument/2006/relationships/slide" Target="slide75.xml"/><Relationship Id="rId4" Type="http://schemas.openxmlformats.org/officeDocument/2006/relationships/slide" Target="slide74.xml"/><Relationship Id="rId3" Type="http://schemas.openxmlformats.org/officeDocument/2006/relationships/slide" Target="slide73.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8.xml"/><Relationship Id="rId15" Type="http://schemas.openxmlformats.org/officeDocument/2006/relationships/slide" Target="slide90.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image" Target="../media/image13.png"/></Relationships>
</file>

<file path=ppt/slides/_rels/slide77.xml.rels><?xml version="1.0" encoding="UTF-8" standalone="yes"?>
<Relationships xmlns="http://schemas.openxmlformats.org/package/2006/relationships"><Relationship Id="rId9" Type="http://schemas.openxmlformats.org/officeDocument/2006/relationships/slide" Target="slide79.xml"/><Relationship Id="rId8" Type="http://schemas.openxmlformats.org/officeDocument/2006/relationships/slide" Target="slide77.xml"/><Relationship Id="rId7" Type="http://schemas.openxmlformats.org/officeDocument/2006/relationships/slide" Target="slide76.xml"/><Relationship Id="rId6" Type="http://schemas.openxmlformats.org/officeDocument/2006/relationships/slide" Target="slide75.xml"/><Relationship Id="rId5" Type="http://schemas.openxmlformats.org/officeDocument/2006/relationships/slide" Target="slide74.xml"/><Relationship Id="rId4" Type="http://schemas.openxmlformats.org/officeDocument/2006/relationships/slide" Target="slide73.xml"/><Relationship Id="rId3" Type="http://schemas.openxmlformats.org/officeDocument/2006/relationships/image" Target="../media/image22.png"/><Relationship Id="rId2" Type="http://schemas.openxmlformats.org/officeDocument/2006/relationships/slide" Target="slide78.xml"/><Relationship Id="rId18" Type="http://schemas.openxmlformats.org/officeDocument/2006/relationships/slideLayout" Target="../slideLayouts/slideLayout1.xml"/><Relationship Id="rId17" Type="http://schemas.openxmlformats.org/officeDocument/2006/relationships/slide" Target="slide88.xml"/><Relationship Id="rId16" Type="http://schemas.openxmlformats.org/officeDocument/2006/relationships/slide" Target="slide90.xml"/><Relationship Id="rId15" Type="http://schemas.openxmlformats.org/officeDocument/2006/relationships/slide" Target="slide87.xml"/><Relationship Id="rId14" Type="http://schemas.openxmlformats.org/officeDocument/2006/relationships/slide" Target="slide86.xml"/><Relationship Id="rId13" Type="http://schemas.openxmlformats.org/officeDocument/2006/relationships/slide" Target="slide85.xml"/><Relationship Id="rId12" Type="http://schemas.openxmlformats.org/officeDocument/2006/relationships/slide" Target="slide83.xml"/><Relationship Id="rId11" Type="http://schemas.openxmlformats.org/officeDocument/2006/relationships/slide" Target="slide82.xml"/><Relationship Id="rId10" Type="http://schemas.openxmlformats.org/officeDocument/2006/relationships/slide" Target="slide80.xml"/><Relationship Id="rId1" Type="http://schemas.openxmlformats.org/officeDocument/2006/relationships/image" Target="../media/image13.png"/></Relationships>
</file>

<file path=ppt/slides/_rels/slide78.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2.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5.xml"/><Relationship Id="rId2" Type="http://schemas.openxmlformats.org/officeDocument/2006/relationships/slide" Target="slide74.xml"/><Relationship Id="rId15" Type="http://schemas.openxmlformats.org/officeDocument/2006/relationships/slideLayout" Target="../slideLayouts/slideLayout1.xml"/><Relationship Id="rId14" Type="http://schemas.openxmlformats.org/officeDocument/2006/relationships/slide" Target="slide88.xml"/><Relationship Id="rId13" Type="http://schemas.openxmlformats.org/officeDocument/2006/relationships/slide" Target="slide90.xml"/><Relationship Id="rId12" Type="http://schemas.openxmlformats.org/officeDocument/2006/relationships/slide" Target="slide87.xml"/><Relationship Id="rId11" Type="http://schemas.openxmlformats.org/officeDocument/2006/relationships/slide" Target="slide86.xml"/><Relationship Id="rId10" Type="http://schemas.openxmlformats.org/officeDocument/2006/relationships/slide" Target="slide85.xml"/><Relationship Id="rId1" Type="http://schemas.openxmlformats.org/officeDocument/2006/relationships/slide" Target="slide73.xml"/></Relationships>
</file>

<file path=ppt/slides/_rels/slide79.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9.xml"/><Relationship Id="rId7" Type="http://schemas.openxmlformats.org/officeDocument/2006/relationships/slide" Target="slide77.xml"/><Relationship Id="rId6" Type="http://schemas.openxmlformats.org/officeDocument/2006/relationships/slide" Target="slide76.xml"/><Relationship Id="rId5" Type="http://schemas.openxmlformats.org/officeDocument/2006/relationships/slide" Target="slide75.xml"/><Relationship Id="rId4" Type="http://schemas.openxmlformats.org/officeDocument/2006/relationships/slide" Target="slide74.xml"/><Relationship Id="rId3" Type="http://schemas.openxmlformats.org/officeDocument/2006/relationships/slide" Target="slide73.xml"/><Relationship Id="rId2" Type="http://schemas.openxmlformats.org/officeDocument/2006/relationships/image" Target="../media/image22.png"/><Relationship Id="rId18" Type="http://schemas.openxmlformats.org/officeDocument/2006/relationships/slideLayout" Target="../slideLayouts/slideLayout1.xml"/><Relationship Id="rId17" Type="http://schemas.openxmlformats.org/officeDocument/2006/relationships/slide" Target="slide88.xml"/><Relationship Id="rId16" Type="http://schemas.openxmlformats.org/officeDocument/2006/relationships/image" Target="../media/image23.png"/><Relationship Id="rId15" Type="http://schemas.openxmlformats.org/officeDocument/2006/relationships/slide" Target="slide90.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image" Target="../media/image13.png"/></Relationships>
</file>

<file path=ppt/slides/_rels/slide80.xml.rels><?xml version="1.0" encoding="UTF-8" standalone="yes"?>
<Relationships xmlns="http://schemas.openxmlformats.org/package/2006/relationships"><Relationship Id="rId9" Type="http://schemas.openxmlformats.org/officeDocument/2006/relationships/slide" Target="slide79.xml"/><Relationship Id="rId8" Type="http://schemas.openxmlformats.org/officeDocument/2006/relationships/slide" Target="slide77.xml"/><Relationship Id="rId7" Type="http://schemas.openxmlformats.org/officeDocument/2006/relationships/slide" Target="slide76.xml"/><Relationship Id="rId6" Type="http://schemas.openxmlformats.org/officeDocument/2006/relationships/slide" Target="slide75.xml"/><Relationship Id="rId5" Type="http://schemas.openxmlformats.org/officeDocument/2006/relationships/slide" Target="slide74.xml"/><Relationship Id="rId4" Type="http://schemas.openxmlformats.org/officeDocument/2006/relationships/slide" Target="slide73.xml"/><Relationship Id="rId3" Type="http://schemas.openxmlformats.org/officeDocument/2006/relationships/image" Target="../media/image22.png"/><Relationship Id="rId2" Type="http://schemas.openxmlformats.org/officeDocument/2006/relationships/slide" Target="slide81.xml"/><Relationship Id="rId18" Type="http://schemas.openxmlformats.org/officeDocument/2006/relationships/slideLayout" Target="../slideLayouts/slideLayout1.xml"/><Relationship Id="rId17" Type="http://schemas.openxmlformats.org/officeDocument/2006/relationships/slide" Target="slide88.xml"/><Relationship Id="rId16" Type="http://schemas.openxmlformats.org/officeDocument/2006/relationships/slide" Target="slide90.xml"/><Relationship Id="rId15" Type="http://schemas.openxmlformats.org/officeDocument/2006/relationships/slide" Target="slide87.xml"/><Relationship Id="rId14" Type="http://schemas.openxmlformats.org/officeDocument/2006/relationships/slide" Target="slide86.xml"/><Relationship Id="rId13" Type="http://schemas.openxmlformats.org/officeDocument/2006/relationships/slide" Target="slide85.xml"/><Relationship Id="rId12" Type="http://schemas.openxmlformats.org/officeDocument/2006/relationships/slide" Target="slide83.xml"/><Relationship Id="rId11" Type="http://schemas.openxmlformats.org/officeDocument/2006/relationships/slide" Target="slide82.xml"/><Relationship Id="rId10" Type="http://schemas.openxmlformats.org/officeDocument/2006/relationships/slide" Target="slide80.xml"/><Relationship Id="rId1" Type="http://schemas.openxmlformats.org/officeDocument/2006/relationships/image" Target="../media/image13.png"/></Relationships>
</file>

<file path=ppt/slides/_rels/slide81.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2.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5.xml"/><Relationship Id="rId2" Type="http://schemas.openxmlformats.org/officeDocument/2006/relationships/slide" Target="slide74.xml"/><Relationship Id="rId15" Type="http://schemas.openxmlformats.org/officeDocument/2006/relationships/slideLayout" Target="../slideLayouts/slideLayout1.xml"/><Relationship Id="rId14" Type="http://schemas.openxmlformats.org/officeDocument/2006/relationships/slide" Target="slide88.xml"/><Relationship Id="rId13" Type="http://schemas.openxmlformats.org/officeDocument/2006/relationships/slide" Target="slide90.xml"/><Relationship Id="rId12" Type="http://schemas.openxmlformats.org/officeDocument/2006/relationships/slide" Target="slide87.xml"/><Relationship Id="rId11" Type="http://schemas.openxmlformats.org/officeDocument/2006/relationships/slide" Target="slide86.xml"/><Relationship Id="rId10" Type="http://schemas.openxmlformats.org/officeDocument/2006/relationships/slide" Target="slide85.xml"/><Relationship Id="rId1" Type="http://schemas.openxmlformats.org/officeDocument/2006/relationships/slide" Target="slide73.xml"/></Relationships>
</file>

<file path=ppt/slides/_rels/slide82.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9.xml"/><Relationship Id="rId7" Type="http://schemas.openxmlformats.org/officeDocument/2006/relationships/slide" Target="slide77.xml"/><Relationship Id="rId6" Type="http://schemas.openxmlformats.org/officeDocument/2006/relationships/slide" Target="slide76.xml"/><Relationship Id="rId5" Type="http://schemas.openxmlformats.org/officeDocument/2006/relationships/slide" Target="slide75.xml"/><Relationship Id="rId4" Type="http://schemas.openxmlformats.org/officeDocument/2006/relationships/slide" Target="slide74.xml"/><Relationship Id="rId3" Type="http://schemas.openxmlformats.org/officeDocument/2006/relationships/slide" Target="slide73.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8.xml"/><Relationship Id="rId15" Type="http://schemas.openxmlformats.org/officeDocument/2006/relationships/slide" Target="slide90.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image" Target="../media/image13.png"/></Relationships>
</file>

<file path=ppt/slides/_rels/slide83.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0.xml"/><Relationship Id="rId7" Type="http://schemas.openxmlformats.org/officeDocument/2006/relationships/slide" Target="slide79.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5.xml"/><Relationship Id="rId3" Type="http://schemas.openxmlformats.org/officeDocument/2006/relationships/slide" Target="slide74.xml"/><Relationship Id="rId2" Type="http://schemas.openxmlformats.org/officeDocument/2006/relationships/slide" Target="slide73.xml"/><Relationship Id="rId18" Type="http://schemas.openxmlformats.org/officeDocument/2006/relationships/slideLayout" Target="../slideLayouts/slideLayout1.xml"/><Relationship Id="rId17" Type="http://schemas.openxmlformats.org/officeDocument/2006/relationships/slide" Target="slide88.xml"/><Relationship Id="rId16" Type="http://schemas.openxmlformats.org/officeDocument/2006/relationships/image" Target="../media/image22.png"/><Relationship Id="rId15" Type="http://schemas.openxmlformats.org/officeDocument/2006/relationships/slide" Target="slide84.xml"/><Relationship Id="rId14" Type="http://schemas.openxmlformats.org/officeDocument/2006/relationships/slide" Target="slide90.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84.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2.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5.xml"/><Relationship Id="rId2" Type="http://schemas.openxmlformats.org/officeDocument/2006/relationships/slide" Target="slide74.xml"/><Relationship Id="rId15" Type="http://schemas.openxmlformats.org/officeDocument/2006/relationships/slideLayout" Target="../slideLayouts/slideLayout1.xml"/><Relationship Id="rId14" Type="http://schemas.openxmlformats.org/officeDocument/2006/relationships/slide" Target="slide88.xml"/><Relationship Id="rId13" Type="http://schemas.openxmlformats.org/officeDocument/2006/relationships/slide" Target="slide90.xml"/><Relationship Id="rId12" Type="http://schemas.openxmlformats.org/officeDocument/2006/relationships/slide" Target="slide87.xml"/><Relationship Id="rId11" Type="http://schemas.openxmlformats.org/officeDocument/2006/relationships/slide" Target="slide86.xml"/><Relationship Id="rId10" Type="http://schemas.openxmlformats.org/officeDocument/2006/relationships/slide" Target="slide85.xml"/><Relationship Id="rId1" Type="http://schemas.openxmlformats.org/officeDocument/2006/relationships/slide" Target="slide73.xml"/></Relationships>
</file>

<file path=ppt/slides/_rels/slide85.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9.xml"/><Relationship Id="rId7" Type="http://schemas.openxmlformats.org/officeDocument/2006/relationships/slide" Target="slide77.xml"/><Relationship Id="rId6" Type="http://schemas.openxmlformats.org/officeDocument/2006/relationships/slide" Target="slide76.xml"/><Relationship Id="rId5" Type="http://schemas.openxmlformats.org/officeDocument/2006/relationships/slide" Target="slide75.xml"/><Relationship Id="rId4" Type="http://schemas.openxmlformats.org/officeDocument/2006/relationships/slide" Target="slide74.xml"/><Relationship Id="rId3" Type="http://schemas.openxmlformats.org/officeDocument/2006/relationships/slide" Target="slide73.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8.xml"/><Relationship Id="rId15" Type="http://schemas.openxmlformats.org/officeDocument/2006/relationships/slide" Target="slide90.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image" Target="../media/image13.png"/></Relationships>
</file>

<file path=ppt/slides/_rels/slide86.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9.xml"/><Relationship Id="rId7" Type="http://schemas.openxmlformats.org/officeDocument/2006/relationships/slide" Target="slide77.xml"/><Relationship Id="rId6" Type="http://schemas.openxmlformats.org/officeDocument/2006/relationships/slide" Target="slide76.xml"/><Relationship Id="rId5" Type="http://schemas.openxmlformats.org/officeDocument/2006/relationships/slide" Target="slide75.xml"/><Relationship Id="rId4" Type="http://schemas.openxmlformats.org/officeDocument/2006/relationships/slide" Target="slide74.xml"/><Relationship Id="rId3" Type="http://schemas.openxmlformats.org/officeDocument/2006/relationships/slide" Target="slide73.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8.xml"/><Relationship Id="rId15" Type="http://schemas.openxmlformats.org/officeDocument/2006/relationships/slide" Target="slide90.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image" Target="../media/image13.png"/></Relationships>
</file>

<file path=ppt/slides/_rels/slide87.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9.xml"/><Relationship Id="rId7" Type="http://schemas.openxmlformats.org/officeDocument/2006/relationships/slide" Target="slide77.xml"/><Relationship Id="rId6" Type="http://schemas.openxmlformats.org/officeDocument/2006/relationships/slide" Target="slide76.xml"/><Relationship Id="rId5" Type="http://schemas.openxmlformats.org/officeDocument/2006/relationships/slide" Target="slide75.xml"/><Relationship Id="rId4" Type="http://schemas.openxmlformats.org/officeDocument/2006/relationships/slide" Target="slide74.xml"/><Relationship Id="rId3" Type="http://schemas.openxmlformats.org/officeDocument/2006/relationships/slide" Target="slide73.xml"/><Relationship Id="rId2" Type="http://schemas.openxmlformats.org/officeDocument/2006/relationships/image" Target="../media/image22.png"/><Relationship Id="rId17" Type="http://schemas.openxmlformats.org/officeDocument/2006/relationships/slideLayout" Target="../slideLayouts/slideLayout1.xml"/><Relationship Id="rId16" Type="http://schemas.openxmlformats.org/officeDocument/2006/relationships/slide" Target="slide88.xml"/><Relationship Id="rId15" Type="http://schemas.openxmlformats.org/officeDocument/2006/relationships/slide" Target="slide90.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image" Target="../media/image13.png"/></Relationships>
</file>

<file path=ppt/slides/_rels/slide88.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2.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5.xml"/><Relationship Id="rId2" Type="http://schemas.openxmlformats.org/officeDocument/2006/relationships/slide" Target="slide74.xml"/><Relationship Id="rId15" Type="http://schemas.openxmlformats.org/officeDocument/2006/relationships/slideLayout" Target="../slideLayouts/slideLayout1.xml"/><Relationship Id="rId14" Type="http://schemas.openxmlformats.org/officeDocument/2006/relationships/slide" Target="slide90.xml"/><Relationship Id="rId13" Type="http://schemas.openxmlformats.org/officeDocument/2006/relationships/slide" Target="slide88.xml"/><Relationship Id="rId12" Type="http://schemas.openxmlformats.org/officeDocument/2006/relationships/slide" Target="slide87.xml"/><Relationship Id="rId11" Type="http://schemas.openxmlformats.org/officeDocument/2006/relationships/slide" Target="slide86.xml"/><Relationship Id="rId10" Type="http://schemas.openxmlformats.org/officeDocument/2006/relationships/slide" Target="slide85.xml"/><Relationship Id="rId1" Type="http://schemas.openxmlformats.org/officeDocument/2006/relationships/slide" Target="slide73.xml"/></Relationships>
</file>

<file path=ppt/slides/_rels/slide89.xml.rels><?xml version="1.0" encoding="UTF-8" standalone="yes"?>
<Relationships xmlns="http://schemas.openxmlformats.org/package/2006/relationships"><Relationship Id="rId9" Type="http://schemas.openxmlformats.org/officeDocument/2006/relationships/slide" Target="slide82.xml"/><Relationship Id="rId8" Type="http://schemas.openxmlformats.org/officeDocument/2006/relationships/slide" Target="slide80.xml"/><Relationship Id="rId7" Type="http://schemas.openxmlformats.org/officeDocument/2006/relationships/slide" Target="slide79.xml"/><Relationship Id="rId6" Type="http://schemas.openxmlformats.org/officeDocument/2006/relationships/slide" Target="slide77.xml"/><Relationship Id="rId5" Type="http://schemas.openxmlformats.org/officeDocument/2006/relationships/slide" Target="slide76.xml"/><Relationship Id="rId4" Type="http://schemas.openxmlformats.org/officeDocument/2006/relationships/slide" Target="slide75.xml"/><Relationship Id="rId3" Type="http://schemas.openxmlformats.org/officeDocument/2006/relationships/slide" Target="slide74.xml"/><Relationship Id="rId2" Type="http://schemas.openxmlformats.org/officeDocument/2006/relationships/slide" Target="slide73.xml"/><Relationship Id="rId16" Type="http://schemas.openxmlformats.org/officeDocument/2006/relationships/slideLayout" Target="../slideLayouts/slideLayout1.xml"/><Relationship Id="rId15" Type="http://schemas.openxmlformats.org/officeDocument/2006/relationships/slide" Target="slide90.xml"/><Relationship Id="rId14" Type="http://schemas.openxmlformats.org/officeDocument/2006/relationships/slide" Target="slide88.xml"/><Relationship Id="rId13" Type="http://schemas.openxmlformats.org/officeDocument/2006/relationships/slide" Target="slide87.xml"/><Relationship Id="rId12" Type="http://schemas.openxmlformats.org/officeDocument/2006/relationships/slide" Target="slide86.xml"/><Relationship Id="rId11" Type="http://schemas.openxmlformats.org/officeDocument/2006/relationships/slide" Target="slide85.xml"/><Relationship Id="rId10" Type="http://schemas.openxmlformats.org/officeDocument/2006/relationships/slide" Target="slide83.xml"/><Relationship Id="rId1" Type="http://schemas.openxmlformats.org/officeDocument/2006/relationships/image" Target="../media/image13.png"/></Relationships>
</file>

<file path=ppt/slides/_rels/slide90.xml.rels><?xml version="1.0" encoding="UTF-8" standalone="yes"?>
<Relationships xmlns="http://schemas.openxmlformats.org/package/2006/relationships"><Relationship Id="rId9" Type="http://schemas.openxmlformats.org/officeDocument/2006/relationships/slide" Target="slide83.xml"/><Relationship Id="rId8" Type="http://schemas.openxmlformats.org/officeDocument/2006/relationships/slide" Target="slide82.xml"/><Relationship Id="rId7" Type="http://schemas.openxmlformats.org/officeDocument/2006/relationships/slide" Target="slide80.xml"/><Relationship Id="rId6" Type="http://schemas.openxmlformats.org/officeDocument/2006/relationships/slide" Target="slide79.xml"/><Relationship Id="rId5" Type="http://schemas.openxmlformats.org/officeDocument/2006/relationships/slide" Target="slide77.xml"/><Relationship Id="rId4" Type="http://schemas.openxmlformats.org/officeDocument/2006/relationships/slide" Target="slide76.xml"/><Relationship Id="rId3" Type="http://schemas.openxmlformats.org/officeDocument/2006/relationships/slide" Target="slide75.xml"/><Relationship Id="rId2" Type="http://schemas.openxmlformats.org/officeDocument/2006/relationships/slide" Target="slide74.xml"/><Relationship Id="rId19" Type="http://schemas.openxmlformats.org/officeDocument/2006/relationships/slideLayout" Target="../slideLayouts/slideLayout1.xml"/><Relationship Id="rId18" Type="http://schemas.openxmlformats.org/officeDocument/2006/relationships/slide" Target="slide88.xml"/><Relationship Id="rId17" Type="http://schemas.openxmlformats.org/officeDocument/2006/relationships/image" Target="../media/image17.png"/><Relationship Id="rId16" Type="http://schemas.openxmlformats.org/officeDocument/2006/relationships/slide" Target="slide3.xml"/><Relationship Id="rId15" Type="http://schemas.openxmlformats.org/officeDocument/2006/relationships/image" Target="../media/image13.png"/><Relationship Id="rId14" Type="http://schemas.openxmlformats.org/officeDocument/2006/relationships/slide" Target="slide91.xml"/><Relationship Id="rId13" Type="http://schemas.openxmlformats.org/officeDocument/2006/relationships/slide" Target="slide90.xml"/><Relationship Id="rId12" Type="http://schemas.openxmlformats.org/officeDocument/2006/relationships/slide" Target="slide87.xml"/><Relationship Id="rId11" Type="http://schemas.openxmlformats.org/officeDocument/2006/relationships/slide" Target="slide86.xml"/><Relationship Id="rId10" Type="http://schemas.openxmlformats.org/officeDocument/2006/relationships/slide" Target="slide85.xml"/><Relationship Id="rId1" Type="http://schemas.openxmlformats.org/officeDocument/2006/relationships/slide" Target="slide73.xml"/></Relationships>
</file>

<file path=ppt/slides/_rels/slide91.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9.xml"/><Relationship Id="rId7" Type="http://schemas.openxmlformats.org/officeDocument/2006/relationships/slide" Target="slide77.xml"/><Relationship Id="rId6" Type="http://schemas.openxmlformats.org/officeDocument/2006/relationships/slide" Target="slide76.xml"/><Relationship Id="rId5" Type="http://schemas.openxmlformats.org/officeDocument/2006/relationships/slide" Target="slide75.xml"/><Relationship Id="rId4" Type="http://schemas.openxmlformats.org/officeDocument/2006/relationships/slide" Target="slide74.xml"/><Relationship Id="rId3" Type="http://schemas.openxmlformats.org/officeDocument/2006/relationships/slide" Target="slide73.xml"/><Relationship Id="rId2" Type="http://schemas.openxmlformats.org/officeDocument/2006/relationships/image" Target="../media/image17.png"/><Relationship Id="rId17" Type="http://schemas.openxmlformats.org/officeDocument/2006/relationships/slideLayout" Target="../slideLayouts/slideLayout1.xml"/><Relationship Id="rId16" Type="http://schemas.openxmlformats.org/officeDocument/2006/relationships/slide" Target="slide88.xml"/><Relationship Id="rId15" Type="http://schemas.openxmlformats.org/officeDocument/2006/relationships/slide" Target="slide90.xml"/><Relationship Id="rId14" Type="http://schemas.openxmlformats.org/officeDocument/2006/relationships/slide" Target="slide87.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2.xml"/><Relationship Id="rId1" Type="http://schemas.openxmlformats.org/officeDocument/2006/relationships/slide" Target="slide3.xml"/></Relationships>
</file>

<file path=ppt/slides/_rels/slide92.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6.emf"/><Relationship Id="rId7" Type="http://schemas.openxmlformats.org/officeDocument/2006/relationships/image" Target="../media/image5.png"/><Relationship Id="rId6" Type="http://schemas.openxmlformats.org/officeDocument/2006/relationships/tags" Target="../tags/tag12.xml"/><Relationship Id="rId5" Type="http://schemas.microsoft.com/office/2007/relationships/hdphoto" Target="../media/image4.wdp"/><Relationship Id="rId4" Type="http://schemas.openxmlformats.org/officeDocument/2006/relationships/image" Target="../media/image3.png"/><Relationship Id="rId3" Type="http://schemas.openxmlformats.org/officeDocument/2006/relationships/tags" Target="../tags/tag11.xml"/><Relationship Id="rId2" Type="http://schemas.openxmlformats.org/officeDocument/2006/relationships/image" Target="../media/image2.png"/><Relationship Id="rId1" Type="http://schemas.openxmlformats.org/officeDocument/2006/relationships/tags" Target="../tags/tag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3941155" y="2621292"/>
            <a:ext cx="4454229" cy="504056"/>
            <a:chOff x="4214225" y="2621292"/>
            <a:chExt cx="3681181"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a:latin typeface="+mj-ea"/>
                  <a:ea typeface="+mj-ea"/>
                </a:rPr>
                <a:t>十</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文化传承与创新</a:t>
              </a:r>
              <a:endParaRPr lang="zh-CN" altLang="en-US" sz="2000" dirty="0">
                <a:latin typeface="+mj-ea"/>
                <a:ea typeface="+mj-ea"/>
              </a:endParaRPr>
            </a:p>
          </p:txBody>
        </p:sp>
        <p:sp>
          <p:nvSpPr>
            <p:cNvPr id="33" name="副标题 3"/>
            <p:cNvSpPr txBox="1"/>
            <p:nvPr/>
          </p:nvSpPr>
          <p:spPr>
            <a:xfrm>
              <a:off x="4214225" y="2621292"/>
              <a:ext cx="729705"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3395206" y="3513464"/>
            <a:ext cx="54000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Times New Roman" panose="02020603050405020304"/>
                <a:ea typeface="微软雅黑" panose="020B0503020204020204" pitchFamily="34" charset="-122"/>
                <a:cs typeface="Times New Roman" panose="02020603050405020304"/>
              </a:rPr>
              <a:t>第</a:t>
            </a:r>
            <a:r>
              <a:rPr lang="en-US" altLang="zh-CN" sz="4400" b="1" kern="100" dirty="0">
                <a:latin typeface="+mj-ea"/>
                <a:cs typeface="Times New Roman" panose="02020603050405020304"/>
              </a:rPr>
              <a:t>25</a:t>
            </a:r>
            <a:r>
              <a:rPr lang="zh-CN" altLang="en-US" sz="4400" b="1" kern="100" dirty="0">
                <a:latin typeface="Times New Roman" panose="02020603050405020304"/>
                <a:ea typeface="微软雅黑" panose="020B0503020204020204" pitchFamily="34" charset="-122"/>
                <a:cs typeface="Times New Roman" panose="02020603050405020304"/>
              </a:rPr>
              <a:t>课　文化创新</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712024" y="1673279"/>
            <a:ext cx="10514394"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文化创新的源泉和动力</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2</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文化创新的意义</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3</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创新与继承的关系</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4</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创新与借鉴、融合的关系</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坚持文化创新的正确方向。</a:t>
            </a:r>
            <a:endParaRPr lang="zh-CN" altLang="zh-CN" sz="1050" kern="100" dirty="0">
              <a:effectLst/>
              <a:latin typeface="宋体" panose="02010600030101010101" pitchFamily="2" charset="-122"/>
              <a:cs typeface="Courier New" panose="02070309020205020404"/>
            </a:endParaRPr>
          </a:p>
        </p:txBody>
      </p:sp>
      <p:sp>
        <p:nvSpPr>
          <p:cNvPr id="19" name="矩形 18"/>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smtClean="0">
                <a:latin typeface="微软雅黑" panose="020B0503020204020204" pitchFamily="34" charset="-122"/>
                <a:ea typeface="微软雅黑" panose="020B0503020204020204" pitchFamily="34" charset="-122"/>
                <a:cs typeface="方正苏新诗柳楷简体-yolan" panose="02000000000000000000" pitchFamily="2" charset="-122"/>
              </a:rPr>
              <a:t>最新考纲</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4042978" y="1701602"/>
            <a:ext cx="4211910" cy="760478"/>
            <a:chOff x="3467472" y="2623735"/>
            <a:chExt cx="4211910" cy="760478"/>
          </a:xfrm>
        </p:grpSpPr>
        <p:pic>
          <p:nvPicPr>
            <p:cNvPr id="5" name="图片 4">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84898" y="2623735"/>
              <a:ext cx="3494484" cy="760478"/>
            </a:xfrm>
            <a:prstGeom prst="rect">
              <a:avLst/>
            </a:prstGeom>
          </p:spPr>
        </p:pic>
        <p:pic>
          <p:nvPicPr>
            <p:cNvPr id="2" name="图片 1">
              <a:hlinkClick r:id="rId1"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67472" y="2623735"/>
              <a:ext cx="743714" cy="760478"/>
            </a:xfrm>
            <a:prstGeom prst="rect">
              <a:avLst/>
            </a:prstGeom>
          </p:spPr>
        </p:pic>
      </p:grpSp>
      <p:grpSp>
        <p:nvGrpSpPr>
          <p:cNvPr id="10" name="组合 9"/>
          <p:cNvGrpSpPr/>
          <p:nvPr/>
        </p:nvGrpSpPr>
        <p:grpSpPr>
          <a:xfrm>
            <a:off x="4042421" y="2764418"/>
            <a:ext cx="4213025" cy="793419"/>
            <a:chOff x="3467472" y="3708326"/>
            <a:chExt cx="4213025" cy="793419"/>
          </a:xfrm>
        </p:grpSpPr>
        <p:pic>
          <p:nvPicPr>
            <p:cNvPr id="14" name="图片 13">
              <a:hlinkClick r:id="rId4"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3708326"/>
              <a:ext cx="3495600" cy="793419"/>
            </a:xfrm>
            <a:prstGeom prst="rect">
              <a:avLst/>
            </a:prstGeom>
          </p:spPr>
        </p:pic>
        <p:pic>
          <p:nvPicPr>
            <p:cNvPr id="3" name="图片 2">
              <a:hlinkClick r:id="rId4" action="ppaction://hlinksldjump"/>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67472" y="3708326"/>
              <a:ext cx="743714" cy="760478"/>
            </a:xfrm>
            <a:prstGeom prst="rect">
              <a:avLst/>
            </a:prstGeom>
          </p:spPr>
        </p:pic>
      </p:grpSp>
      <p:grpSp>
        <p:nvGrpSpPr>
          <p:cNvPr id="11" name="组合 10"/>
          <p:cNvGrpSpPr/>
          <p:nvPr/>
        </p:nvGrpSpPr>
        <p:grpSpPr>
          <a:xfrm>
            <a:off x="4042421" y="3860175"/>
            <a:ext cx="4213025" cy="793419"/>
            <a:chOff x="3467472" y="4792917"/>
            <a:chExt cx="4213025" cy="793419"/>
          </a:xfrm>
        </p:grpSpPr>
        <p:pic>
          <p:nvPicPr>
            <p:cNvPr id="15" name="图片 14">
              <a:hlinkClick r:id="rId7"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84897" y="4792917"/>
              <a:ext cx="3495600" cy="793419"/>
            </a:xfrm>
            <a:prstGeom prst="rect">
              <a:avLst/>
            </a:prstGeom>
          </p:spPr>
        </p:pic>
        <p:pic>
          <p:nvPicPr>
            <p:cNvPr id="4" name="图片 3">
              <a:hlinkClick r:id="rId7" action="ppaction://hlinksldjump"/>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67472" y="4792917"/>
              <a:ext cx="743714" cy="760478"/>
            </a:xfrm>
            <a:prstGeom prst="rect">
              <a:avLst/>
            </a:prstGeom>
          </p:spPr>
        </p:pic>
      </p:grpSp>
      <p:sp>
        <p:nvSpPr>
          <p:cNvPr id="25" name="TextBox 55">
            <a:hlinkClick r:id="rId7" action="ppaction://hlinksldjump"/>
          </p:cNvPr>
          <p:cNvSpPr txBox="1"/>
          <p:nvPr/>
        </p:nvSpPr>
        <p:spPr>
          <a:xfrm>
            <a:off x="4997003" y="402057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大题提分</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揭秘技巧</a:t>
            </a:r>
            <a:endParaRPr lang="zh-CN" altLang="en-US" sz="2400" dirty="0">
              <a:solidFill>
                <a:srgbClr val="4D4D4D"/>
              </a:solidFill>
            </a:endParaRPr>
          </a:p>
        </p:txBody>
      </p:sp>
      <p:sp>
        <p:nvSpPr>
          <p:cNvPr id="21" name="TextBox 47">
            <a:hlinkClick r:id="rId1" action="ppaction://hlinksldjump"/>
          </p:cNvPr>
          <p:cNvSpPr txBox="1"/>
          <p:nvPr/>
        </p:nvSpPr>
        <p:spPr>
          <a:xfrm>
            <a:off x="4997003" y="1846594"/>
            <a:ext cx="2994551" cy="461537"/>
          </a:xfrm>
          <a:prstGeom prst="rect">
            <a:avLst/>
          </a:prstGeom>
          <a:noFill/>
        </p:spPr>
        <p:txBody>
          <a:bodyPr wrap="square" rtlCol="0">
            <a:spAutoFit/>
          </a:bodyPr>
          <a:lstStyle/>
          <a:p>
            <a:pPr defTabSz="913765" fontAlgn="base">
              <a:spcBef>
                <a:spcPct val="0"/>
              </a:spcBef>
              <a:spcAft>
                <a:spcPct val="0"/>
              </a:spcAft>
            </a:pPr>
            <a:r>
              <a:rPr lang="zh-CN" altLang="en-US" sz="2400" b="1" dirty="0" smtClean="0">
                <a:solidFill>
                  <a:srgbClr val="4D4D4D"/>
                </a:solidFill>
                <a:latin typeface="微软雅黑" panose="020B0503020204020204" pitchFamily="34" charset="-122"/>
                <a:ea typeface="微软雅黑" panose="020B0503020204020204" pitchFamily="34" charset="-122"/>
              </a:rPr>
              <a:t>主干构建</a:t>
            </a:r>
            <a:r>
              <a:rPr lang="zh-CN" altLang="en-US" dirty="0">
                <a:solidFill>
                  <a:prstClr val="black">
                    <a:lumMod val="65000"/>
                    <a:lumOff val="35000"/>
                  </a:prstClr>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en-US" sz="2400" b="1" dirty="0" smtClean="0">
                <a:solidFill>
                  <a:srgbClr val="4D4D4D"/>
                </a:solidFill>
                <a:latin typeface="微软雅黑" panose="020B0503020204020204" pitchFamily="34" charset="-122"/>
                <a:ea typeface="微软雅黑" panose="020B0503020204020204" pitchFamily="34" charset="-122"/>
              </a:rPr>
              <a:t>易错明辨</a:t>
            </a:r>
            <a:endParaRPr lang="zh-CN" altLang="en-US" sz="2400" b="1" dirty="0">
              <a:solidFill>
                <a:srgbClr val="4D4D4D"/>
              </a:solidFill>
              <a:latin typeface="微软雅黑" panose="020B0503020204020204" pitchFamily="34" charset="-122"/>
              <a:ea typeface="微软雅黑" panose="020B0503020204020204" pitchFamily="34" charset="-122"/>
            </a:endParaRPr>
          </a:p>
        </p:txBody>
      </p:sp>
      <p:sp>
        <p:nvSpPr>
          <p:cNvPr id="23" name="TextBox 48">
            <a:hlinkClick r:id="rId4" action="ppaction://hlinksldjump"/>
          </p:cNvPr>
          <p:cNvSpPr txBox="1"/>
          <p:nvPr/>
        </p:nvSpPr>
        <p:spPr>
          <a:xfrm>
            <a:off x="4997003" y="2933586"/>
            <a:ext cx="3111272" cy="461537"/>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核心突破</a:t>
            </a:r>
            <a:r>
              <a:rPr lang="zh-CN" altLang="en-US" b="0" dirty="0">
                <a:solidFill>
                  <a:prstClr val="black">
                    <a:lumMod val="65000"/>
                    <a:lumOff val="35000"/>
                  </a:prstClr>
                </a:solidFill>
                <a:cs typeface="Times New Roman" panose="02020603050405020304" pitchFamily="18" charset="0"/>
              </a:rPr>
              <a:t>　</a:t>
            </a:r>
            <a:r>
              <a:rPr lang="zh-CN" altLang="en-US" sz="2400" dirty="0" smtClean="0">
                <a:solidFill>
                  <a:srgbClr val="4D4D4D"/>
                </a:solidFill>
              </a:rPr>
              <a:t>精讲考点</a:t>
            </a:r>
            <a:endParaRPr lang="zh-CN" altLang="en-US" sz="2400" dirty="0">
              <a:solidFill>
                <a:srgbClr val="4D4D4D"/>
              </a:solidFill>
            </a:endParaRPr>
          </a:p>
        </p:txBody>
      </p:sp>
      <p:grpSp>
        <p:nvGrpSpPr>
          <p:cNvPr id="6" name="组合 5"/>
          <p:cNvGrpSpPr/>
          <p:nvPr/>
        </p:nvGrpSpPr>
        <p:grpSpPr>
          <a:xfrm>
            <a:off x="4042421" y="4955933"/>
            <a:ext cx="4213025" cy="793419"/>
            <a:chOff x="3976494" y="5878066"/>
            <a:chExt cx="4213025" cy="793419"/>
          </a:xfrm>
        </p:grpSpPr>
        <p:pic>
          <p:nvPicPr>
            <p:cNvPr id="17" name="图片 16">
              <a:hlinkClick r:id="rId9" action="ppaction://hlinksldjump"/>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93919" y="5878066"/>
              <a:ext cx="3495600" cy="793419"/>
            </a:xfrm>
            <a:prstGeom prst="rect">
              <a:avLst/>
            </a:prstGeom>
          </p:spPr>
        </p:pic>
        <p:pic>
          <p:nvPicPr>
            <p:cNvPr id="18" name="图片 17">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976494" y="5878066"/>
              <a:ext cx="743714" cy="760477"/>
            </a:xfrm>
            <a:prstGeom prst="rect">
              <a:avLst/>
            </a:prstGeom>
          </p:spPr>
        </p:pic>
      </p:grpSp>
      <p:sp>
        <p:nvSpPr>
          <p:cNvPr id="19" name="TextBox 55">
            <a:hlinkClick r:id="rId9" action="ppaction://hlinksldjump"/>
          </p:cNvPr>
          <p:cNvSpPr txBox="1"/>
          <p:nvPr/>
        </p:nvSpPr>
        <p:spPr>
          <a:xfrm>
            <a:off x="4997003" y="5107518"/>
            <a:ext cx="2994550" cy="461485"/>
          </a:xfrm>
          <a:prstGeom prst="rect">
            <a:avLst/>
          </a:prstGeom>
          <a:noFill/>
        </p:spPr>
        <p:txBody>
          <a:bodyPr wrap="square" rtlCol="0">
            <a:spAutoFit/>
          </a:bodyPr>
          <a:lstStyle>
            <a:defPPr>
              <a:defRPr lang="zh-CN"/>
            </a:defPPr>
            <a:lvl1pPr>
              <a:defRPr sz="2400" b="1">
                <a:solidFill>
                  <a:schemeClr val="tx2"/>
                </a:solidFill>
                <a:latin typeface="微软雅黑" panose="020B0503020204020204" pitchFamily="34" charset="-122"/>
                <a:ea typeface="微软雅黑" panose="020B0503020204020204" pitchFamily="34" charset="-122"/>
              </a:defRPr>
            </a:lvl1pPr>
          </a:lstStyle>
          <a:p>
            <a:pPr defTabSz="913765" fontAlgn="base">
              <a:spcBef>
                <a:spcPct val="0"/>
              </a:spcBef>
              <a:spcAft>
                <a:spcPct val="0"/>
              </a:spcAft>
            </a:pPr>
            <a:r>
              <a:rPr lang="zh-CN" altLang="en-US" sz="2400" dirty="0" smtClean="0">
                <a:solidFill>
                  <a:srgbClr val="4D4D4D"/>
                </a:solidFill>
              </a:rPr>
              <a:t>课时作业</a:t>
            </a:r>
            <a:endParaRPr lang="zh-CN" altLang="en-US" sz="2400" dirty="0">
              <a:solidFill>
                <a:srgbClr val="4D4D4D"/>
              </a:solidFill>
            </a:endParaRPr>
          </a:p>
        </p:txBody>
      </p:sp>
      <p:sp>
        <p:nvSpPr>
          <p:cNvPr id="24" name="矩形 23"/>
          <p:cNvSpPr/>
          <p:nvPr/>
        </p:nvSpPr>
        <p:spPr>
          <a:xfrm>
            <a:off x="712024" y="837506"/>
            <a:ext cx="2031325" cy="646331"/>
          </a:xfrm>
          <a:prstGeom prst="rect">
            <a:avLst/>
          </a:prstGeom>
        </p:spPr>
        <p:txBody>
          <a:bodyPr wrap="none">
            <a:spAutoFit/>
          </a:bodyPr>
          <a:lstStyle/>
          <a:p>
            <a:pPr defTabSz="913765" fontAlgn="base">
              <a:spcBef>
                <a:spcPct val="0"/>
              </a:spcBef>
              <a:spcAft>
                <a:spcPct val="0"/>
              </a:spcAft>
            </a:pPr>
            <a:r>
              <a:rPr lang="zh-CN" altLang="en-US" sz="3600" b="1" dirty="0">
                <a:latin typeface="微软雅黑" panose="020B0503020204020204" pitchFamily="34" charset="-122"/>
                <a:ea typeface="微软雅黑" panose="020B0503020204020204" pitchFamily="34" charset="-122"/>
                <a:cs typeface="方正苏新诗柳楷简体-yolan" panose="02000000000000000000" pitchFamily="2" charset="-122"/>
              </a:rPr>
              <a:t>内容索引</a:t>
            </a:r>
            <a:endParaRPr lang="en-US" altLang="zh-CN" sz="3600" b="1" dirty="0">
              <a:latin typeface="微软雅黑" panose="020B0503020204020204" pitchFamily="34" charset="-122"/>
              <a:ea typeface="微软雅黑" panose="020B0503020204020204" pitchFamily="34" charset="-122"/>
              <a:cs typeface="方正苏新诗柳楷简体-yolan" panose="02000000000000000000"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091063"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主干构建　易错明辨</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p:cNvSpPr/>
          <p:nvPr/>
        </p:nvSpPr>
        <p:spPr>
          <a:xfrm>
            <a:off x="766614" y="1701602"/>
            <a:ext cx="1851789" cy="1292662"/>
          </a:xfrm>
          <a:prstGeom prst="rect">
            <a:avLst/>
          </a:prstGeom>
        </p:spPr>
        <p:txBody>
          <a:bodyPr wrap="non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源泉和动力</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50000"/>
              </a:lnSpc>
            </a:pPr>
            <a:r>
              <a:rPr lang="en-US" altLang="zh-CN"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是什么</a:t>
            </a:r>
            <a:r>
              <a:rPr lang="en-US" altLang="zh-CN" sz="2600" kern="100" dirty="0">
                <a:latin typeface="Times New Roman" panose="02020603050405020304"/>
                <a:ea typeface="微软雅黑" panose="020B0503020204020204" pitchFamily="34" charset="-122"/>
                <a:cs typeface="Times New Roman" panose="02020603050405020304"/>
              </a:rPr>
              <a:t>)</a:t>
            </a:r>
            <a:endParaRPr lang="zh-CN" altLang="en-US" sz="2600" dirty="0">
              <a:ea typeface="微软雅黑" panose="020B0503020204020204" pitchFamily="34" charset="-122"/>
            </a:endParaRPr>
          </a:p>
        </p:txBody>
      </p:sp>
      <p:sp>
        <p:nvSpPr>
          <p:cNvPr id="59" name="矩形 58"/>
          <p:cNvSpPr/>
          <p:nvPr/>
        </p:nvSpPr>
        <p:spPr>
          <a:xfrm>
            <a:off x="2738685" y="345876"/>
            <a:ext cx="6092825" cy="692497"/>
          </a:xfrm>
          <a:prstGeom prst="rect">
            <a:avLst/>
          </a:prstGeom>
        </p:spPr>
        <p:txBody>
          <a:bodyPr>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源泉：</a:t>
            </a:r>
            <a:r>
              <a:rPr lang="zh-CN" altLang="en-US" sz="2600" kern="100" dirty="0" smtClean="0">
                <a:latin typeface="Times New Roman" panose="02020603050405020304"/>
                <a:ea typeface="微软雅黑" panose="020B0503020204020204" pitchFamily="34" charset="-122"/>
                <a:cs typeface="Times New Roman" panose="02020603050405020304"/>
              </a:rPr>
              <a:t>①</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dirty="0">
              <a:ea typeface="微软雅黑" panose="020B0503020204020204" pitchFamily="34" charset="-122"/>
            </a:endParaRPr>
          </a:p>
        </p:txBody>
      </p:sp>
      <p:sp>
        <p:nvSpPr>
          <p:cNvPr id="63" name="矩形 62"/>
          <p:cNvSpPr/>
          <p:nvPr/>
        </p:nvSpPr>
        <p:spPr>
          <a:xfrm>
            <a:off x="2749108" y="2089225"/>
            <a:ext cx="2986058" cy="692497"/>
          </a:xfrm>
          <a:prstGeom prst="rect">
            <a:avLst/>
          </a:prstGeom>
        </p:spPr>
        <p:txBody>
          <a:bodyPr wrap="squar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动力：</a:t>
            </a:r>
            <a:r>
              <a:rPr lang="zh-CN" altLang="en-US" sz="2600" kern="100" dirty="0" smtClean="0">
                <a:latin typeface="Times New Roman" panose="02020603050405020304"/>
                <a:ea typeface="微软雅黑" panose="020B0503020204020204" pitchFamily="34" charset="-122"/>
                <a:cs typeface="Times New Roman" panose="02020603050405020304"/>
              </a:rPr>
              <a:t>②</a:t>
            </a:r>
            <a:r>
              <a:rPr lang="en-US" altLang="zh-CN" sz="2600" kern="100" dirty="0" smtClean="0">
                <a:latin typeface="Times New Roman" panose="02020603050405020304"/>
                <a:ea typeface="微软雅黑" panose="020B0503020204020204" pitchFamily="34" charset="-122"/>
                <a:cs typeface="Times New Roman" panose="02020603050405020304"/>
              </a:rPr>
              <a:t>________</a:t>
            </a:r>
            <a:endParaRPr lang="zh-CN" altLang="en-US" sz="2600" dirty="0">
              <a:ea typeface="微软雅黑" panose="020B0503020204020204" pitchFamily="34" charset="-122"/>
            </a:endParaRPr>
          </a:p>
        </p:txBody>
      </p:sp>
      <p:sp>
        <p:nvSpPr>
          <p:cNvPr id="71" name="矩形 70"/>
          <p:cNvSpPr/>
          <p:nvPr/>
        </p:nvSpPr>
        <p:spPr>
          <a:xfrm>
            <a:off x="5837183" y="1152828"/>
            <a:ext cx="6594727" cy="2492990"/>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社会实践中不断出现新情况，提出新问题</a:t>
            </a:r>
            <a:r>
              <a:rPr lang="zh-CN" altLang="en-US"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需要③</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社会实践的发展，为文化创新提供了</a:t>
            </a:r>
            <a:r>
              <a:rPr lang="zh-CN" altLang="en-US" sz="2600" kern="100" dirty="0" smtClean="0">
                <a:latin typeface="Times New Roman" panose="02020603050405020304"/>
                <a:ea typeface="微软雅黑" panose="020B0503020204020204" pitchFamily="34" charset="-122"/>
                <a:cs typeface="Times New Roman" panose="02020603050405020304"/>
              </a:rPr>
              <a:t>更为</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丰富</a:t>
            </a:r>
            <a:r>
              <a:rPr lang="zh-CN" altLang="en-US" sz="2600" kern="100" dirty="0">
                <a:latin typeface="Times New Roman" panose="02020603050405020304"/>
                <a:ea typeface="微软雅黑" panose="020B0503020204020204" pitchFamily="34" charset="-122"/>
                <a:cs typeface="Times New Roman" panose="02020603050405020304"/>
              </a:rPr>
              <a:t>的资源，准备了更加充足的条件</a:t>
            </a:r>
            <a:endParaRPr lang="zh-CN" altLang="en-US" sz="2600" dirty="0">
              <a:ea typeface="微软雅黑" panose="020B0503020204020204" pitchFamily="34" charset="-122"/>
            </a:endParaRPr>
          </a:p>
        </p:txBody>
      </p:sp>
      <p:sp>
        <p:nvSpPr>
          <p:cNvPr id="76" name="矩形 75"/>
          <p:cNvSpPr/>
          <p:nvPr/>
        </p:nvSpPr>
        <p:spPr>
          <a:xfrm>
            <a:off x="4139087" y="413294"/>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社会实践</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0" name="矩形 79"/>
          <p:cNvSpPr/>
          <p:nvPr/>
        </p:nvSpPr>
        <p:spPr>
          <a:xfrm>
            <a:off x="4095543" y="2145709"/>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社会实践</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1" name="矩形 80"/>
          <p:cNvSpPr/>
          <p:nvPr/>
        </p:nvSpPr>
        <p:spPr>
          <a:xfrm>
            <a:off x="7258477" y="1813689"/>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文化创新</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2" name="矩形 81"/>
          <p:cNvSpPr/>
          <p:nvPr/>
        </p:nvSpPr>
        <p:spPr>
          <a:xfrm>
            <a:off x="9185354" y="3934412"/>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文化创造</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3" name="矩形 82"/>
          <p:cNvSpPr/>
          <p:nvPr/>
        </p:nvSpPr>
        <p:spPr>
          <a:xfrm>
            <a:off x="7103318" y="462482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重要保证</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4" name="矩形 83"/>
          <p:cNvSpPr/>
          <p:nvPr/>
        </p:nvSpPr>
        <p:spPr>
          <a:xfrm>
            <a:off x="4672876" y="5200605"/>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社会实践</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86" name="矩形 85"/>
          <p:cNvSpPr/>
          <p:nvPr/>
        </p:nvSpPr>
        <p:spPr>
          <a:xfrm>
            <a:off x="4707553" y="5803157"/>
            <a:ext cx="1518364" cy="492443"/>
          </a:xfrm>
          <a:prstGeom prst="rect">
            <a:avLst/>
          </a:prstGeom>
        </p:spPr>
        <p:txBody>
          <a:bodyPr wrap="none">
            <a:spAutoFit/>
          </a:bodyPr>
          <a:lstStyle/>
          <a:p>
            <a:pPr lvl="0"/>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民族文化</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grpSp>
        <p:nvGrpSpPr>
          <p:cNvPr id="17" name="组合 16"/>
          <p:cNvGrpSpPr/>
          <p:nvPr/>
        </p:nvGrpSpPr>
        <p:grpSpPr>
          <a:xfrm>
            <a:off x="2454288" y="585153"/>
            <a:ext cx="328550" cy="3708737"/>
            <a:chOff x="2460940" y="2205658"/>
            <a:chExt cx="640250" cy="1181717"/>
          </a:xfrm>
        </p:grpSpPr>
        <p:cxnSp>
          <p:nvCxnSpPr>
            <p:cNvPr id="92" name="直接连接符 91"/>
            <p:cNvCxnSpPr/>
            <p:nvPr/>
          </p:nvCxnSpPr>
          <p:spPr>
            <a:xfrm flipH="1">
              <a:off x="2785303" y="2205658"/>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3" name="直接连接符 92"/>
            <p:cNvCxnSpPr/>
            <p:nvPr/>
          </p:nvCxnSpPr>
          <p:spPr>
            <a:xfrm flipH="1">
              <a:off x="2785303" y="3385779"/>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94" name="直接连接符 93"/>
            <p:cNvCxnSpPr/>
            <p:nvPr/>
          </p:nvCxnSpPr>
          <p:spPr>
            <a:xfrm>
              <a:off x="2776461" y="2210854"/>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96" name="直接连接符 95"/>
            <p:cNvCxnSpPr/>
            <p:nvPr/>
          </p:nvCxnSpPr>
          <p:spPr>
            <a:xfrm flipH="1">
              <a:off x="2460940" y="2800384"/>
              <a:ext cx="640250" cy="0"/>
            </a:xfrm>
            <a:prstGeom prst="line">
              <a:avLst/>
            </a:prstGeom>
          </p:spPr>
          <p:style>
            <a:lnRef idx="1">
              <a:schemeClr val="dk1"/>
            </a:lnRef>
            <a:fillRef idx="0">
              <a:schemeClr val="dk1"/>
            </a:fillRef>
            <a:effectRef idx="0">
              <a:schemeClr val="dk1"/>
            </a:effectRef>
            <a:fontRef idx="minor">
              <a:schemeClr val="tx1"/>
            </a:fontRef>
          </p:style>
        </p:cxnSp>
      </p:grpSp>
      <p:grpSp>
        <p:nvGrpSpPr>
          <p:cNvPr id="2048" name="组合 2047"/>
          <p:cNvGrpSpPr/>
          <p:nvPr/>
        </p:nvGrpSpPr>
        <p:grpSpPr>
          <a:xfrm>
            <a:off x="2422798" y="4817881"/>
            <a:ext cx="437299" cy="1429878"/>
            <a:chOff x="2460940" y="4473634"/>
            <a:chExt cx="640250" cy="1181717"/>
          </a:xfrm>
        </p:grpSpPr>
        <p:cxnSp>
          <p:nvCxnSpPr>
            <p:cNvPr id="99" name="直接连接符 98"/>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2460940" y="5059029"/>
              <a:ext cx="640250" cy="0"/>
            </a:xfrm>
            <a:prstGeom prst="line">
              <a:avLst/>
            </a:prstGeom>
          </p:spPr>
          <p:style>
            <a:lnRef idx="1">
              <a:schemeClr val="dk1"/>
            </a:lnRef>
            <a:fillRef idx="0">
              <a:schemeClr val="dk1"/>
            </a:fillRef>
            <a:effectRef idx="0">
              <a:schemeClr val="dk1"/>
            </a:effectRef>
            <a:fontRef idx="minor">
              <a:schemeClr val="tx1"/>
            </a:fontRef>
          </p:style>
        </p:cxnSp>
      </p:grpSp>
      <p:grpSp>
        <p:nvGrpSpPr>
          <p:cNvPr id="3" name="组合 2"/>
          <p:cNvGrpSpPr/>
          <p:nvPr/>
        </p:nvGrpSpPr>
        <p:grpSpPr>
          <a:xfrm>
            <a:off x="622598" y="639267"/>
            <a:ext cx="361405" cy="4662735"/>
            <a:chOff x="953136" y="1020824"/>
            <a:chExt cx="640250" cy="3853500"/>
          </a:xfrm>
        </p:grpSpPr>
        <p:cxnSp>
          <p:nvCxnSpPr>
            <p:cNvPr id="103" name="直接连接符 102"/>
            <p:cNvCxnSpPr/>
            <p:nvPr/>
          </p:nvCxnSpPr>
          <p:spPr>
            <a:xfrm flipH="1">
              <a:off x="1277499" y="10208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487432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1028899"/>
              <a:ext cx="0" cy="3844528"/>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953136" y="3208023"/>
              <a:ext cx="640250" cy="0"/>
            </a:xfrm>
            <a:prstGeom prst="line">
              <a:avLst/>
            </a:prstGeom>
          </p:spPr>
          <p:style>
            <a:lnRef idx="1">
              <a:schemeClr val="dk1"/>
            </a:lnRef>
            <a:fillRef idx="0">
              <a:schemeClr val="dk1"/>
            </a:fillRef>
            <a:effectRef idx="0">
              <a:schemeClr val="dk1"/>
            </a:effectRef>
            <a:fontRef idx="minor">
              <a:schemeClr val="tx1"/>
            </a:fontRef>
          </p:style>
        </p:cxnSp>
      </p:grpSp>
      <p:cxnSp>
        <p:nvCxnSpPr>
          <p:cNvPr id="111" name="直接箭头连接符 110"/>
          <p:cNvCxnSpPr/>
          <p:nvPr/>
        </p:nvCxnSpPr>
        <p:spPr>
          <a:xfrm>
            <a:off x="1660358" y="3106316"/>
            <a:ext cx="0" cy="176363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46534" y="2394012"/>
            <a:ext cx="576063" cy="1971886"/>
          </a:xfrm>
          <a:prstGeom prst="rect">
            <a:avLst/>
          </a:prstGeom>
          <a:solidFill>
            <a:schemeClr val="accent5">
              <a:lumMod val="40000"/>
              <a:lumOff val="60000"/>
            </a:schemeClr>
          </a:solidFill>
        </p:spPr>
        <p:txBody>
          <a:bodyPr wrap="squar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文化创新</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44" name="矩形 43"/>
          <p:cNvSpPr/>
          <p:nvPr/>
        </p:nvSpPr>
        <p:spPr>
          <a:xfrm>
            <a:off x="2820162" y="3888782"/>
            <a:ext cx="9107692" cy="692497"/>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主体：人民群众是社会实践的主体，也是</a:t>
            </a:r>
            <a:r>
              <a:rPr lang="zh-CN" altLang="en-US" sz="2600" kern="100" dirty="0" smtClean="0">
                <a:latin typeface="Times New Roman" panose="02020603050405020304"/>
                <a:ea typeface="微软雅黑" panose="020B0503020204020204" pitchFamily="34" charset="-122"/>
                <a:cs typeface="Times New Roman" panose="02020603050405020304"/>
              </a:rPr>
              <a:t>④</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主体</a:t>
            </a:r>
            <a:endParaRPr lang="zh-CN" altLang="en-US" sz="2600" dirty="0">
              <a:ea typeface="微软雅黑" panose="020B0503020204020204" pitchFamily="34" charset="-122"/>
            </a:endParaRPr>
          </a:p>
        </p:txBody>
      </p:sp>
      <p:grpSp>
        <p:nvGrpSpPr>
          <p:cNvPr id="45" name="组合 44"/>
          <p:cNvGrpSpPr/>
          <p:nvPr/>
        </p:nvGrpSpPr>
        <p:grpSpPr>
          <a:xfrm>
            <a:off x="5577198" y="1413570"/>
            <a:ext cx="249891" cy="2093485"/>
            <a:chOff x="2152230" y="4473634"/>
            <a:chExt cx="948960" cy="1181717"/>
          </a:xfrm>
        </p:grpSpPr>
        <p:cxnSp>
          <p:nvCxnSpPr>
            <p:cNvPr id="46" name="直接连接符 45"/>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48" name="直接连接符 47"/>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51" name="直接连接符 5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52" name="直接连接符 51"/>
            <p:cNvCxnSpPr/>
            <p:nvPr/>
          </p:nvCxnSpPr>
          <p:spPr>
            <a:xfrm flipH="1">
              <a:off x="2152230" y="5059029"/>
              <a:ext cx="640250" cy="0"/>
            </a:xfrm>
            <a:prstGeom prst="line">
              <a:avLst/>
            </a:prstGeom>
          </p:spPr>
          <p:style>
            <a:lnRef idx="1">
              <a:schemeClr val="dk1"/>
            </a:lnRef>
            <a:fillRef idx="0">
              <a:schemeClr val="dk1"/>
            </a:fillRef>
            <a:effectRef idx="0">
              <a:schemeClr val="dk1"/>
            </a:effectRef>
            <a:fontRef idx="minor">
              <a:schemeClr val="tx1"/>
            </a:fontRef>
          </p:style>
        </p:cxnSp>
      </p:grpSp>
      <p:sp>
        <p:nvSpPr>
          <p:cNvPr id="54" name="矩形 53"/>
          <p:cNvSpPr/>
          <p:nvPr/>
        </p:nvSpPr>
        <p:spPr>
          <a:xfrm>
            <a:off x="967000" y="4794464"/>
            <a:ext cx="1406154" cy="1292662"/>
          </a:xfrm>
          <a:prstGeom prst="rect">
            <a:avLst/>
          </a:prstGeom>
        </p:spPr>
        <p:txBody>
          <a:bodyPr wrap="non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意义</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50000"/>
              </a:lnSpc>
            </a:pPr>
            <a:r>
              <a:rPr lang="en-US" altLang="zh-CN"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为什么</a:t>
            </a:r>
            <a:r>
              <a:rPr lang="en-US" altLang="zh-CN" sz="2600" kern="100" dirty="0">
                <a:latin typeface="Times New Roman" panose="02020603050405020304"/>
                <a:ea typeface="微软雅黑" panose="020B0503020204020204" pitchFamily="34" charset="-122"/>
                <a:cs typeface="Times New Roman" panose="02020603050405020304"/>
              </a:rPr>
              <a:t>)</a:t>
            </a:r>
            <a:endParaRPr lang="zh-CN" altLang="en-US" sz="2600" dirty="0">
              <a:ea typeface="微软雅黑" panose="020B0503020204020204" pitchFamily="34" charset="-122"/>
            </a:endParaRPr>
          </a:p>
        </p:txBody>
      </p:sp>
      <p:sp>
        <p:nvSpPr>
          <p:cNvPr id="55" name="矩形 54"/>
          <p:cNvSpPr/>
          <p:nvPr/>
        </p:nvSpPr>
        <p:spPr>
          <a:xfrm>
            <a:off x="2972562" y="4567408"/>
            <a:ext cx="5858948" cy="1892826"/>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是文化富有生机与活力的</a:t>
            </a:r>
            <a:r>
              <a:rPr lang="zh-CN" altLang="en-US" sz="2600" kern="100" dirty="0" smtClean="0">
                <a:latin typeface="Times New Roman" panose="02020603050405020304"/>
                <a:ea typeface="微软雅黑" panose="020B0503020204020204" pitchFamily="34" charset="-122"/>
                <a:cs typeface="Times New Roman" panose="02020603050405020304"/>
              </a:rPr>
              <a:t>⑤</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可以推动</a:t>
            </a:r>
            <a:r>
              <a:rPr lang="zh-CN" altLang="en-US" sz="2600" kern="100" dirty="0" smtClean="0">
                <a:latin typeface="Times New Roman" panose="02020603050405020304"/>
                <a:ea typeface="微软雅黑" panose="020B0503020204020204" pitchFamily="34" charset="-122"/>
                <a:cs typeface="Times New Roman" panose="02020603050405020304"/>
              </a:rPr>
              <a:t>⑥</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发展</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能够促进</a:t>
            </a:r>
            <a:r>
              <a:rPr lang="zh-CN" altLang="en-US" sz="2600" kern="100" dirty="0" smtClean="0">
                <a:latin typeface="Times New Roman" panose="02020603050405020304"/>
                <a:ea typeface="微软雅黑" panose="020B0503020204020204" pitchFamily="34" charset="-122"/>
                <a:cs typeface="Times New Roman" panose="02020603050405020304"/>
              </a:rPr>
              <a:t>⑦</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zh-CN" altLang="en-US" sz="2600" kern="100" dirty="0" smtClean="0">
                <a:latin typeface="Times New Roman" panose="02020603050405020304"/>
                <a:ea typeface="微软雅黑" panose="020B0503020204020204" pitchFamily="34" charset="-122"/>
                <a:cs typeface="Times New Roman" panose="02020603050405020304"/>
              </a:rPr>
              <a:t>的</a:t>
            </a:r>
            <a:r>
              <a:rPr lang="zh-CN" altLang="en-US" sz="2600" kern="100" dirty="0">
                <a:latin typeface="Times New Roman" panose="02020603050405020304"/>
                <a:ea typeface="微软雅黑" panose="020B0503020204020204" pitchFamily="34" charset="-122"/>
                <a:cs typeface="Times New Roman" panose="02020603050405020304"/>
              </a:rPr>
              <a:t>繁荣</a:t>
            </a:r>
            <a:endParaRPr lang="zh-CN" altLang="en-US" sz="2600" dirty="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blinds(horizontal)">
                                      <p:cBhvr>
                                        <p:cTn id="7" dur="500"/>
                                        <p:tgtEl>
                                          <p:spTgt spid="7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blinds(horizontal)">
                                      <p:cBhvr>
                                        <p:cTn id="12" dur="500"/>
                                        <p:tgtEl>
                                          <p:spTgt spid="8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blinds(horizontal)">
                                      <p:cBhvr>
                                        <p:cTn id="17" dur="500"/>
                                        <p:tgtEl>
                                          <p:spTgt spid="8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2"/>
                                        </p:tgtEl>
                                        <p:attrNameLst>
                                          <p:attrName>style.visibility</p:attrName>
                                        </p:attrNameLst>
                                      </p:cBhvr>
                                      <p:to>
                                        <p:strVal val="visible"/>
                                      </p:to>
                                    </p:set>
                                    <p:animEffect transition="in" filter="blinds(horizontal)">
                                      <p:cBhvr>
                                        <p:cTn id="22" dur="500"/>
                                        <p:tgtEl>
                                          <p:spTgt spid="8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3"/>
                                        </p:tgtEl>
                                        <p:attrNameLst>
                                          <p:attrName>style.visibility</p:attrName>
                                        </p:attrNameLst>
                                      </p:cBhvr>
                                      <p:to>
                                        <p:strVal val="visible"/>
                                      </p:to>
                                    </p:set>
                                    <p:animEffect transition="in" filter="blinds(horizontal)">
                                      <p:cBhvr>
                                        <p:cTn id="27" dur="500"/>
                                        <p:tgtEl>
                                          <p:spTgt spid="83"/>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4"/>
                                        </p:tgtEl>
                                        <p:attrNameLst>
                                          <p:attrName>style.visibility</p:attrName>
                                        </p:attrNameLst>
                                      </p:cBhvr>
                                      <p:to>
                                        <p:strVal val="visible"/>
                                      </p:to>
                                    </p:set>
                                    <p:animEffect transition="in" filter="blinds(horizontal)">
                                      <p:cBhvr>
                                        <p:cTn id="32" dur="500"/>
                                        <p:tgtEl>
                                          <p:spTgt spid="84"/>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blinds(horizontal)">
                                      <p:cBhvr>
                                        <p:cTn id="37" dur="500"/>
                                        <p:tgtEl>
                                          <p:spTgt spid="8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76"/>
                                        </p:tgtEl>
                                      </p:cBhvr>
                                    </p:animEffect>
                                    <p:set>
                                      <p:cBhvr>
                                        <p:cTn id="42" dur="1" fill="hold">
                                          <p:stCondLst>
                                            <p:cond delay="499"/>
                                          </p:stCondLst>
                                        </p:cTn>
                                        <p:tgtEl>
                                          <p:spTgt spid="76"/>
                                        </p:tgtEl>
                                        <p:attrNameLst>
                                          <p:attrName>style.visibility</p:attrName>
                                        </p:attrNameLst>
                                      </p:cBhvr>
                                      <p:to>
                                        <p:strVal val="hidden"/>
                                      </p:to>
                                    </p:set>
                                  </p:childTnLst>
                                </p:cTn>
                              </p:par>
                              <p:par>
                                <p:cTn id="43" presetID="10" presetClass="exit" presetSubtype="0" fill="hold" grpId="1" nodeType="withEffect">
                                  <p:stCondLst>
                                    <p:cond delay="0"/>
                                  </p:stCondLst>
                                  <p:childTnLst>
                                    <p:animEffect transition="out" filter="fade">
                                      <p:cBhvr>
                                        <p:cTn id="44" dur="500"/>
                                        <p:tgtEl>
                                          <p:spTgt spid="80"/>
                                        </p:tgtEl>
                                      </p:cBhvr>
                                    </p:animEffect>
                                    <p:set>
                                      <p:cBhvr>
                                        <p:cTn id="45" dur="1" fill="hold">
                                          <p:stCondLst>
                                            <p:cond delay="499"/>
                                          </p:stCondLst>
                                        </p:cTn>
                                        <p:tgtEl>
                                          <p:spTgt spid="80"/>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81"/>
                                        </p:tgtEl>
                                      </p:cBhvr>
                                    </p:animEffect>
                                    <p:set>
                                      <p:cBhvr>
                                        <p:cTn id="48" dur="1" fill="hold">
                                          <p:stCondLst>
                                            <p:cond delay="499"/>
                                          </p:stCondLst>
                                        </p:cTn>
                                        <p:tgtEl>
                                          <p:spTgt spid="81"/>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82"/>
                                        </p:tgtEl>
                                      </p:cBhvr>
                                    </p:animEffect>
                                    <p:set>
                                      <p:cBhvr>
                                        <p:cTn id="51" dur="1" fill="hold">
                                          <p:stCondLst>
                                            <p:cond delay="499"/>
                                          </p:stCondLst>
                                        </p:cTn>
                                        <p:tgtEl>
                                          <p:spTgt spid="82"/>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83"/>
                                        </p:tgtEl>
                                      </p:cBhvr>
                                    </p:animEffect>
                                    <p:set>
                                      <p:cBhvr>
                                        <p:cTn id="54" dur="1" fill="hold">
                                          <p:stCondLst>
                                            <p:cond delay="499"/>
                                          </p:stCondLst>
                                        </p:cTn>
                                        <p:tgtEl>
                                          <p:spTgt spid="83"/>
                                        </p:tgtEl>
                                        <p:attrNameLst>
                                          <p:attrName>style.visibility</p:attrName>
                                        </p:attrNameLst>
                                      </p:cBhvr>
                                      <p:to>
                                        <p:strVal val="hidden"/>
                                      </p:to>
                                    </p:set>
                                  </p:childTnLst>
                                </p:cTn>
                              </p:par>
                              <p:par>
                                <p:cTn id="55" presetID="10" presetClass="exit" presetSubtype="0" fill="hold" grpId="1" nodeType="withEffect">
                                  <p:stCondLst>
                                    <p:cond delay="0"/>
                                  </p:stCondLst>
                                  <p:childTnLst>
                                    <p:animEffect transition="out" filter="fade">
                                      <p:cBhvr>
                                        <p:cTn id="56" dur="500"/>
                                        <p:tgtEl>
                                          <p:spTgt spid="84"/>
                                        </p:tgtEl>
                                      </p:cBhvr>
                                    </p:animEffect>
                                    <p:set>
                                      <p:cBhvr>
                                        <p:cTn id="57" dur="1" fill="hold">
                                          <p:stCondLst>
                                            <p:cond delay="499"/>
                                          </p:stCondLst>
                                        </p:cTn>
                                        <p:tgtEl>
                                          <p:spTgt spid="84"/>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86"/>
                                        </p:tgtEl>
                                      </p:cBhvr>
                                    </p:animEffect>
                                    <p:set>
                                      <p:cBhvr>
                                        <p:cTn id="60" dur="1" fill="hold">
                                          <p:stCondLst>
                                            <p:cond delay="499"/>
                                          </p:stCondLst>
                                        </p:cTn>
                                        <p:tgtEl>
                                          <p:spTgt spid="86"/>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76" grpId="0"/>
      <p:bldP spid="76" grpId="1"/>
      <p:bldP spid="80" grpId="0"/>
      <p:bldP spid="80" grpId="1"/>
      <p:bldP spid="81" grpId="0"/>
      <p:bldP spid="81" grpId="1"/>
      <p:bldP spid="82" grpId="0"/>
      <p:bldP spid="82" grpId="1"/>
      <p:bldP spid="83" grpId="0"/>
      <p:bldP spid="83" grpId="1"/>
      <p:bldP spid="84" grpId="0"/>
      <p:bldP spid="84" grpId="1"/>
      <p:bldP spid="86" grpId="0"/>
      <p:bldP spid="86"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矩形 52"/>
          <p:cNvSpPr/>
          <p:nvPr/>
        </p:nvSpPr>
        <p:spPr>
          <a:xfrm>
            <a:off x="1356630" y="3721308"/>
            <a:ext cx="1406154" cy="1292662"/>
          </a:xfrm>
          <a:prstGeom prst="rect">
            <a:avLst/>
          </a:prstGeom>
        </p:spPr>
        <p:txBody>
          <a:bodyPr wrap="non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途径</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50000"/>
              </a:lnSpc>
            </a:pPr>
            <a:r>
              <a:rPr lang="en-US" altLang="zh-CN"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smtClean="0">
                <a:latin typeface="Times New Roman" panose="02020603050405020304"/>
                <a:ea typeface="微软雅黑" panose="020B0503020204020204" pitchFamily="34" charset="-122"/>
                <a:cs typeface="Times New Roman" panose="02020603050405020304"/>
              </a:rPr>
              <a:t>怎么办</a:t>
            </a:r>
            <a:r>
              <a:rPr lang="en-US" altLang="zh-CN" sz="2600" kern="100" dirty="0" smtClean="0">
                <a:latin typeface="Times New Roman" panose="02020603050405020304"/>
                <a:ea typeface="微软雅黑" panose="020B0503020204020204" pitchFamily="34" charset="-122"/>
                <a:cs typeface="Times New Roman" panose="02020603050405020304"/>
              </a:rPr>
              <a:t>)</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8" name="矩形 67"/>
          <p:cNvSpPr/>
          <p:nvPr/>
        </p:nvSpPr>
        <p:spPr>
          <a:xfrm>
            <a:off x="3102494" y="4365898"/>
            <a:ext cx="8029762" cy="1292662"/>
          </a:xfrm>
          <a:prstGeom prst="rect">
            <a:avLst/>
          </a:prstGeom>
        </p:spPr>
        <p:txBody>
          <a:bodyPr wrap="none">
            <a:spAutoFit/>
          </a:bodyPr>
          <a:lstStyle/>
          <a:p>
            <a:pPr>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坚持正确</a:t>
            </a:r>
            <a:r>
              <a:rPr lang="zh-CN" altLang="en-US" sz="2600" kern="100" dirty="0" smtClean="0">
                <a:latin typeface="Times New Roman" panose="02020603050405020304"/>
                <a:ea typeface="微软雅黑" panose="020B0503020204020204" pitchFamily="34" charset="-122"/>
                <a:cs typeface="Times New Roman" panose="02020603050405020304"/>
              </a:rPr>
              <a:t>方向，克服</a:t>
            </a:r>
            <a:r>
              <a:rPr lang="zh-CN" altLang="en-US" sz="2600" kern="100" dirty="0">
                <a:latin typeface="Times New Roman" panose="02020603050405020304"/>
                <a:ea typeface="微软雅黑" panose="020B0503020204020204" pitchFamily="34" charset="-122"/>
                <a:cs typeface="Times New Roman" panose="02020603050405020304"/>
              </a:rPr>
              <a:t>错误倾向</a:t>
            </a:r>
            <a:r>
              <a:rPr lang="en-US" altLang="zh-CN" sz="2600" kern="100" dirty="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反对守旧主义</a:t>
            </a:r>
            <a:r>
              <a:rPr lang="zh-CN" altLang="en-US" sz="2600" kern="100" dirty="0" smtClean="0">
                <a:latin typeface="Times New Roman" panose="02020603050405020304"/>
                <a:ea typeface="微软雅黑" panose="020B0503020204020204" pitchFamily="34" charset="-122"/>
                <a:cs typeface="Times New Roman" panose="02020603050405020304"/>
              </a:rPr>
              <a:t>和</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en-US" altLang="zh-CN" sz="2600" u="sng" kern="100" dirty="0">
                <a:latin typeface="Times New Roman" panose="02020603050405020304"/>
                <a:ea typeface="微软雅黑" panose="020B0503020204020204" pitchFamily="34" charset="-122"/>
                <a:cs typeface="Times New Roman" panose="02020603050405020304"/>
              </a:rPr>
              <a:t> </a:t>
            </a:r>
            <a:r>
              <a:rPr lang="zh-CN" altLang="en-US" sz="2600" u="sng"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smtClean="0">
                <a:latin typeface="Times New Roman" panose="02020603050405020304"/>
                <a:ea typeface="微软雅黑" panose="020B0503020204020204" pitchFamily="34" charset="-122"/>
                <a:cs typeface="Times New Roman" panose="02020603050405020304"/>
              </a:rPr>
              <a:t>反对</a:t>
            </a:r>
            <a:r>
              <a:rPr lang="zh-CN" altLang="en-US" sz="2600" kern="100" dirty="0">
                <a:latin typeface="Times New Roman" panose="02020603050405020304"/>
                <a:ea typeface="微软雅黑" panose="020B0503020204020204" pitchFamily="34" charset="-122"/>
                <a:cs typeface="Times New Roman" panose="02020603050405020304"/>
              </a:rPr>
              <a:t>民族虚无主义和    </a:t>
            </a:r>
            <a:r>
              <a:rPr lang="en-US" altLang="zh-CN" sz="2600" kern="100" dirty="0" smtClean="0">
                <a:latin typeface="Times New Roman" panose="02020603050405020304"/>
                <a:ea typeface="微软雅黑" panose="020B0503020204020204" pitchFamily="34" charset="-122"/>
                <a:cs typeface="Times New Roman" panose="02020603050405020304"/>
              </a:rPr>
              <a:t>_____________ </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71" name="矩形 70"/>
          <p:cNvSpPr/>
          <p:nvPr/>
        </p:nvSpPr>
        <p:spPr>
          <a:xfrm>
            <a:off x="4980403" y="2856185"/>
            <a:ext cx="7307491" cy="1292662"/>
          </a:xfrm>
          <a:prstGeom prst="rect">
            <a:avLst/>
          </a:prstGeom>
        </p:spPr>
        <p:txBody>
          <a:bodyPr wrap="square">
            <a:spAutoFit/>
          </a:bodyPr>
          <a:lstStyle/>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继承传统，</a:t>
            </a:r>
            <a:r>
              <a:rPr lang="zh-CN" altLang="en-US" sz="2600" kern="100" dirty="0" smtClean="0">
                <a:latin typeface="Times New Roman" panose="02020603050405020304"/>
                <a:ea typeface="微软雅黑" panose="020B0503020204020204" pitchFamily="34" charset="-122"/>
                <a:cs typeface="Times New Roman" panose="02020603050405020304"/>
              </a:rPr>
              <a:t>⑨</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kern="100" dirty="0">
              <a:latin typeface="Times New Roman" panose="02020603050405020304"/>
              <a:ea typeface="微软雅黑" panose="020B0503020204020204" pitchFamily="34" charset="-122"/>
              <a:cs typeface="Times New Roman" panose="02020603050405020304"/>
            </a:endParaRPr>
          </a:p>
          <a:p>
            <a:pPr algn="just">
              <a:lnSpc>
                <a:spcPct val="150000"/>
              </a:lnSpc>
            </a:pPr>
            <a:r>
              <a:rPr lang="zh-CN" altLang="en-US" sz="2600" kern="100" dirty="0">
                <a:latin typeface="Times New Roman" panose="02020603050405020304"/>
                <a:ea typeface="微软雅黑" panose="020B0503020204020204" pitchFamily="34" charset="-122"/>
                <a:cs typeface="Times New Roman" panose="02020603050405020304"/>
              </a:rPr>
              <a:t>面向世界，</a:t>
            </a:r>
            <a:r>
              <a:rPr lang="zh-CN" altLang="en-US" sz="2600" kern="100" dirty="0" smtClean="0">
                <a:latin typeface="Times New Roman" panose="02020603050405020304"/>
                <a:ea typeface="微软雅黑" panose="020B0503020204020204" pitchFamily="34" charset="-122"/>
                <a:cs typeface="Times New Roman" panose="02020603050405020304"/>
              </a:rPr>
              <a:t>⑩</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zh-CN" sz="2600" kern="100" dirty="0">
              <a:latin typeface="Times New Roman" panose="02020603050405020304"/>
              <a:ea typeface="微软雅黑" panose="020B0503020204020204" pitchFamily="34" charset="-122"/>
              <a:cs typeface="Times New Roman" panose="02020603050405020304"/>
            </a:endParaRPr>
          </a:p>
        </p:txBody>
      </p:sp>
      <p:grpSp>
        <p:nvGrpSpPr>
          <p:cNvPr id="2048" name="组合 2047"/>
          <p:cNvGrpSpPr/>
          <p:nvPr/>
        </p:nvGrpSpPr>
        <p:grpSpPr>
          <a:xfrm>
            <a:off x="2661849" y="2070879"/>
            <a:ext cx="481029" cy="3065072"/>
            <a:chOff x="2460940" y="4473634"/>
            <a:chExt cx="640250" cy="1181717"/>
          </a:xfrm>
        </p:grpSpPr>
        <p:cxnSp>
          <p:nvCxnSpPr>
            <p:cNvPr id="99" name="直接连接符 98"/>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0" name="直接连接符 99"/>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1" name="直接连接符 100"/>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102" name="直接连接符 101"/>
            <p:cNvCxnSpPr/>
            <p:nvPr/>
          </p:nvCxnSpPr>
          <p:spPr>
            <a:xfrm flipH="1">
              <a:off x="2460940" y="5059029"/>
              <a:ext cx="640250" cy="0"/>
            </a:xfrm>
            <a:prstGeom prst="line">
              <a:avLst/>
            </a:prstGeom>
          </p:spPr>
          <p:style>
            <a:lnRef idx="1">
              <a:schemeClr val="dk1"/>
            </a:lnRef>
            <a:fillRef idx="0">
              <a:schemeClr val="dk1"/>
            </a:fillRef>
            <a:effectRef idx="0">
              <a:schemeClr val="dk1"/>
            </a:effectRef>
            <a:fontRef idx="minor">
              <a:schemeClr val="tx1"/>
            </a:fontRef>
          </p:style>
        </p:cxnSp>
      </p:grpSp>
      <p:grpSp>
        <p:nvGrpSpPr>
          <p:cNvPr id="4" name="组合 3"/>
          <p:cNvGrpSpPr/>
          <p:nvPr/>
        </p:nvGrpSpPr>
        <p:grpSpPr>
          <a:xfrm>
            <a:off x="795642" y="863274"/>
            <a:ext cx="547037" cy="4396283"/>
            <a:chOff x="792470" y="863274"/>
            <a:chExt cx="800916" cy="4396283"/>
          </a:xfrm>
        </p:grpSpPr>
        <p:cxnSp>
          <p:nvCxnSpPr>
            <p:cNvPr id="103" name="直接连接符 102"/>
            <p:cNvCxnSpPr/>
            <p:nvPr/>
          </p:nvCxnSpPr>
          <p:spPr>
            <a:xfrm flipH="1">
              <a:off x="1277499" y="86327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5" name="直接连接符 104"/>
            <p:cNvCxnSpPr/>
            <p:nvPr/>
          </p:nvCxnSpPr>
          <p:spPr>
            <a:xfrm flipH="1">
              <a:off x="1277499" y="5256737"/>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106" name="直接连接符 105"/>
            <p:cNvCxnSpPr/>
            <p:nvPr/>
          </p:nvCxnSpPr>
          <p:spPr>
            <a:xfrm>
              <a:off x="1273437" y="863833"/>
              <a:ext cx="0" cy="4395724"/>
            </a:xfrm>
            <a:prstGeom prst="line">
              <a:avLst/>
            </a:prstGeom>
          </p:spPr>
          <p:style>
            <a:lnRef idx="1">
              <a:schemeClr val="dk1"/>
            </a:lnRef>
            <a:fillRef idx="0">
              <a:schemeClr val="dk1"/>
            </a:fillRef>
            <a:effectRef idx="0">
              <a:schemeClr val="dk1"/>
            </a:effectRef>
            <a:fontRef idx="minor">
              <a:schemeClr val="tx1"/>
            </a:fontRef>
          </p:style>
        </p:cxnSp>
        <p:cxnSp>
          <p:nvCxnSpPr>
            <p:cNvPr id="108" name="直接连接符 107"/>
            <p:cNvCxnSpPr/>
            <p:nvPr/>
          </p:nvCxnSpPr>
          <p:spPr>
            <a:xfrm flipH="1">
              <a:off x="792470" y="2869685"/>
              <a:ext cx="437300" cy="0"/>
            </a:xfrm>
            <a:prstGeom prst="line">
              <a:avLst/>
            </a:prstGeom>
          </p:spPr>
          <p:style>
            <a:lnRef idx="1">
              <a:schemeClr val="dk1"/>
            </a:lnRef>
            <a:fillRef idx="0">
              <a:schemeClr val="dk1"/>
            </a:fillRef>
            <a:effectRef idx="0">
              <a:schemeClr val="dk1"/>
            </a:effectRef>
            <a:fontRef idx="minor">
              <a:schemeClr val="tx1"/>
            </a:fontRef>
          </p:style>
        </p:cxnSp>
      </p:grpSp>
      <p:cxnSp>
        <p:nvCxnSpPr>
          <p:cNvPr id="111" name="直接箭头连接符 110"/>
          <p:cNvCxnSpPr/>
          <p:nvPr/>
        </p:nvCxnSpPr>
        <p:spPr>
          <a:xfrm>
            <a:off x="2134766" y="1787646"/>
            <a:ext cx="0" cy="192813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3" name="矩形 2"/>
          <p:cNvSpPr/>
          <p:nvPr/>
        </p:nvSpPr>
        <p:spPr>
          <a:xfrm>
            <a:off x="3214886" y="3276734"/>
            <a:ext cx="1518364" cy="492443"/>
          </a:xfrm>
          <a:prstGeom prst="rect">
            <a:avLst/>
          </a:prstGeom>
        </p:spPr>
        <p:txBody>
          <a:bodyPr wrap="none">
            <a:spAutoFit/>
          </a:bodyPr>
          <a:lstStyle/>
          <a:p>
            <a:r>
              <a:rPr lang="zh-CN" altLang="en-US" sz="2600" kern="100" dirty="0">
                <a:latin typeface="Times New Roman" panose="02020603050405020304"/>
                <a:ea typeface="微软雅黑" panose="020B0503020204020204" pitchFamily="34" charset="-122"/>
                <a:cs typeface="Times New Roman" panose="02020603050405020304"/>
              </a:rPr>
              <a:t>基本途径</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6" name="矩形 5"/>
          <p:cNvSpPr/>
          <p:nvPr/>
        </p:nvSpPr>
        <p:spPr>
          <a:xfrm>
            <a:off x="6310668" y="1838134"/>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社会实践</a:t>
            </a:r>
            <a:endParaRPr lang="zh-CN" altLang="en-US" dirty="0">
              <a:solidFill>
                <a:srgbClr val="C00000"/>
              </a:solidFill>
            </a:endParaRPr>
          </a:p>
        </p:txBody>
      </p:sp>
      <p:sp>
        <p:nvSpPr>
          <p:cNvPr id="8" name="矩形 7"/>
          <p:cNvSpPr/>
          <p:nvPr/>
        </p:nvSpPr>
        <p:spPr>
          <a:xfrm>
            <a:off x="7043214" y="291412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推陈出新</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10" name="矩形 9"/>
          <p:cNvSpPr/>
          <p:nvPr/>
        </p:nvSpPr>
        <p:spPr>
          <a:xfrm>
            <a:off x="7107196" y="3508441"/>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博采众长</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205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8" name="矩形 27"/>
          <p:cNvSpPr/>
          <p:nvPr/>
        </p:nvSpPr>
        <p:spPr>
          <a:xfrm>
            <a:off x="262558" y="1656884"/>
            <a:ext cx="576063" cy="2452018"/>
          </a:xfrm>
          <a:prstGeom prst="rect">
            <a:avLst/>
          </a:prstGeom>
          <a:solidFill>
            <a:schemeClr val="accent5">
              <a:lumMod val="40000"/>
              <a:lumOff val="60000"/>
            </a:schemeClr>
          </a:solidFill>
        </p:spPr>
        <p:txBody>
          <a:bodyPr wrap="square">
            <a:spAutoFit/>
          </a:bodyPr>
          <a:lstStyle/>
          <a:p>
            <a:pPr algn="ctr">
              <a:lnSpc>
                <a:spcPct val="120000"/>
              </a:lnSpc>
            </a:pPr>
            <a:r>
              <a:rPr lang="zh-CN" altLang="zh-CN" sz="2600" kern="100" dirty="0" smtClean="0">
                <a:latin typeface="Times New Roman" panose="02020603050405020304"/>
                <a:ea typeface="微软雅黑" panose="020B0503020204020204" pitchFamily="34" charset="-122"/>
                <a:cs typeface="Times New Roman" panose="02020603050405020304"/>
              </a:rPr>
              <a:t>神</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zh-CN" sz="2600" kern="100" dirty="0" smtClean="0">
                <a:latin typeface="Times New Roman" panose="02020603050405020304"/>
                <a:ea typeface="微软雅黑" panose="020B0503020204020204" pitchFamily="34" charset="-122"/>
                <a:cs typeface="Times New Roman" panose="02020603050405020304"/>
              </a:rPr>
              <a:t>奇</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zh-CN" sz="2600" kern="100" dirty="0" smtClean="0">
                <a:latin typeface="Times New Roman" panose="02020603050405020304"/>
                <a:ea typeface="微软雅黑" panose="020B0503020204020204" pitchFamily="34" charset="-122"/>
                <a:cs typeface="Times New Roman" panose="02020603050405020304"/>
              </a:rPr>
              <a:t>的</a:t>
            </a:r>
            <a:endParaRPr lang="zh-CN" altLang="zh-CN" sz="2600" kern="100" dirty="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zh-CN" sz="2600" kern="100" dirty="0" smtClean="0">
                <a:latin typeface="Times New Roman" panose="02020603050405020304"/>
                <a:ea typeface="微软雅黑" panose="020B0503020204020204" pitchFamily="34" charset="-122"/>
                <a:cs typeface="Times New Roman" panose="02020603050405020304"/>
              </a:rPr>
              <a:t>货</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20000"/>
              </a:lnSpc>
            </a:pPr>
            <a:r>
              <a:rPr lang="zh-CN" altLang="zh-CN" sz="2600" kern="100" dirty="0" smtClean="0">
                <a:latin typeface="Times New Roman" panose="02020603050405020304"/>
                <a:ea typeface="微软雅黑" panose="020B0503020204020204" pitchFamily="34" charset="-122"/>
                <a:cs typeface="Times New Roman" panose="02020603050405020304"/>
              </a:rPr>
              <a:t>币</a:t>
            </a:r>
            <a:endParaRPr lang="zh-CN" altLang="zh-CN" sz="2600" kern="100" dirty="0">
              <a:latin typeface="Times New Roman" panose="02020603050405020304"/>
              <a:ea typeface="微软雅黑" panose="020B0503020204020204" pitchFamily="34" charset="-122"/>
              <a:cs typeface="Times New Roman" panose="02020603050405020304"/>
            </a:endParaRPr>
          </a:p>
        </p:txBody>
      </p:sp>
      <p:sp>
        <p:nvSpPr>
          <p:cNvPr id="29" name="矩形 28"/>
          <p:cNvSpPr/>
          <p:nvPr/>
        </p:nvSpPr>
        <p:spPr>
          <a:xfrm>
            <a:off x="3209508" y="1878526"/>
            <a:ext cx="4685898" cy="531492"/>
          </a:xfrm>
          <a:prstGeom prst="rect">
            <a:avLst/>
          </a:prstGeom>
        </p:spPr>
        <p:txBody>
          <a:bodyPr wrap="none">
            <a:spAutoFit/>
          </a:bodyPr>
          <a:lstStyle/>
          <a:p>
            <a:pPr algn="ctr">
              <a:lnSpc>
                <a:spcPct val="120000"/>
              </a:lnSpc>
            </a:pPr>
            <a:r>
              <a:rPr lang="zh-CN" altLang="en-US" sz="2600" kern="100" dirty="0">
                <a:latin typeface="Times New Roman" panose="02020603050405020304"/>
                <a:ea typeface="微软雅黑" panose="020B0503020204020204" pitchFamily="34" charset="-122"/>
                <a:cs typeface="Times New Roman" panose="02020603050405020304"/>
              </a:rPr>
              <a:t>根本途径：立足于</a:t>
            </a:r>
            <a:r>
              <a:rPr lang="zh-CN" altLang="en-US" sz="2600" kern="100" dirty="0" smtClean="0">
                <a:latin typeface="Times New Roman" panose="02020603050405020304"/>
                <a:ea typeface="微软雅黑" panose="020B0503020204020204" pitchFamily="34" charset="-122"/>
                <a:cs typeface="Times New Roman" panose="02020603050405020304"/>
              </a:rPr>
              <a:t>⑧</a:t>
            </a:r>
            <a:r>
              <a:rPr lang="en-US" altLang="zh-CN" sz="2600" kern="100" dirty="0" smtClean="0">
                <a:latin typeface="Times New Roman" panose="02020603050405020304"/>
                <a:ea typeface="微软雅黑" panose="020B0503020204020204" pitchFamily="34" charset="-122"/>
                <a:cs typeface="Times New Roman" panose="02020603050405020304"/>
              </a:rPr>
              <a:t>_________</a:t>
            </a:r>
            <a:endParaRPr lang="zh-CN" altLang="en-US" sz="2600" kern="100" dirty="0">
              <a:latin typeface="Times New Roman" panose="02020603050405020304"/>
              <a:ea typeface="微软雅黑" panose="020B0503020204020204" pitchFamily="34" charset="-122"/>
              <a:cs typeface="Times New Roman" panose="02020603050405020304"/>
            </a:endParaRPr>
          </a:p>
        </p:txBody>
      </p:sp>
      <p:sp>
        <p:nvSpPr>
          <p:cNvPr id="30" name="矩形 29"/>
          <p:cNvSpPr/>
          <p:nvPr/>
        </p:nvSpPr>
        <p:spPr>
          <a:xfrm>
            <a:off x="1414686" y="376704"/>
            <a:ext cx="1406154" cy="1292662"/>
          </a:xfrm>
          <a:prstGeom prst="rect">
            <a:avLst/>
          </a:prstGeom>
        </p:spPr>
        <p:txBody>
          <a:bodyPr wrap="none">
            <a:spAutoFit/>
          </a:bodyPr>
          <a:lstStyle/>
          <a:p>
            <a:pPr algn="ctr">
              <a:lnSpc>
                <a:spcPct val="150000"/>
              </a:lnSpc>
            </a:pPr>
            <a:r>
              <a:rPr lang="zh-CN" altLang="en-US" sz="2600" kern="100" dirty="0" smtClean="0">
                <a:latin typeface="Times New Roman" panose="02020603050405020304"/>
                <a:ea typeface="微软雅黑" panose="020B0503020204020204" pitchFamily="34" charset="-122"/>
                <a:cs typeface="Times New Roman" panose="02020603050405020304"/>
              </a:rPr>
              <a:t>意义</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ctr">
              <a:lnSpc>
                <a:spcPct val="150000"/>
              </a:lnSpc>
            </a:pPr>
            <a:r>
              <a:rPr lang="en-US" altLang="zh-CN" sz="2600" kern="100" dirty="0" smtClean="0">
                <a:latin typeface="Times New Roman" panose="02020603050405020304"/>
                <a:ea typeface="微软雅黑" panose="020B0503020204020204" pitchFamily="34" charset="-122"/>
                <a:cs typeface="Times New Roman" panose="02020603050405020304"/>
              </a:rPr>
              <a:t>(</a:t>
            </a:r>
            <a:r>
              <a:rPr lang="zh-CN" altLang="en-US" sz="2600" kern="100" dirty="0">
                <a:latin typeface="Times New Roman" panose="02020603050405020304"/>
                <a:ea typeface="微软雅黑" panose="020B0503020204020204" pitchFamily="34" charset="-122"/>
                <a:cs typeface="Times New Roman" panose="02020603050405020304"/>
              </a:rPr>
              <a:t>为什么</a:t>
            </a:r>
            <a:r>
              <a:rPr lang="en-US" altLang="zh-CN" sz="2600" kern="100" dirty="0">
                <a:latin typeface="Times New Roman" panose="02020603050405020304"/>
                <a:ea typeface="微软雅黑" panose="020B0503020204020204" pitchFamily="34" charset="-122"/>
                <a:cs typeface="Times New Roman" panose="02020603050405020304"/>
              </a:rPr>
              <a:t>)</a:t>
            </a:r>
            <a:endParaRPr lang="zh-CN" altLang="en-US" sz="2600" dirty="0">
              <a:ea typeface="微软雅黑" panose="020B0503020204020204" pitchFamily="34" charset="-122"/>
            </a:endParaRPr>
          </a:p>
        </p:txBody>
      </p:sp>
      <p:grpSp>
        <p:nvGrpSpPr>
          <p:cNvPr id="32" name="组合 31"/>
          <p:cNvGrpSpPr/>
          <p:nvPr/>
        </p:nvGrpSpPr>
        <p:grpSpPr>
          <a:xfrm>
            <a:off x="4711178" y="3142603"/>
            <a:ext cx="274880" cy="733753"/>
            <a:chOff x="2152230" y="4473634"/>
            <a:chExt cx="948960" cy="1181717"/>
          </a:xfrm>
        </p:grpSpPr>
        <p:cxnSp>
          <p:nvCxnSpPr>
            <p:cNvPr id="33" name="直接连接符 32"/>
            <p:cNvCxnSpPr/>
            <p:nvPr/>
          </p:nvCxnSpPr>
          <p:spPr>
            <a:xfrm flipH="1">
              <a:off x="2785303" y="4473634"/>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4" name="直接连接符 33"/>
            <p:cNvCxnSpPr/>
            <p:nvPr/>
          </p:nvCxnSpPr>
          <p:spPr>
            <a:xfrm flipH="1">
              <a:off x="2785303" y="5653755"/>
              <a:ext cx="315887" cy="0"/>
            </a:xfrm>
            <a:prstGeom prst="line">
              <a:avLst/>
            </a:prstGeom>
          </p:spPr>
          <p:style>
            <a:lnRef idx="1">
              <a:schemeClr val="dk1"/>
            </a:lnRef>
            <a:fillRef idx="0">
              <a:schemeClr val="dk1"/>
            </a:fillRef>
            <a:effectRef idx="0">
              <a:schemeClr val="dk1"/>
            </a:effectRef>
            <a:fontRef idx="minor">
              <a:schemeClr val="tx1"/>
            </a:fontRef>
          </p:style>
        </p:cxnSp>
        <p:cxnSp>
          <p:nvCxnSpPr>
            <p:cNvPr id="35" name="直接连接符 34"/>
            <p:cNvCxnSpPr/>
            <p:nvPr/>
          </p:nvCxnSpPr>
          <p:spPr>
            <a:xfrm>
              <a:off x="2776461" y="4478830"/>
              <a:ext cx="0" cy="1176521"/>
            </a:xfrm>
            <a:prstGeom prst="line">
              <a:avLst/>
            </a:prstGeom>
          </p:spPr>
          <p:style>
            <a:lnRef idx="1">
              <a:schemeClr val="dk1"/>
            </a:lnRef>
            <a:fillRef idx="0">
              <a:schemeClr val="dk1"/>
            </a:fillRef>
            <a:effectRef idx="0">
              <a:schemeClr val="dk1"/>
            </a:effectRef>
            <a:fontRef idx="minor">
              <a:schemeClr val="tx1"/>
            </a:fontRef>
          </p:style>
        </p:cxnSp>
        <p:cxnSp>
          <p:nvCxnSpPr>
            <p:cNvPr id="36" name="直接连接符 35"/>
            <p:cNvCxnSpPr/>
            <p:nvPr/>
          </p:nvCxnSpPr>
          <p:spPr>
            <a:xfrm flipH="1">
              <a:off x="2152230" y="5059029"/>
              <a:ext cx="640250" cy="0"/>
            </a:xfrm>
            <a:prstGeom prst="line">
              <a:avLst/>
            </a:prstGeom>
          </p:spPr>
          <p:style>
            <a:lnRef idx="1">
              <a:schemeClr val="dk1"/>
            </a:lnRef>
            <a:fillRef idx="0">
              <a:schemeClr val="dk1"/>
            </a:fillRef>
            <a:effectRef idx="0">
              <a:schemeClr val="dk1"/>
            </a:effectRef>
            <a:fontRef idx="minor">
              <a:schemeClr val="tx1"/>
            </a:fontRef>
          </p:style>
        </p:cxnSp>
      </p:grpSp>
      <p:sp>
        <p:nvSpPr>
          <p:cNvPr id="37" name="矩形 36"/>
          <p:cNvSpPr/>
          <p:nvPr/>
        </p:nvSpPr>
        <p:spPr>
          <a:xfrm>
            <a:off x="3784754" y="5031507"/>
            <a:ext cx="1518364"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封闭主义</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sp>
        <p:nvSpPr>
          <p:cNvPr id="38" name="矩形 37"/>
          <p:cNvSpPr/>
          <p:nvPr/>
        </p:nvSpPr>
        <p:spPr>
          <a:xfrm>
            <a:off x="8579164" y="5044633"/>
            <a:ext cx="2268570" cy="492443"/>
          </a:xfrm>
          <a:prstGeom prst="rect">
            <a:avLst/>
          </a:prstGeom>
        </p:spPr>
        <p:txBody>
          <a:bodyPr wrap="none">
            <a:spAutoFit/>
          </a:bodyPr>
          <a:lstStyle/>
          <a:p>
            <a:r>
              <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rPr>
              <a:t> 历史虚无主义</a:t>
            </a:r>
            <a:endParaRPr lang="zh-CN" altLang="en-US" sz="2600" kern="100" dirty="0">
              <a:solidFill>
                <a:srgbClr val="C00000"/>
              </a:solidFill>
              <a:latin typeface="Times New Roman" panose="02020603050405020304"/>
              <a:ea typeface="微软雅黑" panose="020B0503020204020204" pitchFamily="34" charset="-122"/>
              <a:cs typeface="Times New Roman" panose="02020603050405020304"/>
            </a:endParaRPr>
          </a:p>
        </p:txBody>
      </p:sp>
      <p:pic>
        <p:nvPicPr>
          <p:cNvPr id="5" name="图片 4"/>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430910" y="5099367"/>
            <a:ext cx="346651" cy="346651"/>
          </a:xfrm>
          <a:prstGeom prst="rect">
            <a:avLst/>
          </a:prstGeom>
        </p:spPr>
      </p:pic>
      <p:pic>
        <p:nvPicPr>
          <p:cNvPr id="7" name="图片 6"/>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26092" y="5117297"/>
            <a:ext cx="361402" cy="361402"/>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blinds(horizontal)">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blinds(horizontal)">
                                      <p:cBhvr>
                                        <p:cTn id="27" dur="500"/>
                                        <p:tgtEl>
                                          <p:spTgt spid="3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grpId="1" nodeType="clickEffect">
                                  <p:stCondLst>
                                    <p:cond delay="0"/>
                                  </p:stCondLst>
                                  <p:childTnLst>
                                    <p:animEffect transition="out" filter="fade">
                                      <p:cBhvr>
                                        <p:cTn id="31" dur="500"/>
                                        <p:tgtEl>
                                          <p:spTgt spid="6"/>
                                        </p:tgtEl>
                                      </p:cBhvr>
                                    </p:animEffect>
                                    <p:set>
                                      <p:cBhvr>
                                        <p:cTn id="32" dur="1" fill="hold">
                                          <p:stCondLst>
                                            <p:cond delay="499"/>
                                          </p:stCondLst>
                                        </p:cTn>
                                        <p:tgtEl>
                                          <p:spTgt spid="6"/>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8"/>
                                        </p:tgtEl>
                                      </p:cBhvr>
                                    </p:animEffect>
                                    <p:set>
                                      <p:cBhvr>
                                        <p:cTn id="35" dur="1" fill="hold">
                                          <p:stCondLst>
                                            <p:cond delay="499"/>
                                          </p:stCondLst>
                                        </p:cTn>
                                        <p:tgtEl>
                                          <p:spTgt spid="8"/>
                                        </p:tgtEl>
                                        <p:attrNameLst>
                                          <p:attrName>style.visibility</p:attrName>
                                        </p:attrNameLst>
                                      </p:cBhvr>
                                      <p:to>
                                        <p:strVal val="hidden"/>
                                      </p:to>
                                    </p:set>
                                  </p:childTnLst>
                                </p:cTn>
                              </p:par>
                              <p:par>
                                <p:cTn id="36" presetID="10" presetClass="exit" presetSubtype="0" fill="hold" grpId="1" nodeType="withEffect">
                                  <p:stCondLst>
                                    <p:cond delay="0"/>
                                  </p:stCondLst>
                                  <p:childTnLst>
                                    <p:animEffect transition="out" filter="fade">
                                      <p:cBhvr>
                                        <p:cTn id="37" dur="500"/>
                                        <p:tgtEl>
                                          <p:spTgt spid="10"/>
                                        </p:tgtEl>
                                      </p:cBhvr>
                                    </p:animEffect>
                                    <p:set>
                                      <p:cBhvr>
                                        <p:cTn id="38" dur="1" fill="hold">
                                          <p:stCondLst>
                                            <p:cond delay="499"/>
                                          </p:stCondLst>
                                        </p:cTn>
                                        <p:tgtEl>
                                          <p:spTgt spid="10"/>
                                        </p:tgtEl>
                                        <p:attrNameLst>
                                          <p:attrName>style.visibility</p:attrName>
                                        </p:attrNameLst>
                                      </p:cBhvr>
                                      <p:to>
                                        <p:strVal val="hidden"/>
                                      </p:to>
                                    </p:set>
                                  </p:childTnLst>
                                </p:cTn>
                              </p:par>
                              <p:par>
                                <p:cTn id="39" presetID="10" presetClass="exit" presetSubtype="0" fill="hold" grpId="1" nodeType="withEffect">
                                  <p:stCondLst>
                                    <p:cond delay="0"/>
                                  </p:stCondLst>
                                  <p:childTnLst>
                                    <p:animEffect transition="out" filter="fade">
                                      <p:cBhvr>
                                        <p:cTn id="40" dur="500"/>
                                        <p:tgtEl>
                                          <p:spTgt spid="37"/>
                                        </p:tgtEl>
                                      </p:cBhvr>
                                    </p:animEffect>
                                    <p:set>
                                      <p:cBhvr>
                                        <p:cTn id="41" dur="1" fill="hold">
                                          <p:stCondLst>
                                            <p:cond delay="499"/>
                                          </p:stCondLst>
                                        </p:cTn>
                                        <p:tgtEl>
                                          <p:spTgt spid="37"/>
                                        </p:tgtEl>
                                        <p:attrNameLst>
                                          <p:attrName>style.visibility</p:attrName>
                                        </p:attrNameLst>
                                      </p:cBhvr>
                                      <p:to>
                                        <p:strVal val="hidden"/>
                                      </p:to>
                                    </p:set>
                                  </p:childTnLst>
                                </p:cTn>
                              </p:par>
                              <p:par>
                                <p:cTn id="42" presetID="10" presetClass="exit" presetSubtype="0" fill="hold" grpId="1" nodeType="withEffect">
                                  <p:stCondLst>
                                    <p:cond delay="0"/>
                                  </p:stCondLst>
                                  <p:childTnLst>
                                    <p:animEffect transition="out" filter="fade">
                                      <p:cBhvr>
                                        <p:cTn id="43" dur="500"/>
                                        <p:tgtEl>
                                          <p:spTgt spid="38"/>
                                        </p:tgtEl>
                                      </p:cBhvr>
                                    </p:animEffect>
                                    <p:set>
                                      <p:cBhvr>
                                        <p:cTn id="44" dur="1" fill="hold">
                                          <p:stCondLst>
                                            <p:cond delay="4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6" grpId="0"/>
      <p:bldP spid="6" grpId="1"/>
      <p:bldP spid="8" grpId="0"/>
      <p:bldP spid="8" grpId="1"/>
      <p:bldP spid="10" grpId="0"/>
      <p:bldP spid="10" grpId="1"/>
      <p:bldP spid="37" grpId="0"/>
      <p:bldP spid="37" grpId="1"/>
      <p:bldP spid="38" grpId="0"/>
      <p:bldP spid="38"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06574" y="1698700"/>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传统文化是文化创新的源泉。</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06574" y="241587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错误。社会实践是文化创新的源泉。</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13305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发展先进文化是文化创新的根本目的。</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406574" y="385023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错误。推动社会实践的发展，是文化创新的根本目的，也是检验文化创新的标准所在。</a:t>
            </a:r>
            <a:endParaRPr lang="zh-CN" altLang="zh-CN" sz="1050" kern="100" dirty="0">
              <a:effectLst/>
              <a:latin typeface="宋体" panose="02010600030101010101" pitchFamily="2" charset="-122"/>
              <a:cs typeface="Courier New" panose="02070309020205020404"/>
            </a:endParaRPr>
          </a:p>
        </p:txBody>
      </p:sp>
      <p:sp>
        <p:nvSpPr>
          <p:cNvPr id="18" name="矩形 17"/>
          <p:cNvSpPr/>
          <p:nvPr/>
        </p:nvSpPr>
        <p:spPr>
          <a:xfrm>
            <a:off x="406574" y="981522"/>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C00000"/>
                </a:solidFill>
                <a:latin typeface="IPAPANNEW"/>
                <a:ea typeface="微软雅黑" panose="020B0503020204020204" pitchFamily="34" charset="-122"/>
                <a:cs typeface="Times New Roman" panose="02020603050405020304"/>
              </a:rPr>
              <a:t>试判断</a:t>
            </a:r>
            <a:endParaRPr lang="zh-CN" altLang="zh-CN" sz="1050" kern="100" dirty="0" smtClean="0">
              <a:solidFill>
                <a:srgbClr val="C00000"/>
              </a:solidFill>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90322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内涵丰富的中华文化是文化创新的动力。</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623309"/>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错误。社会实践是文化创新的源泉和动力。</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56569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体现时代精神是文化创新的根基，对传统文化的继承是文化创新的重要追求。</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47754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错误。对传统文化的批判性继承是文化创新的根基，体现时代精神是文化创新的重要追求。</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文化创新要全面承袭我国的传统文化。</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16360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错误。传统文化有精华和糟粕，文化创新需要对传统文化进行批判性继承，取其精华、去其糟粕。</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56569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社会实践是文化创新的唯一途径。</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35778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错误。社会实践是文化创新的根本途径而非唯一途径。</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对待其他民族的文化成果，应以吸收为主、为我所用。</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26939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错误。对其他民族优秀的文化成果，要以我为主、为我所用。</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220565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zh-CN" altLang="zh-CN" sz="2600" kern="100" dirty="0">
                <a:latin typeface="Times New Roman" panose="02020603050405020304"/>
                <a:ea typeface="微软雅黑" panose="020B0503020204020204" pitchFamily="34" charset="-122"/>
                <a:cs typeface="Times New Roman" panose="02020603050405020304"/>
              </a:rPr>
              <a:t>文化创新来自创作者的灵感，文化创新主要靠创作者的聪明才智。</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306975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错误。文化创新与创作者的聪明才智分不开，但社会实践是文化创新的源泉和动力，人民群众是文化创新的主体。</a:t>
            </a:r>
            <a:endParaRPr lang="zh-CN" altLang="zh-CN" sz="1050" kern="100" dirty="0">
              <a:effectLst/>
              <a:latin typeface="宋体" panose="02010600030101010101" pitchFamily="2" charset="-122"/>
              <a:cs typeface="Courier New" panose="02070309020205020404"/>
            </a:endParaRPr>
          </a:p>
        </p:txBody>
      </p:sp>
      <p:pic>
        <p:nvPicPr>
          <p:cNvPr id="2052"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260138" y="6430652"/>
            <a:ext cx="977900" cy="45543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5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2052"/>
                  </p:tgtEl>
                </p:cond>
              </p:nextCondLst>
            </p:seq>
          </p:childTnLst>
        </p:cTn>
      </p:par>
    </p:tnLst>
    <p:bldLst>
      <p:bldP spid="5" grpId="0" build="allAtOnce"/>
      <p:bldP spid="7"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4662" y="44352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文艺工作者深入基层、深入生活，就可以创作出鲜活多彩的文化作品。</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354662" y="1163607"/>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错误。表述太绝对，文化创作是一个复杂的工作。</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354662" y="198963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热衷于过</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洋节日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，对民族节日不屑一顾，属于历史虚无主义。</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4662" y="2781722"/>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nSpc>
                <a:spcPct val="150000"/>
              </a:lnSpc>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分析：</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错误。热衷于过</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洋节日</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，对民族节日不屑一顾，属于民族虚无主义，不属于历史虚无主义。</a:t>
            </a:r>
            <a:endParaRPr lang="zh-CN" altLang="zh-CN" sz="1050" kern="100" dirty="0">
              <a:effectLst/>
              <a:latin typeface="宋体" panose="02010600030101010101" pitchFamily="2" charset="-122"/>
              <a:cs typeface="Courier New" panose="02070309020205020404"/>
            </a:endParaRPr>
          </a:p>
        </p:txBody>
      </p:sp>
      <p:pic>
        <p:nvPicPr>
          <p:cNvPr id="9" name="Picture 4"/>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0394210" y="6430652"/>
            <a:ext cx="977900" cy="455439"/>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5">
                                            <p:txEl>
                                              <p:pRg st="0" end="0"/>
                                            </p:txEl>
                                          </p:spTgt>
                                        </p:tgtEl>
                                      </p:cBhvr>
                                    </p:animEffect>
                                    <p:set>
                                      <p:cBhvr>
                                        <p:cTn id="17" dur="1" fill="hold">
                                          <p:stCondLst>
                                            <p:cond delay="499"/>
                                          </p:stCondLst>
                                        </p:cTn>
                                        <p:tgtEl>
                                          <p:spTgt spid="5">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7">
                                            <p:txEl>
                                              <p:pRg st="0" end="0"/>
                                            </p:txEl>
                                          </p:spTgt>
                                        </p:tgtEl>
                                      </p:cBhvr>
                                    </p:animEffect>
                                    <p:set>
                                      <p:cBhvr>
                                        <p:cTn id="20" dur="1" fill="hold">
                                          <p:stCondLst>
                                            <p:cond delay="499"/>
                                          </p:stCondLst>
                                        </p:cTn>
                                        <p:tgtEl>
                                          <p:spTgt spid="7">
                                            <p:txEl>
                                              <p:pRg st="0" end="0"/>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build="allAtOnce"/>
      <p:bldP spid="7" grpId="0" build="allAtOnce"/>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0"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1"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9" name="TextBox 26"/>
          <p:cNvSpPr txBox="1"/>
          <p:nvPr/>
        </p:nvSpPr>
        <p:spPr>
          <a:xfrm>
            <a:off x="2278782"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核心突破　精讲考点</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654050" y="504190"/>
            <a:ext cx="10769600" cy="5850890"/>
          </a:xfrm>
          <a:prstGeom prst="rect">
            <a:avLst/>
          </a:prstGeom>
          <a:noFill/>
          <a:ln w="9525">
            <a:noFill/>
          </a:ln>
        </p:spPr>
        <p:txBody>
          <a:bodyPr wrap="square">
            <a:spAutoFit/>
          </a:bodyPr>
          <a:p>
            <a:pPr indent="0">
              <a:lnSpc>
                <a:spcPct val="130000"/>
              </a:lnSpc>
            </a:pPr>
            <a:r>
              <a:rPr lang="en-US" sz="3200" b="0">
                <a:solidFill>
                  <a:srgbClr val="000000"/>
                </a:solidFill>
                <a:latin typeface="楷体" panose="02010609060101010101" pitchFamily="49" charset="-122"/>
                <a:cs typeface="宋体" panose="02010600030101010101" pitchFamily="2" charset="-122"/>
              </a:rPr>
              <a:t>  </a:t>
            </a:r>
            <a:r>
              <a:rPr lang="zh-CN" sz="3200" b="1">
                <a:solidFill>
                  <a:srgbClr val="000000"/>
                </a:solidFill>
                <a:latin typeface="宋体" panose="02010600030101010101" pitchFamily="2" charset="-122"/>
                <a:ea typeface="宋体" panose="02010600030101010101" pitchFamily="2" charset="-122"/>
              </a:rPr>
              <a:t>材料二</a:t>
            </a:r>
            <a:r>
              <a:rPr lang="en-US" sz="3200" b="0">
                <a:solidFill>
                  <a:srgbClr val="000000"/>
                </a:solidFill>
                <a:latin typeface="楷体" panose="02010609060101010101" pitchFamily="49" charset="-122"/>
                <a:cs typeface="宋体" panose="02010600030101010101" pitchFamily="2" charset="-122"/>
              </a:rPr>
              <a:t>  </a:t>
            </a:r>
            <a:r>
              <a:rPr lang="zh-CN" sz="3200" b="0">
                <a:solidFill>
                  <a:srgbClr val="000000"/>
                </a:solidFill>
                <a:ea typeface="楷体" panose="02010609060101010101" pitchFamily="49" charset="-122"/>
              </a:rPr>
              <a:t>全国教育大会提出，要努力构建德智体美劳全面培养的教育体系，形成更高水平的人才培养体系。要在增强综合素质上下功夫，教育引导学生培养综合能力和创新思维，扭转不科学的教育评价导向，坚决克服唯分数、唯升学、唯文凭等顽瘴痼疾。要把立德树人融入思想道德教育、文化知识教育、社会实践教育各环节，贯穿基融教育、职业教育、高等教育各领域。</a:t>
            </a:r>
            <a:r>
              <a:rPr lang="zh-CN" sz="3200" b="0">
                <a:solidFill>
                  <a:srgbClr val="000000"/>
                </a:solidFill>
                <a:ea typeface="宋体" panose="02010600030101010101" pitchFamily="2" charset="-122"/>
              </a:rPr>
              <a:t>（2）结合材料二，运用文化生活知识分析教育对增强中华民族创造创新活力的作用。（10分）</a:t>
            </a:r>
            <a:endParaRPr lang="zh-CN" altLang="en-US" sz="3200"/>
          </a:p>
        </p:txBody>
      </p:sp>
      <p:sp>
        <p:nvSpPr>
          <p:cNvPr id="2" name="文本框 1"/>
          <p:cNvSpPr txBox="1"/>
          <p:nvPr/>
        </p:nvSpPr>
        <p:spPr>
          <a:xfrm>
            <a:off x="286702" y="135890"/>
            <a:ext cx="5080000" cy="368300"/>
          </a:xfrm>
          <a:prstGeom prst="rect">
            <a:avLst/>
          </a:prstGeom>
          <a:noFill/>
          <a:ln w="9525">
            <a:noFill/>
          </a:ln>
        </p:spPr>
        <p:txBody>
          <a:bodyPr>
            <a:spAutoFit/>
          </a:bodyPr>
          <a:p>
            <a:pPr indent="0" algn="ctr"/>
            <a:r>
              <a:rPr lang="en-US" sz="1800" b="1">
                <a:latin typeface="方正舒体" panose="02010601030101010101" charset="-122"/>
                <a:ea typeface="方正舒体" panose="02010601030101010101" charset="-122"/>
                <a:cs typeface="方正舒体" panose="02010601030101010101" charset="-122"/>
              </a:rPr>
              <a:t>2019</a:t>
            </a:r>
            <a:r>
              <a:rPr lang="zh-CN" sz="1800" b="1">
                <a:latin typeface="方正舒体" panose="02010601030101010101" charset="-122"/>
                <a:ea typeface="方正舒体" panose="02010601030101010101" charset="-122"/>
                <a:cs typeface="方正舒体" panose="02010601030101010101" charset="-122"/>
              </a:rPr>
              <a:t>年广州市普通高中毕业班综合测试（一）</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 name="文本框 100"/>
          <p:cNvSpPr txBox="1"/>
          <p:nvPr/>
        </p:nvSpPr>
        <p:spPr>
          <a:xfrm>
            <a:off x="533400" y="161290"/>
            <a:ext cx="10981690" cy="6000750"/>
          </a:xfrm>
          <a:prstGeom prst="rect">
            <a:avLst/>
          </a:prstGeom>
          <a:noFill/>
          <a:ln w="9525">
            <a:noFill/>
          </a:ln>
        </p:spPr>
        <p:txBody>
          <a:bodyPr wrap="square">
            <a:spAutoFit/>
          </a:bodyPr>
          <a:p>
            <a:pPr indent="0">
              <a:lnSpc>
                <a:spcPct val="150000"/>
              </a:lnSpc>
            </a:pPr>
            <a:r>
              <a:rPr lang="zh-CN" sz="3200" b="1">
                <a:solidFill>
                  <a:srgbClr val="000000"/>
                </a:solidFill>
                <a:latin typeface="仿宋" panose="02010609060101010101" charset="-122"/>
                <a:ea typeface="仿宋" panose="02010609060101010101" charset="-122"/>
              </a:rPr>
              <a:t>教育是人类特有的传承文化的能动性活动，具有选择、传递、创造文化的特定功能。</a:t>
            </a:r>
            <a:endParaRPr lang="zh-CN" sz="3200" b="1">
              <a:solidFill>
                <a:srgbClr val="000000"/>
              </a:solidFill>
              <a:latin typeface="仿宋" panose="02010609060101010101" charset="-122"/>
              <a:ea typeface="仿宋" panose="02010609060101010101" charset="-122"/>
            </a:endParaRPr>
          </a:p>
          <a:p>
            <a:pPr indent="0">
              <a:lnSpc>
                <a:spcPct val="150000"/>
              </a:lnSpc>
            </a:pPr>
            <a:r>
              <a:rPr lang="zh-CN" sz="3200" b="1">
                <a:solidFill>
                  <a:srgbClr val="000000"/>
                </a:solidFill>
                <a:latin typeface="仿宋" panose="02010609060101010101" charset="-122"/>
                <a:ea typeface="仿宋" panose="02010609060101010101" charset="-122"/>
              </a:rPr>
              <a:t>坚持立德树人，构建德智体美劳全面培养的教育体系和扭转不科学的教育评价导向，有助于提高人民综合素质、促进人的全面发展，培养创新型、复合型、应用型人才；</a:t>
            </a:r>
            <a:endParaRPr lang="zh-CN" sz="3200" b="1">
              <a:solidFill>
                <a:srgbClr val="000000"/>
              </a:solidFill>
              <a:latin typeface="仿宋" panose="02010609060101010101" charset="-122"/>
              <a:ea typeface="仿宋" panose="02010609060101010101" charset="-122"/>
            </a:endParaRPr>
          </a:p>
          <a:p>
            <a:pPr indent="0">
              <a:lnSpc>
                <a:spcPct val="150000"/>
              </a:lnSpc>
            </a:pPr>
            <a:r>
              <a:rPr lang="zh-CN" sz="3200" b="1">
                <a:solidFill>
                  <a:srgbClr val="000000"/>
                </a:solidFill>
                <a:latin typeface="仿宋" panose="02010609060101010101" charset="-122"/>
                <a:ea typeface="仿宋" panose="02010609060101010101" charset="-122"/>
              </a:rPr>
              <a:t>进而推动理论创新、制度创新、科技创新、文化创新和实践创新，激发各类主体的创新激情和创新活力，从而增强中华民族的创新创造活力。</a:t>
            </a:r>
            <a:endParaRPr lang="zh-CN" altLang="en-US" sz="3200" b="1">
              <a:solidFill>
                <a:srgbClr val="000000"/>
              </a:solidFill>
              <a:latin typeface="仿宋" panose="02010609060101010101" charset="-122"/>
              <a:ea typeface="仿宋" panose="02010609060101010101"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17426"/>
            <a:ext cx="1116124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5.</a:t>
            </a:r>
            <a:r>
              <a:rPr lang="zh-CN" altLang="zh-CN" sz="2600" b="1" kern="100" dirty="0">
                <a:latin typeface="+mj-ea"/>
                <a:ea typeface="+mj-ea"/>
                <a:cs typeface="Times New Roman" panose="02020603050405020304"/>
              </a:rPr>
              <a:t>全面认识教育的作用</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370570" y="765498"/>
          <a:ext cx="11449272" cy="5943600"/>
        </p:xfrm>
        <a:graphic>
          <a:graphicData uri="http://schemas.openxmlformats.org/drawingml/2006/table">
            <a:tbl>
              <a:tblPr/>
              <a:tblGrid>
                <a:gridCol w="1823132"/>
                <a:gridCol w="9626140"/>
              </a:tblGrid>
              <a:tr h="218734">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角度</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教育的作用</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8308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文化与经济</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文化与经济相互交融。大力发展教育事业能够为经济建设培养各种高素质人才、提高劳动者素质，为经济发展提供精神动力和智力支持</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366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文化交流</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教育是文化传播的重要途径，教育作为一种更直接的文化传播方式，能够促进民族文化交流，发展本民族文化，繁荣世界文化</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86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文化传承</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华文楷体" panose="02010600040101010101" charset="-122"/>
                        </a:rPr>
                        <a:t>教育是人类特有的传承文化的能动性活动，具有选择、传递、创造文化的特定功能，在人的教化与培育上始终扮演着重要的角色；教育通过对受教育者的</a:t>
                      </a:r>
                      <a:r>
                        <a:rPr lang="en-US" sz="2600" kern="100" dirty="0">
                          <a:effectLst/>
                          <a:latin typeface="华文楷体" panose="02010600040101010101" charset="-122"/>
                          <a:ea typeface="华文楷体" panose="02010600040101010101" charset="-122"/>
                          <a:cs typeface="华文楷体" panose="02010600040101010101" charset="-122"/>
                        </a:rPr>
                        <a:t>“</a:t>
                      </a:r>
                      <a:r>
                        <a:rPr lang="zh-CN" sz="2600" kern="100" dirty="0">
                          <a:effectLst/>
                          <a:latin typeface="华文楷体" panose="02010600040101010101" charset="-122"/>
                          <a:ea typeface="华文楷体" panose="02010600040101010101" charset="-122"/>
                          <a:cs typeface="华文楷体" panose="02010600040101010101" charset="-122"/>
                        </a:rPr>
                        <a:t>传道、授业、解惑</a:t>
                      </a:r>
                      <a:r>
                        <a:rPr lang="en-US" sz="2600" kern="100" dirty="0">
                          <a:effectLst/>
                          <a:latin typeface="华文楷体" panose="02010600040101010101" charset="-122"/>
                          <a:ea typeface="华文楷体" panose="02010600040101010101" charset="-122"/>
                          <a:cs typeface="华文楷体" panose="02010600040101010101" charset="-122"/>
                        </a:rPr>
                        <a:t>”</a:t>
                      </a:r>
                      <a:r>
                        <a:rPr lang="zh-CN" sz="2600" kern="100" dirty="0">
                          <a:effectLst/>
                          <a:latin typeface="华文楷体" panose="02010600040101010101" charset="-122"/>
                          <a:ea typeface="华文楷体" panose="02010600040101010101" charset="-122"/>
                          <a:cs typeface="华文楷体" panose="02010600040101010101" charset="-122"/>
                        </a:rPr>
                        <a:t>，把文化传递给下一代</a:t>
                      </a:r>
                      <a:endParaRPr lang="zh-CN" sz="2600" kern="100" dirty="0">
                        <a:effectLst/>
                        <a:latin typeface="华文楷体" panose="02010600040101010101" charset="-122"/>
                        <a:ea typeface="华文楷体" panose="02010600040101010101" charset="-122"/>
                        <a:cs typeface="华文楷体" panose="02010600040101010101" charset="-122"/>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838622" y="1632992"/>
          <a:ext cx="10657184" cy="2444874"/>
        </p:xfrm>
        <a:graphic>
          <a:graphicData uri="http://schemas.openxmlformats.org/drawingml/2006/table">
            <a:tbl>
              <a:tblPr/>
              <a:tblGrid>
                <a:gridCol w="2664296"/>
                <a:gridCol w="7992888"/>
              </a:tblGrid>
              <a:tr h="1220738">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精神文明建设</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教育是民族振兴和社会进步的基石。必须优先发展教育，建设人力资源强国</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教育与人的素质</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教育有利于提高公民的思想道德素质和科学文化素质，促进人的全面发展</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37515" y="472440"/>
            <a:ext cx="11484610" cy="5996940"/>
          </a:xfrm>
          <a:prstGeom prst="rect">
            <a:avLst/>
          </a:prstGeom>
          <a:noFill/>
        </p:spPr>
        <p:txBody>
          <a:bodyPr wrap="square" rtlCol="0" anchor="t">
            <a:spAutoFit/>
          </a:bodyPr>
          <a:p>
            <a:pPr>
              <a:lnSpc>
                <a:spcPct val="120000"/>
              </a:lnSpc>
            </a:pPr>
            <a:r>
              <a:rPr lang="zh-CN" altLang="en-US" sz="3200"/>
              <a:t>材料二：</a:t>
            </a:r>
            <a:r>
              <a:rPr lang="zh-CN" altLang="en-US" sz="3200">
                <a:latin typeface="华文楷体" panose="02010600040101010101" charset="-122"/>
                <a:ea typeface="华文楷体" panose="02010600040101010101" charset="-122"/>
                <a:cs typeface="华文楷体" panose="02010600040101010101" charset="-122"/>
              </a:rPr>
              <a:t>为了更好地保护和利用莫高窟文化遗产，敦煌研究院联合高校、研究机构、科技企业进行了一系列科技创新：建立了综合防沙体系，研发了无线传感环境监测分析系统，开发了十亿级像素数字相机系统，形成了包括前期摄影采集、后期图像处理、虚拟漫游等环节在内的数字处理系统等。随着这些科技创新成果的应用，莫高窟自然环境得到改善，壁画、彩塑等图像采集取得进展。不久的将来，世界各国人民除了实地参观莫高窟外，还能在互联网上便捷地欣赏3D效果的“数字莫高窟”，随时随地感受莫高窟文化艺术的无穷魅力。</a:t>
            </a:r>
            <a:endParaRPr lang="zh-CN" altLang="en-US" sz="3200"/>
          </a:p>
          <a:p>
            <a:pPr>
              <a:lnSpc>
                <a:spcPct val="120000"/>
              </a:lnSpc>
            </a:pPr>
            <a:r>
              <a:rPr lang="zh-CN" altLang="en-US" sz="3200"/>
              <a:t> 结合材料二，说明科技创新对文化传承和发展的作用。（8分）</a:t>
            </a:r>
            <a:endParaRPr lang="zh-CN" altLang="en-US" sz="3200"/>
          </a:p>
        </p:txBody>
      </p:sp>
      <p:sp>
        <p:nvSpPr>
          <p:cNvPr id="3" name="文本框 2"/>
          <p:cNvSpPr txBox="1"/>
          <p:nvPr/>
        </p:nvSpPr>
        <p:spPr>
          <a:xfrm>
            <a:off x="560070" y="102235"/>
            <a:ext cx="5939155"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2013年高考文综政治试题（全国卷Ⅱ）</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99440" y="287020"/>
            <a:ext cx="11118850" cy="5408295"/>
          </a:xfrm>
          <a:prstGeom prst="rect">
            <a:avLst/>
          </a:prstGeom>
          <a:noFill/>
        </p:spPr>
        <p:txBody>
          <a:bodyPr wrap="square" rtlCol="0" anchor="t">
            <a:spAutoFit/>
          </a:bodyPr>
          <a:p>
            <a:pPr>
              <a:lnSpc>
                <a:spcPct val="160000"/>
              </a:lnSpc>
            </a:pPr>
            <a:r>
              <a:rPr lang="en-US" altLang="zh-CN" sz="3600" b="1">
                <a:latin typeface="华文仿宋" panose="02010600040101010101" charset="-122"/>
                <a:ea typeface="华文仿宋" panose="02010600040101010101" charset="-122"/>
                <a:cs typeface="华文仿宋" panose="02010600040101010101" charset="-122"/>
                <a:sym typeface="+mn-ea"/>
              </a:rPr>
              <a:t>      </a:t>
            </a:r>
            <a:r>
              <a:rPr lang="zh-CN" altLang="en-US" sz="3600" b="1">
                <a:latin typeface="华文仿宋" panose="02010600040101010101" charset="-122"/>
                <a:ea typeface="华文仿宋" panose="02010600040101010101" charset="-122"/>
                <a:cs typeface="华文仿宋" panose="02010600040101010101" charset="-122"/>
                <a:sym typeface="+mn-ea"/>
              </a:rPr>
              <a:t>科技创新为</a:t>
            </a:r>
            <a:r>
              <a:rPr lang="zh-CN" altLang="en-US" sz="3600" b="1">
                <a:solidFill>
                  <a:srgbClr val="FF0000"/>
                </a:solidFill>
                <a:latin typeface="华文仿宋" panose="02010600040101010101" charset="-122"/>
                <a:ea typeface="华文仿宋" panose="02010600040101010101" charset="-122"/>
                <a:cs typeface="华文仿宋" panose="02010600040101010101" charset="-122"/>
                <a:sym typeface="+mn-ea"/>
              </a:rPr>
              <a:t>文化遗产保护</a:t>
            </a:r>
            <a:r>
              <a:rPr lang="zh-CN" altLang="en-US" sz="3600" b="1">
                <a:latin typeface="华文仿宋" panose="02010600040101010101" charset="-122"/>
                <a:ea typeface="华文仿宋" panose="02010600040101010101" charset="-122"/>
                <a:cs typeface="华文仿宋" panose="02010600040101010101" charset="-122"/>
                <a:sym typeface="+mn-ea"/>
              </a:rPr>
              <a:t>提供了</a:t>
            </a:r>
            <a:r>
              <a:rPr lang="zh-CN" altLang="en-US" sz="3600" b="1">
                <a:solidFill>
                  <a:srgbClr val="FF0000"/>
                </a:solidFill>
                <a:latin typeface="华文仿宋" panose="02010600040101010101" charset="-122"/>
                <a:ea typeface="华文仿宋" panose="02010600040101010101" charset="-122"/>
                <a:cs typeface="华文仿宋" panose="02010600040101010101" charset="-122"/>
                <a:sym typeface="+mn-ea"/>
              </a:rPr>
              <a:t>物质技术手段</a:t>
            </a:r>
            <a:r>
              <a:rPr lang="zh-CN" altLang="en-US" sz="3600" b="1">
                <a:latin typeface="华文仿宋" panose="02010600040101010101" charset="-122"/>
                <a:ea typeface="华文仿宋" panose="02010600040101010101" charset="-122"/>
                <a:cs typeface="华文仿宋" panose="02010600040101010101" charset="-122"/>
                <a:sym typeface="+mn-ea"/>
              </a:rPr>
              <a:t>；（3分）</a:t>
            </a:r>
            <a:endParaRPr lang="zh-CN" altLang="en-US" sz="3600" b="1">
              <a:latin typeface="华文仿宋" panose="02010600040101010101" charset="-122"/>
              <a:ea typeface="华文仿宋" panose="02010600040101010101" charset="-122"/>
              <a:cs typeface="华文仿宋" panose="02010600040101010101" charset="-122"/>
              <a:sym typeface="+mn-ea"/>
            </a:endParaRPr>
          </a:p>
          <a:p>
            <a:pPr>
              <a:lnSpc>
                <a:spcPct val="160000"/>
              </a:lnSpc>
            </a:pPr>
            <a:r>
              <a:rPr lang="zh-CN" altLang="en-US" sz="3600" b="1">
                <a:latin typeface="华文仿宋" panose="02010600040101010101" charset="-122"/>
                <a:ea typeface="华文仿宋" panose="02010600040101010101" charset="-122"/>
                <a:cs typeface="华文仿宋" panose="02010600040101010101" charset="-122"/>
                <a:sym typeface="+mn-ea"/>
              </a:rPr>
              <a:t>      科技创新带来</a:t>
            </a:r>
            <a:r>
              <a:rPr lang="zh-CN" altLang="en-US" sz="3600" b="1">
                <a:solidFill>
                  <a:srgbClr val="FF0000"/>
                </a:solidFill>
                <a:latin typeface="华文仿宋" panose="02010600040101010101" charset="-122"/>
                <a:ea typeface="华文仿宋" panose="02010600040101010101" charset="-122"/>
                <a:cs typeface="华文仿宋" panose="02010600040101010101" charset="-122"/>
                <a:sym typeface="+mn-ea"/>
              </a:rPr>
              <a:t>更快速、方便的文化传播手段和方式</a:t>
            </a:r>
            <a:r>
              <a:rPr lang="zh-CN" altLang="en-US" sz="3600" b="1">
                <a:latin typeface="华文仿宋" panose="02010600040101010101" charset="-122"/>
                <a:ea typeface="华文仿宋" panose="02010600040101010101" charset="-122"/>
                <a:cs typeface="华文仿宋" panose="02010600040101010101" charset="-122"/>
                <a:sym typeface="+mn-ea"/>
              </a:rPr>
              <a:t>，促进了</a:t>
            </a:r>
            <a:r>
              <a:rPr lang="zh-CN" altLang="en-US" sz="3600" b="1">
                <a:solidFill>
                  <a:srgbClr val="FF0000"/>
                </a:solidFill>
                <a:latin typeface="华文仿宋" panose="02010600040101010101" charset="-122"/>
                <a:ea typeface="华文仿宋" panose="02010600040101010101" charset="-122"/>
                <a:cs typeface="华文仿宋" panose="02010600040101010101" charset="-122"/>
                <a:sym typeface="+mn-ea"/>
              </a:rPr>
              <a:t>文化的交流</a:t>
            </a:r>
            <a:r>
              <a:rPr lang="zh-CN" altLang="en-US" sz="3600" b="1">
                <a:latin typeface="华文仿宋" panose="02010600040101010101" charset="-122"/>
                <a:ea typeface="华文仿宋" panose="02010600040101010101" charset="-122"/>
                <a:cs typeface="华文仿宋" panose="02010600040101010101" charset="-122"/>
                <a:sym typeface="+mn-ea"/>
              </a:rPr>
              <a:t>；（3分）</a:t>
            </a:r>
            <a:endParaRPr lang="zh-CN" altLang="en-US" sz="3600" b="1">
              <a:latin typeface="华文仿宋" panose="02010600040101010101" charset="-122"/>
              <a:ea typeface="华文仿宋" panose="02010600040101010101" charset="-122"/>
              <a:cs typeface="华文仿宋" panose="02010600040101010101" charset="-122"/>
              <a:sym typeface="+mn-ea"/>
            </a:endParaRPr>
          </a:p>
          <a:p>
            <a:pPr>
              <a:lnSpc>
                <a:spcPct val="160000"/>
              </a:lnSpc>
            </a:pPr>
            <a:r>
              <a:rPr lang="zh-CN" altLang="en-US" sz="3600" b="1">
                <a:latin typeface="华文仿宋" panose="02010600040101010101" charset="-122"/>
                <a:ea typeface="华文仿宋" panose="02010600040101010101" charset="-122"/>
                <a:cs typeface="华文仿宋" panose="02010600040101010101" charset="-122"/>
                <a:sym typeface="+mn-ea"/>
              </a:rPr>
              <a:t>        科技创新是推动</a:t>
            </a:r>
            <a:r>
              <a:rPr lang="zh-CN" altLang="en-US" sz="3600" b="1">
                <a:solidFill>
                  <a:srgbClr val="FF0000"/>
                </a:solidFill>
                <a:latin typeface="华文仿宋" panose="02010600040101010101" charset="-122"/>
                <a:ea typeface="华文仿宋" panose="02010600040101010101" charset="-122"/>
                <a:cs typeface="华文仿宋" panose="02010600040101010101" charset="-122"/>
                <a:sym typeface="+mn-ea"/>
              </a:rPr>
              <a:t>文化创新与发展</a:t>
            </a:r>
            <a:r>
              <a:rPr lang="zh-CN" altLang="en-US" sz="3600" b="1">
                <a:latin typeface="华文仿宋" panose="02010600040101010101" charset="-122"/>
                <a:ea typeface="华文仿宋" panose="02010600040101010101" charset="-122"/>
                <a:cs typeface="华文仿宋" panose="02010600040101010101" charset="-122"/>
                <a:sym typeface="+mn-ea"/>
              </a:rPr>
              <a:t>的重要因素。（2分）</a:t>
            </a:r>
            <a:endParaRPr lang="zh-CN" altLang="en-US" sz="3600" b="1">
              <a:latin typeface="华文仿宋" panose="02010600040101010101" charset="-122"/>
              <a:ea typeface="华文仿宋" panose="02010600040101010101" charset="-122"/>
              <a:cs typeface="华文仿宋" panose="02010600040101010101"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71014" y="45036"/>
            <a:ext cx="11161240" cy="72072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5.</a:t>
            </a:r>
            <a:r>
              <a:rPr lang="zh-CN" altLang="zh-CN" sz="2600" b="1" kern="100" dirty="0">
                <a:latin typeface="+mj-ea"/>
                <a:ea typeface="+mj-ea"/>
                <a:cs typeface="Times New Roman" panose="02020603050405020304"/>
              </a:rPr>
              <a:t>全面认识科技的作用</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custDataLst>
              <p:tags r:id="rId1"/>
            </p:custDataLst>
          </p:nvPr>
        </p:nvGraphicFramePr>
        <p:xfrm>
          <a:off x="370570" y="765498"/>
          <a:ext cx="11449272" cy="5786755"/>
        </p:xfrm>
        <a:graphic>
          <a:graphicData uri="http://schemas.openxmlformats.org/drawingml/2006/table">
            <a:tbl>
              <a:tblPr/>
              <a:tblGrid>
                <a:gridCol w="1823132"/>
                <a:gridCol w="9626140"/>
              </a:tblGrid>
              <a:tr h="594360">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角度</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科技的作用</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691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文化与经济</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sym typeface="+mn-ea"/>
                        </a:rPr>
                        <a:t>文化与经济相互交融。经济发展中，科学技术的作用越来越重要</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93668">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文化交流</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3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科学技术的发展，推动了大众传媒的发展。依托现代信息技术，大众传媒日益显示出文化传递、沟通、共享的强大功能，成为文化传播的主要手段</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869">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文化传承</a:t>
                      </a:r>
                      <a:endParaRPr lang="zh-CN" sz="2600" kern="10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defTabSz="0">
                        <a:lnSpc>
                          <a:spcPct val="130000"/>
                        </a:lnSpc>
                        <a:spcAft>
                          <a:spcPts val="0"/>
                        </a:spcAft>
                        <a:tabLst>
                          <a:tab pos="1890395" algn="l"/>
                        </a:tabLst>
                      </a:pPr>
                      <a:r>
                        <a:rPr lang="zh-CN" sz="2600" kern="100">
                          <a:solidFill>
                            <a:srgbClr val="FF0000"/>
                          </a:solidFill>
                          <a:effectLst/>
                          <a:latin typeface="楷体" panose="02010609060101010101" pitchFamily="49" charset="-122"/>
                          <a:ea typeface="楷体" panose="02010609060101010101" pitchFamily="49" charset="-122"/>
                          <a:cs typeface="Times New Roman" panose="02020603050405020304"/>
                          <a:sym typeface="+mn-ea"/>
                        </a:rPr>
                        <a:t>科学技术</a:t>
                      </a:r>
                      <a:r>
                        <a:rPr lang="zh-CN" sz="2600" kern="100">
                          <a:effectLst/>
                          <a:latin typeface="楷体" panose="02010609060101010101" pitchFamily="49" charset="-122"/>
                          <a:ea typeface="楷体" panose="02010609060101010101" pitchFamily="49" charset="-122"/>
                          <a:cs typeface="Times New Roman" panose="02020603050405020304"/>
                          <a:sym typeface="+mn-ea"/>
                        </a:rPr>
                        <a:t>的进步，是促进经济发展的重要因素，也是推动文化发展的重要因素。现代信息技术的运用，使收集、选择、传递、储存文化资源的手段和方式发生了根本变革，极大地促进了文化传播、继承与发展</a:t>
                      </a:r>
                      <a:endParaRPr lang="zh-CN" sz="2600" kern="100" dirty="0">
                        <a:effectLst/>
                        <a:latin typeface="华文楷体" panose="02010600040101010101" charset="-122"/>
                        <a:ea typeface="华文楷体" panose="02010600040101010101" charset="-122"/>
                        <a:cs typeface="华文楷体" panose="02010600040101010101" charset="-122"/>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4" name="表格 3"/>
          <p:cNvGraphicFramePr>
            <a:graphicFrameLocks noGrp="1"/>
          </p:cNvGraphicFramePr>
          <p:nvPr/>
        </p:nvGraphicFramePr>
        <p:xfrm>
          <a:off x="370840" y="5681980"/>
          <a:ext cx="11449050" cy="1220738"/>
        </p:xfrm>
        <a:graphic>
          <a:graphicData uri="http://schemas.openxmlformats.org/drawingml/2006/table">
            <a:tbl>
              <a:tblPr/>
              <a:tblGrid>
                <a:gridCol w="1812290"/>
                <a:gridCol w="9636760"/>
              </a:tblGrid>
              <a:tr h="1220738">
                <a:tc>
                  <a:txBody>
                    <a:bodyPr/>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精神文明建设</a:t>
                      </a:r>
                      <a:endParaRPr lang="zh-CN" sz="2600" kern="100" dirty="0">
                        <a:effectLst/>
                        <a:latin typeface="宋体" panose="02010600030101010101" pitchFamily="2" charset="-122"/>
                        <a:cs typeface="Courier New" panose="020703090202050204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marL="71755" algn="l">
                        <a:lnSpc>
                          <a:spcPct val="150000"/>
                        </a:lnSpc>
                        <a:spcAft>
                          <a:spcPts val="0"/>
                        </a:spcAft>
                      </a:pPr>
                      <a:r>
                        <a:rPr lang="zh-CN" sz="2600" kern="100" dirty="0">
                          <a:effectLst/>
                          <a:latin typeface="华文楷体" panose="02010600040101010101" charset="-122"/>
                          <a:ea typeface="华文楷体" panose="02010600040101010101" charset="-122"/>
                          <a:cs typeface="Times New Roman" panose="02020603050405020304"/>
                        </a:rPr>
                        <a:t>发展教育科技文化是精神文明建设的重要内容</a:t>
                      </a:r>
                      <a:endParaRPr lang="zh-CN" sz="2600" kern="100" dirty="0">
                        <a:effectLst/>
                        <a:latin typeface="华文楷体" panose="02010600040101010101" charset="-122"/>
                        <a:ea typeface="华文楷体" panose="02010600040101010101" charset="-122"/>
                        <a:cs typeface="Times New Roman" panose="02020603050405020304"/>
                      </a:endParaRPr>
                    </a:p>
                  </a:txBody>
                  <a:tcPr marL="20896" marR="2089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434648" y="1574181"/>
            <a:ext cx="1116124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1.</a:t>
            </a:r>
            <a:r>
              <a:rPr lang="zh-CN" altLang="en-US" sz="2600" b="1" kern="100" dirty="0">
                <a:latin typeface="+mj-ea"/>
                <a:ea typeface="+mj-ea"/>
                <a:cs typeface="Courier New" panose="02070309020205020404"/>
              </a:rPr>
              <a:t>文化创新的源泉和动力</a:t>
            </a:r>
            <a:endParaRPr lang="zh-CN" altLang="zh-CN" sz="1050" b="1" kern="100" dirty="0">
              <a:effectLst/>
              <a:latin typeface="+mj-ea"/>
              <a:ea typeface="+mj-ea"/>
              <a:cs typeface="Courier New" panose="02070309020205020404"/>
            </a:endParaRPr>
          </a:p>
        </p:txBody>
      </p:sp>
      <p:grpSp>
        <p:nvGrpSpPr>
          <p:cNvPr id="18" name="组合 17"/>
          <p:cNvGrpSpPr/>
          <p:nvPr/>
        </p:nvGrpSpPr>
        <p:grpSpPr>
          <a:xfrm>
            <a:off x="537664" y="965664"/>
            <a:ext cx="2191165" cy="468000"/>
            <a:chOff x="537664" y="845964"/>
            <a:chExt cx="2191165" cy="468000"/>
          </a:xfrm>
        </p:grpSpPr>
        <p:pic>
          <p:nvPicPr>
            <p:cNvPr id="21" name="图片 20"/>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30" name="矩形 2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 name="矩形 31"/>
          <p:cNvSpPr/>
          <p:nvPr/>
        </p:nvSpPr>
        <p:spPr>
          <a:xfrm>
            <a:off x="1088698" y="945604"/>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spcAft>
                <a:spcPts val="0"/>
              </a:spcAft>
            </a:pP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考点整合</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
        <p:nvSpPr>
          <p:cNvPr id="27" name="矩形 26"/>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8" name="组合 27"/>
          <p:cNvGrpSpPr/>
          <p:nvPr/>
        </p:nvGrpSpPr>
        <p:grpSpPr>
          <a:xfrm>
            <a:off x="1059312" y="-9240"/>
            <a:ext cx="10071789" cy="523951"/>
            <a:chOff x="1054646" y="-9240"/>
            <a:chExt cx="10071789" cy="523951"/>
          </a:xfrm>
        </p:grpSpPr>
        <p:sp>
          <p:nvSpPr>
            <p:cNvPr id="29"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3"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4"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5"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36"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7"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8" name="矩形 37"/>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9" name="矩形 38"/>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核心考点一　文化创新的源泉和意义</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4" name="表格 3"/>
          <p:cNvGraphicFramePr>
            <a:graphicFrameLocks noGrp="1"/>
          </p:cNvGraphicFramePr>
          <p:nvPr/>
        </p:nvGraphicFramePr>
        <p:xfrm>
          <a:off x="594524" y="2427059"/>
          <a:ext cx="11189314" cy="4027071"/>
        </p:xfrm>
        <a:graphic>
          <a:graphicData uri="http://schemas.openxmlformats.org/drawingml/2006/table">
            <a:tbl>
              <a:tblPr/>
              <a:tblGrid>
                <a:gridCol w="2291080"/>
                <a:gridCol w="8898234"/>
              </a:tblGrid>
              <a:tr h="1579910">
                <a:tc>
                  <a:txBody>
                    <a:bodyPr/>
                    <a:lstStyle/>
                    <a:p>
                      <a:pPr algn="ctr">
                        <a:lnSpc>
                          <a:spcPct val="150000"/>
                        </a:lnSpc>
                        <a:spcAft>
                          <a:spcPts val="0"/>
                        </a:spcAft>
                      </a:pPr>
                      <a:r>
                        <a:rPr lang="zh-CN" sz="2600" b="1" kern="100" dirty="0">
                          <a:effectLst/>
                          <a:latin typeface="+mn-ea"/>
                          <a:cs typeface="Times New Roman" panose="02020603050405020304"/>
                        </a:rPr>
                        <a:t>社会实践是文化创新的</a:t>
                      </a:r>
                      <a:r>
                        <a:rPr lang="zh-CN" sz="2600" b="1" kern="100" dirty="0">
                          <a:solidFill>
                            <a:srgbClr val="FF0000"/>
                          </a:solidFill>
                          <a:effectLst/>
                          <a:latin typeface="+mn-ea"/>
                          <a:cs typeface="Times New Roman" panose="02020603050405020304"/>
                        </a:rPr>
                        <a:t>源泉</a:t>
                      </a:r>
                      <a:endParaRPr lang="zh-CN" sz="2600" b="1" kern="100" dirty="0">
                        <a:solidFill>
                          <a:srgbClr val="FF0000"/>
                        </a:solidFill>
                        <a:effectLst/>
                        <a:latin typeface="+mn-ea"/>
                        <a:cs typeface="Times New Roman" panose="020206030504050203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离开了社会实践，文化就会成为无源之水、无本之木，人们就不能进行有价值的文化创造</a:t>
                      </a:r>
                      <a:endParaRPr lang="zh-CN" sz="2600" kern="100">
                        <a:effectLst/>
                        <a:latin typeface="宋体" panose="02010600030101010101" pitchFamily="2" charset="-122"/>
                        <a:cs typeface="Courier New" panose="020703090202050204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47161">
                <a:tc>
                  <a:txBody>
                    <a:bodyPr/>
                    <a:lstStyle/>
                    <a:p>
                      <a:pPr algn="ctr">
                        <a:lnSpc>
                          <a:spcPct val="150000"/>
                        </a:lnSpc>
                        <a:spcAft>
                          <a:spcPts val="0"/>
                        </a:spcAft>
                      </a:pPr>
                      <a:r>
                        <a:rPr lang="zh-CN" sz="2600" b="1" kern="100">
                          <a:effectLst/>
                          <a:latin typeface="+mn-ea"/>
                          <a:cs typeface="Times New Roman" panose="02020603050405020304"/>
                        </a:rPr>
                        <a:t>社会实践是文化创新的</a:t>
                      </a:r>
                      <a:r>
                        <a:rPr lang="zh-CN" sz="2600" b="1" kern="100">
                          <a:solidFill>
                            <a:srgbClr val="FF0000"/>
                          </a:solidFill>
                          <a:effectLst/>
                          <a:latin typeface="+mn-ea"/>
                          <a:cs typeface="Times New Roman" panose="02020603050405020304"/>
                        </a:rPr>
                        <a:t>动力</a:t>
                      </a:r>
                      <a:endParaRPr lang="zh-CN" sz="2600" b="1" kern="100">
                        <a:solidFill>
                          <a:srgbClr val="FF0000"/>
                        </a:solidFill>
                        <a:effectLst/>
                        <a:latin typeface="+mn-ea"/>
                        <a:cs typeface="Times New Roman" panose="020206030504050203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effectLst/>
                          <a:latin typeface="Times New Roman" panose="02020603050405020304"/>
                          <a:ea typeface="微软雅黑" panose="020B0503020204020204" pitchFamily="34" charset="-122"/>
                          <a:cs typeface="Times New Roman" panose="02020603050405020304"/>
                        </a:rPr>
                        <a:t>社会实践中不断出现</a:t>
                      </a:r>
                      <a:r>
                        <a:rPr lang="zh-CN" sz="2600" kern="100" dirty="0">
                          <a:solidFill>
                            <a:srgbClr val="002060"/>
                          </a:solidFill>
                          <a:effectLst/>
                          <a:latin typeface="Times New Roman" panose="02020603050405020304"/>
                          <a:ea typeface="微软雅黑" panose="020B0503020204020204" pitchFamily="34" charset="-122"/>
                          <a:cs typeface="Times New Roman" panose="02020603050405020304"/>
                        </a:rPr>
                        <a:t>新情况</a:t>
                      </a:r>
                      <a:r>
                        <a:rPr lang="zh-CN" sz="2600" kern="100" dirty="0">
                          <a:effectLst/>
                          <a:latin typeface="Times New Roman" panose="02020603050405020304"/>
                          <a:ea typeface="微软雅黑" panose="020B0503020204020204" pitchFamily="34" charset="-122"/>
                          <a:cs typeface="Times New Roman" panose="02020603050405020304"/>
                        </a:rPr>
                        <a:t>，提出</a:t>
                      </a:r>
                      <a:r>
                        <a:rPr lang="zh-CN" sz="2600" kern="100" dirty="0">
                          <a:solidFill>
                            <a:srgbClr val="002060"/>
                          </a:solidFill>
                          <a:effectLst/>
                          <a:latin typeface="Times New Roman" panose="02020603050405020304"/>
                          <a:ea typeface="微软雅黑" panose="020B0503020204020204" pitchFamily="34" charset="-122"/>
                          <a:cs typeface="Times New Roman" panose="02020603050405020304"/>
                        </a:rPr>
                        <a:t>新问题</a:t>
                      </a:r>
                      <a:r>
                        <a:rPr lang="zh-CN" sz="2600" kern="100" dirty="0">
                          <a:effectLst/>
                          <a:latin typeface="Times New Roman" panose="02020603050405020304"/>
                          <a:ea typeface="微软雅黑" panose="020B0503020204020204" pitchFamily="34" charset="-122"/>
                          <a:cs typeface="Times New Roman" panose="02020603050405020304"/>
                        </a:rPr>
                        <a:t>，需要文化不断创新</a:t>
                      </a:r>
                      <a:endParaRPr lang="zh-CN" sz="2600" kern="100" dirty="0">
                        <a:effectLst/>
                        <a:latin typeface="宋体" panose="02010600030101010101" pitchFamily="2" charset="-122"/>
                        <a:cs typeface="Courier New" panose="02070309020205020404"/>
                      </a:endParaRPr>
                    </a:p>
                    <a:p>
                      <a:pPr marL="71755" algn="l">
                        <a:lnSpc>
                          <a:spcPct val="15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effectLst/>
                          <a:latin typeface="Times New Roman" panose="02020603050405020304"/>
                          <a:ea typeface="微软雅黑" panose="020B0503020204020204" pitchFamily="34" charset="-122"/>
                          <a:cs typeface="Times New Roman" panose="02020603050405020304"/>
                        </a:rPr>
                        <a:t>社会实践的发展，为文化创新提供了更为</a:t>
                      </a:r>
                      <a:r>
                        <a:rPr lang="zh-CN" sz="2600" kern="100" dirty="0">
                          <a:solidFill>
                            <a:srgbClr val="002060"/>
                          </a:solidFill>
                          <a:effectLst/>
                          <a:latin typeface="Times New Roman" panose="02020603050405020304"/>
                          <a:ea typeface="微软雅黑" panose="020B0503020204020204" pitchFamily="34" charset="-122"/>
                          <a:cs typeface="Times New Roman" panose="02020603050405020304"/>
                        </a:rPr>
                        <a:t>丰富的资源</a:t>
                      </a:r>
                      <a:r>
                        <a:rPr lang="zh-CN" sz="2600" kern="100" dirty="0">
                          <a:effectLst/>
                          <a:latin typeface="Times New Roman" panose="02020603050405020304"/>
                          <a:ea typeface="微软雅黑" panose="020B0503020204020204" pitchFamily="34" charset="-122"/>
                          <a:cs typeface="Times New Roman" panose="02020603050405020304"/>
                        </a:rPr>
                        <a:t>，准备了更加</a:t>
                      </a:r>
                      <a:r>
                        <a:rPr lang="zh-CN" sz="2600" kern="100" dirty="0">
                          <a:solidFill>
                            <a:srgbClr val="002060"/>
                          </a:solidFill>
                          <a:effectLst/>
                          <a:latin typeface="Times New Roman" panose="02020603050405020304"/>
                          <a:ea typeface="微软雅黑" panose="020B0503020204020204" pitchFamily="34" charset="-122"/>
                          <a:cs typeface="Times New Roman" panose="02020603050405020304"/>
                        </a:rPr>
                        <a:t>充足的条件</a:t>
                      </a:r>
                      <a:endParaRPr lang="zh-CN" sz="2600" kern="100" dirty="0">
                        <a:solidFill>
                          <a:srgbClr val="002060"/>
                        </a:solidFill>
                        <a:effectLst/>
                        <a:latin typeface="Times New Roman" panose="02020603050405020304"/>
                        <a:ea typeface="微软雅黑" panose="020B0503020204020204" pitchFamily="34" charset="-122"/>
                        <a:cs typeface="Times New Roman" panose="02020603050405020304"/>
                      </a:endParaRPr>
                    </a:p>
                  </a:txBody>
                  <a:tcPr marL="40185" marR="4018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02004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b="1" kern="100" dirty="0">
                <a:latin typeface="Times New Roman" panose="02020603050405020304"/>
                <a:ea typeface="微软雅黑" panose="020B0503020204020204" pitchFamily="34" charset="-122"/>
                <a:cs typeface="Times New Roman" panose="02020603050405020304"/>
              </a:rPr>
              <a:t>文化创新的源泉不等于文化创新的渊源</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文化创新的源泉是人民群众所从事的社会实践，文化创新的渊源是传统文化和外来文化中人类文明的一切优秀成果，二者不可混为一谈。</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549474"/>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2.</a:t>
            </a:r>
            <a:r>
              <a:rPr lang="zh-CN" altLang="en-US" sz="2600" b="1" kern="100" dirty="0">
                <a:latin typeface="+mj-ea"/>
                <a:ea typeface="+mj-ea"/>
                <a:cs typeface="Courier New" panose="02070309020205020404"/>
              </a:rPr>
              <a:t>文化创新的必要性和意义</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622599" y="1345828"/>
          <a:ext cx="10945216" cy="4460230"/>
        </p:xfrm>
        <a:graphic>
          <a:graphicData uri="http://schemas.openxmlformats.org/drawingml/2006/table">
            <a:tbl>
              <a:tblPr/>
              <a:tblGrid>
                <a:gridCol w="1368151"/>
                <a:gridCol w="9577065"/>
              </a:tblGrid>
              <a:tr h="1291878">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必要性</a:t>
                      </a:r>
                      <a:endParaRPr lang="zh-CN" sz="2600" kern="100" dirty="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b="1" kern="100">
                          <a:effectLst/>
                          <a:latin typeface="华文楷体" panose="02010600040101010101" charset="-122"/>
                          <a:ea typeface="华文楷体" panose="02010600040101010101" charset="-122"/>
                          <a:cs typeface="Times New Roman" panose="02020603050405020304"/>
                        </a:rPr>
                        <a:t>①</a:t>
                      </a:r>
                      <a:r>
                        <a:rPr lang="zh-CN" sz="2600" b="1" kern="100">
                          <a:effectLst/>
                          <a:latin typeface="华文楷体" panose="02010600040101010101" charset="-122"/>
                          <a:ea typeface="华文楷体" panose="02010600040101010101" charset="-122"/>
                          <a:cs typeface="Times New Roman" panose="02020603050405020304"/>
                        </a:rPr>
                        <a:t>文化发展的实质就在于文化创新</a:t>
                      </a:r>
                      <a:endParaRPr lang="zh-CN" sz="2600" b="1" kern="100">
                        <a:effectLst/>
                        <a:latin typeface="华文楷体" panose="02010600040101010101" charset="-122"/>
                        <a:ea typeface="华文楷体" panose="02010600040101010101" charset="-122"/>
                        <a:cs typeface="Courier New" panose="02070309020205020404"/>
                      </a:endParaRPr>
                    </a:p>
                    <a:p>
                      <a:pPr marL="71755" algn="l">
                        <a:lnSpc>
                          <a:spcPct val="150000"/>
                        </a:lnSpc>
                        <a:spcAft>
                          <a:spcPts val="0"/>
                        </a:spcAft>
                      </a:pPr>
                      <a:r>
                        <a:rPr lang="en-US" sz="2600" b="1" kern="100">
                          <a:effectLst/>
                          <a:latin typeface="华文楷体" panose="02010600040101010101" charset="-122"/>
                          <a:ea typeface="华文楷体" panose="02010600040101010101" charset="-122"/>
                          <a:cs typeface="Times New Roman" panose="02020603050405020304"/>
                        </a:rPr>
                        <a:t>②</a:t>
                      </a:r>
                      <a:r>
                        <a:rPr lang="zh-CN" sz="2600" b="1" kern="100">
                          <a:effectLst/>
                          <a:latin typeface="华文楷体" panose="02010600040101010101" charset="-122"/>
                          <a:ea typeface="华文楷体" panose="02010600040101010101" charset="-122"/>
                          <a:cs typeface="Times New Roman" panose="02020603050405020304"/>
                        </a:rPr>
                        <a:t>文化创新是社会实践发展的必然要求</a:t>
                      </a:r>
                      <a:endParaRPr lang="zh-CN" sz="2600" b="1" kern="100">
                        <a:effectLst/>
                        <a:latin typeface="华文楷体" panose="02010600040101010101" charset="-122"/>
                        <a:ea typeface="华文楷体" panose="02010600040101010101"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6835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a:t>
                      </a:r>
                      <a:endParaRPr lang="zh-CN" sz="2600" kern="100">
                        <a:effectLst/>
                        <a:latin typeface="宋体" panose="02010600030101010101" pitchFamily="2"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en-US" sz="2600" b="1" kern="100" dirty="0">
                          <a:effectLst/>
                          <a:latin typeface="华文楷体" panose="02010600040101010101" charset="-122"/>
                          <a:ea typeface="华文楷体" panose="02010600040101010101" charset="-122"/>
                          <a:cs typeface="Times New Roman" panose="02020603050405020304"/>
                        </a:rPr>
                        <a:t>①</a:t>
                      </a:r>
                      <a:r>
                        <a:rPr lang="zh-CN" sz="2600" b="1" kern="100" dirty="0">
                          <a:solidFill>
                            <a:srgbClr val="FF0000"/>
                          </a:solidFill>
                          <a:effectLst/>
                          <a:latin typeface="华文楷体" panose="02010600040101010101" charset="-122"/>
                          <a:ea typeface="华文楷体" panose="02010600040101010101" charset="-122"/>
                          <a:cs typeface="Times New Roman" panose="02020603050405020304"/>
                        </a:rPr>
                        <a:t>创新是文化富有生机与活力的重要保证</a:t>
                      </a:r>
                      <a:endParaRPr lang="zh-CN" sz="2600" b="1" kern="100" dirty="0">
                        <a:solidFill>
                          <a:srgbClr val="FF0000"/>
                        </a:solidFill>
                        <a:effectLst/>
                        <a:latin typeface="华文楷体" panose="02010600040101010101" charset="-122"/>
                        <a:ea typeface="华文楷体" panose="02010600040101010101" charset="-122"/>
                        <a:cs typeface="Courier New" panose="02070309020205020404"/>
                      </a:endParaRPr>
                    </a:p>
                    <a:p>
                      <a:pPr marL="71755" algn="l">
                        <a:lnSpc>
                          <a:spcPct val="150000"/>
                        </a:lnSpc>
                        <a:spcAft>
                          <a:spcPts val="0"/>
                        </a:spcAft>
                      </a:pPr>
                      <a:r>
                        <a:rPr lang="en-US" sz="2600" b="1" kern="100" dirty="0">
                          <a:effectLst/>
                          <a:latin typeface="华文楷体" panose="02010600040101010101" charset="-122"/>
                          <a:ea typeface="华文楷体" panose="02010600040101010101" charset="-122"/>
                          <a:cs typeface="Times New Roman" panose="02020603050405020304"/>
                        </a:rPr>
                        <a:t>②</a:t>
                      </a:r>
                      <a:r>
                        <a:rPr lang="zh-CN" sz="2600" b="1" kern="100" dirty="0">
                          <a:solidFill>
                            <a:srgbClr val="FF0000"/>
                          </a:solidFill>
                          <a:effectLst/>
                          <a:latin typeface="华文楷体" panose="02010600040101010101" charset="-122"/>
                          <a:ea typeface="华文楷体" panose="02010600040101010101" charset="-122"/>
                          <a:cs typeface="Times New Roman" panose="02020603050405020304"/>
                        </a:rPr>
                        <a:t>文化创新可以推动社会实践的发展。</a:t>
                      </a:r>
                      <a:r>
                        <a:rPr lang="zh-CN" sz="2600" b="1" kern="100" dirty="0">
                          <a:effectLst/>
                          <a:latin typeface="华文楷体" panose="02010600040101010101" charset="-122"/>
                          <a:ea typeface="华文楷体" panose="02010600040101010101" charset="-122"/>
                          <a:cs typeface="Times New Roman" panose="02020603050405020304"/>
                        </a:rPr>
                        <a:t>推动社会实践的发展，是文化创新的根本目的，也是检验文化创新的根本标准</a:t>
                      </a:r>
                      <a:endParaRPr lang="zh-CN" sz="2600" b="1" kern="100" dirty="0">
                        <a:effectLst/>
                        <a:latin typeface="华文楷体" panose="02010600040101010101" charset="-122"/>
                        <a:ea typeface="华文楷体" panose="02010600040101010101" charset="-122"/>
                        <a:cs typeface="Courier New" panose="02070309020205020404"/>
                      </a:endParaRPr>
                    </a:p>
                    <a:p>
                      <a:pPr marL="71755" algn="l">
                        <a:lnSpc>
                          <a:spcPct val="150000"/>
                        </a:lnSpc>
                        <a:spcAft>
                          <a:spcPts val="0"/>
                        </a:spcAft>
                      </a:pPr>
                      <a:r>
                        <a:rPr lang="en-US" sz="2600" b="1" kern="100" dirty="0">
                          <a:solidFill>
                            <a:srgbClr val="FF0000"/>
                          </a:solidFill>
                          <a:effectLst/>
                          <a:latin typeface="华文楷体" panose="02010600040101010101" charset="-122"/>
                          <a:ea typeface="华文楷体" panose="02010600040101010101" charset="-122"/>
                          <a:cs typeface="Times New Roman" panose="02020603050405020304"/>
                        </a:rPr>
                        <a:t>③</a:t>
                      </a:r>
                      <a:r>
                        <a:rPr lang="zh-CN" sz="2600" b="1" kern="100" dirty="0">
                          <a:solidFill>
                            <a:srgbClr val="FF0000"/>
                          </a:solidFill>
                          <a:effectLst/>
                          <a:latin typeface="华文楷体" panose="02010600040101010101" charset="-122"/>
                          <a:ea typeface="华文楷体" panose="02010600040101010101" charset="-122"/>
                          <a:cs typeface="Times New Roman" panose="02020603050405020304"/>
                        </a:rPr>
                        <a:t>文化创新能够促进民族文化的繁荣。</a:t>
                      </a:r>
                      <a:r>
                        <a:rPr lang="zh-CN" sz="2600" b="1" kern="100" dirty="0">
                          <a:effectLst/>
                          <a:latin typeface="华文楷体" panose="02010600040101010101" charset="-122"/>
                          <a:ea typeface="华文楷体" panose="02010600040101010101" charset="-122"/>
                          <a:cs typeface="Times New Roman" panose="02020603050405020304"/>
                        </a:rPr>
                        <a:t>文化创新是一个民族的文化永葆生命力和富有凝聚力的重要保证</a:t>
                      </a:r>
                      <a:endParaRPr lang="zh-CN" sz="2600" b="1" kern="100" dirty="0">
                        <a:effectLst/>
                        <a:latin typeface="华文楷体" panose="02010600040101010101" charset="-122"/>
                        <a:ea typeface="华文楷体" panose="02010600040101010101" charset="-122"/>
                        <a:cs typeface="Courier New" panose="02070309020205020404"/>
                      </a:endParaRPr>
                    </a:p>
                  </a:txBody>
                  <a:tcPr marL="34827" marR="3482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869727"/>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提示　</a:t>
            </a:r>
            <a:r>
              <a:rPr lang="zh-CN" altLang="zh-CN" sz="2600" kern="100" dirty="0">
                <a:latin typeface="Times New Roman" panose="02020603050405020304"/>
                <a:ea typeface="微软雅黑" panose="020B0503020204020204" pitchFamily="34" charset="-122"/>
                <a:cs typeface="Times New Roman" panose="02020603050405020304"/>
              </a:rPr>
              <a:t>可以结合哲学上实践与认识的辩证关系理解社会实践与文化创新的辩证关系：社会实践决定文化创新；文化创新对社会实践具有反作用。</a:t>
            </a:r>
            <a:endParaRPr lang="zh-CN" altLang="zh-CN" sz="1050" kern="100" dirty="0">
              <a:effectLst/>
              <a:latin typeface="宋体" panose="02010600030101010101" pitchFamily="2" charset="-122"/>
              <a:cs typeface="Courier New" panose="02070309020205020404"/>
            </a:endParaRPr>
          </a:p>
        </p:txBody>
      </p:sp>
      <p:pic>
        <p:nvPicPr>
          <p:cNvPr id="3074" name="Picture 2" descr="\\高慧颖\e\原文件\2019\一轮\政治一轮通用\120.TIF"/>
          <p:cNvPicPr>
            <a:picLocks noChangeAspect="1" noChangeArrowheads="1"/>
          </p:cNvPicPr>
          <p:nvPr/>
        </p:nvPicPr>
        <p:blipFill>
          <a:blip r:embed="rId1">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77965" y="2670085"/>
            <a:ext cx="5634482" cy="1983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328995"/>
            <a:ext cx="11412000" cy="65252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3.</a:t>
            </a:r>
            <a:r>
              <a:rPr lang="zh-CN" altLang="en-US" sz="2600" b="1" kern="100" dirty="0">
                <a:latin typeface="+mj-ea"/>
                <a:ea typeface="+mj-ea"/>
                <a:cs typeface="Courier New" panose="02070309020205020404"/>
              </a:rPr>
              <a:t>文化创新的主体及要求</a:t>
            </a:r>
            <a:endParaRPr lang="zh-CN" altLang="zh-CN" sz="1050" b="1" kern="100" dirty="0">
              <a:effectLst/>
              <a:latin typeface="+mj-ea"/>
              <a:ea typeface="+mj-ea"/>
              <a:cs typeface="Courier New" panose="02070309020205020404"/>
            </a:endParaRPr>
          </a:p>
        </p:txBody>
      </p:sp>
      <p:sp>
        <p:nvSpPr>
          <p:cNvPr id="3" name="矩形 2"/>
          <p:cNvSpPr/>
          <p:nvPr/>
        </p:nvSpPr>
        <p:spPr>
          <a:xfrm>
            <a:off x="478582" y="981522"/>
            <a:ext cx="11412000" cy="563499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60000"/>
              </a:lnSpc>
              <a:spcAft>
                <a:spcPts val="0"/>
              </a:spcAft>
            </a:pPr>
            <a:r>
              <a:rPr lang="en-US" altLang="zh-CN" sz="2800" kern="100" dirty="0">
                <a:solidFill>
                  <a:srgbClr val="FF0000"/>
                </a:solidFill>
                <a:latin typeface="Times New Roman" panose="02020603050405020304"/>
                <a:ea typeface="微软雅黑" panose="020B0503020204020204" pitchFamily="34" charset="-122"/>
                <a:cs typeface="Courier New" panose="02070309020205020404"/>
              </a:rPr>
              <a:t>(1)</a:t>
            </a:r>
            <a:r>
              <a:rPr lang="zh-CN" altLang="zh-CN" sz="2800" kern="100" dirty="0">
                <a:solidFill>
                  <a:srgbClr val="FF0000"/>
                </a:solidFill>
                <a:latin typeface="Times New Roman" panose="02020603050405020304"/>
                <a:ea typeface="微软雅黑" panose="020B0503020204020204" pitchFamily="34" charset="-122"/>
                <a:cs typeface="Times New Roman" panose="02020603050405020304"/>
              </a:rPr>
              <a:t>主体：</a:t>
            </a:r>
            <a:r>
              <a:rPr lang="zh-CN" altLang="zh-CN" sz="2800" kern="100" dirty="0">
                <a:latin typeface="Times New Roman" panose="02020603050405020304"/>
                <a:ea typeface="微软雅黑" panose="020B0503020204020204" pitchFamily="34" charset="-122"/>
                <a:cs typeface="Times New Roman" panose="02020603050405020304"/>
              </a:rPr>
              <a:t>人民群众从来就是社会实践的主体，也是文化创造的主体。</a:t>
            </a:r>
            <a:endParaRPr lang="zh-CN" altLang="zh-CN" sz="2800" kern="100" dirty="0">
              <a:latin typeface="Times New Roman" panose="02020603050405020304"/>
              <a:ea typeface="微软雅黑" panose="020B0503020204020204" pitchFamily="34" charset="-122"/>
              <a:cs typeface="Times New Roman" panose="02020603050405020304"/>
            </a:endParaRPr>
          </a:p>
          <a:p>
            <a:pPr algn="just">
              <a:lnSpc>
                <a:spcPct val="160000"/>
              </a:lnSpc>
              <a:spcAft>
                <a:spcPts val="0"/>
              </a:spcAft>
            </a:pPr>
            <a:r>
              <a:rPr lang="zh-CN" altLang="zh-CN" sz="2800" kern="100" dirty="0">
                <a:latin typeface="Times New Roman" panose="02020603050405020304"/>
                <a:ea typeface="微软雅黑" panose="020B0503020204020204" pitchFamily="34" charset="-122"/>
                <a:cs typeface="Times New Roman" panose="02020603050405020304"/>
              </a:rPr>
              <a:t>                 人民群众在社会实践中创造并享用文化。</a:t>
            </a:r>
            <a:endParaRPr lang="zh-CN" altLang="zh-CN" sz="2800" kern="100" dirty="0">
              <a:latin typeface="宋体" panose="02010600030101010101" pitchFamily="2" charset="-122"/>
              <a:cs typeface="Courier New" panose="02070309020205020404"/>
            </a:endParaRPr>
          </a:p>
          <a:p>
            <a:pPr algn="just">
              <a:lnSpc>
                <a:spcPct val="160000"/>
              </a:lnSpc>
              <a:spcAft>
                <a:spcPts val="0"/>
              </a:spcAft>
            </a:pPr>
            <a:r>
              <a:rPr lang="en-US" altLang="zh-CN" sz="2800" kern="100" dirty="0">
                <a:solidFill>
                  <a:srgbClr val="FF0000"/>
                </a:solidFill>
                <a:latin typeface="Times New Roman" panose="02020603050405020304"/>
                <a:ea typeface="微软雅黑" panose="020B0503020204020204" pitchFamily="34" charset="-122"/>
                <a:cs typeface="Courier New" panose="02070309020205020404"/>
              </a:rPr>
              <a:t>(2)</a:t>
            </a:r>
            <a:r>
              <a:rPr lang="zh-CN" altLang="zh-CN" sz="2800" kern="100" dirty="0">
                <a:solidFill>
                  <a:srgbClr val="FF0000"/>
                </a:solidFill>
                <a:latin typeface="Times New Roman" panose="02020603050405020304"/>
                <a:ea typeface="微软雅黑" panose="020B0503020204020204" pitchFamily="34" charset="-122"/>
                <a:cs typeface="Times New Roman" panose="02020603050405020304"/>
              </a:rPr>
              <a:t>要求：</a:t>
            </a:r>
            <a:r>
              <a:rPr lang="zh-CN" altLang="zh-CN" sz="2800" b="1" kern="100" dirty="0">
                <a:latin typeface="华文楷体" panose="02010600040101010101" charset="-122"/>
                <a:ea typeface="华文楷体" panose="02010600040101010101" charset="-122"/>
                <a:cs typeface="华文楷体" panose="02010600040101010101" charset="-122"/>
              </a:rPr>
              <a:t>文化创新必须关注广大人民群众的根本利益，</a:t>
            </a:r>
            <a:endParaRPr lang="zh-CN" altLang="zh-CN" sz="2800" b="1" kern="100" dirty="0">
              <a:latin typeface="华文楷体" panose="02010600040101010101" charset="-122"/>
              <a:ea typeface="华文楷体" panose="02010600040101010101" charset="-122"/>
              <a:cs typeface="华文楷体" panose="02010600040101010101" charset="-122"/>
            </a:endParaRPr>
          </a:p>
          <a:p>
            <a:pPr algn="just">
              <a:lnSpc>
                <a:spcPct val="160000"/>
              </a:lnSpc>
              <a:spcAft>
                <a:spcPts val="0"/>
              </a:spcAft>
            </a:pPr>
            <a:r>
              <a:rPr lang="zh-CN" altLang="zh-CN" sz="2800" b="1" kern="100" dirty="0">
                <a:latin typeface="华文楷体" panose="02010600040101010101" charset="-122"/>
                <a:ea typeface="华文楷体" panose="02010600040101010101" charset="-122"/>
                <a:cs typeface="华文楷体" panose="02010600040101010101" charset="-122"/>
              </a:rPr>
              <a:t>                 理解人民群众对文化生活日益增长的需要，</a:t>
            </a:r>
            <a:endParaRPr lang="zh-CN" altLang="zh-CN" sz="2800" b="1" kern="100" dirty="0">
              <a:latin typeface="华文楷体" panose="02010600040101010101" charset="-122"/>
              <a:ea typeface="华文楷体" panose="02010600040101010101" charset="-122"/>
              <a:cs typeface="华文楷体" panose="02010600040101010101" charset="-122"/>
            </a:endParaRPr>
          </a:p>
          <a:p>
            <a:pPr algn="just">
              <a:lnSpc>
                <a:spcPct val="160000"/>
              </a:lnSpc>
              <a:spcAft>
                <a:spcPts val="0"/>
              </a:spcAft>
            </a:pPr>
            <a:r>
              <a:rPr lang="zh-CN" altLang="zh-CN" sz="2800" b="1" kern="100" dirty="0">
                <a:latin typeface="华文楷体" panose="02010600040101010101" charset="-122"/>
                <a:ea typeface="华文楷体" panose="02010600040101010101" charset="-122"/>
                <a:cs typeface="华文楷体" panose="02010600040101010101" charset="-122"/>
              </a:rPr>
              <a:t>                 虚心向人民群众学习，</a:t>
            </a:r>
            <a:endParaRPr lang="zh-CN" altLang="zh-CN" sz="2800" b="1" kern="100" dirty="0">
              <a:latin typeface="华文楷体" panose="02010600040101010101" charset="-122"/>
              <a:ea typeface="华文楷体" panose="02010600040101010101" charset="-122"/>
              <a:cs typeface="华文楷体" panose="02010600040101010101" charset="-122"/>
            </a:endParaRPr>
          </a:p>
          <a:p>
            <a:pPr algn="just">
              <a:lnSpc>
                <a:spcPct val="160000"/>
              </a:lnSpc>
              <a:spcAft>
                <a:spcPts val="0"/>
              </a:spcAft>
            </a:pPr>
            <a:r>
              <a:rPr lang="zh-CN" altLang="zh-CN" sz="2800" b="1" kern="100" dirty="0">
                <a:latin typeface="华文楷体" panose="02010600040101010101" charset="-122"/>
                <a:ea typeface="华文楷体" panose="02010600040101010101" charset="-122"/>
                <a:cs typeface="华文楷体" panose="02010600040101010101" charset="-122"/>
              </a:rPr>
              <a:t>                 从人民群众的伟大实践和丰富多彩的生活中汲取营养。</a:t>
            </a:r>
            <a:endParaRPr lang="zh-CN" altLang="zh-CN" sz="2800" kern="100" dirty="0">
              <a:latin typeface="华文楷体" panose="02010600040101010101" charset="-122"/>
              <a:ea typeface="华文楷体" panose="02010600040101010101" charset="-122"/>
              <a:cs typeface="华文楷体" panose="02010600040101010101" charset="-122"/>
            </a:endParaRPr>
          </a:p>
          <a:p>
            <a:pPr algn="just">
              <a:lnSpc>
                <a:spcPct val="160000"/>
              </a:lnSpc>
              <a:spcAft>
                <a:spcPts val="0"/>
              </a:spcAft>
            </a:pPr>
            <a:r>
              <a:rPr lang="zh-CN" altLang="zh-CN" sz="2800" b="1" kern="100" dirty="0">
                <a:solidFill>
                  <a:srgbClr val="7030A0"/>
                </a:solidFill>
                <a:latin typeface="Times New Roman" panose="02020603050405020304"/>
                <a:ea typeface="微软雅黑" panose="020B0503020204020204" pitchFamily="34" charset="-122"/>
                <a:cs typeface="Times New Roman" panose="02020603050405020304"/>
              </a:rPr>
              <a:t>提示</a:t>
            </a:r>
            <a:r>
              <a:rPr lang="zh-CN" altLang="zh-CN" sz="2800" kern="100" dirty="0">
                <a:latin typeface="Times New Roman" panose="02020603050405020304"/>
                <a:ea typeface="微软雅黑" panose="020B0503020204020204" pitchFamily="34" charset="-122"/>
                <a:cs typeface="Times New Roman" panose="02020603050405020304"/>
              </a:rPr>
              <a:t>　可以结合哲学上</a:t>
            </a:r>
            <a:r>
              <a:rPr lang="en-US" altLang="zh-CN" sz="2800" kern="100" dirty="0">
                <a:latin typeface="宋体" panose="02010600030101010101" pitchFamily="2" charset="-122"/>
                <a:ea typeface="微软雅黑" panose="020B0503020204020204" pitchFamily="34" charset="-122"/>
                <a:cs typeface="Times New Roman" panose="02020603050405020304"/>
              </a:rPr>
              <a:t>“</a:t>
            </a:r>
            <a:r>
              <a:rPr lang="zh-CN" altLang="zh-CN" sz="2800" kern="100" dirty="0">
                <a:latin typeface="Times New Roman" panose="02020603050405020304"/>
                <a:ea typeface="微软雅黑" panose="020B0503020204020204" pitchFamily="34" charset="-122"/>
                <a:cs typeface="Times New Roman" panose="02020603050405020304"/>
              </a:rPr>
              <a:t>人民群众是历史的创造者</a:t>
            </a:r>
            <a:r>
              <a:rPr lang="en-US" altLang="zh-CN" sz="2800" kern="100" dirty="0">
                <a:latin typeface="宋体" panose="02010600030101010101" pitchFamily="2" charset="-122"/>
                <a:ea typeface="微软雅黑" panose="020B0503020204020204" pitchFamily="34" charset="-122"/>
                <a:cs typeface="Times New Roman" panose="02020603050405020304"/>
              </a:rPr>
              <a:t>”</a:t>
            </a:r>
            <a:r>
              <a:rPr lang="zh-CN" altLang="zh-CN" sz="2800" kern="100" dirty="0">
                <a:latin typeface="Times New Roman" panose="02020603050405020304"/>
                <a:ea typeface="微软雅黑" panose="020B0503020204020204" pitchFamily="34" charset="-122"/>
                <a:cs typeface="Times New Roman" panose="02020603050405020304"/>
              </a:rPr>
              <a:t>的原理和方法论来理解人民群众在文化创新中的主体作用及其要求。</a:t>
            </a:r>
            <a:endParaRPr lang="zh-CN" altLang="zh-CN" sz="280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14328" y="724398"/>
            <a:ext cx="11161240" cy="192087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1.</a:t>
            </a:r>
            <a:r>
              <a:rPr lang="zh-CN" altLang="zh-CN" sz="2600" b="1" kern="100" dirty="0">
                <a:latin typeface="+mj-ea"/>
                <a:ea typeface="+mj-ea"/>
                <a:cs typeface="Times New Roman" panose="02020603050405020304"/>
              </a:rPr>
              <a:t>文化创新的</a:t>
            </a:r>
            <a:r>
              <a:rPr lang="zh-CN" altLang="zh-CN" sz="2600" b="1" kern="100" dirty="0">
                <a:solidFill>
                  <a:srgbClr val="FF0000"/>
                </a:solidFill>
                <a:latin typeface="+mj-ea"/>
                <a:ea typeface="+mj-ea"/>
                <a:cs typeface="Times New Roman" panose="02020603050405020304"/>
              </a:rPr>
              <a:t>根本途径</a:t>
            </a:r>
            <a:endParaRPr lang="zh-CN" altLang="zh-CN" sz="1050" b="1" kern="100" dirty="0">
              <a:solidFill>
                <a:srgbClr val="FF0000"/>
              </a:solidFill>
              <a:latin typeface="+mj-ea"/>
              <a:ea typeface="+mj-ea"/>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      立足于</a:t>
            </a:r>
            <a:r>
              <a:rPr lang="zh-CN" altLang="zh-CN" sz="2600" b="1" kern="100" dirty="0">
                <a:solidFill>
                  <a:srgbClr val="FF0000"/>
                </a:solidFill>
                <a:latin typeface="Times New Roman" panose="02020603050405020304"/>
                <a:ea typeface="微软雅黑" panose="020B0503020204020204" pitchFamily="34" charset="-122"/>
                <a:cs typeface="Times New Roman" panose="02020603050405020304"/>
              </a:rPr>
              <a:t>社会实践</a:t>
            </a:r>
            <a:r>
              <a:rPr lang="zh-CN" altLang="zh-CN" sz="2600" kern="100" dirty="0">
                <a:latin typeface="Times New Roman" panose="02020603050405020304"/>
                <a:ea typeface="微软雅黑" panose="020B0503020204020204" pitchFamily="34" charset="-122"/>
                <a:cs typeface="Times New Roman" panose="02020603050405020304"/>
              </a:rPr>
              <a:t>，是文化创作的基本要求，也是文化创新的根本途径。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b="1" kern="100" dirty="0">
                <a:latin typeface="+mj-ea"/>
                <a:ea typeface="+mj-ea"/>
                <a:cs typeface="Courier New" panose="02070309020205020404"/>
              </a:rPr>
              <a:t>2.</a:t>
            </a:r>
            <a:r>
              <a:rPr lang="zh-CN" altLang="zh-CN" sz="2600" b="1" kern="100" dirty="0">
                <a:latin typeface="+mj-ea"/>
                <a:ea typeface="+mj-ea"/>
                <a:cs typeface="Times New Roman" panose="02020603050405020304"/>
              </a:rPr>
              <a:t>文化创新的基本途径</a:t>
            </a:r>
            <a:endParaRPr lang="zh-CN" altLang="zh-CN" sz="1050" b="1" kern="100" dirty="0">
              <a:effectLst/>
              <a:latin typeface="+mj-ea"/>
              <a:ea typeface="+mj-ea"/>
              <a:cs typeface="Courier New" panose="02070309020205020404"/>
            </a:endParaRPr>
          </a:p>
        </p:txBody>
      </p:sp>
      <p:sp>
        <p:nvSpPr>
          <p:cNvPr id="3" name="矩形 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4" name="组合 3"/>
          <p:cNvGrpSpPr/>
          <p:nvPr/>
        </p:nvGrpSpPr>
        <p:grpSpPr>
          <a:xfrm>
            <a:off x="1059312" y="-9240"/>
            <a:ext cx="10071789" cy="523951"/>
            <a:chOff x="1054646" y="-9240"/>
            <a:chExt cx="10071789" cy="523951"/>
          </a:xfrm>
        </p:grpSpPr>
        <p:sp>
          <p:nvSpPr>
            <p:cNvPr id="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9"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10"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1"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12" name="矩形 11"/>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13" name="矩形 12"/>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核心考点二　文化创新的途径</a:t>
            </a:r>
            <a:endParaRPr lang="zh-CN" altLang="zh-CN"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8" name="表格 7"/>
          <p:cNvGraphicFramePr>
            <a:graphicFrameLocks noGrp="1"/>
          </p:cNvGraphicFramePr>
          <p:nvPr>
            <p:custDataLst>
              <p:tags r:id="rId1"/>
            </p:custDataLst>
          </p:nvPr>
        </p:nvGraphicFramePr>
        <p:xfrm>
          <a:off x="550590" y="2640181"/>
          <a:ext cx="11103270" cy="4038600"/>
        </p:xfrm>
        <a:graphic>
          <a:graphicData uri="http://schemas.openxmlformats.org/drawingml/2006/table">
            <a:tbl>
              <a:tblPr/>
              <a:tblGrid>
                <a:gridCol w="2232248"/>
                <a:gridCol w="4594475"/>
                <a:gridCol w="4276547"/>
              </a:tblGrid>
              <a:tr h="155578">
                <a:tc>
                  <a:txBody>
                    <a:bodyPr/>
                    <a:lstStyle/>
                    <a:p>
                      <a:pPr algn="ctr">
                        <a:lnSpc>
                          <a:spcPct val="17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 </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7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为什么</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7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怎么做</a:t>
                      </a:r>
                      <a:endParaRPr lang="zh-CN" sz="2600" kern="10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90096">
                <a:tc>
                  <a:txBody>
                    <a:bodyPr/>
                    <a:lstStyle/>
                    <a:p>
                      <a:pPr marL="71755" algn="l">
                        <a:lnSpc>
                          <a:spcPct val="170000"/>
                        </a:lnSpc>
                        <a:spcAft>
                          <a:spcPts val="0"/>
                        </a:spcAft>
                      </a:pPr>
                      <a:r>
                        <a:rPr lang="zh-CN" sz="2600" b="1" kern="100" dirty="0">
                          <a:solidFill>
                            <a:srgbClr val="0000CC"/>
                          </a:solidFill>
                          <a:effectLst/>
                          <a:latin typeface="Times New Roman" panose="02020603050405020304"/>
                          <a:ea typeface="微软雅黑" panose="020B0503020204020204" pitchFamily="34" charset="-122"/>
                          <a:cs typeface="Times New Roman" panose="02020603050405020304"/>
                        </a:rPr>
                        <a:t>继承传统</a:t>
                      </a:r>
                      <a:r>
                        <a:rPr lang="zh-CN" sz="2600" b="1" kern="100" dirty="0" smtClean="0">
                          <a:solidFill>
                            <a:srgbClr val="0000CC"/>
                          </a:solidFill>
                          <a:effectLst/>
                          <a:latin typeface="Times New Roman" panose="02020603050405020304"/>
                          <a:ea typeface="微软雅黑" panose="020B0503020204020204" pitchFamily="34" charset="-122"/>
                          <a:cs typeface="Times New Roman" panose="02020603050405020304"/>
                        </a:rPr>
                        <a:t>，推陈出新</a:t>
                      </a:r>
                      <a:r>
                        <a:rPr lang="en-US" sz="2600" b="1" kern="100" dirty="0">
                          <a:solidFill>
                            <a:srgbClr val="0000CC"/>
                          </a:solidFill>
                          <a:effectLst/>
                          <a:latin typeface="Times New Roman" panose="02020603050405020304"/>
                          <a:ea typeface="微软雅黑" panose="020B0503020204020204" pitchFamily="34" charset="-122"/>
                          <a:cs typeface="Courier New" panose="02070309020205020404"/>
                        </a:rPr>
                        <a:t>(</a:t>
                      </a:r>
                      <a:r>
                        <a:rPr lang="zh-CN" sz="2600" b="1" kern="100" dirty="0" smtClean="0">
                          <a:solidFill>
                            <a:srgbClr val="0000CC"/>
                          </a:solidFill>
                          <a:effectLst/>
                          <a:latin typeface="Times New Roman" panose="02020603050405020304"/>
                          <a:ea typeface="微软雅黑" panose="020B0503020204020204" pitchFamily="34" charset="-122"/>
                          <a:cs typeface="Times New Roman" panose="02020603050405020304"/>
                        </a:rPr>
                        <a:t>创新与</a:t>
                      </a:r>
                      <a:r>
                        <a:rPr lang="zh-CN" sz="2600" b="1" kern="100" dirty="0">
                          <a:solidFill>
                            <a:srgbClr val="0000CC"/>
                          </a:solidFill>
                          <a:effectLst/>
                          <a:latin typeface="Times New Roman" panose="02020603050405020304"/>
                          <a:ea typeface="微软雅黑" panose="020B0503020204020204" pitchFamily="34" charset="-122"/>
                          <a:cs typeface="Times New Roman" panose="02020603050405020304"/>
                        </a:rPr>
                        <a:t>继承的关系</a:t>
                      </a:r>
                      <a:r>
                        <a:rPr lang="en-US" sz="2600" b="1" kern="100" dirty="0">
                          <a:solidFill>
                            <a:srgbClr val="0000CC"/>
                          </a:solidFill>
                          <a:effectLst/>
                          <a:latin typeface="Times New Roman" panose="02020603050405020304"/>
                          <a:ea typeface="微软雅黑" panose="020B0503020204020204" pitchFamily="34" charset="-122"/>
                          <a:cs typeface="Courier New" panose="02070309020205020404"/>
                        </a:rPr>
                        <a:t>)</a:t>
                      </a:r>
                      <a:endParaRPr lang="en-US" sz="2600" b="1" kern="100" dirty="0">
                        <a:solidFill>
                          <a:srgbClr val="0000CC"/>
                        </a:solidFill>
                        <a:effectLst/>
                        <a:latin typeface="Times New Roman" panose="02020603050405020304"/>
                        <a:ea typeface="微软雅黑" panose="020B0503020204020204" pitchFamily="34"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7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文化创新既是一个</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取其精华、去其糟粕</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，改造传统文化的过程，又是一个</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推陈出新、革故鼎新</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，创造新文化、发展先进文化的过程</a:t>
                      </a:r>
                      <a:endParaRPr lang="zh-CN" sz="2600" kern="100" dirty="0">
                        <a:effectLst/>
                        <a:latin typeface="宋体" panose="02010600030101010101" pitchFamily="2" charset="-122"/>
                        <a:cs typeface="Courier New" panose="020703090202050204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7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①</a:t>
                      </a:r>
                      <a:r>
                        <a:rPr lang="zh-CN" sz="2600" kern="100" dirty="0">
                          <a:solidFill>
                            <a:srgbClr val="0000CC"/>
                          </a:solidFill>
                          <a:effectLst/>
                          <a:latin typeface="Times New Roman" panose="02020603050405020304"/>
                          <a:ea typeface="微软雅黑" panose="020B0503020204020204" pitchFamily="34" charset="-122"/>
                          <a:cs typeface="Times New Roman" panose="02020603050405020304"/>
                        </a:rPr>
                        <a:t>不能离开</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传统文化</a:t>
                      </a:r>
                      <a:r>
                        <a:rPr lang="zh-CN" sz="2600" kern="100" dirty="0">
                          <a:solidFill>
                            <a:srgbClr val="0000CC"/>
                          </a:solidFill>
                          <a:effectLst/>
                          <a:latin typeface="Times New Roman" panose="02020603050405020304"/>
                          <a:ea typeface="微软雅黑" panose="020B0503020204020204" pitchFamily="34" charset="-122"/>
                          <a:cs typeface="Times New Roman" panose="02020603050405020304"/>
                        </a:rPr>
                        <a:t>，空谈文化创新，</a:t>
                      </a:r>
                      <a:r>
                        <a:rPr lang="zh-CN" sz="2600" kern="100" dirty="0">
                          <a:effectLst/>
                          <a:latin typeface="Times New Roman" panose="02020603050405020304"/>
                          <a:ea typeface="微软雅黑" panose="020B0503020204020204" pitchFamily="34" charset="-122"/>
                          <a:cs typeface="Times New Roman" panose="02020603050405020304"/>
                        </a:rPr>
                        <a:t>对传统文化的批判性继承是</a:t>
                      </a:r>
                      <a:r>
                        <a:rPr lang="zh-CN" sz="2600" kern="100" dirty="0">
                          <a:solidFill>
                            <a:srgbClr val="0000CC"/>
                          </a:solidFill>
                          <a:effectLst/>
                          <a:latin typeface="Times New Roman" panose="02020603050405020304"/>
                          <a:ea typeface="微软雅黑" panose="020B0503020204020204" pitchFamily="34" charset="-122"/>
                          <a:cs typeface="Times New Roman" panose="02020603050405020304"/>
                        </a:rPr>
                        <a:t>文化创新的根基</a:t>
                      </a:r>
                      <a:endParaRPr lang="zh-CN" sz="2600" kern="100" dirty="0">
                        <a:effectLst/>
                        <a:latin typeface="宋体" panose="02010600030101010101" pitchFamily="2" charset="-122"/>
                        <a:cs typeface="Courier New" panose="02070309020205020404"/>
                      </a:endParaRPr>
                    </a:p>
                    <a:p>
                      <a:pPr marL="71755" algn="l">
                        <a:lnSpc>
                          <a:spcPct val="170000"/>
                        </a:lnSpc>
                        <a:spcAft>
                          <a:spcPts val="0"/>
                        </a:spcAft>
                      </a:pPr>
                      <a:r>
                        <a:rPr lang="en-US" sz="2600" kern="100" dirty="0">
                          <a:effectLst/>
                          <a:latin typeface="宋体" panose="02010600030101010101" pitchFamily="2" charset="-122"/>
                          <a:ea typeface="微软雅黑" panose="020B0503020204020204" pitchFamily="34" charset="-122"/>
                          <a:cs typeface="Times New Roman" panose="02020603050405020304"/>
                        </a:rPr>
                        <a:t>②</a:t>
                      </a:r>
                      <a:r>
                        <a:rPr lang="zh-CN" sz="2600" kern="100" dirty="0">
                          <a:solidFill>
                            <a:srgbClr val="0000CC"/>
                          </a:solidFill>
                          <a:effectLst/>
                          <a:latin typeface="Times New Roman" panose="02020603050405020304"/>
                          <a:ea typeface="微软雅黑" panose="020B0503020204020204" pitchFamily="34" charset="-122"/>
                          <a:cs typeface="Times New Roman" panose="02020603050405020304"/>
                        </a:rPr>
                        <a:t>体现</a:t>
                      </a:r>
                      <a:r>
                        <a:rPr lang="zh-CN" sz="2600" kern="100" dirty="0">
                          <a:solidFill>
                            <a:srgbClr val="FF0000"/>
                          </a:solidFill>
                          <a:effectLst/>
                          <a:latin typeface="Times New Roman" panose="02020603050405020304"/>
                          <a:ea typeface="微软雅黑" panose="020B0503020204020204" pitchFamily="34" charset="-122"/>
                          <a:cs typeface="Times New Roman" panose="02020603050405020304"/>
                        </a:rPr>
                        <a:t>时代精神</a:t>
                      </a:r>
                      <a:r>
                        <a:rPr lang="zh-CN" sz="2600" kern="100" dirty="0">
                          <a:effectLst/>
                          <a:latin typeface="Times New Roman" panose="02020603050405020304"/>
                          <a:ea typeface="微软雅黑" panose="020B0503020204020204" pitchFamily="34" charset="-122"/>
                          <a:cs typeface="Times New Roman" panose="02020603050405020304"/>
                        </a:rPr>
                        <a:t>是文化创新的</a:t>
                      </a:r>
                      <a:r>
                        <a:rPr lang="zh-CN" sz="2600" kern="100" dirty="0">
                          <a:solidFill>
                            <a:srgbClr val="0000CC"/>
                          </a:solidFill>
                          <a:effectLst/>
                          <a:latin typeface="Times New Roman" panose="02020603050405020304"/>
                          <a:ea typeface="微软雅黑" panose="020B0503020204020204" pitchFamily="34" charset="-122"/>
                          <a:cs typeface="Times New Roman" panose="02020603050405020304"/>
                        </a:rPr>
                        <a:t>重要追求</a:t>
                      </a:r>
                      <a:endParaRPr lang="zh-CN" sz="2600" kern="100" dirty="0">
                        <a:solidFill>
                          <a:srgbClr val="0000CC"/>
                        </a:solidFill>
                        <a:effectLst/>
                        <a:latin typeface="Times New Roman" panose="02020603050405020304"/>
                        <a:ea typeface="微软雅黑" panose="020B0503020204020204" pitchFamily="34" charset="-122"/>
                        <a:cs typeface="Times New Roman" panose="02020603050405020304"/>
                      </a:endParaRPr>
                    </a:p>
                  </a:txBody>
                  <a:tcPr marL="18014" marR="180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42578" y="816288"/>
          <a:ext cx="11305256" cy="3566160"/>
        </p:xfrm>
        <a:graphic>
          <a:graphicData uri="http://schemas.openxmlformats.org/drawingml/2006/table">
            <a:tbl>
              <a:tblPr/>
              <a:tblGrid>
                <a:gridCol w="1798131"/>
                <a:gridCol w="4245787"/>
                <a:gridCol w="5261338"/>
              </a:tblGrid>
              <a:tr h="3566160">
                <a:tc>
                  <a:txBody>
                    <a:bodyPr/>
                    <a:lstStyle/>
                    <a:p>
                      <a:pPr marL="71755" algn="l">
                        <a:lnSpc>
                          <a:spcPct val="210000"/>
                        </a:lnSpc>
                        <a:spcAft>
                          <a:spcPts val="0"/>
                        </a:spcAft>
                      </a:pPr>
                      <a:r>
                        <a:rPr lang="zh-CN" sz="2600" kern="100" dirty="0">
                          <a:solidFill>
                            <a:srgbClr val="0000CC"/>
                          </a:solidFill>
                          <a:effectLst/>
                          <a:latin typeface="+mj-ea"/>
                          <a:ea typeface="+mj-ea"/>
                          <a:cs typeface="Times New Roman" panose="02020603050405020304"/>
                        </a:rPr>
                        <a:t>面向世界，</a:t>
                      </a:r>
                      <a:r>
                        <a:rPr lang="zh-CN" sz="2600" kern="100" dirty="0" smtClean="0">
                          <a:solidFill>
                            <a:srgbClr val="0000CC"/>
                          </a:solidFill>
                          <a:effectLst/>
                          <a:latin typeface="+mj-ea"/>
                          <a:ea typeface="+mj-ea"/>
                          <a:cs typeface="Times New Roman" panose="02020603050405020304"/>
                        </a:rPr>
                        <a:t>博采众长</a:t>
                      </a:r>
                      <a:endParaRPr lang="en-US" altLang="zh-CN" sz="2600" kern="100" dirty="0" smtClean="0">
                        <a:solidFill>
                          <a:srgbClr val="0000CC"/>
                        </a:solidFill>
                        <a:effectLst/>
                        <a:latin typeface="+mj-ea"/>
                        <a:ea typeface="+mj-ea"/>
                        <a:cs typeface="Times New Roman" panose="02020603050405020304"/>
                      </a:endParaRPr>
                    </a:p>
                    <a:p>
                      <a:pPr marL="71755" algn="l">
                        <a:lnSpc>
                          <a:spcPct val="210000"/>
                        </a:lnSpc>
                        <a:spcAft>
                          <a:spcPts val="0"/>
                        </a:spcAft>
                      </a:pPr>
                      <a:r>
                        <a:rPr lang="en-US" sz="2600" kern="100" dirty="0" smtClean="0">
                          <a:solidFill>
                            <a:srgbClr val="0000CC"/>
                          </a:solidFill>
                          <a:effectLst/>
                          <a:latin typeface="+mj-ea"/>
                          <a:ea typeface="+mj-ea"/>
                          <a:cs typeface="Courier New" panose="02070309020205020404"/>
                        </a:rPr>
                        <a:t>(</a:t>
                      </a:r>
                      <a:r>
                        <a:rPr lang="zh-CN" sz="2600" kern="100" dirty="0">
                          <a:solidFill>
                            <a:srgbClr val="0000CC"/>
                          </a:solidFill>
                          <a:effectLst/>
                          <a:latin typeface="+mj-ea"/>
                          <a:ea typeface="+mj-ea"/>
                          <a:cs typeface="Times New Roman" panose="02020603050405020304"/>
                        </a:rPr>
                        <a:t>创新与借鉴、融合的关系</a:t>
                      </a:r>
                      <a:r>
                        <a:rPr lang="en-US" sz="2600" kern="100" dirty="0">
                          <a:solidFill>
                            <a:srgbClr val="0000CC"/>
                          </a:solidFill>
                          <a:effectLst/>
                          <a:latin typeface="+mj-ea"/>
                          <a:ea typeface="+mj-ea"/>
                          <a:cs typeface="Courier New" panose="02070309020205020404"/>
                        </a:rPr>
                        <a:t>)</a:t>
                      </a:r>
                      <a:endParaRPr lang="en-US" sz="2600" kern="100" dirty="0">
                        <a:solidFill>
                          <a:srgbClr val="0000CC"/>
                        </a:solidFill>
                        <a:effectLst/>
                        <a:latin typeface="+mj-ea"/>
                        <a:ea typeface="+mj-ea"/>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210000"/>
                        </a:lnSpc>
                        <a:spcAft>
                          <a:spcPts val="0"/>
                        </a:spcAft>
                      </a:pPr>
                      <a:r>
                        <a:rPr lang="zh-CN" sz="2600" kern="100">
                          <a:effectLst/>
                          <a:latin typeface="+mj-ea"/>
                          <a:ea typeface="+mj-ea"/>
                          <a:cs typeface="Times New Roman" panose="02020603050405020304"/>
                        </a:rPr>
                        <a:t>不同民族文化之间的交流、借鉴与融合，既是人类文明发展的重要动力，也是文化创新必然要经历的过程；文化多样性是文化创新的重要基础</a:t>
                      </a:r>
                      <a:endParaRPr lang="zh-CN" sz="2600" kern="100">
                        <a:effectLst/>
                        <a:latin typeface="+mj-ea"/>
                        <a:ea typeface="+mj-ea"/>
                        <a:cs typeface="Courier New" panose="020703090202050204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210000"/>
                        </a:lnSpc>
                        <a:spcAft>
                          <a:spcPts val="0"/>
                        </a:spcAft>
                      </a:pPr>
                      <a:r>
                        <a:rPr lang="en-US" sz="2600" b="1" kern="100" dirty="0">
                          <a:solidFill>
                            <a:srgbClr val="0000CC"/>
                          </a:solidFill>
                          <a:effectLst/>
                          <a:latin typeface="华文楷体" panose="02010600040101010101" charset="-122"/>
                          <a:ea typeface="华文楷体" panose="02010600040101010101" charset="-122"/>
                          <a:cs typeface="Times New Roman" panose="02020603050405020304"/>
                        </a:rPr>
                        <a:t>①</a:t>
                      </a:r>
                      <a:r>
                        <a:rPr lang="zh-CN" sz="2600" b="1" kern="100" dirty="0">
                          <a:solidFill>
                            <a:srgbClr val="0000CC"/>
                          </a:solidFill>
                          <a:effectLst/>
                          <a:latin typeface="华文楷体" panose="02010600040101010101" charset="-122"/>
                          <a:ea typeface="华文楷体" panose="02010600040101010101" charset="-122"/>
                          <a:cs typeface="Times New Roman" panose="02020603050405020304"/>
                        </a:rPr>
                        <a:t>尊重文化的多样性，坚持各民族文化一律平等的原则</a:t>
                      </a:r>
                      <a:endParaRPr lang="zh-CN" sz="2600" b="1" kern="100" dirty="0">
                        <a:solidFill>
                          <a:srgbClr val="0000CC"/>
                        </a:solidFill>
                        <a:effectLst/>
                        <a:latin typeface="华文楷体" panose="02010600040101010101" charset="-122"/>
                        <a:ea typeface="华文楷体" panose="02010600040101010101" charset="-122"/>
                        <a:cs typeface="Courier New" panose="02070309020205020404"/>
                      </a:endParaRPr>
                    </a:p>
                    <a:p>
                      <a:pPr marL="71755" algn="l">
                        <a:lnSpc>
                          <a:spcPct val="210000"/>
                        </a:lnSpc>
                        <a:spcAft>
                          <a:spcPts val="0"/>
                        </a:spcAft>
                      </a:pPr>
                      <a:r>
                        <a:rPr lang="en-US" sz="2600" b="1" kern="100" dirty="0">
                          <a:solidFill>
                            <a:srgbClr val="0000CC"/>
                          </a:solidFill>
                          <a:effectLst/>
                          <a:latin typeface="华文楷体" panose="02010600040101010101" charset="-122"/>
                          <a:ea typeface="华文楷体" panose="02010600040101010101" charset="-122"/>
                          <a:cs typeface="Times New Roman" panose="02020603050405020304"/>
                        </a:rPr>
                        <a:t>②</a:t>
                      </a:r>
                      <a:r>
                        <a:rPr lang="zh-CN" sz="2600" b="1" kern="100" dirty="0">
                          <a:solidFill>
                            <a:srgbClr val="0000CC"/>
                          </a:solidFill>
                          <a:effectLst/>
                          <a:latin typeface="华文楷体" panose="02010600040101010101" charset="-122"/>
                          <a:ea typeface="华文楷体" panose="02010600040101010101" charset="-122"/>
                          <a:cs typeface="Times New Roman" panose="02020603050405020304"/>
                        </a:rPr>
                        <a:t>以世界优秀文化为营养，充分吸收外国文化的有益成果</a:t>
                      </a:r>
                      <a:endParaRPr lang="zh-CN" sz="2600" b="1" kern="100" dirty="0">
                        <a:solidFill>
                          <a:srgbClr val="0000CC"/>
                        </a:solidFill>
                        <a:effectLst/>
                        <a:latin typeface="华文楷体" panose="02010600040101010101" charset="-122"/>
                        <a:ea typeface="华文楷体" panose="02010600040101010101" charset="-122"/>
                        <a:cs typeface="Courier New" panose="02070309020205020404"/>
                      </a:endParaRPr>
                    </a:p>
                    <a:p>
                      <a:pPr marL="71755" algn="l">
                        <a:lnSpc>
                          <a:spcPct val="210000"/>
                        </a:lnSpc>
                        <a:spcAft>
                          <a:spcPts val="0"/>
                        </a:spcAft>
                      </a:pPr>
                      <a:r>
                        <a:rPr lang="en-US" sz="2600" b="1" kern="100" dirty="0">
                          <a:solidFill>
                            <a:srgbClr val="0000CC"/>
                          </a:solidFill>
                          <a:effectLst/>
                          <a:latin typeface="华文楷体" panose="02010600040101010101" charset="-122"/>
                          <a:ea typeface="华文楷体" panose="02010600040101010101" charset="-122"/>
                          <a:cs typeface="Times New Roman" panose="02020603050405020304"/>
                        </a:rPr>
                        <a:t>③</a:t>
                      </a:r>
                      <a:r>
                        <a:rPr lang="zh-CN" sz="2600" b="1" kern="100" dirty="0">
                          <a:solidFill>
                            <a:srgbClr val="0000CC"/>
                          </a:solidFill>
                          <a:effectLst/>
                          <a:latin typeface="华文楷体" panose="02010600040101010101" charset="-122"/>
                          <a:ea typeface="华文楷体" panose="02010600040101010101" charset="-122"/>
                          <a:cs typeface="Times New Roman" panose="02020603050405020304"/>
                        </a:rPr>
                        <a:t>在学习和借鉴其他民族优秀文化成果时，要以我为主、为我所用</a:t>
                      </a:r>
                      <a:endParaRPr lang="zh-CN" sz="2600" b="1" kern="100" dirty="0">
                        <a:solidFill>
                          <a:srgbClr val="0000CC"/>
                        </a:solidFill>
                        <a:effectLst/>
                        <a:latin typeface="华文楷体" panose="02010600040101010101" charset="-122"/>
                        <a:ea typeface="华文楷体" panose="02010600040101010101" charset="-122"/>
                        <a:cs typeface="Times New Roman" panose="0202060305040502030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49514" y="844984"/>
            <a:ext cx="1157834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b="1" kern="100" dirty="0">
                <a:latin typeface="Times New Roman" panose="02020603050405020304"/>
                <a:ea typeface="微软雅黑" panose="020B0503020204020204" pitchFamily="34" charset="-122"/>
                <a:cs typeface="Times New Roman" panose="02020603050405020304"/>
              </a:rPr>
              <a:t>文化创新的途径之间的关系</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进行文化创新的两条基本途径都必须立足于社会实践的基础之上。</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两条基本途径之间也是相互联系的。在继承传统，推陈出新的过程中，离不开与外来文化的交流、借鉴与融合；在面向世界，博采众长的过程中，必须立足于传统文化基础之上，保持本民族文化特色，做到以我为主、为我所用。</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17426"/>
            <a:ext cx="11412000" cy="372173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3.</a:t>
            </a:r>
            <a:r>
              <a:rPr lang="zh-CN" altLang="zh-CN" sz="2600" b="1" kern="100" dirty="0">
                <a:latin typeface="+mj-ea"/>
                <a:ea typeface="+mj-ea"/>
                <a:cs typeface="Times New Roman" panose="02020603050405020304"/>
              </a:rPr>
              <a:t>坚持文化创新的正确方向</a:t>
            </a:r>
            <a:endParaRPr lang="zh-CN" altLang="zh-CN" sz="1050" b="1" kern="100" dirty="0">
              <a:latin typeface="+mj-ea"/>
              <a:ea typeface="+mj-ea"/>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立足于发展中国特色社会主义的实践，着眼于人民群众不断增长的精神文化需要。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把握好当代文化与传统文化、民族文化与外来文化的关系，要坚持先进文化的前进方向。既要</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反对</a:t>
            </a:r>
            <a:r>
              <a:rPr lang="en-US" altLang="zh-CN" sz="2600" b="1" kern="100" dirty="0">
                <a:solidFill>
                  <a:srgbClr val="0000CC"/>
                </a:solidFill>
                <a:latin typeface="宋体" panose="02010600030101010101" pitchFamily="2" charset="-122"/>
                <a:ea typeface="微软雅黑" panose="020B0503020204020204" pitchFamily="34" charset="-122"/>
                <a:cs typeface="Times New Roman" panose="02020603050405020304"/>
              </a:rPr>
              <a:t>“</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守旧主义</a:t>
            </a:r>
            <a:r>
              <a:rPr lang="en-US" altLang="zh-CN" sz="2600" b="1" kern="100" dirty="0">
                <a:solidFill>
                  <a:srgbClr val="0000CC"/>
                </a:solidFill>
                <a:latin typeface="宋体" panose="02010600030101010101" pitchFamily="2" charset="-122"/>
                <a:ea typeface="微软雅黑" panose="020B0503020204020204" pitchFamily="34" charset="-122"/>
                <a:cs typeface="Times New Roman" panose="02020603050405020304"/>
              </a:rPr>
              <a:t>”</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和</a:t>
            </a:r>
            <a:r>
              <a:rPr lang="en-US" altLang="zh-CN" sz="2600" b="1" kern="100" dirty="0">
                <a:solidFill>
                  <a:srgbClr val="0000CC"/>
                </a:solidFill>
                <a:latin typeface="宋体" panose="02010600030101010101" pitchFamily="2" charset="-122"/>
                <a:ea typeface="微软雅黑" panose="020B0503020204020204" pitchFamily="34" charset="-122"/>
                <a:cs typeface="Times New Roman" panose="02020603050405020304"/>
              </a:rPr>
              <a:t>“</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封闭主义</a:t>
            </a:r>
            <a:r>
              <a:rPr lang="en-US" altLang="zh-CN" sz="2600" b="1" kern="100" dirty="0">
                <a:solidFill>
                  <a:srgbClr val="0000CC"/>
                </a:solidFill>
                <a:latin typeface="宋体" panose="02010600030101010101" pitchFamily="2" charset="-122"/>
                <a:ea typeface="微软雅黑" panose="020B0503020204020204" pitchFamily="34" charset="-122"/>
                <a:cs typeface="Times New Roman" panose="02020603050405020304"/>
              </a:rPr>
              <a:t>”</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，又要克服</a:t>
            </a:r>
            <a:r>
              <a:rPr lang="en-US" altLang="zh-CN" sz="2600" b="1" kern="100" dirty="0">
                <a:solidFill>
                  <a:srgbClr val="0000CC"/>
                </a:solidFill>
                <a:latin typeface="宋体" panose="02010600030101010101" pitchFamily="2" charset="-122"/>
                <a:ea typeface="微软雅黑" panose="020B0503020204020204" pitchFamily="34" charset="-122"/>
                <a:cs typeface="Times New Roman" panose="02020603050405020304"/>
              </a:rPr>
              <a:t>“</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民族虚无主义</a:t>
            </a:r>
            <a:r>
              <a:rPr lang="en-US" altLang="zh-CN" sz="2600" b="1" kern="100" dirty="0">
                <a:solidFill>
                  <a:srgbClr val="0000CC"/>
                </a:solidFill>
                <a:latin typeface="宋体" panose="02010600030101010101" pitchFamily="2" charset="-122"/>
                <a:ea typeface="微软雅黑" panose="020B0503020204020204" pitchFamily="34" charset="-122"/>
                <a:cs typeface="Times New Roman" panose="02020603050405020304"/>
              </a:rPr>
              <a:t>”</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和</a:t>
            </a:r>
            <a:r>
              <a:rPr lang="en-US" altLang="zh-CN" sz="2600" b="1" kern="100" dirty="0">
                <a:solidFill>
                  <a:srgbClr val="0000CC"/>
                </a:solidFill>
                <a:latin typeface="宋体" panose="02010600030101010101" pitchFamily="2" charset="-122"/>
                <a:ea typeface="微软雅黑" panose="020B0503020204020204" pitchFamily="34" charset="-122"/>
                <a:cs typeface="Times New Roman" panose="02020603050405020304"/>
              </a:rPr>
              <a:t>“</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历史虚无主义</a:t>
            </a:r>
            <a:r>
              <a:rPr lang="en-US" altLang="zh-CN" sz="2600" b="1" kern="100" dirty="0">
                <a:solidFill>
                  <a:srgbClr val="0000CC"/>
                </a:solidFill>
                <a:latin typeface="宋体" panose="02010600030101010101" pitchFamily="2" charset="-122"/>
                <a:ea typeface="微软雅黑" panose="020B0503020204020204" pitchFamily="34" charset="-122"/>
                <a:cs typeface="Times New Roman" panose="02020603050405020304"/>
              </a:rPr>
              <a:t>”</a:t>
            </a:r>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的错误倾向。</a:t>
            </a:r>
            <a:endParaRPr lang="zh-CN" altLang="zh-CN" sz="2600" b="1" kern="100" dirty="0">
              <a:solidFill>
                <a:srgbClr val="0000CC"/>
              </a:solidFill>
              <a:effectLst/>
              <a:latin typeface="Times New Roman" panose="02020603050405020304"/>
              <a:ea typeface="微软雅黑" panose="020B0503020204020204" pitchFamily="34" charset="-122"/>
              <a:cs typeface="Times New Roman" panose="02020603050405020304"/>
            </a:endParaRPr>
          </a:p>
        </p:txBody>
      </p:sp>
      <p:pic>
        <p:nvPicPr>
          <p:cNvPr id="6146" name="Picture 2" descr="\\高慧颖\e\原文件\2019\一轮\政治一轮通用\121.TIF"/>
          <p:cNvPicPr>
            <a:picLocks noChangeAspect="1" noChangeArrowheads="1"/>
          </p:cNvPicPr>
          <p:nvPr/>
        </p:nvPicPr>
        <p:blipFill>
          <a:blip r:embed="rId1"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304789" y="3838982"/>
            <a:ext cx="5580835" cy="2861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14985" y="224790"/>
            <a:ext cx="11282680" cy="6734175"/>
          </a:xfrm>
          <a:prstGeom prst="rect">
            <a:avLst/>
          </a:prstGeom>
          <a:noFill/>
        </p:spPr>
        <p:txBody>
          <a:bodyPr wrap="square" rtlCol="0" anchor="t">
            <a:spAutoFit/>
          </a:bodyPr>
          <a:p>
            <a:pPr>
              <a:lnSpc>
                <a:spcPct val="120000"/>
              </a:lnSpc>
            </a:pPr>
            <a:r>
              <a:rPr lang="zh-CN" altLang="en-US" sz="3600">
                <a:latin typeface="华文楷体" panose="02010600040101010101" charset="-122"/>
                <a:ea typeface="华文楷体" panose="02010600040101010101" charset="-122"/>
                <a:cs typeface="华文楷体" panose="02010600040101010101" charset="-122"/>
              </a:rPr>
              <a:t>德化瓷素以“宛似象牙、光色如绢”的独特品质著称于世，是我国传统文化的瑰宝。其制作既保持了传统刻花和印花工艺，又在工艺和设计方面不断有新的提高和拓展，成为世界公认的艺术精品。宋元以来，德化瓷销往海外。这些瓷品有为日本、东南亚地区生产的观音像等佛教用品，有销往阿拉伯地区的带有阿拉伯纹饰的釉外云彩大盘。精美的德化瓷长期畅销海外，丰富了当地居民的物质文化生活，成为传播中华文化的使者。</a:t>
            </a:r>
            <a:endParaRPr lang="zh-CN" altLang="en-US" sz="3600"/>
          </a:p>
          <a:p>
            <a:pPr>
              <a:lnSpc>
                <a:spcPct val="120000"/>
              </a:lnSpc>
            </a:pPr>
            <a:r>
              <a:rPr lang="zh-CN" altLang="en-US" sz="3600"/>
              <a:t>运用《文化生活》知识，分析德化瓷畅销海外的原因。（9分）</a:t>
            </a:r>
            <a:endParaRPr lang="zh-CN" altLang="en-US" sz="36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7240" y="579755"/>
            <a:ext cx="10681970" cy="5076825"/>
          </a:xfrm>
          <a:prstGeom prst="rect">
            <a:avLst/>
          </a:prstGeom>
          <a:noFill/>
        </p:spPr>
        <p:txBody>
          <a:bodyPr wrap="square" rtlCol="0" anchor="t">
            <a:spAutoFit/>
          </a:bodyPr>
          <a:p>
            <a:pPr>
              <a:lnSpc>
                <a:spcPct val="180000"/>
              </a:lnSpc>
            </a:pPr>
            <a:r>
              <a:rPr lang="zh-CN" altLang="en-US" sz="3600" b="1">
                <a:latin typeface="华文仿宋" panose="02010600040101010101" charset="-122"/>
                <a:ea typeface="华文仿宋" panose="02010600040101010101" charset="-122"/>
              </a:rPr>
              <a:t>①德化瓷具有独特性和民族性，富有中华文华的内涵。</a:t>
            </a:r>
            <a:endParaRPr lang="zh-CN" altLang="en-US" sz="3600" b="1">
              <a:latin typeface="华文仿宋" panose="02010600040101010101" charset="-122"/>
              <a:ea typeface="华文仿宋" panose="02010600040101010101" charset="-122"/>
            </a:endParaRPr>
          </a:p>
          <a:p>
            <a:pPr>
              <a:lnSpc>
                <a:spcPct val="180000"/>
              </a:lnSpc>
            </a:pPr>
            <a:r>
              <a:rPr lang="zh-CN" altLang="en-US" sz="3600" b="1">
                <a:latin typeface="华文仿宋" panose="02010600040101010101" charset="-122"/>
                <a:ea typeface="华文仿宋" panose="02010600040101010101" charset="-122"/>
              </a:rPr>
              <a:t>②尊重文化多样性，德化瓷适应不同地域的文化特点（文化需求）。</a:t>
            </a:r>
            <a:endParaRPr lang="zh-CN" altLang="en-US" sz="3600" b="1">
              <a:latin typeface="华文仿宋" panose="02010600040101010101" charset="-122"/>
              <a:ea typeface="华文仿宋" panose="02010600040101010101" charset="-122"/>
            </a:endParaRPr>
          </a:p>
          <a:p>
            <a:pPr>
              <a:lnSpc>
                <a:spcPct val="180000"/>
              </a:lnSpc>
            </a:pPr>
            <a:r>
              <a:rPr lang="zh-CN" altLang="en-US" sz="3600" b="1">
                <a:latin typeface="华文仿宋" panose="02010600040101010101" charset="-122"/>
                <a:ea typeface="华文仿宋" panose="02010600040101010101" charset="-122"/>
              </a:rPr>
              <a:t>③在继承优秀传统的基础上不断创新。</a:t>
            </a:r>
            <a:endParaRPr lang="zh-CN" altLang="en-US" sz="3600" b="1">
              <a:latin typeface="华文仿宋" panose="02010600040101010101" charset="-122"/>
              <a:ea typeface="华文仿宋" panose="02010600040101010101"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6622" y="818998"/>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7030A0"/>
                </a:solidFill>
                <a:latin typeface="Times New Roman" panose="02020603050405020304"/>
                <a:ea typeface="微软雅黑" panose="020B0503020204020204" pitchFamily="34" charset="-122"/>
                <a:cs typeface="Times New Roman" panose="02020603050405020304"/>
              </a:rPr>
              <a:t>提醒　</a:t>
            </a:r>
            <a:r>
              <a:rPr lang="zh-CN" altLang="zh-CN" sz="2600" b="1" kern="100" dirty="0">
                <a:latin typeface="Times New Roman" panose="02020603050405020304"/>
                <a:ea typeface="微软雅黑" panose="020B0503020204020204" pitchFamily="34" charset="-122"/>
                <a:cs typeface="Times New Roman" panose="02020603050405020304"/>
              </a:rPr>
              <a:t>文化继承、文化发展与文化创新</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对传统文化的批判性继承是文化创新的根基，文化发展的实质就在于文化创新，文化继承、文化发展与文化创新紧密联系，不可分割。</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81940" y="21590"/>
            <a:ext cx="11685270" cy="6862445"/>
          </a:xfrm>
          <a:prstGeom prst="rect">
            <a:avLst/>
          </a:prstGeom>
          <a:noFill/>
        </p:spPr>
        <p:txBody>
          <a:bodyPr wrap="square" rtlCol="0" anchor="t">
            <a:spAutoFit/>
          </a:bodyPr>
          <a:p>
            <a:r>
              <a:rPr lang="zh-CN" altLang="en-US"/>
              <a:t>39．阅读材料，完成下列要求。（26分）</a:t>
            </a:r>
            <a:r>
              <a:rPr lang="zh-CN" altLang="en-US">
                <a:latin typeface="华文楷体" panose="02010600040101010101" charset="-122"/>
                <a:ea typeface="华文楷体" panose="02010600040101010101" charset="-122"/>
                <a:cs typeface="华文楷体" panose="02010600040101010101" charset="-122"/>
              </a:rPr>
              <a:t>         </a:t>
            </a:r>
            <a:endParaRPr lang="zh-CN" altLang="en-US">
              <a:latin typeface="华文楷体" panose="02010600040101010101" charset="-122"/>
              <a:ea typeface="华文楷体" panose="02010600040101010101" charset="-122"/>
              <a:cs typeface="华文楷体" panose="02010600040101010101" charset="-122"/>
            </a:endParaRPr>
          </a:p>
          <a:p>
            <a:r>
              <a:rPr lang="zh-CN" altLang="en-US">
                <a:latin typeface="华文楷体" panose="02010600040101010101" charset="-122"/>
                <a:ea typeface="华文楷体" panose="02010600040101010101" charset="-122"/>
                <a:cs typeface="华文楷体" panose="02010600040101010101" charset="-122"/>
              </a:rPr>
              <a:t>     </a:t>
            </a:r>
            <a:r>
              <a:rPr lang="zh-CN" altLang="en-US" sz="3200">
                <a:latin typeface="华文楷体" panose="02010600040101010101" charset="-122"/>
                <a:ea typeface="华文楷体" panose="02010600040101010101" charset="-122"/>
                <a:cs typeface="华文楷体" panose="02010600040101010101" charset="-122"/>
              </a:rPr>
              <a:t>   疟疾是威胁人类生命的一大顽疾，困扰来了人类几千年。20世纪60年代末，治疗疟疾的常用药物——氯喹或奎宁的药效已经减弱，疟疾的发病率再次升高。为了找到新型抗疟药物，中国政府启动了研制治疗疟疾药物的“523项目”，中医研究院成立以屠呦呦为组长的科研组参加研究工作。在极为艰苦的条件下，屠呦呦小组与全国7个省市、30多个单位的科研人员协同合作，经过数百次试验、无数次失败，并从《肘后备急方》等传统中草药文献中获得灵感、汲取智慧，最终使用乙醚从青蒿中提取了疗效高的青蒿素，开创了治疗疟疾新方法，挽救了全球数百万人的生命。世界卫生组织将青蒿素和相关药剂列入其基本药品目录，以青蒿素为基础的复方药物已经成为疟疾的标准治疗药物。 </a:t>
            </a:r>
            <a:endParaRPr lang="zh-CN" altLang="en-US" sz="3200">
              <a:latin typeface="华文楷体" panose="02010600040101010101" charset="-122"/>
              <a:ea typeface="华文楷体" panose="02010600040101010101" charset="-122"/>
              <a:cs typeface="华文楷体" panose="02010600040101010101" charset="-122"/>
            </a:endParaRPr>
          </a:p>
          <a:p>
            <a:r>
              <a:rPr lang="zh-CN" altLang="en-US" sz="3200"/>
              <a:t>（2）结合文化生的知识，谈谈屠呦呦团队的发现对于继承和发展中华优秀传统文化的启示。（10分）</a:t>
            </a:r>
            <a:endParaRPr lang="zh-CN" altLang="en-US" sz="3200"/>
          </a:p>
        </p:txBody>
      </p:sp>
      <p:sp>
        <p:nvSpPr>
          <p:cNvPr id="3" name="文本框 2"/>
          <p:cNvSpPr txBox="1"/>
          <p:nvPr/>
        </p:nvSpPr>
        <p:spPr>
          <a:xfrm>
            <a:off x="6771640" y="21590"/>
            <a:ext cx="5305425" cy="460375"/>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2016年高考文综政治试题（全国Ⅲ卷）</a:t>
            </a:r>
            <a:endParaRPr lang="zh-CN" altLang="en-US">
              <a:latin typeface="方正舒体" panose="02010601030101010101" charset="-122"/>
              <a:ea typeface="方正舒体" panose="02010601030101010101" charset="-122"/>
              <a:cs typeface="方正舒体" panose="02010601030101010101"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0405" y="443865"/>
            <a:ext cx="10943590" cy="5408295"/>
          </a:xfrm>
          <a:prstGeom prst="rect">
            <a:avLst/>
          </a:prstGeom>
          <a:noFill/>
        </p:spPr>
        <p:txBody>
          <a:bodyPr wrap="square" rtlCol="0" anchor="t">
            <a:spAutoFit/>
          </a:bodyPr>
          <a:p>
            <a:pPr>
              <a:lnSpc>
                <a:spcPct val="160000"/>
              </a:lnSpc>
            </a:pPr>
            <a:r>
              <a:rPr lang="zh-CN" altLang="en-US" sz="3600" b="1">
                <a:latin typeface="仿宋" panose="02010609060101010101" charset="-122"/>
                <a:ea typeface="仿宋" panose="02010609060101010101" charset="-122"/>
                <a:cs typeface="仿宋" panose="02010609060101010101" charset="-122"/>
              </a:rPr>
              <a:t>①</a:t>
            </a:r>
            <a:r>
              <a:rPr lang="zh-CN" altLang="en-US" sz="3600" b="1">
                <a:solidFill>
                  <a:srgbClr val="FF0000"/>
                </a:solidFill>
                <a:latin typeface="仿宋" panose="02010609060101010101" charset="-122"/>
                <a:ea typeface="仿宋" panose="02010609060101010101" charset="-122"/>
                <a:cs typeface="仿宋" panose="02010609060101010101" charset="-122"/>
              </a:rPr>
              <a:t>立足于实践，在继承的基础上发展</a:t>
            </a:r>
            <a:r>
              <a:rPr lang="zh-CN" altLang="en-US" sz="3600" b="1">
                <a:latin typeface="仿宋" panose="02010609060101010101" charset="-122"/>
                <a:ea typeface="仿宋" panose="02010609060101010101" charset="-122"/>
                <a:cs typeface="仿宋" panose="02010609060101010101" charset="-122"/>
              </a:rPr>
              <a:t>中华优秀传统文化；（4分）</a:t>
            </a:r>
            <a:endParaRPr lang="zh-CN" altLang="en-US" sz="3600" b="1">
              <a:latin typeface="仿宋" panose="02010609060101010101" charset="-122"/>
              <a:ea typeface="仿宋" panose="02010609060101010101" charset="-122"/>
              <a:cs typeface="仿宋" panose="02010609060101010101" charset="-122"/>
            </a:endParaRPr>
          </a:p>
          <a:p>
            <a:pPr>
              <a:lnSpc>
                <a:spcPct val="160000"/>
              </a:lnSpc>
            </a:pPr>
            <a:r>
              <a:rPr lang="zh-CN" altLang="en-US" sz="3600" b="1">
                <a:latin typeface="仿宋" panose="02010609060101010101" charset="-122"/>
                <a:ea typeface="仿宋" panose="02010609060101010101" charset="-122"/>
                <a:cs typeface="仿宋" panose="02010609060101010101" charset="-122"/>
              </a:rPr>
              <a:t>②</a:t>
            </a:r>
            <a:r>
              <a:rPr lang="zh-CN" altLang="en-US" sz="3600" b="1">
                <a:solidFill>
                  <a:srgbClr val="FF0000"/>
                </a:solidFill>
                <a:latin typeface="仿宋" panose="02010609060101010101" charset="-122"/>
                <a:ea typeface="仿宋" panose="02010609060101010101" charset="-122"/>
                <a:cs typeface="仿宋" panose="02010609060101010101" charset="-122"/>
              </a:rPr>
              <a:t>运用现代科技手段</a:t>
            </a:r>
            <a:r>
              <a:rPr lang="zh-CN" altLang="en-US" sz="3600" b="1">
                <a:latin typeface="仿宋" panose="02010609060101010101" charset="-122"/>
                <a:ea typeface="仿宋" panose="02010609060101010101" charset="-122"/>
                <a:cs typeface="仿宋" panose="02010609060101010101" charset="-122"/>
              </a:rPr>
              <a:t>研究中华优秀传统文化，发掘其当代价值；（3分）</a:t>
            </a:r>
            <a:endParaRPr lang="zh-CN" altLang="en-US" sz="3600" b="1">
              <a:latin typeface="仿宋" panose="02010609060101010101" charset="-122"/>
              <a:ea typeface="仿宋" panose="02010609060101010101" charset="-122"/>
              <a:cs typeface="仿宋" panose="02010609060101010101" charset="-122"/>
            </a:endParaRPr>
          </a:p>
          <a:p>
            <a:pPr>
              <a:lnSpc>
                <a:spcPct val="160000"/>
              </a:lnSpc>
            </a:pPr>
            <a:r>
              <a:rPr lang="zh-CN" altLang="en-US" sz="3600" b="1">
                <a:latin typeface="仿宋" panose="02010609060101010101" charset="-122"/>
                <a:ea typeface="仿宋" panose="02010609060101010101" charset="-122"/>
                <a:cs typeface="仿宋" panose="02010609060101010101" charset="-122"/>
              </a:rPr>
              <a:t>③</a:t>
            </a:r>
            <a:r>
              <a:rPr lang="zh-CN" altLang="en-US" sz="3600" b="1">
                <a:solidFill>
                  <a:srgbClr val="FF0000"/>
                </a:solidFill>
                <a:latin typeface="仿宋" panose="02010609060101010101" charset="-122"/>
                <a:ea typeface="仿宋" panose="02010609060101010101" charset="-122"/>
                <a:cs typeface="仿宋" panose="02010609060101010101" charset="-122"/>
              </a:rPr>
              <a:t>推进中华优秀传统文化的传播</a:t>
            </a:r>
            <a:r>
              <a:rPr lang="zh-CN" altLang="en-US" sz="3600" b="1">
                <a:latin typeface="仿宋" panose="02010609060101010101" charset="-122"/>
                <a:ea typeface="仿宋" panose="02010609060101010101" charset="-122"/>
                <a:cs typeface="仿宋" panose="02010609060101010101" charset="-122"/>
              </a:rPr>
              <a:t>，增强其世界影响力。（3分）（其他答案，若言之成理，可酌情给分）</a:t>
            </a:r>
            <a:endParaRPr lang="zh-CN" altLang="en-US" sz="3600" b="1">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53368" y="72986"/>
            <a:ext cx="11637222" cy="671830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10000"/>
              </a:lnSpc>
              <a:spcAft>
                <a:spcPts val="0"/>
              </a:spcAft>
            </a:pPr>
            <a:r>
              <a:rPr lang="zh-CN"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rPr>
              <a:t>典例</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(2017·</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zh-CN" altLang="zh-CN" sz="2600" kern="100" dirty="0">
                <a:latin typeface="Times New Roman" panose="02020603050405020304"/>
                <a:ea typeface="微软雅黑" panose="020B0503020204020204" pitchFamily="34" charset="-122"/>
                <a:cs typeface="Times New Roman" panose="02020603050405020304"/>
              </a:rPr>
              <a:t>，节选</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阅读材料，回答问题。</a:t>
            </a:r>
            <a:r>
              <a:rPr lang="en-US" altLang="zh-CN" sz="2600" kern="100" dirty="0">
                <a:latin typeface="Times New Roman" panose="02020603050405020304"/>
                <a:ea typeface="微软雅黑" panose="020B0503020204020204" pitchFamily="34" charset="-122"/>
                <a:cs typeface="Times New Roman" panose="02020603050405020304"/>
              </a:rPr>
              <a:t>P115</a:t>
            </a:r>
            <a:endParaRPr lang="zh-CN" altLang="zh-CN" sz="1050" kern="100" dirty="0">
              <a:latin typeface="宋体" panose="02010600030101010101" pitchFamily="2" charset="-122"/>
              <a:cs typeface="Courier New" panose="02070309020205020404"/>
            </a:endParaRPr>
          </a:p>
          <a:p>
            <a:pPr algn="just">
              <a:lnSpc>
                <a:spcPct val="110000"/>
              </a:lnSpc>
              <a:spcAft>
                <a:spcPts val="0"/>
              </a:spcAft>
            </a:pPr>
            <a:r>
              <a:rPr lang="en-US" altLang="zh-CN" sz="2600" kern="100" dirty="0">
                <a:latin typeface="华文楷体" panose="02010600040101010101" charset="-122"/>
                <a:ea typeface="华文楷体" panose="02010600040101010101" charset="-122"/>
                <a:cs typeface="华文楷体" panose="02010600040101010101" charset="-122"/>
              </a:rPr>
              <a:t>    “</a:t>
            </a:r>
            <a:r>
              <a:rPr lang="zh-CN" altLang="zh-CN" sz="2600" kern="100" dirty="0">
                <a:latin typeface="华文楷体" panose="02010600040101010101" charset="-122"/>
                <a:ea typeface="华文楷体" panose="02010600040101010101" charset="-122"/>
                <a:cs typeface="华文楷体" panose="02010600040101010101" charset="-122"/>
              </a:rPr>
              <a:t>赏中华诗词，寻文化基因，品生活之美。</a:t>
            </a:r>
            <a:r>
              <a:rPr lang="en-US" altLang="zh-CN" sz="2600" kern="100" dirty="0">
                <a:latin typeface="华文楷体" panose="02010600040101010101" charset="-122"/>
                <a:ea typeface="华文楷体" panose="02010600040101010101" charset="-122"/>
                <a:cs typeface="华文楷体" panose="02010600040101010101" charset="-122"/>
              </a:rPr>
              <a:t>”2017</a:t>
            </a:r>
            <a:r>
              <a:rPr lang="zh-CN" altLang="zh-CN" sz="2600" kern="100" dirty="0">
                <a:latin typeface="华文楷体" panose="02010600040101010101" charset="-122"/>
                <a:ea typeface="华文楷体" panose="02010600040101010101" charset="-122"/>
                <a:cs typeface="华文楷体" panose="02010600040101010101" charset="-122"/>
              </a:rPr>
              <a:t>年春节期间，大型文化类竞赛节目《中国诗词大会》在中央电视台播出，成为陪伴人们欢度新春佳节的一道文化大餐。</a:t>
            </a:r>
            <a:endParaRPr lang="zh-CN" altLang="zh-CN" sz="1050" kern="100" dirty="0">
              <a:latin typeface="华文楷体" panose="02010600040101010101" charset="-122"/>
              <a:ea typeface="华文楷体" panose="02010600040101010101" charset="-122"/>
              <a:cs typeface="华文楷体" panose="02010600040101010101" charset="-122"/>
            </a:endParaRPr>
          </a:p>
          <a:p>
            <a:pPr algn="just">
              <a:lnSpc>
                <a:spcPct val="110000"/>
              </a:lnSpc>
              <a:spcAft>
                <a:spcPts val="0"/>
              </a:spcAft>
            </a:pPr>
            <a:r>
              <a:rPr lang="zh-CN" altLang="zh-CN" sz="2600" kern="100" dirty="0">
                <a:latin typeface="华文楷体" panose="02010600040101010101" charset="-122"/>
                <a:ea typeface="华文楷体" panose="02010600040101010101" charset="-122"/>
                <a:cs typeface="华文楷体" panose="02010600040101010101" charset="-122"/>
              </a:rPr>
              <a:t>    《中国诗词大会》节目组以传承中华优秀传统文化为己任，紧紧抓住受众的中国诗词文化情结，在赛制和表现形式等方面大胆创新。比赛诗词涵盖《诗经》、楚辞、唐宋诗词、毛泽东诗词等，主要选自中小学教材，聚焦爱国、仁义、友善等主题。参赛选手来自各行各业，有学生、教师，有工人、农民、公务员，有海外华人、外国留学生。嘉宾现场点评，或分析诗词的深刻内涵，或发掘诗</a:t>
            </a:r>
            <a:r>
              <a:rPr lang="zh-CN" altLang="zh-CN" sz="2600" kern="100" spc="-100" dirty="0">
                <a:latin typeface="华文楷体" panose="02010600040101010101" charset="-122"/>
                <a:ea typeface="华文楷体" panose="02010600040101010101" charset="-122"/>
                <a:cs typeface="华文楷体" panose="02010600040101010101" charset="-122"/>
              </a:rPr>
              <a:t>词的道德价值，或讲述诗词背后的历史故事。赛会设置竞猜、</a:t>
            </a:r>
            <a:r>
              <a:rPr lang="en-US" altLang="zh-CN" sz="2600" kern="100" spc="-100" dirty="0">
                <a:latin typeface="华文楷体" panose="02010600040101010101" charset="-122"/>
                <a:ea typeface="华文楷体" panose="02010600040101010101" charset="-122"/>
                <a:cs typeface="华文楷体" panose="02010600040101010101" charset="-122"/>
              </a:rPr>
              <a:t>“</a:t>
            </a:r>
            <a:r>
              <a:rPr lang="zh-CN" altLang="zh-CN" sz="2600" kern="100" spc="-100" dirty="0">
                <a:latin typeface="华文楷体" panose="02010600040101010101" charset="-122"/>
                <a:ea typeface="华文楷体" panose="02010600040101010101" charset="-122"/>
                <a:cs typeface="华文楷体" panose="02010600040101010101" charset="-122"/>
              </a:rPr>
              <a:t>飞花令</a:t>
            </a:r>
            <a:r>
              <a:rPr lang="en-US" altLang="zh-CN" sz="2600" kern="100" spc="-100" dirty="0">
                <a:latin typeface="华文楷体" panose="02010600040101010101" charset="-122"/>
                <a:ea typeface="华文楷体" panose="02010600040101010101" charset="-122"/>
                <a:cs typeface="华文楷体" panose="02010600040101010101" charset="-122"/>
              </a:rPr>
              <a:t>”</a:t>
            </a:r>
            <a:r>
              <a:rPr lang="zh-CN" altLang="zh-CN" sz="2600" kern="100" spc="-100" dirty="0">
                <a:latin typeface="华文楷体" panose="02010600040101010101" charset="-122"/>
                <a:ea typeface="华文楷体" panose="02010600040101010101" charset="-122"/>
                <a:cs typeface="华文楷体" panose="02010600040101010101" charset="-122"/>
              </a:rPr>
              <a:t>等环节，</a:t>
            </a:r>
            <a:r>
              <a:rPr lang="zh-CN" altLang="zh-CN" sz="2600" kern="100" dirty="0" smtClean="0">
                <a:latin typeface="华文楷体" panose="02010600040101010101" charset="-122"/>
                <a:ea typeface="华文楷体" panose="02010600040101010101" charset="-122"/>
                <a:cs typeface="华文楷体" panose="02010600040101010101" charset="-122"/>
                <a:sym typeface="+mn-ea"/>
              </a:rPr>
              <a:t>启用水舞台、大屏幕展示等舞美设计，应用新媒体互动、多屏传播等技术手段，打造出一场全民参与的诗词文化盛宴。节目的播出，引起强烈反响，总收视观众超过</a:t>
            </a:r>
            <a:r>
              <a:rPr lang="en-US" altLang="zh-CN" sz="2600" kern="100" dirty="0" smtClean="0">
                <a:latin typeface="华文楷体" panose="02010600040101010101" charset="-122"/>
                <a:ea typeface="华文楷体" panose="02010600040101010101" charset="-122"/>
                <a:cs typeface="华文楷体" panose="02010600040101010101" charset="-122"/>
                <a:sym typeface="+mn-ea"/>
              </a:rPr>
              <a:t>11</a:t>
            </a:r>
            <a:r>
              <a:rPr lang="zh-CN" altLang="zh-CN" sz="2600" kern="100" dirty="0" smtClean="0">
                <a:latin typeface="华文楷体" panose="02010600040101010101" charset="-122"/>
                <a:ea typeface="华文楷体" panose="02010600040101010101" charset="-122"/>
                <a:cs typeface="华文楷体" panose="02010600040101010101" charset="-122"/>
                <a:sym typeface="+mn-ea"/>
              </a:rPr>
              <a:t>亿人次，引发新一轮中国诗词热。</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10000"/>
              </a:lnSpc>
              <a:spcAft>
                <a:spcPts val="0"/>
              </a:spcAft>
            </a:pPr>
            <a:r>
              <a:rPr lang="zh-CN" altLang="zh-CN" sz="2600" kern="100" spc="-20" dirty="0" smtClean="0">
                <a:latin typeface="Times New Roman" panose="02020603050405020304"/>
                <a:ea typeface="微软雅黑" panose="020B0503020204020204" pitchFamily="34" charset="-122"/>
                <a:cs typeface="Times New Roman" panose="02020603050405020304"/>
                <a:sym typeface="+mn-ea"/>
              </a:rPr>
              <a:t>《中国诗词大会》</a:t>
            </a:r>
            <a:r>
              <a:rPr lang="zh-CN" altLang="zh-CN" sz="2600" kern="100" spc="-20" dirty="0">
                <a:latin typeface="Times New Roman" panose="02020603050405020304"/>
                <a:ea typeface="微软雅黑" panose="020B0503020204020204" pitchFamily="34" charset="-122"/>
                <a:cs typeface="Times New Roman" panose="02020603050405020304"/>
                <a:sym typeface="+mn-ea"/>
              </a:rPr>
              <a:t>是</a:t>
            </a:r>
            <a:r>
              <a:rPr lang="zh-CN" altLang="zh-CN" sz="2600" kern="100" spc="-20" dirty="0">
                <a:solidFill>
                  <a:srgbClr val="FF0000"/>
                </a:solidFill>
                <a:latin typeface="Times New Roman" panose="02020603050405020304"/>
                <a:ea typeface="微软雅黑" panose="020B0503020204020204" pitchFamily="34" charset="-122"/>
                <a:cs typeface="Times New Roman" panose="02020603050405020304"/>
                <a:sym typeface="+mn-ea"/>
              </a:rPr>
              <a:t>传承</a:t>
            </a:r>
            <a:r>
              <a:rPr lang="zh-CN" altLang="zh-CN" sz="2600" kern="100" spc="-20" dirty="0">
                <a:latin typeface="Times New Roman" panose="02020603050405020304"/>
                <a:ea typeface="微软雅黑" panose="020B0503020204020204" pitchFamily="34" charset="-122"/>
                <a:cs typeface="Times New Roman" panose="02020603050405020304"/>
                <a:sym typeface="+mn-ea"/>
              </a:rPr>
              <a:t>中华优秀传统文化的成功案例，运用文化生活知识说明其成功的原因</a:t>
            </a:r>
            <a:r>
              <a:rPr lang="zh-CN" altLang="zh-CN" sz="2600" kern="100" spc="-20" dirty="0" smtClean="0">
                <a:latin typeface="Times New Roman" panose="02020603050405020304"/>
                <a:ea typeface="微软雅黑" panose="020B0503020204020204" pitchFamily="34" charset="-122"/>
                <a:cs typeface="Times New Roman" panose="02020603050405020304"/>
                <a:sym typeface="+mn-ea"/>
              </a:rPr>
              <a:t>。</a:t>
            </a:r>
            <a:r>
              <a:rPr lang="en-US" altLang="zh-CN" sz="2600" kern="100" dirty="0" smtClean="0">
                <a:latin typeface="Times New Roman" panose="02020603050405020304"/>
                <a:ea typeface="微软雅黑" panose="020B0503020204020204" pitchFamily="34" charset="-122"/>
                <a:cs typeface="Times New Roman" panose="02020603050405020304"/>
              </a:rPr>
              <a:t> </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79475" y="446405"/>
            <a:ext cx="10530205" cy="5704205"/>
          </a:xfrm>
          <a:prstGeom prst="rect">
            <a:avLst/>
          </a:prstGeom>
          <a:noFill/>
        </p:spPr>
        <p:txBody>
          <a:bodyPr wrap="square" rtlCol="0" anchor="t">
            <a:spAutoFit/>
          </a:bodyPr>
          <a:p>
            <a:pPr marL="71755" algn="l">
              <a:lnSpc>
                <a:spcPct val="190000"/>
              </a:lnSpc>
              <a:spcAft>
                <a:spcPts val="0"/>
              </a:spcAft>
            </a:pPr>
            <a:r>
              <a:rPr lang="zh-CN" sz="3200" b="1" kern="100" dirty="0">
                <a:effectLst/>
                <a:latin typeface="华文楷体" panose="02010600040101010101" charset="-122"/>
                <a:ea typeface="华文楷体" panose="02010600040101010101" charset="-122"/>
                <a:cs typeface="Times New Roman" panose="02020603050405020304"/>
                <a:sym typeface="+mn-ea"/>
              </a:rPr>
              <a:t>选择艺术价值高、影响大、代表性强的诗词，集中展示中国诗词的魅力；</a:t>
            </a:r>
            <a:endParaRPr lang="zh-CN" sz="3200" b="1" kern="100" dirty="0">
              <a:effectLst/>
              <a:latin typeface="华文楷体" panose="02010600040101010101" charset="-122"/>
              <a:ea typeface="华文楷体" panose="02010600040101010101" charset="-122"/>
              <a:cs typeface="Times New Roman" panose="02020603050405020304"/>
            </a:endParaRPr>
          </a:p>
          <a:p>
            <a:pPr marL="71755" algn="l">
              <a:lnSpc>
                <a:spcPct val="190000"/>
              </a:lnSpc>
              <a:spcAft>
                <a:spcPts val="0"/>
              </a:spcAft>
            </a:pPr>
            <a:r>
              <a:rPr lang="zh-CN" sz="3200" b="1" kern="100" dirty="0">
                <a:effectLst/>
                <a:latin typeface="华文楷体" panose="02010600040101010101" charset="-122"/>
                <a:ea typeface="华文楷体" panose="02010600040101010101" charset="-122"/>
                <a:cs typeface="Times New Roman" panose="02020603050405020304"/>
                <a:sym typeface="+mn-ea"/>
              </a:rPr>
              <a:t>重视发掘诗词的深刻文化内涵，引导人们向美向善；</a:t>
            </a:r>
            <a:endParaRPr lang="zh-CN" sz="3200" b="1" kern="100" dirty="0">
              <a:effectLst/>
              <a:latin typeface="华文楷体" panose="02010600040101010101" charset="-122"/>
              <a:ea typeface="华文楷体" panose="02010600040101010101" charset="-122"/>
              <a:cs typeface="Times New Roman" panose="02020603050405020304"/>
            </a:endParaRPr>
          </a:p>
          <a:p>
            <a:pPr marL="71755" algn="l">
              <a:lnSpc>
                <a:spcPct val="190000"/>
              </a:lnSpc>
              <a:spcAft>
                <a:spcPts val="0"/>
              </a:spcAft>
            </a:pPr>
            <a:r>
              <a:rPr lang="zh-CN" sz="3200" b="1" kern="100" dirty="0">
                <a:effectLst/>
                <a:latin typeface="华文楷体" panose="02010600040101010101" charset="-122"/>
                <a:ea typeface="华文楷体" panose="02010600040101010101" charset="-122"/>
                <a:cs typeface="Times New Roman" panose="02020603050405020304"/>
                <a:sym typeface="+mn-ea"/>
              </a:rPr>
              <a:t>运用现代传播技术手段，注重互动性和趣味性，增强吸引力、感染力；</a:t>
            </a:r>
            <a:endParaRPr lang="zh-CN" sz="3200" b="1" kern="100" dirty="0">
              <a:effectLst/>
              <a:latin typeface="华文楷体" panose="02010600040101010101" charset="-122"/>
              <a:ea typeface="华文楷体" panose="02010600040101010101" charset="-122"/>
              <a:cs typeface="Times New Roman" panose="02020603050405020304"/>
            </a:endParaRPr>
          </a:p>
          <a:p>
            <a:pPr marL="71755" algn="l">
              <a:lnSpc>
                <a:spcPct val="190000"/>
              </a:lnSpc>
              <a:spcAft>
                <a:spcPts val="0"/>
              </a:spcAft>
            </a:pPr>
            <a:r>
              <a:rPr lang="zh-CN" sz="3200" b="1" kern="100" dirty="0">
                <a:effectLst/>
                <a:latin typeface="华文楷体" panose="02010600040101010101" charset="-122"/>
                <a:ea typeface="华文楷体" panose="02010600040101010101" charset="-122"/>
                <a:cs typeface="Times New Roman" panose="02020603050405020304"/>
                <a:sym typeface="+mn-ea"/>
              </a:rPr>
              <a:t>激发民众内心的中国诗词文化情结，引导民众广泛参与</a:t>
            </a:r>
            <a:endParaRPr lang="zh-CN" altLang="en-US" sz="3200" b="1"/>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493395" y="245110"/>
            <a:ext cx="11360785" cy="6294755"/>
          </a:xfrm>
          <a:prstGeom prst="rect">
            <a:avLst/>
          </a:prstGeom>
          <a:noFill/>
          <a:ln w="9525">
            <a:noFill/>
          </a:ln>
        </p:spPr>
        <p:txBody>
          <a:bodyPr wrap="square">
            <a:spAutoFit/>
          </a:bodyPr>
          <a:p>
            <a:pPr indent="0">
              <a:lnSpc>
                <a:spcPct val="160000"/>
              </a:lnSpc>
            </a:pPr>
            <a:r>
              <a:rPr lang="en-US" sz="2800" b="1">
                <a:solidFill>
                  <a:srgbClr val="FF0000"/>
                </a:solidFill>
                <a:latin typeface="宋体" panose="02010600030101010101" pitchFamily="2" charset="-122"/>
                <a:ea typeface="宋体" panose="02010600030101010101" pitchFamily="2" charset="-122"/>
              </a:rPr>
              <a:t>①</a:t>
            </a:r>
            <a:r>
              <a:rPr lang="zh-CN" sz="2800" b="1">
                <a:solidFill>
                  <a:srgbClr val="FF0000"/>
                </a:solidFill>
                <a:ea typeface="宋体" panose="02010600030101010101" pitchFamily="2" charset="-122"/>
              </a:rPr>
              <a:t>选择艺术价值高、影响大、代表性强的诗词，集中展示中国诗词的魅力（</a:t>
            </a:r>
            <a:r>
              <a:rPr lang="en-US" sz="2800" b="1">
                <a:solidFill>
                  <a:srgbClr val="FF0000"/>
                </a:solidFill>
                <a:latin typeface="Arial" panose="020B0604020202020204" pitchFamily="34" charset="0"/>
                <a:ea typeface="宋体" panose="02010600030101010101" pitchFamily="2" charset="-122"/>
              </a:rPr>
              <a:t>3</a:t>
            </a:r>
            <a:r>
              <a:rPr lang="zh-CN" sz="2800" b="1">
                <a:solidFill>
                  <a:srgbClr val="FF0000"/>
                </a:solidFill>
                <a:ea typeface="宋体" panose="02010600030101010101" pitchFamily="2"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此给分点主要说明诗词大会节目取得成功的原因在于所选诗词内容的精品性（代替：</a:t>
            </a:r>
            <a:r>
              <a:rPr lang="zh-CN" sz="2800" b="1">
                <a:solidFill>
                  <a:schemeClr val="tx2"/>
                </a:solidFill>
                <a:latin typeface="华文楷体" panose="02010600040101010101" charset="-122"/>
                <a:ea typeface="华文楷体" panose="02010600040101010101" charset="-122"/>
                <a:cs typeface="华文楷体" panose="02010600040101010101" charset="-122"/>
              </a:rPr>
              <a:t>该节目弘扬优秀传统文化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先进健康有益的文化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人民大众喜闻乐见的文化</a:t>
            </a:r>
            <a:r>
              <a:rPr lang="en-US" sz="2800" b="1">
                <a:solidFill>
                  <a:schemeClr val="tx2"/>
                </a:solidFill>
                <a:latin typeface="华文楷体" panose="02010600040101010101" charset="-122"/>
                <a:ea typeface="华文楷体" panose="02010600040101010101" charset="-122"/>
                <a:cs typeface="华文楷体" panose="02010600040101010101" charset="-122"/>
              </a:rPr>
              <a:t>/</a:t>
            </a:r>
            <a:r>
              <a:rPr lang="zh-CN" sz="2800" b="1">
                <a:solidFill>
                  <a:schemeClr val="tx2"/>
                </a:solidFill>
                <a:latin typeface="华文楷体" panose="02010600040101010101" charset="-122"/>
                <a:ea typeface="华文楷体" panose="02010600040101010101" charset="-122"/>
                <a:cs typeface="华文楷体" panose="02010600040101010101" charset="-122"/>
              </a:rPr>
              <a:t>中国特色社会主义文化给</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态度：</a:t>
            </a:r>
            <a:r>
              <a:rPr lang="zh-CN" sz="2800" b="1">
                <a:solidFill>
                  <a:schemeClr val="tx2"/>
                </a:solidFill>
                <a:latin typeface="华文楷体" panose="02010600040101010101" charset="-122"/>
                <a:ea typeface="华文楷体" panose="02010600040101010101" charset="-122"/>
                <a:cs typeface="华文楷体" panose="02010600040101010101" charset="-122"/>
              </a:rPr>
              <a:t>取其精华、去其糟粕给</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）。如考生有类似的表述，可酌情给</a:t>
            </a:r>
            <a:r>
              <a:rPr lang="en-US" sz="2800" b="1">
                <a:solidFill>
                  <a:srgbClr val="333333"/>
                </a:solidFill>
                <a:latin typeface="华文楷体" panose="02010600040101010101" charset="-122"/>
                <a:ea typeface="华文楷体" panose="02010600040101010101" charset="-122"/>
                <a:cs typeface="华文楷体" panose="02010600040101010101" charset="-122"/>
              </a:rPr>
              <a:t>2</a:t>
            </a:r>
            <a:r>
              <a:rPr lang="zh-CN" sz="2800" b="1">
                <a:solidFill>
                  <a:srgbClr val="333333"/>
                </a:solidFill>
                <a:latin typeface="华文楷体" panose="02010600040101010101" charset="-122"/>
                <a:ea typeface="华文楷体" panose="02010600040101010101" charset="-122"/>
                <a:cs typeface="华文楷体" panose="02010600040101010101" charset="-122"/>
              </a:rPr>
              <a:t>分。</a:t>
            </a:r>
            <a:endParaRPr lang="en-US" sz="2800" b="1">
              <a:solidFill>
                <a:srgbClr val="333333"/>
              </a:solidFill>
              <a:latin typeface="华文楷体" panose="02010600040101010101" charset="-122"/>
              <a:ea typeface="华文楷体" panose="02010600040101010101" charset="-122"/>
              <a:cs typeface="华文楷体" panose="02010600040101010101" charset="-122"/>
            </a:endParaRPr>
          </a:p>
          <a:p>
            <a:pPr indent="0">
              <a:lnSpc>
                <a:spcPct val="160000"/>
              </a:lnSpc>
            </a:pPr>
            <a:r>
              <a:rPr lang="en-US" sz="2800" b="1">
                <a:solidFill>
                  <a:srgbClr val="FF0000"/>
                </a:solidFill>
                <a:latin typeface="宋体" panose="02010600030101010101" pitchFamily="2" charset="-122"/>
                <a:ea typeface="宋体" panose="02010600030101010101" pitchFamily="2" charset="-122"/>
              </a:rPr>
              <a:t>②</a:t>
            </a:r>
            <a:r>
              <a:rPr lang="zh-CN" sz="2800" b="1">
                <a:solidFill>
                  <a:srgbClr val="FF0000"/>
                </a:solidFill>
                <a:ea typeface="宋体" panose="02010600030101010101" pitchFamily="2" charset="-122"/>
              </a:rPr>
              <a:t>重视挖掘诗词的深刻文化内涵，引导人们向美向善（</a:t>
            </a:r>
            <a:r>
              <a:rPr lang="en-US" sz="2800" b="1">
                <a:solidFill>
                  <a:srgbClr val="FF0000"/>
                </a:solidFill>
                <a:latin typeface="Arial" panose="020B0604020202020204" pitchFamily="34" charset="0"/>
                <a:ea typeface="宋体" panose="02010600030101010101" pitchFamily="2" charset="-122"/>
              </a:rPr>
              <a:t>3</a:t>
            </a:r>
            <a:r>
              <a:rPr lang="zh-CN" sz="2800" b="1">
                <a:solidFill>
                  <a:srgbClr val="FF0000"/>
                </a:solidFill>
                <a:ea typeface="宋体" panose="02010600030101010101" pitchFamily="2"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此给分点主要说明诗词大会节目取得成功的原因在于所选诗词作品的文化内涵（</a:t>
            </a:r>
            <a:r>
              <a:rPr lang="zh-CN" sz="2800" b="1">
                <a:solidFill>
                  <a:schemeClr val="tx2"/>
                </a:solidFill>
                <a:latin typeface="华文楷体" panose="02010600040101010101" charset="-122"/>
                <a:ea typeface="华文楷体" panose="02010600040101010101" charset="-122"/>
                <a:cs typeface="华文楷体" panose="02010600040101010101" charset="-122"/>
              </a:rPr>
              <a:t>民族精神、道德价值</a:t>
            </a:r>
            <a:r>
              <a:rPr lang="en-US" sz="2800" b="1">
                <a:solidFill>
                  <a:schemeClr val="tx2"/>
                </a:solidFill>
                <a:latin typeface="华文楷体" panose="02010600040101010101" charset="-122"/>
                <a:ea typeface="华文楷体" panose="02010600040101010101" charset="-122"/>
                <a:cs typeface="华文楷体" panose="02010600040101010101" charset="-122"/>
              </a:rPr>
              <a:t>1</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）和价值取向（</a:t>
            </a:r>
            <a:r>
              <a:rPr lang="zh-CN" sz="2800" b="1">
                <a:solidFill>
                  <a:schemeClr val="tx2"/>
                </a:solidFill>
                <a:latin typeface="华文楷体" panose="02010600040101010101" charset="-122"/>
                <a:ea typeface="华文楷体" panose="02010600040101010101" charset="-122"/>
                <a:cs typeface="华文楷体" panose="02010600040101010101" charset="-122"/>
              </a:rPr>
              <a:t>社会主义核心价值观</a:t>
            </a:r>
            <a:r>
              <a:rPr lang="en-US" sz="2800" b="1">
                <a:solidFill>
                  <a:schemeClr val="tx2"/>
                </a:solidFill>
                <a:latin typeface="华文楷体" panose="02010600040101010101" charset="-122"/>
                <a:ea typeface="华文楷体" panose="02010600040101010101" charset="-122"/>
                <a:cs typeface="华文楷体" panose="02010600040101010101" charset="-122"/>
              </a:rPr>
              <a:t>2</a:t>
            </a:r>
            <a:r>
              <a:rPr lang="zh-CN" sz="2800" b="1">
                <a:solidFill>
                  <a:schemeClr val="tx2"/>
                </a:solidFill>
                <a:latin typeface="华文楷体" panose="02010600040101010101" charset="-122"/>
                <a:ea typeface="华文楷体" panose="02010600040101010101" charset="-122"/>
                <a:cs typeface="华文楷体" panose="02010600040101010101" charset="-122"/>
              </a:rPr>
              <a:t>分</a:t>
            </a:r>
            <a:r>
              <a:rPr lang="zh-CN" sz="2800" b="1">
                <a:solidFill>
                  <a:srgbClr val="333333"/>
                </a:solidFill>
                <a:latin typeface="华文楷体" panose="02010600040101010101" charset="-122"/>
                <a:ea typeface="华文楷体" panose="02010600040101010101" charset="-122"/>
                <a:cs typeface="华文楷体" panose="02010600040101010101" charset="-122"/>
              </a:rPr>
              <a:t>）。如考生有类似的表述，可酌情给</a:t>
            </a:r>
            <a:r>
              <a:rPr lang="en-US" sz="2800" b="1">
                <a:solidFill>
                  <a:srgbClr val="333333"/>
                </a:solidFill>
                <a:latin typeface="华文楷体" panose="02010600040101010101" charset="-122"/>
                <a:ea typeface="华文楷体" panose="02010600040101010101" charset="-122"/>
                <a:cs typeface="华文楷体" panose="02010600040101010101" charset="-122"/>
              </a:rPr>
              <a:t>2</a:t>
            </a:r>
            <a:r>
              <a:rPr lang="zh-CN" sz="2800" b="1">
                <a:solidFill>
                  <a:srgbClr val="333333"/>
                </a:solidFill>
                <a:latin typeface="华文楷体" panose="02010600040101010101" charset="-122"/>
                <a:ea typeface="华文楷体" panose="02010600040101010101" charset="-122"/>
                <a:cs typeface="华文楷体" panose="02010600040101010101" charset="-122"/>
              </a:rPr>
              <a:t>分。</a:t>
            </a:r>
            <a:endParaRPr lang="zh-CN" altLang="en-US" sz="2800">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76275" y="475615"/>
            <a:ext cx="10794365" cy="5262245"/>
          </a:xfrm>
          <a:prstGeom prst="rect">
            <a:avLst/>
          </a:prstGeom>
          <a:noFill/>
        </p:spPr>
        <p:txBody>
          <a:bodyPr wrap="square" rtlCol="0" anchor="t">
            <a:spAutoFit/>
          </a:bodyPr>
          <a:p>
            <a:pPr algn="l">
              <a:lnSpc>
                <a:spcPct val="150000"/>
              </a:lnSpc>
              <a:buClrTx/>
              <a:buSzTx/>
              <a:buFontTx/>
            </a:pP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③运用现代传播技术手段，注重互动性和趣味性，增强吸引力和感染力（2分）</a:t>
            </a:r>
            <a:r>
              <a:rPr lang="zh-CN" sz="2800" b="1">
                <a:solidFill>
                  <a:srgbClr val="333333"/>
                </a:solidFill>
                <a:latin typeface="华文楷体" panose="02010600040101010101" charset="-122"/>
                <a:ea typeface="华文楷体" panose="02010600040101010101" charset="-122"/>
                <a:cs typeface="华文楷体" panose="02010600040101010101" charset="-122"/>
                <a:sym typeface="+mn-ea"/>
              </a:rPr>
              <a:t>此给分点主要说明诗词大会节目取得成功的原因在于其传播方式的新颖性、生动性。如考生有类似的表述，可酌情给1分。如、大众传媒、现代科技等给1分；文化创新不给分。</a:t>
            </a:r>
            <a:endParaRPr lang="zh-CN" sz="2800" b="1">
              <a:solidFill>
                <a:srgbClr val="333333"/>
              </a:solidFill>
              <a:latin typeface="华文楷体" panose="02010600040101010101" charset="-122"/>
              <a:ea typeface="华文楷体" panose="02010600040101010101" charset="-122"/>
              <a:cs typeface="华文楷体" panose="02010600040101010101" charset="-122"/>
              <a:sym typeface="+mn-ea"/>
            </a:endParaRPr>
          </a:p>
          <a:p>
            <a:pPr algn="l">
              <a:lnSpc>
                <a:spcPct val="150000"/>
              </a:lnSpc>
              <a:buClrTx/>
              <a:buSzTx/>
              <a:buFontTx/>
            </a:pPr>
            <a:r>
              <a:rPr lang="zh-CN" sz="2800" b="1">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④激发民众内心的这个诗词文化情结，引导民众广泛参与（以人民为中心、导向、立足、面向人民）。（2分）</a:t>
            </a:r>
            <a:r>
              <a:rPr lang="zh-CN" sz="2800" b="1">
                <a:solidFill>
                  <a:srgbClr val="333333"/>
                </a:solidFill>
                <a:latin typeface="华文楷体" panose="02010600040101010101" charset="-122"/>
                <a:ea typeface="华文楷体" panose="02010600040101010101" charset="-122"/>
                <a:cs typeface="华文楷体" panose="02010600040101010101" charset="-122"/>
                <a:sym typeface="+mn-ea"/>
              </a:rPr>
              <a:t>此给分点主要说明诗词大会节目取得成功的原因，在于能激发民众的文化认同感和参与热情。如考生有类似的表述，可酌情给1分。</a:t>
            </a:r>
            <a:endParaRPr lang="zh-CN" sz="2800" b="1">
              <a:solidFill>
                <a:srgbClr val="333333"/>
              </a:solidFill>
              <a:latin typeface="华文楷体" panose="02010600040101010101" charset="-122"/>
              <a:ea typeface="华文楷体" panose="02010600040101010101" charset="-122"/>
              <a:cs typeface="华文楷体" panose="02010600040101010101"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0545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b="1" kern="100" dirty="0">
                <a:latin typeface="+mj-ea"/>
                <a:ea typeface="+mj-ea"/>
                <a:cs typeface="Courier New" panose="02070309020205020404"/>
              </a:rPr>
              <a:t>4.</a:t>
            </a:r>
            <a:r>
              <a:rPr lang="zh-CN" altLang="zh-CN" sz="2600" b="1" kern="100" dirty="0">
                <a:latin typeface="+mj-ea"/>
                <a:ea typeface="+mj-ea"/>
                <a:cs typeface="Times New Roman" panose="02020603050405020304"/>
              </a:rPr>
              <a:t>处理好民族文化与外来文化的关系</a:t>
            </a:r>
            <a:endParaRPr lang="zh-CN" altLang="zh-CN" sz="1050" b="1" kern="100" dirty="0">
              <a:effectLst/>
              <a:latin typeface="+mj-ea"/>
              <a:ea typeface="+mj-ea"/>
              <a:cs typeface="Courier New" panose="02070309020205020404"/>
            </a:endParaRPr>
          </a:p>
        </p:txBody>
      </p:sp>
      <p:graphicFrame>
        <p:nvGraphicFramePr>
          <p:cNvPr id="3" name="表格 2"/>
          <p:cNvGraphicFramePr>
            <a:graphicFrameLocks noGrp="1"/>
          </p:cNvGraphicFramePr>
          <p:nvPr/>
        </p:nvGraphicFramePr>
        <p:xfrm>
          <a:off x="622598" y="1129805"/>
          <a:ext cx="11017224" cy="5180419"/>
        </p:xfrm>
        <a:graphic>
          <a:graphicData uri="http://schemas.openxmlformats.org/drawingml/2006/table">
            <a:tbl>
              <a:tblPr/>
              <a:tblGrid>
                <a:gridCol w="952695"/>
                <a:gridCol w="10064529"/>
              </a:tblGrid>
              <a:tr h="683543">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态度</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认同本民族文化，尊重其他民族文化，相互借鉴，求同存异</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235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原则</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遵循各民族文化一律平等的原则，尊重差异，理解个性，和睦相处</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3543">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要求</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有海纳百川的胸怀、熔铸百家的气魄、科学分析的态度</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66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目的</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以我为主、为我所用，必须植根于自己民族的文化土壤，不断推动中华民族文化的创新与发展</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3543">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反对</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封闭主义、守旧主义、民族虚无主义和历史虚无主义</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8665">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任务</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欢迎世界各国优秀文化在中国传播，推动中华文化走向世界，增强中华文化国际影响力</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37845" y="381635"/>
            <a:ext cx="11115040" cy="6390640"/>
          </a:xfrm>
          <a:prstGeom prst="rect">
            <a:avLst/>
          </a:prstGeom>
          <a:noFill/>
        </p:spPr>
        <p:txBody>
          <a:bodyPr wrap="square" rtlCol="0" anchor="t">
            <a:spAutoFit/>
          </a:bodyPr>
          <a:p>
            <a:pPr>
              <a:lnSpc>
                <a:spcPct val="160000"/>
              </a:lnSpc>
            </a:pPr>
            <a:r>
              <a:rPr lang="zh-CN" altLang="en-US" sz="3200"/>
              <a:t>（2010广东卷）阅读下列材料,结合所学知识回答问题。</a:t>
            </a:r>
            <a:endParaRPr lang="zh-CN" altLang="en-US" sz="3200"/>
          </a:p>
          <a:p>
            <a:pPr>
              <a:lnSpc>
                <a:spcPct val="160000"/>
              </a:lnSpc>
            </a:pPr>
            <a:r>
              <a:rPr lang="zh-CN" altLang="en-US" sz="3200"/>
              <a:t>    材料一：</a:t>
            </a:r>
            <a:r>
              <a:rPr lang="zh-CN" altLang="en-US" sz="3200" b="1">
                <a:latin typeface="华文楷体" panose="02010600040101010101" charset="-122"/>
                <a:ea typeface="华文楷体" panose="02010600040101010101" charset="-122"/>
              </a:rPr>
              <a:t>扫墓、踏青、折柳、洙浴、吟咪等，体现了清明节缅怀、感恩和亲近自然的文化传统。近年来，网上祭奠、家庭追思、献花遥祭等，为清明祭扫添增了新的表现形式；人文纪念、公祭先烈、文化展览等，为清明文化注入了新的时代内涵。</a:t>
            </a:r>
            <a:endParaRPr lang="zh-CN" altLang="en-US" sz="3200" b="1">
              <a:latin typeface="华文楷体" panose="02010600040101010101" charset="-122"/>
              <a:ea typeface="华文楷体" panose="02010600040101010101" charset="-122"/>
            </a:endParaRPr>
          </a:p>
          <a:p>
            <a:pPr>
              <a:lnSpc>
                <a:spcPct val="160000"/>
              </a:lnSpc>
            </a:pPr>
            <a:r>
              <a:rPr lang="zh-CN" altLang="en-US" sz="3200"/>
              <a:t>(1)结合材料一，运用《文化生活》的有关知识，分析文化创新的途径。(10分)</a:t>
            </a:r>
            <a:endParaRPr lang="zh-CN" altLang="en-US" sz="32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60705" y="233045"/>
            <a:ext cx="11144885" cy="6000750"/>
          </a:xfrm>
          <a:prstGeom prst="rect">
            <a:avLst/>
          </a:prstGeom>
          <a:noFill/>
        </p:spPr>
        <p:txBody>
          <a:bodyPr wrap="square" rtlCol="0" anchor="t">
            <a:spAutoFit/>
          </a:bodyPr>
          <a:p>
            <a:pPr>
              <a:lnSpc>
                <a:spcPct val="150000"/>
              </a:lnSpc>
            </a:pPr>
            <a:r>
              <a:rPr lang="zh-CN" altLang="en-US" sz="3200" b="1">
                <a:latin typeface="华文仿宋" panose="02010600040101010101" charset="-122"/>
                <a:ea typeface="华文仿宋" panose="02010600040101010101" charset="-122"/>
                <a:cs typeface="华文仿宋" panose="02010600040101010101" charset="-122"/>
                <a:sym typeface="+mn-ea"/>
              </a:rPr>
              <a:t>①立足社会实践。社会实践是清明文化创新的根本途径。</a:t>
            </a:r>
            <a:endParaRPr lang="zh-CN" altLang="en-US" sz="3200" b="1">
              <a:latin typeface="华文仿宋" panose="02010600040101010101" charset="-122"/>
              <a:ea typeface="华文仿宋" panose="02010600040101010101" charset="-122"/>
              <a:cs typeface="华文仿宋" panose="02010600040101010101" charset="-122"/>
              <a:sym typeface="+mn-ea"/>
            </a:endParaRPr>
          </a:p>
          <a:p>
            <a:pPr>
              <a:lnSpc>
                <a:spcPct val="150000"/>
              </a:lnSpc>
            </a:pPr>
            <a:r>
              <a:rPr lang="zh-CN" altLang="en-US" sz="3200" b="1">
                <a:latin typeface="华文仿宋" panose="02010600040101010101" charset="-122"/>
                <a:ea typeface="华文仿宋" panose="02010600040101010101" charset="-122"/>
                <a:cs typeface="华文仿宋" panose="02010600040101010101" charset="-122"/>
                <a:sym typeface="+mn-ea"/>
              </a:rPr>
              <a:t>②继承传统，推陈出新。发扬传统清明文化中健康有益的内容，去除封建落后的成分；采用节约环保的绿色过节方式，注入体现时代要求的新内容。</a:t>
            </a:r>
            <a:endParaRPr lang="zh-CN" altLang="en-US" sz="3200" b="1">
              <a:latin typeface="华文仿宋" panose="02010600040101010101" charset="-122"/>
              <a:ea typeface="华文仿宋" panose="02010600040101010101" charset="-122"/>
              <a:cs typeface="华文仿宋" panose="02010600040101010101" charset="-122"/>
              <a:sym typeface="+mn-ea"/>
            </a:endParaRPr>
          </a:p>
          <a:p>
            <a:pPr>
              <a:lnSpc>
                <a:spcPct val="150000"/>
              </a:lnSpc>
            </a:pPr>
            <a:r>
              <a:rPr lang="zh-CN" altLang="en-US" sz="3200" b="1">
                <a:latin typeface="华文仿宋" panose="02010600040101010101" charset="-122"/>
                <a:ea typeface="华文仿宋" panose="02010600040101010101" charset="-122"/>
                <a:cs typeface="华文仿宋" panose="02010600040101010101" charset="-122"/>
                <a:sym typeface="+mn-ea"/>
              </a:rPr>
              <a:t>③博采众长，以我为主。既吸取外来有益文化，又保持我国清明文化的民族特色。</a:t>
            </a:r>
            <a:endParaRPr lang="zh-CN" altLang="en-US" sz="3200" b="1">
              <a:latin typeface="华文仿宋" panose="02010600040101010101" charset="-122"/>
              <a:ea typeface="华文仿宋" panose="02010600040101010101" charset="-122"/>
              <a:cs typeface="华文仿宋" panose="02010600040101010101" charset="-122"/>
              <a:sym typeface="+mn-ea"/>
            </a:endParaRPr>
          </a:p>
          <a:p>
            <a:pPr>
              <a:lnSpc>
                <a:spcPct val="150000"/>
              </a:lnSpc>
            </a:pPr>
            <a:r>
              <a:rPr lang="zh-CN" altLang="en-US" sz="3200" b="1">
                <a:latin typeface="华文仿宋" panose="02010600040101010101" charset="-122"/>
                <a:ea typeface="华文仿宋" panose="02010600040101010101" charset="-122"/>
                <a:cs typeface="华文仿宋" panose="02010600040101010101" charset="-122"/>
                <a:sym typeface="+mn-ea"/>
              </a:rPr>
              <a:t>④坚持正确方向。克服“守旧主义”和“封闭主义”、“民族虚无主义”和“历史虚无主义”等错误倾向。（10分）</a:t>
            </a:r>
            <a:endParaRPr lang="zh-CN" altLang="en-US" sz="3200" b="1">
              <a:latin typeface="华文仿宋" panose="02010600040101010101" charset="-122"/>
              <a:ea typeface="华文仿宋" panose="02010600040101010101" charset="-122"/>
              <a:cs typeface="华文仿宋" panose="02010600040101010101" charset="-122"/>
              <a:sym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537664" y="470367"/>
            <a:ext cx="2191165" cy="468000"/>
            <a:chOff x="537664" y="845964"/>
            <a:chExt cx="2191165" cy="468000"/>
          </a:xfrm>
        </p:grpSpPr>
        <p:pic>
          <p:nvPicPr>
            <p:cNvPr id="15" name="图片 14"/>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6" name="矩形 15"/>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矩形 16"/>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537664" y="1485578"/>
          <a:ext cx="11089231" cy="3384376"/>
        </p:xfrm>
        <a:graphic>
          <a:graphicData uri="http://schemas.openxmlformats.org/drawingml/2006/table">
            <a:tbl>
              <a:tblPr/>
              <a:tblGrid>
                <a:gridCol w="2533206"/>
                <a:gridCol w="2808312"/>
                <a:gridCol w="5747713"/>
              </a:tblGrid>
              <a:tr h="787822">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考点展示</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9655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文化创新的意义</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2016</a:t>
                      </a:r>
                      <a:r>
                        <a:rPr lang="zh-CN" sz="2600" kern="100">
                          <a:effectLst/>
                          <a:latin typeface="Times New Roman" panose="02020603050405020304"/>
                          <a:ea typeface="微软雅黑" panose="020B0503020204020204" pitchFamily="34" charset="-122"/>
                          <a:cs typeface="Times New Roman" panose="02020603050405020304"/>
                        </a:rPr>
                        <a:t>全国乙卷</a:t>
                      </a:r>
                      <a:r>
                        <a:rPr lang="en-US" sz="2600" kern="100">
                          <a:effectLst/>
                          <a:latin typeface="Times New Roman" panose="02020603050405020304"/>
                          <a:ea typeface="微软雅黑" panose="020B0503020204020204" pitchFamily="34" charset="-122"/>
                          <a:cs typeface="Courier New" panose="02070309020205020404"/>
                        </a:rPr>
                        <a:t>·19</a:t>
                      </a:r>
                      <a:endParaRPr lang="zh-CN" sz="2600" kern="100">
                        <a:effectLst/>
                        <a:latin typeface="宋体" panose="02010600030101010101" pitchFamily="2" charset="-122"/>
                        <a:cs typeface="Courier New" panose="02070309020205020404"/>
                      </a:endParaRPr>
                    </a:p>
                    <a:p>
                      <a:pPr algn="ctr">
                        <a:lnSpc>
                          <a:spcPct val="150000"/>
                        </a:lnSpc>
                        <a:spcAft>
                          <a:spcPts val="0"/>
                        </a:spcAft>
                      </a:pPr>
                      <a:r>
                        <a:rPr lang="en-US" sz="2600" kern="100">
                          <a:effectLst/>
                          <a:latin typeface="Times New Roman" panose="02020603050405020304"/>
                          <a:ea typeface="微软雅黑" panose="020B0503020204020204" pitchFamily="34" charset="-122"/>
                          <a:cs typeface="Courier New" panose="02070309020205020404"/>
                        </a:rPr>
                        <a:t>2014</a:t>
                      </a:r>
                      <a:r>
                        <a:rPr lang="zh-CN" sz="2600" kern="100">
                          <a:effectLst/>
                          <a:latin typeface="Times New Roman" panose="02020603050405020304"/>
                          <a:ea typeface="微软雅黑" panose="020B0503020204020204" pitchFamily="34" charset="-122"/>
                          <a:cs typeface="Times New Roman" panose="02020603050405020304"/>
                        </a:rPr>
                        <a:t>全国</a:t>
                      </a:r>
                      <a:r>
                        <a:rPr lang="en-US" sz="2600" kern="100">
                          <a:effectLst/>
                          <a:latin typeface="宋体" panose="02010600030101010101" pitchFamily="2" charset="-122"/>
                          <a:ea typeface="微软雅黑" panose="020B0503020204020204" pitchFamily="34" charset="-122"/>
                          <a:cs typeface="Times New Roman" panose="02020603050405020304"/>
                        </a:rPr>
                        <a:t>Ⅰ</a:t>
                      </a:r>
                      <a:r>
                        <a:rPr lang="en-US" sz="2600" kern="100">
                          <a:effectLst/>
                          <a:latin typeface="Times New Roman" panose="02020603050405020304"/>
                          <a:ea typeface="微软雅黑" panose="020B0503020204020204" pitchFamily="34" charset="-122"/>
                          <a:cs typeface="Courier New" panose="02070309020205020404"/>
                        </a:rPr>
                        <a:t>·39(1)</a:t>
                      </a:r>
                      <a:endParaRPr lang="zh-CN" sz="2600" kern="10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主要通过展示国家或地方有关文化发展的鲜活材料，考查文化创新的源泉、动力、意义和主体，以选择题为主，也可能考查主观题</a:t>
                      </a:r>
                      <a:endParaRPr lang="zh-CN" sz="2600" kern="100" dirty="0">
                        <a:effectLst/>
                        <a:latin typeface="宋体" panose="02010600030101010101" pitchFamily="2" charset="-122"/>
                        <a:cs typeface="Courier New" panose="02070309020205020404"/>
                      </a:endParaRPr>
                    </a:p>
                  </a:txBody>
                  <a:tcPr marL="58046" marR="5804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434648" y="189434"/>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文化创新的源泉和动力</a:t>
            </a:r>
            <a:endParaRPr lang="zh-CN" altLang="zh-CN" sz="1050" kern="100" dirty="0">
              <a:effectLst/>
              <a:latin typeface="宋体" panose="02010600030101010101" pitchFamily="2" charset="-122"/>
              <a:cs typeface="Courier New" panose="02070309020205020404"/>
            </a:endParaRPr>
          </a:p>
        </p:txBody>
      </p:sp>
      <p:sp>
        <p:nvSpPr>
          <p:cNvPr id="19" name="TextBox 18"/>
          <p:cNvSpPr txBox="1"/>
          <p:nvPr/>
        </p:nvSpPr>
        <p:spPr>
          <a:xfrm>
            <a:off x="7650354" y="570502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20"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478582" y="88048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a:rPr>
              <a:t>典</a:t>
            </a:r>
            <a:r>
              <a:rPr lang="zh-CN"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例</a:t>
            </a:r>
            <a:r>
              <a:rPr lang="en-US"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1  </a:t>
            </a:r>
            <a:r>
              <a:rPr lang="en-US" altLang="zh-CN" sz="2600" kern="100" dirty="0" smtClean="0">
                <a:latin typeface="Times New Roman" panose="02020603050405020304"/>
                <a:ea typeface="微软雅黑" panose="020B0503020204020204" pitchFamily="34" charset="-122"/>
                <a:cs typeface="Courier New" panose="02070309020205020404"/>
              </a:rPr>
              <a:t>(2016</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海南高考</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习近平在文艺工作座谈会上的讲话中指出：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我们要走进生活深处，在人民中体悟生活本质、吃透生活底蕴。只有把生活咀嚼透了，完全消化了，才能变成深刻的情节和动人的形象，创作出来的作品才能激荡人心。</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这一论断强调的是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人民群众的聪明才智是文艺创作的根本动力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只要深入社会实践就能创作出激荡人心的作品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深刻反映社会生活本质的作品才是最有价值的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文艺创作的不竭源泉在于人民群众的实践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9"/>
                                        </p:tgtEl>
                                      </p:cBhvr>
                                    </p:animEffect>
                                    <p:set>
                                      <p:cBhvr>
                                        <p:cTn id="12"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p:bldP spid="19" grpId="1"/>
    </p:bldLst>
  </p:timing>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909514"/>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社会实践是文艺创作的根本动力，</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说法过于绝对，不选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只有把生活咀嚼透了，完全消化了，才能变成深刻的情节和动人的形象，创作出来的作品才能激荡人心</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，表明深刻反映社会生活本质的作品才是最有价值的，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我们要走进生活深处，在人民中体悟生活本质、吃透生活底蕴</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，说明文艺创作的不竭源泉在于人民群众的实践，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正确。故本题答案选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animEffect transition="in" filter="blinds(horizontal)">
                                      <p:cBhvr>
                                        <p:cTn id="19" dur="75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117426"/>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　文化创新的</a:t>
            </a:r>
            <a:r>
              <a:rPr lang="zh-CN" altLang="en-US" sz="2600" b="1" kern="100" dirty="0" smtClean="0">
                <a:latin typeface="+mj-ea"/>
                <a:ea typeface="+mj-ea"/>
                <a:cs typeface="Times New Roman" panose="02020603050405020304"/>
              </a:rPr>
              <a:t>意义</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全国乙卷</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陕西省地方戏</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华阴老腔</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是国家非物质文化遗产，声腔刚直高亢、磅礴豪迈，却因表演形式单调难以吸引观众，面临传承危机。</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年，华阴老腔演出团队与摇滚歌手合作，将传统民族音乐与现代摇滚音乐相结合，在中央电视台春节联欢晚会联袂演唱《华阴老腔一声喊》，引起巨大反响。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华阴老腔</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焕发新的生机给我们的启示有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优秀传统文化只有不断创新才能更好地传承和发展</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满足人民大众需要的优秀传统文化才有强大的生命力</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与现代流行文化融合是优秀传统文化创新的根本途径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传播手段与传播形式的创新是优秀传统文化传承的前提</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③④</a:t>
            </a:r>
            <a:endParaRPr lang="zh-CN" altLang="zh-CN" sz="2600" kern="100" dirty="0">
              <a:latin typeface="宋体" panose="02010600030101010101" pitchFamily="2" charset="-122"/>
              <a:cs typeface="Courier New" panose="02070309020205020404"/>
            </a:endParaRPr>
          </a:p>
        </p:txBody>
      </p:sp>
      <p:sp>
        <p:nvSpPr>
          <p:cNvPr id="3" name="TextBox 2"/>
          <p:cNvSpPr txBox="1"/>
          <p:nvPr/>
        </p:nvSpPr>
        <p:spPr>
          <a:xfrm>
            <a:off x="360091" y="613707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73990" y="1100987"/>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华阴老腔</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因表演形式单调难以吸引观众，通过将传统民族音乐与现代摇滚音乐相结合，引起巨大反响，其成功说明传统文化要不断创新，满足人民大众的需要才能呈现出强大的生命力，</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当选</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创新的根本途径是立足于社会实践，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传播</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手段和形式的创新有利于文化的传承，但不是前提，</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117426"/>
            <a:ext cx="11412000" cy="677990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zh-CN" altLang="zh-CN" sz="2600" b="1" kern="100" dirty="0">
                <a:solidFill>
                  <a:srgbClr val="0000FF"/>
                </a:solidFill>
                <a:latin typeface="微软雅黑" panose="020B0503020204020204" pitchFamily="34" charset="-122"/>
                <a:ea typeface="微软雅黑" panose="020B0503020204020204" pitchFamily="34" charset="-122"/>
                <a:cs typeface="Times New Roman" panose="02020603050405020304"/>
              </a:rPr>
              <a:t>典</a:t>
            </a:r>
            <a:r>
              <a:rPr lang="zh-CN"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例</a:t>
            </a:r>
            <a:r>
              <a:rPr lang="en-US" altLang="zh-CN" sz="2600" b="1" kern="100" dirty="0" smtClean="0">
                <a:solidFill>
                  <a:srgbClr val="0000FF"/>
                </a:solidFill>
                <a:latin typeface="微软雅黑" panose="020B0503020204020204" pitchFamily="34" charset="-122"/>
                <a:ea typeface="微软雅黑" panose="020B0503020204020204" pitchFamily="34" charset="-122"/>
                <a:cs typeface="Times New Roman" panose="02020603050405020304"/>
              </a:rPr>
              <a:t>3</a:t>
            </a:r>
            <a:r>
              <a:rPr lang="zh-CN" altLang="zh-CN" sz="2600" kern="100" dirty="0">
                <a:solidFill>
                  <a:prstClr val="black"/>
                </a:solidFill>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2014·</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Ⅰ</a:t>
            </a:r>
            <a:r>
              <a:rPr lang="zh-CN" altLang="zh-CN" sz="2600" kern="100" dirty="0">
                <a:latin typeface="Times New Roman" panose="02020603050405020304"/>
                <a:ea typeface="微软雅黑" panose="020B0503020204020204" pitchFamily="34" charset="-122"/>
                <a:cs typeface="Times New Roman" panose="02020603050405020304"/>
              </a:rPr>
              <a:t>，节选</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阅读材料，回答问题。</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被授予</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国家杰出贡献科学家</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荣誉称号的钱学森认为，他的人生受益于中学教育。他常常深情地回忆自己的中学生活：</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化学教师特别重视化学实验和培养学生对科学的兴趣，化学实验室随时开放，学生进出自由，我那时做了许多实验。生物教师常带领学生去野外采集标本，教学生解剖蜻蜓、蚯蚓和青蛙，我用在野外抓到的蛇制作了标本。学校组织各种课外小组，开设无机化学、诗词、音乐、伦理学等选修课。师生常常一起讨论数学、物理、化学等问题，大家都畅所欲言、无拘无束。大家都不怕考试，没有人为考试而开夜车，更没有人死背书。有一位数学教师在给学生的测验评分时独出心裁，出</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道题，学生都答对了，但解法平淡，只给</a:t>
            </a:r>
            <a:r>
              <a:rPr lang="en-US" altLang="zh-CN" sz="2600" kern="100" dirty="0">
                <a:latin typeface="Times New Roman" panose="02020603050405020304"/>
                <a:ea typeface="微软雅黑" panose="020B0503020204020204" pitchFamily="34" charset="-122"/>
                <a:cs typeface="Courier New" panose="02070309020205020404"/>
              </a:rPr>
              <a:t>80</a:t>
            </a:r>
            <a:r>
              <a:rPr lang="zh-CN" altLang="zh-CN" sz="2600" kern="100" dirty="0">
                <a:latin typeface="Times New Roman" panose="02020603050405020304"/>
                <a:ea typeface="微软雅黑" panose="020B0503020204020204" pitchFamily="34" charset="-122"/>
                <a:cs typeface="Times New Roman" panose="02020603050405020304"/>
              </a:rPr>
              <a:t>分；如果答对</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道，但解法富有新意，就给</a:t>
            </a:r>
            <a:r>
              <a:rPr lang="en-US" altLang="zh-CN" sz="2600" kern="100" dirty="0">
                <a:latin typeface="Times New Roman" panose="02020603050405020304"/>
                <a:ea typeface="微软雅黑" panose="020B0503020204020204" pitchFamily="34" charset="-122"/>
                <a:cs typeface="Courier New" panose="02070309020205020404"/>
              </a:rPr>
              <a:t>100</a:t>
            </a:r>
            <a:r>
              <a:rPr lang="zh-CN" altLang="zh-CN" sz="2600" kern="100" dirty="0">
                <a:latin typeface="Times New Roman" panose="02020603050405020304"/>
                <a:ea typeface="微软雅黑" panose="020B0503020204020204" pitchFamily="34" charset="-122"/>
                <a:cs typeface="Times New Roman" panose="02020603050405020304"/>
              </a:rPr>
              <a:t>分，还另加奖励。民主、开拓、创新的学校文化深深地感染着每一个学生</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4566" y="117426"/>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进入新世纪，素质教育理念更加深入人心。围绕推进素质教育，培养创新型人才，各地进行了新的探索：课程超市、创意集市、探究性学习、名家讲坛、才艺拓展</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取得了丰硕成果，在中学教育改革不断深化的今天，钱学森的中学学习经历可以为我们提供启迪。</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结合材料，运用文化创新作用的知识，说明教育创新对培养人才的意义。</a:t>
            </a:r>
            <a:endParaRPr lang="zh-CN" altLang="zh-CN" sz="1050" kern="100" dirty="0">
              <a:effectLst/>
              <a:latin typeface="宋体" panose="02010600030101010101" pitchFamily="2" charset="-122"/>
              <a:cs typeface="Courier New" panose="02070309020205020404"/>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334566" y="3213770"/>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创新是文化富有生机和活力的重要保证。文化创新推动实践发展、文化繁荣和创新人才培养。教育创新促进了民主、开拓、创新的学校文化的形成和发展，有利于激发学生的求知欲望、民主意识、创新精神，树立科学的世界观、人生观和价值观，促进人的全面发展。</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
                                            <p:txEl>
                                              <p:pRg st="0" end="0"/>
                                            </p:txEl>
                                          </p:spTgt>
                                        </p:tgtEl>
                                      </p:cBhvr>
                                    </p:animEffect>
                                    <p:set>
                                      <p:cBhvr>
                                        <p:cTn id="12"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6" grpId="0" build="allAtOnce"/>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3990" y="117426"/>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3</a:t>
            </a:r>
            <a:r>
              <a:rPr lang="zh-CN" altLang="en-US" sz="2600" b="1" kern="100" dirty="0">
                <a:latin typeface="+mj-ea"/>
                <a:ea typeface="+mj-ea"/>
                <a:cs typeface="Times New Roman" panose="02020603050405020304"/>
              </a:rPr>
              <a:t>　文化创新的</a:t>
            </a:r>
            <a:r>
              <a:rPr lang="zh-CN" altLang="en-US" sz="2600" b="1" kern="100" dirty="0" smtClean="0">
                <a:latin typeface="+mj-ea"/>
                <a:ea typeface="+mj-ea"/>
                <a:cs typeface="Times New Roman" panose="02020603050405020304"/>
              </a:rPr>
              <a:t>主体</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4</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(2016·</a:t>
            </a:r>
            <a:r>
              <a:rPr lang="zh-CN" altLang="zh-CN" sz="2600" kern="100" dirty="0">
                <a:latin typeface="Times New Roman" panose="02020603050405020304"/>
                <a:ea typeface="微软雅黑" panose="020B0503020204020204" pitchFamily="34" charset="-122"/>
                <a:cs typeface="Times New Roman" panose="02020603050405020304"/>
              </a:rPr>
              <a:t>全国丙卷</a:t>
            </a:r>
            <a:r>
              <a:rPr lang="en-US" altLang="zh-CN" sz="2600" kern="100" dirty="0">
                <a:latin typeface="Times New Roman" panose="02020603050405020304"/>
                <a:ea typeface="微软雅黑" panose="020B0503020204020204" pitchFamily="34" charset="-122"/>
                <a:cs typeface="Courier New" panose="02070309020205020404"/>
              </a:rPr>
              <a:t>)2015</a:t>
            </a:r>
            <a:r>
              <a:rPr lang="zh-CN" altLang="zh-CN" sz="2600" kern="100" dirty="0">
                <a:latin typeface="Times New Roman" panose="02020603050405020304"/>
                <a:ea typeface="微软雅黑" panose="020B0503020204020204" pitchFamily="34" charset="-122"/>
                <a:cs typeface="Times New Roman" panose="02020603050405020304"/>
              </a:rPr>
              <a:t>年，新版《辞海》编辑委员会宣布将在推出纸质版《辞海》的同时，推出适用于各种阅读终端的电子版和网络版。这一做法体现的文化生活道理是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文化创新要着眼于人民群众不断增长的需求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有价值的文化创造源于文化传播载体的变革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文化创新是文化富有生机和凝聚力的保证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信息技术推动文化生产和消费方式的变革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3" name="TextBox 2"/>
          <p:cNvSpPr txBox="1"/>
          <p:nvPr/>
        </p:nvSpPr>
        <p:spPr>
          <a:xfrm>
            <a:off x="2753810" y="494157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childTnLst>
        </p:cTn>
      </p:par>
    </p:tnLst>
    <p:bldLst>
      <p:bldP spid="3" grpId="0"/>
      <p:bldP spid="3" grpId="1"/>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574387" y="1245003"/>
            <a:ext cx="11076375"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推出适用于各种阅读终端的电子版和网络版，既是对人民群众文化需求的满足，也是发挥信息技术对文化传播作用的体现，</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符合题意，答案为</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文化</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创造源于社会实践，</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不为材料所反映。</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6574" y="4941962"/>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艺术创作可以来自艺术家的亲身经历，艺术家也可以通过学习书本知识等间接经验进行艺术创作，</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立足</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社会实践是实现艺术创新的根本途径，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406574" y="870438"/>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热播电影《我不是药神》以出色的题材，探讨了种种现实中的矛盾与困境：病人的生存困境，药贩子的道德困境，警察的法律困境等等。影片中蕴藏的温暖与希望，细腻的现实主义笔触，让人感受到人性的力量。这表明</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艺术创作都来自艺术家的亲身</a:t>
            </a:r>
            <a:r>
              <a:rPr lang="zh-CN" altLang="zh-CN" sz="2600" kern="100" dirty="0" smtClean="0">
                <a:latin typeface="Times New Roman" panose="02020603050405020304"/>
                <a:ea typeface="微软雅黑" panose="020B0503020204020204" pitchFamily="34" charset="-122"/>
                <a:cs typeface="Times New Roman" panose="02020603050405020304"/>
              </a:rPr>
              <a:t>经历</a:t>
            </a:r>
            <a:r>
              <a:rPr lang="en-US"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题材创新是实现艺术创新的根本途径</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源于现实生活的艺术更具生命力和</a:t>
            </a:r>
            <a:r>
              <a:rPr lang="zh-CN" altLang="zh-CN" sz="2600" kern="100" dirty="0" smtClean="0">
                <a:latin typeface="Times New Roman" panose="02020603050405020304"/>
                <a:ea typeface="微软雅黑" panose="020B0503020204020204" pitchFamily="34" charset="-122"/>
                <a:cs typeface="Times New Roman" panose="02020603050405020304"/>
              </a:rPr>
              <a:t>感染力</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优秀艺术作品体现着人们对真善美的追求</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2674910" y="449540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组合 11"/>
          <p:cNvGrpSpPr/>
          <p:nvPr/>
        </p:nvGrpSpPr>
        <p:grpSpPr>
          <a:xfrm>
            <a:off x="537664" y="353510"/>
            <a:ext cx="2191165" cy="468000"/>
            <a:chOff x="537664" y="845964"/>
            <a:chExt cx="2191165" cy="468000"/>
          </a:xfrm>
        </p:grpSpPr>
        <p:pic>
          <p:nvPicPr>
            <p:cNvPr id="13" name="图片 12"/>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333450"/>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animEffect transition="in" filter="blinds(horizontal)">
                                      <p:cBhvr>
                                        <p:cTn id="18" dur="500"/>
                                        <p:tgtEl>
                                          <p:spTgt spid="11">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1">
                                            <p:txEl>
                                              <p:pRg st="1" end="1"/>
                                            </p:txEl>
                                          </p:spTgt>
                                        </p:tgtEl>
                                        <p:attrNameLst>
                                          <p:attrName>style.visibility</p:attrName>
                                        </p:attrNameLst>
                                      </p:cBhvr>
                                      <p:to>
                                        <p:strVal val="visible"/>
                                      </p:to>
                                    </p:set>
                                    <p:animEffect transition="in" filter="blinds(horizontal)">
                                      <p:cBhvr>
                                        <p:cTn id="23" dur="500"/>
                                        <p:tgtEl>
                                          <p:spTgt spid="11">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11">
                                            <p:txEl>
                                              <p:pRg st="0" end="0"/>
                                            </p:txEl>
                                          </p:spTgt>
                                        </p:tgtEl>
                                      </p:cBhvr>
                                    </p:animEffect>
                                    <p:set>
                                      <p:cBhvr>
                                        <p:cTn id="28" dur="1" fill="hold">
                                          <p:stCondLst>
                                            <p:cond delay="499"/>
                                          </p:stCondLst>
                                        </p:cTn>
                                        <p:tgtEl>
                                          <p:spTgt spid="11">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11">
                                            <p:txEl>
                                              <p:pRg st="1" end="1"/>
                                            </p:txEl>
                                          </p:spTgt>
                                        </p:tgtEl>
                                      </p:cBhvr>
                                    </p:animEffect>
                                    <p:set>
                                      <p:cBhvr>
                                        <p:cTn id="31" dur="1" fill="hold">
                                          <p:stCondLst>
                                            <p:cond delay="499"/>
                                          </p:stCondLst>
                                        </p:cTn>
                                        <p:tgtEl>
                                          <p:spTgt spid="11">
                                            <p:txEl>
                                              <p:pRg st="1" end="1"/>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11" grpId="0" uiExpand="1" build="allAtOnce"/>
      <p:bldP spid="3" grpId="0"/>
      <p:bldP spid="3" grpId="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36427" y="569818"/>
            <a:ext cx="11835443"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a:t>
            </a:r>
            <a:r>
              <a:rPr lang="zh-CN" altLang="zh-CN" sz="2600" kern="100" spc="-50" dirty="0">
                <a:latin typeface="Times New Roman" panose="02020603050405020304"/>
                <a:ea typeface="微软雅黑" panose="020B0503020204020204" pitchFamily="34" charset="-122"/>
                <a:cs typeface="Times New Roman" panose="02020603050405020304"/>
              </a:rPr>
              <a:t>如果国宝会说话》第二季回归央视纪录频道，展示了从战国到秦汉时期的数十件国宝。该节目受到广泛好评。其成功突围，就在于找到了全新的切入角度，用年轻化、接地气的表达方式，为纪录片的内容创作找到新的出口。由此告诉我们</a:t>
            </a:r>
            <a:endParaRPr lang="zh-CN" altLang="zh-CN" sz="2600" kern="100" spc="-5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文化继承是文化发展的必要</a:t>
            </a:r>
            <a:r>
              <a:rPr lang="zh-CN" altLang="zh-CN" sz="2600" kern="100" dirty="0" smtClean="0">
                <a:latin typeface="Times New Roman" panose="02020603050405020304"/>
                <a:ea typeface="微软雅黑" panose="020B0503020204020204" pitchFamily="34" charset="-122"/>
                <a:cs typeface="Times New Roman" panose="02020603050405020304"/>
              </a:rPr>
              <a:t>前提</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关注民众的需求才能创造出优秀的作品</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创新是文化富有生机和活力的</a:t>
            </a:r>
            <a:r>
              <a:rPr lang="zh-CN" altLang="zh-CN" sz="2600" kern="100" dirty="0" smtClean="0">
                <a:latin typeface="Times New Roman" panose="02020603050405020304"/>
                <a:ea typeface="微软雅黑" panose="020B0503020204020204" pitchFamily="34" charset="-122"/>
                <a:cs typeface="Times New Roman" panose="02020603050405020304"/>
              </a:rPr>
              <a:t>保证</a:t>
            </a:r>
            <a:r>
              <a:rPr lang="en-US" altLang="zh-CN" sz="260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文化表达形式的创新是内容创新的源泉</a:t>
            </a:r>
            <a:endParaRPr lang="zh-CN" altLang="zh-CN" sz="260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2600" kern="100" dirty="0">
              <a:effectLst/>
              <a:latin typeface="宋体" panose="02010600030101010101" pitchFamily="2" charset="-122"/>
              <a:cs typeface="Courier New" panose="02070309020205020404"/>
            </a:endParaRPr>
          </a:p>
        </p:txBody>
      </p:sp>
      <p:sp>
        <p:nvSpPr>
          <p:cNvPr id="3" name="TextBox 2"/>
          <p:cNvSpPr txBox="1"/>
          <p:nvPr/>
        </p:nvSpPr>
        <p:spPr>
          <a:xfrm>
            <a:off x="5008194" y="35738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4"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6" name="矩形 5"/>
          <p:cNvSpPr/>
          <p:nvPr/>
        </p:nvSpPr>
        <p:spPr>
          <a:xfrm>
            <a:off x="236427" y="4265591"/>
            <a:ext cx="11076375" cy="125243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rPr>
              <a:t>解析　</a:t>
            </a:r>
            <a:r>
              <a:rPr lang="en-US" altLang="zh-CN" sz="2600" kern="100" dirty="0">
                <a:solidFill>
                  <a:srgbClr val="002060"/>
                </a:solidFill>
                <a:latin typeface="宋体" panose="02010600030101010101" pitchFamily="2" charset="-122"/>
                <a:ea typeface="微软雅黑" panose="020B0503020204020204" pitchFamily="34" charset="-122"/>
              </a:rPr>
              <a:t>①</a:t>
            </a:r>
            <a:r>
              <a:rPr lang="zh-CN" altLang="zh-CN" sz="2600" kern="100" dirty="0">
                <a:solidFill>
                  <a:srgbClr val="002060"/>
                </a:solidFill>
                <a:latin typeface="Times New Roman" panose="02020603050405020304"/>
                <a:ea typeface="微软雅黑" panose="020B0503020204020204" pitchFamily="34" charset="-122"/>
              </a:rPr>
              <a:t>说法正确但材料没有体现，排除</a:t>
            </a:r>
            <a:r>
              <a:rPr lang="zh-CN" altLang="zh-CN" sz="2600" kern="100" dirty="0" smtClean="0">
                <a:solidFill>
                  <a:srgbClr val="002060"/>
                </a:solidFill>
                <a:latin typeface="Times New Roman" panose="02020603050405020304"/>
                <a:ea typeface="微软雅黑" panose="020B0503020204020204" pitchFamily="34" charset="-122"/>
              </a:rPr>
              <a:t>；</a:t>
            </a:r>
            <a:endParaRPr lang="en-US" altLang="zh-CN" sz="2600" kern="100" dirty="0" smtClean="0">
              <a:solidFill>
                <a:srgbClr val="002060"/>
              </a:solidFill>
              <a:latin typeface="Times New Roman" panose="02020603050405020304"/>
              <a:ea typeface="微软雅黑" panose="020B0503020204020204" pitchFamily="34" charset="-122"/>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rPr>
              <a:t>社会实践</a:t>
            </a:r>
            <a:r>
              <a:rPr lang="zh-CN" altLang="zh-CN" sz="2600" kern="100" dirty="0">
                <a:solidFill>
                  <a:srgbClr val="002060"/>
                </a:solidFill>
                <a:latin typeface="Times New Roman" panose="02020603050405020304"/>
                <a:ea typeface="微软雅黑" panose="020B0503020204020204" pitchFamily="34" charset="-122"/>
              </a:rPr>
              <a:t>是文化创新的源泉，</a:t>
            </a:r>
            <a:r>
              <a:rPr lang="en-US" altLang="zh-CN" sz="2600" kern="100" dirty="0">
                <a:solidFill>
                  <a:srgbClr val="002060"/>
                </a:solidFill>
                <a:latin typeface="宋体" panose="02010600030101010101" pitchFamily="2" charset="-122"/>
                <a:ea typeface="微软雅黑" panose="020B0503020204020204" pitchFamily="34" charset="-122"/>
              </a:rPr>
              <a:t>④</a:t>
            </a:r>
            <a:r>
              <a:rPr lang="zh-CN" altLang="zh-CN" sz="2600" kern="100" dirty="0">
                <a:solidFill>
                  <a:srgbClr val="002060"/>
                </a:solidFill>
                <a:latin typeface="Times New Roman" panose="02020603050405020304"/>
                <a:ea typeface="微软雅黑" panose="020B0503020204020204" pitchFamily="34" charset="-122"/>
              </a:rPr>
              <a:t>错误。</a:t>
            </a:r>
            <a:endParaRPr lang="zh-CN" altLang="zh-CN" sz="1050" kern="100" dirty="0">
              <a:effectLst/>
              <a:latin typeface="Times New Roman" panose="02020603050405020304"/>
              <a:ea typeface="宋体" panose="0201060003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
                  </p:tgtEl>
                </p:cond>
              </p:nextCondLst>
            </p:seq>
            <p:seq concurrent="1" nextAc="seek">
              <p:cTn id="13" restart="whenNotActive" fill="hold" evtFilter="cancelBubble" nodeType="interactiveSeq">
                <p:stCondLst>
                  <p:cond evt="onClick" delay="0">
                    <p:tgtEl>
                      <p:spTgt spid="5"/>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3" grpId="0"/>
      <p:bldP spid="3" grpId="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537664" y="470367"/>
            <a:ext cx="2191165" cy="468000"/>
            <a:chOff x="537664" y="845964"/>
            <a:chExt cx="2191165" cy="468000"/>
          </a:xfrm>
        </p:grpSpPr>
        <p:pic>
          <p:nvPicPr>
            <p:cNvPr id="16" name="图片 15"/>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450307"/>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命题探究</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694607" y="1273820"/>
          <a:ext cx="10801199" cy="3092078"/>
        </p:xfrm>
        <a:graphic>
          <a:graphicData uri="http://schemas.openxmlformats.org/drawingml/2006/table">
            <a:tbl>
              <a:tblPr/>
              <a:tblGrid>
                <a:gridCol w="2798691"/>
                <a:gridCol w="2817932"/>
                <a:gridCol w="5184576"/>
              </a:tblGrid>
              <a:tr h="647539">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考点展示</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五年考题</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考情分析</a:t>
                      </a:r>
                      <a:endParaRPr lang="zh-CN" sz="2600" kern="10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60363">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创新与继承的关系</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2018</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Ⅲ</a:t>
                      </a:r>
                      <a:r>
                        <a:rPr lang="en-US" sz="2600" kern="100" dirty="0">
                          <a:effectLst/>
                          <a:latin typeface="Times New Roman" panose="02020603050405020304"/>
                          <a:ea typeface="微软雅黑" panose="020B0503020204020204" pitchFamily="34" charset="-122"/>
                          <a:cs typeface="Courier New" panose="02070309020205020404"/>
                        </a:rPr>
                        <a:t>·19</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2017</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·20</a:t>
                      </a:r>
                      <a:endParaRPr lang="zh-CN" sz="2600" kern="100" dirty="0">
                        <a:effectLst/>
                        <a:latin typeface="宋体" panose="02010600030101010101" pitchFamily="2" charset="-122"/>
                        <a:cs typeface="Courier New" panose="02070309020205020404"/>
                      </a:endParaRPr>
                    </a:p>
                    <a:p>
                      <a:pPr algn="ctr">
                        <a:lnSpc>
                          <a:spcPct val="150000"/>
                        </a:lnSpc>
                        <a:spcAft>
                          <a:spcPts val="0"/>
                        </a:spcAft>
                      </a:pPr>
                      <a:r>
                        <a:rPr lang="en-US" sz="2600" kern="100" dirty="0">
                          <a:effectLst/>
                          <a:latin typeface="Times New Roman" panose="02020603050405020304"/>
                          <a:ea typeface="微软雅黑" panose="020B0503020204020204" pitchFamily="34" charset="-122"/>
                          <a:cs typeface="Courier New" panose="02070309020205020404"/>
                        </a:rPr>
                        <a:t>2014</a:t>
                      </a:r>
                      <a:r>
                        <a:rPr lang="zh-CN" sz="2600" kern="100" dirty="0">
                          <a:effectLst/>
                          <a:latin typeface="Times New Roman" panose="02020603050405020304"/>
                          <a:ea typeface="微软雅黑" panose="020B0503020204020204" pitchFamily="34" charset="-122"/>
                          <a:cs typeface="Times New Roman" panose="02020603050405020304"/>
                        </a:rPr>
                        <a:t>全国</a:t>
                      </a:r>
                      <a:r>
                        <a:rPr lang="en-US" sz="2600" kern="100" dirty="0">
                          <a:effectLst/>
                          <a:latin typeface="宋体" panose="02010600030101010101" pitchFamily="2" charset="-122"/>
                          <a:ea typeface="微软雅黑" panose="020B0503020204020204" pitchFamily="34" charset="-122"/>
                          <a:cs typeface="Times New Roman" panose="02020603050405020304"/>
                        </a:rPr>
                        <a:t>Ⅱ</a:t>
                      </a:r>
                      <a:r>
                        <a:rPr lang="en-US" sz="2600" kern="100" dirty="0">
                          <a:effectLst/>
                          <a:latin typeface="Times New Roman" panose="02020603050405020304"/>
                          <a:ea typeface="微软雅黑" panose="020B0503020204020204" pitchFamily="34" charset="-122"/>
                          <a:cs typeface="Courier New" panose="02070309020205020404"/>
                        </a:rPr>
                        <a:t>·39(1)</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结合文化创新的具体事例，选择题主要考查对文化创新的根本途径和基本途径的理解，主观题主要是综合考查如何进行文化创新。</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84176">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创新与借鉴</a:t>
                      </a:r>
                      <a:r>
                        <a:rPr lang="zh-CN" sz="2600" kern="100" dirty="0" smtClean="0">
                          <a:effectLst/>
                          <a:latin typeface="Times New Roman" panose="02020603050405020304"/>
                          <a:ea typeface="微软雅黑" panose="020B0503020204020204" pitchFamily="34" charset="-122"/>
                          <a:cs typeface="Times New Roman" panose="02020603050405020304"/>
                        </a:rPr>
                        <a:t>、</a:t>
                      </a:r>
                      <a:endParaRPr lang="en-US" altLang="zh-CN" sz="2600" kern="100" dirty="0" smtClean="0">
                        <a:effectLst/>
                        <a:latin typeface="Times New Roman" panose="02020603050405020304"/>
                        <a:ea typeface="微软雅黑" panose="020B0503020204020204" pitchFamily="34" charset="-122"/>
                        <a:cs typeface="Times New Roman" panose="02020603050405020304"/>
                      </a:endParaRPr>
                    </a:p>
                    <a:p>
                      <a:pPr algn="ctr">
                        <a:lnSpc>
                          <a:spcPct val="150000"/>
                        </a:lnSpc>
                        <a:spcAft>
                          <a:spcPts val="0"/>
                        </a:spcAft>
                      </a:pPr>
                      <a:r>
                        <a:rPr lang="zh-CN" sz="2600" kern="100" dirty="0" smtClean="0">
                          <a:effectLst/>
                          <a:latin typeface="Times New Roman" panose="02020603050405020304"/>
                          <a:ea typeface="微软雅黑" panose="020B0503020204020204" pitchFamily="34" charset="-122"/>
                          <a:cs typeface="Times New Roman" panose="02020603050405020304"/>
                        </a:rPr>
                        <a:t>融合</a:t>
                      </a:r>
                      <a:r>
                        <a:rPr lang="zh-CN" sz="2600" kern="100" dirty="0">
                          <a:effectLst/>
                          <a:latin typeface="Times New Roman" panose="02020603050405020304"/>
                          <a:ea typeface="微软雅黑" panose="020B0503020204020204" pitchFamily="34" charset="-122"/>
                          <a:cs typeface="Times New Roman" panose="02020603050405020304"/>
                        </a:rPr>
                        <a:t>的关系</a:t>
                      </a:r>
                      <a:endParaRPr lang="zh-CN" sz="2600" kern="100" dirty="0">
                        <a:effectLst/>
                        <a:latin typeface="宋体" panose="02010600030101010101" pitchFamily="2" charset="-122"/>
                        <a:cs typeface="Courier New" panose="02070309020205020404"/>
                      </a:endParaRPr>
                    </a:p>
                  </a:txBody>
                  <a:tcPr marL="32651" marR="326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cPr/>
                </a:tc>
                <a:tc vMerge="1">
                  <a:tcPr/>
                </a:tc>
              </a:tr>
            </a:tbl>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69338"/>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1</a:t>
            </a:r>
            <a:r>
              <a:rPr lang="zh-CN" altLang="en-US" sz="2600" b="1" kern="100" dirty="0">
                <a:latin typeface="+mj-ea"/>
                <a:ea typeface="+mj-ea"/>
                <a:cs typeface="Times New Roman" panose="02020603050405020304"/>
              </a:rPr>
              <a:t>　文化创新的根本</a:t>
            </a:r>
            <a:r>
              <a:rPr lang="zh-CN" altLang="en-US" sz="2600" b="1" kern="100" dirty="0" smtClean="0">
                <a:latin typeface="+mj-ea"/>
                <a:ea typeface="+mj-ea"/>
                <a:cs typeface="Times New Roman" panose="02020603050405020304"/>
              </a:rPr>
              <a:t>途径</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1</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zh-CN" altLang="zh-CN" sz="2600" kern="100" dirty="0">
                <a:latin typeface="Times New Roman" panose="02020603050405020304"/>
                <a:ea typeface="微软雅黑" panose="020B0503020204020204" pitchFamily="34" charset="-122"/>
                <a:cs typeface="Times New Roman" panose="02020603050405020304"/>
              </a:rPr>
              <a:t>近年来，中国音乐家叶小钢的交响音乐会《中国故事》系列在国内外获得巨大成功。为了创作其中描绘西藏独特自然风光、历史文化的《喜马拉雅之光》，他</a:t>
            </a: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次前往西藏等地考察，深入民间采风，从中获得创作灵感。这表明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文化走出去要创新表现形式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文化是民族的又是世界的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文化创新源自创作者的灵感</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社会实践是文化创新的根本途径</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7578908" y="556798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837506"/>
            <a:ext cx="11412000" cy="364905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中国音乐家叶小钢的交响音乐会《中国故事》系列在国内外获得巨大成功，这说明文化是民族的又是世界的，文化在交流中传播，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前往</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西藏等地考察，深入民间采风，从中获得创作灵感，这表明实践是文化创新的源泉和动力，立足于社会实践是文化创新的根本途径，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材料没有体现，排除。</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09011"/>
            <a:ext cx="11412000" cy="612472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en-US" sz="2600" b="1" kern="100" dirty="0">
                <a:latin typeface="+mj-ea"/>
                <a:ea typeface="+mj-ea"/>
                <a:cs typeface="Times New Roman" panose="02020603050405020304"/>
              </a:rPr>
              <a:t>考向</a:t>
            </a:r>
            <a:r>
              <a:rPr lang="en-US" altLang="zh-CN" sz="2600" b="1" kern="100" dirty="0">
                <a:latin typeface="+mj-ea"/>
                <a:ea typeface="+mj-ea"/>
                <a:cs typeface="Times New Roman" panose="02020603050405020304"/>
              </a:rPr>
              <a:t>2</a:t>
            </a:r>
            <a:r>
              <a:rPr lang="zh-CN" altLang="en-US" sz="2600" b="1" kern="100" dirty="0">
                <a:latin typeface="+mj-ea"/>
                <a:ea typeface="+mj-ea"/>
                <a:cs typeface="Times New Roman" panose="02020603050405020304"/>
              </a:rPr>
              <a:t>　文化创新的基本</a:t>
            </a:r>
            <a:r>
              <a:rPr lang="zh-CN" altLang="en-US" sz="2600" b="1" kern="100" dirty="0" smtClean="0">
                <a:latin typeface="+mj-ea"/>
                <a:ea typeface="+mj-ea"/>
                <a:cs typeface="Times New Roman" panose="02020603050405020304"/>
              </a:rPr>
              <a:t>途径</a:t>
            </a:r>
            <a:endParaRPr lang="en-US" altLang="zh-CN" sz="2600" b="1" kern="100" dirty="0" smtClean="0">
              <a:latin typeface="+mj-ea"/>
              <a:ea typeface="+mj-ea"/>
              <a:cs typeface="Times New Roman" panose="02020603050405020304"/>
            </a:endParaRPr>
          </a:p>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2</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Ⅲ</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年春节，大型文化节目《经典咏流传》在中央电视台综合频道首播。节目形式新颖，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和诗以歌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，增强了经典诗词的艺术感染力，深受观众喜爱。山区孩子演唱《苔》的天籁之声感人至深，著名歌手演唱的《墨梅》获得网民广泛点赞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这反映传统文化的传承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要以开发创新为目的和归宿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既要不忘本来又要创新思路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要以满足群众需求为价值导向</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以现代传播手段的运用为前提</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66162" y="577013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981522"/>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对：《经典咏流传》形式新颖，增强了经典诗词的艺术感染力，反映了文化传承在继承传统的基础上还要不断推陈出新</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对：《经典咏流传》获得网民广泛点赞表明其满足了群众的需求</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错：传统文化传承的目的和归宿在于推动社会实践的发展</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错：传统文化的传承要以文化继承为前提，而不是现代传播手段的运用。</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26670" y="97330"/>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mj-ea"/>
                <a:ea typeface="+mj-ea"/>
                <a:cs typeface="Times New Roman" panose="02020603050405020304"/>
              </a:rPr>
              <a:t>典例</a:t>
            </a:r>
            <a:r>
              <a:rPr lang="en-US" altLang="zh-CN" sz="2600" b="1" kern="100" dirty="0" smtClean="0">
                <a:solidFill>
                  <a:srgbClr val="0000FF"/>
                </a:solidFill>
                <a:latin typeface="+mj-ea"/>
                <a:ea typeface="+mj-ea"/>
                <a:cs typeface="Times New Roman" panose="02020603050405020304"/>
              </a:rPr>
              <a:t>3</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海南高考</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习近平指出，构建中国特色哲学社会科学，要体现继承性、民族性。要善于融通马克思主义的资源、中华优秀传统文化的资源、国外哲学社会科学的资源，坚持不忘本来、吸收外来、面向未来。这里强调的有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文化创新要立足于融通中外文化资源</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只有保持民族文化的本色才能推进文化创新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吸收国外文化的精华是推进文化创新的时代要求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文化创新的本质在于深入发掘传统文化的价值</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5180676" y="4907569"/>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bldLst>
      <p:bldP spid="11" grpId="0"/>
      <p:bldP spid="11" grpId="1"/>
    </p:bld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矩形 7"/>
          <p:cNvSpPr/>
          <p:nvPr/>
        </p:nvSpPr>
        <p:spPr>
          <a:xfrm>
            <a:off x="406574" y="860862"/>
            <a:ext cx="11161240" cy="3123908"/>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构建中国特色哲学社会科学体现继承性、民族性，有利于保持民族文化的本色，</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融通</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马克思主义的资源、中华优秀传统文化的资源、国外哲学社会科学的资源，对于更好地吸收国外文化精华，面向未来具有重要意义，</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①④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表述错误，排除。</a:t>
            </a:r>
            <a:endParaRPr lang="zh-CN" altLang="zh-CN" sz="1050" kern="100" dirty="0">
              <a:effectLst/>
              <a:latin typeface="宋体" panose="02010600030101010101" pitchFamily="2" charset="-122"/>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750"/>
                                        <p:tgtEl>
                                          <p:spTgt spid="8">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blinds(horizontal)">
                                      <p:cBhvr>
                                        <p:cTn id="11" dur="750"/>
                                        <p:tgtEl>
                                          <p:spTgt spid="8">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blinds(horizontal)">
                                      <p:cBhvr>
                                        <p:cTn id="15" dur="75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837506"/>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1.2018</a:t>
            </a:r>
            <a:r>
              <a:rPr lang="zh-CN" altLang="zh-CN" sz="2600" kern="100" dirty="0">
                <a:latin typeface="Times New Roman" panose="02020603050405020304"/>
                <a:ea typeface="微软雅黑" panose="020B0503020204020204" pitchFamily="34" charset="-122"/>
                <a:cs typeface="Times New Roman" panose="02020603050405020304"/>
              </a:rPr>
              <a:t>年</a:t>
            </a: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月</a:t>
            </a: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日晚，第二十届南宁国际民歌艺术节</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大地飞歌</a:t>
            </a:r>
            <a:r>
              <a:rPr lang="en-US" altLang="zh-CN" sz="2600" kern="100" dirty="0">
                <a:latin typeface="Times New Roman" panose="02020603050405020304"/>
                <a:ea typeface="微软雅黑" panose="020B0503020204020204" pitchFamily="34" charset="-122"/>
                <a:cs typeface="Courier New" panose="02070309020205020404"/>
              </a:rPr>
              <a:t>·2018</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晚会成功上演。晚会以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唱响新时代</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民歌咏芳华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为主题，通过唯美画面展示优秀传统文化和时代精神，晚会的三大篇章中有观众耳熟能详的经典歌曲的全新演绎，也有中外文化的水乳交融，还有古典和现代音乐的激情碰撞。本台晚会的成功启示我们，文化创新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离不开继承传统，</a:t>
            </a:r>
            <a:r>
              <a:rPr lang="zh-CN" altLang="zh-CN" sz="2600" kern="100" dirty="0" smtClean="0">
                <a:latin typeface="Times New Roman" panose="02020603050405020304"/>
                <a:ea typeface="微软雅黑" panose="020B0503020204020204" pitchFamily="34" charset="-122"/>
                <a:cs typeface="Times New Roman" panose="02020603050405020304"/>
              </a:rPr>
              <a:t>推陈出新</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需将传统文化赋予时代精神</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基础是利用先进的传播</a:t>
            </a:r>
            <a:r>
              <a:rPr lang="zh-CN" altLang="zh-CN" sz="2600" kern="100" dirty="0" smtClean="0">
                <a:latin typeface="Times New Roman" panose="02020603050405020304"/>
                <a:ea typeface="微软雅黑" panose="020B0503020204020204" pitchFamily="34" charset="-122"/>
                <a:cs typeface="Times New Roman" panose="02020603050405020304"/>
              </a:rPr>
              <a:t>手段</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要发挥人民群众的主体作用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4" name="矩形 13"/>
          <p:cNvSpPr/>
          <p:nvPr/>
        </p:nvSpPr>
        <p:spPr>
          <a:xfrm>
            <a:off x="434648" y="5590596"/>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说法错误，文化创新的基础是社会实践</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说法正确，但材料没有涉及人民群众的作用。</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306100" y="506401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1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组合 14"/>
          <p:cNvGrpSpPr/>
          <p:nvPr/>
        </p:nvGrpSpPr>
        <p:grpSpPr>
          <a:xfrm>
            <a:off x="537664" y="353510"/>
            <a:ext cx="2191165" cy="468000"/>
            <a:chOff x="537664" y="845964"/>
            <a:chExt cx="2191165" cy="468000"/>
          </a:xfrm>
        </p:grpSpPr>
        <p:pic>
          <p:nvPicPr>
            <p:cNvPr id="16" name="图片 15"/>
            <p:cNvPicPr>
              <a:picLocks noChangeAspect="1"/>
            </p:cNvPicPr>
            <p:nvPr/>
          </p:nvPicPr>
          <p:blipFill>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7" name="矩形 16"/>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矩形 17"/>
          <p:cNvSpPr/>
          <p:nvPr/>
        </p:nvSpPr>
        <p:spPr>
          <a:xfrm>
            <a:off x="1088698" y="333450"/>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热点加练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13" restart="whenNotActive" fill="hold" evtFilter="cancelBubble" nodeType="interactiveSeq">
                <p:stCondLst>
                  <p:cond evt="onClick" delay="0">
                    <p:tgtEl>
                      <p:spTgt spid="1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4">
                                            <p:txEl>
                                              <p:pRg st="0" end="0"/>
                                            </p:txEl>
                                          </p:spTgt>
                                        </p:tgtEl>
                                        <p:attrNameLst>
                                          <p:attrName>style.visibility</p:attrName>
                                        </p:attrNameLst>
                                      </p:cBhvr>
                                      <p:to>
                                        <p:strVal val="visible"/>
                                      </p:to>
                                    </p:set>
                                    <p:animEffect transition="in" filter="blinds(horizontal)">
                                      <p:cBhvr>
                                        <p:cTn id="18" dur="500"/>
                                        <p:tgtEl>
                                          <p:spTgt spid="1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14">
                                            <p:txEl>
                                              <p:pRg st="1" end="1"/>
                                            </p:txEl>
                                          </p:spTgt>
                                        </p:tgtEl>
                                        <p:attrNameLst>
                                          <p:attrName>style.visibility</p:attrName>
                                        </p:attrNameLst>
                                      </p:cBhvr>
                                      <p:to>
                                        <p:strVal val="visible"/>
                                      </p:to>
                                    </p:set>
                                    <p:animEffect transition="in" filter="blinds(horizontal)">
                                      <p:cBhvr>
                                        <p:cTn id="23" dur="500"/>
                                        <p:tgtEl>
                                          <p:spTgt spid="14">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14">
                                            <p:txEl>
                                              <p:pRg st="0" end="0"/>
                                            </p:txEl>
                                          </p:spTgt>
                                        </p:tgtEl>
                                      </p:cBhvr>
                                    </p:animEffect>
                                    <p:set>
                                      <p:cBhvr>
                                        <p:cTn id="28" dur="1" fill="hold">
                                          <p:stCondLst>
                                            <p:cond delay="499"/>
                                          </p:stCondLst>
                                        </p:cTn>
                                        <p:tgtEl>
                                          <p:spTgt spid="14">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14">
                                            <p:txEl>
                                              <p:pRg st="1" end="1"/>
                                            </p:txEl>
                                          </p:spTgt>
                                        </p:tgtEl>
                                      </p:cBhvr>
                                    </p:animEffect>
                                    <p:set>
                                      <p:cBhvr>
                                        <p:cTn id="31" dur="1" fill="hold">
                                          <p:stCondLst>
                                            <p:cond delay="499"/>
                                          </p:stCondLst>
                                        </p:cTn>
                                        <p:tgtEl>
                                          <p:spTgt spid="14">
                                            <p:txEl>
                                              <p:pRg st="1" end="1"/>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14" grpId="2" uiExpand="1" build="allAtOnce"/>
      <p:bldP spid="11" grpId="0"/>
      <p:bldP spid="11" grpId="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06574" y="4913496"/>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以我为主、为我所用是面向世界、博采众长时的原则，中国特色社会主义是文化发展的方向，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干没有涉及融汇各民族文化特质，</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不选。</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406574" y="92582"/>
            <a:ext cx="11412000" cy="484938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热播剧《延禧攻略》在参考大量史料、探访众多传统艺人的基础上，展现了昆曲、刺绣、打铁花等非物质文化遗产；该剧还创新了古装剧的新审美，高级灰、莫兰迪色成为</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年夏天的亮色。该剧的成功在于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坚持继承传统，展现鲜明的民族特色</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坚持与时俱进，不断赋予文化新内涵</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坚持以我为主、为我所用的发展方向</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立足社会实践，融汇各民族文化特质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1" name="TextBox 10"/>
          <p:cNvSpPr txBox="1"/>
          <p:nvPr/>
        </p:nvSpPr>
        <p:spPr>
          <a:xfrm>
            <a:off x="277072" y="432232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7"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10517"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pic>
        <p:nvPicPr>
          <p:cNvPr id="10" name="图片 9">
            <a:hlinkClick r:id="rId3" action="ppaction://hlinksldjump"/>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3" restart="whenNotActive" fill="hold" evtFilter="cancelBubble" nodeType="interactiveSeq">
                <p:stCondLst>
                  <p:cond evt="onClick" delay="0">
                    <p:tgtEl>
                      <p:spTgt spid="9"/>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2"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2"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6" grpId="2" uiExpand="1" build="allAtOnce"/>
      <p:bldP spid="11" grpId="0"/>
      <p:bldP spid="11" grpId="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11"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12"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0" name="TextBox 26"/>
          <p:cNvSpPr txBox="1"/>
          <p:nvPr/>
        </p:nvSpPr>
        <p:spPr>
          <a:xfrm>
            <a:off x="2350790" y="2806230"/>
            <a:ext cx="9115342"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en-US" sz="6000" dirty="0">
                <a:solidFill>
                  <a:schemeClr val="tx1"/>
                </a:solidFill>
              </a:rPr>
              <a:t>大题提分　揭秘技巧</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3266" y="-26590"/>
            <a:ext cx="12143880" cy="540000"/>
          </a:xfrm>
          <a:prstGeom prst="rect">
            <a:avLst/>
          </a:prstGeom>
          <a:solidFill>
            <a:schemeClr val="tx1"/>
          </a:solidFill>
          <a:ln>
            <a:solidFill>
              <a:schemeClr val="bg1"/>
            </a:solidFill>
          </a:ln>
          <a:effectLst>
            <a:outerShdw blurRad="63500" sx="102000" sy="102000" algn="ctr" rotWithShape="0">
              <a:prstClr val="black">
                <a:alpha val="40000"/>
              </a:prstClr>
            </a:outerShdw>
          </a:effectLst>
        </p:spPr>
        <p:style>
          <a:lnRef idx="1">
            <a:schemeClr val="accent3"/>
          </a:lnRef>
          <a:fillRef idx="3">
            <a:schemeClr val="accent3"/>
          </a:fillRef>
          <a:effectRef idx="2">
            <a:schemeClr val="accent3"/>
          </a:effectRef>
          <a:fontRef idx="minor">
            <a:schemeClr val="lt1"/>
          </a:fontRef>
        </p:style>
        <p:txBody>
          <a:bodyPr rtlCol="0" anchor="ctr"/>
          <a:lstStyle/>
          <a:p>
            <a:pPr algn="ctr">
              <a:defRPr/>
            </a:pPr>
            <a:endParaRPr lang="zh-CN" altLang="zh-CN" sz="2600" b="1" kern="100" dirty="0">
              <a:solidFill>
                <a:srgbClr val="FFFF00"/>
              </a:solidFill>
              <a:latin typeface="Times New Roman" panose="02020603050405020304" pitchFamily="18" charset="0"/>
              <a:ea typeface="微软雅黑" panose="020B0503020204020204" pitchFamily="34" charset="-122"/>
              <a:cs typeface="Times New Roman" panose="02020603050405020304" pitchFamily="18" charset="0"/>
            </a:endParaRPr>
          </a:p>
        </p:txBody>
      </p:sp>
      <p:grpSp>
        <p:nvGrpSpPr>
          <p:cNvPr id="24" name="组合 23"/>
          <p:cNvGrpSpPr/>
          <p:nvPr/>
        </p:nvGrpSpPr>
        <p:grpSpPr>
          <a:xfrm>
            <a:off x="1059312" y="-9240"/>
            <a:ext cx="10071789" cy="523951"/>
            <a:chOff x="1054646" y="-9240"/>
            <a:chExt cx="10071789" cy="523951"/>
          </a:xfrm>
        </p:grpSpPr>
        <p:sp>
          <p:nvSpPr>
            <p:cNvPr id="25" name="矩形 15"/>
            <p:cNvSpPr/>
            <p:nvPr/>
          </p:nvSpPr>
          <p:spPr>
            <a:xfrm>
              <a:off x="10155895" y="-9240"/>
              <a:ext cx="829484"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6" name="平行四边形 32"/>
            <p:cNvSpPr/>
            <p:nvPr userDrawn="1"/>
          </p:nvSpPr>
          <p:spPr>
            <a:xfrm>
              <a:off x="10913317"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7" name="平行四边形 32"/>
            <p:cNvSpPr/>
            <p:nvPr userDrawn="1"/>
          </p:nvSpPr>
          <p:spPr>
            <a:xfrm>
              <a:off x="10984356" y="-9239"/>
              <a:ext cx="14207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28" name="矩形 15"/>
            <p:cNvSpPr/>
            <p:nvPr userDrawn="1"/>
          </p:nvSpPr>
          <p:spPr>
            <a:xfrm flipH="1">
              <a:off x="1184008" y="-9240"/>
              <a:ext cx="752699" cy="521862"/>
            </a:xfrm>
            <a:custGeom>
              <a:avLst/>
              <a:gdLst>
                <a:gd name="connsiteX0" fmla="*/ 0 w 4586990"/>
                <a:gd name="connsiteY0" fmla="*/ 0 h 442210"/>
                <a:gd name="connsiteX1" fmla="*/ 4586990 w 4586990"/>
                <a:gd name="connsiteY1" fmla="*/ 0 h 442210"/>
                <a:gd name="connsiteX2" fmla="*/ 4586990 w 4586990"/>
                <a:gd name="connsiteY2" fmla="*/ 442210 h 442210"/>
                <a:gd name="connsiteX3" fmla="*/ 0 w 4586990"/>
                <a:gd name="connsiteY3" fmla="*/ 442210 h 442210"/>
                <a:gd name="connsiteX4" fmla="*/ 0 w 4586990"/>
                <a:gd name="connsiteY4" fmla="*/ 0 h 442210"/>
                <a:gd name="connsiteX0-1" fmla="*/ 0 w 4586990"/>
                <a:gd name="connsiteY0-2" fmla="*/ 0 h 449085"/>
                <a:gd name="connsiteX1-3" fmla="*/ 4586990 w 4586990"/>
                <a:gd name="connsiteY1-4" fmla="*/ 0 h 449085"/>
                <a:gd name="connsiteX2-5" fmla="*/ 4401360 w 4586990"/>
                <a:gd name="connsiteY2-6" fmla="*/ 449085 h 449085"/>
                <a:gd name="connsiteX3-7" fmla="*/ 0 w 4586990"/>
                <a:gd name="connsiteY3-8" fmla="*/ 442210 h 449085"/>
                <a:gd name="connsiteX4-9" fmla="*/ 0 w 4586990"/>
                <a:gd name="connsiteY4-10" fmla="*/ 0 h 449085"/>
                <a:gd name="connsiteX0-11" fmla="*/ 2215872 w 4586990"/>
                <a:gd name="connsiteY0-12" fmla="*/ 0 h 449085"/>
                <a:gd name="connsiteX1-13" fmla="*/ 4586990 w 4586990"/>
                <a:gd name="connsiteY1-14" fmla="*/ 0 h 449085"/>
                <a:gd name="connsiteX2-15" fmla="*/ 4401360 w 4586990"/>
                <a:gd name="connsiteY2-16" fmla="*/ 449085 h 449085"/>
                <a:gd name="connsiteX3-17" fmla="*/ 0 w 4586990"/>
                <a:gd name="connsiteY3-18" fmla="*/ 442210 h 449085"/>
                <a:gd name="connsiteX4-19" fmla="*/ 2215872 w 4586990"/>
                <a:gd name="connsiteY4-20" fmla="*/ 0 h 449085"/>
                <a:gd name="connsiteX0-21" fmla="*/ 127349 w 2498467"/>
                <a:gd name="connsiteY0-22" fmla="*/ 0 h 449085"/>
                <a:gd name="connsiteX1-23" fmla="*/ 2498467 w 2498467"/>
                <a:gd name="connsiteY1-24" fmla="*/ 0 h 449085"/>
                <a:gd name="connsiteX2-25" fmla="*/ 2312837 w 2498467"/>
                <a:gd name="connsiteY2-26" fmla="*/ 449085 h 449085"/>
                <a:gd name="connsiteX3-27" fmla="*/ 0 w 2498467"/>
                <a:gd name="connsiteY3-28" fmla="*/ 442210 h 449085"/>
                <a:gd name="connsiteX4-29" fmla="*/ 127349 w 2498467"/>
                <a:gd name="connsiteY4-30" fmla="*/ 0 h 449085"/>
                <a:gd name="connsiteX0-31" fmla="*/ 0 w 2506957"/>
                <a:gd name="connsiteY0-32" fmla="*/ 8031 h 449085"/>
                <a:gd name="connsiteX1-33" fmla="*/ 2506957 w 2506957"/>
                <a:gd name="connsiteY1-34" fmla="*/ 0 h 449085"/>
                <a:gd name="connsiteX2-35" fmla="*/ 2321327 w 2506957"/>
                <a:gd name="connsiteY2-36" fmla="*/ 449085 h 449085"/>
                <a:gd name="connsiteX3-37" fmla="*/ 8490 w 2506957"/>
                <a:gd name="connsiteY3-38" fmla="*/ 442210 h 449085"/>
                <a:gd name="connsiteX4-39" fmla="*/ 0 w 2506957"/>
                <a:gd name="connsiteY4-40" fmla="*/ 8031 h 449085"/>
                <a:gd name="connsiteX0-41" fmla="*/ 0 w 2498467"/>
                <a:gd name="connsiteY0-42" fmla="*/ 0 h 449085"/>
                <a:gd name="connsiteX1-43" fmla="*/ 2498467 w 2498467"/>
                <a:gd name="connsiteY1-44" fmla="*/ 0 h 449085"/>
                <a:gd name="connsiteX2-45" fmla="*/ 2312837 w 2498467"/>
                <a:gd name="connsiteY2-46" fmla="*/ 449085 h 449085"/>
                <a:gd name="connsiteX3-47" fmla="*/ 0 w 2498467"/>
                <a:gd name="connsiteY3-48" fmla="*/ 442210 h 449085"/>
                <a:gd name="connsiteX4-49" fmla="*/ 0 w 2498467"/>
                <a:gd name="connsiteY4-50" fmla="*/ 0 h 449085"/>
                <a:gd name="connsiteX0-51" fmla="*/ 733111 w 2498467"/>
                <a:gd name="connsiteY0-52" fmla="*/ 0 h 449085"/>
                <a:gd name="connsiteX1-53" fmla="*/ 2498467 w 2498467"/>
                <a:gd name="connsiteY1-54" fmla="*/ 0 h 449085"/>
                <a:gd name="connsiteX2-55" fmla="*/ 2312837 w 2498467"/>
                <a:gd name="connsiteY2-56" fmla="*/ 449085 h 449085"/>
                <a:gd name="connsiteX3-57" fmla="*/ 0 w 2498467"/>
                <a:gd name="connsiteY3-58" fmla="*/ 442210 h 449085"/>
                <a:gd name="connsiteX4-59" fmla="*/ 733111 w 2498467"/>
                <a:gd name="connsiteY4-60" fmla="*/ 0 h 449085"/>
                <a:gd name="connsiteX0-61" fmla="*/ 20176 w 1785532"/>
                <a:gd name="connsiteY0-62" fmla="*/ 0 h 449085"/>
                <a:gd name="connsiteX1-63" fmla="*/ 1785532 w 1785532"/>
                <a:gd name="connsiteY1-64" fmla="*/ 0 h 449085"/>
                <a:gd name="connsiteX2-65" fmla="*/ 1599902 w 1785532"/>
                <a:gd name="connsiteY2-66" fmla="*/ 449085 h 449085"/>
                <a:gd name="connsiteX3-67" fmla="*/ 0 w 1785532"/>
                <a:gd name="connsiteY3-68" fmla="*/ 448573 h 449085"/>
                <a:gd name="connsiteX4-69" fmla="*/ 20176 w 1785532"/>
                <a:gd name="connsiteY4-70" fmla="*/ 0 h 449085"/>
                <a:gd name="connsiteX0-71" fmla="*/ 40353 w 1805709"/>
                <a:gd name="connsiteY0-72" fmla="*/ 0 h 454936"/>
                <a:gd name="connsiteX1-73" fmla="*/ 1805709 w 1805709"/>
                <a:gd name="connsiteY1-74" fmla="*/ 0 h 454936"/>
                <a:gd name="connsiteX2-75" fmla="*/ 1620079 w 1805709"/>
                <a:gd name="connsiteY2-76" fmla="*/ 449085 h 454936"/>
                <a:gd name="connsiteX3-77" fmla="*/ 0 w 1805709"/>
                <a:gd name="connsiteY3-78" fmla="*/ 454936 h 454936"/>
                <a:gd name="connsiteX4-79" fmla="*/ 40353 w 1805709"/>
                <a:gd name="connsiteY4-80" fmla="*/ 0 h 454936"/>
                <a:gd name="connsiteX0-81" fmla="*/ 0 w 1805711"/>
                <a:gd name="connsiteY0-82" fmla="*/ 6363 h 454936"/>
                <a:gd name="connsiteX1-83" fmla="*/ 1805711 w 1805711"/>
                <a:gd name="connsiteY1-84" fmla="*/ 0 h 454936"/>
                <a:gd name="connsiteX2-85" fmla="*/ 1620081 w 1805711"/>
                <a:gd name="connsiteY2-86" fmla="*/ 449085 h 454936"/>
                <a:gd name="connsiteX3-87" fmla="*/ 2 w 1805711"/>
                <a:gd name="connsiteY3-88" fmla="*/ 454936 h 454936"/>
                <a:gd name="connsiteX4-89" fmla="*/ 0 w 1805711"/>
                <a:gd name="connsiteY4-90" fmla="*/ 6363 h 454936"/>
                <a:gd name="connsiteX0-91" fmla="*/ 0 w 1805711"/>
                <a:gd name="connsiteY0-92" fmla="*/ 0 h 454936"/>
                <a:gd name="connsiteX1-93" fmla="*/ 1805711 w 1805711"/>
                <a:gd name="connsiteY1-94" fmla="*/ 0 h 454936"/>
                <a:gd name="connsiteX2-95" fmla="*/ 1620081 w 1805711"/>
                <a:gd name="connsiteY2-96" fmla="*/ 449085 h 454936"/>
                <a:gd name="connsiteX3-97" fmla="*/ 2 w 1805711"/>
                <a:gd name="connsiteY3-98" fmla="*/ 454936 h 454936"/>
                <a:gd name="connsiteX4-99" fmla="*/ 0 w 1805711"/>
                <a:gd name="connsiteY4-100" fmla="*/ 0 h 454936"/>
                <a:gd name="connsiteX0-101" fmla="*/ 0 w 1805711"/>
                <a:gd name="connsiteY0-102" fmla="*/ 0 h 449085"/>
                <a:gd name="connsiteX1-103" fmla="*/ 1805711 w 1805711"/>
                <a:gd name="connsiteY1-104" fmla="*/ 0 h 449085"/>
                <a:gd name="connsiteX2-105" fmla="*/ 1620081 w 1805711"/>
                <a:gd name="connsiteY2-106" fmla="*/ 449085 h 449085"/>
                <a:gd name="connsiteX3-107" fmla="*/ 2 w 1805711"/>
                <a:gd name="connsiteY3-108" fmla="*/ 448574 h 449085"/>
                <a:gd name="connsiteX4-109" fmla="*/ 0 w 1805711"/>
                <a:gd name="connsiteY4-110" fmla="*/ 0 h 44908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805711" h="449085">
                  <a:moveTo>
                    <a:pt x="0" y="0"/>
                  </a:moveTo>
                  <a:lnTo>
                    <a:pt x="1805711" y="0"/>
                  </a:lnTo>
                  <a:lnTo>
                    <a:pt x="1620081" y="449085"/>
                  </a:lnTo>
                  <a:lnTo>
                    <a:pt x="2" y="448574"/>
                  </a:lnTo>
                  <a:cubicBezTo>
                    <a:pt x="1" y="299050"/>
                    <a:pt x="1" y="149524"/>
                    <a:pt x="0" y="0"/>
                  </a:cubicBez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solidFill>
                  <a:prstClr val="white"/>
                </a:solidFill>
              </a:endParaRPr>
            </a:p>
          </p:txBody>
        </p:sp>
        <p:sp>
          <p:nvSpPr>
            <p:cNvPr id="29" name="平行四边形 32"/>
            <p:cNvSpPr/>
            <p:nvPr userDrawn="1"/>
          </p:nvSpPr>
          <p:spPr>
            <a:xfrm flipH="1">
              <a:off x="1119378"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0" name="平行四边形 32"/>
            <p:cNvSpPr/>
            <p:nvPr userDrawn="1"/>
          </p:nvSpPr>
          <p:spPr>
            <a:xfrm flipH="1">
              <a:off x="1054646" y="-9240"/>
              <a:ext cx="129459" cy="521861"/>
            </a:xfrm>
            <a:custGeom>
              <a:avLst/>
              <a:gdLst>
                <a:gd name="connsiteX0" fmla="*/ 0 w 139700"/>
                <a:gd name="connsiteY0" fmla="*/ 419103 h 419103"/>
                <a:gd name="connsiteX1" fmla="*/ 34925 w 139700"/>
                <a:gd name="connsiteY1" fmla="*/ 0 h 419103"/>
                <a:gd name="connsiteX2" fmla="*/ 139700 w 139700"/>
                <a:gd name="connsiteY2" fmla="*/ 0 h 419103"/>
                <a:gd name="connsiteX3" fmla="*/ 104775 w 139700"/>
                <a:gd name="connsiteY3" fmla="*/ 419103 h 419103"/>
                <a:gd name="connsiteX4" fmla="*/ 0 w 139700"/>
                <a:gd name="connsiteY4" fmla="*/ 419103 h 419103"/>
                <a:gd name="connsiteX0-1" fmla="*/ 0 w 260350"/>
                <a:gd name="connsiteY0-2" fmla="*/ 419103 h 419103"/>
                <a:gd name="connsiteX1-3" fmla="*/ 155575 w 260350"/>
                <a:gd name="connsiteY1-4" fmla="*/ 0 h 419103"/>
                <a:gd name="connsiteX2-5" fmla="*/ 260350 w 260350"/>
                <a:gd name="connsiteY2-6" fmla="*/ 0 h 419103"/>
                <a:gd name="connsiteX3-7" fmla="*/ 225425 w 260350"/>
                <a:gd name="connsiteY3-8" fmla="*/ 419103 h 419103"/>
                <a:gd name="connsiteX4-9" fmla="*/ 0 w 260350"/>
                <a:gd name="connsiteY4-10" fmla="*/ 419103 h 419103"/>
                <a:gd name="connsiteX0-11" fmla="*/ 0 w 260350"/>
                <a:gd name="connsiteY0-12" fmla="*/ 419103 h 419103"/>
                <a:gd name="connsiteX1-13" fmla="*/ 155575 w 260350"/>
                <a:gd name="connsiteY1-14" fmla="*/ 0 h 419103"/>
                <a:gd name="connsiteX2-15" fmla="*/ 260350 w 260350"/>
                <a:gd name="connsiteY2-16" fmla="*/ 0 h 419103"/>
                <a:gd name="connsiteX3-17" fmla="*/ 95250 w 260350"/>
                <a:gd name="connsiteY3-18" fmla="*/ 419103 h 419103"/>
                <a:gd name="connsiteX4-19" fmla="*/ 0 w 260350"/>
                <a:gd name="connsiteY4-20" fmla="*/ 419103 h 419103"/>
                <a:gd name="connsiteX0-21" fmla="*/ 0 w 260350"/>
                <a:gd name="connsiteY0-22" fmla="*/ 419103 h 419103"/>
                <a:gd name="connsiteX1-23" fmla="*/ 155575 w 260350"/>
                <a:gd name="connsiteY1-24" fmla="*/ 0 h 419103"/>
                <a:gd name="connsiteX2-25" fmla="*/ 260350 w 260350"/>
                <a:gd name="connsiteY2-26" fmla="*/ 0 h 419103"/>
                <a:gd name="connsiteX3-27" fmla="*/ 114300 w 260350"/>
                <a:gd name="connsiteY3-28" fmla="*/ 419103 h 419103"/>
                <a:gd name="connsiteX4-29" fmla="*/ 0 w 260350"/>
                <a:gd name="connsiteY4-30" fmla="*/ 419103 h 419103"/>
                <a:gd name="connsiteX0-31" fmla="*/ 0 w 273050"/>
                <a:gd name="connsiteY0-32" fmla="*/ 422278 h 422278"/>
                <a:gd name="connsiteX1-33" fmla="*/ 155575 w 273050"/>
                <a:gd name="connsiteY1-34" fmla="*/ 3175 h 422278"/>
                <a:gd name="connsiteX2-35" fmla="*/ 273050 w 273050"/>
                <a:gd name="connsiteY2-36" fmla="*/ 0 h 422278"/>
                <a:gd name="connsiteX3-37" fmla="*/ 114300 w 273050"/>
                <a:gd name="connsiteY3-38" fmla="*/ 422278 h 422278"/>
                <a:gd name="connsiteX4-39" fmla="*/ 0 w 273050"/>
                <a:gd name="connsiteY4-40" fmla="*/ 422278 h 422278"/>
                <a:gd name="connsiteX0-41" fmla="*/ 0 w 276225"/>
                <a:gd name="connsiteY0-42" fmla="*/ 425453 h 425453"/>
                <a:gd name="connsiteX1-43" fmla="*/ 155575 w 276225"/>
                <a:gd name="connsiteY1-44" fmla="*/ 6350 h 425453"/>
                <a:gd name="connsiteX2-45" fmla="*/ 276225 w 276225"/>
                <a:gd name="connsiteY2-46" fmla="*/ 0 h 425453"/>
                <a:gd name="connsiteX3-47" fmla="*/ 114300 w 276225"/>
                <a:gd name="connsiteY3-48" fmla="*/ 425453 h 425453"/>
                <a:gd name="connsiteX4-49" fmla="*/ 0 w 276225"/>
                <a:gd name="connsiteY4-50" fmla="*/ 425453 h 425453"/>
                <a:gd name="connsiteX0-51" fmla="*/ 0 w 276225"/>
                <a:gd name="connsiteY0-52" fmla="*/ 425453 h 425453"/>
                <a:gd name="connsiteX1-53" fmla="*/ 158750 w 276225"/>
                <a:gd name="connsiteY1-54" fmla="*/ 3175 h 425453"/>
                <a:gd name="connsiteX2-55" fmla="*/ 276225 w 276225"/>
                <a:gd name="connsiteY2-56" fmla="*/ 0 h 425453"/>
                <a:gd name="connsiteX3-57" fmla="*/ 114300 w 276225"/>
                <a:gd name="connsiteY3-58" fmla="*/ 425453 h 425453"/>
                <a:gd name="connsiteX4-59" fmla="*/ 0 w 276225"/>
                <a:gd name="connsiteY4-60" fmla="*/ 425453 h 425453"/>
                <a:gd name="connsiteX0-61" fmla="*/ 0 w 276225"/>
                <a:gd name="connsiteY0-62" fmla="*/ 422278 h 422278"/>
                <a:gd name="connsiteX1-63" fmla="*/ 158750 w 276225"/>
                <a:gd name="connsiteY1-64" fmla="*/ 0 h 422278"/>
                <a:gd name="connsiteX2-65" fmla="*/ 276225 w 276225"/>
                <a:gd name="connsiteY2-66" fmla="*/ 3175 h 422278"/>
                <a:gd name="connsiteX3-67" fmla="*/ 114300 w 276225"/>
                <a:gd name="connsiteY3-68" fmla="*/ 422278 h 422278"/>
                <a:gd name="connsiteX4-69" fmla="*/ 0 w 276225"/>
                <a:gd name="connsiteY4-70" fmla="*/ 422278 h 422278"/>
                <a:gd name="connsiteX0-71" fmla="*/ 0 w 273050"/>
                <a:gd name="connsiteY0-72" fmla="*/ 422278 h 422278"/>
                <a:gd name="connsiteX1-73" fmla="*/ 158750 w 273050"/>
                <a:gd name="connsiteY1-74" fmla="*/ 0 h 422278"/>
                <a:gd name="connsiteX2-75" fmla="*/ 273050 w 273050"/>
                <a:gd name="connsiteY2-76" fmla="*/ 0 h 422278"/>
                <a:gd name="connsiteX3-77" fmla="*/ 114300 w 273050"/>
                <a:gd name="connsiteY3-78" fmla="*/ 422278 h 422278"/>
                <a:gd name="connsiteX4-79" fmla="*/ 0 w 273050"/>
                <a:gd name="connsiteY4-80" fmla="*/ 422278 h 42227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050" h="422278">
                  <a:moveTo>
                    <a:pt x="0" y="422278"/>
                  </a:moveTo>
                  <a:lnTo>
                    <a:pt x="158750" y="0"/>
                  </a:lnTo>
                  <a:lnTo>
                    <a:pt x="273050" y="0"/>
                  </a:lnTo>
                  <a:lnTo>
                    <a:pt x="114300" y="422278"/>
                  </a:lnTo>
                  <a:lnTo>
                    <a:pt x="0" y="422278"/>
                  </a:lnTo>
                  <a:close/>
                </a:path>
              </a:pathLst>
            </a:cu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kumimoji="1" lang="zh-CN" altLang="en-US">
                <a:solidFill>
                  <a:prstClr val="white"/>
                </a:solidFill>
              </a:endParaRPr>
            </a:p>
          </p:txBody>
        </p:sp>
        <p:sp>
          <p:nvSpPr>
            <p:cNvPr id="31" name="矩形 30"/>
            <p:cNvSpPr/>
            <p:nvPr/>
          </p:nvSpPr>
          <p:spPr>
            <a:xfrm>
              <a:off x="1874268" y="-7289"/>
              <a:ext cx="8353397" cy="522000"/>
            </a:xfrm>
            <a:prstGeom prst="rect">
              <a:avLst/>
            </a:prstGeom>
            <a:solidFill>
              <a:schemeClr val="accent5">
                <a:lumMod val="5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solidFill>
                  <a:prstClr val="white"/>
                </a:solidFill>
              </a:endParaRPr>
            </a:p>
          </p:txBody>
        </p:sp>
      </p:grpSp>
      <p:sp>
        <p:nvSpPr>
          <p:cNvPr id="32" name="矩形 31"/>
          <p:cNvSpPr/>
          <p:nvPr/>
        </p:nvSpPr>
        <p:spPr>
          <a:xfrm>
            <a:off x="2436436" y="-8554"/>
            <a:ext cx="7379185" cy="52322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主观题热考点</a:t>
            </a:r>
            <a:r>
              <a:rPr lang="en-US" altLang="zh-CN" sz="2800" b="1" kern="100" dirty="0">
                <a:solidFill>
                  <a:prstClr val="white"/>
                </a:solidFill>
                <a:latin typeface="Times New Roman" panose="02020603050405020304"/>
                <a:ea typeface="微软雅黑" panose="020B0503020204020204" pitchFamily="34" charset="-122"/>
                <a:cs typeface="Times New Roman" panose="02020603050405020304"/>
              </a:rPr>
              <a:t>——</a:t>
            </a:r>
            <a:r>
              <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rPr>
              <a:t>文化创新的原因和措施</a:t>
            </a:r>
            <a:endParaRPr lang="zh-CN" altLang="en-US" sz="2800" b="1" kern="100" dirty="0">
              <a:solidFill>
                <a:prstClr val="white"/>
              </a:solidFill>
              <a:latin typeface="Times New Roman" panose="02020603050405020304"/>
              <a:ea typeface="微软雅黑" panose="020B0503020204020204" pitchFamily="34" charset="-122"/>
              <a:cs typeface="Times New Roman" panose="02020603050405020304"/>
            </a:endParaRPr>
          </a:p>
        </p:txBody>
      </p:sp>
      <p:graphicFrame>
        <p:nvGraphicFramePr>
          <p:cNvPr id="3" name="表格 2"/>
          <p:cNvGraphicFramePr>
            <a:graphicFrameLocks noGrp="1"/>
          </p:cNvGraphicFramePr>
          <p:nvPr/>
        </p:nvGraphicFramePr>
        <p:xfrm>
          <a:off x="478582" y="1489843"/>
          <a:ext cx="11233248" cy="3596135"/>
        </p:xfrm>
        <a:graphic>
          <a:graphicData uri="http://schemas.openxmlformats.org/drawingml/2006/table">
            <a:tbl>
              <a:tblPr/>
              <a:tblGrid>
                <a:gridCol w="1368152"/>
                <a:gridCol w="9865096"/>
              </a:tblGrid>
              <a:tr h="643807">
                <a:tc gridSpan="2">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设问方式</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93610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原因类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运用文化生活知识，分析</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文化活动能够获得成功的原因</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6104">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意义类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运用文化生活有关知识，分析</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文化创新活动的积极意义</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80120">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措施类</a:t>
                      </a:r>
                      <a:endParaRPr lang="zh-CN" sz="2600" kern="10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运用文化生活知识，谈谈</a:t>
                      </a:r>
                      <a:r>
                        <a:rPr lang="en-US" sz="2600" kern="100" dirty="0">
                          <a:effectLst/>
                          <a:latin typeface="宋体" panose="02010600030101010101" pitchFamily="2" charset="-122"/>
                          <a:ea typeface="微软雅黑" panose="020B0503020204020204" pitchFamily="34" charset="-122"/>
                          <a:cs typeface="Times New Roman" panose="02020603050405020304"/>
                        </a:rPr>
                        <a:t>××</a:t>
                      </a:r>
                      <a:r>
                        <a:rPr lang="zh-CN" sz="2600" kern="100" dirty="0">
                          <a:effectLst/>
                          <a:latin typeface="Times New Roman" panose="02020603050405020304"/>
                          <a:ea typeface="微软雅黑" panose="020B0503020204020204" pitchFamily="34" charset="-122"/>
                          <a:cs typeface="Times New Roman" panose="02020603050405020304"/>
                        </a:rPr>
                        <a:t>文化创新活动对我们有什么启示</a:t>
                      </a:r>
                      <a:endParaRPr lang="zh-CN" sz="2600" kern="100" dirty="0">
                        <a:effectLst/>
                        <a:latin typeface="宋体" panose="02010600030101010101" pitchFamily="2" charset="-122"/>
                        <a:cs typeface="Courier New" panose="02070309020205020404"/>
                      </a:endParaRPr>
                    </a:p>
                  </a:txBody>
                  <a:tcPr marL="52241" marR="5224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34648" y="1196802"/>
            <a:ext cx="1134919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rPr>
              <a:t>典例</a:t>
            </a:r>
            <a:r>
              <a:rPr lang="zh-CN" altLang="zh-CN" sz="2600" kern="100" dirty="0" smtClean="0">
                <a:latin typeface="Times New Roman" panose="02020603050405020304"/>
                <a:ea typeface="微软雅黑" panose="020B0503020204020204" pitchFamily="34" charset="-122"/>
                <a:cs typeface="Times New Roman" panose="02020603050405020304"/>
              </a:rPr>
              <a:t>　</a:t>
            </a:r>
            <a:r>
              <a:rPr lang="en-US" altLang="zh-CN" sz="2600" kern="100" dirty="0">
                <a:latin typeface="Times New Roman" panose="02020603050405020304"/>
                <a:ea typeface="微软雅黑" panose="020B0503020204020204" pitchFamily="34" charset="-122"/>
                <a:cs typeface="Courier New" panose="02070309020205020404"/>
              </a:rPr>
              <a:t>(2014·</a:t>
            </a:r>
            <a:r>
              <a:rPr lang="zh-CN" altLang="zh-CN" sz="2600" kern="100" dirty="0">
                <a:latin typeface="Times New Roman" panose="02020603050405020304"/>
                <a:ea typeface="微软雅黑" panose="020B0503020204020204" pitchFamily="34" charset="-122"/>
                <a:cs typeface="Times New Roman" panose="02020603050405020304"/>
              </a:rPr>
              <a:t>全国</a:t>
            </a:r>
            <a:r>
              <a:rPr lang="en-US" altLang="zh-CN" sz="2600" kern="100" dirty="0">
                <a:latin typeface="宋体" panose="02010600030101010101" pitchFamily="2" charset="-122"/>
                <a:ea typeface="微软雅黑" panose="020B0503020204020204" pitchFamily="34" charset="-122"/>
                <a:cs typeface="Times New Roman" panose="02020603050405020304"/>
              </a:rPr>
              <a:t>Ⅱ</a:t>
            </a:r>
            <a:r>
              <a:rPr lang="zh-CN" altLang="zh-CN" sz="2600" kern="100" dirty="0">
                <a:latin typeface="Times New Roman" panose="02020603050405020304"/>
                <a:ea typeface="微软雅黑" panose="020B0503020204020204" pitchFamily="34" charset="-122"/>
                <a:cs typeface="Times New Roman" panose="02020603050405020304"/>
              </a:rPr>
              <a:t>，节选</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阅读材料，回答问题。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冯洪钱是一名基层兽医工作者，</a:t>
            </a:r>
            <a:r>
              <a:rPr lang="en-US" altLang="zh-CN" sz="2600" kern="100" dirty="0">
                <a:latin typeface="Times New Roman" panose="02020603050405020304"/>
                <a:ea typeface="微软雅黑" panose="020B0503020204020204" pitchFamily="34" charset="-122"/>
                <a:cs typeface="Courier New" panose="02070309020205020404"/>
              </a:rPr>
              <a:t>1959</a:t>
            </a:r>
            <a:r>
              <a:rPr lang="zh-CN" altLang="zh-CN" sz="2600" kern="100" dirty="0">
                <a:latin typeface="Times New Roman" panose="02020603050405020304"/>
                <a:ea typeface="微软雅黑" panose="020B0503020204020204" pitchFamily="34" charset="-122"/>
                <a:cs typeface="Times New Roman" panose="02020603050405020304"/>
              </a:rPr>
              <a:t>年，当地民间老兽医用一味草药治好了</a:t>
            </a:r>
            <a:r>
              <a:rPr lang="en-US" altLang="zh-CN" sz="2600" kern="100" dirty="0">
                <a:latin typeface="Times New Roman" panose="02020603050405020304"/>
                <a:ea typeface="微软雅黑" panose="020B0503020204020204" pitchFamily="34" charset="-122"/>
                <a:cs typeface="Courier New" panose="02070309020205020404"/>
              </a:rPr>
              <a:t>20</a:t>
            </a:r>
            <a:r>
              <a:rPr lang="zh-CN" altLang="zh-CN" sz="2600" kern="100" dirty="0">
                <a:latin typeface="Times New Roman" panose="02020603050405020304"/>
                <a:ea typeface="微软雅黑" panose="020B0503020204020204" pitchFamily="34" charset="-122"/>
                <a:cs typeface="Times New Roman" panose="02020603050405020304"/>
              </a:rPr>
              <a:t>多头病猪，这使年轻的冯洪钱深受震撼。他立志传承发展传统兽医药事业，编撰《民间兽医本草》，满足社会的需求。他访问过数百个兽医站，拜访了成百上千位老兽医、老药农，广泛收集民间处方，查阅古医书、古农书、地方志，追踪国外最新科技成果，创办中草药百草园、中草药制药厂，与同事一起先后研制成功精宝素等</a:t>
            </a: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多种中草药制剂，治愈了数以万计的疫病牲畜</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grpSp>
        <p:nvGrpSpPr>
          <p:cNvPr id="12" name="组合 11"/>
          <p:cNvGrpSpPr/>
          <p:nvPr/>
        </p:nvGrpSpPr>
        <p:grpSpPr>
          <a:xfrm>
            <a:off x="537664" y="452261"/>
            <a:ext cx="2191165" cy="468000"/>
            <a:chOff x="537664" y="845964"/>
            <a:chExt cx="2191165" cy="468000"/>
          </a:xfrm>
        </p:grpSpPr>
        <p:pic>
          <p:nvPicPr>
            <p:cNvPr id="13" name="图片 12"/>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4" name="矩形 13"/>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解题流程</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45418"/>
            <a:ext cx="11377264"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经过</a:t>
            </a:r>
            <a:r>
              <a:rPr lang="zh-CN" altLang="zh-CN" sz="2600" kern="100" dirty="0">
                <a:latin typeface="Times New Roman" panose="02020603050405020304"/>
                <a:ea typeface="微软雅黑" panose="020B0503020204020204" pitchFamily="34" charset="-122"/>
                <a:cs typeface="Times New Roman" panose="02020603050405020304"/>
              </a:rPr>
              <a:t>千辛万苦，历时半个世纪，冯洪钱终于在</a:t>
            </a:r>
            <a:r>
              <a:rPr lang="en-US" altLang="zh-CN" sz="2600" kern="100" dirty="0">
                <a:latin typeface="Times New Roman" panose="02020603050405020304"/>
                <a:ea typeface="微软雅黑" panose="020B0503020204020204" pitchFamily="34" charset="-122"/>
                <a:cs typeface="Courier New" panose="02070309020205020404"/>
              </a:rPr>
              <a:t>2008</a:t>
            </a:r>
            <a:r>
              <a:rPr lang="zh-CN" altLang="zh-CN" sz="2600" kern="100" dirty="0">
                <a:latin typeface="Times New Roman" panose="02020603050405020304"/>
                <a:ea typeface="微软雅黑" panose="020B0503020204020204" pitchFamily="34" charset="-122"/>
                <a:cs typeface="Times New Roman" panose="02020603050405020304"/>
              </a:rPr>
              <a:t>年完成了系列著作《民间兽医本草》，共计</a:t>
            </a:r>
            <a:r>
              <a:rPr lang="en-US" altLang="zh-CN" sz="2600" kern="100" dirty="0">
                <a:latin typeface="Times New Roman" panose="02020603050405020304"/>
                <a:ea typeface="微软雅黑" panose="020B0503020204020204" pitchFamily="34" charset="-122"/>
                <a:cs typeface="Courier New" panose="02070309020205020404"/>
              </a:rPr>
              <a:t>638</a:t>
            </a:r>
            <a:r>
              <a:rPr lang="zh-CN" altLang="zh-CN" sz="2600" kern="100" dirty="0">
                <a:latin typeface="Times New Roman" panose="02020603050405020304"/>
                <a:ea typeface="微软雅黑" panose="020B0503020204020204" pitchFamily="34" charset="-122"/>
                <a:cs typeface="Times New Roman" panose="02020603050405020304"/>
              </a:rPr>
              <a:t>万字，插图</a:t>
            </a:r>
            <a:r>
              <a:rPr lang="en-US" altLang="zh-CN" sz="2600" kern="100" dirty="0">
                <a:latin typeface="Times New Roman" panose="02020603050405020304"/>
                <a:ea typeface="微软雅黑" panose="020B0503020204020204" pitchFamily="34" charset="-122"/>
                <a:cs typeface="Courier New" panose="02070309020205020404"/>
              </a:rPr>
              <a:t>2 353</a:t>
            </a:r>
            <a:r>
              <a:rPr lang="zh-CN" altLang="zh-CN" sz="2600" kern="100" dirty="0">
                <a:latin typeface="Times New Roman" panose="02020603050405020304"/>
                <a:ea typeface="微软雅黑" panose="020B0503020204020204" pitchFamily="34" charset="-122"/>
                <a:cs typeface="Times New Roman" panose="02020603050405020304"/>
              </a:rPr>
              <a:t>幅，书中收录</a:t>
            </a:r>
            <a:r>
              <a:rPr lang="en-US" altLang="zh-CN" sz="2600" kern="100" dirty="0">
                <a:latin typeface="Times New Roman" panose="02020603050405020304"/>
                <a:ea typeface="微软雅黑" panose="020B0503020204020204" pitchFamily="34" charset="-122"/>
                <a:cs typeface="Courier New" panose="02070309020205020404"/>
              </a:rPr>
              <a:t>3 505</a:t>
            </a:r>
            <a:r>
              <a:rPr lang="zh-CN" altLang="zh-CN" sz="2600" kern="100" dirty="0">
                <a:latin typeface="Times New Roman" panose="02020603050405020304"/>
                <a:ea typeface="微软雅黑" panose="020B0503020204020204" pitchFamily="34" charset="-122"/>
                <a:cs typeface="Times New Roman" panose="02020603050405020304"/>
              </a:rPr>
              <a:t>种中草药，附方</a:t>
            </a:r>
            <a:r>
              <a:rPr lang="en-US" altLang="zh-CN" sz="2600" kern="100" dirty="0">
                <a:latin typeface="Times New Roman" panose="02020603050405020304"/>
                <a:ea typeface="微软雅黑" panose="020B0503020204020204" pitchFamily="34" charset="-122"/>
                <a:cs typeface="Courier New" panose="02070309020205020404"/>
              </a:rPr>
              <a:t>40 000</a:t>
            </a:r>
            <a:r>
              <a:rPr lang="zh-CN" altLang="zh-CN" sz="2600" kern="100" dirty="0">
                <a:latin typeface="Times New Roman" panose="02020603050405020304"/>
                <a:ea typeface="微软雅黑" panose="020B0503020204020204" pitchFamily="34" charset="-122"/>
                <a:cs typeface="Times New Roman" panose="02020603050405020304"/>
              </a:rPr>
              <a:t>多则。《民间兽医本草》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汇古今兽医本草之大成，集民间兽医经验之精华</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，冯洪钱被誉为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当代的李时珍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，被评为全国优秀科技工作者，并荣获全国五一劳动奖章。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结合材料，运用文化创新的知识，说明冯洪钱是如何在兽医中草药领域取得重大创新成果的。</a:t>
            </a:r>
            <a:endParaRPr lang="zh-CN" altLang="zh-CN" sz="1050" kern="100" dirty="0">
              <a:effectLst/>
              <a:latin typeface="宋体" panose="02010600030101010101" pitchFamily="2" charset="-122"/>
              <a:cs typeface="Courier New" panose="02070309020205020404"/>
            </a:endParaRPr>
          </a:p>
        </p:txBody>
      </p:sp>
      <p:graphicFrame>
        <p:nvGraphicFramePr>
          <p:cNvPr id="5" name="表格 4"/>
          <p:cNvGraphicFramePr>
            <a:graphicFrameLocks noGrp="1"/>
          </p:cNvGraphicFramePr>
          <p:nvPr/>
        </p:nvGraphicFramePr>
        <p:xfrm>
          <a:off x="878114" y="4293890"/>
          <a:ext cx="10434184" cy="2431152"/>
        </p:xfrm>
        <a:graphic>
          <a:graphicData uri="http://schemas.openxmlformats.org/drawingml/2006/table">
            <a:tbl>
              <a:tblPr/>
              <a:tblGrid>
                <a:gridCol w="1937240"/>
                <a:gridCol w="8496944"/>
              </a:tblGrid>
              <a:tr h="648072">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1</a:t>
                      </a:r>
                      <a:r>
                        <a:rPr lang="zh-CN" sz="2600" kern="100" dirty="0">
                          <a:effectLst/>
                          <a:latin typeface="Times New Roman" panose="02020603050405020304"/>
                          <a:ea typeface="微软雅黑" panose="020B0503020204020204" pitchFamily="34" charset="-122"/>
                          <a:cs typeface="Times New Roman" panose="02020603050405020304"/>
                        </a:rPr>
                        <a:t>步　审设问信息</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29636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知识限定</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文化创新的知识</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454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设问指向</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冯洪钱是如何在兽医中草药领域取得重大创新成果的</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636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试题类型</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措施类题目</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94607" y="909514"/>
          <a:ext cx="10801199" cy="4160520"/>
        </p:xfrm>
        <a:graphic>
          <a:graphicData uri="http://schemas.openxmlformats.org/drawingml/2006/table">
            <a:tbl>
              <a:tblPr/>
              <a:tblGrid>
                <a:gridCol w="1950897"/>
                <a:gridCol w="8850302"/>
              </a:tblGrid>
              <a:tr h="170886">
                <a:tc gridSpan="2">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2</a:t>
                      </a:r>
                      <a:r>
                        <a:rPr lang="zh-CN" sz="2600" kern="100" dirty="0">
                          <a:effectLst/>
                          <a:latin typeface="Times New Roman" panose="02020603050405020304"/>
                          <a:ea typeface="微软雅黑" panose="020B0503020204020204" pitchFamily="34" charset="-122"/>
                          <a:cs typeface="Times New Roman" panose="02020603050405020304"/>
                        </a:rPr>
                        <a:t>步　审材料信息</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hMerge="1">
                  <a:tcPr/>
                </a:tc>
              </a:tr>
              <a:tr h="51265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(1)</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他访问过数百个兽医站，拜访了成百上千位老兽医、老药农</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177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立足于社会实践，是文化创新的根本途径</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265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(2)</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广泛收集民间处方，查阅古医书、古农书、地方志</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177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继承传统，推陈出新</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2657">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获取信息</a:t>
                      </a:r>
                      <a:r>
                        <a:rPr lang="en-US" sz="2600" kern="100">
                          <a:effectLst/>
                          <a:latin typeface="Times New Roman" panose="02020603050405020304"/>
                          <a:ea typeface="微软雅黑" panose="020B0503020204020204" pitchFamily="34" charset="-122"/>
                          <a:cs typeface="Courier New" panose="02070309020205020404"/>
                        </a:rPr>
                        <a:t>(3)</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追踪国外最新科技成果</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1771">
                <a:tc>
                  <a:txBody>
                    <a:bodyPr/>
                    <a:lstStyle/>
                    <a:p>
                      <a:pPr algn="ctr">
                        <a:lnSpc>
                          <a:spcPct val="150000"/>
                        </a:lnSpc>
                        <a:spcAft>
                          <a:spcPts val="0"/>
                        </a:spcAft>
                      </a:pPr>
                      <a:r>
                        <a:rPr lang="zh-CN" sz="2600" kern="100">
                          <a:effectLst/>
                          <a:latin typeface="Times New Roman" panose="02020603050405020304"/>
                          <a:ea typeface="微软雅黑" panose="020B0503020204020204" pitchFamily="34" charset="-122"/>
                          <a:cs typeface="Times New Roman" panose="02020603050405020304"/>
                        </a:rPr>
                        <a:t>对接知识</a:t>
                      </a:r>
                      <a:endParaRPr lang="zh-CN" sz="2600" kern="10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面向世界，博采众长</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78583" y="1129805"/>
          <a:ext cx="11233248" cy="2588021"/>
        </p:xfrm>
        <a:graphic>
          <a:graphicData uri="http://schemas.openxmlformats.org/drawingml/2006/table">
            <a:tbl>
              <a:tblPr/>
              <a:tblGrid>
                <a:gridCol w="11233248"/>
              </a:tblGrid>
              <a:tr h="643805">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第</a:t>
                      </a:r>
                      <a:r>
                        <a:rPr lang="en-US" sz="2600" kern="100" dirty="0">
                          <a:effectLst/>
                          <a:latin typeface="Times New Roman" panose="02020603050405020304"/>
                          <a:ea typeface="微软雅黑" panose="020B0503020204020204" pitchFamily="34" charset="-122"/>
                          <a:cs typeface="Courier New" panose="02070309020205020404"/>
                        </a:rPr>
                        <a:t>3</a:t>
                      </a:r>
                      <a:r>
                        <a:rPr lang="zh-CN" sz="2600" kern="100" dirty="0">
                          <a:effectLst/>
                          <a:latin typeface="Times New Roman" panose="02020603050405020304"/>
                          <a:ea typeface="微软雅黑" panose="020B0503020204020204" pitchFamily="34" charset="-122"/>
                          <a:cs typeface="Times New Roman" panose="02020603050405020304"/>
                        </a:rPr>
                        <a:t>步　整理答案</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r>
              <a:tr h="1944216">
                <a:tc>
                  <a:txBody>
                    <a:bodyPr/>
                    <a:lstStyle/>
                    <a:p>
                      <a:pPr marL="71755" algn="l">
                        <a:lnSpc>
                          <a:spcPct val="150000"/>
                        </a:lnSpc>
                        <a:spcAft>
                          <a:spcPts val="0"/>
                        </a:spcAft>
                      </a:pPr>
                      <a:r>
                        <a:rPr lang="zh-CN" sz="2600" kern="100" dirty="0">
                          <a:effectLst/>
                          <a:latin typeface="Times New Roman" panose="02020603050405020304"/>
                          <a:ea typeface="微软雅黑" panose="020B0503020204020204" pitchFamily="34" charset="-122"/>
                          <a:cs typeface="Times New Roman" panose="02020603050405020304"/>
                        </a:rPr>
                        <a:t>深入兽医药研制和畜病治疗第一线，在实践基础上进行创新；广泛收集整理我国传统兽医中草药及药方，在继承传统中实现创新；收集国外最新科技成果，在借鉴、吸收国外优秀文化成果中推进创新。</a:t>
                      </a:r>
                      <a:endParaRPr lang="zh-CN" sz="2600" kern="100" dirty="0">
                        <a:effectLst/>
                        <a:latin typeface="宋体" panose="02010600030101010101" pitchFamily="2" charset="-122"/>
                        <a:cs typeface="Courier New" panose="02070309020205020404"/>
                      </a:endParaRPr>
                    </a:p>
                  </a:txBody>
                  <a:tcPr marL="17414" marR="1741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981522"/>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文化创新</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b="1" kern="100" dirty="0">
                <a:latin typeface="Times New Roman" panose="02020603050405020304"/>
                <a:ea typeface="微软雅黑" panose="020B0503020204020204" pitchFamily="34" charset="-122"/>
                <a:cs typeface="Courier New" panose="02070309020205020404"/>
              </a:rPr>
              <a:t>1.</a:t>
            </a:r>
            <a:r>
              <a:rPr lang="zh-CN" altLang="zh-CN" sz="2600" b="1" kern="100" dirty="0">
                <a:latin typeface="Times New Roman" panose="02020603050405020304"/>
                <a:ea typeface="微软雅黑" panose="020B0503020204020204" pitchFamily="34" charset="-122"/>
                <a:cs typeface="Times New Roman" panose="02020603050405020304"/>
              </a:rPr>
              <a:t>为什么重视文化创新</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创新是文化富有生机与活力的重要保证。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文化创新可以推动社会实践的发展。文化创新的根本目的是推动社会实践的发展，促进人的全面发展，这也是检验文化创新的根本标准所在。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文化创新能够促进民族文化的繁荣。文化创新是一个民族的文化永葆生命力和富有凝聚力的重要保证。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b="1" kern="100" dirty="0">
                <a:latin typeface="Times New Roman" panose="02020603050405020304"/>
                <a:ea typeface="微软雅黑" panose="020B0503020204020204" pitchFamily="34" charset="-122"/>
                <a:cs typeface="Courier New" panose="02070309020205020404"/>
              </a:rPr>
              <a:t>2.</a:t>
            </a:r>
            <a:r>
              <a:rPr lang="zh-CN" altLang="zh-CN" sz="2600" b="1" kern="100" dirty="0">
                <a:latin typeface="Times New Roman" panose="02020603050405020304"/>
                <a:ea typeface="微软雅黑" panose="020B0503020204020204" pitchFamily="34" charset="-122"/>
                <a:cs typeface="Times New Roman" panose="02020603050405020304"/>
              </a:rPr>
              <a:t>如何进行文化创新</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立足于社会实践，是文化创作的基本要求，也是文化创新的根本途径</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p:txBody>
      </p:sp>
      <p:grpSp>
        <p:nvGrpSpPr>
          <p:cNvPr id="7" name="组合 6"/>
          <p:cNvGrpSpPr/>
          <p:nvPr/>
        </p:nvGrpSpPr>
        <p:grpSpPr>
          <a:xfrm>
            <a:off x="537664" y="452261"/>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432201"/>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00" b="1" kern="100" dirty="0" smtClean="0">
                <a:solidFill>
                  <a:srgbClr val="0000CC"/>
                </a:solidFill>
                <a:latin typeface="Times New Roman" panose="02020603050405020304"/>
                <a:ea typeface="微软雅黑" panose="020B0503020204020204" pitchFamily="34" charset="-122"/>
                <a:cs typeface="Times New Roman" panose="02020603050405020304"/>
              </a:rPr>
              <a:t>答题术语</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117426"/>
            <a:ext cx="11412000" cy="67248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t>
            </a: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继承传统，推陈出新是文化创新的一个基本途径。既要批判地继承传统文化，又要体现时代精神。</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面向世界，博采众长是文化创新的又一基本途径。既要充分吸收外国文化的有益成果，又要以我为主、为我所用。</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要坚持正确方向，克服错误倾向。文化创新要把握好当代文化与传统文化、民族文化与外来文化的关系，要克服</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守旧主义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封闭主义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民族虚无主义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历史虚无主义</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要发挥人民群众的主体作用，充分理解人民群众对文化生活的基本需求，虚心向人民群众学习，从人民群众的伟大实践中汲取营养。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站在时代的高起点上推动文化内容形式、体制机制、传播手段创新，通过解放和发展生产力、科技进步、思想解放，推动文化形式和内涵的发展。</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43846" y="621482"/>
            <a:ext cx="11412000" cy="621975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4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把古诗文给唱出来</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，中央电视台大型文化节目《经典咏流传》用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和诗以歌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的形式演绎经典名篇，让古老的诗词焕发出了崭新的生命力。</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该节目由文化学者、音乐界名人共同组成鉴赏团，讲述文化知识、阐释人文价值、解读思想观念，为现代文明追本溯源，共同为观众解读经典背后的文化内涵。</a:t>
            </a:r>
            <a:endParaRPr lang="zh-CN" altLang="zh-CN" sz="1050" kern="100" dirty="0">
              <a:latin typeface="宋体" panose="02010600030101010101" pitchFamily="2" charset="-122"/>
              <a:cs typeface="Courier New" panose="02070309020205020404"/>
            </a:endParaRPr>
          </a:p>
          <a:p>
            <a:pPr algn="just">
              <a:lnSpc>
                <a:spcPct val="14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节目通过语言和音符的嫁接，将传统诗词经典与现代流行音乐相融合，使得一首简单的诗歌变得立体、饱满、灵动起来，以独特创意赢得观众喜爱，让经典焕发新的力量照亮未来；选择有关</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惜时</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励志</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亲情友情</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家国</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等主题的诗词，具有普世情感；在传播形式上，节目则打造出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4</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融媒体跨屏交互的创新模式。每一首歌曲量身定制</a:t>
            </a: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种不同的新媒体产品，凭借优质的内容引发裂变式传播，走进公众视野。</a:t>
            </a:r>
            <a:endParaRPr lang="zh-CN" altLang="zh-CN" sz="1050" kern="100" dirty="0">
              <a:effectLst/>
              <a:latin typeface="宋体" panose="02010600030101010101" pitchFamily="2" charset="-122"/>
              <a:cs typeface="Courier New" panose="02070309020205020404"/>
            </a:endParaRPr>
          </a:p>
        </p:txBody>
      </p:sp>
      <p:grpSp>
        <p:nvGrpSpPr>
          <p:cNvPr id="7" name="组合 6"/>
          <p:cNvGrpSpPr/>
          <p:nvPr/>
        </p:nvGrpSpPr>
        <p:grpSpPr>
          <a:xfrm>
            <a:off x="537664" y="209494"/>
            <a:ext cx="2191165" cy="468000"/>
            <a:chOff x="537664" y="845964"/>
            <a:chExt cx="2191165" cy="468000"/>
          </a:xfrm>
        </p:grpSpPr>
        <p:pic>
          <p:nvPicPr>
            <p:cNvPr id="9" name="图片 8"/>
            <p:cNvPicPr>
              <a:picLocks noChangeAspect="1"/>
            </p:cNvPicPr>
            <p:nvPr/>
          </p:nvPicPr>
          <p:blipFill>
            <a:blip r:embed="rId1" cstate="print">
              <a:duotone>
                <a:schemeClr val="accent1">
                  <a:shade val="45000"/>
                  <a:satMod val="135000"/>
                </a:schemeClr>
                <a:prstClr val="white"/>
              </a:duotone>
              <a:extLst>
                <a:ext uri="{BEBA8EAE-BF5A-486C-A8C5-ECC9F3942E4B}">
                  <a14:imgProps xmlns:a14="http://schemas.microsoft.com/office/drawing/2010/main">
                    <a14:imgLayer r:embed="rId2">
                      <a14:imgEffect>
                        <a14:saturation sat="0"/>
                      </a14:imgEffect>
                    </a14:imgLayer>
                  </a14:imgProps>
                </a:ext>
                <a:ext uri="{28A0092B-C50C-407E-A947-70E740481C1C}">
                  <a14:useLocalDpi xmlns:a14="http://schemas.microsoft.com/office/drawing/2010/main" val="0"/>
                </a:ext>
              </a:extLst>
            </a:blip>
            <a:stretch>
              <a:fillRect/>
            </a:stretch>
          </p:blipFill>
          <p:spPr>
            <a:xfrm>
              <a:off x="537664" y="845964"/>
              <a:ext cx="457482" cy="468000"/>
            </a:xfrm>
            <a:prstGeom prst="rect">
              <a:avLst/>
            </a:prstGeom>
          </p:spPr>
        </p:pic>
        <p:sp>
          <p:nvSpPr>
            <p:cNvPr id="10" name="矩形 9"/>
            <p:cNvSpPr/>
            <p:nvPr/>
          </p:nvSpPr>
          <p:spPr>
            <a:xfrm>
              <a:off x="967987" y="845964"/>
              <a:ext cx="1760842" cy="468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矩形 14"/>
          <p:cNvSpPr/>
          <p:nvPr/>
        </p:nvSpPr>
        <p:spPr>
          <a:xfrm>
            <a:off x="1088698" y="189434"/>
            <a:ext cx="1694140" cy="52319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rPr>
              <a:t>跟踪训练</a:t>
            </a:r>
            <a:endParaRPr lang="zh-CN" altLang="zh-CN" sz="2600" b="1" kern="100" dirty="0">
              <a:solidFill>
                <a:srgbClr val="0000CC"/>
              </a:solidFill>
              <a:latin typeface="Times New Roman" panose="02020603050405020304"/>
              <a:ea typeface="微软雅黑" panose="020B0503020204020204" pitchFamily="34" charset="-122"/>
              <a:cs typeface="Times New Roman" panose="02020603050405020304"/>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189434"/>
            <a:ext cx="11412000" cy="124839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zh-CN" altLang="zh-CN" sz="2600" kern="100" dirty="0">
                <a:latin typeface="Times New Roman" panose="02020603050405020304"/>
                <a:ea typeface="微软雅黑" panose="020B0503020204020204" pitchFamily="34" charset="-122"/>
                <a:cs typeface="Times New Roman" panose="02020603050405020304"/>
              </a:rPr>
              <a:t>结合材料，运用文化生活知识，说明《经典咏流传》是如何让古老的诗词焕发出了新的生命力的。</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406574" y="1461320"/>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挖掘经典诗词具有现实意义的价值内涵，为传统文化注入新的时代精神</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②</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立足社会实践，让传统经典与现代流行音乐相结合，融入现代元素，赋予经典诗词新的生命力</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选择具有普世情感的诗词，集中展示中国古诗词的魅力，使人们产生强烈的情感共鸣</a:t>
            </a:r>
            <a:r>
              <a:rPr lang="zh-CN" altLang="zh-CN" sz="2600" kern="100" dirty="0" smtClean="0">
                <a:solidFill>
                  <a:srgbClr val="C0000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C0000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创新文化传播方式，将诗词与音乐、古典与时尚相融合，增强趣味性和吸引力，让节目走进公众视野。</a:t>
            </a:r>
            <a:endParaRPr lang="zh-CN" altLang="zh-CN" sz="1050" kern="100" dirty="0">
              <a:effectLst/>
              <a:latin typeface="宋体" panose="02010600030101010101" pitchFamily="2" charset="-122"/>
              <a:cs typeface="Courier New" panose="02070309020205020404"/>
            </a:endParaRPr>
          </a:p>
        </p:txBody>
      </p:sp>
      <p:pic>
        <p:nvPicPr>
          <p:cNvPr id="9"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linds(horizontal)">
                                      <p:cBhvr>
                                        <p:cTn id="22" dur="500"/>
                                        <p:tgtEl>
                                          <p:spTgt spid="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5">
                                            <p:txEl>
                                              <p:pRg st="0" end="0"/>
                                            </p:txEl>
                                          </p:spTgt>
                                        </p:tgtEl>
                                      </p:cBhvr>
                                    </p:animEffect>
                                    <p:set>
                                      <p:cBhvr>
                                        <p:cTn id="27" dur="1" fill="hold">
                                          <p:stCondLst>
                                            <p:cond delay="499"/>
                                          </p:stCondLst>
                                        </p:cTn>
                                        <p:tgtEl>
                                          <p:spTgt spid="5">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5">
                                            <p:txEl>
                                              <p:pRg st="1" end="1"/>
                                            </p:txEl>
                                          </p:spTgt>
                                        </p:tgtEl>
                                      </p:cBhvr>
                                    </p:animEffect>
                                    <p:set>
                                      <p:cBhvr>
                                        <p:cTn id="30" dur="1" fill="hold">
                                          <p:stCondLst>
                                            <p:cond delay="499"/>
                                          </p:stCondLst>
                                        </p:cTn>
                                        <p:tgtEl>
                                          <p:spTgt spid="5">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5">
                                            <p:txEl>
                                              <p:pRg st="2" end="2"/>
                                            </p:txEl>
                                          </p:spTgt>
                                        </p:tgtEl>
                                      </p:cBhvr>
                                    </p:animEffect>
                                    <p:set>
                                      <p:cBhvr>
                                        <p:cTn id="33" dur="1" fill="hold">
                                          <p:stCondLst>
                                            <p:cond delay="499"/>
                                          </p:stCondLst>
                                        </p:cTn>
                                        <p:tgtEl>
                                          <p:spTgt spid="5">
                                            <p:txEl>
                                              <p:pRg st="2" end="2"/>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5">
                                            <p:txEl>
                                              <p:pRg st="3" end="3"/>
                                            </p:txEl>
                                          </p:spTgt>
                                        </p:tgtEl>
                                      </p:cBhvr>
                                    </p:animEffect>
                                    <p:set>
                                      <p:cBhvr>
                                        <p:cTn id="36" dur="1" fill="hold">
                                          <p:stCondLst>
                                            <p:cond delay="499"/>
                                          </p:stCondLst>
                                        </p:cTn>
                                        <p:tgtEl>
                                          <p:spTgt spid="5">
                                            <p:txEl>
                                              <p:pRg st="3" end="3"/>
                                            </p:txEl>
                                          </p:spTgt>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5" grpId="0" uiExpand="1" build="allAtOnce"/>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06574" y="837348"/>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除材料中的做法外，请你为《经典咏流传》再提出两条建议。</a:t>
            </a:r>
            <a:endParaRPr lang="zh-CN" altLang="zh-CN" sz="1050" kern="100" dirty="0">
              <a:effectLst/>
              <a:latin typeface="宋体" panose="02010600030101010101" pitchFamily="2" charset="-122"/>
              <a:cs typeface="Courier New" panose="02070309020205020404"/>
            </a:endParaRPr>
          </a:p>
        </p:txBody>
      </p:sp>
      <p:pic>
        <p:nvPicPr>
          <p:cNvPr id="6"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7" name="图片 6">
            <a:hlinkClick r:id="rId2" action="ppaction://hlinksldjump"/>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5" name="矩形 4"/>
          <p:cNvSpPr/>
          <p:nvPr/>
        </p:nvSpPr>
        <p:spPr>
          <a:xfrm>
            <a:off x="406574" y="1461320"/>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smtClean="0">
                <a:solidFill>
                  <a:srgbClr val="0000FF"/>
                </a:solidFill>
                <a:latin typeface="Times New Roman" panose="02020603050405020304"/>
                <a:ea typeface="微软雅黑" panose="020B0503020204020204" pitchFamily="34" charset="-122"/>
                <a:cs typeface="Times New Roman" panose="02020603050405020304"/>
              </a:rPr>
              <a:t>答案　</a:t>
            </a:r>
            <a:r>
              <a:rPr lang="zh-CN" altLang="zh-CN" sz="2600" kern="100" dirty="0" smtClean="0">
                <a:solidFill>
                  <a:srgbClr val="C00000"/>
                </a:solidFill>
                <a:latin typeface="Times New Roman" panose="02020603050405020304"/>
                <a:ea typeface="微软雅黑" panose="020B0503020204020204" pitchFamily="34" charset="-122"/>
              </a:rPr>
              <a:t>答案</a:t>
            </a:r>
            <a:r>
              <a:rPr lang="zh-CN" altLang="zh-CN" sz="2600" kern="100" dirty="0">
                <a:solidFill>
                  <a:srgbClr val="C00000"/>
                </a:solidFill>
                <a:latin typeface="Times New Roman" panose="02020603050405020304"/>
                <a:ea typeface="微软雅黑" panose="020B0503020204020204" pitchFamily="34" charset="-122"/>
              </a:rPr>
              <a:t>示例：</a:t>
            </a:r>
            <a:r>
              <a:rPr lang="en-US" altLang="zh-CN" sz="2600" kern="100" dirty="0">
                <a:solidFill>
                  <a:srgbClr val="C00000"/>
                </a:solidFill>
                <a:latin typeface="宋体" panose="02010600030101010101" pitchFamily="2" charset="-122"/>
                <a:ea typeface="微软雅黑" panose="020B0503020204020204" pitchFamily="34" charset="-122"/>
              </a:rPr>
              <a:t>①</a:t>
            </a:r>
            <a:r>
              <a:rPr lang="zh-CN" altLang="zh-CN" sz="2600" kern="100" dirty="0">
                <a:solidFill>
                  <a:srgbClr val="C00000"/>
                </a:solidFill>
                <a:latin typeface="Times New Roman" panose="02020603050405020304"/>
                <a:ea typeface="微软雅黑" panose="020B0503020204020204" pitchFamily="34" charset="-122"/>
              </a:rPr>
              <a:t>举办经典诗词歌咏比赛</a:t>
            </a:r>
            <a:r>
              <a:rPr lang="zh-CN" altLang="zh-CN" sz="2600" kern="100" dirty="0" smtClean="0">
                <a:solidFill>
                  <a:srgbClr val="C00000"/>
                </a:solidFill>
                <a:latin typeface="Times New Roman" panose="02020603050405020304"/>
                <a:ea typeface="微软雅黑" panose="020B0503020204020204" pitchFamily="34" charset="-122"/>
              </a:rPr>
              <a:t>。</a:t>
            </a:r>
            <a:endParaRPr lang="en-US" altLang="zh-CN" sz="2600" kern="100" dirty="0" smtClean="0">
              <a:solidFill>
                <a:srgbClr val="C00000"/>
              </a:solidFill>
              <a:latin typeface="Times New Roman" panose="02020603050405020304"/>
              <a:ea typeface="微软雅黑" panose="020B0503020204020204" pitchFamily="34" charset="-122"/>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rPr>
              <a:t>②</a:t>
            </a:r>
            <a:r>
              <a:rPr lang="zh-CN" altLang="zh-CN" sz="2600" kern="100" dirty="0">
                <a:solidFill>
                  <a:srgbClr val="C00000"/>
                </a:solidFill>
                <a:latin typeface="Times New Roman" panose="02020603050405020304"/>
                <a:ea typeface="微软雅黑" panose="020B0503020204020204" pitchFamily="34" charset="-122"/>
              </a:rPr>
              <a:t>开设经典诗词欣赏课程</a:t>
            </a:r>
            <a:r>
              <a:rPr lang="zh-CN" altLang="zh-CN" sz="2600" kern="100" dirty="0" smtClean="0">
                <a:solidFill>
                  <a:srgbClr val="C00000"/>
                </a:solidFill>
                <a:latin typeface="Times New Roman" panose="02020603050405020304"/>
                <a:ea typeface="微软雅黑" panose="020B0503020204020204" pitchFamily="34" charset="-122"/>
              </a:rPr>
              <a:t>。</a:t>
            </a:r>
            <a:endParaRPr lang="en-US" altLang="zh-CN" sz="2600" kern="100" dirty="0" smtClean="0">
              <a:solidFill>
                <a:srgbClr val="C00000"/>
              </a:solidFill>
              <a:latin typeface="Times New Roman" panose="02020603050405020304"/>
              <a:ea typeface="微软雅黑" panose="020B0503020204020204" pitchFamily="34" charset="-122"/>
            </a:endParaRPr>
          </a:p>
          <a:p>
            <a:pPr algn="just">
              <a:lnSpc>
                <a:spcPct val="150000"/>
              </a:lnSpc>
              <a:spcAft>
                <a:spcPts val="0"/>
              </a:spcAft>
            </a:pPr>
            <a:r>
              <a:rPr lang="en-US" altLang="zh-CN" sz="2600" kern="100" dirty="0" smtClean="0">
                <a:solidFill>
                  <a:srgbClr val="C00000"/>
                </a:solidFill>
                <a:latin typeface="宋体" panose="02010600030101010101" pitchFamily="2" charset="-122"/>
                <a:ea typeface="微软雅黑" panose="020B0503020204020204" pitchFamily="34" charset="-122"/>
              </a:rPr>
              <a:t>③</a:t>
            </a:r>
            <a:r>
              <a:rPr lang="zh-CN" altLang="zh-CN" sz="2600" kern="100" dirty="0">
                <a:solidFill>
                  <a:srgbClr val="C00000"/>
                </a:solidFill>
                <a:latin typeface="Times New Roman" panose="02020603050405020304"/>
                <a:ea typeface="微软雅黑" panose="020B0503020204020204" pitchFamily="34" charset="-122"/>
              </a:rPr>
              <a:t>创立经典诗词网站、微信公众号。</a:t>
            </a:r>
            <a:endParaRPr lang="zh-CN" altLang="zh-CN" sz="1050" kern="100" dirty="0">
              <a:effectLst/>
              <a:latin typeface="Times New Roman" panose="02020603050405020304"/>
              <a:ea typeface="宋体" panose="0201060003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5">
                                            <p:txEl>
                                              <p:pRg st="0" end="0"/>
                                            </p:txEl>
                                          </p:spTgt>
                                        </p:tgtEl>
                                      </p:cBhvr>
                                    </p:animEffect>
                                    <p:set>
                                      <p:cBhvr>
                                        <p:cTn id="22" dur="1" fill="hold">
                                          <p:stCondLst>
                                            <p:cond delay="499"/>
                                          </p:stCondLst>
                                        </p:cTn>
                                        <p:tgtEl>
                                          <p:spTgt spid="5">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5">
                                            <p:txEl>
                                              <p:pRg st="1" end="1"/>
                                            </p:txEl>
                                          </p:spTgt>
                                        </p:tgtEl>
                                      </p:cBhvr>
                                    </p:animEffect>
                                    <p:set>
                                      <p:cBhvr>
                                        <p:cTn id="25" dur="1" fill="hold">
                                          <p:stCondLst>
                                            <p:cond delay="499"/>
                                          </p:stCondLst>
                                        </p:cTn>
                                        <p:tgtEl>
                                          <p:spTgt spid="5">
                                            <p:txEl>
                                              <p:pRg st="1" end="1"/>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
                                            <p:txEl>
                                              <p:pRg st="2" end="2"/>
                                            </p:txEl>
                                          </p:spTgt>
                                        </p:tgtEl>
                                      </p:cBhvr>
                                    </p:animEffect>
                                    <p:set>
                                      <p:cBhvr>
                                        <p:cTn id="28" dur="1" fill="hold">
                                          <p:stCondLst>
                                            <p:cond delay="499"/>
                                          </p:stCondLst>
                                        </p:cTn>
                                        <p:tgtEl>
                                          <p:spTgt spid="5">
                                            <p:txEl>
                                              <p:pRg st="2" end="2"/>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5" grpId="0" uiExpand="1" build="allAtOnce"/>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10"/>
          <p:cNvSpPr/>
          <p:nvPr>
            <p:custDataLst>
              <p:tags r:id="rId1"/>
            </p:custDataLst>
          </p:nvPr>
        </p:nvSpPr>
        <p:spPr>
          <a:xfrm rot="16200000">
            <a:off x="13365" y="2313593"/>
            <a:ext cx="1797442" cy="1875119"/>
          </a:xfrm>
          <a:custGeom>
            <a:avLst/>
            <a:gdLst>
              <a:gd name="connsiteX0" fmla="*/ 0 w 2223821"/>
              <a:gd name="connsiteY0" fmla="*/ 0 h 1389888"/>
              <a:gd name="connsiteX1" fmla="*/ 2223821 w 2223821"/>
              <a:gd name="connsiteY1" fmla="*/ 0 h 1389888"/>
              <a:gd name="connsiteX2" fmla="*/ 2223821 w 2223821"/>
              <a:gd name="connsiteY2" fmla="*/ 1209578 h 1389888"/>
              <a:gd name="connsiteX3" fmla="*/ 1235874 w 2223821"/>
              <a:gd name="connsiteY3" fmla="*/ 1209578 h 1389888"/>
              <a:gd name="connsiteX4" fmla="*/ 1111911 w 2223821"/>
              <a:gd name="connsiteY4" fmla="*/ 1389888 h 1389888"/>
              <a:gd name="connsiteX5" fmla="*/ 987948 w 2223821"/>
              <a:gd name="connsiteY5" fmla="*/ 1209578 h 1389888"/>
              <a:gd name="connsiteX6" fmla="*/ 0 w 2223821"/>
              <a:gd name="connsiteY6" fmla="*/ 1209578 h 138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23821" h="1389888">
                <a:moveTo>
                  <a:pt x="0" y="0"/>
                </a:moveTo>
                <a:lnTo>
                  <a:pt x="2223821" y="0"/>
                </a:lnTo>
                <a:lnTo>
                  <a:pt x="2223821" y="1209578"/>
                </a:lnTo>
                <a:lnTo>
                  <a:pt x="1235874" y="1209578"/>
                </a:lnTo>
                <a:lnTo>
                  <a:pt x="1111911" y="1389888"/>
                </a:lnTo>
                <a:lnTo>
                  <a:pt x="987948" y="1209578"/>
                </a:lnTo>
                <a:lnTo>
                  <a:pt x="0" y="1209578"/>
                </a:lnTo>
                <a:close/>
              </a:path>
            </a:pathLst>
          </a:custGeom>
          <a:solidFill>
            <a:schemeClr val="accent5">
              <a:lumMod val="50000"/>
            </a:schemeClr>
          </a:solidFill>
          <a:ln w="19050" cap="flat" cmpd="sng" algn="ctr">
            <a:noFill/>
            <a:prstDash val="solid"/>
            <a:miter lim="800000"/>
          </a:ln>
          <a:effectLst/>
        </p:spPr>
        <p:txBody>
          <a:bodyPr anchor="ctr"/>
          <a:lstStyle/>
          <a:p>
            <a:pPr algn="ctr" defTabSz="913765" fontAlgn="base">
              <a:spcBef>
                <a:spcPct val="0"/>
              </a:spcBef>
              <a:spcAft>
                <a:spcPct val="0"/>
              </a:spcAft>
              <a:defRPr/>
            </a:pPr>
            <a:endParaRPr lang="zh-CN" altLang="en-US" sz="2400" b="1" kern="0" spc="400" dirty="0">
              <a:solidFill>
                <a:srgbClr val="FFFAF0"/>
              </a:solidFill>
              <a:latin typeface="微软雅黑" panose="020B0503020204020204" pitchFamily="34" charset="-122"/>
              <a:ea typeface="微软雅黑" panose="020B0503020204020204" pitchFamily="34" charset="-122"/>
              <a:cs typeface="Microsoft New Tai Lue" panose="020B0502040204020203" pitchFamily="34" charset="0"/>
            </a:endParaRPr>
          </a:p>
        </p:txBody>
      </p:sp>
      <p:sp>
        <p:nvSpPr>
          <p:cNvPr id="7" name="任意多边形: 形状 23"/>
          <p:cNvSpPr/>
          <p:nvPr/>
        </p:nvSpPr>
        <p:spPr bwMode="auto">
          <a:xfrm>
            <a:off x="1780782" y="2352429"/>
            <a:ext cx="9931047" cy="1797445"/>
          </a:xfrm>
          <a:custGeom>
            <a:avLst/>
            <a:gdLst>
              <a:gd name="connsiteX0" fmla="*/ 0 w 9501313"/>
              <a:gd name="connsiteY0" fmla="*/ 0 h 2096834"/>
              <a:gd name="connsiteX1" fmla="*/ 9501313 w 9501313"/>
              <a:gd name="connsiteY1" fmla="*/ 0 h 2096834"/>
              <a:gd name="connsiteX2" fmla="*/ 9501313 w 9501313"/>
              <a:gd name="connsiteY2" fmla="*/ 2096834 h 2096834"/>
              <a:gd name="connsiteX3" fmla="*/ 20043 w 9501313"/>
              <a:gd name="connsiteY3" fmla="*/ 2096834 h 2096834"/>
              <a:gd name="connsiteX4" fmla="*/ 20043 w 9501313"/>
              <a:gd name="connsiteY4" fmla="*/ 1171544 h 2096834"/>
              <a:gd name="connsiteX5" fmla="*/ 313696 w 9501313"/>
              <a:gd name="connsiteY5" fmla="*/ 1054660 h 2096834"/>
              <a:gd name="connsiteX6" fmla="*/ 20043 w 9501313"/>
              <a:gd name="connsiteY6" fmla="*/ 937776 h 2096834"/>
              <a:gd name="connsiteX7" fmla="*/ 20043 w 9501313"/>
              <a:gd name="connsiteY7" fmla="*/ 6244 h 2096834"/>
              <a:gd name="connsiteX8" fmla="*/ 0 w 9501313"/>
              <a:gd name="connsiteY8" fmla="*/ 6244 h 2096834"/>
              <a:gd name="connsiteX9" fmla="*/ 0 w 9501313"/>
              <a:gd name="connsiteY9" fmla="*/ 0 h 2096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01313" h="2096834">
                <a:moveTo>
                  <a:pt x="0" y="0"/>
                </a:moveTo>
                <a:lnTo>
                  <a:pt x="9501313" y="0"/>
                </a:lnTo>
                <a:lnTo>
                  <a:pt x="9501313" y="2096834"/>
                </a:lnTo>
                <a:lnTo>
                  <a:pt x="20043" y="2096834"/>
                </a:lnTo>
                <a:lnTo>
                  <a:pt x="20043" y="1171544"/>
                </a:lnTo>
                <a:lnTo>
                  <a:pt x="313696" y="1054660"/>
                </a:lnTo>
                <a:lnTo>
                  <a:pt x="20043" y="937776"/>
                </a:lnTo>
                <a:lnTo>
                  <a:pt x="20043" y="6244"/>
                </a:lnTo>
                <a:lnTo>
                  <a:pt x="0" y="6244"/>
                </a:lnTo>
                <a:lnTo>
                  <a:pt x="0" y="0"/>
                </a:lnTo>
                <a:close/>
              </a:path>
            </a:pathLst>
          </a:custGeom>
          <a:solidFill>
            <a:schemeClr val="bg1">
              <a:lumMod val="85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a:solidFill>
                <a:srgbClr val="C00000"/>
              </a:solidFill>
              <a:latin typeface="Arial" panose="020B0604020202020204" pitchFamily="34" charset="0"/>
              <a:ea typeface="宋体" panose="02010600030101010101" pitchFamily="2" charset="-122"/>
            </a:endParaRPr>
          </a:p>
        </p:txBody>
      </p:sp>
      <p:sp>
        <p:nvSpPr>
          <p:cNvPr id="8" name="任意多边形: 形状 19"/>
          <p:cNvSpPr/>
          <p:nvPr/>
        </p:nvSpPr>
        <p:spPr bwMode="auto">
          <a:xfrm>
            <a:off x="11854392" y="2352429"/>
            <a:ext cx="341352" cy="1797445"/>
          </a:xfrm>
          <a:custGeom>
            <a:avLst/>
            <a:gdLst>
              <a:gd name="connsiteX0" fmla="*/ 0 w 341485"/>
              <a:gd name="connsiteY0" fmla="*/ 0 h 2096834"/>
              <a:gd name="connsiteX1" fmla="*/ 341485 w 341485"/>
              <a:gd name="connsiteY1" fmla="*/ 0 h 2096834"/>
              <a:gd name="connsiteX2" fmla="*/ 341485 w 341485"/>
              <a:gd name="connsiteY2" fmla="*/ 2096834 h 2096834"/>
              <a:gd name="connsiteX3" fmla="*/ 0 w 341485"/>
              <a:gd name="connsiteY3" fmla="*/ 2096834 h 2096834"/>
              <a:gd name="connsiteX4" fmla="*/ 0 w 341485"/>
              <a:gd name="connsiteY4" fmla="*/ 0 h 20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485" h="2096834">
                <a:moveTo>
                  <a:pt x="0" y="0"/>
                </a:moveTo>
                <a:lnTo>
                  <a:pt x="341485" y="0"/>
                </a:lnTo>
                <a:lnTo>
                  <a:pt x="341485" y="2096834"/>
                </a:lnTo>
                <a:lnTo>
                  <a:pt x="0" y="2096834"/>
                </a:lnTo>
                <a:lnTo>
                  <a:pt x="0" y="0"/>
                </a:lnTo>
                <a:close/>
              </a:path>
            </a:pathLst>
          </a:custGeom>
          <a:solidFill>
            <a:schemeClr val="accent5">
              <a:lumMod val="50000"/>
            </a:schemeClr>
          </a:solidFill>
          <a:ln w="9525" cap="flat" cmpd="sng" algn="ctr">
            <a:noFill/>
            <a:prstDash val="solid"/>
            <a:round/>
            <a:headEnd type="none" w="med" len="med"/>
            <a:tailEnd type="none" w="med" len="med"/>
          </a:ln>
          <a:effectLst/>
        </p:spPr>
        <p:txBody>
          <a:bodyPr vert="horz" wrap="square" lIns="91404" tIns="45702" rIns="91404" bIns="45702" numCol="1" rtlCol="0" anchor="t" anchorCtr="0" compatLnSpc="1"/>
          <a:lstStyle/>
          <a:p>
            <a:pPr defTabSz="913765" fontAlgn="base">
              <a:spcBef>
                <a:spcPct val="0"/>
              </a:spcBef>
              <a:spcAft>
                <a:spcPct val="0"/>
              </a:spcAft>
            </a:pPr>
            <a:endParaRPr lang="zh-CN" altLang="en-US" sz="1800" dirty="0">
              <a:solidFill>
                <a:srgbClr val="C00000"/>
              </a:solidFill>
              <a:latin typeface="Arial" panose="020B0604020202020204" pitchFamily="34" charset="0"/>
              <a:ea typeface="宋体" panose="02010600030101010101" pitchFamily="2" charset="-122"/>
            </a:endParaRPr>
          </a:p>
        </p:txBody>
      </p:sp>
      <p:sp>
        <p:nvSpPr>
          <p:cNvPr id="14" name="TextBox 26"/>
          <p:cNvSpPr txBox="1"/>
          <p:nvPr/>
        </p:nvSpPr>
        <p:spPr>
          <a:xfrm>
            <a:off x="1886274" y="2806230"/>
            <a:ext cx="8417865" cy="1015663"/>
          </a:xfrm>
          <a:prstGeom prst="rect">
            <a:avLst/>
          </a:prstGeom>
          <a:noFill/>
        </p:spPr>
        <p:txBody>
          <a:bodyPr wrap="square"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pPr>
            <a:r>
              <a:rPr lang="zh-CN" altLang="zh-CN" sz="6000" dirty="0" smtClean="0">
                <a:solidFill>
                  <a:schemeClr val="tx1"/>
                </a:solidFill>
              </a:rPr>
              <a:t>课时</a:t>
            </a:r>
            <a:r>
              <a:rPr lang="zh-CN" altLang="en-US" sz="6000" dirty="0" smtClean="0">
                <a:solidFill>
                  <a:schemeClr val="tx1"/>
                </a:solidFill>
              </a:rPr>
              <a:t>作业</a:t>
            </a:r>
            <a:endParaRPr lang="zh-CN" altLang="en-US" sz="6000" dirty="0">
              <a:solidFill>
                <a:schemeClr val="tx1"/>
              </a:solidFill>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5418"/>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一、选择题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述而不作，信而好古</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是孔子对待传统文化的态度。这一态度</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强调文化发展是继承的必然要求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否认继承是文化发展的必要前提</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反对文化发展中的守旧主义倾向</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忽略了文化发展的实质在于创新</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55666" y="306919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111" name="矩形 1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矩形 19"/>
          <p:cNvSpPr/>
          <p:nvPr/>
        </p:nvSpPr>
        <p:spPr>
          <a:xfrm>
            <a:off x="406574" y="3651258"/>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将古人的智慧心得加以陈述并没有加入自己的思想</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述而不作</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，相信和爱好古时候的东西</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信而好古</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，指只叙述和阐明前人的学说，自己不创作。这一态度忽略了文化发展的实质在于创新，</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endParaRPr lang="zh-CN" altLang="zh-CN" sz="1050" kern="100" dirty="0">
              <a:effectLst/>
              <a:latin typeface="宋体" panose="02010600030101010101" pitchFamily="2" charset="-122"/>
              <a:cs typeface="Courier New" panose="02070309020205020404"/>
            </a:endParaRPr>
          </a:p>
        </p:txBody>
      </p:sp>
      <p:pic>
        <p:nvPicPr>
          <p:cNvPr id="21" name="Picture 5" descr="\\0吕芳\g\解析 拷贝.png"/>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21"/>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0">
                                            <p:txEl>
                                              <p:pRg st="0" end="0"/>
                                            </p:txEl>
                                          </p:spTgt>
                                        </p:tgtEl>
                                        <p:attrNameLst>
                                          <p:attrName>style.visibility</p:attrName>
                                        </p:attrNameLst>
                                      </p:cBhvr>
                                      <p:to>
                                        <p:strVal val="visible"/>
                                      </p:to>
                                    </p:set>
                                    <p:animEffect transition="in" filter="blinds(horizontal)">
                                      <p:cBhvr>
                                        <p:cTn id="18" dur="500"/>
                                        <p:tgtEl>
                                          <p:spTgt spid="20">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20">
                                            <p:txEl>
                                              <p:pRg st="0" end="0"/>
                                            </p:txEl>
                                          </p:spTgt>
                                        </p:tgtEl>
                                      </p:cBhvr>
                                    </p:animEffect>
                                    <p:set>
                                      <p:cBhvr>
                                        <p:cTn id="23" dur="1" fill="hold">
                                          <p:stCondLst>
                                            <p:cond delay="499"/>
                                          </p:stCondLst>
                                        </p:cTn>
                                        <p:tgtEl>
                                          <p:spTgt spid="20">
                                            <p:txEl>
                                              <p:pRg st="0" end="0"/>
                                            </p:txEl>
                                          </p:spTgt>
                                        </p:tgtEl>
                                        <p:attrNameLst>
                                          <p:attrName>style.visibility</p:attrName>
                                        </p:attrNameLst>
                                      </p:cBhvr>
                                      <p:to>
                                        <p:strVal val="hidden"/>
                                      </p:to>
                                    </p:set>
                                  </p:childTnLst>
                                </p:cTn>
                              </p:par>
                            </p:childTnLst>
                          </p:cTn>
                        </p:par>
                      </p:childTnLst>
                    </p:cTn>
                  </p:par>
                </p:childTnLst>
              </p:cTn>
              <p:nextCondLst>
                <p:cond evt="onClick" delay="0">
                  <p:tgtEl>
                    <p:spTgt spid="21"/>
                  </p:tgtEl>
                </p:cond>
              </p:nextCondLst>
            </p:seq>
          </p:childTnLst>
        </p:cTn>
      </p:par>
    </p:tnLst>
    <p:bldLst>
      <p:bldP spid="61" grpId="0"/>
      <p:bldP spid="61" grpId="1"/>
      <p:bldP spid="20" grpId="0" build="allAtOnce"/>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73990" y="387034"/>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2.</a:t>
            </a:r>
            <a:r>
              <a:rPr lang="zh-CN" altLang="zh-CN" sz="2600" kern="100" dirty="0">
                <a:latin typeface="Times New Roman" panose="02020603050405020304"/>
                <a:ea typeface="微软雅黑" panose="020B0503020204020204" pitchFamily="34" charset="-122"/>
                <a:cs typeface="Times New Roman" panose="02020603050405020304"/>
              </a:rPr>
              <a:t>徐峥主演的《我不是药神》暑期上映，获得了广泛的好评。它以现实生活中的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药侠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陆勇为原型，展现了新时代人性的光辉。《我不是药神》影片的成功表明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人民群众是文化创造的主体</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文化创新推动社会实践的发展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文化创新促进传统文化的繁荣</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社会实践是优秀文化作品的源泉</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350196" y="401980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24" name="矩形 23"/>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41"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2"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3"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4"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5"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6"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47"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8"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49"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0"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1"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52"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54"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15"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261442"/>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3.</a:t>
            </a:r>
            <a:r>
              <a:rPr lang="zh-CN" altLang="zh-CN" sz="2600" kern="100" dirty="0">
                <a:latin typeface="Times New Roman" panose="02020603050405020304"/>
                <a:ea typeface="微软雅黑" panose="020B0503020204020204" pitchFamily="34" charset="-122"/>
                <a:cs typeface="Times New Roman" panose="02020603050405020304"/>
              </a:rPr>
              <a:t>源于浙江嵊州的越剧是中国最大的地方戏曲剧种，在发展中汲取了昆曲、绍剧等剧种的特色，近些年来，更是吸收了西方话剧的元素，创作了一系列深受观众喜爱的新戏曲。材料反映的文化生活道理是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文化多样性是文化创新的重要基础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体现时代精神是文化创新的重要追求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创新是文化富有生机与活力的重要保证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对传统文化的批判性继承是文化创新的根基</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365898"/>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三个表述都正确，但都只涉及题干中文化创新的一个方面。材料强调嵊州越剧通过继承传统、博采众长，不断创新戏曲，深受观众喜爱，表明创新是文化富有生机与活力的重要保证，故本题答案选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4009" y="329973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434"/>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4.</a:t>
            </a:r>
            <a:r>
              <a:rPr lang="zh-CN" altLang="zh-CN" sz="2600" kern="100" dirty="0">
                <a:latin typeface="Times New Roman" panose="02020603050405020304"/>
                <a:ea typeface="微软雅黑" panose="020B0503020204020204" pitchFamily="34" charset="-122"/>
                <a:cs typeface="Times New Roman" panose="02020603050405020304"/>
              </a:rPr>
              <a:t>民族歌舞剧《我的乌兰牧骑》讲述了老一代乌兰牧骑人的故事。打草、剪羊毛、架着勒勒车演出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让不少有插队经历的老年观众热泪盈眶。材料启示我们，文化创作应</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超越生活，改变社会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B.</a:t>
            </a:r>
            <a:r>
              <a:rPr lang="zh-CN" altLang="zh-CN" sz="2600" kern="100" dirty="0">
                <a:latin typeface="Times New Roman" panose="02020603050405020304"/>
                <a:ea typeface="微软雅黑" panose="020B0503020204020204" pitchFamily="34" charset="-122"/>
                <a:cs typeface="Times New Roman" panose="02020603050405020304"/>
              </a:rPr>
              <a:t>立足实践，扎根生活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继承传统，满足大众</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D.</a:t>
            </a:r>
            <a:r>
              <a:rPr lang="zh-CN" altLang="zh-CN" sz="2600" kern="100" dirty="0">
                <a:latin typeface="Times New Roman" panose="02020603050405020304"/>
                <a:ea typeface="微软雅黑" panose="020B0503020204020204" pitchFamily="34" charset="-122"/>
                <a:cs typeface="Times New Roman" panose="02020603050405020304"/>
              </a:rPr>
              <a:t>博采众长，海纳百川</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293890"/>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《我的乌兰牧骑》反映了乌兰牧骑人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打草、剪羊毛、架着勒勒车演出</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的真实</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生活，故</a:t>
            </a:r>
            <a:r>
              <a:rPr lang="en-US" altLang="zh-CN" sz="2600" kern="100" spc="-2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spc="-2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spc="-2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spc="-2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错在</a:t>
            </a:r>
            <a:r>
              <a:rPr lang="en-US" altLang="zh-CN" sz="2600" kern="100" spc="-2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超越、改变</a:t>
            </a:r>
            <a:r>
              <a:rPr lang="en-US" altLang="zh-CN" sz="2600" kern="100" spc="-2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上。题干没有涉及继承传统、博采众长，</a:t>
            </a:r>
            <a:r>
              <a:rPr lang="en-US" altLang="zh-CN" sz="2600" kern="100" spc="-2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spc="-2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spc="-20" dirty="0">
                <a:solidFill>
                  <a:srgbClr val="002060"/>
                </a:solidFill>
                <a:latin typeface="Times New Roman" panose="02020603050405020304"/>
                <a:ea typeface="微软雅黑" panose="020B0503020204020204" pitchFamily="34" charset="-122"/>
                <a:cs typeface="Times New Roman" panose="02020603050405020304"/>
              </a:rPr>
              <a:t>不选。</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1774" y="262206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305593"/>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近年来，在文艺市场上，有人在创作方面搞</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众筹</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，将个体创作变为流水作业，有人杂取他人作品简单合成，这些行为不仅令文学艺术蒙尘，也对社会精神生活造成了损害。这启示我们</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创新是文化富有生机与活力的重要</a:t>
            </a:r>
            <a:r>
              <a:rPr lang="zh-CN" altLang="zh-CN" sz="2600" kern="100" dirty="0" smtClean="0">
                <a:latin typeface="Times New Roman" panose="02020603050405020304"/>
                <a:ea typeface="微软雅黑" panose="020B0503020204020204" pitchFamily="34" charset="-122"/>
                <a:cs typeface="Times New Roman" panose="02020603050405020304"/>
              </a:rPr>
              <a:t>保证</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zh-CN" altLang="zh-CN" sz="2600" kern="100" dirty="0" smtClean="0">
                <a:latin typeface="Times New Roman" panose="02020603050405020304"/>
                <a:ea typeface="微软雅黑" panose="020B0503020204020204" pitchFamily="34" charset="-122"/>
                <a:cs typeface="Times New Roman" panose="02020603050405020304"/>
              </a:rPr>
              <a:t>立足实践是文化创新的根本途径</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文化创作要以人民群众作为检验</a:t>
            </a:r>
            <a:r>
              <a:rPr lang="zh-CN" altLang="zh-CN" sz="2600" kern="100" dirty="0" smtClean="0">
                <a:latin typeface="Times New Roman" panose="02020603050405020304"/>
                <a:ea typeface="微软雅黑" panose="020B0503020204020204" pitchFamily="34" charset="-122"/>
                <a:cs typeface="Times New Roman" panose="02020603050405020304"/>
              </a:rPr>
              <a:t>标准</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zh-CN" altLang="zh-CN" sz="2600" kern="100" dirty="0" smtClean="0">
                <a:latin typeface="Times New Roman" panose="02020603050405020304"/>
                <a:ea typeface="微软雅黑" panose="020B0503020204020204" pitchFamily="34" charset="-122"/>
                <a:cs typeface="Times New Roman" panose="02020603050405020304"/>
              </a:rPr>
              <a:t>推出新的构思和手法，为文化创新提供动力</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A</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9618" y="4545440"/>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7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43846" y="693490"/>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题干中创作搞</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众筹</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令文学艺术蒙尘，对社会精神生活造成了损害，说明要立足实践进行文化创新，而不是简单的</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众筹</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社会实践</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是检验文化创新的根本标准，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社会实践</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是文化创新的动力，</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5</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89276"/>
            <a:ext cx="11412000" cy="648230"/>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6.</a:t>
            </a:r>
            <a:r>
              <a:rPr lang="zh-CN" altLang="zh-CN" sz="2600" kern="100" dirty="0">
                <a:latin typeface="Times New Roman" panose="02020603050405020304"/>
                <a:ea typeface="微软雅黑" panose="020B0503020204020204" pitchFamily="34" charset="-122"/>
                <a:cs typeface="Times New Roman" panose="02020603050405020304"/>
              </a:rPr>
              <a:t>漫画《老树发新芽》体现了</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261227"/>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老树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指漫画中的《红楼梦》等传统文化，</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新芽</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指漫画中的公关学等新文化，故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老树发新芽</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寓意是在继承传统文化基础上的文化创新，</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项错误，传统文化具有相对稳定性</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两项观点偏离漫画的主旨。</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6</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矩形 21"/>
          <p:cNvSpPr/>
          <p:nvPr/>
        </p:nvSpPr>
        <p:spPr>
          <a:xfrm>
            <a:off x="406574" y="834042"/>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传统文化具有</a:t>
            </a:r>
            <a:r>
              <a:rPr lang="zh-CN" altLang="zh-CN" sz="2600" kern="100" dirty="0" smtClean="0">
                <a:latin typeface="Times New Roman" panose="02020603050405020304"/>
                <a:ea typeface="微软雅黑" panose="020B0503020204020204" pitchFamily="34" charset="-122"/>
                <a:cs typeface="Times New Roman" panose="02020603050405020304"/>
              </a:rPr>
              <a:t>绝对稳定性</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文化创新需要面向世界，博采众长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传统文化具有鲜明的</a:t>
            </a:r>
            <a:r>
              <a:rPr lang="zh-CN" altLang="zh-CN" sz="2600" kern="100" dirty="0" smtClean="0">
                <a:latin typeface="Times New Roman" panose="02020603050405020304"/>
                <a:ea typeface="微软雅黑" panose="020B0503020204020204" pitchFamily="34" charset="-122"/>
                <a:cs typeface="Times New Roman" panose="02020603050405020304"/>
              </a:rPr>
              <a:t>民族性</a:t>
            </a:r>
            <a:r>
              <a:rPr lang="en-US" altLang="zh-CN" sz="1050" kern="100" dirty="0" smtClean="0">
                <a:latin typeface="宋体" panose="02010600030101010101" pitchFamily="2" charset="-122"/>
                <a:cs typeface="Courier New" panose="02070309020205020404"/>
              </a:rPr>
              <a:t>	</a:t>
            </a:r>
            <a:endParaRPr lang="en-US"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文化创新需要继承传统，推陈出新</a:t>
            </a:r>
            <a:endParaRPr lang="zh-CN" altLang="zh-CN" sz="1050" kern="100" dirty="0">
              <a:effectLst/>
              <a:latin typeface="宋体" panose="02010600030101010101" pitchFamily="2" charset="-122"/>
              <a:cs typeface="Courier New" panose="02070309020205020404"/>
            </a:endParaRPr>
          </a:p>
        </p:txBody>
      </p:sp>
      <p:pic>
        <p:nvPicPr>
          <p:cNvPr id="15362" name="Picture 2" descr="\\高慧颖\e\原文件\2019\一轮\政治一轮通用\++A.TIF"/>
          <p:cNvPicPr>
            <a:picLocks noChangeAspect="1" noChangeArrowheads="1"/>
          </p:cNvPicPr>
          <p:nvPr/>
        </p:nvPicPr>
        <p:blipFill>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91427" y="523264"/>
            <a:ext cx="4244837" cy="276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21">
            <a:hlinkClick r:id="rId17"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61" name="TextBox 60"/>
          <p:cNvSpPr txBox="1"/>
          <p:nvPr/>
        </p:nvSpPr>
        <p:spPr>
          <a:xfrm>
            <a:off x="282654" y="260178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2"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2"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2"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05458"/>
            <a:ext cx="1116124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7.</a:t>
            </a:r>
            <a:r>
              <a:rPr lang="zh-CN" altLang="zh-CN" sz="2600" kern="100" dirty="0">
                <a:latin typeface="Times New Roman" panose="02020603050405020304"/>
                <a:ea typeface="微软雅黑" panose="020B0503020204020204" pitchFamily="34" charset="-122"/>
                <a:cs typeface="Times New Roman" panose="02020603050405020304"/>
              </a:rPr>
              <a:t>法国是闻名遐迩的文化创新大国。它享有此誉绝非偶然，它既源于法兰西文明的悠久传承、丰厚的艺术土壤，也包括政府的高度重视和强有力的资金支持，以及富有远见的法律、政策</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红利</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等。法国能够成为文化创新大国表明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文化交流、借鉴与融合能从根本上促进文化发展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文化创新必须把握好当代文化与传统文化的关系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尊重文化多样性是实现世界文化繁荣的必然要求</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文化反映政治，一定的文化由一定的政治所决定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93596" y="5194074"/>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a:hlinkClick r:id="rId2" action="ppaction://hlinksldjump"/>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4"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5"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6"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7"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406574" y="549474"/>
            <a:ext cx="1116124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法国被称为创新大国，源于法兰西文明的悠久传承</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这反映了文化创新必须把握好当代文化与传统文化的关系；法国被称为创新大国，也因为有政府的高度重视和强有力的资金支持，以及富有远见的法律、政策，这表明文化反映政治，一定的文化由一定的政治所决定，</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干没有反映法国与外国的文化交流，且表述错误，</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题</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干没有反映文化多样性与世界文化繁荣的关系，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7</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41104"/>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8.</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千门万户瞳瞳日，总把新桃换旧符。</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春节是中华民族的传统节日，万家团聚，共享欢乐。</a:t>
            </a:r>
            <a:r>
              <a:rPr lang="en-US" altLang="zh-CN" sz="2600" kern="100" dirty="0">
                <a:latin typeface="Times New Roman" panose="02020603050405020304"/>
                <a:ea typeface="微软雅黑" panose="020B0503020204020204" pitchFamily="34" charset="-122"/>
                <a:cs typeface="Courier New" panose="02070309020205020404"/>
              </a:rPr>
              <a:t>2018</a:t>
            </a:r>
            <a:r>
              <a:rPr lang="zh-CN" altLang="zh-CN" sz="2600" kern="100" dirty="0">
                <a:latin typeface="Times New Roman" panose="02020603050405020304"/>
                <a:ea typeface="微软雅黑" panose="020B0503020204020204" pitchFamily="34" charset="-122"/>
                <a:cs typeface="Times New Roman" panose="02020603050405020304"/>
              </a:rPr>
              <a:t>年春节期间，中央电视台综合频道推出的大型文化节目《经典咏流传》</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霸屏</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微信朋友圈：《明日歌》中的机器人伴舞，科技范十足；中英文版全体的《登鹳雀楼》让中华传统文化的魅力穿越古今、跨越国界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由此可见，节目霸屏在于</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推陈出新</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，彰显时代</a:t>
            </a:r>
            <a:r>
              <a:rPr lang="zh-CN" altLang="zh-CN" sz="2600" kern="100" dirty="0" smtClean="0">
                <a:latin typeface="Times New Roman" panose="02020603050405020304"/>
                <a:ea typeface="微软雅黑" panose="020B0503020204020204" pitchFamily="34" charset="-122"/>
                <a:cs typeface="Times New Roman" panose="02020603050405020304"/>
              </a:rPr>
              <a:t>精神</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②</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和诗以歌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，融合中外元素</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歌以咏志</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，唱响生命</a:t>
            </a:r>
            <a:r>
              <a:rPr lang="zh-CN" altLang="zh-CN" sz="2600" kern="100" dirty="0" smtClean="0">
                <a:latin typeface="Times New Roman" panose="02020603050405020304"/>
                <a:ea typeface="微软雅黑" panose="020B0503020204020204" pitchFamily="34" charset="-122"/>
                <a:cs typeface="Times New Roman" panose="02020603050405020304"/>
              </a:rPr>
              <a:t>赞歌</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宋体" panose="02010600030101010101" pitchFamily="2" charset="-122"/>
                <a:ea typeface="微软雅黑" panose="020B0503020204020204" pitchFamily="34" charset="-122"/>
                <a:cs typeface="Times New Roman" panose="02020603050405020304"/>
              </a:rPr>
              <a:t>④</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文以载道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，演绎网络话题</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639416"/>
            <a:ext cx="11412000"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歌以咏志</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文以载道</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均不是该节目能够霸屏的原因</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表明，节目霸屏一方面能够继承传统、推陈出新，另一方面能够融合中外元素，故</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①②</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入选。答案选</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7072" y="4207368"/>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8</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0" nodeType="clickEffect">
                                  <p:stCondLst>
                                    <p:cond delay="0"/>
                                  </p:stCondLst>
                                  <p:childTnLst>
                                    <p:animEffect transition="out" filter="fade">
                                      <p:cBhvr>
                                        <p:cTn id="27" dur="500"/>
                                        <p:tgtEl>
                                          <p:spTgt spid="6">
                                            <p:txEl>
                                              <p:pRg st="0" end="0"/>
                                            </p:txEl>
                                          </p:spTgt>
                                        </p:tgtEl>
                                      </p:cBhvr>
                                    </p:animEffect>
                                    <p:set>
                                      <p:cBhvr>
                                        <p:cTn id="28" dur="1" fill="hold">
                                          <p:stCondLst>
                                            <p:cond delay="499"/>
                                          </p:stCondLst>
                                        </p:cTn>
                                        <p:tgtEl>
                                          <p:spTgt spid="6">
                                            <p:txEl>
                                              <p:pRg st="0" end="0"/>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6">
                                            <p:txEl>
                                              <p:pRg st="1" end="1"/>
                                            </p:txEl>
                                          </p:spTgt>
                                        </p:tgtEl>
                                      </p:cBhvr>
                                    </p:animEffect>
                                    <p:set>
                                      <p:cBhvr>
                                        <p:cTn id="31"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45418"/>
            <a:ext cx="11412000" cy="5524565"/>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9.</a:t>
            </a:r>
            <a:r>
              <a:rPr lang="zh-CN" altLang="zh-CN" sz="2600" kern="100" dirty="0">
                <a:latin typeface="Times New Roman" panose="02020603050405020304"/>
                <a:ea typeface="微软雅黑" panose="020B0503020204020204" pitchFamily="34" charset="-122"/>
                <a:cs typeface="Times New Roman" panose="02020603050405020304"/>
              </a:rPr>
              <a:t>在中国人的日常用语中，</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电脑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比</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计算机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运用更广泛，因为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计算机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是外来词而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电脑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不是。</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计算机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与英语的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computer</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具有意义和构词上的对应关系，而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电脑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则是我们认识了</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en-US" altLang="zh-CN" sz="2600" kern="100" dirty="0">
                <a:latin typeface="Times New Roman" panose="02020603050405020304"/>
                <a:ea typeface="微软雅黑" panose="020B0503020204020204" pitchFamily="34" charset="-122"/>
                <a:cs typeface="Courier New" panose="02070309020205020404"/>
              </a:rPr>
              <a:t>computer</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后根据</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人脑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仿构的本族词。这启示我们</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文化应在交流、借鉴和融合中发展</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文化创新要顺应时代发展的潮流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文化发展要植根于本民族文化土壤</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文化创新要坚持继承与发展的统一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675047" y="486464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pic>
        <p:nvPicPr>
          <p:cNvPr id="20" name="Picture 5" descr="\\0吕芳\g\解析 拷贝.png">
            <a:hlinkClick r:id="rId15" action="ppaction://hlinksldjump"/>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1" name="Rectangle 21">
            <a:hlinkClick r:id="rId17"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61" grpId="0"/>
      <p:bldP spid="61" grpId="1"/>
    </p:bldLst>
  </p:timing>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406574" y="812955"/>
            <a:ext cx="11412000" cy="3048887"/>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latin typeface="宋体" panose="02010600030101010101" pitchFamily="2" charset="-122"/>
                <a:ea typeface="Times New Roman" panose="02020603050405020304"/>
                <a:cs typeface="Courier New" panose="02070309020205020404"/>
              </a:rPr>
              <a:t> </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电脑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是我们认识了</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computer</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后根据</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人脑</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仿构的本族词，说明文化应在交流、借鉴和融合中发展，文化发展要植根于本民族文化土壤，</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正确</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材料</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中没有强调文化创新要顺应时代发展的潮流，也没有涉及文化继承与发展的关系，</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②④</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a:t>
            </a:r>
            <a:endParaRPr lang="zh-CN" altLang="zh-CN" sz="1050" kern="100" dirty="0">
              <a:effectLst/>
              <a:latin typeface="宋体" panose="02010600030101010101" pitchFamily="2" charset="-122"/>
              <a:cs typeface="Courier New" panose="02070309020205020404"/>
            </a:endParaRPr>
          </a:p>
        </p:txBody>
      </p:sp>
      <p:sp>
        <p:nvSpPr>
          <p:cNvPr id="23"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9</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0">
                                            <p:txEl>
                                              <p:pRg st="0" end="0"/>
                                            </p:txEl>
                                          </p:spTgt>
                                        </p:tgtEl>
                                        <p:attrNameLst>
                                          <p:attrName>style.visibility</p:attrName>
                                        </p:attrNameLst>
                                      </p:cBhvr>
                                      <p:to>
                                        <p:strVal val="visible"/>
                                      </p:to>
                                    </p:set>
                                    <p:animEffect transition="in" filter="blinds(horizontal)">
                                      <p:cBhvr>
                                        <p:cTn id="7" dur="750"/>
                                        <p:tgtEl>
                                          <p:spTgt spid="6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0">
                                            <p:txEl>
                                              <p:pRg st="1" end="1"/>
                                            </p:txEl>
                                          </p:spTgt>
                                        </p:tgtEl>
                                        <p:attrNameLst>
                                          <p:attrName>style.visibility</p:attrName>
                                        </p:attrNameLst>
                                      </p:cBhvr>
                                      <p:to>
                                        <p:strVal val="visible"/>
                                      </p:to>
                                    </p:set>
                                    <p:animEffect transition="in" filter="blinds(horizontal)">
                                      <p:cBhvr>
                                        <p:cTn id="11" dur="750"/>
                                        <p:tgtEl>
                                          <p:spTgt spid="6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68481"/>
            <a:ext cx="11412000"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10.</a:t>
            </a:r>
            <a:r>
              <a:rPr lang="zh-CN" altLang="zh-CN" sz="2600" kern="100" dirty="0">
                <a:latin typeface="Times New Roman" panose="02020603050405020304"/>
                <a:ea typeface="微软雅黑" panose="020B0503020204020204" pitchFamily="34" charset="-122"/>
                <a:cs typeface="Times New Roman" panose="02020603050405020304"/>
              </a:rPr>
              <a:t>可口可乐总被人们当作美国文化符号，但著名作家王蒙却说，中国的可口可乐绝非美国的可口可乐。</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可口可乐在美国就是饮料，但在中国，我们根据自己的生活习惯给它扩张了很多中国化的用法。比如感冒了，用可乐煮个姜丝，我们可以把它当作中药用，这个在美国没有吧！</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这说明学习借鉴外来文化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会给民族文化带来</a:t>
            </a:r>
            <a:r>
              <a:rPr lang="zh-CN" altLang="zh-CN" sz="2600" kern="100" dirty="0" smtClean="0">
                <a:latin typeface="Times New Roman" panose="02020603050405020304"/>
                <a:ea typeface="微软雅黑" panose="020B0503020204020204" pitchFamily="34" charset="-122"/>
                <a:cs typeface="Times New Roman" panose="02020603050405020304"/>
              </a:rPr>
              <a:t>冲击</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是文化发展的动力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应坚持以我为主、</a:t>
            </a:r>
            <a:r>
              <a:rPr lang="zh-CN" altLang="zh-CN" sz="2600" kern="100" dirty="0" smtClean="0">
                <a:latin typeface="Times New Roman" panose="02020603050405020304"/>
                <a:ea typeface="微软雅黑" panose="020B0503020204020204" pitchFamily="34" charset="-122"/>
                <a:cs typeface="Times New Roman" panose="02020603050405020304"/>
              </a:rPr>
              <a:t>洋为中用</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改造了中国落后文化</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4293890"/>
            <a:ext cx="11412000" cy="192357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学习借鉴外来文化不一定会给民族文化带来冲击，故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外来</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文化不是文化发展的动力，故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中国</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文化也不都是落后的，故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说法错误。</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84132" y="3674846"/>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10</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0" nodeType="clickEffect">
                                  <p:stCondLst>
                                    <p:cond delay="0"/>
                                  </p:stCondLst>
                                  <p:childTnLst>
                                    <p:animEffect transition="out" filter="fade">
                                      <p:cBhvr>
                                        <p:cTn id="32" dur="500"/>
                                        <p:tgtEl>
                                          <p:spTgt spid="6">
                                            <p:txEl>
                                              <p:pRg st="0" end="0"/>
                                            </p:txEl>
                                          </p:spTgt>
                                        </p:tgtEl>
                                      </p:cBhvr>
                                    </p:animEffect>
                                    <p:set>
                                      <p:cBhvr>
                                        <p:cTn id="33" dur="1" fill="hold">
                                          <p:stCondLst>
                                            <p:cond delay="499"/>
                                          </p:stCondLst>
                                        </p:cTn>
                                        <p:tgtEl>
                                          <p:spTgt spid="6">
                                            <p:txEl>
                                              <p:pRg st="0" end="0"/>
                                            </p:txEl>
                                          </p:spTgt>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6">
                                            <p:txEl>
                                              <p:pRg st="1" end="1"/>
                                            </p:txEl>
                                          </p:spTgt>
                                        </p:tgtEl>
                                      </p:cBhvr>
                                    </p:animEffect>
                                    <p:set>
                                      <p:cBhvr>
                                        <p:cTn id="36" dur="1" fill="hold">
                                          <p:stCondLst>
                                            <p:cond delay="499"/>
                                          </p:stCondLst>
                                        </p:cTn>
                                        <p:tgtEl>
                                          <p:spTgt spid="6">
                                            <p:txEl>
                                              <p:pRg st="1" end="1"/>
                                            </p:txEl>
                                          </p:spTgt>
                                        </p:tgtEl>
                                        <p:attrNameLst>
                                          <p:attrName>style.visibility</p:attrName>
                                        </p:attrNameLst>
                                      </p:cBhvr>
                                      <p:to>
                                        <p:strVal val="hidden"/>
                                      </p:to>
                                    </p:set>
                                  </p:childTnLst>
                                </p:cTn>
                              </p:par>
                              <p:par>
                                <p:cTn id="37" presetID="10" presetClass="exit" presetSubtype="0" fill="hold" grpId="0" nodeType="withEffect">
                                  <p:stCondLst>
                                    <p:cond delay="0"/>
                                  </p:stCondLst>
                                  <p:childTnLst>
                                    <p:animEffect transition="out" filter="fade">
                                      <p:cBhvr>
                                        <p:cTn id="38" dur="500"/>
                                        <p:tgtEl>
                                          <p:spTgt spid="6">
                                            <p:txEl>
                                              <p:pRg st="2" end="2"/>
                                            </p:txEl>
                                          </p:spTgt>
                                        </p:tgtEl>
                                      </p:cBhvr>
                                    </p:animEffect>
                                    <p:set>
                                      <p:cBhvr>
                                        <p:cTn id="39"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uiExpand="1" build="allAtOnce"/>
      <p:bldP spid="61" grpId="0"/>
      <p:bldP spid="61" grpId="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06574" y="117426"/>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11.</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无论您的五官会跳舞还是脖子会唱歌，只要您肯秀出绝活，就有机会登上《我要上春晚》的舞台。只要您身怀才艺，富有创意，拥有梦想，您就是我们要找的人！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这则</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开门办春晚</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的广告内容，从文化生活角度看，强调了</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zh-CN" altLang="zh-CN" sz="2600" kern="100" dirty="0">
                <a:latin typeface="Times New Roman" panose="02020603050405020304"/>
                <a:ea typeface="微软雅黑" panose="020B0503020204020204" pitchFamily="34" charset="-122"/>
                <a:cs typeface="Times New Roman" panose="02020603050405020304"/>
              </a:rPr>
              <a:t>文化创新能促进民族文化的</a:t>
            </a:r>
            <a:r>
              <a:rPr lang="zh-CN" altLang="zh-CN" sz="2600" kern="100" dirty="0" smtClean="0">
                <a:latin typeface="Times New Roman" panose="02020603050405020304"/>
                <a:ea typeface="微软雅黑" panose="020B0503020204020204" pitchFamily="34" charset="-122"/>
                <a:cs typeface="Times New Roman" panose="02020603050405020304"/>
              </a:rPr>
              <a:t>繁荣</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B</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人民群众是文化创新的主体</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C.</a:t>
            </a:r>
            <a:r>
              <a:rPr lang="zh-CN" altLang="zh-CN" sz="2600" kern="100" dirty="0">
                <a:latin typeface="Times New Roman" panose="02020603050405020304"/>
                <a:ea typeface="微软雅黑" panose="020B0503020204020204" pitchFamily="34" charset="-122"/>
                <a:cs typeface="Times New Roman" panose="02020603050405020304"/>
              </a:rPr>
              <a:t>大众传媒是文化传播的主要</a:t>
            </a:r>
            <a:r>
              <a:rPr lang="zh-CN" altLang="zh-CN" sz="2600" kern="100" dirty="0" smtClean="0">
                <a:latin typeface="Times New Roman" panose="02020603050405020304"/>
                <a:ea typeface="微软雅黑" panose="020B0503020204020204" pitchFamily="34" charset="-122"/>
                <a:cs typeface="Times New Roman" panose="02020603050405020304"/>
              </a:rPr>
              <a:t>手段</a:t>
            </a:r>
            <a:r>
              <a:rPr lang="en-US" altLang="zh-CN" sz="1050" kern="100" dirty="0" smtClean="0">
                <a:latin typeface="宋体" panose="02010600030101010101" pitchFamily="2"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D</a:t>
            </a:r>
            <a:r>
              <a:rPr lang="en-US" altLang="zh-CN" sz="2600" kern="100" dirty="0">
                <a:latin typeface="Times New Roman" panose="02020603050405020304"/>
                <a:ea typeface="微软雅黑" panose="020B0503020204020204" pitchFamily="34" charset="-122"/>
                <a:cs typeface="Courier New" panose="02070309020205020404"/>
              </a:rPr>
              <a:t>.</a:t>
            </a:r>
            <a:r>
              <a:rPr lang="zh-CN" altLang="zh-CN" sz="2600" kern="100" dirty="0">
                <a:latin typeface="Times New Roman" panose="02020603050405020304"/>
                <a:ea typeface="微软雅黑" panose="020B0503020204020204" pitchFamily="34" charset="-122"/>
                <a:cs typeface="Times New Roman" panose="02020603050405020304"/>
              </a:rPr>
              <a:t>文艺工作者是文化创造的主体</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06574" y="3789834"/>
            <a:ext cx="11412000" cy="2523744"/>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选项</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A</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说法正确，但与题意无关，排除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春</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晚的节目来源于人民群众，说明人民群众是文化创新的主体，故</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B</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en-US" altLang="zh-CN" sz="2600" kern="100" dirty="0" smtClean="0">
                <a:solidFill>
                  <a:srgbClr val="002060"/>
                </a:solidFill>
                <a:latin typeface="Times New Roman" panose="02020603050405020304"/>
                <a:ea typeface="微软雅黑" panose="020B0503020204020204" pitchFamily="34" charset="-122"/>
                <a:cs typeface="Courier New" panose="02070309020205020404"/>
              </a:rPr>
              <a:t>C</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不符合题意，排除</a:t>
            </a: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a:t>
            </a:r>
            <a:endParaRPr lang="en-US" altLang="zh-CN" sz="2600" kern="100" dirty="0" smtClean="0">
              <a:solidFill>
                <a:srgbClr val="002060"/>
              </a:solidFill>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smtClean="0">
                <a:solidFill>
                  <a:srgbClr val="002060"/>
                </a:solidFill>
                <a:latin typeface="Times New Roman" panose="02020603050405020304"/>
                <a:ea typeface="微软雅黑" panose="020B0503020204020204" pitchFamily="34" charset="-122"/>
                <a:cs typeface="Times New Roman" panose="02020603050405020304"/>
              </a:rPr>
              <a:t>选项</a:t>
            </a:r>
            <a:r>
              <a:rPr lang="en-US" altLang="zh-CN" sz="2600" kern="100" dirty="0">
                <a:solidFill>
                  <a:srgbClr val="002060"/>
                </a:solidFill>
                <a:latin typeface="Times New Roman" panose="02020603050405020304"/>
                <a:ea typeface="微软雅黑" panose="020B0503020204020204" pitchFamily="34" charset="-122"/>
                <a:cs typeface="Courier New" panose="02070309020205020404"/>
              </a:rPr>
              <a:t>D</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错误，人民群众是文化创造的主体，而不仅仅是文艺工作者。</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6356607" y="2550622"/>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11</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6">
                                            <p:txEl>
                                              <p:pRg st="1" end="1"/>
                                            </p:txEl>
                                          </p:spTgt>
                                        </p:tgtEl>
                                        <p:attrNameLst>
                                          <p:attrName>style.visibility</p:attrName>
                                        </p:attrNameLst>
                                      </p:cBhvr>
                                      <p:to>
                                        <p:strVal val="visible"/>
                                      </p:to>
                                    </p:set>
                                    <p:animEffect transition="in" filter="blinds(horizontal)">
                                      <p:cBhvr>
                                        <p:cTn id="23" dur="5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Effect transition="in" filter="blinds(horizontal)">
                                      <p:cBhvr>
                                        <p:cTn id="28" dur="500"/>
                                        <p:tgtEl>
                                          <p:spTgt spid="6">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6">
                                            <p:txEl>
                                              <p:pRg st="3" end="3"/>
                                            </p:txEl>
                                          </p:spTgt>
                                        </p:tgtEl>
                                        <p:attrNameLst>
                                          <p:attrName>style.visibility</p:attrName>
                                        </p:attrNameLst>
                                      </p:cBhvr>
                                      <p:to>
                                        <p:strVal val="visible"/>
                                      </p:to>
                                    </p:set>
                                    <p:animEffect transition="in" filter="blinds(horizontal)">
                                      <p:cBhvr>
                                        <p:cTn id="33" dur="500"/>
                                        <p:tgtEl>
                                          <p:spTgt spid="6">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2" nodeType="clickEffect">
                                  <p:stCondLst>
                                    <p:cond delay="0"/>
                                  </p:stCondLst>
                                  <p:childTnLst>
                                    <p:animEffect transition="out" filter="fade">
                                      <p:cBhvr>
                                        <p:cTn id="37" dur="500"/>
                                        <p:tgtEl>
                                          <p:spTgt spid="6">
                                            <p:txEl>
                                              <p:pRg st="0" end="0"/>
                                            </p:txEl>
                                          </p:spTgt>
                                        </p:tgtEl>
                                      </p:cBhvr>
                                    </p:animEffect>
                                    <p:set>
                                      <p:cBhvr>
                                        <p:cTn id="38" dur="1" fill="hold">
                                          <p:stCondLst>
                                            <p:cond delay="499"/>
                                          </p:stCondLst>
                                        </p:cTn>
                                        <p:tgtEl>
                                          <p:spTgt spid="6">
                                            <p:txEl>
                                              <p:pRg st="0" end="0"/>
                                            </p:txEl>
                                          </p:spTgt>
                                        </p:tgtEl>
                                        <p:attrNameLst>
                                          <p:attrName>style.visibility</p:attrName>
                                        </p:attrNameLst>
                                      </p:cBhvr>
                                      <p:to>
                                        <p:strVal val="hidden"/>
                                      </p:to>
                                    </p:set>
                                  </p:childTnLst>
                                </p:cTn>
                              </p:par>
                              <p:par>
                                <p:cTn id="39" presetID="10" presetClass="exit" presetSubtype="0" fill="hold" grpId="2" nodeType="withEffect">
                                  <p:stCondLst>
                                    <p:cond delay="0"/>
                                  </p:stCondLst>
                                  <p:childTnLst>
                                    <p:animEffect transition="out" filter="fade">
                                      <p:cBhvr>
                                        <p:cTn id="40" dur="500"/>
                                        <p:tgtEl>
                                          <p:spTgt spid="6">
                                            <p:txEl>
                                              <p:pRg st="1" end="1"/>
                                            </p:txEl>
                                          </p:spTgt>
                                        </p:tgtEl>
                                      </p:cBhvr>
                                    </p:animEffect>
                                    <p:set>
                                      <p:cBhvr>
                                        <p:cTn id="41" dur="1" fill="hold">
                                          <p:stCondLst>
                                            <p:cond delay="499"/>
                                          </p:stCondLst>
                                        </p:cTn>
                                        <p:tgtEl>
                                          <p:spTgt spid="6">
                                            <p:txEl>
                                              <p:pRg st="1" end="1"/>
                                            </p:txEl>
                                          </p:spTgt>
                                        </p:tgtEl>
                                        <p:attrNameLst>
                                          <p:attrName>style.visibility</p:attrName>
                                        </p:attrNameLst>
                                      </p:cBhvr>
                                      <p:to>
                                        <p:strVal val="hidden"/>
                                      </p:to>
                                    </p:set>
                                  </p:childTnLst>
                                </p:cTn>
                              </p:par>
                              <p:par>
                                <p:cTn id="42" presetID="10" presetClass="exit" presetSubtype="0" fill="hold" grpId="2" nodeType="withEffect">
                                  <p:stCondLst>
                                    <p:cond delay="0"/>
                                  </p:stCondLst>
                                  <p:childTnLst>
                                    <p:animEffect transition="out" filter="fade">
                                      <p:cBhvr>
                                        <p:cTn id="43" dur="500"/>
                                        <p:tgtEl>
                                          <p:spTgt spid="6">
                                            <p:txEl>
                                              <p:pRg st="2" end="2"/>
                                            </p:txEl>
                                          </p:spTgt>
                                        </p:tgtEl>
                                      </p:cBhvr>
                                    </p:animEffect>
                                    <p:set>
                                      <p:cBhvr>
                                        <p:cTn id="44" dur="1" fill="hold">
                                          <p:stCondLst>
                                            <p:cond delay="499"/>
                                          </p:stCondLst>
                                        </p:cTn>
                                        <p:tgtEl>
                                          <p:spTgt spid="6">
                                            <p:txEl>
                                              <p:pRg st="2" end="2"/>
                                            </p:txEl>
                                          </p:spTgt>
                                        </p:tgtEl>
                                        <p:attrNameLst>
                                          <p:attrName>style.visibility</p:attrName>
                                        </p:attrNameLst>
                                      </p:cBhvr>
                                      <p:to>
                                        <p:strVal val="hidden"/>
                                      </p:to>
                                    </p:set>
                                  </p:childTnLst>
                                </p:cTn>
                              </p:par>
                              <p:par>
                                <p:cTn id="45" presetID="10" presetClass="exit" presetSubtype="0" fill="hold" grpId="2" nodeType="withEffect">
                                  <p:stCondLst>
                                    <p:cond delay="0"/>
                                  </p:stCondLst>
                                  <p:childTnLst>
                                    <p:animEffect transition="out" filter="fade">
                                      <p:cBhvr>
                                        <p:cTn id="46" dur="500"/>
                                        <p:tgtEl>
                                          <p:spTgt spid="6">
                                            <p:txEl>
                                              <p:pRg st="3" end="3"/>
                                            </p:txEl>
                                          </p:spTgt>
                                        </p:tgtEl>
                                      </p:cBhvr>
                                    </p:animEffect>
                                    <p:set>
                                      <p:cBhvr>
                                        <p:cTn id="47" dur="1" fill="hold">
                                          <p:stCondLst>
                                            <p:cond delay="499"/>
                                          </p:stCondLst>
                                        </p:cTn>
                                        <p:tgtEl>
                                          <p:spTgt spid="6">
                                            <p:txEl>
                                              <p:pRg st="3" end="3"/>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2" uiExpand="1" build="allAtOnce"/>
      <p:bldP spid="61" grpId="0"/>
      <p:bldP spid="61" grpId="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498678" y="333450"/>
            <a:ext cx="11076375" cy="432423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12.</a:t>
            </a:r>
            <a:r>
              <a:rPr lang="zh-CN" altLang="zh-CN" sz="2600" kern="100" dirty="0">
                <a:latin typeface="Times New Roman" panose="02020603050405020304"/>
                <a:ea typeface="微软雅黑" panose="020B0503020204020204" pitchFamily="34" charset="-122"/>
                <a:cs typeface="Times New Roman" panose="02020603050405020304"/>
              </a:rPr>
              <a:t>从日剧翻拍而成的电视剧《深夜食堂》，因其直接复制日版内容、有悖于中国文化背景的设计，被观众打了差评。这给文化创作者的启示是</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①</a:t>
            </a:r>
            <a:r>
              <a:rPr lang="zh-CN" altLang="zh-CN" sz="2600" kern="100" dirty="0">
                <a:latin typeface="Times New Roman" panose="02020603050405020304"/>
                <a:ea typeface="微软雅黑" panose="020B0503020204020204" pitchFamily="34" charset="-122"/>
                <a:cs typeface="Times New Roman" panose="02020603050405020304"/>
              </a:rPr>
              <a:t>文化具有鲜明的民族性，应坚持以我为主</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②</a:t>
            </a:r>
            <a:r>
              <a:rPr lang="zh-CN" altLang="zh-CN" sz="2600" kern="100" dirty="0">
                <a:latin typeface="Times New Roman" panose="02020603050405020304"/>
                <a:ea typeface="微软雅黑" panose="020B0503020204020204" pitchFamily="34" charset="-122"/>
                <a:cs typeface="Times New Roman" panose="02020603050405020304"/>
              </a:rPr>
              <a:t>文化是民族的也是世界的，要博采众长</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③</a:t>
            </a:r>
            <a:r>
              <a:rPr lang="zh-CN" altLang="zh-CN" sz="2600" kern="100" dirty="0">
                <a:latin typeface="Times New Roman" panose="02020603050405020304"/>
                <a:ea typeface="微软雅黑" panose="020B0503020204020204" pitchFamily="34" charset="-122"/>
                <a:cs typeface="Times New Roman" panose="02020603050405020304"/>
              </a:rPr>
              <a:t>文化创作要植根于本民族的文化土壤</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宋体" panose="02010600030101010101" pitchFamily="2" charset="-122"/>
                <a:ea typeface="微软雅黑" panose="020B0503020204020204" pitchFamily="34" charset="-122"/>
                <a:cs typeface="Times New Roman" panose="02020603050405020304"/>
              </a:rPr>
              <a:t>④</a:t>
            </a:r>
            <a:r>
              <a:rPr lang="zh-CN" altLang="zh-CN" sz="2600" kern="100" dirty="0">
                <a:latin typeface="Times New Roman" panose="02020603050405020304"/>
                <a:ea typeface="微软雅黑" panose="020B0503020204020204" pitchFamily="34" charset="-122"/>
                <a:cs typeface="Times New Roman" panose="02020603050405020304"/>
              </a:rPr>
              <a:t>坚持各民族文化一律平等的原则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A.</a:t>
            </a:r>
            <a:r>
              <a:rPr lang="en-US" altLang="zh-CN" sz="2600" kern="100" dirty="0">
                <a:latin typeface="宋体" panose="02010600030101010101" pitchFamily="2" charset="-122"/>
                <a:ea typeface="微软雅黑" panose="020B0503020204020204" pitchFamily="34" charset="-122"/>
                <a:cs typeface="Times New Roman" panose="02020603050405020304"/>
              </a:rPr>
              <a:t>①②</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B</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①③</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C</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②④</a:t>
            </a:r>
            <a:r>
              <a:rPr lang="en-US" altLang="zh-CN" sz="2600" kern="100" dirty="0">
                <a:latin typeface="Times New Roman" panose="02020603050405020304"/>
                <a:ea typeface="微软雅黑" panose="020B0503020204020204" pitchFamily="34" charset="-122"/>
                <a:cs typeface="Courier New" panose="02070309020205020404"/>
              </a:rPr>
              <a:t>  </a:t>
            </a:r>
            <a:r>
              <a:rPr lang="en-US" altLang="zh-CN" sz="2600" kern="100" dirty="0" smtClean="0">
                <a:latin typeface="Times New Roman" panose="02020603050405020304"/>
                <a:ea typeface="微软雅黑" panose="020B0503020204020204" pitchFamily="34" charset="-122"/>
                <a:cs typeface="Courier New" panose="02070309020205020404"/>
              </a:rPr>
              <a:t>		D</a:t>
            </a:r>
            <a:r>
              <a:rPr lang="en-US" altLang="zh-CN" sz="2600" kern="100" dirty="0">
                <a:latin typeface="Times New Roman" panose="02020603050405020304"/>
                <a:ea typeface="微软雅黑" panose="020B0503020204020204" pitchFamily="34" charset="-122"/>
                <a:cs typeface="Courier New" panose="02070309020205020404"/>
              </a:rPr>
              <a:t>.</a:t>
            </a:r>
            <a:r>
              <a:rPr lang="en-US" altLang="zh-CN" sz="2600" kern="100" dirty="0">
                <a:latin typeface="宋体" panose="02010600030101010101" pitchFamily="2" charset="-122"/>
                <a:ea typeface="微软雅黑" panose="020B0503020204020204" pitchFamily="34"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498678" y="4581922"/>
            <a:ext cx="11076375" cy="1848559"/>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解析　</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电视剧翻拍日剧，有悖于我国的文化背景，所以得到差评，说明文化具有鲜明的民族性，文化创作应该植根于本民族的文化土壤，</a:t>
            </a:r>
            <a:r>
              <a:rPr lang="en-US" altLang="zh-CN" sz="2600" kern="100" dirty="0">
                <a:solidFill>
                  <a:srgbClr val="002060"/>
                </a:solidFill>
                <a:latin typeface="宋体" panose="02010600030101010101" pitchFamily="2" charset="-122"/>
                <a:ea typeface="微软雅黑" panose="020B0503020204020204" pitchFamily="34" charset="-122"/>
                <a:cs typeface="Times New Roman" panose="02020603050405020304"/>
              </a:rPr>
              <a:t>①③</a:t>
            </a:r>
            <a:r>
              <a:rPr lang="zh-CN" altLang="zh-CN" sz="2600" kern="100" dirty="0">
                <a:solidFill>
                  <a:srgbClr val="002060"/>
                </a:solidFill>
                <a:latin typeface="Times New Roman" panose="02020603050405020304"/>
                <a:ea typeface="微软雅黑" panose="020B0503020204020204" pitchFamily="34" charset="-122"/>
                <a:cs typeface="Times New Roman" panose="02020603050405020304"/>
              </a:rPr>
              <a:t>符合题意。</a:t>
            </a:r>
            <a:endParaRPr lang="zh-CN" altLang="zh-CN" sz="1050" kern="100" dirty="0">
              <a:effectLst/>
              <a:latin typeface="宋体" panose="02010600030101010101" pitchFamily="2" charset="-122"/>
              <a:cs typeface="Courier New" panose="02070309020205020404"/>
            </a:endParaRPr>
          </a:p>
        </p:txBody>
      </p:sp>
      <p:sp>
        <p:nvSpPr>
          <p:cNvPr id="61" name="TextBox 60"/>
          <p:cNvSpPr txBox="1"/>
          <p:nvPr/>
        </p:nvSpPr>
        <p:spPr>
          <a:xfrm>
            <a:off x="2777112" y="3958477"/>
            <a:ext cx="756000" cy="756000"/>
          </a:xfrm>
          <a:prstGeom prst="rect">
            <a:avLst/>
          </a:prstGeom>
          <a:noFill/>
        </p:spPr>
        <p:txBody>
          <a:bodyPr wrap="square" rtlCol="0">
            <a:spAutoFit/>
          </a:bodyPr>
          <a:lstStyle/>
          <a:p>
            <a:r>
              <a:rPr lang="zh-CN" altLang="en-US" sz="4500" b="1" dirty="0">
                <a:solidFill>
                  <a:srgbClr val="C00000"/>
                </a:solidFill>
                <a:latin typeface="华文细黑" panose="02010600040101010101" pitchFamily="2" charset="-122"/>
                <a:ea typeface="华文细黑" panose="02010600040101010101" pitchFamily="2" charset="-122"/>
              </a:rPr>
              <a:t>√</a:t>
            </a:r>
            <a:endParaRPr lang="zh-CN" altLang="en-US" sz="4500" b="1" dirty="0">
              <a:solidFill>
                <a:srgbClr val="C00000"/>
              </a:solidFill>
              <a:latin typeface="华文细黑" panose="02010600040101010101" pitchFamily="2" charset="-122"/>
              <a:ea typeface="华文细黑" panose="02010600040101010101" pitchFamily="2" charset="-122"/>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5" descr="\\0吕芳\g\解析 拷贝.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6445" y="6430566"/>
            <a:ext cx="1006475" cy="455612"/>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12</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1"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blinds(horizontal)">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61"/>
                                        </p:tgtEl>
                                      </p:cBhvr>
                                    </p:animEffect>
                                    <p:set>
                                      <p:cBhvr>
                                        <p:cTn id="12"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3" restart="whenNotActive" fill="hold" evtFilter="cancelBubble" nodeType="interactiveSeq">
                <p:stCondLst>
                  <p:cond evt="onClick" delay="0">
                    <p:tgtEl>
                      <p:spTgt spid="63"/>
                    </p:tgtEl>
                  </p:cond>
                </p:stCondLst>
                <p:endSync evt="end" delay="0">
                  <p:rtn val="all"/>
                </p:endSync>
                <p:childTnLst>
                  <p:par>
                    <p:cTn id="14" fill="hold">
                      <p:stCondLst>
                        <p:cond delay="0"/>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blinds(horizontal)">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0" nodeType="clickEffect">
                                  <p:stCondLst>
                                    <p:cond delay="0"/>
                                  </p:stCondLst>
                                  <p:childTnLst>
                                    <p:animEffect transition="out" filter="fade">
                                      <p:cBhvr>
                                        <p:cTn id="22" dur="500"/>
                                        <p:tgtEl>
                                          <p:spTgt spid="6">
                                            <p:txEl>
                                              <p:pRg st="0" end="0"/>
                                            </p:txEl>
                                          </p:spTgt>
                                        </p:tgtEl>
                                      </p:cBhvr>
                                    </p:animEffect>
                                    <p:set>
                                      <p:cBhvr>
                                        <p:cTn id="23" dur="1" fill="hold">
                                          <p:stCondLst>
                                            <p:cond delay="499"/>
                                          </p:stCondLst>
                                        </p:cTn>
                                        <p:tgtEl>
                                          <p:spTgt spid="6">
                                            <p:txEl>
                                              <p:pRg st="0" end="0"/>
                                            </p:txEl>
                                          </p:spTgt>
                                        </p:tgtEl>
                                        <p:attrNameLst>
                                          <p:attrName>style.visibility</p:attrName>
                                        </p:attrNameLst>
                                      </p:cBhvr>
                                      <p:to>
                                        <p:strVal val="hidden"/>
                                      </p:to>
                                    </p:set>
                                  </p:childTnLst>
                                </p:cTn>
                              </p:par>
                            </p:childTnLst>
                          </p:cTn>
                        </p:par>
                      </p:childTnLst>
                    </p:cTn>
                  </p:par>
                </p:childTnLst>
              </p:cTn>
              <p:nextCondLst>
                <p:cond evt="onClick" delay="0">
                  <p:tgtEl>
                    <p:spTgt spid="63"/>
                  </p:tgtEl>
                </p:cond>
              </p:nextCondLst>
            </p:seq>
          </p:childTnLst>
        </p:cTn>
      </p:par>
    </p:tnLst>
    <p:bldLst>
      <p:bldP spid="6" grpId="0" build="allAtOnce"/>
      <p:bldP spid="61" grpId="0"/>
      <p:bldP spid="61" grpId="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449609"/>
            <a:ext cx="11412000" cy="4924401"/>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latin typeface="Times New Roman" panose="02020603050405020304"/>
                <a:ea typeface="微软雅黑" panose="020B0503020204020204" pitchFamily="34" charset="-122"/>
                <a:cs typeface="Times New Roman" panose="02020603050405020304"/>
              </a:rPr>
              <a:t>二、非选择题</a:t>
            </a:r>
            <a:endParaRPr lang="zh-CN" altLang="zh-CN" sz="1050" b="1"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13.</a:t>
            </a:r>
            <a:r>
              <a:rPr lang="zh-CN" altLang="zh-CN" sz="2600" kern="100" dirty="0">
                <a:latin typeface="Times New Roman" panose="02020603050405020304"/>
                <a:ea typeface="微软雅黑" panose="020B0503020204020204" pitchFamily="34" charset="-122"/>
                <a:cs typeface="Times New Roman" panose="02020603050405020304"/>
              </a:rPr>
              <a:t>作为共享经济的一种新形态，共享单车不仅解决了市民</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最后一公里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出行的问题，更以其便捷、环保等优势，直接改变了很多市民的出行方式。</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与过去多个城市推出的市政公共自行车相比，无桩的停放形式、即走即停的使用体验，成为共享单车流行的重要原因。然而，成也便捷，乱也便捷。车辆损毁、违规占道、私人侵占、单车企业运营管理不善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可见，共享单车还处于市场扩容的</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青春期</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，如何更好地融入社会公共管理，成为摆在各方面前的一道考题</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3"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4"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350768" y="189434"/>
            <a:ext cx="11412000" cy="3724072"/>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kern="100" dirty="0" smtClean="0">
                <a:latin typeface="Times New Roman" panose="02020603050405020304"/>
                <a:ea typeface="微软雅黑" panose="020B0503020204020204" pitchFamily="34" charset="-122"/>
                <a:cs typeface="Times New Roman" panose="02020603050405020304"/>
              </a:rPr>
              <a:t>当前</a:t>
            </a:r>
            <a:r>
              <a:rPr lang="zh-CN" altLang="zh-CN" sz="2600" kern="100" dirty="0">
                <a:latin typeface="Times New Roman" panose="02020603050405020304"/>
                <a:ea typeface="微软雅黑" panose="020B0503020204020204" pitchFamily="34" charset="-122"/>
                <a:cs typeface="Times New Roman" panose="02020603050405020304"/>
              </a:rPr>
              <a:t>，全国多个城市市民响应</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全国共享单车行业文明骑行倡议活动</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，主动规范自身用车行为；在社会各方通力合作的基础上，整个社会正在营造爱护共享物品、文明骑行的氛围，在一定程度上促使市民文明意识的觉醒，公共文明和契约精神逐步养成，推动着共享经济更好的发展</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en-US" altLang="zh-CN" sz="2600" kern="100" dirty="0" smtClean="0">
              <a:latin typeface="Times New Roman" panose="02020603050405020304"/>
              <a:ea typeface="微软雅黑" panose="020B0503020204020204" pitchFamily="34" charset="-122"/>
              <a:cs typeface="Times New Roman" panose="020206030504050203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结合材料，运用文化创新的动力和作用的知识，说明共享单车的使用与公共文明理念形成的关系</a:t>
            </a:r>
            <a:r>
              <a:rPr lang="zh-CN" altLang="zh-CN" sz="2600" kern="100" dirty="0" smtClean="0">
                <a:latin typeface="Times New Roman" panose="02020603050405020304"/>
                <a:ea typeface="微软雅黑" panose="020B0503020204020204" pitchFamily="34" charset="-122"/>
                <a:cs typeface="Times New Roman" panose="02020603050405020304"/>
              </a:rPr>
              <a:t>。</a:t>
            </a:r>
            <a:endParaRPr lang="zh-CN" altLang="zh-CN" sz="2600" kern="100" dirty="0">
              <a:latin typeface="宋体" panose="02010600030101010101" pitchFamily="2" charset="-122"/>
              <a:cs typeface="Courier New" panose="02070309020205020404"/>
            </a:endParaRPr>
          </a:p>
        </p:txBody>
      </p:sp>
      <p:sp>
        <p:nvSpPr>
          <p:cNvPr id="9" name="矩形 8"/>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2" name="Picture 4" descr="\\0吕芳\g\答案 拷贝.pn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11260138" y="6430566"/>
            <a:ext cx="977900" cy="455612"/>
          </a:xfrm>
          <a:prstGeom prst="rect">
            <a:avLst/>
          </a:prstGeom>
          <a:noFill/>
          <a:extLst>
            <a:ext uri="{909E8E84-426E-40DD-AFC4-6F175D3DCCD1}">
              <a14:hiddenFill xmlns:a14="http://schemas.microsoft.com/office/drawing/2010/main">
                <a:solidFill>
                  <a:srgbClr val="FFFFFF"/>
                </a:solidFill>
              </a14:hiddenFill>
            </a:ext>
          </a:extLst>
        </p:spPr>
      </p:pic>
      <p:sp>
        <p:nvSpPr>
          <p:cNvPr id="27" name="Rectangle 21">
            <a:hlinkClick r:id="rId2"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3"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4"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5"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6"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7"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8"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9"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0"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1"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2"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8" name="Rectangle 21">
            <a:hlinkClick r:id="rId13"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4"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13</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smtClean="0">
                <a:effectLst/>
                <a:latin typeface="Broadway" panose="04040905080B02020502" pitchFamily="82" charset="0"/>
                <a:ea typeface="楷体" panose="02010609060101010101" pitchFamily="49" charset="-122"/>
                <a:cs typeface="经典繁仿黑" pitchFamily="49" charset="-122"/>
              </a:rPr>
              <a:t>14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2" name="矩形 21"/>
          <p:cNvSpPr/>
          <p:nvPr/>
        </p:nvSpPr>
        <p:spPr>
          <a:xfrm>
            <a:off x="350768" y="3861842"/>
            <a:ext cx="11412000" cy="244872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社会实践是文化创新的动力，文化创新推动社会实践的发展。在共享单车的使用过程中出现的新情况和新问题，促使人们更新观念，共享单车的使用也为发展公共文明理念提供了丰富的资源和条件。公共文明理念的形成，提升了整个社会的文明风气，也推动了共享单车使用的顺利进行。</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blinds(horizontal)">
                                      <p:cBhvr>
                                        <p:cTn id="7" dur="500"/>
                                        <p:tgtEl>
                                          <p:spTgt spid="2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2">
                                            <p:txEl>
                                              <p:pRg st="0" end="0"/>
                                            </p:txEl>
                                          </p:spTgt>
                                        </p:tgtEl>
                                      </p:cBhvr>
                                    </p:animEffect>
                                    <p:set>
                                      <p:cBhvr>
                                        <p:cTn id="12" dur="1" fill="hold">
                                          <p:stCondLst>
                                            <p:cond delay="499"/>
                                          </p:stCondLst>
                                        </p:cTn>
                                        <p:tgtEl>
                                          <p:spTgt spid="22">
                                            <p:txEl>
                                              <p:pRg st="0" end="0"/>
                                            </p:txEl>
                                          </p:spTgt>
                                        </p:tgtEl>
                                        <p:attrNameLst>
                                          <p:attrName>style.visibility</p:attrName>
                                        </p:attrNameLst>
                                      </p:cBhvr>
                                      <p:to>
                                        <p:strVal val="hidden"/>
                                      </p:to>
                                    </p:set>
                                  </p:childTnLst>
                                </p:cTn>
                              </p:par>
                            </p:childTnLst>
                          </p:cTn>
                        </p:par>
                      </p:childTnLst>
                    </p:cTn>
                  </p:par>
                </p:childTnLst>
              </p:cTn>
              <p:nextCondLst>
                <p:cond evt="onClick" delay="0">
                  <p:tgtEl>
                    <p:spTgt spid="62"/>
                  </p:tgtEl>
                </p:cond>
              </p:nextCondLst>
            </p:seq>
          </p:childTnLst>
        </p:cTn>
      </p:par>
    </p:tnLst>
    <p:bldLst>
      <p:bldP spid="22" grpId="0" build="allAtOnce"/>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矩形 37"/>
          <p:cNvSpPr/>
          <p:nvPr/>
        </p:nvSpPr>
        <p:spPr>
          <a:xfrm>
            <a:off x="334566" y="405458"/>
            <a:ext cx="11412000" cy="4249216"/>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en-US" altLang="zh-CN" sz="2600" kern="100" dirty="0">
                <a:latin typeface="Times New Roman" panose="02020603050405020304"/>
                <a:ea typeface="微软雅黑" panose="020B0503020204020204" pitchFamily="34" charset="-122"/>
                <a:cs typeface="Courier New" panose="02070309020205020404"/>
              </a:rPr>
              <a:t>14.</a:t>
            </a:r>
            <a:r>
              <a:rPr lang="zh-CN" altLang="zh-CN" sz="2600" kern="100" dirty="0">
                <a:latin typeface="Times New Roman" panose="02020603050405020304"/>
                <a:ea typeface="微软雅黑" panose="020B0503020204020204" pitchFamily="34" charset="-122"/>
                <a:cs typeface="Times New Roman" panose="02020603050405020304"/>
              </a:rPr>
              <a:t>面对世界形势的变化及人类面临的挑战，中国适时提出</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构建人类命运共同体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的全球治理方略。这一方略是对</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世界大同</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等中华文化的传承，是对马克思</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共同体</a:t>
            </a:r>
            <a:r>
              <a:rPr lang="en-US" altLang="zh-CN" sz="2600" kern="100" dirty="0">
                <a:latin typeface="宋体" panose="02010600030101010101" pitchFamily="2" charset="-122"/>
                <a:ea typeface="微软雅黑" panose="020B0503020204020204" pitchFamily="34" charset="-122"/>
                <a:cs typeface="Times New Roman" panose="02020603050405020304"/>
              </a:rPr>
              <a:t>”</a:t>
            </a:r>
            <a:r>
              <a:rPr lang="zh-CN" altLang="zh-CN" sz="2600" kern="100" dirty="0">
                <a:latin typeface="Times New Roman" panose="02020603050405020304"/>
                <a:ea typeface="微软雅黑" panose="020B0503020204020204" pitchFamily="34" charset="-122"/>
                <a:cs typeface="Times New Roman" panose="02020603050405020304"/>
              </a:rPr>
              <a:t>思想的发展，更是融合了世界各国的先进文化。</a:t>
            </a:r>
            <a:r>
              <a:rPr lang="en-US" altLang="zh-CN" sz="2600" kern="100" dirty="0">
                <a:latin typeface="Times New Roman" panose="02020603050405020304"/>
                <a:ea typeface="微软雅黑" panose="020B0503020204020204" pitchFamily="34" charset="-122"/>
                <a:cs typeface="Courier New" panose="02070309020205020404"/>
              </a:rPr>
              <a:t>5</a:t>
            </a:r>
            <a:r>
              <a:rPr lang="zh-CN" altLang="zh-CN" sz="2600" kern="100" dirty="0">
                <a:latin typeface="Times New Roman" panose="02020603050405020304"/>
                <a:ea typeface="微软雅黑" panose="020B0503020204020204" pitchFamily="34" charset="-122"/>
                <a:cs typeface="Times New Roman" panose="02020603050405020304"/>
              </a:rPr>
              <a:t>年来，中国在外交活动中积极践行这一理念，推动国际秩序朝着更加公正合理的方向发展，为人类社会发展进步开辟了一条合作共赢、共建共享的新道路，越来越得到国际社会的认同。</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600" kern="100" dirty="0">
                <a:latin typeface="Times New Roman" panose="02020603050405020304"/>
                <a:ea typeface="微软雅黑" panose="020B0503020204020204" pitchFamily="34" charset="-122"/>
                <a:cs typeface="Times New Roman" panose="02020603050405020304"/>
              </a:rPr>
              <a:t>结合人类命运共同体理念的诞生，说明文化创新的基本途径。</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Rectangle 21">
            <a:hlinkClick r:id="rId1"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2"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3"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3"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pic>
        <p:nvPicPr>
          <p:cNvPr id="18" name="Picture 4" descr="\\0吕芳\g\答案 拷贝.png">
            <a:hlinkClick r:id="rId14" action="ppaction://hlinksldjump"/>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0394210" y="6430566"/>
            <a:ext cx="977900" cy="455612"/>
          </a:xfrm>
          <a:prstGeom prst="rect">
            <a:avLst/>
          </a:prstGeom>
          <a:noFill/>
          <a:extLst>
            <a:ext uri="{909E8E84-426E-40DD-AFC4-6F175D3DCCD1}">
              <a14:hiddenFill xmlns:a14="http://schemas.microsoft.com/office/drawing/2010/main">
                <a:solidFill>
                  <a:srgbClr val="FFFFFF"/>
                </a:solidFill>
              </a14:hiddenFill>
            </a:ext>
          </a:extLst>
        </p:spPr>
      </p:pic>
      <p:pic>
        <p:nvPicPr>
          <p:cNvPr id="19" name="图片 18">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0" name="Rectangle 21">
            <a:hlinkClick r:id="rId18"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矩形 9"/>
          <p:cNvSpPr/>
          <p:nvPr/>
        </p:nvSpPr>
        <p:spPr>
          <a:xfrm>
            <a:off x="406574" y="693490"/>
            <a:ext cx="11412000" cy="2452763"/>
          </a:xfrm>
          <a:prstGeom prst="rect">
            <a:avLst/>
          </a:prstGeom>
        </p:spPr>
        <p:txBody>
          <a:bodyPr wrap="square" lIns="121898"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pPr>
            <a:r>
              <a:rPr lang="zh-CN" altLang="zh-CN" sz="2600" b="1" kern="100" dirty="0">
                <a:solidFill>
                  <a:srgbClr val="0000FF"/>
                </a:solidFill>
                <a:latin typeface="Times New Roman" panose="02020603050405020304"/>
                <a:ea typeface="微软雅黑" panose="020B0503020204020204" pitchFamily="34" charset="-122"/>
                <a:cs typeface="Times New Roman" panose="02020603050405020304"/>
              </a:rPr>
              <a:t>答案　</a:t>
            </a:r>
            <a:r>
              <a:rPr lang="en-US" altLang="zh-CN" sz="2600" kern="100" dirty="0">
                <a:solidFill>
                  <a:srgbClr val="C00000"/>
                </a:solidFill>
                <a:latin typeface="Times New Roman" panose="02020603050405020304"/>
                <a:ea typeface="微软雅黑" panose="020B0503020204020204" pitchFamily="34" charset="-122"/>
                <a:cs typeface="Courier New" panose="02070309020205020404"/>
              </a:rPr>
              <a:t>(1)</a:t>
            </a:r>
            <a:r>
              <a:rPr lang="zh-CN" altLang="zh-CN" sz="2600" kern="100" dirty="0">
                <a:solidFill>
                  <a:srgbClr val="C00000"/>
                </a:solidFill>
                <a:latin typeface="Times New Roman" panose="02020603050405020304"/>
                <a:ea typeface="微软雅黑" panose="020B0503020204020204" pitchFamily="34" charset="-122"/>
                <a:cs typeface="Times New Roman" panose="02020603050405020304"/>
              </a:rPr>
              <a:t>人类命运共同体思想是对中华文化的传承，说明文化创新需要在社会实践的基础上继承传统，推陈出新。</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600" kern="100" dirty="0">
                <a:solidFill>
                  <a:srgbClr val="C00000"/>
                </a:solidFill>
                <a:latin typeface="Times New Roman" panose="02020603050405020304"/>
                <a:ea typeface="微软雅黑" panose="020B0503020204020204" pitchFamily="34" charset="-122"/>
              </a:rPr>
              <a:t>(2)</a:t>
            </a:r>
            <a:r>
              <a:rPr lang="zh-CN" altLang="zh-CN" sz="2600" kern="100" dirty="0">
                <a:solidFill>
                  <a:srgbClr val="C00000"/>
                </a:solidFill>
                <a:latin typeface="Times New Roman" panose="02020603050405020304"/>
                <a:ea typeface="微软雅黑" panose="020B0503020204020204" pitchFamily="34" charset="-122"/>
              </a:rPr>
              <a:t>人类命运共同体思想吸收了马克思</a:t>
            </a:r>
            <a:r>
              <a:rPr lang="en-US" altLang="zh-CN" sz="2600" kern="100" dirty="0">
                <a:solidFill>
                  <a:srgbClr val="C00000"/>
                </a:solidFill>
                <a:latin typeface="宋体" panose="02010600030101010101" pitchFamily="2" charset="-122"/>
                <a:ea typeface="微软雅黑" panose="020B0503020204020204" pitchFamily="34" charset="-122"/>
              </a:rPr>
              <a:t>“</a:t>
            </a:r>
            <a:r>
              <a:rPr lang="zh-CN" altLang="zh-CN" sz="2600" kern="100" dirty="0">
                <a:solidFill>
                  <a:srgbClr val="C00000"/>
                </a:solidFill>
                <a:latin typeface="Times New Roman" panose="02020603050405020304"/>
                <a:ea typeface="微软雅黑" panose="020B0503020204020204" pitchFamily="34" charset="-122"/>
              </a:rPr>
              <a:t>共同体</a:t>
            </a:r>
            <a:r>
              <a:rPr lang="en-US" altLang="zh-CN" sz="2600" kern="100" dirty="0">
                <a:solidFill>
                  <a:srgbClr val="C00000"/>
                </a:solidFill>
                <a:latin typeface="宋体" panose="02010600030101010101" pitchFamily="2" charset="-122"/>
                <a:ea typeface="微软雅黑" panose="020B0503020204020204" pitchFamily="34" charset="-122"/>
              </a:rPr>
              <a:t>”</a:t>
            </a:r>
            <a:r>
              <a:rPr lang="zh-CN" altLang="zh-CN" sz="2600" kern="100" dirty="0">
                <a:solidFill>
                  <a:srgbClr val="C00000"/>
                </a:solidFill>
                <a:latin typeface="Times New Roman" panose="02020603050405020304"/>
                <a:ea typeface="微软雅黑" panose="020B0503020204020204" pitchFamily="34" charset="-122"/>
              </a:rPr>
              <a:t>思想及当今世界各国先进文化，说明文化创新需要在社会实践的基础上面向世界，博采众长。</a:t>
            </a:r>
            <a:endParaRPr lang="zh-CN" altLang="zh-CN" sz="1050" kern="100" dirty="0">
              <a:effectLst/>
              <a:latin typeface="Times New Roman" panose="02020603050405020304"/>
              <a:ea typeface="宋体" panose="02010600030101010101" pitchFamily="2" charset="-122"/>
            </a:endParaRPr>
          </a:p>
        </p:txBody>
      </p:sp>
      <p:sp>
        <p:nvSpPr>
          <p:cNvPr id="11" name="矩形 10"/>
          <p:cNvSpPr/>
          <p:nvPr/>
        </p:nvSpPr>
        <p:spPr>
          <a:xfrm>
            <a:off x="0" y="6451389"/>
            <a:ext cx="12189600" cy="4081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hlinkClick r:id="rId1" action="ppaction://hlinksldjump"/>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59628" y="6430501"/>
            <a:ext cx="978410" cy="455677"/>
          </a:xfrm>
          <a:prstGeom prst="rect">
            <a:avLst/>
          </a:prstGeom>
        </p:spPr>
      </p:pic>
      <p:sp>
        <p:nvSpPr>
          <p:cNvPr id="26" name="Rectangle 21">
            <a:hlinkClick r:id="rId3" action="ppaction://hlinksldjump"/>
          </p:cNvPr>
          <p:cNvSpPr>
            <a:spLocks noChangeArrowheads="1"/>
          </p:cNvSpPr>
          <p:nvPr/>
        </p:nvSpPr>
        <p:spPr bwMode="auto">
          <a:xfrm>
            <a:off x="191874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4" action="ppaction://hlinksldjump"/>
          </p:cNvPr>
          <p:cNvSpPr>
            <a:spLocks noChangeArrowheads="1"/>
          </p:cNvSpPr>
          <p:nvPr/>
        </p:nvSpPr>
        <p:spPr bwMode="auto">
          <a:xfrm>
            <a:off x="233322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5" action="ppaction://hlinksldjump"/>
          </p:cNvPr>
          <p:cNvSpPr>
            <a:spLocks noChangeArrowheads="1"/>
          </p:cNvSpPr>
          <p:nvPr/>
        </p:nvSpPr>
        <p:spPr bwMode="auto">
          <a:xfrm>
            <a:off x="274769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3</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6" action="ppaction://hlinksldjump"/>
          </p:cNvPr>
          <p:cNvSpPr>
            <a:spLocks noChangeArrowheads="1"/>
          </p:cNvSpPr>
          <p:nvPr/>
        </p:nvSpPr>
        <p:spPr bwMode="auto">
          <a:xfrm>
            <a:off x="316217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4</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7" action="ppaction://hlinksldjump"/>
          </p:cNvPr>
          <p:cNvSpPr>
            <a:spLocks noChangeArrowheads="1"/>
          </p:cNvSpPr>
          <p:nvPr/>
        </p:nvSpPr>
        <p:spPr bwMode="auto">
          <a:xfrm>
            <a:off x="3576654"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5</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8" action="ppaction://hlinksldjump"/>
          </p:cNvPr>
          <p:cNvSpPr>
            <a:spLocks noChangeArrowheads="1"/>
          </p:cNvSpPr>
          <p:nvPr/>
        </p:nvSpPr>
        <p:spPr bwMode="auto">
          <a:xfrm>
            <a:off x="3991132"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6</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9" action="ppaction://hlinksldjump"/>
          </p:cNvPr>
          <p:cNvSpPr>
            <a:spLocks noChangeArrowheads="1"/>
          </p:cNvSpPr>
          <p:nvPr/>
        </p:nvSpPr>
        <p:spPr bwMode="auto">
          <a:xfrm>
            <a:off x="4405610"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7</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0" action="ppaction://hlinksldjump"/>
          </p:cNvPr>
          <p:cNvSpPr>
            <a:spLocks noChangeArrowheads="1"/>
          </p:cNvSpPr>
          <p:nvPr/>
        </p:nvSpPr>
        <p:spPr bwMode="auto">
          <a:xfrm>
            <a:off x="4820088"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8</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1" action="ppaction://hlinksldjump"/>
          </p:cNvPr>
          <p:cNvSpPr>
            <a:spLocks noChangeArrowheads="1"/>
          </p:cNvSpPr>
          <p:nvPr/>
        </p:nvSpPr>
        <p:spPr bwMode="auto">
          <a:xfrm>
            <a:off x="5234566" y="6373047"/>
            <a:ext cx="33245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9</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2" action="ppaction://hlinksldjump"/>
          </p:cNvPr>
          <p:cNvSpPr>
            <a:spLocks noChangeArrowheads="1"/>
          </p:cNvSpPr>
          <p:nvPr/>
        </p:nvSpPr>
        <p:spPr bwMode="auto">
          <a:xfrm>
            <a:off x="564904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10</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3" action="ppaction://hlinksldjump"/>
          </p:cNvPr>
          <p:cNvSpPr>
            <a:spLocks noChangeArrowheads="1"/>
          </p:cNvSpPr>
          <p:nvPr/>
        </p:nvSpPr>
        <p:spPr bwMode="auto">
          <a:xfrm>
            <a:off x="613001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11</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4" action="ppaction://hlinksldjump"/>
          </p:cNvPr>
          <p:cNvSpPr>
            <a:spLocks noChangeArrowheads="1"/>
          </p:cNvSpPr>
          <p:nvPr/>
        </p:nvSpPr>
        <p:spPr bwMode="auto">
          <a:xfrm>
            <a:off x="661098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latin typeface="Broadway" panose="04040905080B02020502" pitchFamily="82" charset="0"/>
                <a:ea typeface="楷体" panose="02010609060101010101" pitchFamily="49" charset="-122"/>
                <a:cs typeface="经典繁仿黑" pitchFamily="49" charset="-122"/>
              </a:rPr>
              <a:t>12</a:t>
            </a:r>
            <a:endParaRPr lang="en-US" altLang="zh-CN" sz="1600" dirty="0">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5" action="ppaction://hlinksldjump"/>
          </p:cNvPr>
          <p:cNvSpPr>
            <a:spLocks noChangeArrowheads="1"/>
          </p:cNvSpPr>
          <p:nvPr/>
        </p:nvSpPr>
        <p:spPr bwMode="auto">
          <a:xfrm>
            <a:off x="757292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rPr>
              <a:t>14</a:t>
            </a:r>
            <a:endParaRPr lang="en-US" altLang="zh-CN" sz="1600" dirty="0">
              <a:solidFill>
                <a:srgbClr val="0000FF"/>
              </a:solidFill>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6" action="ppaction://hlinksldjump"/>
          </p:cNvPr>
          <p:cNvSpPr>
            <a:spLocks noChangeArrowheads="1"/>
          </p:cNvSpPr>
          <p:nvPr/>
        </p:nvSpPr>
        <p:spPr bwMode="auto">
          <a:xfrm>
            <a:off x="7091954" y="6373047"/>
            <a:ext cx="39894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1600" dirty="0">
                <a:effectLst/>
                <a:latin typeface="Broadway" panose="04040905080B02020502" pitchFamily="82" charset="0"/>
                <a:ea typeface="楷体" panose="02010609060101010101" pitchFamily="49" charset="-122"/>
                <a:cs typeface="经典繁仿黑" pitchFamily="49" charset="-122"/>
              </a:rPr>
              <a:t>13</a:t>
            </a:r>
            <a:endParaRPr lang="en-US" altLang="zh-CN" sz="1600" dirty="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blinds(horizontal)">
                                      <p:cBhvr>
                                        <p:cTn id="7" dur="750"/>
                                        <p:tgtEl>
                                          <p:spTgt spid="10">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Effect transition="in" filter="blinds(horizontal)">
                                      <p:cBhvr>
                                        <p:cTn id="11" dur="75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A_图片 23"/>
          <p:cNvPicPr>
            <a:picLocks noChangeAspect="1"/>
          </p:cNvPicPr>
          <p:nvPr>
            <p:custDataLst>
              <p:tags r:id="rId1"/>
            </p:custDataLst>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112720" y="5182425"/>
            <a:ext cx="7087494" cy="1596666"/>
          </a:xfrm>
          <a:prstGeom prst="rect">
            <a:avLst/>
          </a:prstGeom>
        </p:spPr>
      </p:pic>
      <p:pic>
        <p:nvPicPr>
          <p:cNvPr id="17" name="PA_图片 21"/>
          <p:cNvPicPr>
            <a:picLocks noChangeAspect="1"/>
          </p:cNvPicPr>
          <p:nvPr>
            <p:custDataLst>
              <p:tags r:id="rId3"/>
            </p:custDataLst>
          </p:nvPr>
        </p:nvPicPr>
        <p:blipFill>
          <a:blip r:embed="rId4" cstate="hqprint">
            <a:duotone>
              <a:schemeClr val="bg2">
                <a:shade val="45000"/>
                <a:satMod val="135000"/>
              </a:schemeClr>
              <a:prstClr val="white"/>
            </a:duotone>
            <a:extLst>
              <a:ext uri="{BEBA8EAE-BF5A-486C-A8C5-ECC9F3942E4B}">
                <a14:imgProps xmlns:a14="http://schemas.microsoft.com/office/drawing/2010/main">
                  <a14:imgLayer r:embed="rId5">
                    <a14:imgEffect>
                      <a14:colorTemperature colorTemp="4200"/>
                    </a14:imgEffect>
                  </a14:imgLayer>
                </a14:imgProps>
              </a:ext>
              <a:ext uri="{28A0092B-C50C-407E-A947-70E740481C1C}">
                <a14:useLocalDpi xmlns:a14="http://schemas.microsoft.com/office/drawing/2010/main" val="0"/>
              </a:ext>
            </a:extLst>
          </a:blip>
          <a:stretch>
            <a:fillRect/>
          </a:stretch>
        </p:blipFill>
        <p:spPr>
          <a:xfrm>
            <a:off x="29188" y="3504317"/>
            <a:ext cx="1561490" cy="3275321"/>
          </a:xfrm>
          <a:prstGeom prst="rect">
            <a:avLst/>
          </a:prstGeom>
        </p:spPr>
      </p:pic>
      <p:pic>
        <p:nvPicPr>
          <p:cNvPr id="18" name="PA_图片 22"/>
          <p:cNvPicPr>
            <a:picLocks noChangeAspect="1"/>
          </p:cNvPicPr>
          <p:nvPr>
            <p:custDataLst>
              <p:tags r:id="rId6"/>
            </p:custDataLst>
          </p:nvPr>
        </p:nvPicPr>
        <p:blipFill rotWithShape="1">
          <a:blip r:embed="rId7" cstate="print">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a:xfrm>
            <a:off x="1135939" y="5045859"/>
            <a:ext cx="3184998" cy="1733780"/>
          </a:xfrm>
          <a:prstGeom prst="rect">
            <a:avLst/>
          </a:prstGeom>
        </p:spPr>
      </p:pic>
      <p:grpSp>
        <p:nvGrpSpPr>
          <p:cNvPr id="14" name="组合 13"/>
          <p:cNvGrpSpPr/>
          <p:nvPr/>
        </p:nvGrpSpPr>
        <p:grpSpPr>
          <a:xfrm>
            <a:off x="5007118" y="379378"/>
            <a:ext cx="2176176" cy="1610256"/>
            <a:chOff x="4495094" y="189434"/>
            <a:chExt cx="2624160" cy="1728192"/>
          </a:xfrm>
        </p:grpSpPr>
        <p:sp>
          <p:nvSpPr>
            <p:cNvPr id="15" name="矩形 14"/>
            <p:cNvSpPr/>
            <p:nvPr/>
          </p:nvSpPr>
          <p:spPr>
            <a:xfrm>
              <a:off x="4943078" y="189434"/>
              <a:ext cx="1728192" cy="1728192"/>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16" name="图片 15"/>
            <p:cNvPicPr>
              <a:picLocks noChangeAspect="1"/>
            </p:cNvPicPr>
            <p:nvPr/>
          </p:nvPicPr>
          <p:blipFill>
            <a:blip r:embed="rId8"/>
            <a:stretch>
              <a:fillRect/>
            </a:stretch>
          </p:blipFill>
          <p:spPr>
            <a:xfrm>
              <a:off x="5316709" y="279024"/>
              <a:ext cx="980931" cy="1169918"/>
            </a:xfrm>
            <a:prstGeom prst="rect">
              <a:avLst/>
            </a:prstGeom>
          </p:spPr>
        </p:pic>
        <p:sp>
          <p:nvSpPr>
            <p:cNvPr id="20" name="文本框 21"/>
            <p:cNvSpPr txBox="1"/>
            <p:nvPr/>
          </p:nvSpPr>
          <p:spPr>
            <a:xfrm>
              <a:off x="4495094" y="1491913"/>
              <a:ext cx="2624160" cy="330319"/>
            </a:xfrm>
            <a:prstGeom prst="rect">
              <a:avLst/>
            </a:prstGeom>
            <a:noFill/>
          </p:spPr>
          <p:txBody>
            <a:bodyPr wrap="square" rtlCol="0">
              <a:spAutoFit/>
            </a:bodyPr>
            <a:lstStyle/>
            <a:p>
              <a:pPr algn="ctr"/>
              <a:r>
                <a:rPr kumimoji="1" lang="zh-CN" altLang="en-US" sz="1400" dirty="0" smtClean="0">
                  <a:solidFill>
                    <a:schemeClr val="bg1"/>
                  </a:solidFill>
                  <a:latin typeface="+mj-ea"/>
                  <a:ea typeface="+mj-ea"/>
                </a:rPr>
                <a:t>大一轮复习讲义</a:t>
              </a:r>
              <a:endParaRPr kumimoji="1" lang="zh-CN" altLang="en-US" sz="1400" dirty="0">
                <a:solidFill>
                  <a:schemeClr val="bg1"/>
                </a:solidFill>
                <a:latin typeface="+mj-ea"/>
                <a:ea typeface="+mj-ea"/>
              </a:endParaRPr>
            </a:p>
          </p:txBody>
        </p:sp>
      </p:grpSp>
      <p:grpSp>
        <p:nvGrpSpPr>
          <p:cNvPr id="25" name="组合 24"/>
          <p:cNvGrpSpPr/>
          <p:nvPr/>
        </p:nvGrpSpPr>
        <p:grpSpPr>
          <a:xfrm>
            <a:off x="3941155" y="2621292"/>
            <a:ext cx="4454229" cy="504056"/>
            <a:chOff x="4214225" y="2621292"/>
            <a:chExt cx="3681181" cy="504056"/>
          </a:xfrm>
        </p:grpSpPr>
        <p:sp>
          <p:nvSpPr>
            <p:cNvPr id="32" name="副标题 3"/>
            <p:cNvSpPr txBox="1"/>
            <p:nvPr/>
          </p:nvSpPr>
          <p:spPr>
            <a:xfrm>
              <a:off x="5064695" y="2621292"/>
              <a:ext cx="2830711"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zh-CN" sz="2000" dirty="0" smtClean="0">
                  <a:latin typeface="+mj-ea"/>
                  <a:ea typeface="+mj-ea"/>
                </a:rPr>
                <a:t>第</a:t>
              </a:r>
              <a:r>
                <a:rPr lang="zh-CN" altLang="en-US" sz="2000" dirty="0">
                  <a:latin typeface="+mj-ea"/>
                  <a:ea typeface="+mj-ea"/>
                </a:rPr>
                <a:t>十</a:t>
              </a:r>
              <a:r>
                <a:rPr lang="zh-CN" altLang="zh-CN" sz="2000" dirty="0" smtClean="0">
                  <a:latin typeface="+mj-ea"/>
                  <a:ea typeface="+mj-ea"/>
                </a:rPr>
                <a:t>单元</a:t>
              </a:r>
              <a:r>
                <a:rPr lang="zh-CN" altLang="zh-CN" sz="2000" dirty="0">
                  <a:latin typeface="+mj-ea"/>
                  <a:ea typeface="+mj-ea"/>
                </a:rPr>
                <a:t>　</a:t>
              </a:r>
              <a:r>
                <a:rPr lang="zh-CN" altLang="en-US" sz="2000" dirty="0" smtClean="0">
                  <a:latin typeface="+mj-ea"/>
                  <a:ea typeface="+mj-ea"/>
                </a:rPr>
                <a:t>文化传承与创新</a:t>
              </a:r>
              <a:endParaRPr lang="zh-CN" altLang="en-US" sz="2000" dirty="0">
                <a:latin typeface="+mj-ea"/>
                <a:ea typeface="+mj-ea"/>
              </a:endParaRPr>
            </a:p>
          </p:txBody>
        </p:sp>
        <p:sp>
          <p:nvSpPr>
            <p:cNvPr id="33" name="副标题 3"/>
            <p:cNvSpPr txBox="1"/>
            <p:nvPr/>
          </p:nvSpPr>
          <p:spPr>
            <a:xfrm>
              <a:off x="4214225" y="2621292"/>
              <a:ext cx="729705" cy="504056"/>
            </a:xfrm>
            <a:prstGeom prst="rect">
              <a:avLst/>
            </a:prstGeom>
          </p:spPr>
          <p:txBody>
            <a:bodyPr anchor="ctr">
              <a:norm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buNone/>
              </a:pPr>
              <a:r>
                <a:rPr lang="zh-CN" altLang="en-US" sz="2000" dirty="0" smtClean="0">
                  <a:latin typeface="+mj-ea"/>
                  <a:ea typeface="+mj-ea"/>
                </a:rPr>
                <a:t>必修</a:t>
              </a:r>
              <a:r>
                <a:rPr lang="en-US" altLang="zh-CN" sz="2000" dirty="0" smtClean="0">
                  <a:latin typeface="Times New Roman" panose="02020603050405020304" pitchFamily="18" charset="0"/>
                  <a:ea typeface="Times New Roman" panose="02020603050405020304" pitchFamily="18" charset="0"/>
                  <a:cs typeface="Times New Roman" panose="02020603050405020304" pitchFamily="18" charset="0"/>
                </a:rPr>
                <a:t>3</a:t>
              </a:r>
              <a:endParaRPr lang="zh-CN" altLang="en-US" sz="2000" dirty="0">
                <a:latin typeface="+mj-ea"/>
                <a:ea typeface="+mj-ea"/>
              </a:endParaRPr>
            </a:p>
          </p:txBody>
        </p:sp>
        <p:sp>
          <p:nvSpPr>
            <p:cNvPr id="34" name="矩形 33"/>
            <p:cNvSpPr/>
            <p:nvPr/>
          </p:nvSpPr>
          <p:spPr>
            <a:xfrm flipH="1">
              <a:off x="4958244" y="2693065"/>
              <a:ext cx="18000" cy="360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36" name="标题 2"/>
          <p:cNvSpPr txBox="1"/>
          <p:nvPr/>
        </p:nvSpPr>
        <p:spPr>
          <a:xfrm>
            <a:off x="3395206" y="3513464"/>
            <a:ext cx="5400000" cy="683910"/>
          </a:xfrm>
          <a:prstGeom prst="rect">
            <a:avLst/>
          </a:prstGeom>
        </p:spPr>
        <p:txBody>
          <a:bodyPr>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tabLst>
                <a:tab pos="2250440" algn="l"/>
              </a:tabLst>
            </a:pPr>
            <a:r>
              <a:rPr lang="zh-CN" altLang="en-US" sz="4400" b="1" kern="100" dirty="0">
                <a:latin typeface="Times New Roman" panose="02020603050405020304"/>
                <a:ea typeface="微软雅黑" panose="020B0503020204020204" pitchFamily="34" charset="-122"/>
                <a:cs typeface="Times New Roman" panose="02020603050405020304"/>
              </a:rPr>
              <a:t>第</a:t>
            </a:r>
            <a:r>
              <a:rPr lang="en-US" altLang="zh-CN" sz="4400" b="1" kern="100" dirty="0">
                <a:latin typeface="+mj-ea"/>
                <a:cs typeface="Times New Roman" panose="02020603050405020304"/>
              </a:rPr>
              <a:t>25</a:t>
            </a:r>
            <a:r>
              <a:rPr lang="zh-CN" altLang="en-US" sz="4400" b="1" kern="100" dirty="0">
                <a:latin typeface="Times New Roman" panose="02020603050405020304"/>
                <a:ea typeface="微软雅黑" panose="020B0503020204020204" pitchFamily="34" charset="-122"/>
                <a:cs typeface="Times New Roman" panose="02020603050405020304"/>
              </a:rPr>
              <a:t>课　文化创新</a:t>
            </a:r>
            <a:endParaRPr lang="zh-CN" altLang="en-US" sz="4400" b="1" kern="100" dirty="0">
              <a:latin typeface="Times New Roman" panose="02020603050405020304"/>
              <a:ea typeface="微软雅黑" panose="020B0503020204020204" pitchFamily="34" charset="-122"/>
              <a:cs typeface="Times New Roman" panose="02020603050405020304"/>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par>
    </p:tnLst>
  </p:timing>
</p:sld>
</file>

<file path=ppt/tags/tag1.xml><?xml version="1.0" encoding="utf-8"?>
<p:tagLst xmlns:p="http://schemas.openxmlformats.org/presentationml/2006/main">
  <p:tag name="PA" val="v4.1.3"/>
</p:tagLst>
</file>

<file path=ppt/tags/tag2.xml><?xml version="1.0" encoding="utf-8"?>
<p:tagLst xmlns:p="http://schemas.openxmlformats.org/presentationml/2006/main">
  <p:tag name="PA" val="v4.1.3"/>
</p:tagLst>
</file>

<file path=ppt/tags/tag3.xml><?xml version="1.0" encoding="utf-8"?>
<p:tagLst xmlns:p="http://schemas.openxmlformats.org/presentationml/2006/main">
  <p:tag name="PA" val="v4.1.3"/>
</p:tagLst>
</file>

<file path=ppt/tags/tag4.xml><?xml version="1.0" encoding="utf-8"?>
<p:tagLst xmlns:p="http://schemas.openxmlformats.org/presentationml/2006/main">
  <p:tag name="MH" val="20161208115441"/>
  <p:tag name="MH_LIBRARY" val="GRAPHIC"/>
  <p:tag name="MH_ORDER" val="任意多边形 10"/>
</p:tagLst>
</file>

<file path=ppt/tags/tag5.xml><?xml version="1.0" encoding="utf-8"?>
<p:tagLst xmlns:p="http://schemas.openxmlformats.org/presentationml/2006/main">
  <p:tag name="MH" val="20161208115441"/>
  <p:tag name="MH_LIBRARY" val="GRAPHIC"/>
  <p:tag name="MH_ORDER" val="任意多边形 10"/>
</p:tagLst>
</file>

<file path=ppt/tags/tag6.xml><?xml version="1.0" encoding="utf-8"?>
<p:tagLst xmlns:p="http://schemas.openxmlformats.org/presentationml/2006/main">
  <p:tag name="KSO_WM_UNIT_TABLE_BEAUTIFY" val="smartTable{02d29a47-f7b2-4348-b0c4-b66c61c8d204}"/>
</p:tagLst>
</file>

<file path=ppt/tags/tag7.xml><?xml version="1.0" encoding="utf-8"?>
<p:tagLst xmlns:p="http://schemas.openxmlformats.org/presentationml/2006/main">
  <p:tag name="KSO_WM_UNIT_TABLE_BEAUTIFY" val="smartTable{c42adc2c-46f2-4db5-8df1-1fbb1fc9aab8}"/>
</p:tagLst>
</file>

<file path=ppt/tags/tag8.xml><?xml version="1.0" encoding="utf-8"?>
<p:tagLst xmlns:p="http://schemas.openxmlformats.org/presentationml/2006/main">
  <p:tag name="MH" val="20161208115441"/>
  <p:tag name="MH_LIBRARY" val="GRAPHIC"/>
  <p:tag name="MH_ORDER" val="任意多边形 10"/>
</p:tagLst>
</file>

<file path=ppt/tags/tag9.xml><?xml version="1.0" encoding="utf-8"?>
<p:tagLst xmlns:p="http://schemas.openxmlformats.org/presentationml/2006/main">
  <p:tag name="MH" val="20161208115441"/>
  <p:tag name="MH_LIBRARY" val="GRAPHIC"/>
  <p:tag name="MH_ORDER" val="任意多边形 10"/>
</p:tagLst>
</file>

<file path=ppt/tags/tag10.xml><?xml version="1.0" encoding="utf-8"?>
<p:tagLst xmlns:p="http://schemas.openxmlformats.org/presentationml/2006/main">
  <p:tag name="PA" val="v4.1.3"/>
</p:tagLst>
</file>

<file path=ppt/tags/tag11.xml><?xml version="1.0" encoding="utf-8"?>
<p:tagLst xmlns:p="http://schemas.openxmlformats.org/presentationml/2006/main">
  <p:tag name="PA" val="v4.1.3"/>
</p:tagLst>
</file>

<file path=ppt/tags/tag12.xml><?xml version="1.0" encoding="utf-8"?>
<p:tagLst xmlns:p="http://schemas.openxmlformats.org/presentationml/2006/main">
  <p:tag name="PA" val="v4.1.3"/>
</p:tagLst>
</file>

<file path=ppt/theme/theme1.xml><?xml version="1.0" encoding="utf-8"?>
<a:theme xmlns:a="http://schemas.openxmlformats.org/drawingml/2006/main" name="7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16936</Words>
  <Application>WPS 演示</Application>
  <PresentationFormat>自定义</PresentationFormat>
  <Paragraphs>1339</Paragraphs>
  <Slides>92</Slides>
  <Notes>0</Notes>
  <HiddenSlides>10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92</vt:i4>
      </vt:variant>
    </vt:vector>
  </HeadingPairs>
  <TitlesOfParts>
    <vt:vector size="116" baseType="lpstr">
      <vt:lpstr>Arial</vt:lpstr>
      <vt:lpstr>宋体</vt:lpstr>
      <vt:lpstr>Wingdings</vt:lpstr>
      <vt:lpstr>Times New Roman</vt:lpstr>
      <vt:lpstr>Times New Roman</vt:lpstr>
      <vt:lpstr>微软雅黑</vt:lpstr>
      <vt:lpstr>Courier New</vt:lpstr>
      <vt:lpstr>方正苏新诗柳楷简体-yolan</vt:lpstr>
      <vt:lpstr>Microsoft New Tai Lue</vt:lpstr>
      <vt:lpstr>IPAPANNEW</vt:lpstr>
      <vt:lpstr>Segoe Print</vt:lpstr>
      <vt:lpstr>Arial Unicode MS</vt:lpstr>
      <vt:lpstr>Calibri</vt:lpstr>
      <vt:lpstr>楷体</vt:lpstr>
      <vt:lpstr>方正舒体</vt:lpstr>
      <vt:lpstr>仿宋</vt:lpstr>
      <vt:lpstr>华文楷体</vt:lpstr>
      <vt:lpstr>华文仿宋</vt:lpstr>
      <vt:lpstr>华文细黑</vt:lpstr>
      <vt:lpstr>Broadway</vt:lpstr>
      <vt:lpstr>经典繁仿黑</vt:lpstr>
      <vt:lpstr>黑体</vt:lpstr>
      <vt:lpstr>华文隶书</vt:lpstr>
      <vt:lpstr>7_Office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37吴</cp:lastModifiedBy>
  <cp:revision>4291</cp:revision>
  <dcterms:created xsi:type="dcterms:W3CDTF">2014-11-27T01:03:00Z</dcterms:created>
  <dcterms:modified xsi:type="dcterms:W3CDTF">2020-12-16T00:36:34Z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2052-11.1.0.10228</vt:lpwstr>
  </property>
</Properties>
</file>