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3"/>
    <p:sldId id="554" r:id="rId5"/>
    <p:sldId id="555" r:id="rId6"/>
    <p:sldId id="556" r:id="rId7"/>
    <p:sldId id="557" r:id="rId8"/>
    <p:sldId id="558" r:id="rId9"/>
    <p:sldId id="559" r:id="rId10"/>
    <p:sldId id="560" r:id="rId11"/>
    <p:sldId id="561" r:id="rId12"/>
    <p:sldId id="562" r:id="rId13"/>
    <p:sldId id="563" r:id="rId14"/>
    <p:sldId id="567" r:id="rId15"/>
    <p:sldId id="377" r:id="rId16"/>
    <p:sldId id="424" r:id="rId17"/>
    <p:sldId id="274" r:id="rId18"/>
  </p:sldIdLst>
  <p:sldSz cx="12192000" cy="6858000"/>
  <p:notesSz cx="7103745" cy="10234295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77" userDrawn="1">
          <p15:clr>
            <a:srgbClr val="A4A3A4"/>
          </p15:clr>
        </p15:guide>
        <p15:guide id="2" pos="381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未知用户2" initials="未" lastIdx="0" clrIdx="0"/>
  <p:cmAuthor id="2" name="Lenovo User" initials="L" lastIdx="1" clrIdx="0"/>
  <p:cmAuthor id="3" name="作者" initials="作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BD6"/>
    <a:srgbClr val="ED6F3F"/>
    <a:srgbClr val="E3F2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76" y="108"/>
      </p:cViewPr>
      <p:guideLst>
        <p:guide orient="horz" pos="1977"/>
        <p:guide pos="381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3" Type="http://schemas.openxmlformats.org/officeDocument/2006/relationships/tags" Target="tags/tag18.xml"/><Relationship Id="rId22" Type="http://schemas.openxmlformats.org/officeDocument/2006/relationships/commentAuthors" Target="commentAuthors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679CE-112D-4491-9455-5070F91609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589CD-A935-4D1C-B053-63800F7F57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  <a:endParaRPr lang="zh-CN" altLang="en-US" dirty="0">
              <a:solidFill>
                <a:srgbClr val="CC0000"/>
              </a:solidFill>
            </a:endParaRP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  <a:endParaRPr lang="zh-CN" altLang="en-US" dirty="0">
              <a:solidFill>
                <a:srgbClr val="CC0000"/>
              </a:solidFill>
            </a:endParaRP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A0DB2DC-4C9A-4742-B13C-FB6460FD3503}" type="slidenum"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7BE60-E585-4484-ACEC-5E25732CAE8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87"/>
          <p:cNvSpPr/>
          <p:nvPr/>
        </p:nvSpPr>
        <p:spPr>
          <a:xfrm>
            <a:off x="0" y="3429000"/>
            <a:ext cx="12192000" cy="3429000"/>
          </a:xfrm>
          <a:custGeom>
            <a:avLst/>
            <a:gdLst>
              <a:gd name="connsiteX0" fmla="*/ 9151911 w 9158714"/>
              <a:gd name="connsiteY0" fmla="*/ 0 h 3140154"/>
              <a:gd name="connsiteX1" fmla="*/ 9158714 w 9158714"/>
              <a:gd name="connsiteY1" fmla="*/ 78119 h 3140154"/>
              <a:gd name="connsiteX2" fmla="*/ 9158714 w 9158714"/>
              <a:gd name="connsiteY2" fmla="*/ 3140154 h 3140154"/>
              <a:gd name="connsiteX3" fmla="*/ 14714 w 9158714"/>
              <a:gd name="connsiteY3" fmla="*/ 3140154 h 3140154"/>
              <a:gd name="connsiteX4" fmla="*/ 654 w 9158714"/>
              <a:gd name="connsiteY4" fmla="*/ 1337760 h 3140154"/>
              <a:gd name="connsiteX5" fmla="*/ 643365 w 9158714"/>
              <a:gd name="connsiteY5" fmla="*/ 1273256 h 3140154"/>
              <a:gd name="connsiteX6" fmla="*/ 1323189 w 9158714"/>
              <a:gd name="connsiteY6" fmla="*/ 895047 h 3140154"/>
              <a:gd name="connsiteX7" fmla="*/ 2205465 w 9158714"/>
              <a:gd name="connsiteY7" fmla="*/ 1178006 h 3140154"/>
              <a:gd name="connsiteX8" fmla="*/ 3379388 w 9158714"/>
              <a:gd name="connsiteY8" fmla="*/ 813009 h 3140154"/>
              <a:gd name="connsiteX9" fmla="*/ 4751387 w 9158714"/>
              <a:gd name="connsiteY9" fmla="*/ 775126 h 3140154"/>
              <a:gd name="connsiteX10" fmla="*/ 5631655 w 9158714"/>
              <a:gd name="connsiteY10" fmla="*/ 379661 h 3140154"/>
              <a:gd name="connsiteX11" fmla="*/ 6316662 w 9158714"/>
              <a:gd name="connsiteY11" fmla="*/ 734226 h 3140154"/>
              <a:gd name="connsiteX12" fmla="*/ 7127799 w 9158714"/>
              <a:gd name="connsiteY12" fmla="*/ 755468 h 3140154"/>
              <a:gd name="connsiteX13" fmla="*/ 7872218 w 9158714"/>
              <a:gd name="connsiteY13" fmla="*/ 234518 h 3140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158714" h="3140154">
                <a:moveTo>
                  <a:pt x="9151911" y="0"/>
                </a:moveTo>
                <a:lnTo>
                  <a:pt x="9158714" y="78119"/>
                </a:lnTo>
                <a:lnTo>
                  <a:pt x="9158714" y="3140154"/>
                </a:lnTo>
                <a:lnTo>
                  <a:pt x="14714" y="3140154"/>
                </a:lnTo>
                <a:cubicBezTo>
                  <a:pt x="19552" y="2542531"/>
                  <a:pt x="-4183" y="1935383"/>
                  <a:pt x="654" y="1337760"/>
                </a:cubicBezTo>
                <a:lnTo>
                  <a:pt x="643365" y="1273256"/>
                </a:lnTo>
                <a:lnTo>
                  <a:pt x="1323189" y="895047"/>
                </a:lnTo>
                <a:lnTo>
                  <a:pt x="2205465" y="1178006"/>
                </a:lnTo>
                <a:cubicBezTo>
                  <a:pt x="2475140" y="1159571"/>
                  <a:pt x="2937605" y="919844"/>
                  <a:pt x="3379388" y="813009"/>
                </a:cubicBezTo>
                <a:lnTo>
                  <a:pt x="4751387" y="775126"/>
                </a:lnTo>
                <a:lnTo>
                  <a:pt x="5631655" y="379661"/>
                </a:lnTo>
                <a:lnTo>
                  <a:pt x="6316662" y="734226"/>
                </a:lnTo>
                <a:lnTo>
                  <a:pt x="7127799" y="755468"/>
                </a:lnTo>
                <a:lnTo>
                  <a:pt x="7872218" y="23451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8" name="任意多边形: 形状 85"/>
          <p:cNvSpPr/>
          <p:nvPr/>
        </p:nvSpPr>
        <p:spPr>
          <a:xfrm>
            <a:off x="0" y="3853277"/>
            <a:ext cx="12192000" cy="3004723"/>
          </a:xfrm>
          <a:custGeom>
            <a:avLst/>
            <a:gdLst>
              <a:gd name="connsiteX0" fmla="*/ 8285660 w 9158513"/>
              <a:gd name="connsiteY0" fmla="*/ 0 h 2806698"/>
              <a:gd name="connsiteX1" fmla="*/ 9158513 w 9158513"/>
              <a:gd name="connsiteY1" fmla="*/ 40889 h 2806698"/>
              <a:gd name="connsiteX2" fmla="*/ 9158513 w 9158513"/>
              <a:gd name="connsiteY2" fmla="*/ 2806698 h 2806698"/>
              <a:gd name="connsiteX3" fmla="*/ 14513 w 9158513"/>
              <a:gd name="connsiteY3" fmla="*/ 2806698 h 2806698"/>
              <a:gd name="connsiteX4" fmla="*/ 0 w 9158513"/>
              <a:gd name="connsiteY4" fmla="*/ 1578194 h 2806698"/>
              <a:gd name="connsiteX5" fmla="*/ 1322989 w 9158513"/>
              <a:gd name="connsiteY5" fmla="*/ 877958 h 2806698"/>
              <a:gd name="connsiteX6" fmla="*/ 2883886 w 9158513"/>
              <a:gd name="connsiteY6" fmla="*/ 1077512 h 2806698"/>
              <a:gd name="connsiteX7" fmla="*/ 4494011 w 9158513"/>
              <a:gd name="connsiteY7" fmla="*/ 1175892 h 2806698"/>
              <a:gd name="connsiteX8" fmla="*/ 5108939 w 9158513"/>
              <a:gd name="connsiteY8" fmla="*/ 310507 h 2806698"/>
              <a:gd name="connsiteX9" fmla="*/ 6203520 w 9158513"/>
              <a:gd name="connsiteY9" fmla="*/ 759282 h 2806698"/>
              <a:gd name="connsiteX10" fmla="*/ 7313109 w 9158513"/>
              <a:gd name="connsiteY10" fmla="*/ 576079 h 2806698"/>
              <a:gd name="connsiteX11" fmla="*/ 7872017 w 9158513"/>
              <a:gd name="connsiteY11" fmla="*/ 310507 h 2806698"/>
              <a:gd name="connsiteX0-1" fmla="*/ 8285660 w 9158513"/>
              <a:gd name="connsiteY0-2" fmla="*/ 0 h 2806698"/>
              <a:gd name="connsiteX1-3" fmla="*/ 9158513 w 9158513"/>
              <a:gd name="connsiteY1-4" fmla="*/ 40889 h 2806698"/>
              <a:gd name="connsiteX2-5" fmla="*/ 9158513 w 9158513"/>
              <a:gd name="connsiteY2-6" fmla="*/ 2806698 h 2806698"/>
              <a:gd name="connsiteX3-7" fmla="*/ 14513 w 9158513"/>
              <a:gd name="connsiteY3-8" fmla="*/ 2806698 h 2806698"/>
              <a:gd name="connsiteX4-9" fmla="*/ 0 w 9158513"/>
              <a:gd name="connsiteY4-10" fmla="*/ 1578194 h 2806698"/>
              <a:gd name="connsiteX5-11" fmla="*/ 1322989 w 9158513"/>
              <a:gd name="connsiteY5-12" fmla="*/ 877958 h 2806698"/>
              <a:gd name="connsiteX6-13" fmla="*/ 2883886 w 9158513"/>
              <a:gd name="connsiteY6-14" fmla="*/ 1077512 h 2806698"/>
              <a:gd name="connsiteX7-15" fmla="*/ 4494011 w 9158513"/>
              <a:gd name="connsiteY7-16" fmla="*/ 1175892 h 2806698"/>
              <a:gd name="connsiteX8-17" fmla="*/ 5540739 w 9158513"/>
              <a:gd name="connsiteY8-18" fmla="*/ 484498 h 2806698"/>
              <a:gd name="connsiteX9-19" fmla="*/ 6203520 w 9158513"/>
              <a:gd name="connsiteY9-20" fmla="*/ 759282 h 2806698"/>
              <a:gd name="connsiteX10-21" fmla="*/ 7313109 w 9158513"/>
              <a:gd name="connsiteY10-22" fmla="*/ 576079 h 2806698"/>
              <a:gd name="connsiteX11-23" fmla="*/ 7872017 w 9158513"/>
              <a:gd name="connsiteY11-24" fmla="*/ 310507 h 2806698"/>
              <a:gd name="connsiteX12" fmla="*/ 8285660 w 9158513"/>
              <a:gd name="connsiteY12" fmla="*/ 0 h 2806698"/>
              <a:gd name="connsiteX0-25" fmla="*/ 8285660 w 9158513"/>
              <a:gd name="connsiteY0-26" fmla="*/ 0 h 2806698"/>
              <a:gd name="connsiteX1-27" fmla="*/ 9158513 w 9158513"/>
              <a:gd name="connsiteY1-28" fmla="*/ 40889 h 2806698"/>
              <a:gd name="connsiteX2-29" fmla="*/ 9158513 w 9158513"/>
              <a:gd name="connsiteY2-30" fmla="*/ 2806698 h 2806698"/>
              <a:gd name="connsiteX3-31" fmla="*/ 14513 w 9158513"/>
              <a:gd name="connsiteY3-32" fmla="*/ 2806698 h 2806698"/>
              <a:gd name="connsiteX4-33" fmla="*/ 0 w 9158513"/>
              <a:gd name="connsiteY4-34" fmla="*/ 1578194 h 2806698"/>
              <a:gd name="connsiteX5-35" fmla="*/ 1322989 w 9158513"/>
              <a:gd name="connsiteY5-36" fmla="*/ 877958 h 2806698"/>
              <a:gd name="connsiteX6-37" fmla="*/ 2883886 w 9158513"/>
              <a:gd name="connsiteY6-38" fmla="*/ 1077512 h 2806698"/>
              <a:gd name="connsiteX7-39" fmla="*/ 4494011 w 9158513"/>
              <a:gd name="connsiteY7-40" fmla="*/ 1175892 h 2806698"/>
              <a:gd name="connsiteX8-41" fmla="*/ 4956539 w 9158513"/>
              <a:gd name="connsiteY8-42" fmla="*/ 674306 h 2806698"/>
              <a:gd name="connsiteX9-43" fmla="*/ 6203520 w 9158513"/>
              <a:gd name="connsiteY9-44" fmla="*/ 759282 h 2806698"/>
              <a:gd name="connsiteX10-45" fmla="*/ 7313109 w 9158513"/>
              <a:gd name="connsiteY10-46" fmla="*/ 576079 h 2806698"/>
              <a:gd name="connsiteX11-47" fmla="*/ 7872017 w 9158513"/>
              <a:gd name="connsiteY11-48" fmla="*/ 310507 h 2806698"/>
              <a:gd name="connsiteX12-49" fmla="*/ 8285660 w 9158513"/>
              <a:gd name="connsiteY12-50" fmla="*/ 0 h 28066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49" y="connsiteY12-50"/>
              </a:cxn>
            </a:cxnLst>
            <a:rect l="l" t="t" r="r" b="b"/>
            <a:pathLst>
              <a:path w="9158513" h="2806698">
                <a:moveTo>
                  <a:pt x="8285660" y="0"/>
                </a:moveTo>
                <a:lnTo>
                  <a:pt x="9158513" y="40889"/>
                </a:lnTo>
                <a:lnTo>
                  <a:pt x="9158513" y="2806698"/>
                </a:lnTo>
                <a:lnTo>
                  <a:pt x="14513" y="2806698"/>
                </a:lnTo>
                <a:lnTo>
                  <a:pt x="0" y="1578194"/>
                </a:lnTo>
                <a:lnTo>
                  <a:pt x="1322989" y="877958"/>
                </a:lnTo>
                <a:cubicBezTo>
                  <a:pt x="1817081" y="910911"/>
                  <a:pt x="2389794" y="1044559"/>
                  <a:pt x="2883886" y="1077512"/>
                </a:cubicBezTo>
                <a:lnTo>
                  <a:pt x="4494011" y="1175892"/>
                </a:lnTo>
                <a:lnTo>
                  <a:pt x="4956539" y="674306"/>
                </a:lnTo>
                <a:lnTo>
                  <a:pt x="6203520" y="759282"/>
                </a:lnTo>
                <a:lnTo>
                  <a:pt x="7313109" y="576079"/>
                </a:lnTo>
                <a:lnTo>
                  <a:pt x="7872017" y="310507"/>
                </a:lnTo>
                <a:lnTo>
                  <a:pt x="82856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9" name="任意多边形: 形状 83"/>
          <p:cNvSpPr/>
          <p:nvPr/>
        </p:nvSpPr>
        <p:spPr>
          <a:xfrm>
            <a:off x="0" y="4743929"/>
            <a:ext cx="12192000" cy="2114071"/>
          </a:xfrm>
          <a:custGeom>
            <a:avLst/>
            <a:gdLst>
              <a:gd name="connsiteX0" fmla="*/ 8706575 w 9163050"/>
              <a:gd name="connsiteY0" fmla="*/ 0 h 2219325"/>
              <a:gd name="connsiteX1" fmla="*/ 9163050 w 9163050"/>
              <a:gd name="connsiteY1" fmla="*/ 92963 h 2219325"/>
              <a:gd name="connsiteX2" fmla="*/ 9163050 w 9163050"/>
              <a:gd name="connsiteY2" fmla="*/ 2219325 h 2219325"/>
              <a:gd name="connsiteX3" fmla="*/ 0 w 9163050"/>
              <a:gd name="connsiteY3" fmla="*/ 2219325 h 2219325"/>
              <a:gd name="connsiteX4" fmla="*/ 0 w 9163050"/>
              <a:gd name="connsiteY4" fmla="*/ 914400 h 2219325"/>
              <a:gd name="connsiteX5" fmla="*/ 1439103 w 9163050"/>
              <a:gd name="connsiteY5" fmla="*/ 609600 h 2219325"/>
              <a:gd name="connsiteX6" fmla="*/ 2532822 w 9163050"/>
              <a:gd name="connsiteY6" fmla="*/ 685800 h 2219325"/>
              <a:gd name="connsiteX7" fmla="*/ 3555572 w 9163050"/>
              <a:gd name="connsiteY7" fmla="*/ 148318 h 2219325"/>
              <a:gd name="connsiteX8" fmla="*/ 5094426 w 9163050"/>
              <a:gd name="connsiteY8" fmla="*/ 295275 h 2219325"/>
              <a:gd name="connsiteX9" fmla="*/ 6087407 w 9163050"/>
              <a:gd name="connsiteY9" fmla="*/ 428625 h 2219325"/>
              <a:gd name="connsiteX10" fmla="*/ 7022824 w 9163050"/>
              <a:gd name="connsiteY10" fmla="*/ 276225 h 2219325"/>
              <a:gd name="connsiteX11" fmla="*/ 7857504 w 9163050"/>
              <a:gd name="connsiteY11" fmla="*/ 295275 h 2219325"/>
              <a:gd name="connsiteX0-1" fmla="*/ 8706575 w 9163050"/>
              <a:gd name="connsiteY0-2" fmla="*/ 124549 h 2343874"/>
              <a:gd name="connsiteX1-3" fmla="*/ 9163050 w 9163050"/>
              <a:gd name="connsiteY1-4" fmla="*/ 217512 h 2343874"/>
              <a:gd name="connsiteX2-5" fmla="*/ 9163050 w 9163050"/>
              <a:gd name="connsiteY2-6" fmla="*/ 2343874 h 2343874"/>
              <a:gd name="connsiteX3-7" fmla="*/ 0 w 9163050"/>
              <a:gd name="connsiteY3-8" fmla="*/ 2343874 h 2343874"/>
              <a:gd name="connsiteX4-9" fmla="*/ 0 w 9163050"/>
              <a:gd name="connsiteY4-10" fmla="*/ 1038949 h 2343874"/>
              <a:gd name="connsiteX5-11" fmla="*/ 1439103 w 9163050"/>
              <a:gd name="connsiteY5-12" fmla="*/ 734149 h 2343874"/>
              <a:gd name="connsiteX6-13" fmla="*/ 2532822 w 9163050"/>
              <a:gd name="connsiteY6-14" fmla="*/ 810349 h 2343874"/>
              <a:gd name="connsiteX7-15" fmla="*/ 3580972 w 9163050"/>
              <a:gd name="connsiteY7-16" fmla="*/ 0 h 2343874"/>
              <a:gd name="connsiteX8-17" fmla="*/ 5094426 w 9163050"/>
              <a:gd name="connsiteY8-18" fmla="*/ 419824 h 2343874"/>
              <a:gd name="connsiteX9-19" fmla="*/ 6087407 w 9163050"/>
              <a:gd name="connsiteY9-20" fmla="*/ 553174 h 2343874"/>
              <a:gd name="connsiteX10-21" fmla="*/ 7022824 w 9163050"/>
              <a:gd name="connsiteY10-22" fmla="*/ 400774 h 2343874"/>
              <a:gd name="connsiteX11-23" fmla="*/ 7857504 w 9163050"/>
              <a:gd name="connsiteY11-24" fmla="*/ 419824 h 2343874"/>
              <a:gd name="connsiteX12" fmla="*/ 8706575 w 9163050"/>
              <a:gd name="connsiteY12" fmla="*/ 124549 h 2343874"/>
              <a:gd name="connsiteX0-25" fmla="*/ 8706575 w 9163050"/>
              <a:gd name="connsiteY0-26" fmla="*/ 124549 h 2343874"/>
              <a:gd name="connsiteX1-27" fmla="*/ 9163050 w 9163050"/>
              <a:gd name="connsiteY1-28" fmla="*/ 217512 h 2343874"/>
              <a:gd name="connsiteX2-29" fmla="*/ 9163050 w 9163050"/>
              <a:gd name="connsiteY2-30" fmla="*/ 2343874 h 2343874"/>
              <a:gd name="connsiteX3-31" fmla="*/ 0 w 9163050"/>
              <a:gd name="connsiteY3-32" fmla="*/ 2343874 h 2343874"/>
              <a:gd name="connsiteX4-33" fmla="*/ 0 w 9163050"/>
              <a:gd name="connsiteY4-34" fmla="*/ 1038949 h 2343874"/>
              <a:gd name="connsiteX5-35" fmla="*/ 1439103 w 9163050"/>
              <a:gd name="connsiteY5-36" fmla="*/ 734149 h 2343874"/>
              <a:gd name="connsiteX6-37" fmla="*/ 2532822 w 9163050"/>
              <a:gd name="connsiteY6-38" fmla="*/ 810349 h 2343874"/>
              <a:gd name="connsiteX7-39" fmla="*/ 3580972 w 9163050"/>
              <a:gd name="connsiteY7-40" fmla="*/ 0 h 2343874"/>
              <a:gd name="connsiteX8-41" fmla="*/ 4751526 w 9163050"/>
              <a:gd name="connsiteY8-42" fmla="*/ 547162 h 2343874"/>
              <a:gd name="connsiteX9-43" fmla="*/ 6087407 w 9163050"/>
              <a:gd name="connsiteY9-44" fmla="*/ 553174 h 2343874"/>
              <a:gd name="connsiteX10-45" fmla="*/ 7022824 w 9163050"/>
              <a:gd name="connsiteY10-46" fmla="*/ 400774 h 2343874"/>
              <a:gd name="connsiteX11-47" fmla="*/ 7857504 w 9163050"/>
              <a:gd name="connsiteY11-48" fmla="*/ 419824 h 2343874"/>
              <a:gd name="connsiteX12-49" fmla="*/ 8706575 w 9163050"/>
              <a:gd name="connsiteY12-50" fmla="*/ 124549 h 2343874"/>
              <a:gd name="connsiteX0-51" fmla="*/ 8706575 w 9163050"/>
              <a:gd name="connsiteY0-52" fmla="*/ 51784 h 2271109"/>
              <a:gd name="connsiteX1-53" fmla="*/ 9163050 w 9163050"/>
              <a:gd name="connsiteY1-54" fmla="*/ 144747 h 2271109"/>
              <a:gd name="connsiteX2-55" fmla="*/ 9163050 w 9163050"/>
              <a:gd name="connsiteY2-56" fmla="*/ 2271109 h 2271109"/>
              <a:gd name="connsiteX3-57" fmla="*/ 0 w 9163050"/>
              <a:gd name="connsiteY3-58" fmla="*/ 2271109 h 2271109"/>
              <a:gd name="connsiteX4-59" fmla="*/ 0 w 9163050"/>
              <a:gd name="connsiteY4-60" fmla="*/ 966184 h 2271109"/>
              <a:gd name="connsiteX5-61" fmla="*/ 1439103 w 9163050"/>
              <a:gd name="connsiteY5-62" fmla="*/ 661384 h 2271109"/>
              <a:gd name="connsiteX6-63" fmla="*/ 2532822 w 9163050"/>
              <a:gd name="connsiteY6-64" fmla="*/ 737584 h 2271109"/>
              <a:gd name="connsiteX7-65" fmla="*/ 3428572 w 9163050"/>
              <a:gd name="connsiteY7-66" fmla="*/ 0 h 2271109"/>
              <a:gd name="connsiteX8-67" fmla="*/ 4751526 w 9163050"/>
              <a:gd name="connsiteY8-68" fmla="*/ 474397 h 2271109"/>
              <a:gd name="connsiteX9-69" fmla="*/ 6087407 w 9163050"/>
              <a:gd name="connsiteY9-70" fmla="*/ 480409 h 2271109"/>
              <a:gd name="connsiteX10-71" fmla="*/ 7022824 w 9163050"/>
              <a:gd name="connsiteY10-72" fmla="*/ 328009 h 2271109"/>
              <a:gd name="connsiteX11-73" fmla="*/ 7857504 w 9163050"/>
              <a:gd name="connsiteY11-74" fmla="*/ 347059 h 2271109"/>
              <a:gd name="connsiteX12-75" fmla="*/ 8706575 w 9163050"/>
              <a:gd name="connsiteY12-76" fmla="*/ 51784 h 22711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49" y="connsiteY12-50"/>
              </a:cxn>
            </a:cxnLst>
            <a:rect l="l" t="t" r="r" b="b"/>
            <a:pathLst>
              <a:path w="9163050" h="2271109">
                <a:moveTo>
                  <a:pt x="8706575" y="51784"/>
                </a:moveTo>
                <a:lnTo>
                  <a:pt x="9163050" y="144747"/>
                </a:lnTo>
                <a:lnTo>
                  <a:pt x="9163050" y="2271109"/>
                </a:lnTo>
                <a:lnTo>
                  <a:pt x="0" y="2271109"/>
                </a:lnTo>
                <a:lnTo>
                  <a:pt x="0" y="966184"/>
                </a:lnTo>
                <a:lnTo>
                  <a:pt x="1439103" y="661384"/>
                </a:lnTo>
                <a:cubicBezTo>
                  <a:pt x="1933196" y="686784"/>
                  <a:pt x="2038730" y="712184"/>
                  <a:pt x="2532822" y="737584"/>
                </a:cubicBezTo>
                <a:lnTo>
                  <a:pt x="3428572" y="0"/>
                </a:lnTo>
                <a:lnTo>
                  <a:pt x="4751526" y="474397"/>
                </a:lnTo>
                <a:lnTo>
                  <a:pt x="6087407" y="480409"/>
                </a:lnTo>
                <a:lnTo>
                  <a:pt x="7022824" y="328009"/>
                </a:lnTo>
                <a:lnTo>
                  <a:pt x="7857504" y="347059"/>
                </a:lnTo>
                <a:lnTo>
                  <a:pt x="8706575" y="5178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grpSp>
        <p:nvGrpSpPr>
          <p:cNvPr id="10" name="组合 9"/>
          <p:cNvGrpSpPr/>
          <p:nvPr/>
        </p:nvGrpSpPr>
        <p:grpSpPr>
          <a:xfrm>
            <a:off x="901198" y="1648684"/>
            <a:ext cx="1094581" cy="129381"/>
            <a:chOff x="4109462" y="757442"/>
            <a:chExt cx="820936" cy="97036"/>
          </a:xfrm>
        </p:grpSpPr>
        <p:sp>
          <p:nvSpPr>
            <p:cNvPr id="11" name="Oval 49"/>
            <p:cNvSpPr/>
            <p:nvPr/>
          </p:nvSpPr>
          <p:spPr bwMode="auto">
            <a:xfrm>
              <a:off x="4109462" y="757442"/>
              <a:ext cx="97036" cy="970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2" name="Oval 50"/>
            <p:cNvSpPr/>
            <p:nvPr/>
          </p:nvSpPr>
          <p:spPr bwMode="auto">
            <a:xfrm>
              <a:off x="4290953" y="757442"/>
              <a:ext cx="96520" cy="970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3" name="Oval 51"/>
            <p:cNvSpPr/>
            <p:nvPr/>
          </p:nvSpPr>
          <p:spPr bwMode="auto">
            <a:xfrm>
              <a:off x="4471928" y="757442"/>
              <a:ext cx="96520" cy="9703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4" name="Oval 52"/>
            <p:cNvSpPr/>
            <p:nvPr/>
          </p:nvSpPr>
          <p:spPr bwMode="auto">
            <a:xfrm>
              <a:off x="4652903" y="757442"/>
              <a:ext cx="96520" cy="970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5" name="Oval 53"/>
            <p:cNvSpPr/>
            <p:nvPr/>
          </p:nvSpPr>
          <p:spPr bwMode="auto">
            <a:xfrm>
              <a:off x="4833878" y="757442"/>
              <a:ext cx="96520" cy="9703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09969" y="1796097"/>
            <a:ext cx="8593699" cy="1200329"/>
          </a:xfrm>
        </p:spPr>
        <p:txBody>
          <a:bodyPr anchor="b">
            <a:normAutofit/>
          </a:bodyPr>
          <a:lstStyle>
            <a:lvl1pPr algn="l">
              <a:defRPr sz="6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9969" y="3005951"/>
            <a:ext cx="8593699" cy="683264"/>
          </a:xfrm>
        </p:spPr>
        <p:txBody>
          <a:bodyPr>
            <a:normAutofit/>
          </a:bodyPr>
          <a:lstStyle>
            <a:lvl1pPr marL="0" indent="0" algn="l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44063" y="2313218"/>
            <a:ext cx="3949799" cy="2308324"/>
          </a:xfrm>
        </p:spPr>
        <p:txBody>
          <a:bodyPr anchor="ctr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60350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7163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7163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96276" y="1947333"/>
            <a:ext cx="1659467" cy="491066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7" name="矩形 6"/>
          <p:cNvSpPr/>
          <p:nvPr/>
        </p:nvSpPr>
        <p:spPr>
          <a:xfrm>
            <a:off x="1438143" y="2760133"/>
            <a:ext cx="1659467" cy="40978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8" name="矩形 7"/>
          <p:cNvSpPr/>
          <p:nvPr/>
        </p:nvSpPr>
        <p:spPr>
          <a:xfrm>
            <a:off x="2047743" y="1100667"/>
            <a:ext cx="1659467" cy="575733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9" name="矩形 8"/>
          <p:cNvSpPr/>
          <p:nvPr/>
        </p:nvSpPr>
        <p:spPr>
          <a:xfrm>
            <a:off x="2657343" y="2760133"/>
            <a:ext cx="1659467" cy="40978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10" name="矩形 9"/>
          <p:cNvSpPr/>
          <p:nvPr/>
        </p:nvSpPr>
        <p:spPr>
          <a:xfrm>
            <a:off x="3266943" y="4402667"/>
            <a:ext cx="1659467" cy="245533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grpSp>
        <p:nvGrpSpPr>
          <p:cNvPr id="11" name="组合 10"/>
          <p:cNvGrpSpPr/>
          <p:nvPr/>
        </p:nvGrpSpPr>
        <p:grpSpPr>
          <a:xfrm>
            <a:off x="6361510" y="3914643"/>
            <a:ext cx="1094581" cy="129381"/>
            <a:chOff x="4109462" y="757442"/>
            <a:chExt cx="820936" cy="97036"/>
          </a:xfrm>
        </p:grpSpPr>
        <p:sp>
          <p:nvSpPr>
            <p:cNvPr id="12" name="Oval 49"/>
            <p:cNvSpPr/>
            <p:nvPr/>
          </p:nvSpPr>
          <p:spPr bwMode="auto">
            <a:xfrm>
              <a:off x="4109462" y="757442"/>
              <a:ext cx="97036" cy="970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3" name="Oval 50"/>
            <p:cNvSpPr/>
            <p:nvPr/>
          </p:nvSpPr>
          <p:spPr bwMode="auto">
            <a:xfrm>
              <a:off x="4290953" y="757442"/>
              <a:ext cx="96520" cy="970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4" name="Oval 51"/>
            <p:cNvSpPr/>
            <p:nvPr/>
          </p:nvSpPr>
          <p:spPr bwMode="auto">
            <a:xfrm>
              <a:off x="4471928" y="757442"/>
              <a:ext cx="96520" cy="9703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5" name="Oval 52"/>
            <p:cNvSpPr/>
            <p:nvPr/>
          </p:nvSpPr>
          <p:spPr bwMode="auto">
            <a:xfrm>
              <a:off x="4652903" y="757442"/>
              <a:ext cx="96520" cy="970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6" name="Oval 53"/>
            <p:cNvSpPr/>
            <p:nvPr/>
          </p:nvSpPr>
          <p:spPr bwMode="auto">
            <a:xfrm>
              <a:off x="4833878" y="757442"/>
              <a:ext cx="96520" cy="9703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7602" y="2241026"/>
            <a:ext cx="4565482" cy="1569660"/>
          </a:xfrm>
        </p:spPr>
        <p:txBody>
          <a:bodyPr anchor="b">
            <a:normAutofit/>
          </a:bodyPr>
          <a:lstStyle>
            <a:lvl1pPr>
              <a:defRPr sz="8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58450" y="365125"/>
            <a:ext cx="895350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5357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52DA8-EEFF-4584-A164-2F47C8A159E6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hemeOverride" Target="../theme/themeOverride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6.xml"/><Relationship Id="rId5" Type="http://schemas.openxmlformats.org/officeDocument/2006/relationships/image" Target="../media/image5.png"/><Relationship Id="rId4" Type="http://schemas.openxmlformats.org/officeDocument/2006/relationships/tags" Target="../tags/tag5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png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6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91490" y="141605"/>
            <a:ext cx="4253230" cy="583565"/>
          </a:xfrm>
          <a:prstGeom prst="rect">
            <a:avLst/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</a:rPr>
              <a:t>牛津广州版七年级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sym typeface="+mn-ea"/>
              </a:rPr>
              <a:t>下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</a:rPr>
              <a:t>册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charset="0"/>
              <a:ea typeface="华文楷体" panose="0201060004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607810" y="2414905"/>
            <a:ext cx="357187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Writing  </a:t>
            </a:r>
            <a:endParaRPr lang="en-US" altLang="zh-CN" sz="4800" b="1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2621915" y="1383665"/>
            <a:ext cx="8641080" cy="88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120000"/>
              </a:lnSpc>
              <a:spcBef>
                <a:spcPct val="0"/>
              </a:spcBef>
              <a:buNone/>
              <a:defRPr sz="6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5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Unit </a:t>
            </a:r>
            <a:r>
              <a:rPr lang="en-US" altLang="zh-CN" sz="5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6 Electricity</a:t>
            </a:r>
            <a:r>
              <a:rPr lang="en-US" altLang="zh-CN" sz="5400" b="1" dirty="0">
                <a:solidFill>
                  <a:schemeClr val="tx2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endParaRPr lang="en-US" altLang="zh-CN" sz="5400" b="1" dirty="0">
              <a:solidFill>
                <a:schemeClr val="tx2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  <p:bldLst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18350" t="24867" r="12950" b="9033"/>
          <a:stretch>
            <a:fillRect/>
          </a:stretch>
        </p:blipFill>
        <p:spPr>
          <a:xfrm>
            <a:off x="5857875" y="659130"/>
            <a:ext cx="4078605" cy="294322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rcRect l="15200" t="23933" r="11550" b="8100"/>
          <a:stretch>
            <a:fillRect/>
          </a:stretch>
        </p:blipFill>
        <p:spPr>
          <a:xfrm>
            <a:off x="1207770" y="3399155"/>
            <a:ext cx="3895725" cy="271081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rcRect l="13021" t="24481" r="6448" b="7652"/>
          <a:stretch>
            <a:fillRect/>
          </a:stretch>
        </p:blipFill>
        <p:spPr>
          <a:xfrm>
            <a:off x="6532245" y="3587750"/>
            <a:ext cx="3778885" cy="256222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630" y="87630"/>
            <a:ext cx="10515600" cy="725805"/>
          </a:xfrm>
        </p:spPr>
        <p:txBody>
          <a:bodyPr>
            <a:normAutofit fontScale="90000"/>
          </a:bodyPr>
          <a:p>
            <a:r>
              <a:rPr lang="en-US" altLang="zh-CN" sz="4000" b="1">
                <a:solidFill>
                  <a:schemeClr val="accent1"/>
                </a:solidFill>
                <a:effectLst/>
                <a:latin typeface="Times New Roman" panose="02020603050405020304" charset="0"/>
                <a:cs typeface="Times New Roman" panose="02020603050405020304" charset="0"/>
              </a:rPr>
              <a:t>Do you have family rules? What are they?</a:t>
            </a:r>
            <a:endParaRPr lang="en-US" altLang="zh-CN" sz="4000" b="1">
              <a:solidFill>
                <a:schemeClr val="accent1"/>
              </a:solidFill>
              <a:effectLst/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  <p:custDataLst>
              <p:tags r:id="rId4"/>
            </p:custDataLst>
          </p:nvPr>
        </p:nvPicPr>
        <p:blipFill>
          <a:blip r:embed="rId5"/>
          <a:srcRect l="18932" t="23535" r="14764" b="8896"/>
          <a:stretch>
            <a:fillRect/>
          </a:stretch>
        </p:blipFill>
        <p:spPr>
          <a:xfrm>
            <a:off x="1439545" y="749935"/>
            <a:ext cx="3712210" cy="283781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751840" y="2963545"/>
            <a:ext cx="4925060" cy="5835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200" b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Don’t watch TV after school.</a:t>
            </a:r>
            <a:endParaRPr lang="en-US" altLang="en-US" sz="3200" b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53760" y="2936875"/>
            <a:ext cx="5354320" cy="5835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200" b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Don’t get up late on Sundays.</a:t>
            </a:r>
            <a:endParaRPr lang="en-US" altLang="en-US" sz="3200" b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91210" y="2983230"/>
            <a:ext cx="4848225" cy="4483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p>
            <a:endParaRPr lang="zh-CN" altLang="en-US" sz="3200"/>
          </a:p>
        </p:txBody>
      </p:sp>
      <p:sp>
        <p:nvSpPr>
          <p:cNvPr id="9" name="文本框 8"/>
          <p:cNvSpPr txBox="1"/>
          <p:nvPr/>
        </p:nvSpPr>
        <p:spPr>
          <a:xfrm>
            <a:off x="5939155" y="2994660"/>
            <a:ext cx="4979035" cy="4845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p>
            <a:endParaRPr lang="zh-CN" altLang="en-US" sz="3200"/>
          </a:p>
        </p:txBody>
      </p:sp>
      <p:sp>
        <p:nvSpPr>
          <p:cNvPr id="16" name="文本框 15"/>
          <p:cNvSpPr txBox="1"/>
          <p:nvPr/>
        </p:nvSpPr>
        <p:spPr>
          <a:xfrm>
            <a:off x="5882640" y="5522595"/>
            <a:ext cx="5636895" cy="5835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200" b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Do your homework after school.</a:t>
            </a:r>
            <a:endParaRPr lang="en-US" sz="3200" b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63905" y="5537835"/>
            <a:ext cx="4990465" cy="5835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200" b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Don’t watch TV late at night.</a:t>
            </a:r>
            <a:endParaRPr lang="en-US" sz="3200" b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21055" y="5589270"/>
            <a:ext cx="4856480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endParaRPr lang="zh-CN" altLang="en-US" sz="3200"/>
          </a:p>
        </p:txBody>
      </p:sp>
      <p:sp>
        <p:nvSpPr>
          <p:cNvPr id="11" name="文本框 10"/>
          <p:cNvSpPr txBox="1"/>
          <p:nvPr/>
        </p:nvSpPr>
        <p:spPr>
          <a:xfrm>
            <a:off x="5957570" y="5589270"/>
            <a:ext cx="5345430" cy="5429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p>
            <a:endParaRPr lang="zh-CN" altLang="en-US" sz="3200"/>
          </a:p>
        </p:txBody>
      </p:sp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8" grpId="1" animBg="1"/>
      <p:bldP spid="9" grpId="0" bldLvl="0" animBg="1"/>
      <p:bldP spid="9" grpId="1" animBg="1"/>
      <p:bldP spid="10" grpId="0" bldLvl="0" animBg="1"/>
      <p:bldP spid="10" grpId="1" animBg="1"/>
      <p:bldP spid="11" grpId="0" bldLvl="0" animBg="1"/>
      <p:bldP spid="1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標題 1"/>
          <p:cNvSpPr>
            <a:spLocks noGrp="1" noChangeArrowheads="1"/>
          </p:cNvSpPr>
          <p:nvPr>
            <p:ph type="title" idx="4294967295"/>
          </p:nvPr>
        </p:nvSpPr>
        <p:spPr>
          <a:xfrm>
            <a:off x="683260" y="1029018"/>
            <a:ext cx="10191750" cy="1076325"/>
          </a:xfr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32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</a:rPr>
              <a:t> A</a:t>
            </a:r>
            <a:r>
              <a:rPr lang="en-US" altLang="zh-CN" sz="3200" b="1">
                <a:solidFill>
                  <a:srgbClr val="FE9B1C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Jo</a:t>
            </a: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h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nny’s father is asking Jo</a:t>
            </a: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h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nny to make some rules for the family to follow.</a:t>
            </a: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I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n pairs</a:t>
            </a: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help Jo</a:t>
            </a: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h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nny make </a:t>
            </a: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four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rules.</a:t>
            </a:r>
            <a:endParaRPr lang="zh-HK" altLang="en-US" sz="32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1456055" y="2393315"/>
            <a:ext cx="7068820" cy="3192145"/>
          </a:xfrm>
          <a:prstGeom prst="rect">
            <a:avLst/>
          </a:prstGeom>
          <a:solidFill>
            <a:srgbClr val="FFFBD6"/>
          </a:solidFill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GB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close/ windows/ when/ air conditioner/ on</a:t>
            </a:r>
            <a:endParaRPr lang="en-GB" altLang="en-US" sz="32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GB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put/ newspapers/ near/ heater</a:t>
            </a:r>
            <a:endParaRPr lang="en-GB" altLang="en-US" sz="32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GB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remember to take/ keys/ when/ go out</a:t>
            </a:r>
            <a:endParaRPr lang="en-GB" altLang="en-US" sz="32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GB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touch/ TV / wet hands</a:t>
            </a:r>
            <a:endParaRPr lang="en-GB" altLang="en-US" sz="32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21507" name="Picture 4" descr="QQ截图2013013110393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405" y="2489200"/>
            <a:ext cx="3236595" cy="2767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Box 4"/>
          <p:cNvSpPr txBox="1">
            <a:spLocks noChangeArrowheads="1"/>
          </p:cNvSpPr>
          <p:nvPr/>
        </p:nvSpPr>
        <p:spPr bwMode="auto">
          <a:xfrm>
            <a:off x="683260" y="233045"/>
            <a:ext cx="287972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Home rules</a:t>
            </a:r>
            <a:endParaRPr lang="en-US" altLang="zh-CN" sz="3600" b="1">
              <a:solidFill>
                <a:schemeClr val="accent6">
                  <a:lumMod val="7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605" y="2354580"/>
            <a:ext cx="806450" cy="32308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6"/>
          <p:cNvSpPr txBox="1">
            <a:spLocks noChangeArrowheads="1"/>
          </p:cNvSpPr>
          <p:nvPr/>
        </p:nvSpPr>
        <p:spPr bwMode="auto">
          <a:xfrm>
            <a:off x="1124585" y="1223010"/>
            <a:ext cx="10391775" cy="1863090"/>
          </a:xfrm>
          <a:prstGeom prst="rect">
            <a:avLst/>
          </a:prstGeom>
          <a:solidFill>
            <a:srgbClr val="FCFBC8"/>
          </a:solidFill>
          <a:ln w="57150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FontTx/>
              <a:buNone/>
              <a:defRPr/>
            </a:pPr>
            <a:r>
              <a:rPr lang="zh-CN" altLang="en-US" sz="32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We 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must:               </a:t>
            </a:r>
            <a:endParaRPr lang="zh-CN" altLang="en-US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lain"/>
              <a:defRPr/>
            </a:pP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 close the windows when the air conditioner is on;</a:t>
            </a:r>
            <a:endParaRPr lang="zh-CN" alt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lain"/>
              <a:defRPr/>
            </a:pP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______________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____________________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______ </a:t>
            </a:r>
            <a:endParaRPr lang="zh-CN" altLang="en-US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267" name="文字方塊 5"/>
          <p:cNvSpPr txBox="1">
            <a:spLocks noChangeArrowheads="1"/>
          </p:cNvSpPr>
          <p:nvPr/>
        </p:nvSpPr>
        <p:spPr bwMode="auto">
          <a:xfrm>
            <a:off x="1487170" y="2502535"/>
            <a:ext cx="8231188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PMingLiU" panose="02020500000000000000" pitchFamily="18" charset="-120"/>
                <a:cs typeface="Times New Roman" panose="02020603050405020304" charset="0"/>
              </a:rPr>
              <a:t>remember to take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the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PMingLiU" panose="02020500000000000000" pitchFamily="18" charset="-120"/>
                <a:cs typeface="Times New Roman" panose="02020603050405020304" charset="0"/>
              </a:rPr>
              <a:t>keys when we go out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zh-HK" altLang="en-US" sz="3200" b="1">
              <a:solidFill>
                <a:srgbClr val="FF0000"/>
              </a:solidFill>
              <a:latin typeface="Times New Roman" panose="02020603050405020304" charset="0"/>
              <a:ea typeface="PMingLiU" panose="02020500000000000000" pitchFamily="18" charset="-120"/>
              <a:cs typeface="Times New Roman" panose="02020603050405020304" charset="0"/>
            </a:endParaRPr>
          </a:p>
        </p:txBody>
      </p:sp>
      <p:sp>
        <p:nvSpPr>
          <p:cNvPr id="22531" name="Text Box 7"/>
          <p:cNvSpPr txBox="1">
            <a:spLocks noChangeArrowheads="1"/>
          </p:cNvSpPr>
          <p:nvPr/>
        </p:nvSpPr>
        <p:spPr bwMode="auto">
          <a:xfrm>
            <a:off x="1125220" y="3583940"/>
            <a:ext cx="10391775" cy="1863090"/>
          </a:xfrm>
          <a:prstGeom prst="rect">
            <a:avLst/>
          </a:prstGeom>
          <a:solidFill>
            <a:srgbClr val="FCFBC8"/>
          </a:solidFill>
          <a:ln w="57150">
            <a:noFill/>
            <a:miter lim="800000"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We must not: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1  _______________________________________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2  _______________________________________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269" name="文字方塊 6"/>
          <p:cNvSpPr txBox="1">
            <a:spLocks noChangeArrowheads="1"/>
          </p:cNvSpPr>
          <p:nvPr/>
        </p:nvSpPr>
        <p:spPr bwMode="auto">
          <a:xfrm>
            <a:off x="1651635" y="4206240"/>
            <a:ext cx="6359525" cy="791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PMingLiU" panose="02020500000000000000" pitchFamily="18" charset="-120"/>
                <a:cs typeface="Times New Roman" panose="02020603050405020304" charset="0"/>
              </a:rPr>
              <a:t>put the newspaper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ea typeface="PMingLiU" panose="02020500000000000000" pitchFamily="18" charset="-120"/>
                <a:cs typeface="Times New Roman" panose="02020603050405020304" charset="0"/>
              </a:rPr>
              <a:t>s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PMingLiU" panose="02020500000000000000" pitchFamily="18" charset="-120"/>
                <a:cs typeface="Times New Roman" panose="02020603050405020304" charset="0"/>
              </a:rPr>
              <a:t> near the heater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;</a:t>
            </a:r>
            <a:endParaRPr lang="zh-CN" altLang="en-US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zh-CN" altLang="en-US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270" name="文字方塊 7"/>
          <p:cNvSpPr txBox="1">
            <a:spLocks noChangeArrowheads="1"/>
          </p:cNvSpPr>
          <p:nvPr/>
        </p:nvSpPr>
        <p:spPr bwMode="auto">
          <a:xfrm>
            <a:off x="1599883" y="4863465"/>
            <a:ext cx="5976937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PMingLiU" panose="02020500000000000000" pitchFamily="18" charset="-120"/>
                <a:cs typeface="Times New Roman" panose="02020603050405020304" charset="0"/>
              </a:rPr>
              <a:t>touch TV with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the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PMingLiU" panose="02020500000000000000" pitchFamily="18" charset="-120"/>
                <a:cs typeface="Times New Roman" panose="02020603050405020304" charset="0"/>
              </a:rPr>
              <a:t> wet hands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zh-HK" altLang="en-US" sz="3200" b="1">
              <a:solidFill>
                <a:srgbClr val="FF0000"/>
              </a:solidFill>
              <a:latin typeface="Times New Roman" panose="02020603050405020304" charset="0"/>
              <a:ea typeface="PMingLiU" panose="02020500000000000000" pitchFamily="18" charset="-120"/>
              <a:cs typeface="Times New Roman" panose="02020603050405020304" charset="0"/>
            </a:endParaRPr>
          </a:p>
        </p:txBody>
      </p:sp>
      <p:sp>
        <p:nvSpPr>
          <p:cNvPr id="22534" name="Text Box 7"/>
          <p:cNvSpPr txBox="1">
            <a:spLocks noChangeArrowheads="1"/>
          </p:cNvSpPr>
          <p:nvPr/>
        </p:nvSpPr>
        <p:spPr bwMode="auto">
          <a:xfrm>
            <a:off x="4771390" y="577850"/>
            <a:ext cx="252095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600" b="1">
                <a:latin typeface="Times New Roman" panose="02020603050405020304" charset="0"/>
                <a:cs typeface="Times New Roman" panose="02020603050405020304" charset="0"/>
              </a:rPr>
              <a:t>Home rules</a:t>
            </a:r>
            <a:endParaRPr lang="en-GB" altLang="en-US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9" grpId="0"/>
      <p:bldP spid="112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標題 1"/>
          <p:cNvSpPr>
            <a:spLocks noGrp="1"/>
          </p:cNvSpPr>
          <p:nvPr>
            <p:ph type="title" idx="4294967295"/>
          </p:nvPr>
        </p:nvSpPr>
        <p:spPr>
          <a:xfrm>
            <a:off x="991870" y="521176"/>
            <a:ext cx="8229600" cy="607695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0B050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</a:rPr>
              <a:t> B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Add 4 more rules to the Home Rule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in A.</a:t>
            </a:r>
            <a:endParaRPr lang="zh-HK" altLang="en-US" sz="28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3554" name="Text Box 6"/>
          <p:cNvSpPr txBox="1">
            <a:spLocks noChangeArrowheads="1"/>
          </p:cNvSpPr>
          <p:nvPr/>
        </p:nvSpPr>
        <p:spPr bwMode="auto">
          <a:xfrm>
            <a:off x="979805" y="1319530"/>
            <a:ext cx="9999980" cy="2355215"/>
          </a:xfrm>
          <a:prstGeom prst="rect">
            <a:avLst/>
          </a:prstGeom>
          <a:solidFill>
            <a:srgbClr val="FCFBC8"/>
          </a:solidFill>
          <a:ln w="57150">
            <a:noFill/>
            <a:miter lim="800000"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We must:               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  <a:buFont typeface="Arial" panose="020B0604020202020204" pitchFamily="34" charset="0"/>
              <a:buAutoNum type="arabicPlain" startAt="3"/>
            </a:pP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 ________________________________________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4 ________________________________________ 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3555" name="Text Box 7"/>
          <p:cNvSpPr txBox="1">
            <a:spLocks noChangeArrowheads="1"/>
          </p:cNvSpPr>
          <p:nvPr/>
        </p:nvSpPr>
        <p:spPr bwMode="auto">
          <a:xfrm>
            <a:off x="991870" y="3804285"/>
            <a:ext cx="9988550" cy="2355215"/>
          </a:xfrm>
          <a:prstGeom prst="rect">
            <a:avLst/>
          </a:prstGeom>
          <a:solidFill>
            <a:srgbClr val="FCFBC8"/>
          </a:solidFill>
          <a:ln w="57150">
            <a:noFill/>
            <a:miter lim="800000"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We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 must not: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3 ________________________________________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4 ________________________________________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293" name="Text Box 41"/>
          <p:cNvSpPr txBox="1">
            <a:spLocks noChangeArrowheads="1"/>
          </p:cNvSpPr>
          <p:nvPr/>
        </p:nvSpPr>
        <p:spPr bwMode="auto">
          <a:xfrm>
            <a:off x="1420813" y="2101533"/>
            <a:ext cx="75692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switch off the lights when we leave home;</a:t>
            </a:r>
            <a:endParaRPr lang="zh-CN" altLang="en-US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294" name="矩形 7"/>
          <p:cNvSpPr>
            <a:spLocks noChangeArrowheads="1"/>
          </p:cNvSpPr>
          <p:nvPr/>
        </p:nvSpPr>
        <p:spPr bwMode="auto">
          <a:xfrm>
            <a:off x="1421130" y="4627880"/>
            <a:ext cx="9278620" cy="6635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noAutofit/>
          </a:bodyPr>
          <a:lstStyle/>
          <a:p>
            <a:pPr>
              <a:buFontTx/>
              <a:buNone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put our hand in the washing machine when it is on;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charset="0"/>
              <a:ea typeface="PMingLiU" panose="02020500000000000000" pitchFamily="18" charset="-120"/>
              <a:cs typeface="Times New Roman" panose="02020603050405020304" charset="0"/>
            </a:endParaRPr>
          </a:p>
        </p:txBody>
      </p:sp>
      <p:sp>
        <p:nvSpPr>
          <p:cNvPr id="12295" name="文字方塊 8"/>
          <p:cNvSpPr txBox="1">
            <a:spLocks noChangeArrowheads="1"/>
          </p:cNvSpPr>
          <p:nvPr/>
        </p:nvSpPr>
        <p:spPr bwMode="auto">
          <a:xfrm>
            <a:off x="1421130" y="2940685"/>
            <a:ext cx="6192838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PMingLiU" panose="02020500000000000000" pitchFamily="18" charset="-120"/>
                <a:cs typeface="Times New Roman" panose="02020603050405020304" charset="0"/>
              </a:rPr>
              <a:t>keep the house clean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ea typeface="PMingLiU" panose="02020500000000000000" pitchFamily="18" charset="-120"/>
                <a:cs typeface="Times New Roman" panose="02020603050405020304" charset="0"/>
              </a:rPr>
              <a:t>.</a:t>
            </a:r>
            <a:endParaRPr lang="zh-HK" altLang="en-US" sz="3200" b="1">
              <a:solidFill>
                <a:srgbClr val="FF0000"/>
              </a:solidFill>
              <a:latin typeface="Times New Roman" panose="02020603050405020304" charset="0"/>
              <a:ea typeface="PMingLiU" panose="02020500000000000000" pitchFamily="18" charset="-120"/>
              <a:cs typeface="Times New Roman" panose="02020603050405020304" charset="0"/>
            </a:endParaRPr>
          </a:p>
        </p:txBody>
      </p:sp>
      <p:sp>
        <p:nvSpPr>
          <p:cNvPr id="12296" name="文字方塊 9"/>
          <p:cNvSpPr txBox="1">
            <a:spLocks noChangeArrowheads="1"/>
          </p:cNvSpPr>
          <p:nvPr/>
        </p:nvSpPr>
        <p:spPr bwMode="auto">
          <a:xfrm>
            <a:off x="1597660" y="5466080"/>
            <a:ext cx="338455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speak rudely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zh-HK" altLang="en-US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  <p:bldP spid="1229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 descr="7b0a20202020227461726765744964223a202270726f636573734f6e6c696e65576f7264417274222c0a2020202022776f7264617274223a20227b5c2269645c223a32353030333834392c5c227469645c223a5c225c227d220a7d0a"/>
          <p:cNvSpPr txBox="1"/>
          <p:nvPr>
            <p:custDataLst>
              <p:tags r:id="rId1"/>
            </p:custDataLst>
          </p:nvPr>
        </p:nvSpPr>
        <p:spPr>
          <a:xfrm>
            <a:off x="3786505" y="219710"/>
            <a:ext cx="3556000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b="1" dirty="0">
                <a:ln w="5376" cmpd="sng">
                  <a:solidFill>
                    <a:srgbClr val="FFEA75"/>
                  </a:solidFill>
                  <a:prstDash val="solid"/>
                </a:ln>
                <a:gradFill>
                  <a:gsLst>
                    <a:gs pos="99000">
                      <a:srgbClr val="FF7373">
                        <a:alpha val="100000"/>
                      </a:srgbClr>
                    </a:gs>
                    <a:gs pos="0">
                      <a:srgbClr val="FF8F8E"/>
                    </a:gs>
                  </a:gsLst>
                  <a:lin ang="16200000" scaled="1"/>
                </a:gradFill>
                <a:effectLst>
                  <a:innerShdw blurRad="13439" dist="50800" dir="18900000">
                    <a:srgbClr val="89210D">
                      <a:alpha val="29000"/>
                    </a:srgbClr>
                  </a:innerShdw>
                  <a:reflection blurRad="18815" stA="38000" endA="900" endPos="60000" dist="38100" dir="5400000" sy="-100000" algn="bl" rotWithShape="0"/>
                </a:effectLs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Challenge</a:t>
            </a:r>
            <a:endParaRPr lang="en-US" altLang="zh-CN" b="1" dirty="0">
              <a:ln w="5376" cmpd="sng">
                <a:solidFill>
                  <a:srgbClr val="FFEA75"/>
                </a:solidFill>
                <a:prstDash val="solid"/>
              </a:ln>
              <a:gradFill>
                <a:gsLst>
                  <a:gs pos="99000">
                    <a:srgbClr val="FF7373">
                      <a:alpha val="100000"/>
                    </a:srgbClr>
                  </a:gs>
                  <a:gs pos="0">
                    <a:srgbClr val="FF8F8E"/>
                  </a:gs>
                </a:gsLst>
                <a:lin ang="16200000" scaled="1"/>
              </a:gradFill>
              <a:effectLst>
                <a:innerShdw blurRad="13439" dist="50800" dir="18900000">
                  <a:srgbClr val="89210D">
                    <a:alpha val="29000"/>
                  </a:srgbClr>
                </a:innerShdw>
                <a:reflection blurRad="18815" stA="38000" endA="900" endPos="60000" dist="38100" dir="5400000" sy="-100000" algn="bl" rotWithShape="0"/>
              </a:effectLst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969645" y="3006725"/>
          <a:ext cx="10252710" cy="320802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965"/>
                <a:gridCol w="7865745"/>
              </a:tblGrid>
              <a:tr h="1210310">
                <a:tc>
                  <a:txBody>
                    <a:bodyPr/>
                    <a:p>
                      <a:r>
                        <a:rPr lang="zh-CN" altLang="en-US" sz="3200" b="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电的重要性</a:t>
                      </a:r>
                      <a:endParaRPr lang="zh-CN" altLang="en-US" sz="3200" b="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45" marR="91445" anchor="ctr" anchorCtr="0"/>
                </a:tc>
                <a:tc>
                  <a:txBody>
                    <a:bodyPr/>
                    <a:p>
                      <a:r>
                        <a:rPr lang="zh-CN" altLang="en-US" sz="3200" b="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电改变了我们的生活方式，让我们生活更方便。人们的衣食住行都离不开电。</a:t>
                      </a:r>
                      <a:endParaRPr lang="zh-CN" altLang="en-US" sz="3200" b="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45" marR="91445" anchor="ctr" anchorCtr="0"/>
                </a:tc>
              </a:tr>
              <a:tr h="1997710">
                <a:tc>
                  <a:txBody>
                    <a:bodyPr/>
                    <a:p>
                      <a:r>
                        <a:rPr lang="zh-CN" altLang="en-US" sz="3200" b="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安全使用电器的注意事项</a:t>
                      </a:r>
                      <a:endParaRPr lang="zh-CN" altLang="en-US" sz="3200" b="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45" marR="91445" anchor="ctr" anchorCtr="0"/>
                </a:tc>
                <a:tc>
                  <a:txBody>
                    <a:bodyPr/>
                    <a:p>
                      <a:r>
                        <a:rPr lang="en-US" altLang="zh-CN" sz="32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1. </a:t>
                      </a:r>
                      <a:r>
                        <a:rPr lang="zh-CN" altLang="en-US" sz="32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开关电器之前，要确保手是干的。</a:t>
                      </a:r>
                      <a:endParaRPr lang="zh-CN" altLang="en-US" sz="3200" b="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r>
                        <a:rPr lang="en-US" altLang="zh-CN" sz="32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2. </a:t>
                      </a:r>
                      <a:r>
                        <a:rPr lang="zh-CN" altLang="en-US" sz="32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使用电饭锅时，必须保持锅的外表干燥。</a:t>
                      </a:r>
                      <a:endParaRPr lang="zh-CN" altLang="en-US" sz="3200" b="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r>
                        <a:rPr lang="en-US" altLang="zh-CN" sz="32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3. ......</a:t>
                      </a:r>
                      <a:r>
                        <a:rPr lang="zh-CN" altLang="en-US" sz="32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（请你补充）</a:t>
                      </a:r>
                      <a:endParaRPr lang="zh-CN" altLang="en-US" sz="3200" b="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45" marR="91445" anchor="ctr" anchorCtr="0"/>
                </a:tc>
              </a:tr>
            </a:tbl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875030" y="1102995"/>
            <a:ext cx="10134600" cy="18141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/>
            <a:r>
              <a:rPr lang="zh-CN" altLang="en-US" sz="2800" dirty="0">
                <a:latin typeface="Times New Roman" panose="02020603050405020304" charset="0"/>
                <a:ea typeface="华文楷体" panose="02010600040101010101" charset="-122"/>
                <a:sym typeface="+mn-ea"/>
              </a:rPr>
              <a:t>电在我们的日常生活中非常重要，电器使我们的生活更方便。但是，电会伤害人或引起火灾，如果不安全用电会非常危险。现在学校宣传部请你写一篇文章，告知同学们电的重要性以及安全使用电器的注意事项。</a:t>
            </a:r>
            <a:endParaRPr lang="zh-CN" altLang="en-US" sz="2800" b="0" baseline="0" dirty="0">
              <a:solidFill>
                <a:schemeClr val="tx1"/>
              </a:solidFill>
              <a:latin typeface="Times New Roman" panose="02020603050405020304" charset="0"/>
              <a:ea typeface="华文楷体" panose="02010600040101010101" charset="-122"/>
            </a:endParaRPr>
          </a:p>
          <a:p>
            <a:endParaRPr lang="zh-CN" altLang="en-US" sz="2800" b="0" baseline="0" dirty="0">
              <a:solidFill>
                <a:schemeClr val="tx1"/>
              </a:solidFill>
              <a:latin typeface="Times New Roman" panose="02020603050405020304" charset="0"/>
              <a:ea typeface="华文楷体" panose="02010600040101010101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矩形 3"/>
          <p:cNvSpPr>
            <a:spLocks noChangeArrowheads="1"/>
          </p:cNvSpPr>
          <p:nvPr/>
        </p:nvSpPr>
        <p:spPr bwMode="auto">
          <a:xfrm>
            <a:off x="1121410" y="417830"/>
            <a:ext cx="10742930" cy="5842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 fontAlgn="auto">
              <a:lnSpc>
                <a:spcPct val="110000"/>
              </a:lnSpc>
            </a:pPr>
            <a:r>
              <a:rPr lang="en-US" altLang="zh-CN" sz="3400" b="1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Step 1: </a:t>
            </a:r>
            <a:r>
              <a:rPr lang="zh-CN" altLang="en-US" sz="3400" b="1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激活词汇</a:t>
            </a:r>
            <a:endParaRPr lang="zh-CN" altLang="en-US" sz="34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fontAlgn="auto">
              <a:lnSpc>
                <a:spcPct val="110000"/>
              </a:lnSpc>
            </a:pPr>
            <a:r>
              <a:rPr lang="zh-CN" altLang="en-US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你能想到本单元或以前学过的一些与用电有关的词汇吗？把它们写下来吧！</a:t>
            </a:r>
            <a:endParaRPr lang="zh-CN" altLang="en-US" sz="34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fontAlgn="auto">
              <a:lnSpc>
                <a:spcPct val="110000"/>
              </a:lnSpc>
            </a:pPr>
            <a:r>
              <a:rPr lang="en-US" altLang="zh-CN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1. </a:t>
            </a:r>
            <a:r>
              <a:rPr lang="zh-CN" altLang="en-US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在某人的日常生活中</a:t>
            </a:r>
            <a:endParaRPr lang="zh-CN" altLang="en-US" sz="34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fontAlgn="auto">
              <a:lnSpc>
                <a:spcPct val="110000"/>
              </a:lnSpc>
            </a:pPr>
            <a:r>
              <a:rPr lang="en-US" altLang="zh-CN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2. </a:t>
            </a:r>
            <a:r>
              <a:rPr lang="zh-CN" altLang="en-US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电器</a:t>
            </a:r>
            <a:endParaRPr lang="zh-CN" altLang="en-US" sz="34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fontAlgn="auto">
              <a:lnSpc>
                <a:spcPct val="110000"/>
              </a:lnSpc>
            </a:pPr>
            <a:r>
              <a:rPr lang="en-US" altLang="zh-CN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3. </a:t>
            </a:r>
            <a:r>
              <a:rPr lang="zh-CN" altLang="en-US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使</a:t>
            </a:r>
            <a:r>
              <a:rPr lang="en-US" altLang="zh-CN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……</a:t>
            </a:r>
            <a:r>
              <a:rPr lang="zh-CN" altLang="en-US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更方便</a:t>
            </a:r>
            <a:endParaRPr lang="zh-CN" altLang="en-US" sz="34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fontAlgn="auto">
              <a:lnSpc>
                <a:spcPct val="110000"/>
              </a:lnSpc>
            </a:pPr>
            <a:r>
              <a:rPr lang="en-US" altLang="zh-CN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4. </a:t>
            </a:r>
            <a:r>
              <a:rPr lang="zh-CN" altLang="en-US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引起火灾</a:t>
            </a:r>
            <a:endParaRPr lang="zh-CN" altLang="en-US" sz="34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fontAlgn="auto">
              <a:lnSpc>
                <a:spcPct val="110000"/>
              </a:lnSpc>
            </a:pPr>
            <a:r>
              <a:rPr lang="en-US" altLang="zh-CN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5. </a:t>
            </a:r>
            <a:r>
              <a:rPr lang="zh-CN" altLang="en-US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打开或关掉（电器等）</a:t>
            </a:r>
            <a:endParaRPr lang="zh-CN" altLang="en-US" sz="34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fontAlgn="auto">
              <a:lnSpc>
                <a:spcPct val="110000"/>
              </a:lnSpc>
            </a:pPr>
            <a:r>
              <a:rPr lang="en-US" altLang="zh-CN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6. </a:t>
            </a:r>
            <a:r>
              <a:rPr lang="zh-CN" altLang="en-US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电饭锅</a:t>
            </a:r>
            <a:endParaRPr lang="zh-CN" altLang="en-US" sz="34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fontAlgn="auto">
              <a:lnSpc>
                <a:spcPct val="110000"/>
              </a:lnSpc>
            </a:pPr>
            <a:r>
              <a:rPr lang="en-US" altLang="zh-CN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7. </a:t>
            </a:r>
            <a:r>
              <a:rPr lang="zh-CN" altLang="en-US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保持</a:t>
            </a:r>
            <a:r>
              <a:rPr lang="en-US" altLang="zh-CN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……</a:t>
            </a:r>
            <a:r>
              <a:rPr lang="zh-CN" altLang="en-US" sz="34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干燥</a:t>
            </a:r>
            <a:endParaRPr lang="zh-CN" altLang="en-US" sz="34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817235" y="2114233"/>
            <a:ext cx="3455988" cy="666115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 fontAlgn="auto">
              <a:lnSpc>
                <a:spcPct val="110000"/>
              </a:lnSpc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in one’s daily life</a:t>
            </a:r>
            <a:endParaRPr lang="en-US" altLang="zh-CN" sz="340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816918" y="2611755"/>
            <a:ext cx="4032250" cy="666115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 fontAlgn="auto">
              <a:lnSpc>
                <a:spcPct val="110000"/>
              </a:lnSpc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electrical appliance(s)</a:t>
            </a:r>
            <a:endParaRPr lang="en-US" altLang="zh-CN" sz="340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816918" y="3256915"/>
            <a:ext cx="4679950" cy="666115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 fontAlgn="auto">
              <a:lnSpc>
                <a:spcPct val="110000"/>
              </a:lnSpc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make ... more convenient</a:t>
            </a:r>
            <a:endParaRPr lang="en-US" altLang="zh-CN" sz="340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817235" y="3888740"/>
            <a:ext cx="3455988" cy="666115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 fontAlgn="auto">
              <a:lnSpc>
                <a:spcPct val="110000"/>
              </a:lnSpc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start a fire</a:t>
            </a:r>
            <a:endParaRPr lang="en-US" altLang="zh-CN" sz="340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816918" y="4398645"/>
            <a:ext cx="4032250" cy="666115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 fontAlgn="auto">
              <a:lnSpc>
                <a:spcPct val="110000"/>
              </a:lnSpc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switch / turn on or off</a:t>
            </a:r>
            <a:endParaRPr lang="en-US" altLang="zh-CN" sz="340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817235" y="5061585"/>
            <a:ext cx="3455988" cy="666115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 fontAlgn="auto">
              <a:lnSpc>
                <a:spcPct val="110000"/>
              </a:lnSpc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rice cooker</a:t>
            </a:r>
            <a:endParaRPr lang="en-US" altLang="zh-CN" sz="340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817235" y="5594033"/>
            <a:ext cx="3455988" cy="666115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 fontAlgn="auto">
              <a:lnSpc>
                <a:spcPct val="110000"/>
              </a:lnSpc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keep ... dry</a:t>
            </a:r>
            <a:endParaRPr lang="en-US" altLang="zh-CN" sz="340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857885" y="935990"/>
            <a:ext cx="10392410" cy="5174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400" b="1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Step 2: </a:t>
            </a:r>
            <a:r>
              <a:rPr lang="zh-CN" altLang="en-US" sz="3400" b="1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精彩结构</a:t>
            </a:r>
            <a:endParaRPr lang="zh-CN" altLang="en-US" sz="34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1. if </a:t>
            </a:r>
            <a:r>
              <a:rPr lang="zh-CN" altLang="en-US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引导的条件状语从句“如果</a:t>
            </a:r>
            <a:r>
              <a:rPr lang="en-US" altLang="zh-CN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……”</a:t>
            </a:r>
            <a:endParaRPr lang="en-US" altLang="zh-CN" sz="34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【</a:t>
            </a:r>
            <a:r>
              <a:rPr lang="zh-CN" altLang="en-US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译</a:t>
            </a:r>
            <a:r>
              <a:rPr lang="en-US" altLang="zh-CN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】</a:t>
            </a:r>
            <a:r>
              <a:rPr lang="zh-CN" altLang="en-US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如果我们不安全用电，那会很危险的。</a:t>
            </a:r>
            <a:endParaRPr lang="en-US" altLang="zh-CN" sz="34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If we don’t use electricity safely, it will be very dangerous.</a:t>
            </a:r>
            <a:endParaRPr lang="en-US" altLang="zh-CN" sz="3400" dirty="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2. make sure +</a:t>
            </a:r>
            <a:r>
              <a:rPr lang="zh-CN" altLang="en-US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宾语从句“确保</a:t>
            </a:r>
            <a:r>
              <a:rPr lang="en-US" altLang="zh-CN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……”</a:t>
            </a:r>
            <a:endParaRPr lang="en-US" altLang="zh-CN" sz="34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【</a:t>
            </a:r>
            <a:r>
              <a:rPr lang="zh-CN" altLang="en-US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译</a:t>
            </a:r>
            <a:r>
              <a:rPr lang="en-US" altLang="zh-CN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】</a:t>
            </a:r>
            <a:r>
              <a:rPr lang="zh-CN" altLang="en-US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在我们开关电器之前，要确保我们的手是干的。</a:t>
            </a:r>
            <a:endParaRPr lang="en-US" altLang="zh-CN" sz="34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Before we switch on or off the electrical appliances, make sure our hands are dry.</a:t>
            </a:r>
            <a:endParaRPr lang="zh-CN" altLang="en-US" sz="3400" dirty="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endParaRPr lang="zh-CN" altLang="en-US" sz="3400" dirty="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矩形 3"/>
          <p:cNvSpPr>
            <a:spLocks noChangeArrowheads="1"/>
          </p:cNvSpPr>
          <p:nvPr/>
        </p:nvSpPr>
        <p:spPr bwMode="auto">
          <a:xfrm>
            <a:off x="1237615" y="604520"/>
            <a:ext cx="7743825" cy="4015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400" b="1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Step 3: </a:t>
            </a:r>
            <a:r>
              <a:rPr lang="zh-CN" altLang="en-US" sz="3400" b="1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谋篇布局</a:t>
            </a:r>
            <a:endParaRPr lang="zh-CN" altLang="en-US" sz="34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文章内容可分成两段。</a:t>
            </a:r>
            <a:endParaRPr lang="zh-CN" altLang="en-US" sz="34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第一段说明电的</a:t>
            </a:r>
            <a:r>
              <a:rPr lang="en-US" altLang="zh-CN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______________</a:t>
            </a:r>
            <a:r>
              <a:rPr lang="zh-CN" altLang="en-US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，</a:t>
            </a:r>
            <a:endParaRPr lang="zh-CN" altLang="en-US" sz="34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第二段介绍 </a:t>
            </a:r>
            <a:r>
              <a:rPr lang="en-US" altLang="zh-CN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______________________</a:t>
            </a:r>
            <a:r>
              <a:rPr lang="zh-CN" altLang="en-US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。</a:t>
            </a:r>
            <a:endParaRPr lang="zh-CN" altLang="en-US" sz="34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短文应采用 </a:t>
            </a:r>
            <a:r>
              <a:rPr lang="en-US" altLang="zh-CN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________</a:t>
            </a:r>
            <a:r>
              <a:rPr lang="zh-CN" altLang="en-US" sz="34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时态。</a:t>
            </a:r>
            <a:endParaRPr lang="zh-CN" altLang="en-US" sz="34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452858" y="2305318"/>
            <a:ext cx="3455987" cy="614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</a:rPr>
              <a:t>重要性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538140" y="3142566"/>
            <a:ext cx="5040313" cy="614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4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</a:rPr>
              <a:t>安全使用电器的注意事项</a:t>
            </a:r>
            <a:endParaRPr lang="zh-CN" altLang="en-US" sz="34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442255" y="3926473"/>
            <a:ext cx="2017713" cy="614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4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</a:rPr>
              <a:t>一般现在</a:t>
            </a:r>
            <a:endParaRPr lang="zh-CN" altLang="en-US" sz="34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内容占位符 3"/>
          <p:cNvGraphicFramePr/>
          <p:nvPr>
            <p:ph idx="1"/>
            <p:custDataLst>
              <p:tags r:id="rId1"/>
            </p:custDataLst>
          </p:nvPr>
        </p:nvGraphicFramePr>
        <p:xfrm>
          <a:off x="565150" y="789940"/>
          <a:ext cx="10513695" cy="5463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1290"/>
                <a:gridCol w="7651115"/>
                <a:gridCol w="1431290"/>
              </a:tblGrid>
              <a:tr h="45720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Times New Roman" panose="02020603050405020304" charset="0"/>
                          <a:ea typeface="华文楷体" panose="02010600040101010101" charset="-122"/>
                        </a:rPr>
                        <a:t>项目</a:t>
                      </a:r>
                      <a:endParaRPr lang="zh-CN" altLang="en-US" sz="240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Times New Roman" panose="02020603050405020304" charset="0"/>
                          <a:ea typeface="华文楷体" panose="02010600040101010101" charset="-122"/>
                        </a:rPr>
                        <a:t>要求</a:t>
                      </a:r>
                      <a:endParaRPr lang="zh-CN" altLang="en-US" sz="240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Times New Roman" panose="02020603050405020304" charset="0"/>
                          <a:ea typeface="华文楷体" panose="02010600040101010101" charset="-122"/>
                        </a:rPr>
                        <a:t>自评</a:t>
                      </a:r>
                      <a:endParaRPr lang="zh-CN" altLang="en-US" sz="240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anchor="ctr" anchorCtr="0"/>
                </a:tc>
              </a:tr>
              <a:tr h="192024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1. </a:t>
                      </a: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内容</a:t>
                      </a:r>
                      <a:endParaRPr lang="zh-CN" altLang="en-US" sz="20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（</a:t>
                      </a:r>
                      <a:r>
                        <a:rPr lang="en-US" altLang="zh-CN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6</a:t>
                      </a: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分）</a:t>
                      </a:r>
                      <a:endParaRPr lang="zh-CN" altLang="en-US" sz="20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r>
                        <a:rPr lang="zh-CN" altLang="en-US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是否涵盖全部内容，并用正确的句子表达。</a:t>
                      </a:r>
                      <a:endParaRPr lang="zh-CN" altLang="en-US" sz="2000" b="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r>
                        <a:rPr lang="en-US" altLang="zh-CN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</a:t>
                      </a:r>
                      <a:r>
                        <a:rPr lang="zh-CN" altLang="en-US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）</a:t>
                      </a:r>
                      <a:r>
                        <a:rPr lang="en-US" altLang="zh-CN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 </a:t>
                      </a:r>
                      <a:r>
                        <a:rPr lang="zh-CN" altLang="en-US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电改变了我们的生活方式，让我们生活更方便。（</a:t>
                      </a:r>
                      <a:r>
                        <a:rPr lang="en-US" altLang="zh-CN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zh-CN" altLang="en-US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）</a:t>
                      </a:r>
                      <a:endParaRPr lang="zh-CN" altLang="en-US" sz="2000" b="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r>
                        <a:rPr lang="en-US" altLang="zh-CN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zh-CN" altLang="en-US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）人们的衣食住行都离不开电。</a:t>
                      </a:r>
                      <a:r>
                        <a:rPr lang="zh-CN" altLang="en-US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（</a:t>
                      </a:r>
                      <a:r>
                        <a:rPr lang="en-US" altLang="zh-CN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1</a:t>
                      </a:r>
                      <a:r>
                        <a:rPr lang="zh-CN" altLang="en-US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）</a:t>
                      </a:r>
                      <a:endParaRPr lang="zh-CN" altLang="en-US" sz="2000" b="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r>
                        <a:rPr lang="en-US" altLang="zh-CN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zh-CN" altLang="en-US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）</a:t>
                      </a:r>
                      <a:r>
                        <a:rPr lang="zh-CN" altLang="en-US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开关电器之前，要确保手是干的。（</a:t>
                      </a:r>
                      <a:r>
                        <a:rPr lang="en-US" altLang="zh-CN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1</a:t>
                      </a:r>
                      <a:r>
                        <a:rPr lang="zh-CN" altLang="en-US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）</a:t>
                      </a:r>
                      <a:endParaRPr lang="zh-CN" altLang="en-US" sz="2000" b="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r>
                        <a:rPr lang="en-US" altLang="zh-CN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4</a:t>
                      </a:r>
                      <a:r>
                        <a:rPr lang="zh-CN" altLang="en-US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）使用电饭锅时，必须保持锅的外表干燥。（</a:t>
                      </a:r>
                      <a:r>
                        <a:rPr lang="en-US" altLang="zh-CN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1</a:t>
                      </a:r>
                      <a:r>
                        <a:rPr lang="zh-CN" altLang="en-US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）</a:t>
                      </a:r>
                      <a:endParaRPr lang="zh-CN" altLang="en-US" sz="2000" b="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r>
                        <a:rPr lang="en-US" altLang="zh-CN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5</a:t>
                      </a:r>
                      <a:r>
                        <a:rPr lang="zh-CN" altLang="en-US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）</a:t>
                      </a:r>
                      <a:r>
                        <a:rPr lang="en-US" altLang="zh-CN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......</a:t>
                      </a:r>
                      <a:r>
                        <a:rPr lang="zh-CN" altLang="en-US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（请你补充）（</a:t>
                      </a:r>
                      <a:r>
                        <a:rPr lang="en-US" altLang="zh-CN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1</a:t>
                      </a:r>
                      <a:r>
                        <a:rPr lang="zh-CN" altLang="en-US" sz="20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）</a:t>
                      </a:r>
                      <a:endParaRPr lang="zh-CN" altLang="en-US" sz="2000" b="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  <a:sym typeface="+mn-ea"/>
                      </a:endParaRPr>
                    </a:p>
                  </a:txBody>
                  <a:tcPr marL="91445" marR="91445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4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anchor="ctr" anchorCtr="0"/>
                </a:tc>
              </a:tr>
              <a:tr h="131064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准备性</a:t>
                      </a:r>
                      <a:endParaRPr lang="zh-CN" altLang="en-US" sz="20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（</a:t>
                      </a:r>
                      <a:r>
                        <a:rPr lang="en-US" altLang="zh-CN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6</a:t>
                      </a: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分）</a:t>
                      </a:r>
                      <a:endParaRPr lang="zh-CN" altLang="en-US" sz="20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r>
                        <a:rPr lang="en-US" altLang="zh-CN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</a:t>
                      </a:r>
                      <a:r>
                        <a:rPr lang="zh-CN" altLang="en-US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）时态，人称是否正确？</a:t>
                      </a:r>
                      <a:endParaRPr lang="zh-CN" altLang="en-US" sz="2000" b="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r>
                        <a:rPr lang="en-US" altLang="zh-CN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zh-CN" altLang="en-US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）单词拼写是否都正确？</a:t>
                      </a:r>
                      <a:endParaRPr lang="zh-CN" altLang="en-US" sz="2000" b="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r>
                        <a:rPr lang="en-US" altLang="zh-CN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zh-CN" altLang="en-US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）句子是否正确？</a:t>
                      </a:r>
                      <a:endParaRPr lang="zh-CN" altLang="en-US" sz="2000" b="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r>
                        <a:rPr lang="en-US" altLang="zh-CN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4</a:t>
                      </a:r>
                      <a:r>
                        <a:rPr lang="zh-CN" altLang="en-US" sz="2000" b="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）有否正确使用含有情态动词的句子？</a:t>
                      </a:r>
                      <a:endParaRPr lang="zh-CN" altLang="en-US" sz="2000" b="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45" marR="91445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4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anchor="ctr" anchorCtr="0"/>
                </a:tc>
              </a:tr>
              <a:tr h="100584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3.</a:t>
                      </a: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流畅性</a:t>
                      </a:r>
                      <a:endParaRPr lang="zh-CN" altLang="en-US" sz="20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（</a:t>
                      </a:r>
                      <a:r>
                        <a:rPr lang="en-US" altLang="zh-CN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3</a:t>
                      </a: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分）</a:t>
                      </a:r>
                      <a:endParaRPr lang="zh-CN" altLang="en-US" sz="20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en-US" altLang="zh-CN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</a:t>
                      </a: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）有否合理分段？</a:t>
                      </a:r>
                      <a:endParaRPr lang="zh-CN" altLang="en-US" sz="20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pPr algn="l">
                        <a:buNone/>
                      </a:pPr>
                      <a:r>
                        <a:rPr lang="en-US" altLang="zh-CN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） 句式是否多样？</a:t>
                      </a:r>
                      <a:endParaRPr lang="zh-CN" altLang="en-US" sz="20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pPr algn="l">
                        <a:buNone/>
                      </a:pPr>
                      <a:r>
                        <a:rPr lang="en-US" altLang="zh-CN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）句子间，段落间是否有逻辑？</a:t>
                      </a:r>
                      <a:endParaRPr lang="zh-CN" altLang="en-US" sz="20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4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anchor="ctr" anchorCtr="0"/>
                </a:tc>
              </a:tr>
              <a:tr h="76962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总分</a:t>
                      </a:r>
                      <a:r>
                        <a:rPr lang="en-US" altLang="zh-CN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 </a:t>
                      </a:r>
                      <a:endParaRPr lang="en-US" altLang="zh-CN" sz="20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（</a:t>
                      </a:r>
                      <a:r>
                        <a:rPr lang="en-US" altLang="zh-CN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15</a:t>
                      </a:r>
                      <a:r>
                        <a:rPr lang="zh-CN" altLang="en-US" sz="20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分）</a:t>
                      </a:r>
                      <a:endParaRPr lang="zh-CN" altLang="en-US" sz="20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0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4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660638" y="176163"/>
            <a:ext cx="3455987" cy="614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</a:rPr>
              <a:t>评分标准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矩形 3"/>
          <p:cNvSpPr>
            <a:spLocks noChangeArrowheads="1"/>
          </p:cNvSpPr>
          <p:nvPr/>
        </p:nvSpPr>
        <p:spPr bwMode="auto">
          <a:xfrm>
            <a:off x="779145" y="287020"/>
            <a:ext cx="947293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chemeClr val="tx1"/>
                </a:solidFill>
                <a:effectLst/>
                <a:latin typeface="Times New Roman" panose="02020603050405020304" charset="0"/>
                <a:cs typeface="Times New Roman" panose="02020603050405020304" charset="0"/>
              </a:rPr>
              <a:t>Step 4: </a:t>
            </a:r>
            <a:r>
              <a:rPr lang="zh-CN" altLang="en-US" sz="3600" b="1">
                <a:solidFill>
                  <a:schemeClr val="tx1"/>
                </a:solidFill>
                <a:effectLst/>
                <a:latin typeface="Times New Roman" panose="02020603050405020304" charset="0"/>
                <a:cs typeface="Times New Roman" panose="02020603050405020304" charset="0"/>
              </a:rPr>
              <a:t>小试身手</a:t>
            </a:r>
            <a:endParaRPr lang="zh-CN" altLang="en-US" sz="3600">
              <a:solidFill>
                <a:schemeClr val="tx1"/>
              </a:solidFill>
              <a:effectLst/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en-US" altLang="zh-CN" sz="3600">
                <a:solidFill>
                  <a:schemeClr val="tx1"/>
                </a:solidFill>
                <a:effectLst/>
                <a:latin typeface="Times New Roman" panose="02020603050405020304" charset="0"/>
                <a:cs typeface="Times New Roman" panose="02020603050405020304" charset="0"/>
              </a:rPr>
              <a:t>                </a:t>
            </a:r>
            <a:r>
              <a:rPr lang="en-US" altLang="zh-CN" sz="3600" b="1">
                <a:solidFill>
                  <a:schemeClr val="tx1"/>
                </a:solidFill>
                <a:effectLst/>
                <a:latin typeface="Times New Roman" panose="02020603050405020304" charset="0"/>
                <a:cs typeface="Times New Roman" panose="02020603050405020304" charset="0"/>
              </a:rPr>
              <a:t>   Using electricity safely</a:t>
            </a:r>
            <a:endParaRPr lang="en-US" altLang="zh-CN" sz="3600" b="1">
              <a:solidFill>
                <a:schemeClr val="tx1"/>
              </a:solidFill>
              <a:effectLst/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79145" y="1384300"/>
            <a:ext cx="10389235" cy="49618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fontAlgn="auto">
              <a:lnSpc>
                <a:spcPct val="110000"/>
              </a:lnSpc>
            </a:pPr>
            <a:r>
              <a:rPr lang="en-US" altLang="zh-CN" sz="3200">
                <a:solidFill>
                  <a:schemeClr val="tx1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 Electricity is very important in our daily lives. Electrical appliances make our lives more convenient. People can’t live without electricity. But electricity may hurt people or start a fire. It will be very dangerous if we don’t use it safely.</a:t>
            </a:r>
            <a:endParaRPr lang="en-US" altLang="zh-CN" sz="3200">
              <a:solidFill>
                <a:schemeClr val="tx1"/>
              </a:solidFill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 fontAlgn="auto">
              <a:lnSpc>
                <a:spcPct val="110000"/>
              </a:lnSpc>
            </a:pPr>
            <a:r>
              <a:rPr lang="en-US" altLang="zh-CN" sz="3200">
                <a:solidFill>
                  <a:schemeClr val="tx1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 Therefore, we should use electrical appliances safely. For example, before we switch on or off the electrical appliances, make sure our hands are dry. What’s more, when we use a rice cooker, we must keep the outside of the pot dry. If we see the wires are broken, we mustn’t turn on the electrical appliances.</a:t>
            </a:r>
            <a:endParaRPr lang="en-US" altLang="zh-CN" sz="3200">
              <a:solidFill>
                <a:schemeClr val="tx1"/>
              </a:solidFill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标题 1"/>
          <p:cNvSpPr>
            <a:spLocks noGrp="1"/>
          </p:cNvSpPr>
          <p:nvPr>
            <p:ph type="title"/>
          </p:nvPr>
        </p:nvSpPr>
        <p:spPr>
          <a:xfrm>
            <a:off x="229870" y="160655"/>
            <a:ext cx="10748963" cy="1209675"/>
          </a:xfrm>
        </p:spPr>
        <p:txBody>
          <a:bodyPr/>
          <a:lstStyle/>
          <a:p>
            <a:pPr algn="ctr" eaLnBrk="1" hangingPunct="1"/>
            <a:r>
              <a:rPr lang="en-US" altLang="zh-CN" sz="4000" b="1" smtClean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Grade and share</a:t>
            </a:r>
            <a:endParaRPr lang="en-US" altLang="zh-CN" sz="4000" b="1" smtClean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87985" y="1370330"/>
          <a:ext cx="11224260" cy="4580255"/>
        </p:xfrm>
        <a:graphic>
          <a:graphicData uri="http://schemas.openxmlformats.org/drawingml/2006/table">
            <a:tbl>
              <a:tblPr/>
              <a:tblGrid>
                <a:gridCol w="4023360"/>
                <a:gridCol w="5205095"/>
                <a:gridCol w="1995805"/>
              </a:tblGrid>
              <a:tr h="79311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3200" b="0" kern="1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Elements</a:t>
                      </a:r>
                      <a:r>
                        <a:rPr lang="zh-CN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要素</a:t>
                      </a:r>
                      <a:endParaRPr lang="zh-CN" sz="3200" b="0" kern="1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Level</a:t>
                      </a:r>
                      <a:r>
                        <a:rPr lang="zh-CN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档次</a:t>
                      </a:r>
                      <a:endParaRPr lang="zh-CN" sz="3200" b="0" kern="1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4102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0" kern="100" dirty="0" smtClean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Content</a:t>
                      </a:r>
                      <a:r>
                        <a:rPr lang="zh-CN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内容</a:t>
                      </a:r>
                      <a:r>
                        <a:rPr lang="en-US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(6</a:t>
                      </a:r>
                      <a:r>
                        <a:rPr lang="zh-CN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分</a:t>
                      </a:r>
                      <a:r>
                        <a:rPr lang="en-US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)</a:t>
                      </a:r>
                      <a:endParaRPr lang="zh-CN" sz="3200" b="0" kern="1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/>
                        </a:rPr>
                        <a:t>要点齐全，切合题意</a:t>
                      </a:r>
                      <a:endParaRPr lang="zh-CN" sz="3200" b="0" kern="1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3200" b="0" kern="1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020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3200" b="0" kern="1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/>
                        </a:rPr>
                        <a:t>适当发挥</a:t>
                      </a:r>
                      <a:endParaRPr lang="zh-CN" sz="3200" b="0" kern="1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3200" b="0" kern="1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204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Accuracy</a:t>
                      </a:r>
                      <a:r>
                        <a:rPr lang="zh-CN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准确性</a:t>
                      </a:r>
                      <a:r>
                        <a:rPr lang="en-US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(6</a:t>
                      </a:r>
                      <a:r>
                        <a:rPr lang="zh-CN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分</a:t>
                      </a:r>
                      <a:r>
                        <a:rPr lang="en-US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)</a:t>
                      </a:r>
                      <a:endParaRPr lang="zh-CN" sz="3200" b="0" kern="1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3200" b="0" kern="1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/>
                        </a:rPr>
                        <a:t>语法，大小写，拼写等格式错误</a:t>
                      </a:r>
                      <a:endParaRPr lang="zh-CN" sz="3200" b="0" kern="1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3200" b="0" kern="1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020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3200" b="0" kern="1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/>
                        </a:rPr>
                        <a:t>语言使用恰当，丰富</a:t>
                      </a:r>
                      <a:endParaRPr lang="zh-CN" sz="3200" b="0" kern="1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3200" b="0" kern="1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0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Fluency</a:t>
                      </a:r>
                      <a:r>
                        <a:rPr lang="zh-CN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流畅性</a:t>
                      </a:r>
                      <a:r>
                        <a:rPr lang="en-US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(3</a:t>
                      </a:r>
                      <a:r>
                        <a:rPr lang="zh-CN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分</a:t>
                      </a:r>
                      <a:r>
                        <a:rPr lang="en-US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)</a:t>
                      </a:r>
                      <a:endParaRPr lang="zh-CN" sz="3200" b="0" kern="1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3200" b="0" kern="10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/>
                        </a:rPr>
                        <a:t>分段，书写，衔接，过渡</a:t>
                      </a:r>
                      <a:endParaRPr lang="zh-CN" sz="3200" b="0" kern="1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US" sz="3200" b="0" kern="1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020">
                <a:tc>
                  <a:txBody>
                    <a:bodyPr/>
                    <a:lstStyle/>
                    <a:p>
                      <a:pPr marL="68580" algn="ctr">
                        <a:spcAft>
                          <a:spcPts val="0"/>
                        </a:spcAft>
                      </a:pPr>
                      <a:r>
                        <a:rPr lang="zh-CN" sz="3200" b="0" kern="1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/>
                        </a:rPr>
                        <a:t>互评总分</a:t>
                      </a:r>
                      <a:endParaRPr lang="zh-CN" sz="3200" b="0" kern="1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3200" b="0" kern="10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3200" b="0" kern="1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08057" y="740797"/>
            <a:ext cx="9119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“双减”背景下，作业如何合理分层</a:t>
            </a:r>
            <a:endParaRPr lang="zh-CN" altLang="en-US" sz="40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85" y="116632"/>
            <a:ext cx="1154854" cy="153760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64" y="4316782"/>
            <a:ext cx="3612410" cy="217216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327208"/>
            <a:ext cx="3458789" cy="216174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5687" y="2017248"/>
            <a:ext cx="6403175" cy="229953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687" y="1412164"/>
            <a:ext cx="2388266" cy="150998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2331680"/>
            <a:ext cx="1536474" cy="8353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44858" y="563848"/>
            <a:ext cx="380021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华文楷体" panose="02010600040101010101" charset="-122"/>
                <a:cs typeface="+mn-cs"/>
              </a:rPr>
              <a:t>⭐可参考作业布置如下：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华文楷体" panose="02010600040101010101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56345" y="2106125"/>
            <a:ext cx="1686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Samples: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graphicFrame>
        <p:nvGraphicFramePr>
          <p:cNvPr id="7" name="表格 1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844858" y="2629822"/>
          <a:ext cx="10502265" cy="3413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7015"/>
                <a:gridCol w="51751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华文楷体" panose="02010600040101010101" charset="-122"/>
                        </a:rPr>
                        <a:t>个人作业（可选）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华文楷体" panose="02010600040101010101" charset="-122"/>
                        </a:rPr>
                        <a:t>小组作业（可选）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49804"/>
                      </a:srgbClr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en-US" altLang="zh-CN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背诵本篇作文，将其抄入作文集锦中。</a:t>
                      </a:r>
                      <a:endParaRPr lang="en-US" altLang="zh-CN" sz="28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小组任务：完成</a:t>
                      </a:r>
                      <a:r>
                        <a:rPr lang="en-US" altLang="zh-CN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》N4</a:t>
                      </a:r>
                      <a:r>
                        <a:rPr lang="zh-CN" altLang="en-US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版第五课时</a:t>
                      </a:r>
                      <a:r>
                        <a:rPr lang="en-US" altLang="zh-CN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writing</a:t>
                      </a:r>
                      <a:r>
                        <a:rPr lang="zh-CN" altLang="en-US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部分。</a:t>
                      </a:r>
                      <a:endParaRPr lang="zh-CN" altLang="en-US" sz="28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49804"/>
                      </a:srgbClr>
                    </a:solidFill>
                  </a:tcPr>
                </a:tc>
              </a:tr>
              <a:tr h="9112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找出作文中重点词组和句型，并模仿造句。</a:t>
                      </a:r>
                      <a:endParaRPr lang="zh-CN" altLang="en-US" sz="28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>
                        <a:alpha val="27059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CN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阳光学业评价</a:t>
                      </a:r>
                      <a:r>
                        <a:rPr lang="en-US" altLang="zh-CN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》Writing</a:t>
                      </a:r>
                      <a:r>
                        <a:rPr lang="zh-CN" altLang="en-US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部分练习。</a:t>
                      </a:r>
                      <a:endParaRPr lang="zh-CN" altLang="en-US" sz="28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49804"/>
                      </a:srgbClr>
                    </a:solidFill>
                  </a:tcPr>
                </a:tc>
              </a:tr>
              <a:tr h="122384">
                <a:tc>
                  <a:txBody>
                    <a:bodyPr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3. </a:t>
                      </a:r>
                      <a:r>
                        <a:rPr lang="zh-CN" altLang="en-US" sz="28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根据课堂点评修改自己的作文。</a:t>
                      </a:r>
                      <a:endParaRPr lang="zh-CN" altLang="en-US" sz="28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>
                        <a:alpha val="27059"/>
                      </a:srgbClr>
                    </a:solidFill>
                  </a:tcPr>
                </a:tc>
                <a:tc vMerge="1"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49804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9" name="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974093" y="1148738"/>
            <a:ext cx="4157452" cy="957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0" cap="none" spc="0" normalizeH="0" baseline="0" noProof="0" dirty="0">
                <a:ln w="22225">
                  <a:solidFill>
                    <a:srgbClr val="F47264"/>
                  </a:solidFill>
                  <a:prstDash val="solid"/>
                </a:ln>
                <a:solidFill>
                  <a:srgbClr val="F47264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Homework</a:t>
            </a:r>
            <a:endParaRPr kumimoji="0" lang="en-US" altLang="zh-CN" sz="5400" b="1" i="0" u="none" strike="noStrike" kern="0" cap="none" spc="0" normalizeH="0" baseline="0" noProof="0" dirty="0">
              <a:ln w="22225">
                <a:solidFill>
                  <a:srgbClr val="F47264"/>
                </a:solidFill>
                <a:prstDash val="solid"/>
              </a:ln>
              <a:solidFill>
                <a:srgbClr val="F47264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721086" y="880768"/>
            <a:ext cx="1782652" cy="17487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altLang="zh-CN"/>
              <a:t>THANKS</a:t>
            </a:r>
            <a:endParaRPr lang="en-US" altLang="zh-CN"/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3099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3099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81868_1"/>
  <p:tag name="KSO_WM_TEMPLATE_CATEGORY" val="custom"/>
  <p:tag name="KSO_WM_TEMPLATE_INDEX" val="20183099"/>
  <p:tag name="KSO_WM_TEMPLATE_SUBCATEGORY" val="combine"/>
  <p:tag name="KSO_WM_TEMPLATE_THUMBS_INDEX" val="1、5、8、26、27、28、29、33、34、36、39"/>
</p:tagLst>
</file>

<file path=ppt/tags/tag4.xml><?xml version="1.0" encoding="utf-8"?>
<p:tagLst xmlns:p="http://schemas.openxmlformats.org/presentationml/2006/main">
  <p:tag name="KSO_WM_TAG_VERSION" val="1.0"/>
  <p:tag name="KSO_WM_SLIDE_ITEM_CNT" val="2"/>
  <p:tag name="KSO_WM_SLIDE_LAYOUT" val="a_b"/>
  <p:tag name="KSO_WM_SLIDE_LAYOUT_CNT" val="1_1"/>
  <p:tag name="KSO_WM_SLIDE_TYPE" val="title"/>
  <p:tag name="KSO_WM_BEAUTIFY_FLAG" val="#wm#"/>
  <p:tag name="KSO_WM_COMBINE_RELATE_SLIDE_ID" val="background20181868_1"/>
  <p:tag name="KSO_WM_TEMPLATE_CATEGORY" val="custom"/>
  <p:tag name="KSO_WM_TEMPLATE_INDEX" val="20183099"/>
  <p:tag name="KSO_WM_SLIDE_ID" val="custom20183099_1"/>
  <p:tag name="KSO_WM_SLIDE_INDEX" val="1"/>
  <p:tag name="KSO_WM_TEMPLATE_SUBCATEGORY" val="combine"/>
  <p:tag name="KSO_WM_TEMPLATE_THUMBS_INDEX" val="1、5、8、26、27、28、29、33、34、36、39、"/>
</p:tagLst>
</file>

<file path=ppt/tags/tag5.xml><?xml version="1.0" encoding="utf-8"?>
<p:tagLst xmlns:p="http://schemas.openxmlformats.org/presentationml/2006/main">
  <p:tag name="KSO_WM_UNIT_PLACING_PICTURE_USER_VIEWPORT" val="{&quot;height&quot;:4794,&quot;width&quot;:6271}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183018"/>
</p:tagLst>
</file>

<file path=ppt/tags/tag7.xml><?xml version="1.0" encoding="utf-8"?>
<p:tagLst xmlns:p="http://schemas.openxmlformats.org/presentationml/2006/main">
  <p:tag name="KSO_WM_TAG_VERSION" val="1.0"/>
  <p:tag name="KSO_WM_SLIDE_ITEM_CNT" val="1"/>
  <p:tag name="KSO_WM_SLIDE_LAYOUT" val="a_l"/>
  <p:tag name="KSO_WM_SLIDE_LAYOUT_CNT" val="1_1"/>
  <p:tag name="KSO_WM_SLIDE_TYPE" val="contents"/>
  <p:tag name="KSO_WM_BEAUTIFY_FLAG" val="#wm#"/>
  <p:tag name="KSO_WM_SLIDE_POSITION" val="66*136"/>
  <p:tag name="KSO_WM_SLIDE_SIZE" val="828*350"/>
  <p:tag name="KSO_WM_COMBINE_RELATE_SLIDE_ID" val="custom20181628_5"/>
  <p:tag name="KSO_WM_TEMPLATE_CATEGORY" val="custom"/>
  <p:tag name="KSO_WM_TEMPLATE_INDEX" val="20184402"/>
  <p:tag name="KSO_WM_SLIDE_ID" val="custom20184402_11"/>
  <p:tag name="KSO_WM_SLIDE_INDEX" val="11"/>
  <p:tag name="KSO_WM_DIAGRAM_GROUP_CODE" val="l1-1"/>
  <p:tag name="KSO_WM_TEMPLATE_RELATED_ID" val="20183018"/>
  <p:tag name="KSO_WM_TEMPLATE_SUBCATEGORY" val="subcombine"/>
</p:tagLst>
</file>

<file path=ppt/tags/tag8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9.xml><?xml version="1.0" encoding="utf-8"?>
<p:tagLst xmlns:p="http://schemas.openxmlformats.org/presentationml/2006/main">
  <p:tag name="KSO_WM_UNIT_TABLE_BEAUTIFY" val="smartTable{56b7b2f4-e0a6-4e7b-af8c-b57e6cff8770}"/>
  <p:tag name="TABLE_ENDDRAG_ORIGIN_RECT" val="807*252"/>
  <p:tag name="TABLE_ENDDRAG_RECT" val="87*183*807*252"/>
</p:tagLst>
</file>

<file path=ppt/tags/tag10.xml><?xml version="1.0" encoding="utf-8"?>
<p:tagLst xmlns:p="http://schemas.openxmlformats.org/presentationml/2006/main">
  <p:tag name="KSO_WM_SLIDE_SIZE" val="792*389"/>
  <p:tag name="KSO_WM_SLIDE_POSITION" val="75*118"/>
  <p:tag name="KSO_WM_SLIDE_LAYOUT_CNT" val="1_1_1"/>
  <p:tag name="KSO_WM_SLIDE_LAYOUT" val="a_f_d"/>
  <p:tag name="KSO_WM_BEAUTIFY_FLAG" val="#wm#"/>
  <p:tag name="KSO_WM_SLIDE_TYPE" val="text"/>
  <p:tag name="KSO_WM_SLIDE_ITEM_CNT" val="2"/>
  <p:tag name="KSO_WM_TAG_VERSION" val="1.0"/>
  <p:tag name="KSO_WM_COMBINE_RELATE_SLIDE_ID" val="background20181049_5"/>
  <p:tag name="KSO_WM_TEMPLATE_CATEGORY" val="custom"/>
  <p:tag name="KSO_WM_TEMPLATE_INDEX" val="20183018"/>
  <p:tag name="KSO_WM_SLIDE_ID" val="custom20183018_5"/>
  <p:tag name="KSO_WM_SLIDE_INDEX" val="5"/>
  <p:tag name="KSO_WM_TEMPLATE_SUBCATEGORY" val="combine"/>
</p:tagLst>
</file>

<file path=ppt/tags/tag11.xml><?xml version="1.0" encoding="utf-8"?>
<p:tagLst xmlns:p="http://schemas.openxmlformats.org/presentationml/2006/main">
  <p:tag name="KSO_WM_UNIT_TABLE_BEAUTIFY" val="smartTable{5ea28c14-1e69-414b-9003-dc2583140afb}"/>
  <p:tag name="TABLE_ENDDRAG_ORIGIN_RECT" val="827*420"/>
  <p:tag name="TABLE_ENDDRAG_RECT" val="50*20*827*420"/>
</p:tagLst>
</file>

<file path=ppt/tags/tag12.xml><?xml version="1.0" encoding="utf-8"?>
<p:tagLst xmlns:p="http://schemas.openxmlformats.org/presentationml/2006/main">
  <p:tag name="KSO_WM_UNIT_TABLE_BEAUTIFY" val="smartTable{f37046b2-3c94-485b-aa37-26c2e4cc449f}"/>
  <p:tag name="TABLE_ENDDRAG_ORIGIN_RECT" val="883*383"/>
  <p:tag name="TABLE_ENDDRAG_RECT" val="30*107*883*383"/>
</p:tagLst>
</file>

<file path=ppt/tags/tag13.xml><?xml version="1.0" encoding="utf-8"?>
<p:tagLst xmlns:p="http://schemas.openxmlformats.org/presentationml/2006/main">
  <p:tag name="KSO_WM_UNIT_TABLE_BEAUTIFY" val="smartTable{ccc18fbf-2050-440c-905b-ff0cc71e5d8c}"/>
</p:tagLst>
</file>

<file path=ppt/tags/tag14.xml><?xml version="1.0" encoding="utf-8"?>
<p:tagLst xmlns:p="http://schemas.openxmlformats.org/presentationml/2006/main">
  <p:tag name="KSO_WM_TAG_VERSION" val="1.0"/>
  <p:tag name="KSO_WM_BEAUTIFY_FLAG" val="#wm#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4298"/>
  <p:tag name="KSO_WM_DIAGRAM_GROUP_CODE" val="l1-1"/>
  <p:tag name="KSO_WM_UNIT_ID" val="20184298_34*l_h_a*1_1_1"/>
  <p:tag name="KSO_WM_UNIT_TEXT_FILL_FORE_SCHEMECOLOR_INDEX" val="15"/>
  <p:tag name="KSO_WM_UNIT_TEXT_FILL_TYPE" val="1"/>
  <p:tag name="KSO_WM_UNIT_USESOURCEFORMAT_APPLY" val="1"/>
</p:tagLst>
</file>

<file path=ppt/tags/tag15.xml><?xml version="1.0" encoding="utf-8"?>
<p:tagLst xmlns:p="http://schemas.openxmlformats.org/presentationml/2006/main">
  <p:tag name="AS_UNIQUEID" val="320"/>
</p:tagLst>
</file>

<file path=ppt/tags/tag16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5"/>
  <p:tag name="KSO_WM_UNIT_ISCONTENTSTITLE" val="0"/>
  <p:tag name="KSO_WM_UNIT_HIGHLIGHT" val="0"/>
  <p:tag name="KSO_WM_UNIT_COMPATIBLE" val="0"/>
  <p:tag name="KSO_WM_UNIT_CLEAR" val="0"/>
  <p:tag name="KSO_WM_UNIT_PRESET_TEXT" val="THANKS"/>
  <p:tag name="KSO_WM_TEMPLATE_CATEGORY" val="custom"/>
  <p:tag name="KSO_WM_TEMPLATE_INDEX" val="20184298"/>
  <p:tag name="KSO_WM_UNIT_ID" val="20184298_163*a*1"/>
</p:tagLst>
</file>

<file path=ppt/tags/tag17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endPage"/>
  <p:tag name="KSO_WM_BEAUTIFY_FLAG" val="#wm#"/>
  <p:tag name="KSO_WM_COMBINE_RELATE_SLIDE_ID" val="custom20181622_20"/>
  <p:tag name="KSO_WM_TEMPLATE_CATEGORY" val="custom"/>
  <p:tag name="KSO_WM_TEMPLATE_INDEX" val="20184298"/>
  <p:tag name="KSO_WM_SLIDE_ID" val="20184298_163"/>
  <p:tag name="KSO_WM_SLIDE_INDEX" val="163"/>
  <p:tag name="KSO_WM_TEMPLATE_RELATED_ID" val="20183099"/>
  <p:tag name="KSO_WM_TEMPLATE_SUBCATEGORY" val="subcombine"/>
</p:tagLst>
</file>

<file path=ppt/tags/tag18.xml><?xml version="1.0" encoding="utf-8"?>
<p:tagLst xmlns:p="http://schemas.openxmlformats.org/presentationml/2006/main">
  <p:tag name="COMMONDATA" val="eyJoZGlkIjoiOTdkMzE0YzY2MWY3NzU1NGRmZDdlZmNhMDdiODhmYjAifQ=="/>
  <p:tag name="KSO_WPP_MARK_KEY" val="6c5d98de-bcf8-47e5-b6db-c396ac982b6e"/>
</p:tagLst>
</file>

<file path=ppt/theme/theme1.xml><?xml version="1.0" encoding="utf-8"?>
<a:theme xmlns:a="http://schemas.openxmlformats.org/drawingml/2006/main" name="Office 主题​​">
  <a:themeElements>
    <a:clrScheme name="Office 主题">
      <a:dk1>
        <a:srgbClr val="000000"/>
      </a:dk1>
      <a:lt1>
        <a:srgbClr val="FFFFFF"/>
      </a:lt1>
      <a:dk2>
        <a:srgbClr val="F8D259"/>
      </a:dk2>
      <a:lt2>
        <a:srgbClr val="E7E6E6"/>
      </a:lt2>
      <a:accent1>
        <a:srgbClr val="1767A1"/>
      </a:accent1>
      <a:accent2>
        <a:srgbClr val="F47264"/>
      </a:accent2>
      <a:accent3>
        <a:srgbClr val="FFFFFF"/>
      </a:accent3>
      <a:accent4>
        <a:srgbClr val="F8D259"/>
      </a:accent4>
      <a:accent5>
        <a:srgbClr val="8B8BBD"/>
      </a:accent5>
      <a:accent6>
        <a:srgbClr val="3FD5BA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F8D259"/>
    </a:dk2>
    <a:lt2>
      <a:srgbClr val="E7E6E6"/>
    </a:lt2>
    <a:accent1>
      <a:srgbClr val="1767A1"/>
    </a:accent1>
    <a:accent2>
      <a:srgbClr val="F47264"/>
    </a:accent2>
    <a:accent3>
      <a:srgbClr val="FFFFFF"/>
    </a:accent3>
    <a:accent4>
      <a:srgbClr val="F8D259"/>
    </a:accent4>
    <a:accent5>
      <a:srgbClr val="8B8BBD"/>
    </a:accent5>
    <a:accent6>
      <a:srgbClr val="3FD5BA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3155</Words>
  <Application>WPS 演示</Application>
  <PresentationFormat>宽屏</PresentationFormat>
  <Paragraphs>216</Paragraphs>
  <Slides>15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4" baseType="lpstr">
      <vt:lpstr>Arial</vt:lpstr>
      <vt:lpstr>宋体</vt:lpstr>
      <vt:lpstr>Wingdings</vt:lpstr>
      <vt:lpstr>Calibri Light</vt:lpstr>
      <vt:lpstr>黑体</vt:lpstr>
      <vt:lpstr>Times New Roman</vt:lpstr>
      <vt:lpstr>PMingLiU</vt:lpstr>
      <vt:lpstr>PMingLiU-ExtB</vt:lpstr>
      <vt:lpstr>汉仪颜楷简</vt:lpstr>
      <vt:lpstr>Calibri</vt:lpstr>
      <vt:lpstr>微软雅黑</vt:lpstr>
      <vt:lpstr>Arial</vt:lpstr>
      <vt:lpstr>华文细黑</vt:lpstr>
      <vt:lpstr>Calibri</vt:lpstr>
      <vt:lpstr>Arial Unicode MS</vt:lpstr>
      <vt:lpstr>Microsoft JhengHei</vt:lpstr>
      <vt:lpstr>华文楷体</vt:lpstr>
      <vt:lpstr>Times New Roman</vt:lpstr>
      <vt:lpstr>Office 主题​​</vt:lpstr>
      <vt:lpstr>PowerPoint 演示文稿</vt:lpstr>
      <vt:lpstr>Do you have family rules? What are they?</vt:lpstr>
      <vt:lpstr> A Johnny’s father is asking Johnny to make some rules for the family to follow. In pairs, help Johnny make four rules.</vt:lpstr>
      <vt:lpstr>PowerPoint 演示文稿</vt:lpstr>
      <vt:lpstr> B  Add 4 more rules to the Home Rules in A.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Grade and share</vt:lpstr>
      <vt:lpstr>PowerPoint 演示文稿</vt:lpstr>
      <vt:lpstr>PowerPoint 演示文稿</vt:lpstr>
      <vt:lpstr>THANKS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翼课网</dc:creator>
  <cp:lastModifiedBy>-.Bobbi.daisy</cp:lastModifiedBy>
  <cp:revision>73</cp:revision>
  <dcterms:created xsi:type="dcterms:W3CDTF">2020-12-02T14:39:00Z</dcterms:created>
  <dcterms:modified xsi:type="dcterms:W3CDTF">2024-03-19T12:28:30Z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2052-12.1.0.16388</vt:lpwstr>
  </property>
  <property fmtid="{D5CDD505-2E9C-101B-9397-08002B2CF9AE}" pid="3" name="ICV">
    <vt:lpwstr>A46BE47C5E0C44BE8BDB4412868725FE</vt:lpwstr>
  </property>
</Properties>
</file>