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</p:sldMasterIdLst>
  <p:notesMasterIdLst>
    <p:notesMasterId r:id="rId21"/>
  </p:notesMasterIdLst>
  <p:sldIdLst>
    <p:sldId id="382" r:id="rId3"/>
    <p:sldId id="440" r:id="rId4"/>
    <p:sldId id="383" r:id="rId5"/>
    <p:sldId id="384" r:id="rId6"/>
    <p:sldId id="385" r:id="rId7"/>
    <p:sldId id="396" r:id="rId8"/>
    <p:sldId id="477" r:id="rId9"/>
    <p:sldId id="479" r:id="rId10"/>
    <p:sldId id="405" r:id="rId11"/>
    <p:sldId id="391" r:id="rId12"/>
    <p:sldId id="398" r:id="rId13"/>
    <p:sldId id="478" r:id="rId14"/>
    <p:sldId id="474" r:id="rId15"/>
    <p:sldId id="475" r:id="rId16"/>
    <p:sldId id="438" r:id="rId17"/>
    <p:sldId id="476" r:id="rId18"/>
    <p:sldId id="392" r:id="rId19"/>
    <p:sldId id="406" r:id="rId20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>
          <p15:clr>
            <a:srgbClr val="A4A3A4"/>
          </p15:clr>
        </p15:guide>
        <p15:guide id="2" pos="381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12" autoAdjust="0"/>
    <p:restoredTop sz="94660"/>
  </p:normalViewPr>
  <p:slideViewPr>
    <p:cSldViewPr>
      <p:cViewPr varScale="1">
        <p:scale>
          <a:sx n="63" d="100"/>
          <a:sy n="63" d="100"/>
        </p:scale>
        <p:origin x="564" y="48"/>
      </p:cViewPr>
      <p:guideLst>
        <p:guide orient="horz" pos="2152"/>
        <p:guide pos="381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3D764A-9BD6-4305-8CCD-4CDDF3D62260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C1BBA29-EA8A-43AD-89A4-F08FD179F9AE}" type="slidenum">
              <a:rPr lang="en-US" altLang="zh-CN" sz="1200" smtClean="0"/>
              <a:t>1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69ED3B-A7FA-4A79-B3D1-2C79FC24F8F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82628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69ED3B-A7FA-4A79-B3D1-2C79FC24F8F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9918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69ED3B-A7FA-4A79-B3D1-2C79FC24F8F9}" type="slidenum">
              <a:rPr lang="en-US" altLang="zh-CN" smtClean="0"/>
              <a:t>11</a:t>
            </a:fld>
            <a:endParaRPr lang="en-US" altLang="zh-CN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69ED3B-A7FA-4A79-B3D1-2C79FC24F8F9}" type="slidenum">
              <a:rPr lang="en-US" altLang="zh-CN" smtClean="0"/>
              <a:t>15</a:t>
            </a:fld>
            <a:endParaRPr lang="en-US" altLang="zh-CN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3A9A68-C644-42B6-A1C6-C896723C6968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422247-39E4-4B26-9014-A95AE9D2AA9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AEB6609-0C9E-4DFF-A8CC-D00118C52D4C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3B8E05D-B286-455D-8685-C7A0EB790A2E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18EA5BE-DC77-49DC-9BC2-50193EC185A5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0F06E48-A0CC-474A-BD6C-A523E56928E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7BD49EA-689E-4D99-A3A4-E67C97BDE931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F01575A-4471-4ADC-94EA-6444EA3FA43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DDC7B1DC-FB8C-4129-AFB0-A6F6108847B8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D44CA7C-39F0-496F-B6AC-0A0D0852D46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16429DE-92E3-4D00-AF07-09DEB90DAABE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52CDD23-11C1-4BFE-9DBC-7BB1B2818C76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F19D650-3FEE-47B9-830F-3A7F3094F1C0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FAD9748-A1AF-408F-8DA2-4F6B38C0D7A0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2777A35-037A-4CEE-918E-73B8858F598E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418FC6A-9FAD-40C2-8024-D705BF9D8E4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E3A22FCA-5C98-4FC8-ACAE-7E896DD791C1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8F9399B-F243-457A-B6EF-88D2858B457E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A40B090E-4CCF-4E07-9D96-E504FCE1ED36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E7987F7-5178-45C7-AEE3-36D4A135C239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56A1C67-7D71-4D78-98DD-D54A9271E94B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813F353-4224-4D51-848A-83F653C2BEDD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60FF045-1521-47E1-BEA5-68103D9D3EB6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84F6401-ABEB-4993-8836-029031381A6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0EBFD8AC-74B7-47D9-BF6A-CC41E7356A7C}" type="datetime1">
              <a:rPr lang="zh-CN" altLang="en-US"/>
              <a:t>2021/9/22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B070CF4-95D5-42B8-8E39-E2B64A561497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7C83A5A-A3E1-422F-8930-4C13905A0FEB}" type="datetime1">
              <a:rPr lang="zh-CN" altLang="en-US"/>
              <a:t>2021/9/22</a:t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93A74D08-D387-46FC-B5BD-014210960C9E}" type="datetime1">
              <a:rPr lang="zh-CN" altLang="en-US"/>
              <a:t>2021/9/22</a:t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8CB7535E-9F36-4F26-B8EF-B966D8F49B9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E3A9A68-C644-42B6-A1C6-C896723C6968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E422247-39E4-4B26-9014-A95AE9D2AA9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5456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AEB6609-0C9E-4DFF-A8CC-D00118C52D4C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3B8E05D-B286-455D-8685-C7A0EB790A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75839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18EA5BE-DC77-49DC-9BC2-50193EC185A5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0F06E48-A0CC-474A-BD6C-A523E56928E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4896897"/>
      </p:ext>
    </p:extLst>
  </p:cSld>
  <p:clrMapOvr>
    <a:masterClrMapping/>
  </p:clrMapOvr>
  <p:transition spd="slow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7BD49EA-689E-4D99-A3A4-E67C97BDE931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F01575A-4471-4ADC-94EA-6444EA3FA43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7291875"/>
      </p:ext>
    </p:extLst>
  </p:cSld>
  <p:clrMapOvr>
    <a:masterClrMapping/>
  </p:clrMapOvr>
  <p:transition spd="slow">
    <p:pu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DDC7B1DC-FB8C-4129-AFB0-A6F6108847B8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D44CA7C-39F0-496F-B6AC-0A0D0852D46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52284278"/>
      </p:ext>
    </p:extLst>
  </p:cSld>
  <p:clrMapOvr>
    <a:masterClrMapping/>
  </p:clrMapOvr>
  <p:transition spd="slow">
    <p:pu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16429DE-92E3-4D00-AF07-09DEB90DAABE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52CDD23-11C1-4BFE-9DBC-7BB1B2818C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0521079"/>
      </p:ext>
    </p:extLst>
  </p:cSld>
  <p:clrMapOvr>
    <a:masterClrMapping/>
  </p:clrMapOvr>
  <p:transition spd="slow">
    <p:pu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F19D650-3FEE-47B9-830F-3A7F3094F1C0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CFAD9748-A1AF-408F-8DA2-4F6B38C0D7A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4388356"/>
      </p:ext>
    </p:extLst>
  </p:cSld>
  <p:clrMapOvr>
    <a:masterClrMapping/>
  </p:clrMapOvr>
  <p:transition spd="slow">
    <p:pu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B2777A35-037A-4CEE-918E-73B8858F598E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418FC6A-9FAD-40C2-8024-D705BF9D8E4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1015077"/>
      </p:ext>
    </p:extLst>
  </p:cSld>
  <p:clrMapOvr>
    <a:masterClrMapping/>
  </p:clrMapOvr>
  <p:transition spd="slow">
    <p:pu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E3A22FCA-5C98-4FC8-ACAE-7E896DD791C1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8F9399B-F243-457A-B6EF-88D2858B45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2130627"/>
      </p:ext>
    </p:extLst>
  </p:cSld>
  <p:clrMapOvr>
    <a:masterClrMapping/>
  </p:clrMapOvr>
  <p:transition spd="slow">
    <p:pu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A40B090E-4CCF-4E07-9D96-E504FCE1ED36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E7987F7-5178-45C7-AEE3-36D4A135C2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98041023"/>
      </p:ext>
    </p:extLst>
  </p:cSld>
  <p:clrMapOvr>
    <a:masterClrMapping/>
  </p:clrMapOvr>
  <p:transition spd="slow">
    <p:pu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556A1C67-7D71-4D78-98DD-D54A9271E94B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4813F353-4224-4D51-848A-83F653C2BE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1179588"/>
      </p:ext>
    </p:extLst>
  </p:cSld>
  <p:clrMapOvr>
    <a:masterClrMapping/>
  </p:clrMapOvr>
  <p:transition spd="slow">
    <p:pu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360FF045-1521-47E1-BEA5-68103D9D3EB6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84F6401-ABEB-4993-8836-029031381A6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32727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0EBFD8AC-74B7-47D9-BF6A-CC41E7356A7C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051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8B070CF4-95D5-42B8-8E39-E2B64A561497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49681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77C83A5A-A3E1-422F-8930-4C13905A0FEB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0814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3A74D08-D387-46FC-B5BD-014210960C9E}" type="datetime1">
              <a:rPr lang="zh-CN" altLang="en-US"/>
              <a:pPr>
                <a:defRPr/>
              </a:pPr>
              <a:t>2021/9/22</a:t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8CB7535E-9F36-4F26-B8EF-B966D8F49B9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495035"/>
      </p:ext>
    </p:extLst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032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1055688" y="1484630"/>
            <a:ext cx="4843462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99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散     步</a:t>
            </a:r>
          </a:p>
        </p:txBody>
      </p:sp>
      <p:pic>
        <p:nvPicPr>
          <p:cNvPr id="18435" name="图片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0" t="8116" r="9387" b="9088"/>
          <a:stretch>
            <a:fillRect/>
          </a:stretch>
        </p:blipFill>
        <p:spPr bwMode="auto">
          <a:xfrm>
            <a:off x="5899150" y="438150"/>
            <a:ext cx="5884863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矩形 1"/>
          <p:cNvSpPr>
            <a:spLocks noChangeArrowheads="1"/>
          </p:cNvSpPr>
          <p:nvPr/>
        </p:nvSpPr>
        <p:spPr bwMode="auto">
          <a:xfrm>
            <a:off x="2783796" y="3644761"/>
            <a:ext cx="133882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0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莫怀戚</a:t>
            </a:r>
            <a:endParaRPr lang="zh-CN" altLang="en-US" sz="3200" b="1" dirty="0"/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>
            <a:spLocks noChangeArrowheads="1"/>
          </p:cNvSpPr>
          <p:nvPr/>
        </p:nvSpPr>
        <p:spPr bwMode="auto">
          <a:xfrm>
            <a:off x="4875213" y="549275"/>
            <a:ext cx="24415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作者简介</a:t>
            </a:r>
          </a:p>
        </p:txBody>
      </p:sp>
      <p:cxnSp>
        <p:nvCxnSpPr>
          <p:cNvPr id="4" name="直接连接符 3"/>
          <p:cNvCxnSpPr>
            <a:stCxn id="20482" idx="1"/>
          </p:cNvCxnSpPr>
          <p:nvPr/>
        </p:nvCxnSpPr>
        <p:spPr>
          <a:xfrm flipH="1" flipV="1">
            <a:off x="479425" y="933450"/>
            <a:ext cx="43957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316788" y="933450"/>
            <a:ext cx="439578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5" b="3455"/>
          <a:stretch/>
        </p:blipFill>
        <p:spPr>
          <a:xfrm>
            <a:off x="7937494" y="1972028"/>
            <a:ext cx="2854447" cy="3980461"/>
          </a:xfrm>
          <a:prstGeom prst="rect">
            <a:avLst/>
          </a:prstGeom>
          <a:effectLst>
            <a:outerShdw blurRad="254000" algn="ctr" rotWithShape="0">
              <a:prstClr val="black">
                <a:alpha val="20000"/>
              </a:prst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20486" name="矩形 7"/>
          <p:cNvSpPr>
            <a:spLocks noChangeArrowheads="1"/>
          </p:cNvSpPr>
          <p:nvPr/>
        </p:nvSpPr>
        <p:spPr bwMode="auto">
          <a:xfrm>
            <a:off x="1336779" y="1527520"/>
            <a:ext cx="6177830" cy="486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     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莫怀戚，重庆人，当代作家。他在大学时（</a:t>
            </a: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1980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）开始文学创作，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以小说见长，也擅长散文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，但不善于写诗。</a:t>
            </a:r>
            <a:endParaRPr kumimoji="1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     </a:t>
            </a:r>
            <a:r>
              <a:rPr kumimoji="1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他的作品很注意发掘生活中的情趣，颇富人情味。他的散文文辞精美，构思精巧，意蕴丰富。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>
            <a:spLocks noChangeArrowheads="1"/>
          </p:cNvSpPr>
          <p:nvPr/>
        </p:nvSpPr>
        <p:spPr bwMode="auto">
          <a:xfrm>
            <a:off x="4875154" y="549275"/>
            <a:ext cx="244169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学习目标</a:t>
            </a:r>
          </a:p>
        </p:txBody>
      </p:sp>
      <p:cxnSp>
        <p:nvCxnSpPr>
          <p:cNvPr id="4" name="直接连接符 3"/>
          <p:cNvCxnSpPr>
            <a:stCxn id="20482" idx="1"/>
          </p:cNvCxnSpPr>
          <p:nvPr/>
        </p:nvCxnSpPr>
        <p:spPr>
          <a:xfrm flipH="1" flipV="1">
            <a:off x="479433" y="933450"/>
            <a:ext cx="4395721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7316788" y="933450"/>
            <a:ext cx="439578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6" name="矩形 7"/>
          <p:cNvSpPr>
            <a:spLocks noChangeArrowheads="1"/>
          </p:cNvSpPr>
          <p:nvPr/>
        </p:nvSpPr>
        <p:spPr bwMode="auto">
          <a:xfrm>
            <a:off x="1430338" y="1779588"/>
            <a:ext cx="5329237" cy="71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A46FD82-3B72-40E2-B08A-F2A80C43F04B}"/>
              </a:ext>
            </a:extLst>
          </p:cNvPr>
          <p:cNvSpPr txBox="1"/>
          <p:nvPr/>
        </p:nvSpPr>
        <p:spPr>
          <a:xfrm>
            <a:off x="1430338" y="2136833"/>
            <a:ext cx="884212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1.  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有感情地朗读课文，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整体感知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文章内容；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2.  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在熟读课文的基础上，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品味</a:t>
            </a:r>
            <a:r>
              <a:rPr kumimoji="0" lang="zh-CN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文章的</a:t>
            </a:r>
            <a:r>
              <a:rPr kumimoji="0" lang="zh-CN" altLang="zh-CN" sz="4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C00000"/>
                  </a:solidFill>
                </a:u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人情美、环境美、语言美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；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0"/>
          <p:cNvSpPr txBox="1">
            <a:spLocks noChangeArrowheads="1"/>
          </p:cNvSpPr>
          <p:nvPr/>
        </p:nvSpPr>
        <p:spPr bwMode="auto">
          <a:xfrm>
            <a:off x="4875149" y="549275"/>
            <a:ext cx="244169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400" b="1">
                <a:solidFill>
                  <a:prstClr val="black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读读写写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cxnSp>
        <p:nvCxnSpPr>
          <p:cNvPr id="32" name="直接连接符 31"/>
          <p:cNvCxnSpPr>
            <a:cxnSpLocks/>
            <a:stCxn id="21506" idx="1"/>
          </p:cNvCxnSpPr>
          <p:nvPr/>
        </p:nvCxnSpPr>
        <p:spPr>
          <a:xfrm flipH="1" flipV="1">
            <a:off x="479453" y="933450"/>
            <a:ext cx="4395696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cxnSpLocks/>
            <a:endCxn id="21506" idx="3"/>
          </p:cNvCxnSpPr>
          <p:nvPr/>
        </p:nvCxnSpPr>
        <p:spPr>
          <a:xfrm flipH="1">
            <a:off x="7316844" y="933450"/>
            <a:ext cx="4395782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0" name="矩形 5"/>
          <p:cNvSpPr>
            <a:spLocks noChangeArrowheads="1"/>
          </p:cNvSpPr>
          <p:nvPr/>
        </p:nvSpPr>
        <p:spPr bwMode="auto">
          <a:xfrm>
            <a:off x="911425" y="1701800"/>
            <a:ext cx="108950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分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歧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）         一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霎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）         水波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粼粼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）</a:t>
            </a:r>
          </a:p>
        </p:txBody>
      </p:sp>
      <p:sp>
        <p:nvSpPr>
          <p:cNvPr id="21511" name="矩形 6"/>
          <p:cNvSpPr>
            <a:spLocks noChangeArrowheads="1"/>
          </p:cNvSpPr>
          <p:nvPr/>
        </p:nvSpPr>
        <p:spPr bwMode="auto">
          <a:xfrm>
            <a:off x="695400" y="3469330"/>
            <a:ext cx="10657184" cy="1754326"/>
          </a:xfrm>
          <a:prstGeom prst="rect">
            <a:avLst/>
          </a:prstGeom>
          <a:noFill/>
          <a:ln w="9525" algn="ctr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拆散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          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信服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    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嫩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（        ）芽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  <a:sym typeface="华文细黑" panose="02010600040101010101" pitchFamily="2" charset="-122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57B3F2A2-65E7-4A99-B408-C5B56806EF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1109" y="3474311"/>
            <a:ext cx="1490662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</a:rPr>
              <a:t>nèn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4BC6E63-54C4-4DF7-8F01-7D0D87F99356}"/>
              </a:ext>
            </a:extLst>
          </p:cNvPr>
          <p:cNvSpPr/>
          <p:nvPr/>
        </p:nvSpPr>
        <p:spPr>
          <a:xfrm>
            <a:off x="2207568" y="1666596"/>
            <a:ext cx="5934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qí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20D0D70-D092-468B-B135-3F0870FD540F}"/>
              </a:ext>
            </a:extLst>
          </p:cNvPr>
          <p:cNvSpPr/>
          <p:nvPr/>
        </p:nvSpPr>
        <p:spPr>
          <a:xfrm>
            <a:off x="5396830" y="1701800"/>
            <a:ext cx="962123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shà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E967423-A94F-4742-A519-AD40F89AA751}"/>
              </a:ext>
            </a:extLst>
          </p:cNvPr>
          <p:cNvSpPr/>
          <p:nvPr/>
        </p:nvSpPr>
        <p:spPr>
          <a:xfrm>
            <a:off x="9899335" y="1655412"/>
            <a:ext cx="652743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lín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EC4D7A5-EEC9-4151-B431-9E9EBE6AF50A}"/>
              </a:ext>
            </a:extLst>
          </p:cNvPr>
          <p:cNvSpPr/>
          <p:nvPr/>
        </p:nvSpPr>
        <p:spPr>
          <a:xfrm>
            <a:off x="1991544" y="3469330"/>
            <a:ext cx="2299027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chāi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sàn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ED1DB7A-FDC1-453D-BE93-D88DEF5A2D37}"/>
              </a:ext>
            </a:extLst>
          </p:cNvPr>
          <p:cNvSpPr/>
          <p:nvPr/>
        </p:nvSpPr>
        <p:spPr>
          <a:xfrm>
            <a:off x="6317597" y="3469330"/>
            <a:ext cx="1439818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xìn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  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fú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2"/>
          <p:cNvSpPr txBox="1">
            <a:spLocks noChangeArrowheads="1"/>
          </p:cNvSpPr>
          <p:nvPr/>
        </p:nvSpPr>
        <p:spPr bwMode="auto">
          <a:xfrm>
            <a:off x="5157788" y="549275"/>
            <a:ext cx="18764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kumimoji="1" lang="zh-CN" altLang="en-US" sz="44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读一读</a:t>
            </a:r>
          </a:p>
        </p:txBody>
      </p:sp>
      <p:cxnSp>
        <p:nvCxnSpPr>
          <p:cNvPr id="14" name="直接连接符 13"/>
          <p:cNvCxnSpPr>
            <a:stCxn id="23554" idx="1"/>
          </p:cNvCxnSpPr>
          <p:nvPr/>
        </p:nvCxnSpPr>
        <p:spPr>
          <a:xfrm flipH="1">
            <a:off x="479425" y="933450"/>
            <a:ext cx="467836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23554" idx="3"/>
          </p:cNvCxnSpPr>
          <p:nvPr/>
        </p:nvCxnSpPr>
        <p:spPr>
          <a:xfrm flipH="1" flipV="1">
            <a:off x="7034213" y="933450"/>
            <a:ext cx="46783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矩形 5"/>
          <p:cNvSpPr>
            <a:spLocks noChangeArrowheads="1"/>
          </p:cNvSpPr>
          <p:nvPr/>
        </p:nvSpPr>
        <p:spPr bwMode="auto">
          <a:xfrm>
            <a:off x="1055688" y="1317625"/>
            <a:ext cx="24149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sz="35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朗读课文。</a:t>
            </a:r>
          </a:p>
        </p:txBody>
      </p:sp>
      <p:sp>
        <p:nvSpPr>
          <p:cNvPr id="23558" name="矩形 6"/>
          <p:cNvSpPr>
            <a:spLocks noChangeArrowheads="1"/>
          </p:cNvSpPr>
          <p:nvPr/>
        </p:nvSpPr>
        <p:spPr bwMode="auto">
          <a:xfrm>
            <a:off x="1919605" y="1673225"/>
            <a:ext cx="8672195" cy="206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要求：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32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  想一想，</a:t>
            </a:r>
            <a:r>
              <a:rPr kumimoji="1" lang="zh-CN" altLang="en-US" sz="3200" b="1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这篇文章记叙了一件什么样的事情？</a:t>
            </a:r>
            <a:endParaRPr lang="zh-CN" altLang="en-US" sz="3200" b="1" dirty="0"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75234" y="3780790"/>
            <a:ext cx="7160935" cy="94096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我们一家四口在南方初春的田野散步。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157788" y="549275"/>
            <a:ext cx="1876425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4400" b="1" kern="10" dirty="0">
                <a:ln w="9525">
                  <a:round/>
                </a:ln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品一品</a:t>
            </a:r>
          </a:p>
        </p:txBody>
      </p:sp>
      <p:cxnSp>
        <p:nvCxnSpPr>
          <p:cNvPr id="7" name="直接连接符 6"/>
          <p:cNvCxnSpPr>
            <a:stCxn id="6" idx="1"/>
          </p:cNvCxnSpPr>
          <p:nvPr/>
        </p:nvCxnSpPr>
        <p:spPr>
          <a:xfrm flipH="1">
            <a:off x="479425" y="933450"/>
            <a:ext cx="4678363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6" idx="3"/>
          </p:cNvCxnSpPr>
          <p:nvPr/>
        </p:nvCxnSpPr>
        <p:spPr>
          <a:xfrm flipH="1" flipV="1">
            <a:off x="7034213" y="933450"/>
            <a:ext cx="46783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5" name="矩形 1"/>
          <p:cNvSpPr>
            <a:spLocks noChangeArrowheads="1"/>
          </p:cNvSpPr>
          <p:nvPr/>
        </p:nvSpPr>
        <p:spPr bwMode="auto">
          <a:xfrm>
            <a:off x="516731" y="1128712"/>
            <a:ext cx="10907861" cy="177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   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莫怀戚的散文玲珑剔透、秀美隽永，如</a:t>
            </a: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《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散步</a:t>
            </a:r>
            <a:r>
              <a:rPr kumimoji="1" lang="en-US" altLang="zh-CN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》</a:t>
            </a: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于尺水兴波，在波谷与波峰上折射出亲情人性的亮丽之光；于轻描淡写之中显出含蓄隽永的诗意；于娓娓道来里展示晓畅素雅的美的语言。 </a:t>
            </a:r>
          </a:p>
        </p:txBody>
      </p:sp>
      <p:pic>
        <p:nvPicPr>
          <p:cNvPr id="35847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3429000"/>
            <a:ext cx="5394325" cy="325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115713"/>
          <p:cNvSpPr txBox="1">
            <a:spLocks noChangeArrowheads="1"/>
          </p:cNvSpPr>
          <p:nvPr/>
        </p:nvSpPr>
        <p:spPr bwMode="auto">
          <a:xfrm>
            <a:off x="2854821" y="3529011"/>
            <a:ext cx="5616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0" name="文本框 115715"/>
          <p:cNvSpPr txBox="1">
            <a:spLocks noChangeArrowheads="1"/>
          </p:cNvSpPr>
          <p:nvPr/>
        </p:nvSpPr>
        <p:spPr bwMode="auto">
          <a:xfrm>
            <a:off x="3359646" y="2736849"/>
            <a:ext cx="381635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bg1"/>
                </a:solidFill>
              </a:rPr>
              <a:t>“</a:t>
            </a:r>
            <a:r>
              <a:rPr lang="zh-CN" altLang="en-US" b="1">
                <a:solidFill>
                  <a:schemeClr val="bg1"/>
                </a:solidFill>
              </a:rPr>
              <a:t>但我和妻子都是慢慢地，稳稳地，走得很仔细，好像我背上的同她背上的加起来，就是整个世界。”</a:t>
            </a:r>
          </a:p>
        </p:txBody>
      </p:sp>
      <p:sp>
        <p:nvSpPr>
          <p:cNvPr id="12" name="文本框 115717"/>
          <p:cNvSpPr txBox="1">
            <a:spLocks noChangeArrowheads="1"/>
          </p:cNvSpPr>
          <p:nvPr/>
        </p:nvSpPr>
        <p:spPr bwMode="auto">
          <a:xfrm>
            <a:off x="2638921" y="4752974"/>
            <a:ext cx="5832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87077" y="3732753"/>
            <a:ext cx="766916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学海导航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：对美文的赏读</a:t>
            </a:r>
            <a:r>
              <a:rPr lang="en-US" altLang="zh-CN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大处看可以欣赏其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美的情、美的人、美的景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；细处看可以欣赏美的词、美的句式、美的细节等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语言美</a:t>
            </a:r>
            <a:r>
              <a:rPr lang="zh-CN" altLang="en-US" sz="3200" b="1" dirty="0">
                <a:solidFill>
                  <a:srgbClr val="5A41E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29344" y="2889035"/>
            <a:ext cx="11139264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请用你的一双慧眼找一找文中有哪些美，找出来读一读，品一品。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157284" y="549275"/>
            <a:ext cx="187743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round/>
                  <a:headEnd/>
                  <a:tailEnd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人情美</a:t>
            </a:r>
          </a:p>
        </p:txBody>
      </p:sp>
      <p:cxnSp>
        <p:nvCxnSpPr>
          <p:cNvPr id="10" name="直接连接符 9"/>
          <p:cNvCxnSpPr>
            <a:cxnSpLocks/>
            <a:stCxn id="9" idx="1"/>
          </p:cNvCxnSpPr>
          <p:nvPr/>
        </p:nvCxnSpPr>
        <p:spPr>
          <a:xfrm flipH="1" flipV="1">
            <a:off x="479430" y="933450"/>
            <a:ext cx="467785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endCxn id="9" idx="3"/>
          </p:cNvCxnSpPr>
          <p:nvPr/>
        </p:nvCxnSpPr>
        <p:spPr>
          <a:xfrm flipH="1">
            <a:off x="7034721" y="933450"/>
            <a:ext cx="467786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72" name="图片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3500438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78337B9F-A40C-41EC-BE03-2B64B067D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688" y="2315497"/>
            <a:ext cx="10817795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在散步的过程中，他们发生了什么？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他们各自的选择是什么？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你喜欢谁的表现？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6" name="矩形 5">
            <a:extLst>
              <a:ext uri="{FF2B5EF4-FFF2-40B4-BE49-F238E27FC236}">
                <a16:creationId xmlns:a16="http://schemas.microsoft.com/office/drawing/2014/main" id="{63685273-825E-4A02-83C2-A958B20C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688" y="1317625"/>
            <a:ext cx="1531188" cy="5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CN" altLang="en-US" sz="35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议一议</a:t>
            </a:r>
          </a:p>
        </p:txBody>
      </p:sp>
    </p:spTree>
  </p:cSld>
  <p:clrMapOvr>
    <a:masterClrMapping/>
  </p:clrMapOvr>
  <p:transition>
    <p:checker/>
    <p:sndAc>
      <p:stSnd>
        <p:snd r:embed="rId3" name="chimes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157284" y="549275"/>
            <a:ext cx="187743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round/>
                  <a:headEnd/>
                  <a:tailEnd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人情美</a:t>
            </a:r>
          </a:p>
        </p:txBody>
      </p:sp>
      <p:cxnSp>
        <p:nvCxnSpPr>
          <p:cNvPr id="10" name="直接连接符 9"/>
          <p:cNvCxnSpPr>
            <a:cxnSpLocks/>
            <a:stCxn id="9" idx="1"/>
          </p:cNvCxnSpPr>
          <p:nvPr/>
        </p:nvCxnSpPr>
        <p:spPr>
          <a:xfrm flipH="1" flipV="1">
            <a:off x="479430" y="933450"/>
            <a:ext cx="467785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endCxn id="9" idx="3"/>
          </p:cNvCxnSpPr>
          <p:nvPr/>
        </p:nvCxnSpPr>
        <p:spPr>
          <a:xfrm flipH="1">
            <a:off x="7034721" y="933450"/>
            <a:ext cx="4677864" cy="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72" name="图片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3500438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82956">
            <a:extLst>
              <a:ext uri="{FF2B5EF4-FFF2-40B4-BE49-F238E27FC236}">
                <a16:creationId xmlns:a16="http://schemas.microsoft.com/office/drawing/2014/main" id="{E2CA88CD-C5F7-41FB-BFAC-53C2938E5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76" y="1297541"/>
            <a:ext cx="1066824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小家伙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突然叫起来：“前面也是妈妈和儿子，后面也是妈妈和儿子！”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3" name="文本框 82962">
            <a:extLst>
              <a:ext uri="{FF2B5EF4-FFF2-40B4-BE49-F238E27FC236}">
                <a16:creationId xmlns:a16="http://schemas.microsoft.com/office/drawing/2014/main" id="{42277505-1071-4CBF-8C33-4D4DF0891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7" y="4000738"/>
            <a:ext cx="1074025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BC0098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但是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母亲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摸摸孙儿的小脑瓜，变了主意：“还是走小路吧！”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8337B9F-A40C-41EC-BE03-2B64B067D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876" y="2649139"/>
            <a:ext cx="108177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我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决定委屈儿子了，因为我伴同他的时日还长，我伴同母亲的时日已短。我说：“走大路。”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8566892-F5FA-4D18-BF1B-0C8CF0BE2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5193872"/>
            <a:ext cx="70445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我的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妻子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，我儿子的母亲呢？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1467488"/>
      </p:ext>
    </p:extLst>
  </p:cSld>
  <p:clrMapOvr>
    <a:masterClrMapping/>
  </p:clrMapOvr>
  <p:transition>
    <p:checker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5" b="14563"/>
          <a:stretch>
            <a:fillRect/>
          </a:stretch>
        </p:blipFill>
        <p:spPr bwMode="auto">
          <a:xfrm>
            <a:off x="263525" y="-242888"/>
            <a:ext cx="11593513" cy="794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矩形 6"/>
          <p:cNvSpPr>
            <a:spLocks noChangeArrowheads="1"/>
          </p:cNvSpPr>
          <p:nvPr/>
        </p:nvSpPr>
        <p:spPr bwMode="auto">
          <a:xfrm>
            <a:off x="2135560" y="693073"/>
            <a:ext cx="6480249" cy="1106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kumimoji="1" lang="zh-CN" altLang="en-US" sz="2800" b="1" dirty="0">
                <a:ln/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    </a:t>
            </a:r>
            <a:r>
              <a:rPr kumimoji="1" lang="zh-CN" altLang="en-US" sz="4400" b="1" dirty="0">
                <a:ln/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人情美</a:t>
            </a:r>
          </a:p>
        </p:txBody>
      </p:sp>
      <p:sp>
        <p:nvSpPr>
          <p:cNvPr id="5" name="矩形 3"/>
          <p:cNvSpPr>
            <a:spLocks noChangeArrowheads="1"/>
          </p:cNvSpPr>
          <p:nvPr/>
        </p:nvSpPr>
        <p:spPr bwMode="auto">
          <a:xfrm>
            <a:off x="1991544" y="1646579"/>
            <a:ext cx="7200800" cy="1770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但我和妻子都是慢慢地，稳稳地，走得很仔细，好像我背上的同她背上的加起来，就是整个世界。</a:t>
            </a:r>
          </a:p>
        </p:txBody>
      </p:sp>
      <p:cxnSp>
        <p:nvCxnSpPr>
          <p:cNvPr id="2" name="直接连接符 1"/>
          <p:cNvCxnSpPr/>
          <p:nvPr/>
        </p:nvCxnSpPr>
        <p:spPr>
          <a:xfrm>
            <a:off x="4587240" y="2256790"/>
            <a:ext cx="2804795" cy="203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圆角矩形标注 3"/>
          <p:cNvSpPr/>
          <p:nvPr/>
        </p:nvSpPr>
        <p:spPr>
          <a:xfrm>
            <a:off x="551180" y="260985"/>
            <a:ext cx="4104640" cy="989965"/>
          </a:xfrm>
          <a:prstGeom prst="wedgeRoundRectCallout">
            <a:avLst>
              <a:gd name="adj1" fmla="val 61324"/>
              <a:gd name="adj2" fmla="val 104008"/>
              <a:gd name="adj3" fmla="val 16667"/>
            </a:avLst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95325" y="332740"/>
            <a:ext cx="371919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>
                <a:solidFill>
                  <a:schemeClr val="accent2"/>
                </a:solidFill>
              </a:rPr>
              <a:t>肩负家庭责任时的小心、稳重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1991360" y="3357245"/>
            <a:ext cx="15843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145665" y="3710305"/>
            <a:ext cx="531876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984375" y="3890645"/>
            <a:ext cx="56940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accent2"/>
                </a:solidFill>
              </a:rPr>
              <a:t>        </a:t>
            </a:r>
            <a:r>
              <a:rPr lang="zh-CN" altLang="en-US" sz="2800" b="1">
                <a:solidFill>
                  <a:schemeClr val="accent2"/>
                </a:solidFill>
              </a:rPr>
              <a:t>中年人承受着扶老携幼的责任，对家庭和社会有一种使命感。而敬老和爱幼，正是对生命的尊重。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5519738" y="2061210"/>
            <a:ext cx="59298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从他们的选择中，我们看到了什么？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095683" y="3141345"/>
            <a:ext cx="621665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浓浓的亲情，</a:t>
            </a:r>
          </a:p>
          <a:p>
            <a:pPr eaLnBrk="1" hangingPunct="1"/>
            <a:endParaRPr kumimoji="1" lang="zh-CN" altLang="en-US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家庭的温馨和睦，</a:t>
            </a:r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/>
            <a:r>
              <a:rPr kumimoji="1" lang="zh-CN" altLang="en-US" sz="32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爱的责任与使命。</a:t>
            </a:r>
            <a:endParaRPr kumimoji="1" lang="en-US" altLang="zh-CN" sz="32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31749" name="Picture 5" descr="d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1903730"/>
            <a:ext cx="4954270" cy="462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9119964" y="476548"/>
            <a:ext cx="3672408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zh-CN" altLang="en-US" sz="5400" dirty="0">
                <a:ln/>
                <a:solidFill>
                  <a:schemeClr val="accent3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人情美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bldLvl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484505" y="476111"/>
            <a:ext cx="224980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400" b="1" dirty="0">
                <a:ln/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风景美</a:t>
            </a:r>
          </a:p>
        </p:txBody>
      </p:sp>
      <p:sp>
        <p:nvSpPr>
          <p:cNvPr id="12" name="矩形 82956"/>
          <p:cNvSpPr>
            <a:spLocks noChangeArrowheads="1"/>
          </p:cNvSpPr>
          <p:nvPr/>
        </p:nvSpPr>
        <p:spPr bwMode="auto">
          <a:xfrm>
            <a:off x="448890" y="1701799"/>
            <a:ext cx="10668247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   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这南方的初春的田野！大块儿小块儿的新绿随意地铺着，有的浓，有的淡；树枝上的嫩芽也密了；田里的冬水也咕咕地起着水泡儿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……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这一切都使人想着一样东西</a:t>
            </a:r>
            <a:r>
              <a:rPr lang="en-US" altLang="zh-CN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生命。</a:t>
            </a:r>
          </a:p>
        </p:txBody>
      </p:sp>
      <p:sp>
        <p:nvSpPr>
          <p:cNvPr id="13" name="文本框 82962"/>
          <p:cNvSpPr txBox="1">
            <a:spLocks noChangeArrowheads="1"/>
          </p:cNvSpPr>
          <p:nvPr/>
        </p:nvSpPr>
        <p:spPr bwMode="auto">
          <a:xfrm>
            <a:off x="552118" y="4165203"/>
            <a:ext cx="10867776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BC0098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</a:t>
            </a:r>
            <a:r>
              <a:rPr lang="zh-CN" altLang="en-US" sz="2800" b="1" dirty="0">
                <a:solidFill>
                  <a:schemeClr val="tx1"/>
                </a:solidFill>
                <a:latin typeface="+mn-ea"/>
                <a:ea typeface="+mn-ea"/>
              </a:rPr>
              <a:t>她的眼睛顺小路望过去：那里有金色的菜花、两行整齐的桑树，尽头一口水波粼粼的鱼塘。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198880" y="3212465"/>
            <a:ext cx="113423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透露出春的气息、春的生机与活力。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52145" y="5193665"/>
            <a:ext cx="106038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描绘了一幅色彩绚丽、充满诗情画意的</a:t>
            </a:r>
            <a:r>
              <a:rPr lang="zh-CN" altLang="en-US" sz="2800" b="1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田园图景。</a:t>
            </a:r>
            <a:endParaRPr lang="zh-CN" altLang="en-US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29705" name="图片 15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-1250950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hecker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3EED5A7-574E-4121-A0A0-FF3BED0CE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24" y="0"/>
            <a:ext cx="12217224" cy="685800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73E9EF7-ECA1-4F88-B9CD-CE6D8E228B47}"/>
              </a:ext>
            </a:extLst>
          </p:cNvPr>
          <p:cNvSpPr txBox="1"/>
          <p:nvPr/>
        </p:nvSpPr>
        <p:spPr>
          <a:xfrm>
            <a:off x="3215680" y="2113714"/>
            <a:ext cx="8526780" cy="3538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儿童疾走追黄碟，飞入菜花无处寻。</a:t>
            </a:r>
          </a:p>
          <a:p>
            <a:r>
              <a:rPr lang="en-US" altLang="zh-CN" sz="2800" b="1" dirty="0"/>
              <a:t>                                            </a:t>
            </a:r>
            <a:r>
              <a:rPr lang="en-US" altLang="zh-CN" sz="2800" dirty="0"/>
              <a:t>——</a:t>
            </a:r>
            <a:r>
              <a:rPr lang="zh-CN" altLang="en-US" sz="2800" dirty="0"/>
              <a:t>（宋）杨万里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日暮平原风过处，菜花香杂豆花香。</a:t>
            </a:r>
            <a:endParaRPr lang="en-US" altLang="zh-CN" sz="2800" b="1" dirty="0"/>
          </a:p>
          <a:p>
            <a:r>
              <a:rPr lang="en-US" altLang="zh-CN" sz="2800" b="1" dirty="0"/>
              <a:t>                                            </a:t>
            </a:r>
            <a:r>
              <a:rPr lang="en-US" altLang="zh-CN" sz="2800" dirty="0"/>
              <a:t>——</a:t>
            </a:r>
            <a:r>
              <a:rPr lang="zh-CN" altLang="en-US" sz="2800" dirty="0"/>
              <a:t>（清）王文治</a:t>
            </a:r>
          </a:p>
          <a:p>
            <a:endParaRPr lang="zh-CN" altLang="en-US" sz="2800" dirty="0"/>
          </a:p>
          <a:p>
            <a:r>
              <a:rPr lang="zh-CN" altLang="en-US" sz="2800" b="1" dirty="0"/>
              <a:t>小园几许，收尽春光。有桃花红，李花白，菜花黄。</a:t>
            </a:r>
            <a:endParaRPr lang="zh-CN" altLang="en-US" sz="2800" dirty="0"/>
          </a:p>
          <a:p>
            <a:r>
              <a:rPr lang="en-US" altLang="zh-CN" sz="2800" dirty="0"/>
              <a:t>                                            ——</a:t>
            </a:r>
            <a:r>
              <a:rPr lang="zh-CN" altLang="en-US" sz="2800" dirty="0"/>
              <a:t>（宋）秦观</a:t>
            </a:r>
            <a:r>
              <a:rPr lang="en-US" altLang="zh-CN" sz="2800" dirty="0"/>
              <a:t>              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AF53742-C25B-4EB9-A54C-AAF137C11FB2}"/>
              </a:ext>
            </a:extLst>
          </p:cNvPr>
          <p:cNvSpPr txBox="1"/>
          <p:nvPr/>
        </p:nvSpPr>
        <p:spPr>
          <a:xfrm>
            <a:off x="119336" y="200894"/>
            <a:ext cx="3782695" cy="70675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zh-CN" altLang="en-US" sz="4000" b="1" dirty="0"/>
              <a:t>感受田野之美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8790" y="548640"/>
            <a:ext cx="324612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chemeClr val="accent3"/>
                </a:solidFill>
                <a:sym typeface="+mn-ea"/>
              </a:rPr>
              <a:t>感受田野之美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639060" y="1700530"/>
            <a:ext cx="755078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/>
            <a:r>
              <a:rPr lang="zh-CN" sz="2800" b="1" dirty="0">
                <a:latin typeface="+mn-ea"/>
                <a:ea typeface="+mn-ea"/>
                <a:cs typeface="+mn-ea"/>
              </a:rPr>
              <a:t>开轩面场圃，把酒话桑麻。</a:t>
            </a:r>
          </a:p>
          <a:p>
            <a:pPr marL="0" indent="0"/>
            <a:r>
              <a:rPr lang="en-US" altLang="zh-CN" sz="2800" b="1" dirty="0">
                <a:latin typeface="+mn-ea"/>
                <a:ea typeface="+mn-ea"/>
                <a:cs typeface="+mn-ea"/>
              </a:rPr>
              <a:t>             ——</a:t>
            </a:r>
            <a:r>
              <a:rPr lang="zh-CN" altLang="en-US" sz="2800" b="1" dirty="0">
                <a:latin typeface="+mn-ea"/>
                <a:ea typeface="+mn-ea"/>
                <a:cs typeface="+mn-ea"/>
              </a:rPr>
              <a:t>（唐）孟浩然</a:t>
            </a:r>
            <a:endParaRPr lang="en-US" sz="2800" b="1" dirty="0">
              <a:latin typeface="+mn-ea"/>
              <a:ea typeface="+mn-ea"/>
              <a:cs typeface="+mn-ea"/>
            </a:endParaRPr>
          </a:p>
          <a:p>
            <a:pPr marL="0" indent="0"/>
            <a:endParaRPr lang="zh-CN" sz="2800" b="1" dirty="0">
              <a:latin typeface="+mn-ea"/>
              <a:ea typeface="+mn-ea"/>
              <a:cs typeface="+mn-ea"/>
            </a:endParaRPr>
          </a:p>
          <a:p>
            <a:pPr marL="0" indent="0"/>
            <a:r>
              <a:rPr lang="zh-CN" sz="2800" b="1" dirty="0">
                <a:latin typeface="+mn-ea"/>
                <a:ea typeface="+mn-ea"/>
                <a:cs typeface="+mn-ea"/>
              </a:rPr>
              <a:t>狗吠深巷中，鸡鸣桑树颠。</a:t>
            </a:r>
          </a:p>
          <a:p>
            <a:pPr marL="0" indent="0"/>
            <a:r>
              <a:rPr lang="en-US" altLang="zh-CN" sz="2800" b="1" dirty="0">
                <a:latin typeface="+mn-ea"/>
                <a:ea typeface="+mn-ea"/>
                <a:cs typeface="+mn-ea"/>
              </a:rPr>
              <a:t>             ——</a:t>
            </a:r>
            <a:r>
              <a:rPr lang="zh-CN" altLang="en-US" sz="2800" b="1" dirty="0">
                <a:latin typeface="+mn-ea"/>
                <a:ea typeface="+mn-ea"/>
                <a:cs typeface="+mn-ea"/>
              </a:rPr>
              <a:t>（晋）陶渊明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567305" y="4149090"/>
            <a:ext cx="755967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/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池塘生春草，园柳变鸣禽。</a:t>
            </a:r>
          </a:p>
          <a:p>
            <a:pPr marL="0" indent="0"/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           ——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（南北朝）谢灵运</a:t>
            </a:r>
          </a:p>
          <a:p>
            <a:pPr marL="0" indent="0"/>
            <a:endParaRPr lang="zh-CN" sz="28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/>
            <a:r>
              <a:rPr 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半亩方塘一鉴开，天光云影共徘徊。</a:t>
            </a:r>
          </a:p>
          <a:p>
            <a:pPr marL="0" indent="0"/>
            <a:r>
              <a:rPr lang="en-US" altLang="zh-CN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             ——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</a:rPr>
              <a:t>（宋）朱熹</a:t>
            </a:r>
          </a:p>
        </p:txBody>
      </p:sp>
      <p:pic>
        <p:nvPicPr>
          <p:cNvPr id="22530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0"/>
          <a:stretch>
            <a:fillRect/>
          </a:stretch>
        </p:blipFill>
        <p:spPr bwMode="auto">
          <a:xfrm>
            <a:off x="7383463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82980" y="692785"/>
            <a:ext cx="945261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/>
              <a:t>请你填一填。</a:t>
            </a:r>
          </a:p>
          <a:p>
            <a:r>
              <a:rPr lang="en-US" altLang="zh-CN" sz="3200" b="1" dirty="0"/>
              <a:t>       </a:t>
            </a:r>
          </a:p>
          <a:p>
            <a:r>
              <a:rPr lang="en-US" altLang="zh-CN" sz="3200" b="1" dirty="0"/>
              <a:t>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这样，我们就在阳光下，向着那菜花、桑树、池塘走去了，那也是向着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走去了。</a:t>
            </a:r>
          </a:p>
        </p:txBody>
      </p:sp>
      <p:pic>
        <p:nvPicPr>
          <p:cNvPr id="22530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0"/>
          <a:stretch>
            <a:fillRect/>
          </a:stretch>
        </p:blipFill>
        <p:spPr bwMode="auto">
          <a:xfrm>
            <a:off x="7383463" y="0"/>
            <a:ext cx="4808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407035" y="3573145"/>
            <a:ext cx="4762500" cy="302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5591810" y="486918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4400" b="1" dirty="0">
                <a:ln/>
                <a:solidFill>
                  <a:schemeClr val="accent3"/>
                </a:solidFill>
                <a:effectLst/>
              </a:rPr>
              <a:t>情景交融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407115" y="404495"/>
            <a:ext cx="224980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5400" b="1" dirty="0">
                <a:ln/>
                <a:solidFill>
                  <a:schemeClr val="accent3"/>
                </a:solidFill>
                <a:effectLst/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语言美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51180" y="2132580"/>
            <a:ext cx="11737303" cy="353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我和母亲在前面，我的妻子和儿子走在后面。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前面也是妈妈和儿子，后面也是妈妈和儿子。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现在很听我的话，就像我小时候很听她的话一样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en-US" altLang="zh-CN" sz="2800" b="1" dirty="0">
              <a:solidFill>
                <a:schemeClr val="accent2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我的母亲老了，她早已习惯听从她强壮的儿子；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我的儿子还小，他还习惯听从他高大的父亲。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我蹲下来，背起了母亲，妻子也蹲下来，背起了儿子。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 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我的母亲虽然高大，然而很瘦，自然不算重；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</a:t>
            </a:r>
            <a:r>
              <a:rPr lang="en-US" altLang="zh-CN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   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仿宋" panose="02010609060101010101" charset="-122"/>
                <a:ea typeface="仿宋" panose="02010609060101010101" charset="-122"/>
              </a:rPr>
              <a:t>儿子虽然很胖，毕竟幼小，自然也轻。</a:t>
            </a:r>
          </a:p>
        </p:txBody>
      </p:sp>
      <p:sp>
        <p:nvSpPr>
          <p:cNvPr id="12" name="矩形 112643"/>
          <p:cNvSpPr>
            <a:spLocks noChangeArrowheads="1"/>
          </p:cNvSpPr>
          <p:nvPr/>
        </p:nvSpPr>
        <p:spPr bwMode="auto">
          <a:xfrm>
            <a:off x="622935" y="1412434"/>
            <a:ext cx="1135776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母亲要走大路，大路平顺；我的儿子要走小路，小路有意思。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678895" y="5858702"/>
            <a:ext cx="74879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3">
                    <a:lumMod val="75000"/>
                  </a:schemeClr>
                </a:solidFill>
                <a:ea typeface="创艺简细圆" pitchFamily="2" charset="-122"/>
              </a:rPr>
              <a:t>结构对称，音韵和谐</a:t>
            </a:r>
          </a:p>
        </p:txBody>
      </p:sp>
    </p:spTree>
  </p:cSld>
  <p:clrMapOvr>
    <a:masterClrMapping/>
  </p:clrMapOvr>
  <p:transition>
    <p:checker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AA11C7D3-E524-42C1-9340-571C53ECB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077913"/>
            <a:ext cx="10915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我”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BF40BF3-D268-4F5E-BD57-DCC0A67A4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18" y="3277294"/>
            <a:ext cx="1727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风景美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E565BC8-857C-47CE-A888-5562AB9E88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8392" y="3457474"/>
            <a:ext cx="4248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充满生机活力，生命的召唤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2517379-61FD-455E-892F-395C42D6E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484313"/>
            <a:ext cx="20875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人情美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7848028-5C9E-471A-9F22-DF9FD292E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18" y="5070275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语言美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8071C3D-293C-40C8-A462-10589F044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5639" y="4478584"/>
            <a:ext cx="172878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结构对称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音韵和谐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情趣盎然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含义丰富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E17F0905-28B9-403A-9BA9-D6202782F4D2}"/>
              </a:ext>
            </a:extLst>
          </p:cNvPr>
          <p:cNvSpPr>
            <a:spLocks/>
          </p:cNvSpPr>
          <p:nvPr/>
        </p:nvSpPr>
        <p:spPr bwMode="auto">
          <a:xfrm>
            <a:off x="2673741" y="4581128"/>
            <a:ext cx="215900" cy="1882278"/>
          </a:xfrm>
          <a:prstGeom prst="leftBrace">
            <a:avLst>
              <a:gd name="adj1" fmla="val 201556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EBA219A-26DE-463B-9CF4-E997F33D4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171" y="1032203"/>
            <a:ext cx="40334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孝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7311964-BE89-4557-8D6C-0A8196CE1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8204" y="439599"/>
            <a:ext cx="418043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慈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5CA5D9E-D07F-4A73-BE52-F7AF4AF4D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2467" y="1716423"/>
            <a:ext cx="4248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贤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CE91CBB-AC23-4F76-B188-222EB103D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985" y="2471937"/>
            <a:ext cx="41054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慧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5A41E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6B3D0D6-5B60-40E5-8094-C5BAEE38E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5612" y="493713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母亲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9F85163-2226-4515-9924-35C40C194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254" y="1695451"/>
            <a:ext cx="9060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妻子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0540D09-7F41-46C7-B617-9FC1E1156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5242" y="2476940"/>
            <a:ext cx="9380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A41E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儿子</a:t>
            </a:r>
          </a:p>
        </p:txBody>
      </p:sp>
      <p:sp>
        <p:nvSpPr>
          <p:cNvPr id="22" name="左大括号 21">
            <a:extLst>
              <a:ext uri="{FF2B5EF4-FFF2-40B4-BE49-F238E27FC236}">
                <a16:creationId xmlns:a16="http://schemas.microsoft.com/office/drawing/2014/main" id="{5AB4C287-B348-4649-A0AD-A37C56E243AD}"/>
              </a:ext>
            </a:extLst>
          </p:cNvPr>
          <p:cNvSpPr>
            <a:spLocks/>
          </p:cNvSpPr>
          <p:nvPr/>
        </p:nvSpPr>
        <p:spPr bwMode="auto">
          <a:xfrm>
            <a:off x="2495600" y="548680"/>
            <a:ext cx="347613" cy="2377083"/>
          </a:xfrm>
          <a:prstGeom prst="leftBrace">
            <a:avLst>
              <a:gd name="adj1" fmla="val 201553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comb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438775" y="549275"/>
            <a:ext cx="1314450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0" cap="none" spc="0" normalizeH="0" baseline="0" noProof="0" dirty="0">
                <a:ln w="9525">
                  <a:round/>
                  <a:headEnd/>
                  <a:tailEnd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小结</a:t>
            </a:r>
          </a:p>
        </p:txBody>
      </p:sp>
      <p:cxnSp>
        <p:nvCxnSpPr>
          <p:cNvPr id="12" name="直接连接符 11"/>
          <p:cNvCxnSpPr>
            <a:cxnSpLocks/>
            <a:stCxn id="11" idx="1"/>
          </p:cNvCxnSpPr>
          <p:nvPr/>
        </p:nvCxnSpPr>
        <p:spPr>
          <a:xfrm flipH="1">
            <a:off x="479425" y="933450"/>
            <a:ext cx="49593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  <a:endCxn id="11" idx="3"/>
          </p:cNvCxnSpPr>
          <p:nvPr/>
        </p:nvCxnSpPr>
        <p:spPr>
          <a:xfrm flipH="1" flipV="1">
            <a:off x="6753225" y="933450"/>
            <a:ext cx="49593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5160963" y="1609725"/>
            <a:ext cx="18700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散步</a:t>
            </a:r>
          </a:p>
        </p:txBody>
      </p:sp>
      <p:sp>
        <p:nvSpPr>
          <p:cNvPr id="32774" name="Text Box 4"/>
          <p:cNvSpPr txBox="1">
            <a:spLocks noChangeArrowheads="1"/>
          </p:cNvSpPr>
          <p:nvPr/>
        </p:nvSpPr>
        <p:spPr bwMode="auto">
          <a:xfrm>
            <a:off x="7248525" y="2093913"/>
            <a:ext cx="1511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莫怀戚</a:t>
            </a:r>
          </a:p>
        </p:txBody>
      </p:sp>
      <p:grpSp>
        <p:nvGrpSpPr>
          <p:cNvPr id="32775" name="组合 7"/>
          <p:cNvGrpSpPr>
            <a:grpSpLocks/>
          </p:cNvGrpSpPr>
          <p:nvPr/>
        </p:nvGrpSpPr>
        <p:grpSpPr bwMode="auto">
          <a:xfrm>
            <a:off x="2432050" y="3028950"/>
            <a:ext cx="3135313" cy="1223963"/>
            <a:chOff x="1847528" y="2665894"/>
            <a:chExt cx="3134686" cy="1223963"/>
          </a:xfrm>
        </p:grpSpPr>
        <p:sp>
          <p:nvSpPr>
            <p:cNvPr id="32786" name="Rectangle 5"/>
            <p:cNvSpPr>
              <a:spLocks noChangeArrowheads="1"/>
            </p:cNvSpPr>
            <p:nvPr/>
          </p:nvSpPr>
          <p:spPr bwMode="auto">
            <a:xfrm>
              <a:off x="1848489" y="2665894"/>
              <a:ext cx="3133725" cy="1223963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7" name="Text Box 6"/>
            <p:cNvSpPr txBox="1">
              <a:spLocks noChangeArrowheads="1"/>
            </p:cNvSpPr>
            <p:nvPr/>
          </p:nvSpPr>
          <p:spPr bwMode="auto">
            <a:xfrm>
              <a:off x="1847528" y="3178708"/>
              <a:ext cx="106689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母亲</a:t>
              </a:r>
            </a:p>
          </p:txBody>
        </p:sp>
        <p:sp>
          <p:nvSpPr>
            <p:cNvPr id="32788" name="Text Box 9"/>
            <p:cNvSpPr txBox="1">
              <a:spLocks noChangeArrowheads="1"/>
            </p:cNvSpPr>
            <p:nvPr/>
          </p:nvSpPr>
          <p:spPr bwMode="auto">
            <a:xfrm>
              <a:off x="3059336" y="2797306"/>
              <a:ext cx="1066899" cy="520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尊老</a:t>
              </a:r>
            </a:p>
          </p:txBody>
        </p:sp>
        <p:sp>
          <p:nvSpPr>
            <p:cNvPr id="32789" name="矩形 1"/>
            <p:cNvSpPr>
              <a:spLocks noChangeArrowheads="1"/>
            </p:cNvSpPr>
            <p:nvPr/>
          </p:nvSpPr>
          <p:spPr bwMode="auto">
            <a:xfrm>
              <a:off x="4374200" y="3178708"/>
              <a:ext cx="587167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我 </a:t>
              </a:r>
              <a:endParaRPr kumimoji="0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5" name="直接箭头连接符 4"/>
            <p:cNvCxnSpPr/>
            <p:nvPr/>
          </p:nvCxnSpPr>
          <p:spPr>
            <a:xfrm flipH="1">
              <a:off x="2928400" y="3500919"/>
              <a:ext cx="1330059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76" name="组合 6"/>
          <p:cNvGrpSpPr>
            <a:grpSpLocks/>
          </p:cNvGrpSpPr>
          <p:nvPr/>
        </p:nvGrpSpPr>
        <p:grpSpPr bwMode="auto">
          <a:xfrm>
            <a:off x="6453188" y="3071813"/>
            <a:ext cx="3306762" cy="1223962"/>
            <a:chOff x="5867401" y="2709093"/>
            <a:chExt cx="3306846" cy="1223963"/>
          </a:xfrm>
        </p:grpSpPr>
        <p:sp>
          <p:nvSpPr>
            <p:cNvPr id="32781" name="Text Box 10"/>
            <p:cNvSpPr txBox="1">
              <a:spLocks noChangeArrowheads="1"/>
            </p:cNvSpPr>
            <p:nvPr/>
          </p:nvSpPr>
          <p:spPr bwMode="auto">
            <a:xfrm>
              <a:off x="5883293" y="3178708"/>
              <a:ext cx="1148538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妻子</a:t>
              </a:r>
            </a:p>
          </p:txBody>
        </p:sp>
        <p:sp>
          <p:nvSpPr>
            <p:cNvPr id="32782" name="Rectangle 11"/>
            <p:cNvSpPr>
              <a:spLocks noChangeArrowheads="1"/>
            </p:cNvSpPr>
            <p:nvPr/>
          </p:nvSpPr>
          <p:spPr bwMode="auto">
            <a:xfrm>
              <a:off x="5867401" y="2709093"/>
              <a:ext cx="3275013" cy="1223963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endParaRPr>
            </a:p>
          </p:txBody>
        </p:sp>
        <p:sp>
          <p:nvSpPr>
            <p:cNvPr id="32783" name="Text Box 14"/>
            <p:cNvSpPr txBox="1">
              <a:spLocks noChangeArrowheads="1"/>
            </p:cNvSpPr>
            <p:nvPr/>
          </p:nvSpPr>
          <p:spPr bwMode="auto">
            <a:xfrm>
              <a:off x="7024088" y="2797884"/>
              <a:ext cx="990015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爱幼</a:t>
              </a:r>
            </a:p>
          </p:txBody>
        </p:sp>
        <p:sp>
          <p:nvSpPr>
            <p:cNvPr id="32784" name="Text Box 15"/>
            <p:cNvSpPr txBox="1">
              <a:spLocks noChangeArrowheads="1"/>
            </p:cNvSpPr>
            <p:nvPr/>
          </p:nvSpPr>
          <p:spPr bwMode="auto">
            <a:xfrm>
              <a:off x="8184232" y="3178708"/>
              <a:ext cx="990015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仿宋" panose="02010600040101010101" pitchFamily="2" charset="-122"/>
                  <a:cs typeface="+mn-cs"/>
                  <a:sym typeface="华文细黑" panose="02010600040101010101" pitchFamily="2" charset="-122"/>
                </a:rPr>
                <a:t>儿子</a:t>
              </a:r>
            </a:p>
          </p:txBody>
        </p:sp>
        <p:cxnSp>
          <p:nvCxnSpPr>
            <p:cNvPr id="54" name="直接箭头连接符 53"/>
            <p:cNvCxnSpPr>
              <a:cxnSpLocks/>
            </p:cNvCxnSpPr>
            <p:nvPr/>
          </p:nvCxnSpPr>
          <p:spPr>
            <a:xfrm>
              <a:off x="6853263" y="3501256"/>
              <a:ext cx="1330359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右大括号 9"/>
          <p:cNvSpPr/>
          <p:nvPr/>
        </p:nvSpPr>
        <p:spPr>
          <a:xfrm rot="16200000" flipH="1" flipV="1">
            <a:off x="6038056" y="2015332"/>
            <a:ext cx="115887" cy="629285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8" name="Text Box 9"/>
          <p:cNvSpPr txBox="1">
            <a:spLocks noChangeArrowheads="1"/>
          </p:cNvSpPr>
          <p:nvPr/>
        </p:nvSpPr>
        <p:spPr bwMode="auto">
          <a:xfrm>
            <a:off x="3467100" y="4468813"/>
            <a:ext cx="10668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背</a:t>
            </a:r>
          </a:p>
        </p:txBody>
      </p:sp>
      <p:sp>
        <p:nvSpPr>
          <p:cNvPr id="32779" name="Text Box 9"/>
          <p:cNvSpPr txBox="1">
            <a:spLocks noChangeArrowheads="1"/>
          </p:cNvSpPr>
          <p:nvPr/>
        </p:nvSpPr>
        <p:spPr bwMode="auto">
          <a:xfrm>
            <a:off x="7570788" y="4468813"/>
            <a:ext cx="10668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背</a:t>
            </a:r>
          </a:p>
        </p:txBody>
      </p:sp>
      <p:sp>
        <p:nvSpPr>
          <p:cNvPr id="32780" name="矩形 30719"/>
          <p:cNvSpPr>
            <a:spLocks noChangeArrowheads="1"/>
          </p:cNvSpPr>
          <p:nvPr/>
        </p:nvSpPr>
        <p:spPr bwMode="auto">
          <a:xfrm>
            <a:off x="4208306" y="5641975"/>
            <a:ext cx="37753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仿宋" panose="02010600040101010101" pitchFamily="2" charset="-122"/>
                <a:cs typeface="+mn-cs"/>
                <a:sym typeface="华文细黑" panose="02010600040101010101" pitchFamily="2" charset="-122"/>
              </a:rPr>
              <a:t>加起来，就是整个世界</a:t>
            </a:r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2063750" y="1846263"/>
            <a:ext cx="83534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600" b="1">
                <a:solidFill>
                  <a:schemeClr val="accent2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    </a:t>
            </a:r>
            <a:endParaRPr kumimoji="1" lang="zh-CN" altLang="en-US" sz="3600" b="1">
              <a:solidFill>
                <a:schemeClr val="accent2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</p:txBody>
      </p:sp>
      <p:sp>
        <p:nvSpPr>
          <p:cNvPr id="45060" name="矩形 1"/>
          <p:cNvSpPr>
            <a:spLocks noChangeArrowheads="1"/>
          </p:cNvSpPr>
          <p:nvPr/>
        </p:nvSpPr>
        <p:spPr bwMode="auto">
          <a:xfrm>
            <a:off x="1199456" y="957884"/>
            <a:ext cx="9793088" cy="35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zh-CN" altLang="en-US" sz="4400" b="1" dirty="0">
                <a:solidFill>
                  <a:srgbClr val="FF0000"/>
                </a:solidFill>
                <a:latin typeface="华文细黑" panose="02010600040101010101" pitchFamily="2" charset="-122"/>
                <a:ea typeface="华文仿宋" panose="02010600040101010101" pitchFamily="2" charset="-122"/>
                <a:sym typeface="华文细黑" panose="02010600040101010101" pitchFamily="2" charset="-122"/>
              </a:rPr>
              <a:t>作业：</a:t>
            </a:r>
            <a:endParaRPr kumimoji="1" lang="en-US" altLang="zh-CN" sz="4400" b="1" dirty="0">
              <a:solidFill>
                <a:srgbClr val="FF0000"/>
              </a:solidFill>
              <a:latin typeface="华文细黑" panose="02010600040101010101" pitchFamily="2" charset="-122"/>
              <a:ea typeface="华文仿宋" panose="02010600040101010101" pitchFamily="2" charset="-122"/>
              <a:sym typeface="华文细黑" panose="0201060004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如本文所写，美好的亲情往往体现在平凡小事中，细细回顾你经历过的或听说过的亲情故事，将它讲出来，让我们一起来感悟亲情的美好。</a:t>
            </a:r>
            <a:endParaRPr kumimoji="1" lang="zh-CN" altLang="en-US" sz="2500" b="1" dirty="0">
              <a:latin typeface="华文楷体" panose="02010600040101010101" pitchFamily="2" charset="-122"/>
              <a:ea typeface="华文楷体" panose="02010600040101010101" pitchFamily="2" charset="-122"/>
              <a:sym typeface="华文细黑" panose="02010600040101010101" pitchFamily="2" charset="-122"/>
            </a:endParaRPr>
          </a:p>
        </p:txBody>
      </p:sp>
      <p:pic>
        <p:nvPicPr>
          <p:cNvPr id="45061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4930775"/>
            <a:ext cx="414813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7940,&quot;width&quot;:7940}"/>
</p:tagLst>
</file>

<file path=ppt/theme/theme1.xml><?xml version="1.0" encoding="utf-8"?>
<a:theme xmlns:a="http://schemas.openxmlformats.org/drawingml/2006/main" name="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1085</Words>
  <Application>Microsoft Office PowerPoint</Application>
  <PresentationFormat>宽屏</PresentationFormat>
  <Paragraphs>125</Paragraphs>
  <Slides>18</Slides>
  <Notes>5</Notes>
  <HiddenSlides>1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仿宋</vt:lpstr>
      <vt:lpstr>华文仿宋</vt:lpstr>
      <vt:lpstr>华文楷体</vt:lpstr>
      <vt:lpstr>华文隶书</vt:lpstr>
      <vt:lpstr>华文细黑</vt:lpstr>
      <vt:lpstr>楷体</vt:lpstr>
      <vt:lpstr>隶书</vt:lpstr>
      <vt:lpstr>宋体</vt:lpstr>
      <vt:lpstr>Arial</vt:lpstr>
      <vt:lpstr>Calibri</vt:lpstr>
      <vt:lpstr>Wingdings</vt:lpstr>
      <vt:lpstr>微信PPT母版</vt:lpstr>
      <vt:lpstr>1_微信PPT母版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Yan .</cp:lastModifiedBy>
  <cp:revision>53</cp:revision>
  <dcterms:created xsi:type="dcterms:W3CDTF">2009-12-02T02:32:00Z</dcterms:created>
  <dcterms:modified xsi:type="dcterms:W3CDTF">2021-09-22T11:47:33Z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D2852DD43536476DB00409C867CABC44</vt:lpwstr>
  </property>
  <property fmtid="{D5CDD505-2E9C-101B-9397-08002B2CF9AE}" pid="3" name="KSOProductBuildVer">
    <vt:lpwstr>2052-11.1.0.10938</vt:lpwstr>
  </property>
</Properties>
</file>