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2"/>
    <p:sldId id="258" r:id="rId3"/>
    <p:sldId id="259" r:id="rId4"/>
    <p:sldId id="308" r:id="rId5"/>
    <p:sldId id="265" r:id="rId6"/>
    <p:sldId id="289" r:id="rId7"/>
    <p:sldId id="290" r:id="rId8"/>
    <p:sldId id="291" r:id="rId9"/>
    <p:sldId id="292" r:id="rId10"/>
    <p:sldId id="293" r:id="rId11"/>
    <p:sldId id="294" r:id="rId12"/>
    <p:sldId id="295" r:id="rId13"/>
    <p:sldId id="296" r:id="rId14"/>
    <p:sldId id="297" r:id="rId15"/>
    <p:sldId id="298" r:id="rId16"/>
    <p:sldId id="299" r:id="rId17"/>
    <p:sldId id="300" r:id="rId18"/>
    <p:sldId id="301" r:id="rId19"/>
    <p:sldId id="302" r:id="rId20"/>
    <p:sldId id="303" r:id="rId21"/>
    <p:sldId id="304" r:id="rId22"/>
    <p:sldId id="305" r:id="rId23"/>
    <p:sldId id="306" r:id="rId24"/>
    <p:sldId id="307" r:id="rId25"/>
    <p:sldId id="267" r:id="rId26"/>
    <p:sldId id="268" r:id="rId27"/>
    <p:sldId id="269" r:id="rId28"/>
    <p:sldId id="270" r:id="rId29"/>
    <p:sldId id="274" r:id="rId30"/>
    <p:sldId id="275" r:id="rId31"/>
    <p:sldId id="277" r:id="rId32"/>
    <p:sldId id="261" r:id="rId33"/>
    <p:sldId id="279" r:id="rId34"/>
    <p:sldId id="280" r:id="rId35"/>
    <p:sldId id="281" r:id="rId36"/>
    <p:sldId id="282" r:id="rId37"/>
    <p:sldId id="284" r:id="rId38"/>
    <p:sldId id="286" r:id="rId39"/>
    <p:sldId id="287" r:id="rId40"/>
    <p:sldId id="285" r:id="rId41"/>
    <p:sldId id="278" r:id="rId42"/>
    <p:sldId id="309" r:id="rId43"/>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0000"/>
    <a:srgbClr val="FF0000"/>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516" autoAdjust="0"/>
  </p:normalViewPr>
  <p:slideViewPr>
    <p:cSldViewPr showGuides="1">
      <p:cViewPr varScale="1">
        <p:scale>
          <a:sx n="55" d="100"/>
          <a:sy n="55" d="100"/>
        </p:scale>
        <p:origin x="1267" y="5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transition spd="med">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transition spd="med">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transition spd="med">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lvl="0" fontAlgn="base"/>
            <a:endParaRPr lang="zh-CN" altLang="en-US" strike="noStrike" noProof="1"/>
          </a:p>
        </p:txBody>
      </p:sp>
      <p:sp>
        <p:nvSpPr>
          <p:cNvPr id="6" name="页脚占位符 5"/>
          <p:cNvSpPr>
            <a:spLocks noGrp="1"/>
          </p:cNvSpPr>
          <p:nvPr>
            <p:ph type="ftr" sz="quarter" idx="11"/>
          </p:nvPr>
        </p:nvSpPr>
        <p:spPr/>
        <p:txBody>
          <a:bodyPr/>
          <a:lstStyle/>
          <a:p>
            <a:pPr lvl="0" fontAlgn="base"/>
            <a:endParaRPr lang="zh-CN" strike="noStrike" noProof="1"/>
          </a:p>
        </p:txBody>
      </p:sp>
      <p:sp>
        <p:nvSpPr>
          <p:cNvPr id="7" name="灯片编号占位符 6"/>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transition spd="med">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lvl="0" fontAlgn="base"/>
            <a:endParaRPr lang="zh-CN" altLang="en-US" strike="noStrike" noProof="1"/>
          </a:p>
        </p:txBody>
      </p:sp>
      <p:sp>
        <p:nvSpPr>
          <p:cNvPr id="8" name="页脚占位符 7"/>
          <p:cNvSpPr>
            <a:spLocks noGrp="1"/>
          </p:cNvSpPr>
          <p:nvPr>
            <p:ph type="ftr" sz="quarter" idx="11"/>
          </p:nvPr>
        </p:nvSpPr>
        <p:spPr/>
        <p:txBody>
          <a:bodyPr/>
          <a:lstStyle/>
          <a:p>
            <a:pPr lvl="0" fontAlgn="base"/>
            <a:endParaRPr lang="zh-CN" strike="noStrike" noProof="1"/>
          </a:p>
        </p:txBody>
      </p:sp>
      <p:sp>
        <p:nvSpPr>
          <p:cNvPr id="9" name="灯片编号占位符 8"/>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transition spd="med">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lvl="0" fontAlgn="base"/>
            <a:endParaRPr lang="zh-CN" altLang="en-US" strike="noStrike" noProof="1"/>
          </a:p>
        </p:txBody>
      </p:sp>
      <p:sp>
        <p:nvSpPr>
          <p:cNvPr id="4" name="页脚占位符 3"/>
          <p:cNvSpPr>
            <a:spLocks noGrp="1"/>
          </p:cNvSpPr>
          <p:nvPr>
            <p:ph type="ftr" sz="quarter" idx="11"/>
          </p:nvPr>
        </p:nvSpPr>
        <p:spPr/>
        <p:txBody>
          <a:bodyPr/>
          <a:lstStyle/>
          <a:p>
            <a:pPr lvl="0" fontAlgn="base"/>
            <a:endParaRPr lang="zh-CN" strike="noStrike" noProof="1"/>
          </a:p>
        </p:txBody>
      </p:sp>
      <p:sp>
        <p:nvSpPr>
          <p:cNvPr id="5" name="灯片编号占位符 4"/>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transition spd="med">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fontAlgn="base"/>
            <a:endParaRPr lang="zh-CN" altLang="en-US" strike="noStrike" noProof="1"/>
          </a:p>
        </p:txBody>
      </p:sp>
      <p:sp>
        <p:nvSpPr>
          <p:cNvPr id="3" name="页脚占位符 2"/>
          <p:cNvSpPr>
            <a:spLocks noGrp="1"/>
          </p:cNvSpPr>
          <p:nvPr>
            <p:ph type="ftr" sz="quarter" idx="11"/>
          </p:nvPr>
        </p:nvSpPr>
        <p:spPr/>
        <p:txBody>
          <a:bodyPr/>
          <a:lstStyle/>
          <a:p>
            <a:pPr lvl="0" fontAlgn="base"/>
            <a:endParaRPr lang="zh-CN" strike="noStrike" noProof="1"/>
          </a:p>
        </p:txBody>
      </p:sp>
      <p:sp>
        <p:nvSpPr>
          <p:cNvPr id="4" name="灯片编号占位符 3"/>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transition spd="med">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p>
        </p:txBody>
      </p:sp>
      <p:sp>
        <p:nvSpPr>
          <p:cNvPr id="6" name="页脚占位符 5"/>
          <p:cNvSpPr>
            <a:spLocks noGrp="1"/>
          </p:cNvSpPr>
          <p:nvPr>
            <p:ph type="ftr" sz="quarter" idx="11"/>
          </p:nvPr>
        </p:nvSpPr>
        <p:spPr/>
        <p:txBody>
          <a:bodyPr/>
          <a:lstStyle/>
          <a:p>
            <a:pPr lvl="0" fontAlgn="base"/>
            <a:endParaRPr lang="zh-CN" strike="noStrike" noProof="1"/>
          </a:p>
        </p:txBody>
      </p:sp>
      <p:sp>
        <p:nvSpPr>
          <p:cNvPr id="7" name="灯片编号占位符 6"/>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transition spd="med">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p>
        </p:txBody>
      </p:sp>
      <p:sp>
        <p:nvSpPr>
          <p:cNvPr id="6" name="页脚占位符 5"/>
          <p:cNvSpPr>
            <a:spLocks noGrp="1"/>
          </p:cNvSpPr>
          <p:nvPr>
            <p:ph type="ftr" sz="quarter" idx="11"/>
          </p:nvPr>
        </p:nvSpPr>
        <p:spPr/>
        <p:txBody>
          <a:bodyPr/>
          <a:lstStyle/>
          <a:p>
            <a:pPr lvl="0" fontAlgn="base"/>
            <a:endParaRPr lang="zh-CN" strike="noStrike" noProof="1"/>
          </a:p>
        </p:txBody>
      </p:sp>
      <p:sp>
        <p:nvSpPr>
          <p:cNvPr id="7" name="灯片编号占位符 6"/>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transition spd="med">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transition spd="med">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transition spd="med">
    <p:wheel spokes="8"/>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p>
        </p:txBody>
      </p:sp>
      <p:sp>
        <p:nvSpPr>
          <p:cNvPr id="1027" name="文本占位符 1026"/>
          <p:cNvSpPr>
            <a:spLocks noGrp="1"/>
          </p:cNvSpPr>
          <p:nvPr>
            <p:ph type="body"/>
          </p:nvPr>
        </p:nvSpPr>
        <p:spPr>
          <a:xfrm>
            <a:off x="457200" y="1600200"/>
            <a:ext cx="8229600" cy="4525963"/>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fontAlgn="base"/>
            <a:endParaRPr lang="zh-CN" altLang="en-US" strike="noStrike" noProof="1"/>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fontAlgn="base"/>
            <a:endParaRPr lang="zh-CN" strike="noStrike" noProof="1"/>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wheel spokes="8"/>
  </p:transition>
  <p:hf sldNum="0" hdr="0" ftr="0" dt="0"/>
  <p:txStyles>
    <p:titleStyle>
      <a:lvl1pPr marL="0" lvl="0" indent="0" algn="ctr" defTabSz="914400" eaLnBrk="1" fontAlgn="base" latinLnBrk="0" hangingPunct="1">
        <a:lnSpc>
          <a:spcPct val="100000"/>
        </a:lnSpc>
        <a:spcBef>
          <a:spcPct val="0"/>
        </a:spcBef>
        <a:spcAft>
          <a:spcPct val="0"/>
        </a:spcAft>
        <a:buClr>
          <a:srgbClr val="000000"/>
        </a:buClr>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文本占位符 3074"/>
          <p:cNvSpPr>
            <a:spLocks noGrp="1"/>
          </p:cNvSpPr>
          <p:nvPr>
            <p:ph idx="1"/>
          </p:nvPr>
        </p:nvSpPr>
        <p:spPr>
          <a:xfrm>
            <a:off x="0" y="981075"/>
            <a:ext cx="9144000" cy="5876925"/>
          </a:xfrm>
          <a:ln/>
        </p:spPr>
        <p:txBody>
          <a:bodyPr anchor="t"/>
          <a:lstStyle/>
          <a:p>
            <a:pPr>
              <a:buNone/>
            </a:pPr>
            <a:endParaRPr lang="zh-CN" altLang="en-US" sz="4400" b="1" dirty="0"/>
          </a:p>
          <a:p>
            <a:pPr>
              <a:buNone/>
            </a:pPr>
            <a:endParaRPr lang="zh-CN" altLang="en-US" sz="4400" b="1" dirty="0"/>
          </a:p>
        </p:txBody>
      </p:sp>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385217"/>
            <a:ext cx="4762500" cy="4762500"/>
          </a:xfrm>
          <a:prstGeom prst="rect">
            <a:avLst/>
          </a:prstGeom>
        </p:spPr>
      </p:pic>
      <p:sp>
        <p:nvSpPr>
          <p:cNvPr id="2049" name="标题 3073"/>
          <p:cNvSpPr>
            <a:spLocks noGrp="1"/>
          </p:cNvSpPr>
          <p:nvPr>
            <p:ph type="title"/>
          </p:nvPr>
        </p:nvSpPr>
        <p:spPr>
          <a:xfrm>
            <a:off x="1198529" y="116632"/>
            <a:ext cx="8229600" cy="1143000"/>
          </a:xfrm>
          <a:ln/>
        </p:spPr>
        <p:txBody>
          <a:bodyPr anchor="ctr"/>
          <a:lstStyle/>
          <a:p>
            <a:r>
              <a:rPr lang="en-US" altLang="zh-CN" sz="4000" b="1" dirty="0" smtClean="0">
                <a:solidFill>
                  <a:srgbClr val="0000FF"/>
                </a:solidFill>
                <a:latin typeface="黑体" panose="02010609060101010101" pitchFamily="49" charset="-122"/>
                <a:ea typeface="黑体" panose="02010609060101010101" pitchFamily="49" charset="-122"/>
              </a:rPr>
              <a:t>《</a:t>
            </a:r>
            <a:r>
              <a:rPr lang="zh-CN" altLang="en-US" sz="4000" b="1" dirty="0" smtClean="0">
                <a:solidFill>
                  <a:srgbClr val="0000FF"/>
                </a:solidFill>
                <a:latin typeface="黑体" panose="02010609060101010101" pitchFamily="49" charset="-122"/>
                <a:ea typeface="黑体" panose="02010609060101010101" pitchFamily="49" charset="-122"/>
              </a:rPr>
              <a:t>名 著 导 读</a:t>
            </a:r>
            <a:r>
              <a:rPr lang="en-US" altLang="zh-CN" sz="4000" b="1" dirty="0" smtClean="0">
                <a:solidFill>
                  <a:srgbClr val="0000FF"/>
                </a:solidFill>
                <a:latin typeface="黑体" panose="02010609060101010101" pitchFamily="49" charset="-122"/>
                <a:ea typeface="黑体" panose="02010609060101010101" pitchFamily="49" charset="-122"/>
              </a:rPr>
              <a:t>》</a:t>
            </a:r>
            <a:endParaRPr lang="en-US" altLang="zh-CN" sz="4000" b="1" dirty="0">
              <a:solidFill>
                <a:srgbClr val="0000FF"/>
              </a:solidFill>
              <a:latin typeface="黑体" panose="02010609060101010101" pitchFamily="49" charset="-122"/>
              <a:ea typeface="黑体" panose="02010609060101010101" pitchFamily="49" charset="-122"/>
            </a:endParaRPr>
          </a:p>
        </p:txBody>
      </p:sp>
      <p:sp>
        <p:nvSpPr>
          <p:cNvPr id="2" name="矩形 1"/>
          <p:cNvSpPr/>
          <p:nvPr/>
        </p:nvSpPr>
        <p:spPr>
          <a:xfrm>
            <a:off x="2195736" y="4627165"/>
            <a:ext cx="6912768" cy="1384995"/>
          </a:xfrm>
          <a:prstGeom prst="rect">
            <a:avLst/>
          </a:prstGeom>
        </p:spPr>
        <p:txBody>
          <a:bodyPr wrap="square">
            <a:spAutoFit/>
          </a:bodyPr>
          <a:lstStyle/>
          <a:p>
            <a:r>
              <a:rPr lang="zh-CN" altLang="en-US" sz="2800" b="1" dirty="0" smtClean="0">
                <a:solidFill>
                  <a:srgbClr val="FF0000"/>
                </a:solidFill>
              </a:rPr>
              <a:t>        </a:t>
            </a:r>
            <a:r>
              <a:rPr lang="zh-CN" altLang="en-US" sz="2800" b="1" dirty="0" smtClean="0">
                <a:solidFill>
                  <a:srgbClr val="FF0000"/>
                </a:solidFill>
                <a:latin typeface="楷体" panose="02010609060101010101" pitchFamily="49" charset="-122"/>
                <a:ea typeface="楷体" panose="02010609060101010101" pitchFamily="49" charset="-122"/>
              </a:rPr>
              <a:t>晚上</a:t>
            </a:r>
            <a:r>
              <a:rPr lang="zh-CN" altLang="en-US" sz="2800" b="1" dirty="0">
                <a:solidFill>
                  <a:srgbClr val="FF0000"/>
                </a:solidFill>
                <a:latin typeface="楷体" panose="02010609060101010101" pitchFamily="49" charset="-122"/>
                <a:ea typeface="楷体" panose="02010609060101010101" pitchFamily="49" charset="-122"/>
              </a:rPr>
              <a:t>的时候捡早晨落的</a:t>
            </a:r>
            <a:r>
              <a:rPr lang="zh-CN" altLang="en-US" sz="2800" b="1" dirty="0" smtClean="0">
                <a:solidFill>
                  <a:srgbClr val="FF0000"/>
                </a:solidFill>
                <a:latin typeface="楷体" panose="02010609060101010101" pitchFamily="49" charset="-122"/>
                <a:ea typeface="楷体" panose="02010609060101010101" pitchFamily="49" charset="-122"/>
              </a:rPr>
              <a:t>花，比喻到</a:t>
            </a:r>
            <a:r>
              <a:rPr lang="zh-CN" altLang="en-US" sz="2800" b="1" dirty="0">
                <a:solidFill>
                  <a:srgbClr val="FF0000"/>
                </a:solidFill>
                <a:latin typeface="楷体" panose="02010609060101010101" pitchFamily="49" charset="-122"/>
                <a:ea typeface="楷体" panose="02010609060101010101" pitchFamily="49" charset="-122"/>
              </a:rPr>
              <a:t>了晚年回忆自己的童年时光</a:t>
            </a:r>
            <a:r>
              <a:rPr lang="en-US" altLang="zh-CN" sz="2800" b="1" dirty="0">
                <a:solidFill>
                  <a:srgbClr val="FF0000"/>
                </a:solidFill>
                <a:latin typeface="楷体" panose="02010609060101010101" pitchFamily="49" charset="-122"/>
                <a:ea typeface="楷体" panose="02010609060101010101" pitchFamily="49" charset="-122"/>
              </a:rPr>
              <a:t>,</a:t>
            </a:r>
            <a:r>
              <a:rPr lang="zh-CN" altLang="en-US" sz="2800" b="1" dirty="0">
                <a:solidFill>
                  <a:srgbClr val="FF0000"/>
                </a:solidFill>
                <a:latin typeface="楷体" panose="02010609060101010101" pitchFamily="49" charset="-122"/>
                <a:ea typeface="楷体" panose="02010609060101010101" pitchFamily="49" charset="-122"/>
              </a:rPr>
              <a:t>拾起自己童年时的</a:t>
            </a:r>
            <a:r>
              <a:rPr lang="zh-CN" altLang="en-US" sz="2800" b="1" dirty="0" smtClean="0">
                <a:solidFill>
                  <a:srgbClr val="FF0000"/>
                </a:solidFill>
                <a:latin typeface="楷体" panose="02010609060101010101" pitchFamily="49" charset="-122"/>
                <a:ea typeface="楷体" panose="02010609060101010101" pitchFamily="49" charset="-122"/>
              </a:rPr>
              <a:t>回忆。</a:t>
            </a:r>
            <a:endParaRPr lang="zh-CN" altLang="en-US" sz="2800" b="1" dirty="0">
              <a:solidFill>
                <a:srgbClr val="FF0000"/>
              </a:solidFill>
              <a:latin typeface="楷体" panose="02010609060101010101" pitchFamily="49" charset="-122"/>
              <a:ea typeface="楷体" panose="02010609060101010101" pitchFamily="49" charset="-122"/>
            </a:endParaRPr>
          </a:p>
        </p:txBody>
      </p:sp>
    </p:spTree>
  </p:cSld>
  <p:clrMapOvr>
    <a:masterClrMapping/>
  </p:clrMapOvr>
  <p:transition spd="med">
    <p:wheel spokes="8"/>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标题 4097"/>
          <p:cNvSpPr>
            <a:spLocks noGrp="1"/>
          </p:cNvSpPr>
          <p:nvPr>
            <p:ph type="title"/>
          </p:nvPr>
        </p:nvSpPr>
        <p:spPr>
          <a:xfrm>
            <a:off x="746179" y="418306"/>
            <a:ext cx="2268538" cy="836613"/>
          </a:xfrm>
          <a:ln/>
        </p:spPr>
        <p:txBody>
          <a:bodyPr anchor="ctr"/>
          <a:lstStyle/>
          <a:p>
            <a:r>
              <a:rPr lang="zh-CN" altLang="en-US" sz="4000" b="1" dirty="0">
                <a:solidFill>
                  <a:srgbClr val="0000FF"/>
                </a:solidFill>
                <a:latin typeface="黑体" panose="02010609060101010101" pitchFamily="49" charset="-122"/>
                <a:ea typeface="黑体" panose="02010609060101010101" pitchFamily="49" charset="-122"/>
              </a:rPr>
              <a:t>作者简介</a:t>
            </a:r>
          </a:p>
        </p:txBody>
      </p:sp>
      <p:sp>
        <p:nvSpPr>
          <p:cNvPr id="3074" name="文本占位符 4098"/>
          <p:cNvSpPr>
            <a:spLocks noGrp="1"/>
          </p:cNvSpPr>
          <p:nvPr>
            <p:ph idx="1"/>
          </p:nvPr>
        </p:nvSpPr>
        <p:spPr>
          <a:xfrm>
            <a:off x="0" y="836613"/>
            <a:ext cx="9144000" cy="6021387"/>
          </a:xfrm>
          <a:ln/>
        </p:spPr>
        <p:txBody>
          <a:bodyPr anchor="t"/>
          <a:lstStyle/>
          <a:p>
            <a:pPr>
              <a:buNone/>
            </a:pPr>
            <a:endParaRPr lang="en-US" altLang="zh-CN" dirty="0"/>
          </a:p>
          <a:p>
            <a:pPr>
              <a:buNone/>
            </a:pPr>
            <a:endParaRPr lang="en-US" altLang="zh-CN" dirty="0"/>
          </a:p>
        </p:txBody>
      </p:sp>
      <p:pic>
        <p:nvPicPr>
          <p:cNvPr id="3075" name="图片 4100" descr="t0102d15bbc06399664"/>
          <p:cNvPicPr>
            <a:picLocks noChangeAspect="1"/>
          </p:cNvPicPr>
          <p:nvPr/>
        </p:nvPicPr>
        <p:blipFill>
          <a:blip r:embed="rId2"/>
          <a:stretch>
            <a:fillRect/>
          </a:stretch>
        </p:blipFill>
        <p:spPr>
          <a:xfrm>
            <a:off x="655065" y="1254919"/>
            <a:ext cx="2297113" cy="3789040"/>
          </a:xfrm>
          <a:prstGeom prst="rect">
            <a:avLst/>
          </a:prstGeom>
          <a:noFill/>
          <a:ln w="9525">
            <a:noFill/>
          </a:ln>
        </p:spPr>
      </p:pic>
      <p:sp>
        <p:nvSpPr>
          <p:cNvPr id="3076" name="文本框 4101"/>
          <p:cNvSpPr txBox="1"/>
          <p:nvPr/>
        </p:nvSpPr>
        <p:spPr>
          <a:xfrm>
            <a:off x="3059832" y="1196752"/>
            <a:ext cx="5826383" cy="3477875"/>
          </a:xfrm>
          <a:prstGeom prst="rect">
            <a:avLst/>
          </a:prstGeom>
          <a:noFill/>
          <a:ln w="9525">
            <a:noFill/>
          </a:ln>
        </p:spPr>
        <p:txBody>
          <a:bodyPr wrap="square">
            <a:spAutoFit/>
          </a:bodyPr>
          <a:lstStyle/>
          <a:p>
            <a:pPr lvl="0">
              <a:spcBef>
                <a:spcPct val="50000"/>
              </a:spcBef>
            </a:pPr>
            <a:r>
              <a:rPr lang="en-US" altLang="zh-CN" sz="4000" dirty="0">
                <a:latin typeface="Arial" panose="020B0604020202020204" pitchFamily="34" charset="0"/>
                <a:ea typeface="宋体" panose="02010600030101010101" pitchFamily="2" charset="-122"/>
              </a:rPr>
              <a:t>       </a:t>
            </a:r>
            <a:r>
              <a:rPr lang="zh-CN" altLang="en-US" sz="3600" b="1" dirty="0">
                <a:latin typeface="Arial" panose="020B0604020202020204" pitchFamily="34" charset="0"/>
                <a:ea typeface="宋体" panose="02010600030101010101" pitchFamily="2" charset="-122"/>
              </a:rPr>
              <a:t>鲁迅（</a:t>
            </a:r>
            <a:r>
              <a:rPr lang="en-US" altLang="zh-CN" sz="3600" b="1" dirty="0">
                <a:latin typeface="Arial" panose="020B0604020202020204" pitchFamily="34" charset="0"/>
                <a:ea typeface="宋体" panose="02010600030101010101" pitchFamily="2" charset="-122"/>
              </a:rPr>
              <a:t>1881</a:t>
            </a:r>
            <a:r>
              <a:rPr lang="zh-CN" altLang="en-US" sz="3600" b="1" dirty="0">
                <a:latin typeface="Arial" panose="020B0604020202020204" pitchFamily="34" charset="0"/>
                <a:ea typeface="宋体" panose="02010600030101010101" pitchFamily="2" charset="-122"/>
              </a:rPr>
              <a:t>－</a:t>
            </a:r>
            <a:r>
              <a:rPr lang="en-US" altLang="zh-CN" sz="3600" b="1" dirty="0">
                <a:latin typeface="Arial" panose="020B0604020202020204" pitchFamily="34" charset="0"/>
                <a:ea typeface="宋体" panose="02010600030101010101" pitchFamily="2" charset="-122"/>
              </a:rPr>
              <a:t>1936</a:t>
            </a:r>
            <a:r>
              <a:rPr lang="zh-CN" altLang="en-US" sz="3600" b="1" dirty="0">
                <a:latin typeface="Arial" panose="020B0604020202020204" pitchFamily="34" charset="0"/>
                <a:ea typeface="宋体" panose="02010600030101010101" pitchFamily="2" charset="-122"/>
              </a:rPr>
              <a:t>），原名周樟寿，后改名周树人；字豫山，后改豫才，浙江绍兴会稽县人，中国现代伟大的无产阶级</a:t>
            </a:r>
            <a:r>
              <a:rPr lang="zh-CN" altLang="en-US" sz="3600" b="1" dirty="0">
                <a:solidFill>
                  <a:srgbClr val="FF0000"/>
                </a:solidFill>
                <a:latin typeface="Arial" panose="020B0604020202020204" pitchFamily="34" charset="0"/>
                <a:ea typeface="宋体" panose="02010600030101010101" pitchFamily="2" charset="-122"/>
              </a:rPr>
              <a:t>文学家</a:t>
            </a:r>
            <a:r>
              <a:rPr lang="zh-CN" altLang="en-US" sz="3600" b="1" dirty="0">
                <a:latin typeface="Arial" panose="020B0604020202020204" pitchFamily="34" charset="0"/>
                <a:ea typeface="宋体" panose="02010600030101010101" pitchFamily="2" charset="-122"/>
              </a:rPr>
              <a:t>、</a:t>
            </a:r>
            <a:r>
              <a:rPr lang="zh-CN" altLang="en-US" sz="3600" b="1" dirty="0">
                <a:solidFill>
                  <a:srgbClr val="FF0000"/>
                </a:solidFill>
                <a:latin typeface="Arial" panose="020B0604020202020204" pitchFamily="34" charset="0"/>
                <a:ea typeface="宋体" panose="02010600030101010101" pitchFamily="2" charset="-122"/>
              </a:rPr>
              <a:t>思想家</a:t>
            </a:r>
            <a:r>
              <a:rPr lang="zh-CN" altLang="en-US" sz="3600" b="1" dirty="0">
                <a:latin typeface="Arial" panose="020B0604020202020204" pitchFamily="34" charset="0"/>
                <a:ea typeface="宋体" panose="02010600030101010101" pitchFamily="2" charset="-122"/>
              </a:rPr>
              <a:t>和</a:t>
            </a:r>
            <a:r>
              <a:rPr lang="zh-CN" altLang="en-US" sz="3600" b="1" dirty="0">
                <a:solidFill>
                  <a:srgbClr val="FF0000"/>
                </a:solidFill>
                <a:latin typeface="Arial" panose="020B0604020202020204" pitchFamily="34" charset="0"/>
                <a:ea typeface="宋体" panose="02010600030101010101" pitchFamily="2" charset="-122"/>
              </a:rPr>
              <a:t>革命家</a:t>
            </a:r>
            <a:r>
              <a:rPr lang="zh-CN" altLang="en-US" sz="3600" b="1" dirty="0">
                <a:latin typeface="Arial" panose="020B0604020202020204" pitchFamily="34" charset="0"/>
                <a:ea typeface="宋体" panose="02010600030101010101" pitchFamily="2" charset="-122"/>
              </a:rPr>
              <a:t>。</a:t>
            </a:r>
          </a:p>
        </p:txBody>
      </p:sp>
      <p:pic>
        <p:nvPicPr>
          <p:cNvPr id="3077" name="图片 4103" descr="t01223dcb4b9a11f3f1"/>
          <p:cNvPicPr>
            <a:picLocks noChangeAspect="1"/>
          </p:cNvPicPr>
          <p:nvPr/>
        </p:nvPicPr>
        <p:blipFill>
          <a:blip r:embed="rId3"/>
          <a:stretch>
            <a:fillRect/>
          </a:stretch>
        </p:blipFill>
        <p:spPr>
          <a:xfrm>
            <a:off x="5508104" y="4464606"/>
            <a:ext cx="2880320" cy="1595098"/>
          </a:xfrm>
          <a:prstGeom prst="rect">
            <a:avLst/>
          </a:prstGeom>
          <a:noFill/>
          <a:ln w="9525">
            <a:noFill/>
          </a:ln>
        </p:spPr>
      </p:pic>
    </p:spTree>
  </p:cSld>
  <p:clrMapOvr>
    <a:masterClrMapping/>
  </p:clrMapOvr>
  <p:transition spd="med">
    <p:wheel spokes="8"/>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标题 5121"/>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4098" name="文本占位符 5122"/>
          <p:cNvSpPr>
            <a:spLocks noGrp="1"/>
          </p:cNvSpPr>
          <p:nvPr>
            <p:ph idx="1"/>
          </p:nvPr>
        </p:nvSpPr>
        <p:spPr>
          <a:xfrm>
            <a:off x="251520" y="1340768"/>
            <a:ext cx="8460432" cy="3573016"/>
          </a:xfrm>
          <a:ln/>
        </p:spPr>
        <p:txBody>
          <a:bodyPr anchor="t"/>
          <a:lstStyle/>
          <a:p>
            <a:pPr>
              <a:buNone/>
            </a:pPr>
            <a:r>
              <a:rPr lang="en-US" altLang="zh-CN" sz="3600" b="1" dirty="0">
                <a:latin typeface="楷体" panose="02010609060101010101" pitchFamily="49" charset="-122"/>
                <a:ea typeface="楷体" panose="02010609060101010101" pitchFamily="49" charset="-122"/>
              </a:rPr>
              <a:t> </a:t>
            </a:r>
            <a:r>
              <a:rPr lang="en-US" altLang="zh-CN" sz="3600" b="1" dirty="0" smtClean="0">
                <a:latin typeface="楷体" panose="02010609060101010101" pitchFamily="49" charset="-122"/>
                <a:ea typeface="楷体" panose="02010609060101010101" pitchFamily="49" charset="-122"/>
              </a:rPr>
              <a:t>1918</a:t>
            </a:r>
            <a:r>
              <a:rPr lang="zh-CN" altLang="en-US" sz="3600" b="1" dirty="0">
                <a:latin typeface="楷体" panose="02010609060101010101" pitchFamily="49" charset="-122"/>
                <a:ea typeface="楷体" panose="02010609060101010101" pitchFamily="49" charset="-122"/>
              </a:rPr>
              <a:t>年</a:t>
            </a:r>
            <a:r>
              <a:rPr lang="en-US" altLang="zh-CN" sz="3600" b="1" dirty="0">
                <a:latin typeface="楷体" panose="02010609060101010101" pitchFamily="49" charset="-122"/>
                <a:ea typeface="楷体" panose="02010609060101010101" pitchFamily="49" charset="-122"/>
              </a:rPr>
              <a:t>5</a:t>
            </a:r>
            <a:r>
              <a:rPr lang="zh-CN" altLang="en-US" sz="3600" b="1" dirty="0">
                <a:latin typeface="楷体" panose="02010609060101010101" pitchFamily="49" charset="-122"/>
                <a:ea typeface="楷体" panose="02010609060101010101" pitchFamily="49" charset="-122"/>
              </a:rPr>
              <a:t>月</a:t>
            </a:r>
            <a:r>
              <a:rPr lang="en-US" altLang="zh-CN" sz="3600" b="1" dirty="0">
                <a:latin typeface="楷体" panose="02010609060101010101" pitchFamily="49" charset="-122"/>
                <a:ea typeface="楷体" panose="02010609060101010101" pitchFamily="49" charset="-122"/>
              </a:rPr>
              <a:t>15</a:t>
            </a:r>
            <a:r>
              <a:rPr lang="zh-CN" altLang="en-US" sz="3600" b="1" dirty="0">
                <a:latin typeface="楷体" panose="02010609060101010101" pitchFamily="49" charset="-122"/>
                <a:ea typeface="楷体" panose="02010609060101010101" pitchFamily="49" charset="-122"/>
              </a:rPr>
              <a:t>日</a:t>
            </a:r>
            <a:r>
              <a:rPr lang="en-US" altLang="zh-CN" sz="3600" b="1" dirty="0">
                <a:latin typeface="楷体" panose="02010609060101010101" pitchFamily="49" charset="-122"/>
                <a:ea typeface="楷体" panose="02010609060101010101" pitchFamily="49" charset="-122"/>
              </a:rPr>
              <a:t>,</a:t>
            </a:r>
            <a:r>
              <a:rPr lang="zh-CN" altLang="en-US" sz="3600" b="1" dirty="0">
                <a:latin typeface="楷体" panose="02010609060101010101" pitchFamily="49" charset="-122"/>
                <a:ea typeface="楷体" panose="02010609060101010101" pitchFamily="49" charset="-122"/>
              </a:rPr>
              <a:t>鲁迅发表</a:t>
            </a:r>
            <a:r>
              <a:rPr lang="en-US" altLang="zh-CN" sz="3600" b="1" dirty="0">
                <a:solidFill>
                  <a:srgbClr val="FF0000"/>
                </a:solidFill>
                <a:latin typeface="楷体" panose="02010609060101010101" pitchFamily="49" charset="-122"/>
                <a:ea typeface="楷体" panose="02010609060101010101" pitchFamily="49" charset="-122"/>
              </a:rPr>
              <a:t>《</a:t>
            </a:r>
            <a:r>
              <a:rPr lang="zh-CN" altLang="en-US" sz="3600" b="1" dirty="0">
                <a:solidFill>
                  <a:srgbClr val="FF0000"/>
                </a:solidFill>
                <a:latin typeface="楷体" panose="02010609060101010101" pitchFamily="49" charset="-122"/>
                <a:ea typeface="楷体" panose="02010609060101010101" pitchFamily="49" charset="-122"/>
              </a:rPr>
              <a:t>狂人日记</a:t>
            </a:r>
            <a:r>
              <a:rPr lang="en-US" altLang="zh-CN" sz="3600" b="1" dirty="0">
                <a:solidFill>
                  <a:srgbClr val="FF0000"/>
                </a:solidFill>
                <a:latin typeface="楷体" panose="02010609060101010101" pitchFamily="49" charset="-122"/>
                <a:ea typeface="楷体" panose="02010609060101010101" pitchFamily="49" charset="-122"/>
              </a:rPr>
              <a:t>》</a:t>
            </a:r>
            <a:r>
              <a:rPr lang="zh-CN" altLang="en-US" sz="3600" b="1" dirty="0">
                <a:solidFill>
                  <a:srgbClr val="FF0000"/>
                </a:solidFill>
                <a:latin typeface="楷体" panose="02010609060101010101" pitchFamily="49" charset="-122"/>
                <a:ea typeface="楷体" panose="02010609060101010101" pitchFamily="49" charset="-122"/>
              </a:rPr>
              <a:t>，是中国第一部现代白话文小说。</a:t>
            </a:r>
            <a:r>
              <a:rPr lang="en-US" altLang="zh-CN" sz="3600" b="1" dirty="0">
                <a:latin typeface="楷体" panose="02010609060101010101" pitchFamily="49" charset="-122"/>
                <a:ea typeface="楷体" panose="02010609060101010101" pitchFamily="49" charset="-122"/>
              </a:rPr>
              <a:t>1921</a:t>
            </a:r>
            <a:r>
              <a:rPr lang="zh-CN" altLang="en-US" sz="3600" b="1" dirty="0">
                <a:latin typeface="楷体" panose="02010609060101010101" pitchFamily="49" charset="-122"/>
                <a:ea typeface="楷体" panose="02010609060101010101" pitchFamily="49" charset="-122"/>
              </a:rPr>
              <a:t>年发表中篇白话小说</a:t>
            </a:r>
            <a:r>
              <a:rPr lang="en-US" altLang="zh-CN" sz="3600" b="1" dirty="0">
                <a:latin typeface="楷体" panose="02010609060101010101" pitchFamily="49" charset="-122"/>
                <a:ea typeface="楷体" panose="02010609060101010101" pitchFamily="49" charset="-122"/>
              </a:rPr>
              <a:t>《</a:t>
            </a:r>
            <a:r>
              <a:rPr lang="zh-CN" altLang="en-US" sz="3600" b="1" dirty="0">
                <a:latin typeface="楷体" panose="02010609060101010101" pitchFamily="49" charset="-122"/>
                <a:ea typeface="楷体" panose="02010609060101010101" pitchFamily="49" charset="-122"/>
              </a:rPr>
              <a:t>阿</a:t>
            </a:r>
            <a:r>
              <a:rPr lang="en-US" altLang="zh-CN" sz="3600" b="1" dirty="0">
                <a:latin typeface="楷体" panose="02010609060101010101" pitchFamily="49" charset="-122"/>
                <a:ea typeface="楷体" panose="02010609060101010101" pitchFamily="49" charset="-122"/>
              </a:rPr>
              <a:t>Q</a:t>
            </a:r>
            <a:r>
              <a:rPr lang="zh-CN" altLang="en-US" sz="3600" b="1" dirty="0">
                <a:latin typeface="楷体" panose="02010609060101010101" pitchFamily="49" charset="-122"/>
                <a:ea typeface="楷体" panose="02010609060101010101" pitchFamily="49" charset="-122"/>
              </a:rPr>
              <a:t>正传</a:t>
            </a:r>
            <a:r>
              <a:rPr lang="en-US" altLang="zh-CN" sz="3600" b="1" dirty="0">
                <a:latin typeface="楷体" panose="02010609060101010101" pitchFamily="49" charset="-122"/>
                <a:ea typeface="楷体" panose="02010609060101010101" pitchFamily="49" charset="-122"/>
              </a:rPr>
              <a:t>》</a:t>
            </a:r>
            <a:r>
              <a:rPr lang="zh-CN" altLang="en-US" sz="3600" b="1" dirty="0">
                <a:latin typeface="楷体" panose="02010609060101010101" pitchFamily="49" charset="-122"/>
                <a:ea typeface="楷体" panose="02010609060101010101" pitchFamily="49" charset="-122"/>
              </a:rPr>
              <a:t>。</a:t>
            </a:r>
            <a:r>
              <a:rPr lang="en-US" altLang="zh-CN" sz="3600" b="1" dirty="0">
                <a:latin typeface="楷体" panose="02010609060101010101" pitchFamily="49" charset="-122"/>
                <a:ea typeface="楷体" panose="02010609060101010101" pitchFamily="49" charset="-122"/>
              </a:rPr>
              <a:t> </a:t>
            </a:r>
            <a:r>
              <a:rPr lang="zh-CN" altLang="en-US" sz="3600" b="1" dirty="0">
                <a:latin typeface="楷体" panose="02010609060101010101" pitchFamily="49" charset="-122"/>
                <a:ea typeface="楷体" panose="02010609060101010101" pitchFamily="49" charset="-122"/>
              </a:rPr>
              <a:t>鲁迅以笔代戈，奋笔疾书，战斗一生，被誉为“</a:t>
            </a:r>
            <a:r>
              <a:rPr lang="zh-CN" altLang="en-US" sz="3600" b="1" dirty="0">
                <a:solidFill>
                  <a:srgbClr val="FF0000"/>
                </a:solidFill>
                <a:latin typeface="楷体" panose="02010609060101010101" pitchFamily="49" charset="-122"/>
                <a:ea typeface="楷体" panose="02010609060101010101" pitchFamily="49" charset="-122"/>
              </a:rPr>
              <a:t>民族魂</a:t>
            </a:r>
            <a:r>
              <a:rPr lang="zh-CN" altLang="en-US" sz="3600" b="1" dirty="0">
                <a:latin typeface="楷体" panose="02010609060101010101" pitchFamily="49" charset="-122"/>
                <a:ea typeface="楷体" panose="02010609060101010101" pitchFamily="49" charset="-122"/>
              </a:rPr>
              <a:t>”。</a:t>
            </a:r>
            <a:r>
              <a:rPr lang="en-US" altLang="zh-CN" sz="3600" b="1" dirty="0">
                <a:latin typeface="楷体" panose="02010609060101010101" pitchFamily="49" charset="-122"/>
                <a:ea typeface="楷体" panose="02010609060101010101" pitchFamily="49" charset="-122"/>
              </a:rPr>
              <a:t> “</a:t>
            </a:r>
            <a:r>
              <a:rPr lang="zh-CN" altLang="en-US" sz="3600" b="1" dirty="0">
                <a:solidFill>
                  <a:srgbClr val="FF0000"/>
                </a:solidFill>
                <a:latin typeface="楷体" panose="02010609060101010101" pitchFamily="49" charset="-122"/>
                <a:ea typeface="楷体" panose="02010609060101010101" pitchFamily="49" charset="-122"/>
              </a:rPr>
              <a:t>横眉冷对千夫指，俯首甘为孺子牛”是鲁迅一生精神的写照。</a:t>
            </a:r>
          </a:p>
        </p:txBody>
      </p:sp>
    </p:spTree>
  </p:cSld>
  <p:clrMapOvr>
    <a:masterClrMapping/>
  </p:clrMapOvr>
  <p:transition spd="med">
    <p:wheel spokes="8"/>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23528" y="1484784"/>
            <a:ext cx="8229600" cy="4525963"/>
          </a:xfrm>
        </p:spPr>
        <p:txBody>
          <a:bodyPr/>
          <a:lstStyle/>
          <a:p>
            <a:r>
              <a:rPr lang="en-US" altLang="zh-CN" sz="2400" dirty="0" smtClean="0"/>
              <a:t>        《</a:t>
            </a:r>
            <a:r>
              <a:rPr lang="zh-CN" altLang="en-US" sz="2400" dirty="0"/>
              <a:t>朝花夕拾</a:t>
            </a:r>
            <a:r>
              <a:rPr lang="en-US" altLang="zh-CN" sz="2400" dirty="0"/>
              <a:t>》</a:t>
            </a:r>
            <a:r>
              <a:rPr lang="zh-CN" altLang="en-US" sz="2400" dirty="0"/>
              <a:t>原名</a:t>
            </a:r>
            <a:r>
              <a:rPr lang="en-US" altLang="zh-CN" sz="2400" dirty="0"/>
              <a:t>《</a:t>
            </a:r>
            <a:r>
              <a:rPr lang="zh-CN" altLang="en-US" sz="2400" dirty="0"/>
              <a:t>旧事重提</a:t>
            </a:r>
            <a:r>
              <a:rPr lang="en-US" altLang="zh-CN" sz="2400" dirty="0"/>
              <a:t>》</a:t>
            </a:r>
            <a:r>
              <a:rPr lang="zh-CN" altLang="en-US" sz="2400" dirty="0"/>
              <a:t>，是现代文学家鲁迅的散文集，收录鲁迅于</a:t>
            </a:r>
            <a:r>
              <a:rPr lang="en-US" altLang="zh-CN" sz="2400" dirty="0"/>
              <a:t>1926</a:t>
            </a:r>
            <a:r>
              <a:rPr lang="zh-CN" altLang="en-US" sz="2400" dirty="0"/>
              <a:t>年创作的</a:t>
            </a:r>
            <a:r>
              <a:rPr lang="en-US" altLang="zh-CN" sz="2400" dirty="0"/>
              <a:t>10</a:t>
            </a:r>
            <a:r>
              <a:rPr lang="zh-CN" altLang="en-US" sz="2400" dirty="0"/>
              <a:t>篇</a:t>
            </a:r>
            <a:r>
              <a:rPr lang="zh-CN" altLang="en-US" sz="2400" dirty="0">
                <a:solidFill>
                  <a:srgbClr val="FF0000"/>
                </a:solidFill>
              </a:rPr>
              <a:t>回忆性散文</a:t>
            </a:r>
            <a:r>
              <a:rPr lang="zh-CN" altLang="en-US" sz="2400" dirty="0" smtClean="0"/>
              <a:t>，</a:t>
            </a:r>
            <a:r>
              <a:rPr lang="en-US" altLang="zh-CN" sz="2400" dirty="0" smtClean="0"/>
              <a:t>1928</a:t>
            </a:r>
            <a:r>
              <a:rPr lang="zh-CN" altLang="en-US" sz="2400" dirty="0"/>
              <a:t>年由北京未名社出版，现编入</a:t>
            </a:r>
            <a:r>
              <a:rPr lang="en-US" altLang="zh-CN" sz="2400" dirty="0"/>
              <a:t>《</a:t>
            </a:r>
            <a:r>
              <a:rPr lang="zh-CN" altLang="en-US" sz="2400" dirty="0"/>
              <a:t>鲁迅全集</a:t>
            </a:r>
            <a:r>
              <a:rPr lang="en-US" altLang="zh-CN" sz="2400" dirty="0"/>
              <a:t>》</a:t>
            </a:r>
            <a:r>
              <a:rPr lang="zh-CN" altLang="en-US" sz="2400" dirty="0"/>
              <a:t>第</a:t>
            </a:r>
            <a:r>
              <a:rPr lang="en-US" altLang="zh-CN" sz="2400" dirty="0"/>
              <a:t>2</a:t>
            </a:r>
            <a:r>
              <a:rPr lang="zh-CN" altLang="en-US" sz="2400" dirty="0"/>
              <a:t>卷。此文集作为“回忆的记事”，多侧面地</a:t>
            </a:r>
            <a:r>
              <a:rPr lang="zh-CN" altLang="en-US" sz="2400" b="1" dirty="0">
                <a:solidFill>
                  <a:srgbClr val="FF0000"/>
                </a:solidFill>
              </a:rPr>
              <a:t>反映了作者鲁迅青少年时期的生活，</a:t>
            </a:r>
            <a:r>
              <a:rPr lang="zh-CN" altLang="en-US" sz="2400" dirty="0"/>
              <a:t>形象地反映了他的性格和志趣的形成经过。前七篇反映他童年时代在绍兴的家庭和私塾中的生活情景，后三篇叙述他从家乡到南京，又到日本留学，然后回国教书的经历</a:t>
            </a:r>
            <a:r>
              <a:rPr lang="zh-CN" altLang="en-US" sz="2400" dirty="0" smtClean="0"/>
              <a:t>；</a:t>
            </a:r>
            <a:endParaRPr lang="en-US" altLang="zh-CN" sz="2400" dirty="0" smtClean="0"/>
          </a:p>
          <a:p>
            <a:r>
              <a:rPr lang="en-US" altLang="zh-CN" sz="2400"/>
              <a:t> </a:t>
            </a:r>
            <a:r>
              <a:rPr lang="en-US" altLang="zh-CN" sz="2400" smtClean="0"/>
              <a:t>      </a:t>
            </a:r>
            <a:r>
              <a:rPr lang="zh-CN" altLang="en-US" sz="2400" smtClean="0"/>
              <a:t>揭露</a:t>
            </a:r>
            <a:r>
              <a:rPr lang="zh-CN" altLang="en-US" sz="2400" dirty="0"/>
              <a:t>了半封建半殖民地社会种种丑恶的不合理现象，同时反映了有抱负的青年知识分子在旧中国茫茫黑夜中，不畏艰险，寻找光明的困难历程，以及抒发了作者对往日亲友、师长的怀念之</a:t>
            </a:r>
            <a:r>
              <a:rPr lang="zh-CN" altLang="en-US" sz="2400" dirty="0" smtClean="0"/>
              <a:t>情。</a:t>
            </a:r>
            <a:endParaRPr lang="zh-CN" altLang="en-US" sz="2400" dirty="0"/>
          </a:p>
        </p:txBody>
      </p:sp>
      <p:sp>
        <p:nvSpPr>
          <p:cNvPr id="4" name="矩形 3"/>
          <p:cNvSpPr/>
          <p:nvPr/>
        </p:nvSpPr>
        <p:spPr>
          <a:xfrm>
            <a:off x="3419459" y="548680"/>
            <a:ext cx="2037737" cy="646331"/>
          </a:xfrm>
          <a:prstGeom prst="rect">
            <a:avLst/>
          </a:prstGeom>
        </p:spPr>
        <p:txBody>
          <a:bodyPr wrap="none">
            <a:spAutoFit/>
          </a:bodyPr>
          <a:lstStyle/>
          <a:p>
            <a:r>
              <a:rPr lang="zh-CN" altLang="en-US" sz="3600" b="1" dirty="0">
                <a:solidFill>
                  <a:srgbClr val="0000FF"/>
                </a:solidFill>
                <a:latin typeface="黑体" panose="02010609060101010101" pitchFamily="49" charset="-122"/>
                <a:ea typeface="黑体" panose="02010609060101010101" pitchFamily="49" charset="-122"/>
              </a:rPr>
              <a:t>内容概览</a:t>
            </a:r>
            <a:endParaRPr lang="zh-CN" altLang="en-US" sz="3600" dirty="0"/>
          </a:p>
        </p:txBody>
      </p:sp>
    </p:spTree>
    <p:extLst>
      <p:ext uri="{BB962C8B-B14F-4D97-AF65-F5344CB8AC3E}">
        <p14:creationId xmlns:p14="http://schemas.microsoft.com/office/powerpoint/2010/main" val="2326891338"/>
      </p:ext>
    </p:extLst>
  </p:cSld>
  <p:clrMapOvr>
    <a:masterClrMapping/>
  </p:clrMapOvr>
  <p:transition spd="med">
    <p:wheel spokes="8"/>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标题 11265"/>
          <p:cNvSpPr>
            <a:spLocks noGrp="1"/>
          </p:cNvSpPr>
          <p:nvPr>
            <p:ph type="title"/>
          </p:nvPr>
        </p:nvSpPr>
        <p:spPr>
          <a:xfrm>
            <a:off x="251520" y="404664"/>
            <a:ext cx="8301038" cy="765175"/>
          </a:xfrm>
          <a:ln/>
        </p:spPr>
        <p:txBody>
          <a:bodyPr anchor="ctr"/>
          <a:lstStyle/>
          <a:p>
            <a:r>
              <a:rPr lang="zh-CN" altLang="en-US" sz="4000" b="1" dirty="0">
                <a:solidFill>
                  <a:srgbClr val="0000FF"/>
                </a:solidFill>
                <a:latin typeface="黑体" panose="02010609060101010101" pitchFamily="49" charset="-122"/>
                <a:ea typeface="黑体" panose="02010609060101010101" pitchFamily="49" charset="-122"/>
              </a:rPr>
              <a:t>内容概览</a:t>
            </a:r>
          </a:p>
        </p:txBody>
      </p:sp>
      <p:sp>
        <p:nvSpPr>
          <p:cNvPr id="6146" name="文本占位符 11266"/>
          <p:cNvSpPr>
            <a:spLocks noGrp="1"/>
          </p:cNvSpPr>
          <p:nvPr>
            <p:ph idx="1"/>
          </p:nvPr>
        </p:nvSpPr>
        <p:spPr>
          <a:xfrm>
            <a:off x="0" y="1556792"/>
            <a:ext cx="9144000" cy="2951857"/>
          </a:xfrm>
          <a:ln/>
        </p:spPr>
        <p:txBody>
          <a:bodyPr anchor="t"/>
          <a:lstStyle/>
          <a:p>
            <a:pPr>
              <a:buNone/>
            </a:pPr>
            <a:r>
              <a:rPr lang="en-US" altLang="zh-CN" b="1" dirty="0">
                <a:latin typeface="楷体" panose="02010609060101010101" pitchFamily="49" charset="-122"/>
                <a:ea typeface="楷体" panose="02010609060101010101" pitchFamily="49" charset="-122"/>
              </a:rPr>
              <a:t>1</a:t>
            </a:r>
            <a:r>
              <a:rPr lang="zh-CN" altLang="en-US" b="1" dirty="0">
                <a:latin typeface="楷体" panose="02010609060101010101" pitchFamily="49" charset="-122"/>
                <a:ea typeface="楷体" panose="02010609060101010101" pitchFamily="49" charset="-122"/>
              </a:rPr>
              <a:t>、</a:t>
            </a:r>
            <a:r>
              <a:rPr lang="en-US" altLang="zh-CN" b="1" dirty="0">
                <a:latin typeface="楷体" panose="02010609060101010101" pitchFamily="49" charset="-122"/>
                <a:ea typeface="楷体" panose="02010609060101010101" pitchFamily="49" charset="-122"/>
              </a:rPr>
              <a:t>《</a:t>
            </a:r>
            <a:r>
              <a:rPr lang="zh-CN" altLang="en-US" b="1" dirty="0">
                <a:latin typeface="楷体" panose="02010609060101010101" pitchFamily="49" charset="-122"/>
                <a:ea typeface="楷体" panose="02010609060101010101" pitchFamily="49" charset="-122"/>
              </a:rPr>
              <a:t>小引</a:t>
            </a:r>
            <a:r>
              <a:rPr lang="en-US" altLang="zh-CN" b="1" dirty="0">
                <a:latin typeface="楷体" panose="02010609060101010101" pitchFamily="49" charset="-122"/>
                <a:ea typeface="楷体" panose="02010609060101010101" pitchFamily="49" charset="-122"/>
              </a:rPr>
              <a:t>》</a:t>
            </a:r>
          </a:p>
          <a:p>
            <a:pPr>
              <a:buNone/>
            </a:pPr>
            <a:r>
              <a:rPr lang="en-US" altLang="zh-CN" sz="4400" b="1" dirty="0"/>
              <a:t>           </a:t>
            </a:r>
            <a:r>
              <a:rPr lang="zh-CN" altLang="en-US" sz="4000" b="1" dirty="0">
                <a:solidFill>
                  <a:srgbClr val="FF0000"/>
                </a:solidFill>
              </a:rPr>
              <a:t>一个人做到只剩了回忆的时候，生涯大概总要算是无聊了罢，但有时竟会连回忆都没有</a:t>
            </a:r>
            <a:r>
              <a:rPr lang="en-US" altLang="zh-CN" sz="4000" b="1" dirty="0">
                <a:solidFill>
                  <a:srgbClr val="FF0000"/>
                </a:solidFill>
              </a:rPr>
              <a:t>......</a:t>
            </a:r>
          </a:p>
        </p:txBody>
      </p:sp>
    </p:spTree>
  </p:cSld>
  <p:clrMapOvr>
    <a:masterClrMapping/>
  </p:clrMapOvr>
  <p:transition spd="med">
    <p:wheel spokes="8"/>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标题 48129"/>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7170" name="文本占位符 48130"/>
          <p:cNvSpPr>
            <a:spLocks noGrp="1"/>
          </p:cNvSpPr>
          <p:nvPr>
            <p:ph idx="1"/>
          </p:nvPr>
        </p:nvSpPr>
        <p:spPr>
          <a:xfrm>
            <a:off x="-180528" y="908720"/>
            <a:ext cx="9144000" cy="5157192"/>
          </a:xfrm>
          <a:ln/>
        </p:spPr>
        <p:txBody>
          <a:bodyPr anchor="t"/>
          <a:lstStyle/>
          <a:p>
            <a:pPr>
              <a:buNone/>
            </a:pPr>
            <a:r>
              <a:rPr lang="en-US" altLang="zh-CN" b="1" dirty="0"/>
              <a:t>              </a:t>
            </a:r>
            <a:r>
              <a:rPr lang="en-US" altLang="zh-CN" sz="3600" b="1" dirty="0"/>
              <a:t>2</a:t>
            </a:r>
            <a:r>
              <a:rPr lang="zh-CN" altLang="en-US" sz="3600" b="1" dirty="0"/>
              <a:t>、</a:t>
            </a:r>
            <a:r>
              <a:rPr lang="en-US" altLang="zh-CN" sz="3600" b="1" dirty="0"/>
              <a:t>《</a:t>
            </a:r>
            <a:r>
              <a:rPr lang="zh-CN" altLang="en-US" sz="3600" b="1" dirty="0"/>
              <a:t>狗</a:t>
            </a:r>
            <a:r>
              <a:rPr lang="en-US" altLang="zh-CN" sz="3600" b="1" dirty="0"/>
              <a:t>·</a:t>
            </a:r>
            <a:r>
              <a:rPr lang="zh-CN" altLang="en-US" sz="3600" b="1" dirty="0"/>
              <a:t>猫</a:t>
            </a:r>
            <a:r>
              <a:rPr lang="en-US" altLang="zh-CN" sz="3600" b="1" dirty="0"/>
              <a:t>·</a:t>
            </a:r>
            <a:r>
              <a:rPr lang="zh-CN" altLang="en-US" sz="3600" b="1" dirty="0"/>
              <a:t>鼠</a:t>
            </a:r>
            <a:r>
              <a:rPr lang="en-US" altLang="zh-CN" sz="3600" b="1" dirty="0" smtClean="0"/>
              <a:t>》</a:t>
            </a:r>
          </a:p>
          <a:p>
            <a:pPr>
              <a:buNone/>
            </a:pPr>
            <a:endParaRPr lang="en-US" altLang="zh-CN" sz="1600" b="1" dirty="0"/>
          </a:p>
          <a:p>
            <a:pPr>
              <a:buNone/>
            </a:pPr>
            <a:r>
              <a:rPr lang="en-US" altLang="zh-CN" b="1" dirty="0"/>
              <a:t>          </a:t>
            </a:r>
            <a:r>
              <a:rPr lang="zh-CN" altLang="en-US" sz="2800" b="1" dirty="0"/>
              <a:t>在这篇文章里，鲁迅先生清算猫的罪行：第一，猫对自己捉到的猎物，总是尽情玩弄够了，才吃下去；第二，它与狮虎同族，却时而一副媚态；第三，它吃了“我”小时候心爱的一只小隐鼠（鲁迅救的一只小鼠，并把它当做自己的墨猴）。虽然后来证实并非猫所害，但“我”对猫是不会产生好感的，何况它后来确实吃了小兔子！</a:t>
            </a:r>
            <a:r>
              <a:rPr lang="zh-CN" altLang="en-US" sz="2800" b="1" dirty="0">
                <a:solidFill>
                  <a:srgbClr val="FF0000"/>
                </a:solidFill>
              </a:rPr>
              <a:t>这篇文章取了“猫”这样一个类型，尖锐而又形象地讽刺了生活中与猫相似的人。</a:t>
            </a:r>
          </a:p>
        </p:txBody>
      </p:sp>
    </p:spTree>
  </p:cSld>
  <p:clrMapOvr>
    <a:masterClrMapping/>
  </p:clrMapOvr>
  <p:transition spd="med">
    <p:wheel spokes="8"/>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标题 49153"/>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8194" name="文本占位符 49154"/>
          <p:cNvSpPr>
            <a:spLocks noGrp="1"/>
          </p:cNvSpPr>
          <p:nvPr>
            <p:ph idx="1"/>
          </p:nvPr>
        </p:nvSpPr>
        <p:spPr>
          <a:xfrm>
            <a:off x="539552" y="980728"/>
            <a:ext cx="8172400" cy="4797152"/>
          </a:xfrm>
          <a:ln/>
        </p:spPr>
        <p:txBody>
          <a:bodyPr anchor="t"/>
          <a:lstStyle/>
          <a:p>
            <a:pPr>
              <a:lnSpc>
                <a:spcPct val="90000"/>
              </a:lnSpc>
              <a:buNone/>
            </a:pPr>
            <a:r>
              <a:rPr lang="en-US" altLang="zh-CN" sz="4000" b="1" dirty="0"/>
              <a:t>          </a:t>
            </a:r>
            <a:r>
              <a:rPr lang="en-US" altLang="zh-CN" b="1" dirty="0"/>
              <a:t>3</a:t>
            </a:r>
            <a:r>
              <a:rPr lang="zh-CN" altLang="en-US" b="1" dirty="0"/>
              <a:t>、</a:t>
            </a:r>
            <a:r>
              <a:rPr lang="en-US" altLang="zh-CN" b="1" dirty="0"/>
              <a:t>《</a:t>
            </a:r>
            <a:r>
              <a:rPr lang="zh-CN" altLang="en-US" b="1" dirty="0"/>
              <a:t>阿长与〈山海经〉</a:t>
            </a:r>
            <a:r>
              <a:rPr lang="en-US" altLang="zh-CN" b="1" dirty="0"/>
              <a:t>》</a:t>
            </a:r>
          </a:p>
          <a:p>
            <a:pPr>
              <a:lnSpc>
                <a:spcPct val="90000"/>
              </a:lnSpc>
              <a:buNone/>
            </a:pPr>
            <a:r>
              <a:rPr lang="en-US" altLang="zh-CN" b="1" dirty="0"/>
              <a:t>          </a:t>
            </a:r>
            <a:r>
              <a:rPr lang="zh-CN" altLang="en-US" b="1" dirty="0"/>
              <a:t>阿长是鲁迅先生小时候的保姆。本文记述儿时与阿长相处的情景，描写了长妈妈善良、朴实而又迷信、唠叨、“满肚子是麻烦的礼节”的性格；对她害死了自己的隐鼠，充满了憎恨和厌恶；而对于她寻购赠送自己渴求已久的绘图</a:t>
            </a:r>
            <a:r>
              <a:rPr lang="en-US" altLang="zh-CN" b="1" dirty="0"/>
              <a:t>《</a:t>
            </a:r>
            <a:r>
              <a:rPr lang="zh-CN" altLang="en-US" b="1" dirty="0"/>
              <a:t>山海经</a:t>
            </a:r>
            <a:r>
              <a:rPr lang="en-US" altLang="zh-CN" b="1" dirty="0"/>
              <a:t>》</a:t>
            </a:r>
            <a:r>
              <a:rPr lang="zh-CN" altLang="en-US" b="1" dirty="0"/>
              <a:t>，却又充满了尊敬和感激之情。</a:t>
            </a:r>
            <a:r>
              <a:rPr lang="zh-CN" altLang="en-US" b="1" dirty="0">
                <a:solidFill>
                  <a:srgbClr val="FF0000"/>
                </a:solidFill>
              </a:rPr>
              <a:t>文章用深情的语言，表达了作者对这位劳动妇女真诚的怀念。</a:t>
            </a:r>
          </a:p>
        </p:txBody>
      </p:sp>
    </p:spTree>
  </p:cSld>
  <p:clrMapOvr>
    <a:masterClrMapping/>
  </p:clrMapOvr>
  <p:transition spd="med">
    <p:wheel spokes="8"/>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标题 50177"/>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9218" name="文本占位符 50178"/>
          <p:cNvSpPr>
            <a:spLocks noGrp="1"/>
          </p:cNvSpPr>
          <p:nvPr>
            <p:ph idx="1"/>
          </p:nvPr>
        </p:nvSpPr>
        <p:spPr>
          <a:xfrm>
            <a:off x="323528" y="620688"/>
            <a:ext cx="8280920" cy="5661248"/>
          </a:xfrm>
          <a:ln/>
        </p:spPr>
        <p:txBody>
          <a:bodyPr anchor="t"/>
          <a:lstStyle/>
          <a:p>
            <a:pPr>
              <a:buNone/>
            </a:pPr>
            <a:r>
              <a:rPr lang="en-US" altLang="zh-CN" sz="3600" b="1" dirty="0"/>
              <a:t>               4</a:t>
            </a:r>
            <a:r>
              <a:rPr lang="zh-CN" altLang="en-US" sz="3600" b="1" dirty="0"/>
              <a:t>、</a:t>
            </a:r>
            <a:r>
              <a:rPr lang="en-US" altLang="zh-CN" sz="3600" b="1" dirty="0"/>
              <a:t>《</a:t>
            </a:r>
            <a:r>
              <a:rPr lang="zh-CN" altLang="en-US" sz="3600" b="1" dirty="0"/>
              <a:t>二十四孝图</a:t>
            </a:r>
            <a:r>
              <a:rPr lang="en-US" altLang="zh-CN" sz="3600" b="1" dirty="0" smtClean="0"/>
              <a:t>》</a:t>
            </a:r>
            <a:endParaRPr lang="en-US" altLang="zh-CN" b="1" dirty="0"/>
          </a:p>
          <a:p>
            <a:pPr>
              <a:buNone/>
            </a:pPr>
            <a:r>
              <a:rPr lang="en-US" altLang="zh-CN" sz="3600" b="1" dirty="0"/>
              <a:t>          </a:t>
            </a:r>
            <a:r>
              <a:rPr lang="zh-CN" altLang="en-US" b="1" dirty="0"/>
              <a:t>所谓</a:t>
            </a:r>
            <a:r>
              <a:rPr lang="en-US" altLang="zh-CN" b="1" dirty="0"/>
              <a:t>《</a:t>
            </a:r>
            <a:r>
              <a:rPr lang="zh-CN" altLang="en-US" b="1" dirty="0"/>
              <a:t>二十四孝图</a:t>
            </a:r>
            <a:r>
              <a:rPr lang="en-US" altLang="zh-CN" b="1" dirty="0"/>
              <a:t>》</a:t>
            </a:r>
            <a:r>
              <a:rPr lang="zh-CN" altLang="en-US" b="1" dirty="0"/>
              <a:t>是一本讲中国古代二十四个孝子故事的书，配有图画，主要目的是宣扬封建的孝道。鲁迅先生从自己小时候阅读</a:t>
            </a:r>
            <a:r>
              <a:rPr lang="en-US" altLang="zh-CN" b="1" dirty="0"/>
              <a:t>《</a:t>
            </a:r>
            <a:r>
              <a:rPr lang="zh-CN" altLang="en-US" b="1" dirty="0"/>
              <a:t>二十四孝图</a:t>
            </a:r>
            <a:r>
              <a:rPr lang="en-US" altLang="zh-CN" b="1" dirty="0"/>
              <a:t>》</a:t>
            </a:r>
            <a:r>
              <a:rPr lang="zh-CN" altLang="en-US" b="1" dirty="0"/>
              <a:t>的感受入手，重点描写了在阅读“老莱娱亲”和“郭巨埋儿”两个故事时所引起的强烈反感，</a:t>
            </a:r>
            <a:r>
              <a:rPr lang="zh-CN" altLang="en-US" b="1" dirty="0">
                <a:solidFill>
                  <a:srgbClr val="FF0000"/>
                </a:solidFill>
              </a:rPr>
              <a:t>形象地揭露了封建孝道的虚伪和残酷，揭示了旧中国儿童那可怜的悲惨处境。作品也对当时反对白话文，提倡复古的倾向予以了尖锐的抨击。</a:t>
            </a:r>
          </a:p>
        </p:txBody>
      </p:sp>
    </p:spTree>
  </p:cSld>
  <p:clrMapOvr>
    <a:masterClrMapping/>
  </p:clrMapOvr>
  <p:transition spd="med">
    <p:wheel spokes="8"/>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标题 51201"/>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10242" name="文本占位符 51202"/>
          <p:cNvSpPr>
            <a:spLocks noGrp="1"/>
          </p:cNvSpPr>
          <p:nvPr>
            <p:ph idx="1"/>
          </p:nvPr>
        </p:nvSpPr>
        <p:spPr>
          <a:xfrm>
            <a:off x="0" y="834284"/>
            <a:ext cx="9144000" cy="4653136"/>
          </a:xfrm>
          <a:ln/>
        </p:spPr>
        <p:txBody>
          <a:bodyPr anchor="t"/>
          <a:lstStyle/>
          <a:p>
            <a:pPr>
              <a:buNone/>
            </a:pPr>
            <a:r>
              <a:rPr lang="en-US" altLang="zh-CN" sz="4000" b="1" dirty="0"/>
              <a:t>          </a:t>
            </a:r>
            <a:r>
              <a:rPr lang="en-US" altLang="zh-CN" sz="4000" b="1" dirty="0" smtClean="0"/>
              <a:t>5</a:t>
            </a:r>
            <a:r>
              <a:rPr lang="zh-CN" altLang="en-US" sz="3600" b="1" dirty="0"/>
              <a:t>、</a:t>
            </a:r>
            <a:r>
              <a:rPr lang="en-US" altLang="zh-CN" sz="3600" b="1" dirty="0"/>
              <a:t>《</a:t>
            </a:r>
            <a:r>
              <a:rPr lang="zh-CN" altLang="en-US" sz="3600" b="1" dirty="0"/>
              <a:t>五猖会</a:t>
            </a:r>
            <a:r>
              <a:rPr lang="en-US" altLang="zh-CN" sz="3600" b="1" dirty="0" smtClean="0"/>
              <a:t>》</a:t>
            </a:r>
            <a:r>
              <a:rPr lang="zh-CN" altLang="en-US" sz="4000" b="1" dirty="0">
                <a:solidFill>
                  <a:srgbClr val="0000FF"/>
                </a:solidFill>
                <a:latin typeface="黑体" panose="02010609060101010101" pitchFamily="49" charset="-122"/>
                <a:ea typeface="黑体" panose="02010609060101010101" pitchFamily="49" charset="-122"/>
                <a:cs typeface="+mj-cs"/>
              </a:rPr>
              <a:t>（课本精读）</a:t>
            </a:r>
            <a:endParaRPr lang="en-US" altLang="zh-CN" sz="4000" b="1" dirty="0">
              <a:solidFill>
                <a:srgbClr val="0000FF"/>
              </a:solidFill>
              <a:latin typeface="黑体" panose="02010609060101010101" pitchFamily="49" charset="-122"/>
              <a:ea typeface="黑体" panose="02010609060101010101" pitchFamily="49" charset="-122"/>
              <a:cs typeface="+mj-cs"/>
            </a:endParaRPr>
          </a:p>
          <a:p>
            <a:pPr>
              <a:buNone/>
            </a:pPr>
            <a:r>
              <a:rPr lang="en-US" altLang="zh-CN" sz="3600" b="1" dirty="0"/>
              <a:t>          </a:t>
            </a:r>
            <a:r>
              <a:rPr lang="en-US" altLang="zh-CN" sz="3600" b="1" dirty="0" smtClean="0"/>
              <a:t> </a:t>
            </a:r>
            <a:r>
              <a:rPr lang="zh-CN" altLang="en-US" sz="3600" b="1" dirty="0" smtClean="0"/>
              <a:t>五</a:t>
            </a:r>
            <a:r>
              <a:rPr lang="zh-CN" altLang="en-US" sz="3600" b="1" dirty="0"/>
              <a:t>猖会是一个迎神赛会，在童年的“我”的心目中是一个节日。记述儿时盼望观看迎神赛会的急切，兴奋的心情，和被父亲强迫背诵</a:t>
            </a:r>
            <a:r>
              <a:rPr lang="en-US" altLang="zh-CN" sz="3600" b="1" dirty="0"/>
              <a:t>《</a:t>
            </a:r>
            <a:r>
              <a:rPr lang="zh-CN" altLang="en-US" sz="3600" b="1" dirty="0"/>
              <a:t>鉴略</a:t>
            </a:r>
            <a:r>
              <a:rPr lang="en-US" altLang="zh-CN" sz="3600" b="1" dirty="0"/>
              <a:t>》</a:t>
            </a:r>
            <a:r>
              <a:rPr lang="zh-CN" altLang="en-US" sz="3600" b="1" dirty="0"/>
              <a:t>的扫兴而痛苦的感受。</a:t>
            </a:r>
            <a:r>
              <a:rPr lang="zh-CN" altLang="en-US" sz="3600" b="1" dirty="0">
                <a:solidFill>
                  <a:srgbClr val="FF0000"/>
                </a:solidFill>
              </a:rPr>
              <a:t>指出强制的封建教育对儿童天性的压制和摧残。</a:t>
            </a:r>
          </a:p>
        </p:txBody>
      </p:sp>
    </p:spTree>
  </p:cSld>
  <p:clrMapOvr>
    <a:masterClrMapping/>
  </p:clrMapOvr>
  <p:transition spd="med">
    <p:wheel spokes="8"/>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标题 52225"/>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11266" name="文本占位符 52226"/>
          <p:cNvSpPr>
            <a:spLocks noGrp="1"/>
          </p:cNvSpPr>
          <p:nvPr>
            <p:ph idx="1"/>
          </p:nvPr>
        </p:nvSpPr>
        <p:spPr>
          <a:xfrm>
            <a:off x="-30274" y="548680"/>
            <a:ext cx="9144000" cy="5517232"/>
          </a:xfrm>
          <a:ln/>
        </p:spPr>
        <p:txBody>
          <a:bodyPr anchor="t"/>
          <a:lstStyle/>
          <a:p>
            <a:pPr>
              <a:buNone/>
            </a:pPr>
            <a:r>
              <a:rPr lang="en-US" altLang="zh-CN" sz="3600" b="1" dirty="0"/>
              <a:t>            </a:t>
            </a:r>
            <a:r>
              <a:rPr lang="en-US" altLang="zh-CN" sz="3600" b="1" dirty="0" smtClean="0"/>
              <a:t>6</a:t>
            </a:r>
            <a:r>
              <a:rPr lang="zh-CN" altLang="en-US" sz="3600" b="1" dirty="0"/>
              <a:t>、</a:t>
            </a:r>
            <a:r>
              <a:rPr lang="en-US" altLang="zh-CN" sz="3600" b="1" dirty="0"/>
              <a:t>《</a:t>
            </a:r>
            <a:r>
              <a:rPr lang="zh-CN" altLang="en-US" sz="3600" b="1" dirty="0"/>
              <a:t>无常</a:t>
            </a:r>
            <a:r>
              <a:rPr lang="en-US" altLang="zh-CN" sz="3600" b="1" dirty="0"/>
              <a:t>》</a:t>
            </a:r>
          </a:p>
          <a:p>
            <a:pPr>
              <a:buNone/>
            </a:pPr>
            <a:r>
              <a:rPr lang="en-US" altLang="zh-CN" sz="3600" b="1" dirty="0"/>
              <a:t>          </a:t>
            </a:r>
            <a:r>
              <a:rPr lang="zh-CN" altLang="en-US" b="1" dirty="0"/>
              <a:t>无常是个具有人情味的鬼，去勾魂的时候，看到母亲哭死去的儿子那么悲伤，决定放儿子“还阳半刻”，结果被顶头上司阎罗王打了四十大棒。</a:t>
            </a:r>
            <a:r>
              <a:rPr lang="zh-CN" altLang="en-US" b="1" dirty="0">
                <a:solidFill>
                  <a:srgbClr val="FF0000"/>
                </a:solidFill>
              </a:rPr>
              <a:t>文章在回忆无常的时候，时不时加进几句对现实所谓正人君子的讽刺，虚幻的无常给予当时鲁迅寂寞悲凉的心些许的安慰。</a:t>
            </a:r>
            <a:r>
              <a:rPr lang="zh-CN" altLang="en-US" b="1" dirty="0"/>
              <a:t> 同时，文章深刻表达了旧时代中国人民绝望于黑暗的社会，愤慨于人世的不平，而“公正的裁决在阴间”，只能在冥冥中寻求寄托，寻求“公正的裁决”。</a:t>
            </a:r>
          </a:p>
        </p:txBody>
      </p:sp>
    </p:spTree>
  </p:cSld>
  <p:clrMapOvr>
    <a:masterClrMapping/>
  </p:clrMapOvr>
  <p:transition spd="med">
    <p:wheel spokes="8"/>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标题 53249"/>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12290" name="文本占位符 53250"/>
          <p:cNvSpPr>
            <a:spLocks noGrp="1"/>
          </p:cNvSpPr>
          <p:nvPr>
            <p:ph idx="1"/>
          </p:nvPr>
        </p:nvSpPr>
        <p:spPr>
          <a:xfrm>
            <a:off x="251520" y="1124744"/>
            <a:ext cx="8172400" cy="4293096"/>
          </a:xfrm>
          <a:ln/>
        </p:spPr>
        <p:txBody>
          <a:bodyPr anchor="t"/>
          <a:lstStyle/>
          <a:p>
            <a:pPr>
              <a:buNone/>
            </a:pPr>
            <a:r>
              <a:rPr lang="en-US" altLang="zh-CN" sz="4400" b="1" dirty="0"/>
              <a:t>         </a:t>
            </a:r>
            <a:r>
              <a:rPr lang="en-US" altLang="zh-CN" sz="4000" b="1" dirty="0"/>
              <a:t>7</a:t>
            </a:r>
            <a:r>
              <a:rPr lang="zh-CN" altLang="en-US" sz="4000" b="1" dirty="0"/>
              <a:t>、</a:t>
            </a:r>
            <a:r>
              <a:rPr lang="en-US" altLang="zh-CN" sz="4000" b="1" dirty="0"/>
              <a:t>《</a:t>
            </a:r>
            <a:r>
              <a:rPr lang="zh-CN" altLang="en-US" sz="4000" b="1" dirty="0"/>
              <a:t>从百草园到三味书屋</a:t>
            </a:r>
            <a:r>
              <a:rPr lang="en-US" altLang="zh-CN" sz="4000" b="1" dirty="0"/>
              <a:t>》</a:t>
            </a:r>
          </a:p>
          <a:p>
            <a:pPr>
              <a:buNone/>
            </a:pPr>
            <a:r>
              <a:rPr lang="en-US" altLang="zh-CN" sz="4000" b="1" dirty="0"/>
              <a:t>         </a:t>
            </a:r>
            <a:r>
              <a:rPr lang="zh-CN" altLang="en-US" sz="4000" b="1" dirty="0"/>
              <a:t>描述了儿时在家中百草园得到的乐趣和在三味书屋读书严格但不乏乐趣的生活，揭示儿童广阔的生活趣味与束缚儿童天性的封建书塾教育的尖锐矛盾，</a:t>
            </a:r>
            <a:r>
              <a:rPr lang="zh-CN" altLang="en-US" sz="4000" b="1" dirty="0">
                <a:solidFill>
                  <a:srgbClr val="FF0000"/>
                </a:solidFill>
              </a:rPr>
              <a:t>表达了应让儿童健康活泼地成长的合理要求。</a:t>
            </a:r>
          </a:p>
        </p:txBody>
      </p:sp>
    </p:spTree>
  </p:cSld>
  <p:clrMapOvr>
    <a:masterClrMapping/>
  </p:clrMapOvr>
  <p:transition spd="med">
    <p:wheel spokes="8"/>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标题 54273"/>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13314" name="文本占位符 54274"/>
          <p:cNvSpPr>
            <a:spLocks noGrp="1"/>
          </p:cNvSpPr>
          <p:nvPr>
            <p:ph idx="1"/>
          </p:nvPr>
        </p:nvSpPr>
        <p:spPr>
          <a:xfrm>
            <a:off x="0" y="1417638"/>
            <a:ext cx="9144000" cy="4221088"/>
          </a:xfrm>
          <a:ln/>
        </p:spPr>
        <p:txBody>
          <a:bodyPr anchor="t"/>
          <a:lstStyle/>
          <a:p>
            <a:pPr>
              <a:buNone/>
            </a:pPr>
            <a:r>
              <a:rPr lang="en-US" altLang="zh-CN" sz="3600" b="1" dirty="0"/>
              <a:t>          </a:t>
            </a:r>
            <a:r>
              <a:rPr lang="en-US" altLang="zh-CN" sz="3600" b="1" dirty="0" smtClean="0"/>
              <a:t>8</a:t>
            </a:r>
            <a:r>
              <a:rPr lang="zh-CN" altLang="en-US" sz="3600" b="1" dirty="0"/>
              <a:t>、</a:t>
            </a:r>
            <a:r>
              <a:rPr lang="en-US" altLang="zh-CN" sz="3600" b="1" dirty="0"/>
              <a:t>《</a:t>
            </a:r>
            <a:r>
              <a:rPr lang="zh-CN" altLang="en-US" sz="3600" b="1" dirty="0"/>
              <a:t>父亲的病</a:t>
            </a:r>
            <a:r>
              <a:rPr lang="en-US" altLang="zh-CN" sz="3600" b="1" dirty="0"/>
              <a:t>》</a:t>
            </a:r>
          </a:p>
          <a:p>
            <a:pPr>
              <a:buNone/>
            </a:pPr>
            <a:r>
              <a:rPr lang="en-US" altLang="zh-CN" sz="3600" b="1" dirty="0"/>
              <a:t>          </a:t>
            </a:r>
            <a:r>
              <a:rPr lang="zh-CN" altLang="en-US" sz="3600" b="1" dirty="0"/>
              <a:t>父亲的病被江湖庸医耽误，离世了，一直是埋在鲁迅心中的痛苦。文章重点回忆儿时为父亲延医治病的情景，描述了几位“名医”的行医态度、作风、开方等种种表现，揭示了庸医巫医不分、故弄玄虚、勒索钱财、</a:t>
            </a:r>
            <a:r>
              <a:rPr lang="zh-CN" altLang="en-US" sz="3600" b="1" dirty="0" smtClean="0"/>
              <a:t>草菅人命</a:t>
            </a:r>
            <a:r>
              <a:rPr lang="zh-CN" altLang="en-US" sz="3600" b="1" dirty="0"/>
              <a:t>的实质。</a:t>
            </a:r>
          </a:p>
        </p:txBody>
      </p:sp>
    </p:spTree>
  </p:cSld>
  <p:clrMapOvr>
    <a:masterClrMapping/>
  </p:clrMapOvr>
  <p:transition spd="med">
    <p:wheel spokes="8"/>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标题 55297"/>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14338" name="文本占位符 55298"/>
          <p:cNvSpPr>
            <a:spLocks noGrp="1"/>
          </p:cNvSpPr>
          <p:nvPr>
            <p:ph idx="1"/>
          </p:nvPr>
        </p:nvSpPr>
        <p:spPr>
          <a:xfrm>
            <a:off x="107504" y="620688"/>
            <a:ext cx="8892480" cy="5904656"/>
          </a:xfrm>
          <a:ln/>
        </p:spPr>
        <p:txBody>
          <a:bodyPr anchor="t"/>
          <a:lstStyle/>
          <a:p>
            <a:pPr>
              <a:buNone/>
            </a:pPr>
            <a:r>
              <a:rPr lang="en-US" altLang="zh-CN" sz="3600" b="1" dirty="0"/>
              <a:t>                    9</a:t>
            </a:r>
            <a:r>
              <a:rPr lang="zh-CN" altLang="en-US" sz="3600" b="1" dirty="0"/>
              <a:t>、</a:t>
            </a:r>
            <a:r>
              <a:rPr lang="en-US" altLang="zh-CN" sz="3600" b="1" dirty="0"/>
              <a:t>《</a:t>
            </a:r>
            <a:r>
              <a:rPr lang="zh-CN" altLang="en-US" sz="3600" b="1" dirty="0"/>
              <a:t>琐记</a:t>
            </a:r>
            <a:r>
              <a:rPr lang="en-US" altLang="zh-CN" sz="3600" b="1" dirty="0"/>
              <a:t>》</a:t>
            </a:r>
          </a:p>
          <a:p>
            <a:pPr>
              <a:buNone/>
            </a:pPr>
            <a:r>
              <a:rPr lang="en-US" altLang="zh-CN" sz="3600" b="1" dirty="0"/>
              <a:t>         </a:t>
            </a:r>
            <a:r>
              <a:rPr lang="en-US" altLang="zh-CN" b="1" dirty="0"/>
              <a:t>《</a:t>
            </a:r>
            <a:r>
              <a:rPr lang="zh-CN" altLang="en-US" b="1" dirty="0"/>
              <a:t>琐记</a:t>
            </a:r>
            <a:r>
              <a:rPr lang="en-US" altLang="zh-CN" b="1" dirty="0"/>
              <a:t>》</a:t>
            </a:r>
            <a:r>
              <a:rPr lang="zh-CN" altLang="en-US" b="1" dirty="0"/>
              <a:t>记叙作者家道衰落后，饱受世人的冷眼而终于走上了与封建主义决绝的道路。</a:t>
            </a:r>
            <a:r>
              <a:rPr lang="en-US" altLang="zh-CN" b="1" dirty="0"/>
              <a:t>《</a:t>
            </a:r>
            <a:r>
              <a:rPr lang="zh-CN" altLang="en-US" b="1" dirty="0"/>
              <a:t>琐记</a:t>
            </a:r>
            <a:r>
              <a:rPr lang="en-US" altLang="zh-CN" b="1" dirty="0"/>
              <a:t>》</a:t>
            </a:r>
            <a:r>
              <a:rPr lang="zh-CN" altLang="en-US" b="1" dirty="0"/>
              <a:t>记叙鲁迅为了寻找“另一类的人们”而到南京求学的经过。作品描述了当时的江南水师学堂</a:t>
            </a:r>
            <a:r>
              <a:rPr lang="en-US" altLang="zh-CN" b="1" dirty="0"/>
              <a:t>(</a:t>
            </a:r>
            <a:r>
              <a:rPr lang="zh-CN" altLang="en-US" b="1" dirty="0"/>
              <a:t>后改名为雷电学校</a:t>
            </a:r>
            <a:r>
              <a:rPr lang="en-US" altLang="zh-CN" b="1" dirty="0"/>
              <a:t>)</a:t>
            </a:r>
            <a:r>
              <a:rPr lang="zh-CN" altLang="en-US" b="1" dirty="0"/>
              <a:t>和矿路学堂的种种弊端和求知的艰难，批评了洋务派办学的“乌烟瘴气”。作者记述了最初接触进化论的兴奋心情和不顾老辈反对，如饥似渴地阅读</a:t>
            </a:r>
            <a:r>
              <a:rPr lang="en-US" altLang="zh-CN" b="1" dirty="0"/>
              <a:t>《</a:t>
            </a:r>
            <a:r>
              <a:rPr lang="zh-CN" altLang="en-US" b="1" dirty="0"/>
              <a:t>天演论</a:t>
            </a:r>
            <a:r>
              <a:rPr lang="en-US" altLang="zh-CN" b="1" dirty="0"/>
              <a:t>》</a:t>
            </a:r>
            <a:r>
              <a:rPr lang="zh-CN" altLang="en-US" b="1" dirty="0"/>
              <a:t>的情景，</a:t>
            </a:r>
            <a:r>
              <a:rPr lang="zh-CN" altLang="en-US" b="1" dirty="0">
                <a:solidFill>
                  <a:srgbClr val="FF0000"/>
                </a:solidFill>
              </a:rPr>
              <a:t>表现出探求真理的强烈欲望。</a:t>
            </a:r>
          </a:p>
        </p:txBody>
      </p:sp>
    </p:spTree>
  </p:cSld>
  <p:clrMapOvr>
    <a:masterClrMapping/>
  </p:clrMapOvr>
  <p:transition spd="med">
    <p:wheel spokes="8"/>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标题 56321"/>
          <p:cNvSpPr>
            <a:spLocks noGrp="1"/>
          </p:cNvSpPr>
          <p:nvPr>
            <p:ph type="title"/>
          </p:nvPr>
        </p:nvSpPr>
        <p:spPr>
          <a:ln/>
        </p:spPr>
        <p:txBody>
          <a:bodyPr anchor="ctr"/>
          <a:lstStyle/>
          <a:p>
            <a:r>
              <a:rPr lang="en-US" altLang="zh-CN" sz="4000" dirty="0"/>
              <a:t/>
            </a:r>
            <a:br>
              <a:rPr lang="en-US" altLang="zh-CN" sz="4000" dirty="0"/>
            </a:br>
            <a:endParaRPr lang="en-US" altLang="zh-CN" sz="4000" dirty="0"/>
          </a:p>
        </p:txBody>
      </p:sp>
      <p:sp>
        <p:nvSpPr>
          <p:cNvPr id="15362" name="文本占位符 56322"/>
          <p:cNvSpPr>
            <a:spLocks noGrp="1"/>
          </p:cNvSpPr>
          <p:nvPr>
            <p:ph idx="1"/>
          </p:nvPr>
        </p:nvSpPr>
        <p:spPr>
          <a:xfrm>
            <a:off x="0" y="820307"/>
            <a:ext cx="9144000" cy="5229200"/>
          </a:xfrm>
          <a:ln/>
        </p:spPr>
        <p:txBody>
          <a:bodyPr anchor="t"/>
          <a:lstStyle/>
          <a:p>
            <a:pPr>
              <a:buNone/>
            </a:pPr>
            <a:r>
              <a:rPr lang="en-US" altLang="zh-CN" sz="3600" b="1" dirty="0"/>
              <a:t>               10</a:t>
            </a:r>
            <a:r>
              <a:rPr lang="zh-CN" altLang="en-US" sz="3600" b="1" dirty="0"/>
              <a:t>、</a:t>
            </a:r>
            <a:r>
              <a:rPr lang="en-US" altLang="zh-CN" sz="3600" b="1" dirty="0"/>
              <a:t>《</a:t>
            </a:r>
            <a:r>
              <a:rPr lang="zh-CN" altLang="en-US" sz="3600" b="1" dirty="0"/>
              <a:t>藤野先生</a:t>
            </a:r>
            <a:r>
              <a:rPr lang="en-US" altLang="zh-CN" sz="3600" b="1" dirty="0"/>
              <a:t>》</a:t>
            </a:r>
          </a:p>
          <a:p>
            <a:pPr>
              <a:buNone/>
            </a:pPr>
            <a:r>
              <a:rPr lang="en-US" altLang="zh-CN" sz="3600" b="1" dirty="0"/>
              <a:t>         </a:t>
            </a:r>
            <a:r>
              <a:rPr lang="zh-CN" altLang="en-US" sz="3600" b="1" dirty="0"/>
              <a:t>记录作者在日本留学时期的学习生活，叙述在仙台学医专受日本学生歧视、侮辱和决定弃医从文的经过。</a:t>
            </a:r>
            <a:r>
              <a:rPr lang="zh-CN" altLang="en-US" sz="3600" b="1" dirty="0">
                <a:solidFill>
                  <a:srgbClr val="FF0000"/>
                </a:solidFill>
              </a:rPr>
              <a:t>作者突出地记述了日本老师藤野先生的严谨、正直、热情、没有民族偏见的高尚品格和人格，表达了对藤野先生深切的怀念。</a:t>
            </a:r>
          </a:p>
        </p:txBody>
      </p:sp>
    </p:spTree>
  </p:cSld>
  <p:clrMapOvr>
    <a:masterClrMapping/>
  </p:clrMapOvr>
  <p:transition spd="med">
    <p:wheel spokes="8"/>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标题 57345"/>
          <p:cNvSpPr>
            <a:spLocks noGrp="1"/>
          </p:cNvSpPr>
          <p:nvPr>
            <p:ph type="title"/>
          </p:nvPr>
        </p:nvSpPr>
        <p:spPr>
          <a:ln/>
        </p:spPr>
        <p:txBody>
          <a:bodyPr anchor="ctr"/>
          <a:lstStyle/>
          <a:p>
            <a:r>
              <a:rPr lang="en-US" altLang="zh-CN" sz="4000" dirty="0"/>
              <a:t/>
            </a:r>
            <a:br>
              <a:rPr lang="en-US" altLang="zh-CN" sz="4000" dirty="0"/>
            </a:br>
            <a:endParaRPr lang="en-US" altLang="zh-CN" sz="4000" dirty="0"/>
          </a:p>
        </p:txBody>
      </p:sp>
      <p:sp>
        <p:nvSpPr>
          <p:cNvPr id="16386" name="文本占位符 57346"/>
          <p:cNvSpPr>
            <a:spLocks noGrp="1"/>
          </p:cNvSpPr>
          <p:nvPr>
            <p:ph idx="1"/>
          </p:nvPr>
        </p:nvSpPr>
        <p:spPr>
          <a:xfrm>
            <a:off x="395536" y="692696"/>
            <a:ext cx="7812360" cy="5661248"/>
          </a:xfrm>
          <a:ln/>
        </p:spPr>
        <p:txBody>
          <a:bodyPr anchor="t"/>
          <a:lstStyle/>
          <a:p>
            <a:pPr>
              <a:buNone/>
            </a:pPr>
            <a:r>
              <a:rPr lang="en-US" altLang="zh-CN" sz="3600" b="1" dirty="0"/>
              <a:t>                11</a:t>
            </a:r>
            <a:r>
              <a:rPr lang="zh-CN" altLang="en-US" sz="3600" b="1" dirty="0"/>
              <a:t>、</a:t>
            </a:r>
            <a:r>
              <a:rPr lang="en-US" altLang="zh-CN" sz="3600" b="1" dirty="0"/>
              <a:t>《</a:t>
            </a:r>
            <a:r>
              <a:rPr lang="zh-CN" altLang="en-US" sz="3600" b="1" dirty="0"/>
              <a:t>范爱农</a:t>
            </a:r>
            <a:r>
              <a:rPr lang="en-US" altLang="zh-CN" sz="3600" b="1" dirty="0"/>
              <a:t>》</a:t>
            </a:r>
          </a:p>
          <a:p>
            <a:pPr>
              <a:buNone/>
            </a:pPr>
            <a:r>
              <a:rPr lang="en-US" altLang="zh-CN" sz="3600" b="1" dirty="0"/>
              <a:t>         </a:t>
            </a:r>
            <a:r>
              <a:rPr lang="zh-CN" altLang="en-US" sz="3600" b="1" dirty="0"/>
              <a:t>追叙作者在日留学时和回国后与范爱农接触的几个生活片段，描述了范爱农在革命前不满黑暗旧社会、追求革命，辛亥革命后又倍受打击迫害的遭遇。</a:t>
            </a:r>
            <a:r>
              <a:rPr lang="zh-CN" altLang="en-US" sz="3600" b="1" dirty="0">
                <a:solidFill>
                  <a:srgbClr val="FF0000"/>
                </a:solidFill>
              </a:rPr>
              <a:t>表现了作者对旧民主革命的失望和对这位正直倔强的爱国者的同情和悼念。</a:t>
            </a:r>
          </a:p>
        </p:txBody>
      </p:sp>
    </p:spTree>
  </p:cSld>
  <p:clrMapOvr>
    <a:masterClrMapping/>
  </p:clrMapOvr>
  <p:transition spd="med">
    <p:wheel spokes="8"/>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标题 58369"/>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17410" name="文本占位符 58370"/>
          <p:cNvSpPr>
            <a:spLocks noGrp="1"/>
          </p:cNvSpPr>
          <p:nvPr>
            <p:ph idx="1"/>
          </p:nvPr>
        </p:nvSpPr>
        <p:spPr>
          <a:xfrm>
            <a:off x="32266" y="2204864"/>
            <a:ext cx="9144000" cy="1628800"/>
          </a:xfrm>
          <a:ln/>
        </p:spPr>
        <p:txBody>
          <a:bodyPr anchor="t"/>
          <a:lstStyle/>
          <a:p>
            <a:pPr>
              <a:buNone/>
            </a:pPr>
            <a:r>
              <a:rPr lang="en-US" altLang="zh-CN" sz="4000" b="1" dirty="0"/>
              <a:t>                  12</a:t>
            </a:r>
            <a:r>
              <a:rPr lang="zh-CN" altLang="en-US" sz="4000" b="1" dirty="0"/>
              <a:t>、</a:t>
            </a:r>
            <a:r>
              <a:rPr lang="en-US" altLang="zh-CN" sz="4000" b="1" dirty="0"/>
              <a:t>《</a:t>
            </a:r>
            <a:r>
              <a:rPr lang="zh-CN" altLang="en-US" sz="4000" b="1" dirty="0"/>
              <a:t>后记</a:t>
            </a:r>
            <a:r>
              <a:rPr lang="en-US" altLang="zh-CN" sz="4000" b="1" dirty="0"/>
              <a:t>》</a:t>
            </a:r>
          </a:p>
          <a:p>
            <a:pPr>
              <a:buNone/>
            </a:pPr>
            <a:r>
              <a:rPr lang="en-US" altLang="zh-CN" sz="4000" b="1" dirty="0"/>
              <a:t>   </a:t>
            </a:r>
            <a:r>
              <a:rPr lang="en-US" altLang="zh-CN" sz="4000" b="1" dirty="0" smtClean="0"/>
              <a:t> </a:t>
            </a:r>
            <a:r>
              <a:rPr lang="zh-CN" altLang="en-US" sz="4000" b="1" dirty="0"/>
              <a:t>这种感觉，恐怕是怀抱者不乏其人。</a:t>
            </a:r>
          </a:p>
        </p:txBody>
      </p:sp>
    </p:spTree>
  </p:cSld>
  <p:clrMapOvr>
    <a:masterClrMapping/>
  </p:clrMapOvr>
  <p:transition spd="med">
    <p:wheel spokes="8"/>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标题 59393"/>
          <p:cNvSpPr>
            <a:spLocks noGrp="1"/>
          </p:cNvSpPr>
          <p:nvPr>
            <p:ph type="title"/>
          </p:nvPr>
        </p:nvSpPr>
        <p:spPr>
          <a:xfrm>
            <a:off x="457200" y="0"/>
            <a:ext cx="8229600" cy="765175"/>
          </a:xfrm>
          <a:ln/>
        </p:spPr>
        <p:txBody>
          <a:bodyPr anchor="ctr"/>
          <a:lstStyle/>
          <a:p>
            <a:r>
              <a:rPr lang="zh-CN" altLang="en-US" sz="4000" b="1" dirty="0">
                <a:solidFill>
                  <a:srgbClr val="FF0000"/>
                </a:solidFill>
              </a:rPr>
              <a:t>人物形象</a:t>
            </a:r>
          </a:p>
        </p:txBody>
      </p:sp>
      <p:sp>
        <p:nvSpPr>
          <p:cNvPr id="18434" name="文本占位符 59394"/>
          <p:cNvSpPr>
            <a:spLocks noGrp="1"/>
          </p:cNvSpPr>
          <p:nvPr>
            <p:ph idx="1"/>
          </p:nvPr>
        </p:nvSpPr>
        <p:spPr>
          <a:xfrm>
            <a:off x="-5396" y="1700808"/>
            <a:ext cx="9144000" cy="3456483"/>
          </a:xfrm>
          <a:ln/>
        </p:spPr>
        <p:txBody>
          <a:bodyPr anchor="t"/>
          <a:lstStyle/>
          <a:p>
            <a:pPr>
              <a:buNone/>
            </a:pPr>
            <a:r>
              <a:rPr lang="en-US" altLang="zh-CN" sz="4000" b="1"/>
              <a:t>        《</a:t>
            </a:r>
            <a:r>
              <a:rPr lang="zh-CN" altLang="en-US" sz="4000" b="1" dirty="0"/>
              <a:t>朝花夕拾</a:t>
            </a:r>
            <a:r>
              <a:rPr lang="en-US" altLang="zh-CN" sz="4000" b="1" dirty="0"/>
              <a:t>》</a:t>
            </a:r>
            <a:r>
              <a:rPr lang="zh-CN" altLang="en-US" sz="4000" b="1" dirty="0"/>
              <a:t>中出现的六个主要人物，是作者的保姆（长妈妈）、恩师（藤野先生）、朋友（范爱农）、父亲和邻居（衍太太）、作者儿时的私塾老师（寿镜吾）。</a:t>
            </a:r>
          </a:p>
        </p:txBody>
      </p:sp>
    </p:spTree>
  </p:cSld>
  <p:clrMapOvr>
    <a:masterClrMapping/>
  </p:clrMapOvr>
  <p:transition spd="med">
    <p:wheel spokes="8"/>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标题 60417"/>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19458" name="文本占位符 60418"/>
          <p:cNvSpPr>
            <a:spLocks noGrp="1"/>
          </p:cNvSpPr>
          <p:nvPr>
            <p:ph idx="1"/>
          </p:nvPr>
        </p:nvSpPr>
        <p:spPr>
          <a:xfrm>
            <a:off x="251520" y="868193"/>
            <a:ext cx="8244408" cy="5229200"/>
          </a:xfrm>
          <a:ln/>
        </p:spPr>
        <p:txBody>
          <a:bodyPr anchor="t"/>
          <a:lstStyle/>
          <a:p>
            <a:pPr>
              <a:buNone/>
            </a:pPr>
            <a:r>
              <a:rPr lang="en-US" altLang="zh-CN" sz="4000" b="1" dirty="0"/>
              <a:t>          1</a:t>
            </a:r>
            <a:r>
              <a:rPr lang="zh-CN" altLang="en-US" sz="4000" b="1" dirty="0"/>
              <a:t>、</a:t>
            </a:r>
            <a:r>
              <a:rPr lang="zh-CN" altLang="en-US" sz="4000" b="1" dirty="0">
                <a:solidFill>
                  <a:srgbClr val="FF0000"/>
                </a:solidFill>
              </a:rPr>
              <a:t>长妈妈</a:t>
            </a:r>
            <a:r>
              <a:rPr lang="en-US" altLang="zh-CN" sz="4000" b="1" dirty="0">
                <a:solidFill>
                  <a:srgbClr val="FF0000"/>
                </a:solidFill>
              </a:rPr>
              <a:t>——</a:t>
            </a:r>
            <a:r>
              <a:rPr lang="zh-CN" altLang="en-US" sz="4000" b="1" dirty="0">
                <a:solidFill>
                  <a:srgbClr val="FF0000"/>
                </a:solidFill>
              </a:rPr>
              <a:t>有愚昧迷信的一面，但她身上保存着朴实善良的爱，令作者永生难忘。</a:t>
            </a:r>
            <a:r>
              <a:rPr lang="zh-CN" altLang="en-US" sz="4000" b="1" dirty="0"/>
              <a:t>从长妈妈的身上，我们看到了鲁迅对底层劳动人民的感情：他既揭示他们身上愚昧麻木的一面，也歌颂他们身上美好善良的一面。（</a:t>
            </a:r>
            <a:r>
              <a:rPr lang="zh-CN" altLang="en-US" sz="4000" b="1" dirty="0">
                <a:solidFill>
                  <a:srgbClr val="FF0000"/>
                </a:solidFill>
              </a:rPr>
              <a:t>质朴善良、愚昧麻木、勤劳、粗俗无知</a:t>
            </a:r>
            <a:r>
              <a:rPr lang="zh-CN" altLang="en-US" sz="4000" b="1" dirty="0"/>
              <a:t>）</a:t>
            </a:r>
          </a:p>
        </p:txBody>
      </p:sp>
    </p:spTree>
  </p:cSld>
  <p:clrMapOvr>
    <a:masterClrMapping/>
  </p:clrMapOvr>
  <p:transition spd="med">
    <p:wheel spokes="8"/>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标题 61441"/>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20482" name="文本占位符 61442"/>
          <p:cNvSpPr>
            <a:spLocks noGrp="1"/>
          </p:cNvSpPr>
          <p:nvPr>
            <p:ph idx="1"/>
          </p:nvPr>
        </p:nvSpPr>
        <p:spPr>
          <a:xfrm>
            <a:off x="0" y="548680"/>
            <a:ext cx="9144000" cy="5301208"/>
          </a:xfrm>
          <a:ln/>
        </p:spPr>
        <p:txBody>
          <a:bodyPr anchor="t"/>
          <a:lstStyle/>
          <a:p>
            <a:pPr>
              <a:buNone/>
            </a:pPr>
            <a:r>
              <a:rPr lang="en-US" altLang="zh-CN" sz="4000" b="1" dirty="0"/>
              <a:t>          2</a:t>
            </a:r>
            <a:r>
              <a:rPr lang="zh-CN" altLang="en-US" sz="4000" b="1" dirty="0"/>
              <a:t>、藤野先生</a:t>
            </a:r>
            <a:r>
              <a:rPr lang="en-US" altLang="zh-CN" sz="4000" b="1" dirty="0"/>
              <a:t>——</a:t>
            </a:r>
            <a:r>
              <a:rPr lang="zh-CN" altLang="en-US" sz="4000" b="1" dirty="0"/>
              <a:t>一位日本医学教授，因为表现出平等待人的态度，关心弱国子民的学业，所以他朴素而伟大的人格令人肃然起敬。他所做的一切都很平凡，没有民族歧视，如果我们设身处地地想象鲁迅当时的处境，便不难感受到这位老师的伟大之处。（</a:t>
            </a:r>
            <a:r>
              <a:rPr lang="zh-CN" altLang="en-US" sz="4000" b="1" dirty="0">
                <a:solidFill>
                  <a:srgbClr val="FF0000"/>
                </a:solidFill>
              </a:rPr>
              <a:t>治学严谨、平等待人、和蔼可亲</a:t>
            </a:r>
            <a:r>
              <a:rPr lang="zh-CN" altLang="en-US" sz="4000" b="1" dirty="0"/>
              <a:t>）</a:t>
            </a:r>
          </a:p>
        </p:txBody>
      </p:sp>
    </p:spTree>
  </p:cSld>
  <p:clrMapOvr>
    <a:masterClrMapping/>
  </p:clrMapOvr>
  <p:transition spd="med">
    <p:wheel spokes="8"/>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标题 62465"/>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21506" name="文本占位符 62466"/>
          <p:cNvSpPr>
            <a:spLocks noGrp="1"/>
          </p:cNvSpPr>
          <p:nvPr>
            <p:ph idx="1"/>
          </p:nvPr>
        </p:nvSpPr>
        <p:spPr>
          <a:xfrm>
            <a:off x="479309" y="822365"/>
            <a:ext cx="8316416" cy="5013176"/>
          </a:xfrm>
          <a:ln/>
        </p:spPr>
        <p:txBody>
          <a:bodyPr anchor="t"/>
          <a:lstStyle/>
          <a:p>
            <a:pPr>
              <a:buNone/>
            </a:pPr>
            <a:r>
              <a:rPr lang="en-US" altLang="zh-CN" sz="4000" b="1" dirty="0"/>
              <a:t>          3</a:t>
            </a:r>
            <a:r>
              <a:rPr lang="zh-CN" altLang="en-US" sz="4000" b="1" dirty="0"/>
              <a:t>、</a:t>
            </a:r>
            <a:r>
              <a:rPr lang="zh-CN" altLang="en-US" sz="4000" b="1" dirty="0">
                <a:solidFill>
                  <a:srgbClr val="FF0000"/>
                </a:solidFill>
              </a:rPr>
              <a:t>范爱农</a:t>
            </a:r>
            <a:r>
              <a:rPr lang="en-US" altLang="zh-CN" sz="4000" b="1" dirty="0">
                <a:solidFill>
                  <a:srgbClr val="FF0000"/>
                </a:solidFill>
              </a:rPr>
              <a:t>——</a:t>
            </a:r>
            <a:r>
              <a:rPr lang="zh-CN" altLang="en-US" sz="4000" b="1" dirty="0">
                <a:solidFill>
                  <a:srgbClr val="FF0000"/>
                </a:solidFill>
              </a:rPr>
              <a:t>一位觉醒的知识分子，但是无法在黑暗社会立足。</a:t>
            </a:r>
            <a:r>
              <a:rPr lang="zh-CN" altLang="en-US" sz="4000" b="1" dirty="0"/>
              <a:t>他无法与狂人一样，最终与这个社会妥协，也无法像</a:t>
            </a:r>
            <a:r>
              <a:rPr lang="en-US" altLang="zh-CN" sz="4000" b="1" dirty="0"/>
              <a:t>N</a:t>
            </a:r>
            <a:r>
              <a:rPr lang="zh-CN" altLang="en-US" sz="4000" b="1" dirty="0"/>
              <a:t>次方先生一样忘却，所以他的内心痛苦、悲凉，我们和鲁迅先生一样，疑心他是自杀的。（</a:t>
            </a:r>
            <a:r>
              <a:rPr lang="zh-CN" altLang="en-US" sz="4000" b="1" dirty="0">
                <a:solidFill>
                  <a:srgbClr val="FF0000"/>
                </a:solidFill>
              </a:rPr>
              <a:t>正直、倔强</a:t>
            </a:r>
            <a:r>
              <a:rPr lang="zh-CN" altLang="en-US" sz="4000" b="1" dirty="0"/>
              <a:t>）</a:t>
            </a:r>
          </a:p>
        </p:txBody>
      </p:sp>
    </p:spTree>
  </p:cSld>
  <p:clrMapOvr>
    <a:masterClrMapping/>
  </p:clrMapOvr>
  <p:transition spd="med">
    <p:wheel spokes="8"/>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本占位符 63490"/>
          <p:cNvSpPr>
            <a:spLocks noGrp="1"/>
          </p:cNvSpPr>
          <p:nvPr>
            <p:ph idx="1"/>
          </p:nvPr>
        </p:nvSpPr>
        <p:spPr>
          <a:xfrm>
            <a:off x="179512" y="764704"/>
            <a:ext cx="8460432" cy="5400600"/>
          </a:xfrm>
          <a:ln/>
        </p:spPr>
        <p:txBody>
          <a:bodyPr anchor="t"/>
          <a:lstStyle/>
          <a:p>
            <a:pPr>
              <a:buNone/>
            </a:pPr>
            <a:r>
              <a:rPr lang="en-US" altLang="zh-CN" sz="3600" b="1" dirty="0"/>
              <a:t>          4</a:t>
            </a:r>
            <a:r>
              <a:rPr lang="zh-CN" altLang="en-US" sz="3600" b="1" dirty="0"/>
              <a:t>、父亲</a:t>
            </a:r>
            <a:r>
              <a:rPr lang="en-US" altLang="zh-CN" sz="3600" b="1" dirty="0"/>
              <a:t>——</a:t>
            </a:r>
            <a:r>
              <a:rPr lang="zh-CN" altLang="en-US" sz="3600" b="1" dirty="0"/>
              <a:t>父亲曾让童年鲁迅困惑过，因为在他兴高采烈地要去看五猖会时，勒令他背书。但是，鲁迅从来没有指责过自己的父亲，他忏悔的是自己没有让父亲安静地死去，这让他的心灵永远不安永远痛苦（在父亲去世之际，听从</a:t>
            </a:r>
            <a:r>
              <a:rPr lang="zh-CN" altLang="en-US" sz="3600" b="1" dirty="0" smtClean="0"/>
              <a:t>衍太太</a:t>
            </a:r>
            <a:r>
              <a:rPr lang="zh-CN" altLang="en-US" sz="3600" b="1" dirty="0"/>
              <a:t>的指示，一直在床边大喊大叫）。由此我们可以感到鲁迅先生对父亲强烈的爱</a:t>
            </a:r>
            <a:r>
              <a:rPr lang="zh-CN" altLang="en-US" sz="3600" b="1" dirty="0" smtClean="0"/>
              <a:t>。</a:t>
            </a:r>
            <a:endParaRPr lang="en-US" altLang="zh-CN" sz="3600" b="1" dirty="0" smtClean="0"/>
          </a:p>
          <a:p>
            <a:pPr>
              <a:buNone/>
            </a:pPr>
            <a:r>
              <a:rPr lang="zh-CN" altLang="en-US" sz="3600" b="1" dirty="0" smtClean="0"/>
              <a:t>（</a:t>
            </a:r>
            <a:r>
              <a:rPr lang="zh-CN" altLang="en-US" sz="3600" b="1" dirty="0">
                <a:solidFill>
                  <a:srgbClr val="FF0000"/>
                </a:solidFill>
              </a:rPr>
              <a:t>严厉、慈爱</a:t>
            </a:r>
            <a:r>
              <a:rPr lang="zh-CN" altLang="en-US" sz="3600" b="1" dirty="0"/>
              <a:t>）</a:t>
            </a:r>
          </a:p>
        </p:txBody>
      </p:sp>
    </p:spTree>
  </p:cSld>
  <p:clrMapOvr>
    <a:masterClrMapping/>
  </p:clrMapOvr>
  <p:transition spd="med">
    <p:wheel spokes="8"/>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标题 64513"/>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23554" name="文本占位符 64514"/>
          <p:cNvSpPr>
            <a:spLocks noGrp="1"/>
          </p:cNvSpPr>
          <p:nvPr>
            <p:ph idx="1"/>
          </p:nvPr>
        </p:nvSpPr>
        <p:spPr>
          <a:xfrm>
            <a:off x="0" y="0"/>
            <a:ext cx="9144000" cy="6858000"/>
          </a:xfrm>
          <a:ln/>
        </p:spPr>
        <p:txBody>
          <a:bodyPr anchor="t"/>
          <a:lstStyle/>
          <a:p>
            <a:pPr>
              <a:buNone/>
            </a:pPr>
            <a:r>
              <a:rPr lang="en-US" altLang="zh-CN" sz="3600" b="1" dirty="0"/>
              <a:t>          5</a:t>
            </a:r>
            <a:r>
              <a:rPr lang="zh-CN" altLang="en-US" sz="3600" b="1" dirty="0"/>
              <a:t>、衍</a:t>
            </a:r>
            <a:r>
              <a:rPr lang="en-US" altLang="zh-CN" sz="3600" b="1" dirty="0" err="1">
                <a:solidFill>
                  <a:srgbClr val="FF0000"/>
                </a:solidFill>
              </a:rPr>
              <a:t>yǎn</a:t>
            </a:r>
            <a:r>
              <a:rPr lang="zh-CN" altLang="en-US" sz="3600" b="1" dirty="0"/>
              <a:t>太太</a:t>
            </a:r>
            <a:r>
              <a:rPr lang="en-US" altLang="zh-CN" sz="3600" b="1" dirty="0"/>
              <a:t>——</a:t>
            </a:r>
            <a:r>
              <a:rPr lang="zh-CN" altLang="en-US" sz="3600" b="1" dirty="0"/>
              <a:t>给鲁迅看不健康的画，唆使鲁迅偷母亲的首饰变卖。而衍</a:t>
            </a:r>
            <a:r>
              <a:rPr lang="en-US" altLang="zh-CN" sz="3600" b="1" dirty="0" err="1">
                <a:solidFill>
                  <a:srgbClr val="FF0000"/>
                </a:solidFill>
              </a:rPr>
              <a:t>yǎn</a:t>
            </a:r>
            <a:r>
              <a:rPr lang="zh-CN" altLang="en-US" sz="3600" b="1" dirty="0"/>
              <a:t>太太自己的孩子顽皮弄脏了自己的衣服，衍太太却是要打骂的。鲁迅表面上赞扬她，实际心中却是鄙视衍太太的，因为这是个</a:t>
            </a:r>
            <a:r>
              <a:rPr lang="zh-CN" altLang="en-US" sz="3600" b="1" dirty="0">
                <a:solidFill>
                  <a:srgbClr val="FF0000"/>
                </a:solidFill>
              </a:rPr>
              <a:t>自私自利，多嘴多舌，喜欢使坏的妇人。</a:t>
            </a:r>
            <a:r>
              <a:rPr lang="zh-CN" altLang="en-US" sz="3600" b="1" dirty="0"/>
              <a:t>（</a:t>
            </a:r>
            <a:r>
              <a:rPr lang="zh-CN" altLang="en-US" sz="3600" b="1" dirty="0">
                <a:solidFill>
                  <a:srgbClr val="FF0000"/>
                </a:solidFill>
              </a:rPr>
              <a:t>自私、阴险</a:t>
            </a:r>
            <a:r>
              <a:rPr lang="zh-CN" altLang="en-US" sz="3600" b="1" dirty="0" smtClean="0"/>
              <a:t>）</a:t>
            </a:r>
            <a:endParaRPr lang="en-US" altLang="zh-CN" sz="3600" b="1" dirty="0" smtClean="0"/>
          </a:p>
          <a:p>
            <a:pPr>
              <a:buNone/>
            </a:pPr>
            <a:endParaRPr lang="zh-CN" altLang="en-US" sz="3600" b="1" dirty="0"/>
          </a:p>
          <a:p>
            <a:pPr>
              <a:buNone/>
            </a:pPr>
            <a:r>
              <a:rPr lang="zh-CN" altLang="en-US" sz="3600" b="1" dirty="0"/>
              <a:t>          </a:t>
            </a:r>
            <a:r>
              <a:rPr lang="en-US" altLang="zh-CN" sz="3600" b="1" dirty="0"/>
              <a:t>6</a:t>
            </a:r>
            <a:r>
              <a:rPr lang="zh-CN" altLang="en-US" sz="3600" b="1" dirty="0"/>
              <a:t>、寿镜吾</a:t>
            </a:r>
            <a:r>
              <a:rPr lang="en-US" altLang="zh-CN" sz="3600" b="1" dirty="0"/>
              <a:t>——</a:t>
            </a:r>
            <a:r>
              <a:rPr lang="zh-CN" altLang="en-US" sz="3600" b="1" dirty="0">
                <a:solidFill>
                  <a:srgbClr val="FF0000"/>
                </a:solidFill>
              </a:rPr>
              <a:t>方正、质朴、博学、严而不厉</a:t>
            </a:r>
            <a:r>
              <a:rPr lang="zh-CN" altLang="en-US" sz="3600" b="1" dirty="0"/>
              <a:t>，是鲁迅先生颇为敬畏之人。</a:t>
            </a:r>
          </a:p>
        </p:txBody>
      </p:sp>
    </p:spTree>
  </p:cSld>
  <p:clrMapOvr>
    <a:masterClrMapping/>
  </p:clrMapOvr>
  <p:transition spd="med">
    <p:wheel spokes="8"/>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标题 65537"/>
          <p:cNvSpPr>
            <a:spLocks noGrp="1"/>
          </p:cNvSpPr>
          <p:nvPr>
            <p:ph type="title"/>
          </p:nvPr>
        </p:nvSpPr>
        <p:spPr>
          <a:xfrm>
            <a:off x="457200" y="0"/>
            <a:ext cx="8229600" cy="765175"/>
          </a:xfrm>
          <a:ln/>
        </p:spPr>
        <p:txBody>
          <a:bodyPr anchor="ctr"/>
          <a:lstStyle/>
          <a:p>
            <a:r>
              <a:rPr lang="zh-CN" altLang="en-US" sz="4000" b="1" dirty="0">
                <a:solidFill>
                  <a:srgbClr val="FF0000"/>
                </a:solidFill>
              </a:rPr>
              <a:t>其他人物</a:t>
            </a:r>
          </a:p>
        </p:txBody>
      </p:sp>
      <p:sp>
        <p:nvSpPr>
          <p:cNvPr id="24578" name="文本占位符 65538"/>
          <p:cNvSpPr>
            <a:spLocks noGrp="1"/>
          </p:cNvSpPr>
          <p:nvPr>
            <p:ph idx="1"/>
          </p:nvPr>
        </p:nvSpPr>
        <p:spPr>
          <a:xfrm>
            <a:off x="0" y="765175"/>
            <a:ext cx="9144000" cy="6092825"/>
          </a:xfrm>
          <a:ln/>
        </p:spPr>
        <p:txBody>
          <a:bodyPr anchor="t"/>
          <a:lstStyle/>
          <a:p>
            <a:pPr>
              <a:buNone/>
            </a:pPr>
            <a:r>
              <a:rPr lang="en-US" altLang="zh-CN" sz="3600" b="1" dirty="0"/>
              <a:t>1</a:t>
            </a:r>
            <a:r>
              <a:rPr lang="zh-CN" altLang="en-US" sz="3600" b="1" dirty="0"/>
              <a:t>、</a:t>
            </a:r>
            <a:r>
              <a:rPr lang="en-US" altLang="zh-CN" sz="3600" b="1" dirty="0"/>
              <a:t>《</a:t>
            </a:r>
            <a:r>
              <a:rPr lang="zh-CN" altLang="en-US" sz="3600" b="1" dirty="0"/>
              <a:t>父亲的病</a:t>
            </a:r>
            <a:r>
              <a:rPr lang="en-US" altLang="zh-CN" sz="3600" b="1" dirty="0"/>
              <a:t>》</a:t>
            </a:r>
            <a:r>
              <a:rPr lang="zh-CN" altLang="en-US" sz="3600" b="1" dirty="0"/>
              <a:t>中两个庸医陈莲河和叶天士：自高身价，毫无真才实学，医</a:t>
            </a:r>
            <a:r>
              <a:rPr lang="zh-CN" altLang="en-US" sz="3600" b="1" dirty="0" smtClean="0"/>
              <a:t>蛊不分</a:t>
            </a:r>
            <a:r>
              <a:rPr lang="zh-CN" altLang="en-US" sz="3600" b="1" dirty="0"/>
              <a:t>，</a:t>
            </a:r>
            <a:r>
              <a:rPr lang="zh-CN" altLang="en-US" sz="3600" b="1" dirty="0" smtClean="0"/>
              <a:t>草菅人命</a:t>
            </a:r>
            <a:r>
              <a:rPr lang="zh-CN" altLang="en-US" sz="3600" b="1" dirty="0"/>
              <a:t>。</a:t>
            </a:r>
          </a:p>
          <a:p>
            <a:pPr>
              <a:buNone/>
            </a:pPr>
            <a:r>
              <a:rPr lang="en-US" altLang="zh-CN" sz="3600" b="1" dirty="0"/>
              <a:t>2</a:t>
            </a:r>
            <a:r>
              <a:rPr lang="zh-CN" altLang="en-US" sz="3600" b="1" dirty="0"/>
              <a:t>、母亲</a:t>
            </a:r>
            <a:r>
              <a:rPr lang="en-US" altLang="zh-CN" sz="3600" b="1" dirty="0"/>
              <a:t>:</a:t>
            </a:r>
            <a:r>
              <a:rPr lang="zh-CN" altLang="en-US" sz="3600" b="1" dirty="0"/>
              <a:t>朴实，慈爱，爱护孩子，端庄，知书达理。</a:t>
            </a:r>
          </a:p>
          <a:p>
            <a:pPr>
              <a:buNone/>
            </a:pPr>
            <a:r>
              <a:rPr lang="en-US" altLang="zh-CN" sz="3600" b="1" dirty="0"/>
              <a:t>3</a:t>
            </a:r>
            <a:r>
              <a:rPr lang="zh-CN" altLang="en-US" sz="3600" b="1" dirty="0"/>
              <a:t>、无常：爽直，公正，善良，颇具人情味。</a:t>
            </a:r>
          </a:p>
        </p:txBody>
      </p:sp>
      <p:pic>
        <p:nvPicPr>
          <p:cNvPr id="24579" name="图片 65539" descr="zao5"/>
          <p:cNvPicPr>
            <a:picLocks noChangeAspect="1"/>
          </p:cNvPicPr>
          <p:nvPr/>
        </p:nvPicPr>
        <p:blipFill>
          <a:blip r:embed="rId2"/>
          <a:stretch>
            <a:fillRect/>
          </a:stretch>
        </p:blipFill>
        <p:spPr>
          <a:xfrm>
            <a:off x="1979613" y="5084763"/>
            <a:ext cx="7164387" cy="1773237"/>
          </a:xfrm>
          <a:prstGeom prst="rect">
            <a:avLst/>
          </a:prstGeom>
          <a:noFill/>
          <a:ln w="9525">
            <a:noFill/>
          </a:ln>
        </p:spPr>
      </p:pic>
    </p:spTree>
  </p:cSld>
  <p:clrMapOvr>
    <a:masterClrMapping/>
  </p:clrMapOvr>
  <p:transition spd="med">
    <p:wheel spokes="8"/>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标题 66561"/>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25602" name="文本占位符 66562"/>
          <p:cNvSpPr>
            <a:spLocks noGrp="1"/>
          </p:cNvSpPr>
          <p:nvPr>
            <p:ph idx="1"/>
          </p:nvPr>
        </p:nvSpPr>
        <p:spPr>
          <a:xfrm>
            <a:off x="521804" y="908720"/>
            <a:ext cx="8100392" cy="4869160"/>
          </a:xfrm>
          <a:ln/>
        </p:spPr>
        <p:txBody>
          <a:bodyPr anchor="t"/>
          <a:lstStyle/>
          <a:p>
            <a:pPr>
              <a:buNone/>
            </a:pPr>
            <a:r>
              <a:rPr lang="en-US" altLang="zh-CN" sz="3600" b="1" dirty="0"/>
              <a:t>4</a:t>
            </a:r>
            <a:r>
              <a:rPr lang="zh-CN" altLang="en-US" sz="3600" b="1" dirty="0"/>
              <a:t>、</a:t>
            </a:r>
            <a:r>
              <a:rPr lang="en-US" altLang="zh-CN" sz="3600" b="1" dirty="0"/>
              <a:t>《</a:t>
            </a:r>
            <a:r>
              <a:rPr lang="zh-CN" altLang="en-US" sz="3600" b="1" dirty="0"/>
              <a:t>阿长与〈山海经〉</a:t>
            </a:r>
            <a:r>
              <a:rPr lang="en-US" altLang="zh-CN" sz="3600" b="1" dirty="0"/>
              <a:t>》</a:t>
            </a:r>
            <a:r>
              <a:rPr lang="zh-CN" altLang="en-US" sz="3600" b="1" dirty="0"/>
              <a:t>中的远房叔祖：爱花的读书人，藏书，字画，花草众多；喜欢舞文弄墨，寂寞，悠闲而疏懒，喜爱并尊重小孩子；胖而和蔼。</a:t>
            </a:r>
          </a:p>
          <a:p>
            <a:pPr>
              <a:buNone/>
            </a:pPr>
            <a:r>
              <a:rPr lang="en-US" altLang="zh-CN" sz="3600" b="1" dirty="0"/>
              <a:t>5</a:t>
            </a:r>
            <a:r>
              <a:rPr lang="zh-CN" altLang="en-US" sz="3600" b="1" dirty="0"/>
              <a:t>、</a:t>
            </a:r>
            <a:r>
              <a:rPr lang="en-US" altLang="zh-CN" sz="3600" b="1" dirty="0"/>
              <a:t>《</a:t>
            </a:r>
            <a:r>
              <a:rPr lang="zh-CN" altLang="en-US" sz="3600" b="1" dirty="0"/>
              <a:t>藤野先生</a:t>
            </a:r>
            <a:r>
              <a:rPr lang="en-US" altLang="zh-CN" sz="3600" b="1" dirty="0"/>
              <a:t>》</a:t>
            </a:r>
            <a:r>
              <a:rPr lang="zh-CN" altLang="en-US" sz="3600" b="1" dirty="0"/>
              <a:t>中的“正人君子”之流：虚伪，追名逐利，迂腐。</a:t>
            </a:r>
          </a:p>
        </p:txBody>
      </p:sp>
    </p:spTree>
  </p:cSld>
  <p:clrMapOvr>
    <a:masterClrMapping/>
  </p:clrMapOvr>
  <p:transition spd="med">
    <p:wheel spokes="8"/>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标题 13313"/>
          <p:cNvSpPr>
            <a:spLocks noGrp="1"/>
          </p:cNvSpPr>
          <p:nvPr>
            <p:ph type="title"/>
          </p:nvPr>
        </p:nvSpPr>
        <p:spPr>
          <a:xfrm>
            <a:off x="395536" y="476672"/>
            <a:ext cx="8229600" cy="765175"/>
          </a:xfrm>
          <a:ln/>
        </p:spPr>
        <p:txBody>
          <a:bodyPr anchor="ctr"/>
          <a:lstStyle/>
          <a:p>
            <a:r>
              <a:rPr lang="zh-CN" altLang="en-US" sz="4000" b="1" dirty="0" smtClean="0">
                <a:solidFill>
                  <a:srgbClr val="0000FF"/>
                </a:solidFill>
                <a:latin typeface="黑体" panose="02010609060101010101" pitchFamily="49" charset="-122"/>
                <a:ea typeface="黑体" panose="02010609060101010101" pitchFamily="49" charset="-122"/>
              </a:rPr>
              <a:t>艺 术 特 色</a:t>
            </a:r>
            <a:endParaRPr lang="zh-CN" altLang="en-US" sz="4000" b="1" dirty="0">
              <a:solidFill>
                <a:srgbClr val="0000FF"/>
              </a:solidFill>
              <a:latin typeface="黑体" panose="02010609060101010101" pitchFamily="49" charset="-122"/>
              <a:ea typeface="黑体" panose="02010609060101010101" pitchFamily="49" charset="-122"/>
            </a:endParaRPr>
          </a:p>
        </p:txBody>
      </p:sp>
      <p:sp>
        <p:nvSpPr>
          <p:cNvPr id="26626" name="文本占位符 13314"/>
          <p:cNvSpPr>
            <a:spLocks noGrp="1"/>
          </p:cNvSpPr>
          <p:nvPr>
            <p:ph idx="1"/>
          </p:nvPr>
        </p:nvSpPr>
        <p:spPr>
          <a:xfrm>
            <a:off x="341784" y="1484784"/>
            <a:ext cx="8460432" cy="4176563"/>
          </a:xfrm>
          <a:ln/>
        </p:spPr>
        <p:txBody>
          <a:bodyPr anchor="t"/>
          <a:lstStyle/>
          <a:p>
            <a:pPr>
              <a:buNone/>
            </a:pPr>
            <a:r>
              <a:rPr lang="en-US" altLang="zh-CN" sz="4400" b="1" dirty="0"/>
              <a:t> </a:t>
            </a:r>
            <a:r>
              <a:rPr lang="en-US" altLang="zh-CN" sz="4400" b="1" dirty="0" smtClean="0"/>
              <a:t> </a:t>
            </a:r>
            <a:r>
              <a:rPr lang="en-US" altLang="zh-CN" sz="3600" b="1" dirty="0"/>
              <a:t>1</a:t>
            </a:r>
            <a:r>
              <a:rPr lang="zh-CN" altLang="en-US" sz="3600" b="1" dirty="0"/>
              <a:t>、记叙、描写、抒情和议论有机地融合在一起；</a:t>
            </a:r>
          </a:p>
          <a:p>
            <a:pPr>
              <a:buNone/>
            </a:pPr>
            <a:r>
              <a:rPr lang="zh-CN" altLang="en-US" sz="3600" b="1" dirty="0"/>
              <a:t>   </a:t>
            </a:r>
            <a:r>
              <a:rPr lang="en-US" altLang="zh-CN" sz="3600" b="1" dirty="0" smtClean="0"/>
              <a:t>2</a:t>
            </a:r>
            <a:r>
              <a:rPr lang="zh-CN" altLang="en-US" sz="3600" b="1" dirty="0"/>
              <a:t>、常摄取生活中的小细节，以小见大；</a:t>
            </a:r>
          </a:p>
          <a:p>
            <a:pPr>
              <a:buNone/>
            </a:pPr>
            <a:r>
              <a:rPr lang="zh-CN" altLang="en-US" sz="3600" b="1" dirty="0"/>
              <a:t>   </a:t>
            </a:r>
            <a:r>
              <a:rPr lang="en-US" altLang="zh-CN" sz="3600" b="1" dirty="0" smtClean="0"/>
              <a:t>3</a:t>
            </a:r>
            <a:r>
              <a:rPr lang="zh-CN" altLang="en-US" sz="3600" b="1" dirty="0"/>
              <a:t>、在批判、讽刺封建旧制度、旧道德时，多用反讽手法；</a:t>
            </a:r>
          </a:p>
          <a:p>
            <a:pPr>
              <a:buNone/>
            </a:pPr>
            <a:r>
              <a:rPr lang="zh-CN" altLang="en-US" sz="3600" b="1" dirty="0"/>
              <a:t>   </a:t>
            </a:r>
            <a:r>
              <a:rPr lang="en-US" altLang="zh-CN" sz="3600" b="1" dirty="0" smtClean="0"/>
              <a:t>4</a:t>
            </a:r>
            <a:r>
              <a:rPr lang="zh-CN" altLang="en-US" sz="3600" b="1" dirty="0"/>
              <a:t>、常用对比手法。</a:t>
            </a:r>
          </a:p>
        </p:txBody>
      </p:sp>
    </p:spTree>
  </p:cSld>
  <p:clrMapOvr>
    <a:masterClrMapping/>
  </p:clrMapOvr>
  <p:transition spd="med">
    <p:wheel spokes="8"/>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标题 14337"/>
          <p:cNvSpPr>
            <a:spLocks noGrp="1"/>
          </p:cNvSpPr>
          <p:nvPr>
            <p:ph type="title"/>
          </p:nvPr>
        </p:nvSpPr>
        <p:spPr>
          <a:xfrm>
            <a:off x="467544" y="404664"/>
            <a:ext cx="8229600" cy="549275"/>
          </a:xfrm>
          <a:ln/>
        </p:spPr>
        <p:txBody>
          <a:bodyPr anchor="ctr"/>
          <a:lstStyle/>
          <a:p>
            <a:r>
              <a:rPr lang="zh-CN" altLang="en-US" b="1" dirty="0" smtClean="0">
                <a:solidFill>
                  <a:srgbClr val="FF0000"/>
                </a:solidFill>
                <a:latin typeface="黑体" panose="02010609060101010101" pitchFamily="49" charset="-122"/>
                <a:ea typeface="黑体" panose="02010609060101010101" pitchFamily="49" charset="-122"/>
              </a:rPr>
              <a:t>精 彩 片 段</a:t>
            </a:r>
            <a:endParaRPr lang="zh-CN" altLang="en-US" b="1" dirty="0">
              <a:solidFill>
                <a:srgbClr val="FF0000"/>
              </a:solidFill>
              <a:latin typeface="黑体" panose="02010609060101010101" pitchFamily="49" charset="-122"/>
              <a:ea typeface="黑体" panose="02010609060101010101" pitchFamily="49" charset="-122"/>
            </a:endParaRPr>
          </a:p>
        </p:txBody>
      </p:sp>
      <p:sp>
        <p:nvSpPr>
          <p:cNvPr id="27650" name="文本占位符 14338"/>
          <p:cNvSpPr>
            <a:spLocks noGrp="1"/>
          </p:cNvSpPr>
          <p:nvPr>
            <p:ph idx="1"/>
          </p:nvPr>
        </p:nvSpPr>
        <p:spPr>
          <a:xfrm>
            <a:off x="-108520" y="1124744"/>
            <a:ext cx="9144000" cy="5327997"/>
          </a:xfrm>
          <a:ln/>
        </p:spPr>
        <p:txBody>
          <a:bodyPr anchor="t"/>
          <a:lstStyle/>
          <a:p>
            <a:pPr>
              <a:buNone/>
            </a:pPr>
            <a:r>
              <a:rPr lang="en-US" altLang="zh-CN" b="1" dirty="0"/>
              <a:t>         </a:t>
            </a:r>
            <a:r>
              <a:rPr lang="zh-CN" altLang="en-US" b="1" dirty="0"/>
              <a:t>中国是弱国，所以中国人当然是低能儿，分数在</a:t>
            </a:r>
            <a:r>
              <a:rPr lang="en-US" altLang="zh-CN" b="1" dirty="0"/>
              <a:t>60</a:t>
            </a:r>
            <a:r>
              <a:rPr lang="zh-CN" altLang="en-US" b="1" dirty="0"/>
              <a:t>分以上，便不是自己的能力了：也无怪他们疑惑。但我接着便有参观枪毙中国人的命运了。第二年添教霉菌学，细菌的形状是全用电影来显示的，一段落已完而还没有到下课的时候，便影几片时事的片子，自然都是日本战胜俄国的情形。但偏有中国人夹在里边：给俄国人做侦探，被日本军捕获，要枪毙了，围着看的也是一群中国人；在讲堂里的还有一个我。                           </a:t>
            </a:r>
            <a:endParaRPr lang="en-US" altLang="zh-CN" b="1" dirty="0" smtClean="0"/>
          </a:p>
          <a:p>
            <a:pPr algn="r">
              <a:buNone/>
            </a:pPr>
            <a:r>
              <a:rPr lang="en-US" altLang="zh-CN" b="1" dirty="0" smtClean="0"/>
              <a:t>——《</a:t>
            </a:r>
            <a:r>
              <a:rPr lang="zh-CN" altLang="en-US" b="1" dirty="0"/>
              <a:t>藤野先生</a:t>
            </a:r>
            <a:r>
              <a:rPr lang="en-US" altLang="zh-CN" b="1" dirty="0"/>
              <a:t>》</a:t>
            </a:r>
          </a:p>
        </p:txBody>
      </p:sp>
    </p:spTree>
  </p:cSld>
  <p:clrMapOvr>
    <a:masterClrMapping/>
  </p:clrMapOvr>
  <p:transition spd="med">
    <p:wheel spokes="8"/>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标题 15361"/>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28674" name="文本占位符 15362"/>
          <p:cNvSpPr>
            <a:spLocks noGrp="1"/>
          </p:cNvSpPr>
          <p:nvPr>
            <p:ph idx="1"/>
          </p:nvPr>
        </p:nvSpPr>
        <p:spPr>
          <a:xfrm>
            <a:off x="0" y="188640"/>
            <a:ext cx="9144000" cy="6309320"/>
          </a:xfrm>
          <a:ln/>
        </p:spPr>
        <p:txBody>
          <a:bodyPr anchor="t"/>
          <a:lstStyle/>
          <a:p>
            <a:pPr>
              <a:buNone/>
            </a:pPr>
            <a:r>
              <a:rPr lang="en-US" altLang="zh-CN" sz="3600" b="1" dirty="0"/>
              <a:t>          </a:t>
            </a:r>
            <a:r>
              <a:rPr lang="zh-CN" altLang="en-US" sz="3600" b="1" dirty="0"/>
              <a:t>不知怎地我们便都笑了起来，是互相的嘲笑和悲哀。他眼睛还是那样，然而奇怪，只这几年，头上却有了白发了，但也许本来就有，我先前没有留心到。他穿着很旧的布马褂，破布鞋，显得很寒素。谈起自己的经历来，他说他后来没有了学费，不能再留学，便回来了。回到故乡之后，又受着轻蔑，排斥，迫害，几乎无地可容。现在是躲在乡下，教着几个小学生糊口。但因为有时觉得很气闷，所以也趁了航船进城来。</a:t>
            </a:r>
            <a:r>
              <a:rPr lang="en-US" altLang="zh-CN" sz="3600" b="1" dirty="0"/>
              <a:t>——《</a:t>
            </a:r>
            <a:r>
              <a:rPr lang="zh-CN" altLang="en-US" sz="3600" b="1" dirty="0"/>
              <a:t>范爱农</a:t>
            </a:r>
            <a:r>
              <a:rPr lang="en-US" altLang="zh-CN" sz="3600" b="1" dirty="0"/>
              <a:t>》 </a:t>
            </a:r>
          </a:p>
        </p:txBody>
      </p:sp>
    </p:spTree>
  </p:cSld>
  <p:clrMapOvr>
    <a:masterClrMapping/>
  </p:clrMapOvr>
  <p:transition spd="med">
    <p:wheel spokes="8"/>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标题 16385"/>
          <p:cNvSpPr>
            <a:spLocks noGrp="1"/>
          </p:cNvSpPr>
          <p:nvPr>
            <p:ph type="title"/>
          </p:nvPr>
        </p:nvSpPr>
        <p:spPr>
          <a:xfrm>
            <a:off x="457200" y="0"/>
            <a:ext cx="8229600" cy="692150"/>
          </a:xfrm>
          <a:ln/>
        </p:spPr>
        <p:txBody>
          <a:bodyPr anchor="ctr"/>
          <a:lstStyle/>
          <a:p>
            <a:r>
              <a:rPr lang="zh-CN" altLang="en-US" sz="4000" b="1" dirty="0">
                <a:solidFill>
                  <a:srgbClr val="FF0000"/>
                </a:solidFill>
              </a:rPr>
              <a:t>课堂练习</a:t>
            </a:r>
          </a:p>
        </p:txBody>
      </p:sp>
      <p:sp>
        <p:nvSpPr>
          <p:cNvPr id="29698" name="文本占位符 16386"/>
          <p:cNvSpPr>
            <a:spLocks noGrp="1"/>
          </p:cNvSpPr>
          <p:nvPr>
            <p:ph idx="1"/>
          </p:nvPr>
        </p:nvSpPr>
        <p:spPr>
          <a:xfrm>
            <a:off x="0" y="765175"/>
            <a:ext cx="9144000" cy="6092825"/>
          </a:xfrm>
          <a:ln/>
        </p:spPr>
        <p:txBody>
          <a:bodyPr anchor="t"/>
          <a:lstStyle/>
          <a:p>
            <a:pPr>
              <a:buNone/>
            </a:pPr>
            <a:r>
              <a:rPr lang="en-US" altLang="zh-CN" sz="4000" b="1"/>
              <a:t>1 </a:t>
            </a:r>
            <a:r>
              <a:rPr lang="zh-CN" altLang="en-US" sz="4000" b="1" dirty="0"/>
              <a:t>、填空。鲁迅先生回忆自己青少年时期生活经历的一部散文集是</a:t>
            </a:r>
            <a:r>
              <a:rPr lang="en-US" altLang="zh-CN" sz="4000" b="1"/>
              <a:t>《 ① 》《</a:t>
            </a:r>
            <a:r>
              <a:rPr lang="zh-CN" altLang="en-US" sz="4000" b="1" dirty="0"/>
              <a:t>藤野先生</a:t>
            </a:r>
            <a:r>
              <a:rPr lang="en-US" altLang="zh-CN" sz="4000" b="1"/>
              <a:t>》</a:t>
            </a:r>
            <a:r>
              <a:rPr lang="zh-CN" altLang="en-US" sz="4000" b="1" dirty="0"/>
              <a:t>是其中的一篇。这篇散文记叙了作者在日本 </a:t>
            </a:r>
            <a:r>
              <a:rPr lang="en-US" altLang="zh-CN" sz="4000" b="1"/>
              <a:t>② </a:t>
            </a:r>
            <a:r>
              <a:rPr lang="zh-CN" altLang="en-US" sz="4000" b="1" dirty="0"/>
              <a:t>（地名）学医的生活，其中的匿名信事件和看电影（幻灯片）事件令他感受到身为弱国国民遭受的屈辱，同时也看到国人的麻木，这使他产生了 </a:t>
            </a:r>
            <a:r>
              <a:rPr lang="en-US" altLang="zh-CN" sz="4000" b="1"/>
              <a:t>③ </a:t>
            </a:r>
            <a:r>
              <a:rPr lang="zh-CN" altLang="en-US" sz="4000" b="1" dirty="0"/>
              <a:t>的想法。</a:t>
            </a:r>
          </a:p>
        </p:txBody>
      </p:sp>
      <p:sp>
        <p:nvSpPr>
          <p:cNvPr id="16388" name="文本框 16387"/>
          <p:cNvSpPr txBox="1"/>
          <p:nvPr/>
        </p:nvSpPr>
        <p:spPr>
          <a:xfrm>
            <a:off x="900113" y="6021388"/>
            <a:ext cx="7775575" cy="701675"/>
          </a:xfrm>
          <a:prstGeom prst="rect">
            <a:avLst/>
          </a:prstGeom>
          <a:noFill/>
          <a:ln w="9525">
            <a:noFill/>
          </a:ln>
        </p:spPr>
        <p:txBody>
          <a:bodyPr>
            <a:spAutoFit/>
          </a:bodyPr>
          <a:lstStyle/>
          <a:p>
            <a:pPr lvl="0">
              <a:spcBef>
                <a:spcPct val="50000"/>
              </a:spcBef>
            </a:pPr>
            <a:r>
              <a:rPr lang="en-US" altLang="zh-CN" sz="4000" b="1">
                <a:solidFill>
                  <a:srgbClr val="FF0000"/>
                </a:solidFill>
                <a:latin typeface="Arial" panose="020B0604020202020204" pitchFamily="34" charset="0"/>
                <a:ea typeface="宋体" panose="02010600030101010101" pitchFamily="2" charset="-122"/>
              </a:rPr>
              <a:t>①</a:t>
            </a:r>
            <a:r>
              <a:rPr lang="zh-CN" altLang="en-US" sz="4000" b="1" dirty="0">
                <a:solidFill>
                  <a:srgbClr val="FF0000"/>
                </a:solidFill>
                <a:latin typeface="Arial" panose="020B0604020202020204" pitchFamily="34" charset="0"/>
                <a:ea typeface="宋体" panose="02010600030101010101" pitchFamily="2" charset="-122"/>
              </a:rPr>
              <a:t>朝花夕拾 </a:t>
            </a:r>
            <a:r>
              <a:rPr lang="en-US" altLang="zh-CN" sz="4000" b="1">
                <a:solidFill>
                  <a:srgbClr val="FF0000"/>
                </a:solidFill>
                <a:latin typeface="Arial" panose="020B0604020202020204" pitchFamily="34" charset="0"/>
                <a:ea typeface="宋体" panose="02010600030101010101" pitchFamily="2" charset="-122"/>
              </a:rPr>
              <a:t>②</a:t>
            </a:r>
            <a:r>
              <a:rPr lang="zh-CN" altLang="en-US" sz="4000" b="1" dirty="0">
                <a:solidFill>
                  <a:srgbClr val="FF0000"/>
                </a:solidFill>
                <a:latin typeface="Arial" panose="020B0604020202020204" pitchFamily="34" charset="0"/>
                <a:ea typeface="宋体" panose="02010600030101010101" pitchFamily="2" charset="-122"/>
              </a:rPr>
              <a:t>仙台 </a:t>
            </a:r>
            <a:r>
              <a:rPr lang="en-US" altLang="zh-CN" sz="4000" b="1">
                <a:solidFill>
                  <a:srgbClr val="FF0000"/>
                </a:solidFill>
                <a:latin typeface="Arial" panose="020B0604020202020204" pitchFamily="34" charset="0"/>
                <a:ea typeface="宋体" panose="02010600030101010101" pitchFamily="2" charset="-122"/>
              </a:rPr>
              <a:t>③</a:t>
            </a:r>
            <a:r>
              <a:rPr lang="zh-CN" altLang="en-US" sz="4000" b="1" dirty="0">
                <a:solidFill>
                  <a:srgbClr val="FF0000"/>
                </a:solidFill>
                <a:latin typeface="Arial" panose="020B0604020202020204" pitchFamily="34" charset="0"/>
                <a:ea typeface="宋体" panose="02010600030101010101" pitchFamily="2" charset="-122"/>
              </a:rPr>
              <a:t>弃医从文</a:t>
            </a:r>
          </a:p>
        </p:txBody>
      </p:sp>
      <p:pic>
        <p:nvPicPr>
          <p:cNvPr id="29700" name="图片 16388" descr="草"/>
          <p:cNvPicPr>
            <a:picLocks noChangeAspect="1"/>
          </p:cNvPicPr>
          <p:nvPr/>
        </p:nvPicPr>
        <p:blipFill>
          <a:blip r:embed="rId2"/>
          <a:stretch>
            <a:fillRect/>
          </a:stretch>
        </p:blipFill>
        <p:spPr>
          <a:xfrm>
            <a:off x="7956550" y="5157788"/>
            <a:ext cx="1187450" cy="1700212"/>
          </a:xfrm>
          <a:prstGeom prst="rect">
            <a:avLst/>
          </a:prstGeom>
          <a:noFill/>
          <a:ln w="9525">
            <a:noFill/>
          </a:ln>
        </p:spPr>
      </p:pic>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6388">
                                            <p:txEl>
                                              <p:pRg st="0" end="0"/>
                                            </p:txEl>
                                          </p:spTgt>
                                        </p:tgtEl>
                                        <p:attrNameLst>
                                          <p:attrName>style.visibility</p:attrName>
                                        </p:attrNameLst>
                                      </p:cBhvr>
                                      <p:to>
                                        <p:strVal val="visible"/>
                                      </p:to>
                                    </p:set>
                                    <p:animEffect transition="in" filter="blinds(horizontal)">
                                      <p:cBhvr>
                                        <p:cTn id="7" dur="500"/>
                                        <p:tgtEl>
                                          <p:spTgt spid="1638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标题 20481"/>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20483" name="内容占位符 20482"/>
          <p:cNvSpPr>
            <a:spLocks noGrp="1"/>
          </p:cNvSpPr>
          <p:nvPr>
            <p:ph idx="1"/>
          </p:nvPr>
        </p:nvSpPr>
        <p:spPr>
          <a:xfrm>
            <a:off x="0" y="0"/>
            <a:ext cx="9144000" cy="6858000"/>
          </a:xfrm>
          <a:ln/>
        </p:spPr>
        <p:txBody>
          <a:bodyPr anchor="t"/>
          <a:lstStyle/>
          <a:p>
            <a:pPr>
              <a:lnSpc>
                <a:spcPct val="90000"/>
              </a:lnSpc>
              <a:buNone/>
            </a:pPr>
            <a:r>
              <a:rPr lang="en-US" altLang="zh-CN" sz="4000" b="1"/>
              <a:t>2</a:t>
            </a:r>
            <a:r>
              <a:rPr lang="zh-CN" altLang="en-US" sz="4000" b="1" dirty="0"/>
              <a:t>、鲁迅在</a:t>
            </a:r>
            <a:r>
              <a:rPr lang="en-US" altLang="zh-CN" sz="4000" b="1"/>
              <a:t>《</a:t>
            </a:r>
            <a:r>
              <a:rPr lang="zh-CN" altLang="en-US" sz="4000" b="1" dirty="0"/>
              <a:t>父亲的病</a:t>
            </a:r>
            <a:r>
              <a:rPr lang="en-US" altLang="zh-CN" sz="4000" b="1"/>
              <a:t>》</a:t>
            </a:r>
            <a:r>
              <a:rPr lang="zh-CN" altLang="en-US" sz="4000" b="1" dirty="0"/>
              <a:t>一文的最后，叙述了父亲临终时“我”在衍太太的催促下不断大声呼叫父亲的一幕，结尾处，作者为什么说“我现在还听到那时的自己的这声音，每听到时，就觉得这却是我对于父亲的最大的错处”？表达了作者怎样的感情？</a:t>
            </a:r>
          </a:p>
          <a:p>
            <a:pPr>
              <a:lnSpc>
                <a:spcPct val="90000"/>
              </a:lnSpc>
              <a:buNone/>
            </a:pPr>
            <a:r>
              <a:rPr lang="zh-CN" altLang="en-US" sz="4000" b="1" dirty="0"/>
              <a:t>         </a:t>
            </a:r>
            <a:r>
              <a:rPr lang="zh-CN" altLang="en-US" sz="4000" b="1" dirty="0">
                <a:solidFill>
                  <a:srgbClr val="FF0000"/>
                </a:solidFill>
              </a:rPr>
              <a:t>【</a:t>
            </a:r>
            <a:r>
              <a:rPr lang="en-US" altLang="zh-CN" sz="4000" b="1">
                <a:solidFill>
                  <a:srgbClr val="FF0000"/>
                </a:solidFill>
              </a:rPr>
              <a:t>1</a:t>
            </a:r>
            <a:r>
              <a:rPr lang="zh-CN" altLang="en-US" sz="4000" b="1" dirty="0">
                <a:solidFill>
                  <a:srgbClr val="FF0000"/>
                </a:solidFill>
              </a:rPr>
              <a:t>】懊悔并自责于没有让父亲安静地离去。 </a:t>
            </a:r>
          </a:p>
          <a:p>
            <a:pPr>
              <a:lnSpc>
                <a:spcPct val="90000"/>
              </a:lnSpc>
              <a:buNone/>
            </a:pPr>
            <a:r>
              <a:rPr lang="zh-CN" altLang="en-US" sz="4000" b="1" dirty="0"/>
              <a:t>        </a:t>
            </a:r>
            <a:r>
              <a:rPr lang="zh-CN" altLang="en-US" sz="4000" b="1" dirty="0">
                <a:solidFill>
                  <a:srgbClr val="FF0000"/>
                </a:solidFill>
              </a:rPr>
              <a:t>【</a:t>
            </a:r>
            <a:r>
              <a:rPr lang="en-US" altLang="zh-CN" sz="4000" b="1">
                <a:solidFill>
                  <a:srgbClr val="FF0000"/>
                </a:solidFill>
              </a:rPr>
              <a:t>2</a:t>
            </a:r>
            <a:r>
              <a:rPr lang="zh-CN" altLang="en-US" sz="4000" b="1" dirty="0">
                <a:solidFill>
                  <a:srgbClr val="FF0000"/>
                </a:solidFill>
              </a:rPr>
              <a:t>】作者每念及此的不安、痛苦，以及对父亲的疼爱和痛惜。</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0483">
                                            <p:txEl>
                                              <p:pRg st="1" end="1"/>
                                            </p:txEl>
                                          </p:spTgt>
                                        </p:tgtEl>
                                        <p:attrNameLst>
                                          <p:attrName>style.visibility</p:attrName>
                                        </p:attrNameLst>
                                      </p:cBhvr>
                                      <p:to>
                                        <p:strVal val="visible"/>
                                      </p:to>
                                    </p:set>
                                    <p:animEffect transition="in" filter="box(in)">
                                      <p:cBhvr>
                                        <p:cTn id="7" dur="500"/>
                                        <p:tgtEl>
                                          <p:spTgt spid="2048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0483">
                                            <p:txEl>
                                              <p:pRg st="2" end="2"/>
                                            </p:txEl>
                                          </p:spTgt>
                                        </p:tgtEl>
                                        <p:attrNameLst>
                                          <p:attrName>style.visibility</p:attrName>
                                        </p:attrNameLst>
                                      </p:cBhvr>
                                      <p:to>
                                        <p:strVal val="visible"/>
                                      </p:to>
                                    </p:set>
                                    <p:animEffect transition="in" filter="box(in)">
                                      <p:cBhvr>
                                        <p:cTn id="12" dur="500"/>
                                        <p:tgtEl>
                                          <p:spTgt spid="2048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标题 21505"/>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31746" name="文本占位符 21506"/>
          <p:cNvSpPr>
            <a:spLocks noGrp="1"/>
          </p:cNvSpPr>
          <p:nvPr>
            <p:ph idx="1"/>
          </p:nvPr>
        </p:nvSpPr>
        <p:spPr>
          <a:xfrm>
            <a:off x="0" y="0"/>
            <a:ext cx="9144000" cy="6858000"/>
          </a:xfrm>
          <a:ln/>
        </p:spPr>
        <p:txBody>
          <a:bodyPr anchor="t"/>
          <a:lstStyle/>
          <a:p>
            <a:pPr>
              <a:buNone/>
            </a:pPr>
            <a:r>
              <a:rPr lang="en-US" altLang="zh-CN" sz="4400" b="1"/>
              <a:t>           3</a:t>
            </a:r>
            <a:r>
              <a:rPr lang="zh-CN" altLang="en-US" sz="4400" b="1" dirty="0"/>
              <a:t>、填空。</a:t>
            </a:r>
          </a:p>
          <a:p>
            <a:pPr>
              <a:buNone/>
            </a:pPr>
            <a:r>
              <a:rPr lang="zh-CN" altLang="en-US" sz="4400" b="1" dirty="0"/>
              <a:t>         </a:t>
            </a:r>
            <a:r>
              <a:rPr lang="en-US" altLang="zh-CN" sz="4400" b="1"/>
              <a:t>《</a:t>
            </a:r>
            <a:r>
              <a:rPr lang="zh-CN" altLang="en-US" sz="4400" b="1" dirty="0"/>
              <a:t>朝花夕拾</a:t>
            </a:r>
            <a:r>
              <a:rPr lang="en-US" altLang="zh-CN" sz="4400" b="1"/>
              <a:t>》</a:t>
            </a:r>
            <a:r>
              <a:rPr lang="zh-CN" altLang="en-US" sz="4400" b="1" dirty="0"/>
              <a:t>作者 </a:t>
            </a:r>
            <a:r>
              <a:rPr lang="zh-CN" altLang="en-US" sz="4400" b="1" u="sng" dirty="0"/>
              <a:t>           </a:t>
            </a:r>
            <a:r>
              <a:rPr lang="zh-CN" altLang="en-US" sz="4400" b="1" dirty="0"/>
              <a:t>，原名 </a:t>
            </a:r>
            <a:r>
              <a:rPr lang="zh-CN" altLang="en-US" sz="4400" b="1" u="sng" dirty="0"/>
              <a:t>         </a:t>
            </a:r>
            <a:r>
              <a:rPr lang="zh-CN" altLang="en-US" sz="4400" b="1" dirty="0"/>
              <a:t>，字 </a:t>
            </a:r>
            <a:r>
              <a:rPr lang="zh-CN" altLang="en-US" sz="4400" b="1" u="sng" dirty="0"/>
              <a:t>                 </a:t>
            </a:r>
            <a:r>
              <a:rPr lang="zh-CN" altLang="en-US" sz="4400" b="1" dirty="0"/>
              <a:t>。体裁是 </a:t>
            </a:r>
            <a:r>
              <a:rPr lang="zh-CN" altLang="en-US" sz="4400" b="1" u="sng" dirty="0"/>
              <a:t>                </a:t>
            </a:r>
            <a:r>
              <a:rPr lang="zh-CN" altLang="en-US" sz="4400" b="1" dirty="0"/>
              <a:t>。</a:t>
            </a:r>
          </a:p>
        </p:txBody>
      </p:sp>
      <p:sp>
        <p:nvSpPr>
          <p:cNvPr id="21508" name="文本框 21507"/>
          <p:cNvSpPr txBox="1"/>
          <p:nvPr/>
        </p:nvSpPr>
        <p:spPr>
          <a:xfrm>
            <a:off x="611188" y="3141663"/>
            <a:ext cx="2592387" cy="914400"/>
          </a:xfrm>
          <a:prstGeom prst="rect">
            <a:avLst/>
          </a:prstGeom>
          <a:noFill/>
          <a:ln w="9525">
            <a:noFill/>
          </a:ln>
        </p:spPr>
        <p:txBody>
          <a:bodyPr>
            <a:spAutoFit/>
          </a:bodyPr>
          <a:lstStyle/>
          <a:p>
            <a:pPr lvl="0">
              <a:spcBef>
                <a:spcPct val="50000"/>
              </a:spcBef>
            </a:pPr>
            <a:r>
              <a:rPr lang="zh-CN" altLang="en-US" sz="4400" b="1" dirty="0">
                <a:solidFill>
                  <a:srgbClr val="FF0000"/>
                </a:solidFill>
                <a:latin typeface="Arial" panose="020B0604020202020204" pitchFamily="34" charset="0"/>
                <a:ea typeface="宋体" panose="02010600030101010101" pitchFamily="2" charset="-122"/>
              </a:rPr>
              <a:t>鲁迅</a:t>
            </a:r>
            <a:r>
              <a:rPr lang="zh-CN" altLang="en-US" sz="5400" b="1" dirty="0">
                <a:solidFill>
                  <a:srgbClr val="FF0000"/>
                </a:solidFill>
                <a:latin typeface="Arial" panose="020B0604020202020204" pitchFamily="34" charset="0"/>
                <a:ea typeface="宋体" panose="02010600030101010101" pitchFamily="2" charset="-122"/>
              </a:rPr>
              <a:t> </a:t>
            </a:r>
          </a:p>
        </p:txBody>
      </p:sp>
      <p:sp>
        <p:nvSpPr>
          <p:cNvPr id="21509" name="文本框 21508"/>
          <p:cNvSpPr txBox="1"/>
          <p:nvPr/>
        </p:nvSpPr>
        <p:spPr>
          <a:xfrm>
            <a:off x="4284663" y="3429000"/>
            <a:ext cx="2159000" cy="762000"/>
          </a:xfrm>
          <a:prstGeom prst="rect">
            <a:avLst/>
          </a:prstGeom>
          <a:noFill/>
          <a:ln w="9525">
            <a:noFill/>
          </a:ln>
        </p:spPr>
        <p:txBody>
          <a:bodyPr>
            <a:spAutoFit/>
          </a:bodyPr>
          <a:lstStyle/>
          <a:p>
            <a:pPr lvl="0">
              <a:spcBef>
                <a:spcPct val="50000"/>
              </a:spcBef>
            </a:pPr>
            <a:r>
              <a:rPr lang="zh-CN" altLang="en-US" sz="4400" b="1" dirty="0">
                <a:solidFill>
                  <a:srgbClr val="FF0000"/>
                </a:solidFill>
                <a:latin typeface="Arial" panose="020B0604020202020204" pitchFamily="34" charset="0"/>
                <a:ea typeface="宋体" panose="02010600030101010101" pitchFamily="2" charset="-122"/>
              </a:rPr>
              <a:t>周树人 </a:t>
            </a:r>
          </a:p>
        </p:txBody>
      </p:sp>
      <p:sp>
        <p:nvSpPr>
          <p:cNvPr id="21510" name="文本框 21509"/>
          <p:cNvSpPr txBox="1"/>
          <p:nvPr/>
        </p:nvSpPr>
        <p:spPr>
          <a:xfrm>
            <a:off x="611188" y="4797425"/>
            <a:ext cx="2520950" cy="762000"/>
          </a:xfrm>
          <a:prstGeom prst="rect">
            <a:avLst/>
          </a:prstGeom>
          <a:noFill/>
          <a:ln w="9525">
            <a:noFill/>
          </a:ln>
        </p:spPr>
        <p:txBody>
          <a:bodyPr>
            <a:spAutoFit/>
          </a:bodyPr>
          <a:lstStyle/>
          <a:p>
            <a:pPr lvl="0">
              <a:spcBef>
                <a:spcPct val="50000"/>
              </a:spcBef>
            </a:pPr>
            <a:r>
              <a:rPr lang="zh-CN" altLang="en-US" sz="4400" b="1" dirty="0">
                <a:solidFill>
                  <a:srgbClr val="FF0000"/>
                </a:solidFill>
                <a:latin typeface="Arial" panose="020B0604020202020204" pitchFamily="34" charset="0"/>
                <a:ea typeface="宋体" panose="02010600030101010101" pitchFamily="2" charset="-122"/>
              </a:rPr>
              <a:t>豫才</a:t>
            </a:r>
            <a:r>
              <a:rPr lang="zh-CN" altLang="en-US" dirty="0">
                <a:latin typeface="Arial" panose="020B0604020202020204" pitchFamily="34" charset="0"/>
                <a:ea typeface="宋体" panose="02010600030101010101" pitchFamily="2" charset="-122"/>
              </a:rPr>
              <a:t> </a:t>
            </a:r>
          </a:p>
        </p:txBody>
      </p:sp>
      <p:sp>
        <p:nvSpPr>
          <p:cNvPr id="21511" name="文本框 21510"/>
          <p:cNvSpPr txBox="1"/>
          <p:nvPr/>
        </p:nvSpPr>
        <p:spPr>
          <a:xfrm>
            <a:off x="4284663" y="4797425"/>
            <a:ext cx="2519362" cy="762000"/>
          </a:xfrm>
          <a:prstGeom prst="rect">
            <a:avLst/>
          </a:prstGeom>
          <a:noFill/>
          <a:ln w="9525">
            <a:noFill/>
          </a:ln>
        </p:spPr>
        <p:txBody>
          <a:bodyPr>
            <a:spAutoFit/>
          </a:bodyPr>
          <a:lstStyle/>
          <a:p>
            <a:pPr lvl="0">
              <a:spcBef>
                <a:spcPct val="50000"/>
              </a:spcBef>
            </a:pPr>
            <a:r>
              <a:rPr lang="zh-CN" altLang="en-US" sz="4400" b="1" dirty="0">
                <a:solidFill>
                  <a:srgbClr val="FF0000"/>
                </a:solidFill>
                <a:latin typeface="Arial" panose="020B0604020202020204" pitchFamily="34" charset="0"/>
                <a:ea typeface="宋体" panose="02010600030101010101" pitchFamily="2" charset="-122"/>
              </a:rPr>
              <a:t>散文集</a:t>
            </a:r>
            <a:r>
              <a:rPr lang="zh-CN" altLang="en-US" dirty="0">
                <a:latin typeface="Arial" panose="020B0604020202020204" pitchFamily="34" charset="0"/>
                <a:ea typeface="宋体" panose="02010600030101010101" pitchFamily="2" charset="-122"/>
              </a:rPr>
              <a:t> </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1508">
                                            <p:txEl>
                                              <p:pRg st="0" end="0"/>
                                            </p:txEl>
                                          </p:spTgt>
                                        </p:tgtEl>
                                        <p:attrNameLst>
                                          <p:attrName>style.visibility</p:attrName>
                                        </p:attrNameLst>
                                      </p:cBhvr>
                                      <p:to>
                                        <p:strVal val="visible"/>
                                      </p:to>
                                    </p:set>
                                    <p:animEffect transition="in" filter="blinds(horizontal)">
                                      <p:cBhvr>
                                        <p:cTn id="7" dur="500"/>
                                        <p:tgtEl>
                                          <p:spTgt spid="2150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1509">
                                            <p:txEl>
                                              <p:pRg st="0" end="0"/>
                                            </p:txEl>
                                          </p:spTgt>
                                        </p:tgtEl>
                                        <p:attrNameLst>
                                          <p:attrName>style.visibility</p:attrName>
                                        </p:attrNameLst>
                                      </p:cBhvr>
                                      <p:to>
                                        <p:strVal val="visible"/>
                                      </p:to>
                                    </p:set>
                                    <p:animEffect transition="in" filter="box(in)">
                                      <p:cBhvr>
                                        <p:cTn id="12" dur="500"/>
                                        <p:tgtEl>
                                          <p:spTgt spid="2150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21510">
                                            <p:txEl>
                                              <p:pRg st="0" end="0"/>
                                            </p:txEl>
                                          </p:spTgt>
                                        </p:tgtEl>
                                        <p:attrNameLst>
                                          <p:attrName>style.visibility</p:attrName>
                                        </p:attrNameLst>
                                      </p:cBhvr>
                                      <p:to>
                                        <p:strVal val="visible"/>
                                      </p:to>
                                    </p:set>
                                    <p:animEffect transition="in" filter="box(in)">
                                      <p:cBhvr>
                                        <p:cTn id="17" dur="500"/>
                                        <p:tgtEl>
                                          <p:spTgt spid="215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21511">
                                            <p:txEl>
                                              <p:pRg st="0" end="0"/>
                                            </p:txEl>
                                          </p:spTgt>
                                        </p:tgtEl>
                                        <p:attrNameLst>
                                          <p:attrName>style.visibility</p:attrName>
                                        </p:attrNameLst>
                                      </p:cBhvr>
                                      <p:to>
                                        <p:strVal val="visible"/>
                                      </p:to>
                                    </p:set>
                                    <p:animEffect transition="in" filter="diamond(in)">
                                      <p:cBhvr>
                                        <p:cTn id="22" dur="2000"/>
                                        <p:tgtEl>
                                          <p:spTgt spid="215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标题 23553"/>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23555" name="内容占位符 23554"/>
          <p:cNvSpPr>
            <a:spLocks noGrp="1"/>
          </p:cNvSpPr>
          <p:nvPr>
            <p:ph idx="1"/>
          </p:nvPr>
        </p:nvSpPr>
        <p:spPr>
          <a:xfrm>
            <a:off x="0" y="0"/>
            <a:ext cx="9144000" cy="6858000"/>
          </a:xfrm>
          <a:ln/>
        </p:spPr>
        <p:txBody>
          <a:bodyPr anchor="t"/>
          <a:lstStyle/>
          <a:p>
            <a:pPr>
              <a:buNone/>
            </a:pPr>
            <a:r>
              <a:rPr lang="en-US" altLang="zh-CN" sz="4000" b="1"/>
              <a:t>          4</a:t>
            </a:r>
            <a:r>
              <a:rPr lang="zh-CN" altLang="en-US" sz="4000" b="1" dirty="0"/>
              <a:t>、分析</a:t>
            </a:r>
            <a:r>
              <a:rPr lang="en-US" altLang="zh-CN" sz="4000" b="1"/>
              <a:t>《</a:t>
            </a:r>
            <a:r>
              <a:rPr lang="zh-CN" altLang="en-US" sz="4000" b="1" dirty="0"/>
              <a:t>狗 猫鼠</a:t>
            </a:r>
            <a:r>
              <a:rPr lang="en-US" altLang="zh-CN" sz="4000" b="1"/>
              <a:t>》</a:t>
            </a:r>
            <a:r>
              <a:rPr lang="zh-CN" altLang="en-US" sz="4000" b="1" dirty="0"/>
              <a:t>。</a:t>
            </a:r>
          </a:p>
          <a:p>
            <a:pPr>
              <a:buNone/>
            </a:pPr>
            <a:r>
              <a:rPr lang="zh-CN" altLang="en-US" sz="4000" b="1" dirty="0"/>
              <a:t>       </a:t>
            </a:r>
            <a:r>
              <a:rPr lang="en-US" altLang="zh-CN" sz="4000" b="1">
                <a:solidFill>
                  <a:srgbClr val="FF0000"/>
                </a:solidFill>
              </a:rPr>
              <a:t>《</a:t>
            </a:r>
            <a:r>
              <a:rPr lang="zh-CN" altLang="en-US" sz="4000" b="1" dirty="0">
                <a:solidFill>
                  <a:srgbClr val="FF0000"/>
                </a:solidFill>
              </a:rPr>
              <a:t>狗 猫鼠</a:t>
            </a:r>
            <a:r>
              <a:rPr lang="en-US" altLang="zh-CN" sz="4000" b="1">
                <a:solidFill>
                  <a:srgbClr val="FF0000"/>
                </a:solidFill>
              </a:rPr>
              <a:t>》</a:t>
            </a:r>
            <a:r>
              <a:rPr lang="zh-CN" altLang="en-US" sz="4000" b="1" dirty="0">
                <a:solidFill>
                  <a:srgbClr val="FF0000"/>
                </a:solidFill>
              </a:rPr>
              <a:t>是针对“正人君子”的攻击引发的。嘲讽了他们散布的“流言”，表述了对猫“尽情折磨”弱者、“到处嗥叫”，时而“一副媚态”等特性的憎恶</a:t>
            </a:r>
            <a:r>
              <a:rPr lang="en-US" altLang="zh-CN" sz="4000" b="1">
                <a:solidFill>
                  <a:srgbClr val="FF0000"/>
                </a:solidFill>
              </a:rPr>
              <a:t>;</a:t>
            </a:r>
            <a:r>
              <a:rPr lang="zh-CN" altLang="en-US" sz="4000" b="1" dirty="0">
                <a:solidFill>
                  <a:srgbClr val="FF0000"/>
                </a:solidFill>
              </a:rPr>
              <a:t>追忆童年时救养的一只可爱的隐鼠遭到摧残的经历和感受，表现了对弱小者的同情和对暴虐者的憎恨。 </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3555">
                                            <p:txEl>
                                              <p:pRg st="1" end="1"/>
                                            </p:txEl>
                                          </p:spTgt>
                                        </p:tgtEl>
                                        <p:attrNameLst>
                                          <p:attrName>style.visibility</p:attrName>
                                        </p:attrNameLst>
                                      </p:cBhvr>
                                      <p:to>
                                        <p:strVal val="visible"/>
                                      </p:to>
                                    </p:set>
                                    <p:animEffect transition="in" filter="blinds(horizontal)">
                                      <p:cBhvr>
                                        <p:cTn id="7" dur="500"/>
                                        <p:tgtEl>
                                          <p:spTgt spid="2355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标题 7169"/>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7171" name="内容占位符 7170"/>
          <p:cNvSpPr>
            <a:spLocks noGrp="1"/>
          </p:cNvSpPr>
          <p:nvPr>
            <p:ph idx="1"/>
          </p:nvPr>
        </p:nvSpPr>
        <p:spPr>
          <a:xfrm>
            <a:off x="0" y="0"/>
            <a:ext cx="9144000" cy="6858000"/>
          </a:xfrm>
          <a:ln/>
        </p:spPr>
        <p:txBody>
          <a:bodyPr anchor="t"/>
          <a:lstStyle/>
          <a:p>
            <a:pPr>
              <a:buNone/>
            </a:pPr>
            <a:r>
              <a:rPr lang="en-US" altLang="zh-CN" sz="4000" b="1"/>
              <a:t>5</a:t>
            </a:r>
            <a:r>
              <a:rPr lang="zh-CN" altLang="en-US" sz="4000" b="1" dirty="0"/>
              <a:t>、分析</a:t>
            </a:r>
            <a:r>
              <a:rPr lang="en-US" altLang="zh-CN" sz="4000" b="1"/>
              <a:t>《</a:t>
            </a:r>
            <a:r>
              <a:rPr lang="zh-CN" altLang="en-US" sz="4000" b="1" dirty="0"/>
              <a:t>二十四孝图</a:t>
            </a:r>
            <a:r>
              <a:rPr lang="en-US" altLang="zh-CN" sz="4000" b="1"/>
              <a:t>》</a:t>
            </a:r>
            <a:r>
              <a:rPr lang="zh-CN" altLang="en-US" sz="4000" b="1" dirty="0"/>
              <a:t>。</a:t>
            </a:r>
          </a:p>
          <a:p>
            <a:pPr>
              <a:buNone/>
            </a:pPr>
            <a:r>
              <a:rPr lang="zh-CN" altLang="en-US" sz="4000" b="1" dirty="0"/>
              <a:t>        </a:t>
            </a:r>
            <a:r>
              <a:rPr lang="en-US" altLang="zh-CN" sz="4000" b="1">
                <a:solidFill>
                  <a:srgbClr val="FF0000"/>
                </a:solidFill>
              </a:rPr>
              <a:t>《</a:t>
            </a:r>
            <a:r>
              <a:rPr lang="zh-CN" altLang="en-US" sz="4000" b="1" dirty="0">
                <a:solidFill>
                  <a:srgbClr val="FF0000"/>
                </a:solidFill>
              </a:rPr>
              <a:t>二十四孝图</a:t>
            </a:r>
            <a:r>
              <a:rPr lang="en-US" altLang="zh-CN" sz="4000" b="1">
                <a:solidFill>
                  <a:srgbClr val="FF0000"/>
                </a:solidFill>
              </a:rPr>
              <a:t>》</a:t>
            </a:r>
            <a:r>
              <a:rPr lang="zh-CN" altLang="en-US" sz="4000" b="1" dirty="0">
                <a:solidFill>
                  <a:srgbClr val="FF0000"/>
                </a:solidFill>
              </a:rPr>
              <a:t>从当时的儿童读物谈起，记述儿时阅读</a:t>
            </a:r>
            <a:r>
              <a:rPr lang="en-US" altLang="zh-CN" sz="4000" b="1">
                <a:solidFill>
                  <a:srgbClr val="FF0000"/>
                </a:solidFill>
              </a:rPr>
              <a:t>《</a:t>
            </a:r>
            <a:r>
              <a:rPr lang="zh-CN" altLang="en-US" sz="4000" b="1" dirty="0">
                <a:solidFill>
                  <a:srgbClr val="FF0000"/>
                </a:solidFill>
              </a:rPr>
              <a:t>二十四孝图</a:t>
            </a:r>
            <a:r>
              <a:rPr lang="en-US" altLang="zh-CN" sz="4000" b="1">
                <a:solidFill>
                  <a:srgbClr val="FF0000"/>
                </a:solidFill>
              </a:rPr>
              <a:t>》</a:t>
            </a:r>
            <a:r>
              <a:rPr lang="zh-CN" altLang="en-US" sz="4000" b="1" dirty="0">
                <a:solidFill>
                  <a:srgbClr val="FF0000"/>
                </a:solidFill>
              </a:rPr>
              <a:t>的感受，揭示 封建孝道的虚伪和残酷 。作品着重分析了“ 卧冰求鲤”、“ 老莱娱亲”、“郭巨埋儿”等孝道故事，指斥这类封建孝道不顾儿童的性命，将“肉麻当作有趣”，“以不情为伦纪，诬蔑了古人，教坏了后人”。</a:t>
            </a:r>
            <a:r>
              <a:rPr lang="zh-CN" altLang="en-US" sz="4000" dirty="0">
                <a:solidFill>
                  <a:srgbClr val="FF0000"/>
                </a:solidFill>
              </a:rPr>
              <a:t> </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7171">
                                            <p:txEl>
                                              <p:pRg st="1" end="1"/>
                                            </p:txEl>
                                          </p:spTgt>
                                        </p:tgtEl>
                                        <p:attrNameLst>
                                          <p:attrName>style.visibility</p:attrName>
                                        </p:attrNameLst>
                                      </p:cBhvr>
                                      <p:to>
                                        <p:strVal val="visible"/>
                                      </p:to>
                                    </p:set>
                                    <p:animEffect transition="in" filter="box(in)">
                                      <p:cBhvr>
                                        <p:cTn id="7" dur="500"/>
                                        <p:tgtEl>
                                          <p:spTgt spid="717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标题 25601"/>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25603" name="内容占位符 25602"/>
          <p:cNvSpPr>
            <a:spLocks noGrp="1"/>
          </p:cNvSpPr>
          <p:nvPr>
            <p:ph idx="1"/>
          </p:nvPr>
        </p:nvSpPr>
        <p:spPr>
          <a:xfrm>
            <a:off x="0" y="0"/>
            <a:ext cx="9144000" cy="6858000"/>
          </a:xfrm>
          <a:ln/>
        </p:spPr>
        <p:txBody>
          <a:bodyPr anchor="t"/>
          <a:lstStyle/>
          <a:p>
            <a:pPr>
              <a:buNone/>
            </a:pPr>
            <a:r>
              <a:rPr lang="en-US" altLang="zh-CN" sz="4000" b="1"/>
              <a:t>6</a:t>
            </a:r>
            <a:r>
              <a:rPr lang="zh-CN" altLang="en-US" sz="4000" b="1" dirty="0"/>
              <a:t>、分析</a:t>
            </a:r>
            <a:r>
              <a:rPr lang="en-US" altLang="zh-CN" sz="4000" b="1"/>
              <a:t>《</a:t>
            </a:r>
            <a:r>
              <a:rPr lang="zh-CN" altLang="en-US" sz="4000" b="1" dirty="0"/>
              <a:t>阿长与</a:t>
            </a:r>
            <a:r>
              <a:rPr lang="en-US" altLang="zh-CN" sz="4000" b="1"/>
              <a:t>&lt;</a:t>
            </a:r>
            <a:r>
              <a:rPr lang="zh-CN" altLang="en-US" sz="4000" b="1" dirty="0"/>
              <a:t>山海经</a:t>
            </a:r>
            <a:r>
              <a:rPr lang="en-US" altLang="zh-CN" sz="4000" b="1"/>
              <a:t>&gt;》</a:t>
            </a:r>
            <a:r>
              <a:rPr lang="zh-CN" altLang="en-US" sz="4000" b="1" dirty="0"/>
              <a:t>。 </a:t>
            </a:r>
          </a:p>
          <a:p>
            <a:pPr>
              <a:buNone/>
            </a:pPr>
            <a:r>
              <a:rPr lang="zh-CN" altLang="en-US" sz="4000" b="1" dirty="0"/>
              <a:t>         </a:t>
            </a:r>
            <a:r>
              <a:rPr lang="zh-CN" altLang="en-US" sz="4000" b="1" dirty="0">
                <a:solidFill>
                  <a:srgbClr val="FF0000"/>
                </a:solidFill>
              </a:rPr>
              <a:t>【</a:t>
            </a:r>
            <a:r>
              <a:rPr lang="en-US" altLang="zh-CN" sz="4000" b="1">
                <a:solidFill>
                  <a:srgbClr val="FF0000"/>
                </a:solidFill>
              </a:rPr>
              <a:t>1</a:t>
            </a:r>
            <a:r>
              <a:rPr lang="zh-CN" altLang="en-US" sz="4000" b="1" dirty="0">
                <a:solidFill>
                  <a:srgbClr val="FF0000"/>
                </a:solidFill>
              </a:rPr>
              <a:t>】“我”平时叫保姆长妈妈“阿妈”。叫她“阿长”是在“憎恶她的时候”，这个称呼不大客气，平时只有年辈最大的祖母才这样叫她。 </a:t>
            </a:r>
          </a:p>
          <a:p>
            <a:pPr>
              <a:buNone/>
            </a:pPr>
            <a:r>
              <a:rPr lang="zh-CN" altLang="en-US" sz="4000" b="1" dirty="0"/>
              <a:t>        【</a:t>
            </a:r>
            <a:r>
              <a:rPr lang="en-US" altLang="zh-CN" sz="4000" b="1"/>
              <a:t>2</a:t>
            </a:r>
            <a:r>
              <a:rPr lang="zh-CN" altLang="en-US" sz="4000" b="1" dirty="0"/>
              <a:t>】“实在不大佩服她”的原因是她“喜欢切切察察，向人们低声絮说些什么事”</a:t>
            </a:r>
            <a:r>
              <a:rPr lang="en-US" altLang="zh-CN" sz="4000" b="1"/>
              <a:t>;</a:t>
            </a:r>
            <a:r>
              <a:rPr lang="zh-CN" altLang="en-US" sz="4000" b="1" dirty="0"/>
              <a:t>又不许“我”走动，并动辄以告状相威协</a:t>
            </a:r>
            <a:r>
              <a:rPr lang="en-US" altLang="zh-CN" sz="4000" b="1"/>
              <a:t>;</a:t>
            </a:r>
            <a:r>
              <a:rPr lang="zh-CN" altLang="en-US" sz="4000" b="1" dirty="0"/>
              <a:t>睡觉的姿态不好，占了过多的地方</a:t>
            </a:r>
            <a:r>
              <a:rPr lang="en-US" altLang="zh-CN" sz="4000" b="1"/>
              <a:t>;</a:t>
            </a:r>
            <a:r>
              <a:rPr lang="zh-CN" altLang="en-US" sz="4000" b="1" dirty="0"/>
              <a:t>满肚子麻烦的礼节，等等。</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5603">
                                            <p:txEl>
                                              <p:pRg st="1" end="1"/>
                                            </p:txEl>
                                          </p:spTgt>
                                        </p:tgtEl>
                                        <p:attrNameLst>
                                          <p:attrName>style.visibility</p:attrName>
                                        </p:attrNameLst>
                                      </p:cBhvr>
                                      <p:to>
                                        <p:strVal val="visible"/>
                                      </p:to>
                                    </p:set>
                                    <p:animEffect transition="in" filter="blinds(horizontal)">
                                      <p:cBhvr>
                                        <p:cTn id="7" dur="500"/>
                                        <p:tgtEl>
                                          <p:spTgt spid="2560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5603">
                                            <p:txEl>
                                              <p:pRg st="2" end="2"/>
                                            </p:txEl>
                                          </p:spTgt>
                                        </p:tgtEl>
                                        <p:attrNameLst>
                                          <p:attrName>style.visibility</p:attrName>
                                        </p:attrNameLst>
                                      </p:cBhvr>
                                      <p:to>
                                        <p:strVal val="visible"/>
                                      </p:to>
                                    </p:set>
                                    <p:animEffect transition="in" filter="box(in)">
                                      <p:cBhvr>
                                        <p:cTn id="12" dur="500"/>
                                        <p:tgtEl>
                                          <p:spTgt spid="2560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标题 26625"/>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35842" name="文本占位符 26626"/>
          <p:cNvSpPr>
            <a:spLocks noGrp="1"/>
          </p:cNvSpPr>
          <p:nvPr>
            <p:ph idx="1"/>
          </p:nvPr>
        </p:nvSpPr>
        <p:spPr>
          <a:xfrm>
            <a:off x="-21934" y="692696"/>
            <a:ext cx="9144000" cy="4869160"/>
          </a:xfrm>
          <a:ln/>
        </p:spPr>
        <p:txBody>
          <a:bodyPr anchor="t"/>
          <a:lstStyle/>
          <a:p>
            <a:pPr>
              <a:buNone/>
            </a:pPr>
            <a:r>
              <a:rPr lang="en-US" altLang="zh-CN" sz="4000" b="1"/>
              <a:t>        </a:t>
            </a:r>
            <a:r>
              <a:rPr lang="zh-CN" altLang="en-US" sz="4000" b="1" dirty="0"/>
              <a:t>【</a:t>
            </a:r>
            <a:r>
              <a:rPr lang="en-US" altLang="zh-CN" sz="4000" b="1" dirty="0"/>
              <a:t>3</a:t>
            </a:r>
            <a:r>
              <a:rPr lang="zh-CN" altLang="en-US" sz="4000" b="1" dirty="0"/>
              <a:t>】 “对她发生过空前的敬意”，是因为她常对“我”讲“长毛”的故事，某些情况表明她似乎有“伟大的神力”，于是对她“有了特别的敬意”。后来因为她给“我”弄到了绘图的</a:t>
            </a:r>
            <a:r>
              <a:rPr lang="en-US" altLang="zh-CN" sz="4000" b="1" dirty="0"/>
              <a:t>《</a:t>
            </a:r>
            <a:r>
              <a:rPr lang="zh-CN" altLang="en-US" sz="4000" b="1" dirty="0"/>
              <a:t>山海经</a:t>
            </a:r>
            <a:r>
              <a:rPr lang="en-US" altLang="zh-CN" sz="4000" b="1" dirty="0"/>
              <a:t>》</a:t>
            </a:r>
            <a:r>
              <a:rPr lang="zh-CN" altLang="en-US" sz="4000" b="1" dirty="0"/>
              <a:t>，这是“别人不肯做，或不能做的事，她却能够做成功”，又使“我”对她发生了“新的敬意”。</a:t>
            </a:r>
          </a:p>
        </p:txBody>
      </p:sp>
    </p:spTree>
  </p:cSld>
  <p:clrMapOvr>
    <a:masterClrMapping/>
  </p:clrMapOvr>
  <p:transition spd="med">
    <p:wheel spokes="8"/>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标题 27649"/>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27651" name="内容占位符 27650"/>
          <p:cNvSpPr>
            <a:spLocks noGrp="1"/>
          </p:cNvSpPr>
          <p:nvPr>
            <p:ph idx="1"/>
          </p:nvPr>
        </p:nvSpPr>
        <p:spPr>
          <a:xfrm>
            <a:off x="-26061" y="476672"/>
            <a:ext cx="9144000" cy="5661248"/>
          </a:xfrm>
          <a:ln/>
        </p:spPr>
        <p:txBody>
          <a:bodyPr anchor="t"/>
          <a:lstStyle/>
          <a:p>
            <a:pPr>
              <a:buNone/>
            </a:pPr>
            <a:r>
              <a:rPr lang="en-US" altLang="zh-CN" sz="4000" b="1" dirty="0"/>
              <a:t>           7</a:t>
            </a:r>
            <a:r>
              <a:rPr lang="zh-CN" altLang="en-US" sz="4000" b="1" dirty="0"/>
              <a:t>、阅读</a:t>
            </a:r>
            <a:r>
              <a:rPr lang="en-US" altLang="zh-CN" sz="4000" b="1" dirty="0"/>
              <a:t>《</a:t>
            </a:r>
            <a:r>
              <a:rPr lang="zh-CN" altLang="en-US" sz="4000" b="1" dirty="0"/>
              <a:t>五猖会</a:t>
            </a:r>
            <a:r>
              <a:rPr lang="en-US" altLang="zh-CN" sz="4000" b="1" dirty="0"/>
              <a:t>》</a:t>
            </a:r>
            <a:r>
              <a:rPr lang="zh-CN" altLang="en-US" sz="4000" b="1" dirty="0"/>
              <a:t>，回答问题。</a:t>
            </a:r>
          </a:p>
          <a:p>
            <a:pPr>
              <a:buNone/>
            </a:pPr>
            <a:r>
              <a:rPr lang="zh-CN" altLang="en-US" sz="4000" b="1" dirty="0"/>
              <a:t>         【</a:t>
            </a:r>
            <a:r>
              <a:rPr lang="en-US" altLang="zh-CN" sz="4000" b="1" dirty="0"/>
              <a:t>1</a:t>
            </a:r>
            <a:r>
              <a:rPr lang="zh-CN" altLang="en-US" sz="4000" b="1" dirty="0"/>
              <a:t>】请概括</a:t>
            </a:r>
            <a:r>
              <a:rPr lang="en-US" altLang="zh-CN" sz="4000" b="1" dirty="0"/>
              <a:t>《</a:t>
            </a:r>
            <a:r>
              <a:rPr lang="zh-CN" altLang="en-US" sz="4000" b="1" dirty="0"/>
              <a:t>五猖会</a:t>
            </a:r>
            <a:r>
              <a:rPr lang="en-US" altLang="zh-CN" sz="4000" b="1" dirty="0"/>
              <a:t>》</a:t>
            </a:r>
            <a:r>
              <a:rPr lang="zh-CN" altLang="en-US" sz="4000" b="1" dirty="0"/>
              <a:t>的主要思想内容。</a:t>
            </a:r>
          </a:p>
          <a:p>
            <a:pPr>
              <a:buNone/>
            </a:pPr>
            <a:r>
              <a:rPr lang="zh-CN" altLang="en-US" sz="4000" b="1" dirty="0"/>
              <a:t>        </a:t>
            </a:r>
            <a:r>
              <a:rPr lang="en-US" altLang="zh-CN" sz="4000" b="1" dirty="0">
                <a:solidFill>
                  <a:srgbClr val="FF0000"/>
                </a:solidFill>
              </a:rPr>
              <a:t>《</a:t>
            </a:r>
            <a:r>
              <a:rPr lang="zh-CN" altLang="en-US" sz="4000" b="1" dirty="0">
                <a:solidFill>
                  <a:srgbClr val="FF0000"/>
                </a:solidFill>
              </a:rPr>
              <a:t>五猖会</a:t>
            </a:r>
            <a:r>
              <a:rPr lang="en-US" altLang="zh-CN" sz="4000" b="1" dirty="0">
                <a:solidFill>
                  <a:srgbClr val="FF0000"/>
                </a:solidFill>
              </a:rPr>
              <a:t>》</a:t>
            </a:r>
            <a:r>
              <a:rPr lang="zh-CN" altLang="en-US" sz="4000" b="1" dirty="0">
                <a:solidFill>
                  <a:srgbClr val="FF0000"/>
                </a:solidFill>
              </a:rPr>
              <a:t>记述儿时盼望观看迎神赛会的急切、兴奋的心情，和被父亲强迫背诵</a:t>
            </a:r>
            <a:r>
              <a:rPr lang="en-US" altLang="zh-CN" sz="4000" b="1" dirty="0">
                <a:solidFill>
                  <a:srgbClr val="FF0000"/>
                </a:solidFill>
              </a:rPr>
              <a:t>《</a:t>
            </a:r>
            <a:r>
              <a:rPr lang="zh-CN" altLang="en-US" sz="4000" b="1" dirty="0">
                <a:solidFill>
                  <a:srgbClr val="FF0000"/>
                </a:solidFill>
              </a:rPr>
              <a:t>鉴略</a:t>
            </a:r>
            <a:r>
              <a:rPr lang="en-US" altLang="zh-CN" sz="4000" b="1" dirty="0">
                <a:solidFill>
                  <a:srgbClr val="FF0000"/>
                </a:solidFill>
              </a:rPr>
              <a:t>》</a:t>
            </a:r>
            <a:r>
              <a:rPr lang="zh-CN" altLang="en-US" sz="4000" b="1" dirty="0">
                <a:solidFill>
                  <a:srgbClr val="FF0000"/>
                </a:solidFill>
              </a:rPr>
              <a:t>的扫兴而痛苦的感受。指出强制的封建教育对儿童的伤害 ，批判了封建思想习俗的不合理。</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7651">
                                            <p:txEl>
                                              <p:pRg st="2" end="2"/>
                                            </p:txEl>
                                          </p:spTgt>
                                        </p:tgtEl>
                                        <p:attrNameLst>
                                          <p:attrName>style.visibility</p:attrName>
                                        </p:attrNameLst>
                                      </p:cBhvr>
                                      <p:to>
                                        <p:strVal val="visible"/>
                                      </p:to>
                                    </p:set>
                                    <p:animEffect transition="in" filter="blinds(horizontal)">
                                      <p:cBhvr>
                                        <p:cTn id="7" dur="500"/>
                                        <p:tgtEl>
                                          <p:spTgt spid="2765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标题 28673"/>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28675" name="内容占位符 28674"/>
          <p:cNvSpPr>
            <a:spLocks noGrp="1"/>
          </p:cNvSpPr>
          <p:nvPr>
            <p:ph idx="1"/>
          </p:nvPr>
        </p:nvSpPr>
        <p:spPr>
          <a:xfrm>
            <a:off x="0" y="0"/>
            <a:ext cx="9144000" cy="6858000"/>
          </a:xfrm>
          <a:ln/>
        </p:spPr>
        <p:txBody>
          <a:bodyPr anchor="t"/>
          <a:lstStyle/>
          <a:p>
            <a:pPr>
              <a:buNone/>
            </a:pPr>
            <a:r>
              <a:rPr lang="zh-CN" altLang="en-US" sz="4000" b="1" dirty="0"/>
              <a:t>【</a:t>
            </a:r>
            <a:r>
              <a:rPr lang="en-US" altLang="zh-CN" sz="4000" b="1"/>
              <a:t>2</a:t>
            </a:r>
            <a:r>
              <a:rPr lang="zh-CN" altLang="en-US" sz="4000" b="1" dirty="0"/>
              <a:t>】文章开头写家人为看五猖会做准备的忙碌场景和结尾部分“家中由忙乱转成静肃了”形成鲜明的对比，这样写的作用是什么</a:t>
            </a:r>
            <a:r>
              <a:rPr lang="en-US" altLang="zh-CN" sz="4000" b="1"/>
              <a:t>?</a:t>
            </a:r>
          </a:p>
          <a:p>
            <a:pPr>
              <a:buNone/>
            </a:pPr>
            <a:r>
              <a:rPr lang="en-US" altLang="zh-CN" sz="4000" b="1"/>
              <a:t>          </a:t>
            </a:r>
            <a:r>
              <a:rPr lang="zh-CN" altLang="en-US" sz="4000" b="1" dirty="0">
                <a:solidFill>
                  <a:srgbClr val="FF0000"/>
                </a:solidFill>
              </a:rPr>
              <a:t>烘托了父亲让我背书给我带来的痛苦感受，突出文章的主题思想。</a:t>
            </a:r>
          </a:p>
          <a:p>
            <a:pPr>
              <a:buNone/>
            </a:pPr>
            <a:r>
              <a:rPr lang="zh-CN" altLang="en-US" sz="4000" b="1" dirty="0"/>
              <a:t>【</a:t>
            </a:r>
            <a:r>
              <a:rPr lang="en-US" altLang="zh-CN" sz="4000" b="1"/>
              <a:t>3</a:t>
            </a:r>
            <a:r>
              <a:rPr lang="zh-CN" altLang="en-US" sz="4000" b="1" dirty="0"/>
              <a:t>】从文中可以看出父亲是一个什么样的人</a:t>
            </a:r>
            <a:r>
              <a:rPr lang="en-US" altLang="zh-CN" sz="4000" b="1"/>
              <a:t>?</a:t>
            </a:r>
          </a:p>
          <a:p>
            <a:pPr>
              <a:buNone/>
            </a:pPr>
            <a:r>
              <a:rPr lang="en-US" altLang="zh-CN" sz="4000" b="1"/>
              <a:t>          </a:t>
            </a:r>
            <a:r>
              <a:rPr lang="zh-CN" altLang="en-US" sz="4000" b="1" dirty="0">
                <a:solidFill>
                  <a:srgbClr val="FF0000"/>
                </a:solidFill>
              </a:rPr>
              <a:t>父亲是一个专制、不了解儿童心理的封建家长。</a:t>
            </a:r>
          </a:p>
          <a:p>
            <a:pPr>
              <a:buNone/>
            </a:pPr>
            <a:endParaRPr lang="zh-CN" altLang="en-US" sz="4000" b="1" dirty="0">
              <a:solidFill>
                <a:srgbClr val="FF0000"/>
              </a:solidFill>
            </a:endParaRP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8675">
                                            <p:txEl>
                                              <p:pRg st="1" end="1"/>
                                            </p:txEl>
                                          </p:spTgt>
                                        </p:tgtEl>
                                        <p:attrNameLst>
                                          <p:attrName>style.visibility</p:attrName>
                                        </p:attrNameLst>
                                      </p:cBhvr>
                                      <p:to>
                                        <p:strVal val="visible"/>
                                      </p:to>
                                    </p:set>
                                    <p:animEffect transition="in" filter="blinds(horizontal)">
                                      <p:cBhvr>
                                        <p:cTn id="7" dur="500"/>
                                        <p:tgtEl>
                                          <p:spTgt spid="2867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8675">
                                            <p:txEl>
                                              <p:pRg st="3" end="3"/>
                                            </p:txEl>
                                          </p:spTgt>
                                        </p:tgtEl>
                                        <p:attrNameLst>
                                          <p:attrName>style.visibility</p:attrName>
                                        </p:attrNameLst>
                                      </p:cBhvr>
                                      <p:to>
                                        <p:strVal val="visible"/>
                                      </p:to>
                                    </p:set>
                                    <p:animEffect transition="in" filter="blinds(horizontal)">
                                      <p:cBhvr>
                                        <p:cTn id="12" dur="500"/>
                                        <p:tgtEl>
                                          <p:spTgt spid="2867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标题 30721"/>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30723" name="内容占位符 30722"/>
          <p:cNvSpPr>
            <a:spLocks noGrp="1"/>
          </p:cNvSpPr>
          <p:nvPr>
            <p:ph idx="1"/>
          </p:nvPr>
        </p:nvSpPr>
        <p:spPr>
          <a:xfrm>
            <a:off x="0" y="0"/>
            <a:ext cx="9144000" cy="6858000"/>
          </a:xfrm>
          <a:ln/>
        </p:spPr>
        <p:txBody>
          <a:bodyPr anchor="t"/>
          <a:lstStyle/>
          <a:p>
            <a:pPr>
              <a:buNone/>
            </a:pPr>
            <a:r>
              <a:rPr lang="zh-CN" altLang="en-US" sz="4000" b="1" dirty="0"/>
              <a:t>【</a:t>
            </a:r>
            <a:r>
              <a:rPr lang="en-US" altLang="zh-CN" sz="4000" b="1"/>
              <a:t>4</a:t>
            </a:r>
            <a:r>
              <a:rPr lang="zh-CN" altLang="en-US" sz="4000" b="1" dirty="0"/>
              <a:t>】</a:t>
            </a:r>
            <a:r>
              <a:rPr lang="zh-CN" altLang="en-US" sz="4400" b="1" dirty="0"/>
              <a:t>读后你有什么感受</a:t>
            </a:r>
            <a:r>
              <a:rPr lang="en-US" altLang="zh-CN" sz="4400" b="1"/>
              <a:t>?</a:t>
            </a:r>
          </a:p>
          <a:p>
            <a:pPr>
              <a:buNone/>
            </a:pPr>
            <a:r>
              <a:rPr lang="en-US" altLang="zh-CN" sz="4400" b="1"/>
              <a:t>         </a:t>
            </a:r>
            <a:r>
              <a:rPr lang="en-US" altLang="zh-CN" sz="4000" b="1">
                <a:solidFill>
                  <a:srgbClr val="FF3300"/>
                </a:solidFill>
              </a:rPr>
              <a:t>①</a:t>
            </a:r>
            <a:r>
              <a:rPr lang="zh-CN" altLang="en-US" sz="4000" b="1" dirty="0">
                <a:solidFill>
                  <a:srgbClr val="FF0000"/>
                </a:solidFill>
              </a:rPr>
              <a:t>家长应了解孩子的心理，要注重培养孩子的学习兴趣，强制学习是收不到预期的效果的 。</a:t>
            </a:r>
          </a:p>
          <a:p>
            <a:pPr>
              <a:buNone/>
            </a:pPr>
            <a:r>
              <a:rPr lang="zh-CN" altLang="en-US" sz="4000" b="1" dirty="0">
                <a:solidFill>
                  <a:srgbClr val="FF0000"/>
                </a:solidFill>
              </a:rPr>
              <a:t>          </a:t>
            </a:r>
            <a:r>
              <a:rPr lang="en-US" altLang="zh-CN" sz="4000" b="1">
                <a:solidFill>
                  <a:srgbClr val="FF3300"/>
                </a:solidFill>
              </a:rPr>
              <a:t>②</a:t>
            </a:r>
            <a:r>
              <a:rPr lang="zh-CN" altLang="en-US" sz="4000" b="1" dirty="0">
                <a:solidFill>
                  <a:srgbClr val="FF0000"/>
                </a:solidFill>
              </a:rPr>
              <a:t>本文表现了父亲对儿童心理的无知和隔膜，含蓄地批判了封建思想习俗的不合理 。</a:t>
            </a:r>
            <a:r>
              <a:rPr lang="zh-CN" altLang="en-US" sz="4000" b="1" dirty="0"/>
              <a:t> </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0723">
                                            <p:txEl>
                                              <p:pRg st="1" end="1"/>
                                            </p:txEl>
                                          </p:spTgt>
                                        </p:tgtEl>
                                        <p:attrNameLst>
                                          <p:attrName>style.visibility</p:attrName>
                                        </p:attrNameLst>
                                      </p:cBhvr>
                                      <p:to>
                                        <p:strVal val="visible"/>
                                      </p:to>
                                    </p:set>
                                    <p:animEffect transition="in" filter="blinds(horizontal)">
                                      <p:cBhvr>
                                        <p:cTn id="7" dur="500"/>
                                        <p:tgtEl>
                                          <p:spTgt spid="3072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0723">
                                            <p:txEl>
                                              <p:pRg st="2" end="2"/>
                                            </p:txEl>
                                          </p:spTgt>
                                        </p:tgtEl>
                                        <p:attrNameLst>
                                          <p:attrName>style.visibility</p:attrName>
                                        </p:attrNameLst>
                                      </p:cBhvr>
                                      <p:to>
                                        <p:strVal val="visible"/>
                                      </p:to>
                                    </p:set>
                                    <p:animEffect transition="in" filter="blinds(horizontal)">
                                      <p:cBhvr>
                                        <p:cTn id="12" dur="500"/>
                                        <p:tgtEl>
                                          <p:spTgt spid="307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标题 44033"/>
          <p:cNvSpPr>
            <a:spLocks noGrp="1"/>
          </p:cNvSpPr>
          <p:nvPr>
            <p:ph type="title"/>
          </p:nvPr>
        </p:nvSpPr>
        <p:spPr>
          <a:xfrm>
            <a:off x="468313" y="-171450"/>
            <a:ext cx="8229600" cy="879475"/>
          </a:xfrm>
          <a:ln/>
        </p:spPr>
        <p:txBody>
          <a:bodyPr anchor="ctr"/>
          <a:lstStyle/>
          <a:p>
            <a:r>
              <a:rPr lang="zh-CN" altLang="en-US" b="1" dirty="0">
                <a:solidFill>
                  <a:srgbClr val="FF0000"/>
                </a:solidFill>
              </a:rPr>
              <a:t>阅读启示</a:t>
            </a:r>
            <a:r>
              <a:rPr lang="zh-CN" altLang="en-US" dirty="0"/>
              <a:t> </a:t>
            </a:r>
          </a:p>
        </p:txBody>
      </p:sp>
      <p:sp>
        <p:nvSpPr>
          <p:cNvPr id="39938" name="文本占位符 44034"/>
          <p:cNvSpPr>
            <a:spLocks noGrp="1"/>
          </p:cNvSpPr>
          <p:nvPr>
            <p:ph idx="1"/>
          </p:nvPr>
        </p:nvSpPr>
        <p:spPr>
          <a:xfrm>
            <a:off x="0" y="692150"/>
            <a:ext cx="9144000" cy="6165850"/>
          </a:xfrm>
          <a:ln/>
        </p:spPr>
        <p:txBody>
          <a:bodyPr anchor="t"/>
          <a:lstStyle/>
          <a:p>
            <a:pPr>
              <a:buNone/>
            </a:pPr>
            <a:r>
              <a:rPr lang="en-US" altLang="zh-CN" sz="4000" b="1"/>
              <a:t>       《</a:t>
            </a:r>
            <a:r>
              <a:rPr lang="zh-CN" altLang="en-US" sz="4000" b="1" dirty="0"/>
              <a:t>朝花夕拾</a:t>
            </a:r>
            <a:r>
              <a:rPr lang="en-US" altLang="zh-CN" sz="4000" b="1"/>
              <a:t>》</a:t>
            </a:r>
            <a:r>
              <a:rPr lang="zh-CN" altLang="en-US" sz="4000" b="1" dirty="0"/>
              <a:t>温馨的回忆与理性的批判使我了解到封建社会的腐朽制度和当时社会的冷酷，更加懂得了作者内心的复杂又是对新生活的向往和追求。从中告诉了我们要对新事物追求。</a:t>
            </a:r>
          </a:p>
        </p:txBody>
      </p:sp>
      <p:pic>
        <p:nvPicPr>
          <p:cNvPr id="39939" name="图片 44035" descr="t01c350bd54c0a89380"/>
          <p:cNvPicPr>
            <a:picLocks noChangeAspect="1"/>
          </p:cNvPicPr>
          <p:nvPr/>
        </p:nvPicPr>
        <p:blipFill>
          <a:blip r:embed="rId2"/>
          <a:stretch>
            <a:fillRect/>
          </a:stretch>
        </p:blipFill>
        <p:spPr>
          <a:xfrm>
            <a:off x="0" y="4149725"/>
            <a:ext cx="9144000" cy="2708275"/>
          </a:xfrm>
          <a:prstGeom prst="rect">
            <a:avLst/>
          </a:prstGeom>
          <a:noFill/>
          <a:ln w="9525">
            <a:noFill/>
          </a:ln>
        </p:spPr>
      </p:pic>
    </p:spTree>
  </p:cSld>
  <p:clrMapOvr>
    <a:masterClrMapping/>
  </p:clrMapOvr>
  <p:transition spd="med">
    <p:wheel spokes="8"/>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标题 45057"/>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40962" name="文本占位符 45058"/>
          <p:cNvSpPr>
            <a:spLocks noGrp="1"/>
          </p:cNvSpPr>
          <p:nvPr>
            <p:ph idx="1"/>
          </p:nvPr>
        </p:nvSpPr>
        <p:spPr>
          <a:xfrm>
            <a:off x="0" y="0"/>
            <a:ext cx="9144000" cy="6858000"/>
          </a:xfrm>
          <a:ln/>
        </p:spPr>
        <p:txBody>
          <a:bodyPr anchor="t"/>
          <a:lstStyle/>
          <a:p>
            <a:pPr>
              <a:buNone/>
            </a:pPr>
            <a:r>
              <a:rPr lang="en-US" altLang="zh-CN" sz="4000" b="1"/>
              <a:t>          </a:t>
            </a:r>
            <a:r>
              <a:rPr lang="zh-CN" altLang="en-US" sz="4000" b="1" dirty="0"/>
              <a:t>这本散文集中的每个故事都深深的感动着人的心，牵引着人心中的感情与感受。作者每一个文章都是通过自己深深的感悟才下笔写的，每一个故事背后都有不同的意义，但又统一说了作者当时对以前事物的思顾，和对每个事件自己的不同的看法。 </a:t>
            </a:r>
          </a:p>
          <a:p>
            <a:endParaRPr lang="zh-CN" altLang="en-US" sz="4000" dirty="0"/>
          </a:p>
        </p:txBody>
      </p:sp>
      <p:pic>
        <p:nvPicPr>
          <p:cNvPr id="40963" name="图片 45059" descr="z2"/>
          <p:cNvPicPr>
            <a:picLocks noChangeAspect="1"/>
          </p:cNvPicPr>
          <p:nvPr/>
        </p:nvPicPr>
        <p:blipFill>
          <a:blip r:embed="rId2"/>
          <a:stretch>
            <a:fillRect/>
          </a:stretch>
        </p:blipFill>
        <p:spPr>
          <a:xfrm>
            <a:off x="0" y="4889500"/>
            <a:ext cx="9144000" cy="1968500"/>
          </a:xfrm>
          <a:prstGeom prst="rect">
            <a:avLst/>
          </a:prstGeom>
          <a:noFill/>
          <a:ln w="9525">
            <a:noFill/>
          </a:ln>
        </p:spPr>
      </p:pic>
    </p:spTree>
  </p:cSld>
  <p:clrMapOvr>
    <a:masterClrMapping/>
  </p:clrMapOvr>
  <p:transition spd="med">
    <p:wheel spokes="8"/>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标题 31745"/>
          <p:cNvSpPr>
            <a:spLocks noGrp="1"/>
          </p:cNvSpPr>
          <p:nvPr>
            <p:ph type="title"/>
          </p:nvPr>
        </p:nvSpPr>
        <p:spPr>
          <a:xfrm>
            <a:off x="468313" y="0"/>
            <a:ext cx="8229600" cy="836613"/>
          </a:xfrm>
          <a:ln/>
        </p:spPr>
        <p:txBody>
          <a:bodyPr anchor="ctr"/>
          <a:lstStyle/>
          <a:p>
            <a:r>
              <a:rPr lang="zh-CN" altLang="en-US" sz="4000" b="1" dirty="0">
                <a:solidFill>
                  <a:srgbClr val="FF0000"/>
                </a:solidFill>
              </a:rPr>
              <a:t>小结</a:t>
            </a:r>
          </a:p>
        </p:txBody>
      </p:sp>
      <p:sp>
        <p:nvSpPr>
          <p:cNvPr id="41986" name="文本占位符 31746"/>
          <p:cNvSpPr>
            <a:spLocks noGrp="1"/>
          </p:cNvSpPr>
          <p:nvPr>
            <p:ph idx="1"/>
          </p:nvPr>
        </p:nvSpPr>
        <p:spPr>
          <a:xfrm>
            <a:off x="0" y="908050"/>
            <a:ext cx="9144000" cy="5949950"/>
          </a:xfrm>
          <a:ln/>
        </p:spPr>
        <p:txBody>
          <a:bodyPr anchor="t"/>
          <a:lstStyle/>
          <a:p>
            <a:pPr>
              <a:buNone/>
            </a:pPr>
            <a:r>
              <a:rPr lang="en-US" altLang="zh-CN" sz="4000" b="1"/>
              <a:t>        《</a:t>
            </a:r>
            <a:r>
              <a:rPr lang="zh-CN" altLang="en-US" sz="4000" b="1" dirty="0"/>
              <a:t>朝花夕拾</a:t>
            </a:r>
            <a:r>
              <a:rPr lang="en-US" altLang="zh-CN" sz="4000" b="1"/>
              <a:t>》</a:t>
            </a:r>
            <a:r>
              <a:rPr lang="zh-CN" altLang="en-US" sz="4000" b="1" dirty="0"/>
              <a:t>是一本家喻户晓的散文集，是一本必读的文集。虽然</a:t>
            </a:r>
            <a:r>
              <a:rPr lang="en-US" altLang="zh-CN" sz="4000" b="1"/>
              <a:t>《</a:t>
            </a:r>
            <a:r>
              <a:rPr lang="zh-CN" altLang="en-US" sz="4000" b="1" dirty="0"/>
              <a:t>朝花夕拾</a:t>
            </a:r>
            <a:r>
              <a:rPr lang="en-US" altLang="zh-CN" sz="4000" b="1"/>
              <a:t>》</a:t>
            </a:r>
            <a:r>
              <a:rPr lang="zh-CN" altLang="en-US" sz="4000" b="1" dirty="0"/>
              <a:t>不是为少年儿童写的，但写了许多关于少年儿童的事，读起来兴趣盎然，这本书是鲁迅回忆童年、少年和青年时期中不同生活经历和体验的文字。</a:t>
            </a:r>
          </a:p>
        </p:txBody>
      </p:sp>
    </p:spTree>
  </p:cSld>
  <p:clrMapOvr>
    <a:masterClrMapping/>
  </p:clrMapOvr>
  <p:transition spd="med">
    <p:wheel spokes="8"/>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标题 24577"/>
          <p:cNvSpPr>
            <a:spLocks noGrp="1"/>
          </p:cNvSpPr>
          <p:nvPr>
            <p:ph type="title"/>
          </p:nvPr>
        </p:nvSpPr>
        <p:spPr>
          <a:ln/>
        </p:spPr>
        <p:txBody>
          <a:bodyPr anchor="ctr"/>
          <a:lstStyle/>
          <a:p>
            <a:r>
              <a:rPr lang="en-US" altLang="zh-CN" sz="4000"/>
              <a:t/>
            </a:r>
            <a:br>
              <a:rPr lang="en-US" altLang="zh-CN" sz="4000"/>
            </a:br>
            <a:endParaRPr lang="en-US" altLang="zh-CN" sz="4000"/>
          </a:p>
        </p:txBody>
      </p:sp>
      <p:sp>
        <p:nvSpPr>
          <p:cNvPr id="43010" name="文本占位符 24578"/>
          <p:cNvSpPr>
            <a:spLocks noGrp="1"/>
          </p:cNvSpPr>
          <p:nvPr>
            <p:ph idx="1"/>
          </p:nvPr>
        </p:nvSpPr>
        <p:spPr>
          <a:xfrm>
            <a:off x="323528" y="404664"/>
            <a:ext cx="8172400" cy="5589240"/>
          </a:xfrm>
          <a:ln/>
        </p:spPr>
        <p:txBody>
          <a:bodyPr anchor="t"/>
          <a:lstStyle/>
          <a:p>
            <a:pPr>
              <a:buNone/>
            </a:pPr>
            <a:r>
              <a:rPr lang="en-US" altLang="zh-CN" sz="4000" b="1" dirty="0"/>
              <a:t>          </a:t>
            </a:r>
            <a:r>
              <a:rPr lang="zh-CN" altLang="en-US" sz="4000" b="1" dirty="0"/>
              <a:t>全书由</a:t>
            </a:r>
            <a:r>
              <a:rPr lang="en-US" altLang="zh-CN" sz="4000" b="1" dirty="0"/>
              <a:t>《</a:t>
            </a:r>
            <a:r>
              <a:rPr lang="zh-CN" altLang="en-US" sz="4000" b="1" dirty="0"/>
              <a:t>小引</a:t>
            </a:r>
            <a:r>
              <a:rPr lang="en-US" altLang="zh-CN" sz="4000" b="1" dirty="0"/>
              <a:t>》</a:t>
            </a:r>
            <a:r>
              <a:rPr lang="zh-CN" altLang="en-US" sz="4000" b="1" dirty="0"/>
              <a:t>、</a:t>
            </a:r>
            <a:r>
              <a:rPr lang="en-US" altLang="zh-CN" sz="4000" b="1" dirty="0"/>
              <a:t>《</a:t>
            </a:r>
            <a:r>
              <a:rPr lang="zh-CN" altLang="en-US" sz="4000" b="1" dirty="0"/>
              <a:t>狗</a:t>
            </a:r>
            <a:r>
              <a:rPr lang="en-US" altLang="zh-CN" sz="4000" b="1" dirty="0"/>
              <a:t>·</a:t>
            </a:r>
            <a:r>
              <a:rPr lang="zh-CN" altLang="en-US" sz="4000" b="1" dirty="0"/>
              <a:t>猫</a:t>
            </a:r>
            <a:r>
              <a:rPr lang="en-US" altLang="zh-CN" sz="4000" b="1" dirty="0"/>
              <a:t>·</a:t>
            </a:r>
            <a:r>
              <a:rPr lang="zh-CN" altLang="en-US" sz="4000" b="1" dirty="0"/>
              <a:t>鼠</a:t>
            </a:r>
            <a:r>
              <a:rPr lang="en-US" altLang="zh-CN" sz="4000" b="1" dirty="0"/>
              <a:t>》 </a:t>
            </a:r>
            <a:r>
              <a:rPr lang="zh-CN" altLang="en-US" sz="4000" b="1" dirty="0"/>
              <a:t>、 </a:t>
            </a:r>
            <a:r>
              <a:rPr lang="en-US" altLang="zh-CN" sz="4000" b="1" dirty="0"/>
              <a:t>《</a:t>
            </a:r>
            <a:r>
              <a:rPr lang="zh-CN" altLang="en-US" sz="4000" b="1" dirty="0"/>
              <a:t>阿长与〈山海经〉</a:t>
            </a:r>
            <a:r>
              <a:rPr lang="en-US" altLang="zh-CN" sz="4000" b="1" dirty="0"/>
              <a:t>》 </a:t>
            </a:r>
            <a:r>
              <a:rPr lang="zh-CN" altLang="en-US" sz="4000" b="1" dirty="0"/>
              <a:t>、 </a:t>
            </a:r>
            <a:r>
              <a:rPr lang="en-US" altLang="zh-CN" sz="4000" b="1" dirty="0"/>
              <a:t>《</a:t>
            </a:r>
            <a:r>
              <a:rPr lang="zh-CN" altLang="en-US" sz="4000" b="1" dirty="0"/>
              <a:t>二十四孝图</a:t>
            </a:r>
            <a:r>
              <a:rPr lang="en-US" altLang="zh-CN" sz="4000" b="1" dirty="0"/>
              <a:t>》 </a:t>
            </a:r>
            <a:r>
              <a:rPr lang="zh-CN" altLang="en-US" sz="4000" b="1" dirty="0"/>
              <a:t>、 </a:t>
            </a:r>
            <a:r>
              <a:rPr lang="en-US" altLang="zh-CN" sz="4000" b="1" dirty="0"/>
              <a:t>《</a:t>
            </a:r>
            <a:r>
              <a:rPr lang="zh-CN" altLang="en-US" sz="4000" b="1" dirty="0"/>
              <a:t>五猖会</a:t>
            </a:r>
            <a:r>
              <a:rPr lang="en-US" altLang="zh-CN" sz="4000" b="1" dirty="0"/>
              <a:t>》 </a:t>
            </a:r>
            <a:r>
              <a:rPr lang="zh-CN" altLang="en-US" sz="4000" b="1" dirty="0"/>
              <a:t>、 </a:t>
            </a:r>
            <a:r>
              <a:rPr lang="en-US" altLang="zh-CN" sz="4000" b="1" dirty="0"/>
              <a:t>《</a:t>
            </a:r>
            <a:r>
              <a:rPr lang="zh-CN" altLang="en-US" sz="4000" b="1" dirty="0"/>
              <a:t>无常</a:t>
            </a:r>
            <a:r>
              <a:rPr lang="en-US" altLang="zh-CN" sz="4000" b="1" dirty="0"/>
              <a:t>》 </a:t>
            </a:r>
            <a:r>
              <a:rPr lang="zh-CN" altLang="en-US" sz="4000" b="1" dirty="0"/>
              <a:t>、 </a:t>
            </a:r>
            <a:r>
              <a:rPr lang="en-US" altLang="zh-CN" sz="4000" b="1" dirty="0"/>
              <a:t>《</a:t>
            </a:r>
            <a:r>
              <a:rPr lang="zh-CN" altLang="en-US" sz="4000" b="1" dirty="0"/>
              <a:t>从百草园到三味书屋</a:t>
            </a:r>
            <a:r>
              <a:rPr lang="en-US" altLang="zh-CN" sz="4000" b="1" dirty="0"/>
              <a:t>》 </a:t>
            </a:r>
            <a:r>
              <a:rPr lang="zh-CN" altLang="en-US" sz="4000" b="1" dirty="0"/>
              <a:t>、 </a:t>
            </a:r>
            <a:r>
              <a:rPr lang="en-US" altLang="zh-CN" sz="4000" b="1" dirty="0"/>
              <a:t>《</a:t>
            </a:r>
            <a:r>
              <a:rPr lang="zh-CN" altLang="en-US" sz="4000" b="1" dirty="0"/>
              <a:t>父亲的病</a:t>
            </a:r>
            <a:r>
              <a:rPr lang="en-US" altLang="zh-CN" sz="4000" b="1" dirty="0"/>
              <a:t>》 </a:t>
            </a:r>
            <a:r>
              <a:rPr lang="zh-CN" altLang="en-US" sz="4000" b="1" dirty="0"/>
              <a:t>、 </a:t>
            </a:r>
            <a:r>
              <a:rPr lang="en-US" altLang="zh-CN" sz="4000" b="1" dirty="0"/>
              <a:t>《</a:t>
            </a:r>
            <a:r>
              <a:rPr lang="zh-CN" altLang="en-US" sz="4000" b="1" dirty="0"/>
              <a:t>琐记</a:t>
            </a:r>
            <a:r>
              <a:rPr lang="en-US" altLang="zh-CN" sz="4000" b="1" dirty="0"/>
              <a:t>》 </a:t>
            </a:r>
            <a:r>
              <a:rPr lang="zh-CN" altLang="en-US" sz="4000" b="1" dirty="0"/>
              <a:t>、 </a:t>
            </a:r>
            <a:r>
              <a:rPr lang="en-US" altLang="zh-CN" sz="4000" b="1" dirty="0"/>
              <a:t>《</a:t>
            </a:r>
            <a:r>
              <a:rPr lang="zh-CN" altLang="en-US" sz="4000" b="1" dirty="0"/>
              <a:t>藤野先生</a:t>
            </a:r>
            <a:r>
              <a:rPr lang="en-US" altLang="zh-CN" sz="4000" b="1" dirty="0"/>
              <a:t>》 </a:t>
            </a:r>
            <a:r>
              <a:rPr lang="zh-CN" altLang="en-US" sz="4000" b="1" dirty="0"/>
              <a:t>、 </a:t>
            </a:r>
            <a:r>
              <a:rPr lang="en-US" altLang="zh-CN" sz="4000" b="1" dirty="0"/>
              <a:t>《</a:t>
            </a:r>
            <a:r>
              <a:rPr lang="zh-CN" altLang="en-US" sz="4000" b="1" dirty="0"/>
              <a:t>范爱农</a:t>
            </a:r>
            <a:r>
              <a:rPr lang="en-US" altLang="zh-CN" sz="4000" b="1" dirty="0"/>
              <a:t>》 </a:t>
            </a:r>
            <a:r>
              <a:rPr lang="zh-CN" altLang="en-US" sz="4000" b="1" dirty="0"/>
              <a:t>、 </a:t>
            </a:r>
            <a:r>
              <a:rPr lang="en-US" altLang="zh-CN" sz="4000" b="1" dirty="0"/>
              <a:t>《</a:t>
            </a:r>
            <a:r>
              <a:rPr lang="zh-CN" altLang="en-US" sz="4000" b="1" dirty="0"/>
              <a:t>后记</a:t>
            </a:r>
            <a:r>
              <a:rPr lang="en-US" altLang="zh-CN" sz="4000" b="1" dirty="0"/>
              <a:t>》</a:t>
            </a:r>
            <a:r>
              <a:rPr lang="zh-CN" altLang="en-US" sz="4000" b="1" dirty="0"/>
              <a:t>等</a:t>
            </a:r>
            <a:r>
              <a:rPr lang="en-US" altLang="zh-CN" sz="4000" b="1" dirty="0"/>
              <a:t>12</a:t>
            </a:r>
            <a:r>
              <a:rPr lang="zh-CN" altLang="en-US" sz="4000" b="1" dirty="0"/>
              <a:t>部分组成。</a:t>
            </a:r>
            <a:r>
              <a:rPr lang="en-US" altLang="zh-CN" sz="4000" b="1" dirty="0"/>
              <a:t>《</a:t>
            </a:r>
            <a:r>
              <a:rPr lang="zh-CN" altLang="en-US" sz="4000" b="1" dirty="0"/>
              <a:t>朝花夕拾</a:t>
            </a:r>
            <a:r>
              <a:rPr lang="en-US" altLang="zh-CN" sz="4000" b="1" dirty="0"/>
              <a:t>》</a:t>
            </a:r>
            <a:r>
              <a:rPr lang="zh-CN" altLang="en-US" sz="4000" b="1" dirty="0"/>
              <a:t>一书使得更多的青少年能够分享鲁迅的“</a:t>
            </a:r>
            <a:r>
              <a:rPr lang="zh-CN" altLang="en-US" sz="4000" b="1" dirty="0">
                <a:solidFill>
                  <a:srgbClr val="FF0000"/>
                </a:solidFill>
              </a:rPr>
              <a:t>温馨的回忆和理性的批判”。 </a:t>
            </a:r>
          </a:p>
          <a:p>
            <a:endParaRPr lang="zh-CN" altLang="en-US" sz="4000" b="1" dirty="0">
              <a:solidFill>
                <a:srgbClr val="FF0000"/>
              </a:solidFill>
            </a:endParaRPr>
          </a:p>
        </p:txBody>
      </p:sp>
    </p:spTree>
  </p:cSld>
  <p:clrMapOvr>
    <a:masterClrMapping/>
  </p:clrMapOvr>
  <p:transition spd="med">
    <p:wheel spokes="8"/>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55247" y="0"/>
            <a:ext cx="8229600" cy="1143000"/>
          </a:xfrm>
        </p:spPr>
        <p:txBody>
          <a:bodyPr/>
          <a:lstStyle/>
          <a:p>
            <a:r>
              <a:rPr lang="zh-CN" altLang="en-US" sz="3600" b="1" dirty="0" smtClean="0">
                <a:solidFill>
                  <a:srgbClr val="0000FF"/>
                </a:solidFill>
              </a:rPr>
              <a:t>周末作业</a:t>
            </a:r>
            <a:endParaRPr lang="zh-CN" altLang="en-US" sz="3600" b="1" dirty="0">
              <a:solidFill>
                <a:srgbClr val="0000FF"/>
              </a:solidFill>
            </a:endParaRPr>
          </a:p>
        </p:txBody>
      </p:sp>
      <p:sp>
        <p:nvSpPr>
          <p:cNvPr id="4" name="文本框 3"/>
          <p:cNvSpPr txBox="1"/>
          <p:nvPr/>
        </p:nvSpPr>
        <p:spPr>
          <a:xfrm>
            <a:off x="323528" y="1052736"/>
            <a:ext cx="8136904" cy="4893647"/>
          </a:xfrm>
          <a:prstGeom prst="rect">
            <a:avLst/>
          </a:prstGeom>
          <a:noFill/>
        </p:spPr>
        <p:txBody>
          <a:bodyPr wrap="square" rtlCol="0">
            <a:spAutoFit/>
          </a:bodyPr>
          <a:lstStyle/>
          <a:p>
            <a:r>
              <a:rPr lang="en-US" altLang="zh-CN" sz="2400" b="1" dirty="0" smtClean="0">
                <a:solidFill>
                  <a:srgbClr val="0000FF"/>
                </a:solidFill>
              </a:rPr>
              <a:t>1.《</a:t>
            </a:r>
            <a:r>
              <a:rPr lang="zh-CN" altLang="en-US" sz="2400" b="1" dirty="0" smtClean="0">
                <a:solidFill>
                  <a:srgbClr val="0000FF"/>
                </a:solidFill>
              </a:rPr>
              <a:t>五猖会</a:t>
            </a:r>
            <a:r>
              <a:rPr lang="en-US" altLang="zh-CN" sz="2400" b="1" dirty="0" smtClean="0">
                <a:solidFill>
                  <a:srgbClr val="0000FF"/>
                </a:solidFill>
              </a:rPr>
              <a:t>》</a:t>
            </a:r>
            <a:r>
              <a:rPr lang="zh-CN" altLang="en-US" sz="2400" b="1" dirty="0" smtClean="0">
                <a:solidFill>
                  <a:srgbClr val="0000FF"/>
                </a:solidFill>
              </a:rPr>
              <a:t>书上按要求写批注。</a:t>
            </a:r>
            <a:endParaRPr lang="en-US" altLang="zh-CN" sz="2400" b="1" dirty="0" smtClean="0">
              <a:solidFill>
                <a:srgbClr val="0000FF"/>
              </a:solidFill>
            </a:endParaRPr>
          </a:p>
          <a:p>
            <a:r>
              <a:rPr lang="zh-CN" altLang="en-US" sz="2400" b="1" dirty="0" smtClean="0">
                <a:solidFill>
                  <a:srgbClr val="0000FF"/>
                </a:solidFill>
              </a:rPr>
              <a:t>（</a:t>
            </a:r>
            <a:r>
              <a:rPr lang="en-US" altLang="zh-CN" sz="2400" b="1" dirty="0" smtClean="0">
                <a:solidFill>
                  <a:srgbClr val="0000FF"/>
                </a:solidFill>
              </a:rPr>
              <a:t>1</a:t>
            </a:r>
            <a:r>
              <a:rPr lang="zh-CN" altLang="en-US" sz="2400" b="1" dirty="0" smtClean="0">
                <a:solidFill>
                  <a:srgbClr val="0000FF"/>
                </a:solidFill>
              </a:rPr>
              <a:t>）概括文章内容，写下文章中心思想。</a:t>
            </a:r>
            <a:endParaRPr lang="en-US" altLang="zh-CN" sz="2400" b="1" dirty="0" smtClean="0">
              <a:solidFill>
                <a:srgbClr val="0000FF"/>
              </a:solidFill>
            </a:endParaRPr>
          </a:p>
          <a:p>
            <a:r>
              <a:rPr lang="zh-CN" altLang="en-US" sz="2400" b="1" dirty="0" smtClean="0">
                <a:solidFill>
                  <a:srgbClr val="0000FF"/>
                </a:solidFill>
              </a:rPr>
              <a:t>（</a:t>
            </a:r>
            <a:r>
              <a:rPr lang="en-US" altLang="zh-CN" sz="2400" b="1" dirty="0" smtClean="0">
                <a:solidFill>
                  <a:srgbClr val="0000FF"/>
                </a:solidFill>
              </a:rPr>
              <a:t>2</a:t>
            </a:r>
            <a:r>
              <a:rPr lang="zh-CN" altLang="en-US" sz="2400" b="1" dirty="0" smtClean="0">
                <a:solidFill>
                  <a:srgbClr val="0000FF"/>
                </a:solidFill>
              </a:rPr>
              <a:t>）提问题，写下感到疑惑的地方。</a:t>
            </a:r>
            <a:endParaRPr lang="en-US" altLang="zh-CN" sz="2400" b="1" dirty="0" smtClean="0">
              <a:solidFill>
                <a:srgbClr val="0000FF"/>
              </a:solidFill>
            </a:endParaRPr>
          </a:p>
          <a:p>
            <a:r>
              <a:rPr lang="zh-CN" altLang="en-US" sz="2400" b="1" dirty="0" smtClean="0">
                <a:solidFill>
                  <a:srgbClr val="0000FF"/>
                </a:solidFill>
              </a:rPr>
              <a:t>（</a:t>
            </a:r>
            <a:r>
              <a:rPr lang="en-US" altLang="zh-CN" sz="2400" b="1" dirty="0" smtClean="0">
                <a:solidFill>
                  <a:srgbClr val="0000FF"/>
                </a:solidFill>
              </a:rPr>
              <a:t>3</a:t>
            </a:r>
            <a:r>
              <a:rPr lang="zh-CN" altLang="en-US" sz="2400" b="1" dirty="0" smtClean="0">
                <a:solidFill>
                  <a:srgbClr val="0000FF"/>
                </a:solidFill>
              </a:rPr>
              <a:t>）找出文中“我”和父亲的语句，对人物形象进行赏析。</a:t>
            </a:r>
            <a:endParaRPr lang="en-US" altLang="zh-CN" sz="2400" b="1" dirty="0" smtClean="0">
              <a:solidFill>
                <a:srgbClr val="0000FF"/>
              </a:solidFill>
            </a:endParaRPr>
          </a:p>
          <a:p>
            <a:r>
              <a:rPr lang="zh-CN" altLang="en-US" sz="2400" b="1" dirty="0" smtClean="0">
                <a:solidFill>
                  <a:srgbClr val="0000FF"/>
                </a:solidFill>
              </a:rPr>
              <a:t>（</a:t>
            </a:r>
            <a:r>
              <a:rPr lang="en-US" altLang="zh-CN" sz="2400" b="1" dirty="0" smtClean="0">
                <a:solidFill>
                  <a:srgbClr val="0000FF"/>
                </a:solidFill>
              </a:rPr>
              <a:t>4</a:t>
            </a:r>
            <a:r>
              <a:rPr lang="zh-CN" altLang="en-US" sz="2400" b="1" dirty="0" smtClean="0">
                <a:solidFill>
                  <a:srgbClr val="0000FF"/>
                </a:solidFill>
              </a:rPr>
              <a:t>）读完写下你的感悟。</a:t>
            </a:r>
            <a:endParaRPr lang="en-US" altLang="zh-CN" sz="2400" b="1" dirty="0">
              <a:solidFill>
                <a:srgbClr val="0000FF"/>
              </a:solidFill>
            </a:endParaRPr>
          </a:p>
          <a:p>
            <a:endParaRPr lang="en-US" altLang="zh-CN" sz="2400" b="1" dirty="0" smtClean="0"/>
          </a:p>
          <a:p>
            <a:r>
              <a:rPr lang="en-US" altLang="zh-CN" sz="2400" b="1" dirty="0" smtClean="0"/>
              <a:t>2.《</a:t>
            </a:r>
            <a:r>
              <a:rPr lang="zh-CN" altLang="en-US" sz="2400" b="1" dirty="0" smtClean="0"/>
              <a:t>随笔</a:t>
            </a:r>
            <a:r>
              <a:rPr lang="en-US" altLang="zh-CN" sz="2400" b="1" dirty="0" smtClean="0"/>
              <a:t>》</a:t>
            </a:r>
            <a:r>
              <a:rPr lang="zh-CN" altLang="en-US" sz="2400" b="1" dirty="0" smtClean="0"/>
              <a:t>内容：</a:t>
            </a:r>
            <a:endParaRPr lang="en-US" altLang="zh-CN" sz="2400" b="1" dirty="0" smtClean="0"/>
          </a:p>
          <a:p>
            <a:r>
              <a:rPr lang="zh-CN" altLang="en-US" sz="2400" b="1" dirty="0" smtClean="0"/>
              <a:t>阅读</a:t>
            </a:r>
            <a:r>
              <a:rPr lang="en-US" altLang="zh-CN" sz="2400" b="1" dirty="0" smtClean="0"/>
              <a:t>《</a:t>
            </a:r>
            <a:r>
              <a:rPr lang="zh-CN" altLang="en-US" sz="2400" b="1" dirty="0" smtClean="0"/>
              <a:t>五猖会</a:t>
            </a:r>
            <a:r>
              <a:rPr lang="en-US" altLang="zh-CN" sz="2400" b="1" dirty="0" smtClean="0"/>
              <a:t>》</a:t>
            </a:r>
            <a:r>
              <a:rPr lang="zh-CN" altLang="en-US" sz="2400" b="1" dirty="0" smtClean="0"/>
              <a:t>和</a:t>
            </a:r>
            <a:r>
              <a:rPr lang="en-US" altLang="zh-CN" sz="2400" b="1" dirty="0" smtClean="0"/>
              <a:t>《</a:t>
            </a:r>
            <a:r>
              <a:rPr lang="zh-CN" altLang="en-US" sz="2400" b="1" dirty="0" smtClean="0"/>
              <a:t>父亲的病</a:t>
            </a:r>
            <a:r>
              <a:rPr lang="en-US" altLang="zh-CN" sz="2400" b="1" dirty="0" smtClean="0"/>
              <a:t>》</a:t>
            </a:r>
            <a:r>
              <a:rPr lang="zh-CN" altLang="en-US" sz="2400" b="1" dirty="0" smtClean="0"/>
              <a:t>两篇文章，完成不少于</a:t>
            </a:r>
            <a:r>
              <a:rPr lang="en-US" altLang="zh-CN" sz="2400" b="1" dirty="0" smtClean="0"/>
              <a:t>500</a:t>
            </a:r>
            <a:r>
              <a:rPr lang="zh-CN" altLang="en-US" sz="2400" b="1" dirty="0" smtClean="0"/>
              <a:t>字的随笔。</a:t>
            </a:r>
            <a:endParaRPr lang="en-US" altLang="zh-CN" sz="2400" b="1" dirty="0" smtClean="0"/>
          </a:p>
          <a:p>
            <a:r>
              <a:rPr lang="zh-CN" altLang="en-US" sz="2400" b="1" dirty="0" smtClean="0"/>
              <a:t>（</a:t>
            </a:r>
            <a:r>
              <a:rPr lang="en-US" altLang="zh-CN" sz="2400" b="1" dirty="0" smtClean="0"/>
              <a:t>1</a:t>
            </a:r>
            <a:r>
              <a:rPr lang="zh-CN" altLang="en-US" sz="2400" b="1" dirty="0" smtClean="0"/>
              <a:t>）梳理文中的“我”和父亲的关系，即父与子的关系。</a:t>
            </a:r>
            <a:endParaRPr lang="en-US" altLang="zh-CN" sz="2400" b="1" dirty="0" smtClean="0"/>
          </a:p>
          <a:p>
            <a:r>
              <a:rPr lang="zh-CN" altLang="en-US" sz="2400" b="1" dirty="0" smtClean="0"/>
              <a:t>（</a:t>
            </a:r>
            <a:r>
              <a:rPr lang="en-US" altLang="zh-CN" sz="2400" b="1" dirty="0" smtClean="0"/>
              <a:t>2</a:t>
            </a:r>
            <a:r>
              <a:rPr lang="zh-CN" altLang="en-US" sz="2400" b="1" dirty="0" smtClean="0"/>
              <a:t>）思考鲁迅对儿童教育的看法。</a:t>
            </a:r>
            <a:endParaRPr lang="en-US" altLang="zh-CN" sz="2400" b="1" dirty="0" smtClean="0"/>
          </a:p>
          <a:p>
            <a:endParaRPr lang="en-US" altLang="zh-CN" sz="2400" b="1" dirty="0"/>
          </a:p>
          <a:p>
            <a:r>
              <a:rPr lang="en-US" altLang="zh-CN" sz="2400" b="1" dirty="0" smtClean="0">
                <a:solidFill>
                  <a:srgbClr val="0000FF"/>
                </a:solidFill>
              </a:rPr>
              <a:t>3.</a:t>
            </a:r>
            <a:r>
              <a:rPr lang="zh-CN" altLang="en-US" sz="2400" b="1" dirty="0" smtClean="0">
                <a:solidFill>
                  <a:srgbClr val="0000FF"/>
                </a:solidFill>
              </a:rPr>
              <a:t>完成</a:t>
            </a:r>
            <a:r>
              <a:rPr lang="en-US" altLang="zh-CN" sz="2400" b="1" dirty="0" smtClean="0">
                <a:solidFill>
                  <a:srgbClr val="0000FF"/>
                </a:solidFill>
              </a:rPr>
              <a:t>《</a:t>
            </a:r>
            <a:r>
              <a:rPr lang="zh-CN" altLang="en-US" sz="2400" b="1" dirty="0" smtClean="0">
                <a:solidFill>
                  <a:srgbClr val="0000FF"/>
                </a:solidFill>
              </a:rPr>
              <a:t>济南的冬天</a:t>
            </a:r>
            <a:r>
              <a:rPr lang="en-US" altLang="zh-CN" sz="2400" b="1" dirty="0" smtClean="0">
                <a:solidFill>
                  <a:srgbClr val="0000FF"/>
                </a:solidFill>
              </a:rPr>
              <a:t>》</a:t>
            </a:r>
            <a:r>
              <a:rPr lang="zh-CN" altLang="en-US" sz="2400" b="1" dirty="0" smtClean="0">
                <a:solidFill>
                  <a:srgbClr val="0000FF"/>
                </a:solidFill>
              </a:rPr>
              <a:t>预习。</a:t>
            </a:r>
            <a:endParaRPr lang="zh-CN" altLang="en-US" sz="2400" b="1" dirty="0">
              <a:solidFill>
                <a:srgbClr val="0000FF"/>
              </a:solidFill>
            </a:endParaRPr>
          </a:p>
        </p:txBody>
      </p:sp>
    </p:spTree>
    <p:extLst>
      <p:ext uri="{BB962C8B-B14F-4D97-AF65-F5344CB8AC3E}">
        <p14:creationId xmlns:p14="http://schemas.microsoft.com/office/powerpoint/2010/main" val="1933999985"/>
      </p:ext>
    </p:extLst>
  </p:cSld>
  <p:clrMapOvr>
    <a:masterClrMapping/>
  </p:clrMapOvr>
  <p:transition spd="med">
    <p:wheel spokes="8"/>
  </p:transition>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358</TotalTime>
  <Words>3485</Words>
  <Application>Microsoft Office PowerPoint</Application>
  <PresentationFormat>全屏显示(4:3)</PresentationFormat>
  <Paragraphs>137</Paragraphs>
  <Slides>42</Slides>
  <Notes>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42</vt:i4>
      </vt:variant>
    </vt:vector>
  </HeadingPairs>
  <TitlesOfParts>
    <vt:vector size="47" baseType="lpstr">
      <vt:lpstr>黑体</vt:lpstr>
      <vt:lpstr>楷体</vt:lpstr>
      <vt:lpstr>宋体</vt:lpstr>
      <vt:lpstr>Arial</vt:lpstr>
      <vt:lpstr>默认设计模板</vt:lpstr>
      <vt:lpstr>《名 著 导 读》</vt:lpstr>
      <vt:lpstr>作者简介</vt:lpstr>
      <vt:lpstr> </vt:lpstr>
      <vt:lpstr>PowerPoint 演示文稿</vt:lpstr>
      <vt:lpstr>内容概览</vt:lpstr>
      <vt:lpstr> </vt:lpstr>
      <vt:lpstr> </vt:lpstr>
      <vt:lpstr> </vt:lpstr>
      <vt:lpstr> </vt:lpstr>
      <vt:lpstr> </vt:lpstr>
      <vt:lpstr> </vt:lpstr>
      <vt:lpstr> </vt:lpstr>
      <vt:lpstr> </vt:lpstr>
      <vt:lpstr> </vt:lpstr>
      <vt:lpstr> </vt:lpstr>
      <vt:lpstr> </vt:lpstr>
      <vt:lpstr>人物形象</vt:lpstr>
      <vt:lpstr> </vt:lpstr>
      <vt:lpstr> </vt:lpstr>
      <vt:lpstr> </vt:lpstr>
      <vt:lpstr>PowerPoint 演示文稿</vt:lpstr>
      <vt:lpstr> </vt:lpstr>
      <vt:lpstr>其他人物</vt:lpstr>
      <vt:lpstr> </vt:lpstr>
      <vt:lpstr>艺 术 特 色</vt:lpstr>
      <vt:lpstr>精 彩 片 段</vt:lpstr>
      <vt:lpstr> </vt:lpstr>
      <vt:lpstr>课堂练习</vt:lpstr>
      <vt:lpstr> </vt:lpstr>
      <vt:lpstr> </vt:lpstr>
      <vt:lpstr> </vt:lpstr>
      <vt:lpstr> </vt:lpstr>
      <vt:lpstr> </vt:lpstr>
      <vt:lpstr> </vt:lpstr>
      <vt:lpstr> </vt:lpstr>
      <vt:lpstr> </vt:lpstr>
      <vt:lpstr> </vt:lpstr>
      <vt:lpstr>阅读启示 </vt:lpstr>
      <vt:lpstr> </vt:lpstr>
      <vt:lpstr>小结</vt:lpstr>
      <vt:lpstr> </vt:lpstr>
      <vt:lpstr>周末作业</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未知用户</dc:creator>
  <cp:lastModifiedBy>seewo</cp:lastModifiedBy>
  <cp:revision>33</cp:revision>
  <dcterms:created xsi:type="dcterms:W3CDTF">2016-10-24T14:25:00Z</dcterms:created>
  <dcterms:modified xsi:type="dcterms:W3CDTF">2021-09-03T08:03:19Z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2052-10.1.0.6065</vt:lpwstr>
  </property>
</Properties>
</file>