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84" r:id="rId3"/>
    <p:sldId id="320" r:id="rId4"/>
    <p:sldId id="286" r:id="rId5"/>
    <p:sldId id="287" r:id="rId6"/>
    <p:sldId id="289" r:id="rId7"/>
    <p:sldId id="321" r:id="rId8"/>
    <p:sldId id="323" r:id="rId9"/>
    <p:sldId id="324" r:id="rId10"/>
    <p:sldId id="322" r:id="rId11"/>
    <p:sldId id="328" r:id="rId12"/>
    <p:sldId id="329" r:id="rId13"/>
    <p:sldId id="336" r:id="rId14"/>
    <p:sldId id="337" r:id="rId15"/>
    <p:sldId id="330" r:id="rId16"/>
    <p:sldId id="331" r:id="rId17"/>
    <p:sldId id="332" r:id="rId18"/>
    <p:sldId id="333" r:id="rId19"/>
    <p:sldId id="334" r:id="rId20"/>
    <p:sldId id="335" r:id="rId21"/>
    <p:sldId id="338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J" initials="L" lastIdx="12" clrIdx="0">
    <p:extLst>
      <p:ext uri="{19B8F6BF-5375-455C-9EA6-DF929625EA0E}">
        <p15:presenceInfo xmlns:p15="http://schemas.microsoft.com/office/powerpoint/2012/main" xmlns="" userId="LJ" providerId="None"/>
      </p:ext>
    </p:extLst>
  </p:cmAuthor>
  <p:cmAuthor id="2" name="zwl" initials="z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3C0C"/>
    <a:srgbClr val="490509"/>
    <a:srgbClr val="FFFFFF"/>
    <a:srgbClr val="F0F0F0"/>
    <a:srgbClr val="F2F2F2"/>
    <a:srgbClr val="FFCC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-250" y="-91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86570-8039-4DA6-8C61-3B401B3DFA3D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814C8-D37A-48B2-B8B1-1CB3671B72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928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384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3315" name="备注占位符 2"/>
          <p:cNvSpPr>
            <a:spLocks noGrp="1" noChangeArrowheads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0EA49A69-6812-4A4F-847F-6410D6C3F271}" type="slidenum">
              <a:rPr lang="zh-CN" altLang="en-US" sz="1200"/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62618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536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13129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139D3C-55F1-453B-BE49-D4DBF8FE557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1878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0061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8598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3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0018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584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31913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16430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5754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393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8025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05680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064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60336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6033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A5A69AA-1FA0-485B-9429-D6EC79E52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C053925C-6ADD-4357-8117-B74A4CEEA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25D2642-6E09-4B59-B476-FC51F1251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11C1246-8CBB-4485-A745-C59E57704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0D26441-CF42-4E86-BAAF-DD23FE06B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28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544A931-8A7E-4D85-A75A-E32C2217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9A52152-E82E-4443-9743-28B2826BC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F6BE934-7C2B-45DD-B5DD-0CCDA2F93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89AF1A5-9F2E-47D9-A715-FA47A82F5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A6D029C-693F-4A6B-BD76-E6DB3B4AD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54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20E7E1B-126F-4207-9BE6-E3D804C22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6DF66656-EEED-47AE-A63B-AFBE41A16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D7D7DA5-9364-46B4-B2E8-E26133788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42F7FBF-734A-483A-8E54-67BCB5D42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C4C9B35-D82D-44EE-B286-5174DC7EF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2100686-6BDD-4395-A283-B67309704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758A814-9FA7-48F5-8927-53169CE81B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39C44810-9951-4220-8460-2B6CCA217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3C339B39-6CC9-491C-9607-0FBCBBB07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309F41C-1473-4F46-A005-61600F6B7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D745944-6CD1-4967-B72A-2324AB2CA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5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1B3650-4BE0-40BF-B683-18BA98F7B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B409752-2B34-4EBB-99A2-12EFA310F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F17A4201-CD0F-4E1C-9110-7EAD5269F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4C3957C3-6FAA-4289-8C2D-9F61E147D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370EEDFB-F37D-4F7F-839F-C445A74A1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42EF0425-8737-40FA-82BE-7CC7B4E84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8BF92166-566C-462D-88C5-69494F8B7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5B182786-53BB-4177-9DB2-390C3966D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38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9CB9C6-8CCC-467E-9858-BDE48BA2F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D3528D75-9DA8-475A-8D5F-A45B9CB4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64E61537-C6BF-4594-8BA0-DB7031D0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C28D4B9-ACC3-4EEA-89E0-DD6D8159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68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ABE0E4FA-F0D3-47F0-9492-E56E3D8A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EE1FAB7-A134-4DC1-854D-F00BA3FAD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E2B72C0A-A171-4701-B0EC-F172F8FC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70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F7ADBC5-E2A2-46C7-B64A-67F7C6E73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E638768-5FD4-42E2-90A4-2C22C0BB5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E84F1C9-D776-4EC2-8543-C1DFB5E1F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554AE8D1-9A0D-4982-A085-0720456E4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9C1D1A0F-8667-44E2-BB0F-FF1D6EC91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DF506F0-595D-4225-A0FC-1C31C1D83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348A513-3E24-4B45-AB99-B28CE302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EEE34652-C2ED-4E47-84A7-9E247E1DFD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A5A08983-943B-49B8-9257-00A07D2DF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47B2EDD-0E0D-49F8-AC3C-F487548E7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9CA1175-138D-4D48-B36D-88783D172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41EF3297-72F5-4255-8A1C-06C5F7208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3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1A2D286-C5D8-40AD-ABDD-6189602CE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4A11B69-8F31-4E35-85B4-4A6BA6E70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63A9BF8-EEC3-4F39-8FCB-A8A8F2DA2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A409CD6-80B6-42AC-B973-F93FD415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0DC0F51-707A-4536-8095-DB92A7F5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49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2FE812B0-25BE-4953-B34F-89BC7C61E0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2DAE61D7-71AA-4E1B-9C9A-0DB369A7D8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D6E69B9-7AD3-4741-ACA7-EC475580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A92EF62-B1B1-4EF4-809E-8E04E697F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53B0287-A399-4B7F-BB96-C61410311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07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99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77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946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134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555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830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166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0DCBCB03-CE4B-49FC-B04C-F1289BA88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30BB20D-B245-4F88-9B6C-7FE202ADA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52F78FD-A005-4E8F-802A-7DEAFDD5A7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44DDC13-473B-446C-A0D8-5C6D780320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101BCC8-AAAB-4118-9761-A610542ED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 descr="图标.png"/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11125199" y="141514"/>
            <a:ext cx="881743" cy="8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66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76" r:id="rId14"/>
    <p:sldLayoutId id="2147483678" r:id="rId15"/>
    <p:sldLayoutId id="2147483683" r:id="rId16"/>
    <p:sldLayoutId id="2147483685" r:id="rId17"/>
    <p:sldLayoutId id="2147483688" r:id="rId18"/>
  </p:sldLayoutIdLst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ABE66DB-1837-4048-9F04-F0C67523DD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0"/>
            <a:ext cx="11719033" cy="68580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610EA569-ED79-4709-A6DA-4442E5461835}"/>
              </a:ext>
            </a:extLst>
          </p:cNvPr>
          <p:cNvSpPr txBox="1"/>
          <p:nvPr/>
        </p:nvSpPr>
        <p:spPr>
          <a:xfrm>
            <a:off x="2721325" y="1825112"/>
            <a:ext cx="62965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维克多英语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新方略基础课件</a:t>
            </a:r>
          </a:p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Unit </a:t>
            </a:r>
            <a:r>
              <a:rPr lang="en-US" altLang="zh-CN" sz="5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39 </a:t>
            </a:r>
            <a:endParaRPr lang="en-US" altLang="zh-CN" sz="5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原因、目的、过程与结果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3240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175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199729"/>
          <p:cNvSpPr>
            <a:spLocks noChangeArrowheads="1"/>
          </p:cNvSpPr>
          <p:nvPr/>
        </p:nvSpPr>
        <p:spPr bwMode="auto">
          <a:xfrm>
            <a:off x="7240437" y="829340"/>
            <a:ext cx="3237813" cy="1463348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直接连接符 199730"/>
          <p:cNvSpPr>
            <a:spLocks noChangeShapeType="1"/>
          </p:cNvSpPr>
          <p:nvPr/>
        </p:nvSpPr>
        <p:spPr bwMode="auto">
          <a:xfrm>
            <a:off x="3730847" y="1727312"/>
            <a:ext cx="690563" cy="611188"/>
          </a:xfrm>
          <a:prstGeom prst="line">
            <a:avLst/>
          </a:prstGeom>
          <a:noFill/>
          <a:ln w="25400">
            <a:solidFill>
              <a:srgbClr val="843C0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八边形 10268"/>
          <p:cNvSpPr>
            <a:spLocks noChangeArrowheads="1"/>
          </p:cNvSpPr>
          <p:nvPr/>
        </p:nvSpPr>
        <p:spPr bwMode="auto">
          <a:xfrm>
            <a:off x="3707653" y="2273093"/>
            <a:ext cx="4231597" cy="2189121"/>
          </a:xfrm>
          <a:prstGeom prst="octagon">
            <a:avLst>
              <a:gd name="adj" fmla="val 29287"/>
            </a:avLst>
          </a:prstGeom>
          <a:solidFill>
            <a:srgbClr val="843C0C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10267"/>
          <p:cNvSpPr txBox="1">
            <a:spLocks noChangeArrowheads="1"/>
          </p:cNvSpPr>
          <p:nvPr/>
        </p:nvSpPr>
        <p:spPr bwMode="auto">
          <a:xfrm>
            <a:off x="3707653" y="2873720"/>
            <a:ext cx="38908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</a:t>
            </a:r>
          </a:p>
        </p:txBody>
      </p:sp>
      <p:sp>
        <p:nvSpPr>
          <p:cNvPr id="8" name="直接连接符 199730"/>
          <p:cNvSpPr>
            <a:spLocks noChangeShapeType="1"/>
          </p:cNvSpPr>
          <p:nvPr/>
        </p:nvSpPr>
        <p:spPr bwMode="auto">
          <a:xfrm>
            <a:off x="1569985" y="1165692"/>
            <a:ext cx="431800" cy="43180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直接连接符 199730"/>
          <p:cNvSpPr>
            <a:spLocks noChangeShapeType="1"/>
          </p:cNvSpPr>
          <p:nvPr/>
        </p:nvSpPr>
        <p:spPr bwMode="auto">
          <a:xfrm flipV="1">
            <a:off x="3632807" y="4430365"/>
            <a:ext cx="785252" cy="278601"/>
          </a:xfrm>
          <a:prstGeom prst="line">
            <a:avLst/>
          </a:prstGeom>
          <a:noFill/>
          <a:ln w="25400">
            <a:solidFill>
              <a:srgbClr val="843C0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直接连接符 199730"/>
          <p:cNvSpPr>
            <a:spLocks noChangeShapeType="1"/>
          </p:cNvSpPr>
          <p:nvPr/>
        </p:nvSpPr>
        <p:spPr bwMode="auto">
          <a:xfrm flipV="1">
            <a:off x="6802143" y="1751978"/>
            <a:ext cx="659886" cy="546136"/>
          </a:xfrm>
          <a:prstGeom prst="line">
            <a:avLst/>
          </a:prstGeom>
          <a:noFill/>
          <a:ln w="25400">
            <a:solidFill>
              <a:srgbClr val="843C0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直接连接符 199730"/>
          <p:cNvSpPr>
            <a:spLocks noChangeShapeType="1"/>
          </p:cNvSpPr>
          <p:nvPr/>
        </p:nvSpPr>
        <p:spPr bwMode="auto">
          <a:xfrm flipV="1">
            <a:off x="1792299" y="4964943"/>
            <a:ext cx="707247" cy="489477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直接连接符 199730"/>
          <p:cNvSpPr>
            <a:spLocks noChangeShapeType="1"/>
          </p:cNvSpPr>
          <p:nvPr/>
        </p:nvSpPr>
        <p:spPr bwMode="auto">
          <a:xfrm>
            <a:off x="7302673" y="4017649"/>
            <a:ext cx="619125" cy="850900"/>
          </a:xfrm>
          <a:prstGeom prst="line">
            <a:avLst/>
          </a:prstGeom>
          <a:noFill/>
          <a:ln w="25400">
            <a:solidFill>
              <a:srgbClr val="843C0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椭圆 199729"/>
          <p:cNvSpPr>
            <a:spLocks noChangeArrowheads="1"/>
          </p:cNvSpPr>
          <p:nvPr/>
        </p:nvSpPr>
        <p:spPr bwMode="auto">
          <a:xfrm>
            <a:off x="7538497" y="4587364"/>
            <a:ext cx="2866744" cy="1377087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椭圆 199729"/>
          <p:cNvSpPr>
            <a:spLocks noChangeArrowheads="1"/>
          </p:cNvSpPr>
          <p:nvPr/>
        </p:nvSpPr>
        <p:spPr bwMode="auto">
          <a:xfrm>
            <a:off x="1079542" y="4569665"/>
            <a:ext cx="3176710" cy="1412486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椭圆 199729"/>
          <p:cNvSpPr>
            <a:spLocks noChangeArrowheads="1"/>
          </p:cNvSpPr>
          <p:nvPr/>
        </p:nvSpPr>
        <p:spPr bwMode="auto">
          <a:xfrm>
            <a:off x="1169359" y="544405"/>
            <a:ext cx="2956309" cy="1519457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6" name="文本框 10270"/>
          <p:cNvSpPr txBox="1">
            <a:spLocks noChangeArrowheads="1"/>
          </p:cNvSpPr>
          <p:nvPr/>
        </p:nvSpPr>
        <p:spPr bwMode="auto">
          <a:xfrm>
            <a:off x="2001785" y="953515"/>
            <a:ext cx="32969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cause</a:t>
            </a:r>
          </a:p>
        </p:txBody>
      </p:sp>
      <p:sp>
        <p:nvSpPr>
          <p:cNvPr id="17" name="文本框 10269"/>
          <p:cNvSpPr txBox="1">
            <a:spLocks noChangeArrowheads="1"/>
          </p:cNvSpPr>
          <p:nvPr/>
        </p:nvSpPr>
        <p:spPr bwMode="auto">
          <a:xfrm>
            <a:off x="959531" y="4964943"/>
            <a:ext cx="36238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</a:p>
        </p:txBody>
      </p:sp>
      <p:sp>
        <p:nvSpPr>
          <p:cNvPr id="18" name="文本框 10280"/>
          <p:cNvSpPr txBox="1">
            <a:spLocks noChangeArrowheads="1"/>
          </p:cNvSpPr>
          <p:nvPr/>
        </p:nvSpPr>
        <p:spPr bwMode="auto">
          <a:xfrm>
            <a:off x="7760697" y="1185589"/>
            <a:ext cx="24188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purpose</a:t>
            </a:r>
          </a:p>
        </p:txBody>
      </p:sp>
      <p:sp>
        <p:nvSpPr>
          <p:cNvPr id="19" name="文本框 10278"/>
          <p:cNvSpPr txBox="1">
            <a:spLocks noChangeArrowheads="1"/>
          </p:cNvSpPr>
          <p:nvPr/>
        </p:nvSpPr>
        <p:spPr bwMode="auto">
          <a:xfrm>
            <a:off x="7465488" y="4951222"/>
            <a:ext cx="30127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</a:t>
            </a:r>
          </a:p>
        </p:txBody>
      </p:sp>
    </p:spTree>
    <p:extLst>
      <p:ext uri="{BB962C8B-B14F-4D97-AF65-F5344CB8AC3E}">
        <p14:creationId xmlns:p14="http://schemas.microsoft.com/office/powerpoint/2010/main" val="127016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4526657" y="227461"/>
            <a:ext cx="26994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Warm up</a:t>
            </a:r>
            <a:endParaRPr lang="en-US" altLang="zh-CN" sz="4000" b="1" dirty="0">
              <a:solidFill>
                <a:srgbClr val="49050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409104" y="989727"/>
            <a:ext cx="8352366" cy="5652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4000"/>
              </a:lnSpc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Some studies will find that a behavior “____________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促成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)” or is “associated with” an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outcome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; this does not mean that a certain 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过程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must 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导致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a certain 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结果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). </a:t>
            </a:r>
          </a:p>
          <a:p>
            <a:pPr algn="just">
              <a:lnSpc>
                <a:spcPts val="4000"/>
              </a:lnSpc>
              <a:spcBef>
                <a:spcPct val="50000"/>
              </a:spcBef>
            </a:pPr>
            <a:endParaRPr lang="en-US" altLang="zh-CN" sz="28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ts val="4000"/>
              </a:lnSpc>
              <a:spcBef>
                <a:spcPct val="50000"/>
              </a:spcBef>
            </a:pPr>
            <a:r>
              <a:rPr lang="en-US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The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后果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___________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由</a:t>
            </a:r>
            <a:r>
              <a:rPr lang="en-US" altLang="zh-CN" sz="2800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…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而造成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alcohol misuse when you are under 18 can be much greater than when you are an adult. Your body and mind are still developing so poisoning them can </a:t>
            </a:r>
            <a:r>
              <a:rPr lang="en-US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_________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__ </a:t>
            </a:r>
            <a:r>
              <a:rPr lang="en-US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产生严重的影响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en-US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your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future health.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7E1AA493-352B-4150-ADF1-0E07E142016A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7228" y="1329234"/>
            <a:ext cx="2795377" cy="20903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9396345" y="989727"/>
            <a:ext cx="29213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contributes to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6807996" y="2009837"/>
            <a:ext cx="1727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course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9618920" y="2030965"/>
            <a:ext cx="1727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lead to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4820980" y="2533057"/>
            <a:ext cx="12617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result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4144504" y="4004849"/>
            <a:ext cx="28559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consequences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7328211" y="3963043"/>
            <a:ext cx="257398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resulting from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9666259" y="5276388"/>
            <a:ext cx="252574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have serious </a:t>
            </a:r>
            <a:endParaRPr lang="en-US" altLang="zh-CN" sz="2800" b="1" dirty="0" smtClean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en-US" altLang="zh-CN" sz="2800" b="1" dirty="0" smtClean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effects </a:t>
            </a: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on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7228" y="3739986"/>
            <a:ext cx="2795377" cy="220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3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EBAB270-E735-4EB3-9515-D0A2B278A2D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0D4A9C73-B810-44F5-A83A-E348D7E39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45" y="627100"/>
            <a:ext cx="4538433" cy="6230900"/>
          </a:xfrm>
          <a:prstGeom prst="rect">
            <a:avLst/>
          </a:prstGeom>
        </p:spPr>
      </p:pic>
      <p:sp>
        <p:nvSpPr>
          <p:cNvPr id="8" name="文本框 21"/>
          <p:cNvSpPr txBox="1"/>
          <p:nvPr/>
        </p:nvSpPr>
        <p:spPr>
          <a:xfrm>
            <a:off x="6082747" y="1777433"/>
            <a:ext cx="3455481" cy="1736646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9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 I</a:t>
            </a:r>
          </a:p>
        </p:txBody>
      </p:sp>
      <p:sp>
        <p:nvSpPr>
          <p:cNvPr id="9" name="矩形 8"/>
          <p:cNvSpPr/>
          <p:nvPr/>
        </p:nvSpPr>
        <p:spPr>
          <a:xfrm>
            <a:off x="6535840" y="3850170"/>
            <a:ext cx="26468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基础训练</a:t>
            </a:r>
          </a:p>
        </p:txBody>
      </p:sp>
    </p:spTree>
    <p:extLst>
      <p:ext uri="{BB962C8B-B14F-4D97-AF65-F5344CB8AC3E}">
        <p14:creationId xmlns:p14="http://schemas.microsoft.com/office/powerpoint/2010/main" val="298462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3547431" y="2736667"/>
            <a:ext cx="5409282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squar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6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表达“原因”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25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306941" y="512989"/>
            <a:ext cx="11551609" cy="686854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以上各词均含“表明”、“宣称”、“宣布”之义</a:t>
            </a:r>
            <a:r>
              <a:rPr lang="zh-CN" alt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because 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语气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最强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常用于回答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why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引起的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问句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表达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说话对方未知的信息。</a:t>
            </a:r>
          </a:p>
          <a:p>
            <a:pPr>
              <a:lnSpc>
                <a:spcPct val="150000"/>
              </a:lnSpc>
            </a:pP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—Why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didn’t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you phone me last night?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昨晚你为什么不给我打电话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—Because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didn’t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want to disturb you.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因为我不想打扰你。</a:t>
            </a:r>
          </a:p>
          <a:p>
            <a:pPr>
              <a:lnSpc>
                <a:spcPct val="150000"/>
              </a:lnSpc>
            </a:pP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since 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表达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对方已知的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信息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常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译为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“既然”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ts val="41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Since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everybody is here, let's begin our meeting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ts val="41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既然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人都到齐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咱们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开会吧。</a:t>
            </a:r>
          </a:p>
          <a:p>
            <a:pPr>
              <a:lnSpc>
                <a:spcPct val="150000"/>
              </a:lnSpc>
            </a:pP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6942" y="225835"/>
            <a:ext cx="115516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4400" b="1" dirty="0" smtClean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辨</a:t>
            </a:r>
            <a:r>
              <a:rPr lang="zh-CN" altLang="en-US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because, since, as, for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9227371-FC16-4494-929B-61734F1257A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078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260642" y="546269"/>
            <a:ext cx="11551609" cy="600164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as 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表示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明显的、已知的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理由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常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since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互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用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可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译为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“由于”。</a:t>
            </a:r>
            <a:endParaRPr lang="en-US" altLang="zh-CN" sz="3200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As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you were out, I left a message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你不在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所以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我留了一张字条儿。</a:t>
            </a:r>
          </a:p>
          <a:p>
            <a:pPr>
              <a:lnSpc>
                <a:spcPct val="150000"/>
              </a:lnSpc>
            </a:pP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for 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为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并列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连词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连接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的不是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从句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而是分句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。表示对已发生情况的补充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说明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不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表示直接的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原因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语气较弱。</a:t>
            </a:r>
            <a:endParaRPr lang="en-US" altLang="zh-CN" sz="3200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It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must have rained last night,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for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the ground is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wet.</a:t>
            </a:r>
          </a:p>
          <a:p>
            <a:pPr>
              <a:lnSpc>
                <a:spcPct val="15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昨晚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准是下过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雨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因为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地面是湿的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9227371-FC16-4494-929B-61734F1257A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895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0" y="692150"/>
            <a:ext cx="12192635" cy="388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46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159025" y="209142"/>
            <a:ext cx="677421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because, since, as, 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for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F14CE366-A998-41F8-8737-D7FDBD62EF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70221" y="4130420"/>
            <a:ext cx="896274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—Would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you like to join us in the game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?</a:t>
            </a:r>
          </a:p>
          <a:p>
            <a:pPr>
              <a:spcBef>
                <a:spcPct val="50000"/>
              </a:spcBef>
            </a:pP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—I’m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afraid not, _______ I have something important to attend to. </a:t>
            </a:r>
            <a:endParaRPr lang="en-US" altLang="zh-CN" sz="36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331975" y="1635384"/>
            <a:ext cx="84997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__________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you worked late yesterday, you needn’t have 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come this morning.</a:t>
            </a:r>
            <a:endParaRPr lang="en-US" altLang="zh-CN" sz="40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" name="文本框 339972"/>
          <p:cNvSpPr txBox="1">
            <a:spLocks noChangeArrowheads="1"/>
          </p:cNvSpPr>
          <p:nvPr/>
        </p:nvSpPr>
        <p:spPr bwMode="auto">
          <a:xfrm>
            <a:off x="3649768" y="1574970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 smtClean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As / Since</a:t>
            </a:r>
            <a:endParaRPr lang="en-US" altLang="zh-CN" sz="3465" b="1" dirty="0">
              <a:solidFill>
                <a:srgbClr val="490509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3" name="文本框 339972"/>
          <p:cNvSpPr txBox="1">
            <a:spLocks noChangeArrowheads="1"/>
          </p:cNvSpPr>
          <p:nvPr/>
        </p:nvSpPr>
        <p:spPr bwMode="auto">
          <a:xfrm>
            <a:off x="7278495" y="4941066"/>
            <a:ext cx="1008591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 smtClean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for</a:t>
            </a:r>
            <a:endParaRPr lang="en-US" altLang="zh-CN" sz="3465" b="1" dirty="0">
              <a:solidFill>
                <a:srgbClr val="490509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21" y="1363580"/>
            <a:ext cx="2737364" cy="2054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21" y="4169026"/>
            <a:ext cx="2737364" cy="1992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157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0" y="692150"/>
            <a:ext cx="12192635" cy="388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46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F14CE366-A998-41F8-8737-D7FDBD62EF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415327" y="4462211"/>
            <a:ext cx="8729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 prefer the red dress to the green one _______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it 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fits me better.</a:t>
            </a:r>
            <a:endParaRPr lang="en-US" altLang="zh-CN" sz="36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415327" y="1435430"/>
            <a:ext cx="84997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_________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you know it already, we don’t need to keep it 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 secret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. </a:t>
            </a:r>
            <a:endParaRPr lang="en-US" altLang="zh-CN" sz="40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" name="文本框 339972"/>
          <p:cNvSpPr txBox="1">
            <a:spLocks noChangeArrowheads="1"/>
          </p:cNvSpPr>
          <p:nvPr/>
        </p:nvSpPr>
        <p:spPr bwMode="auto">
          <a:xfrm>
            <a:off x="3492492" y="1403026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 smtClean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Since / </a:t>
            </a:r>
            <a:r>
              <a:rPr lang="en-US" altLang="zh-CN" sz="3465" b="1" dirty="0" smtClean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As</a:t>
            </a:r>
            <a:endParaRPr lang="en-US" altLang="zh-CN" sz="3465" b="1" dirty="0">
              <a:solidFill>
                <a:srgbClr val="490509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3" name="文本框 339972"/>
          <p:cNvSpPr txBox="1">
            <a:spLocks noChangeArrowheads="1"/>
          </p:cNvSpPr>
          <p:nvPr/>
        </p:nvSpPr>
        <p:spPr bwMode="auto">
          <a:xfrm>
            <a:off x="3492493" y="4989540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because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89" y="1226414"/>
            <a:ext cx="2737364" cy="2326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64" y="3917697"/>
            <a:ext cx="2737364" cy="2143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文本框 254978"/>
          <p:cNvSpPr txBox="1">
            <a:spLocks noChangeArrowheads="1"/>
          </p:cNvSpPr>
          <p:nvPr/>
        </p:nvSpPr>
        <p:spPr bwMode="auto">
          <a:xfrm>
            <a:off x="159025" y="209142"/>
            <a:ext cx="677421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because, since, as, 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for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131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306941" y="684320"/>
            <a:ext cx="11551609" cy="60631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以上各词均含“表明”、“宣称”、“宣布”之义</a:t>
            </a:r>
            <a:r>
              <a:rPr lang="zh-CN" alt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3200" b="1" dirty="0" smtClean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二者</a:t>
            </a:r>
            <a:r>
              <a:rPr lang="zh-CN" altLang="en-US" sz="3200" b="1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都可用作名词，都含“原因”之意。</a:t>
            </a:r>
          </a:p>
          <a:p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cause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侧重指导致某事发生的“起因”，常用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cause of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结构。 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Breast cancer is the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_____________ of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death for American women in their forties.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乳腺癌是导致四十几岁的美国女性死亡的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主要原因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</a:p>
          <a:p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reason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多指做某事或解释某事的“理由”“借口”。常用 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reason for, reason why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结构。 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</a:t>
            </a:r>
            <a:r>
              <a:rPr lang="en-US" altLang="zh-CN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________________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he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didn’t pass the driving test is lacking practice.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他没通过驾驶考试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的原因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是缺乏训练。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06942" y="225835"/>
            <a:ext cx="115516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4400" b="1" dirty="0" smtClean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辨</a:t>
            </a:r>
            <a:r>
              <a:rPr lang="zh-CN" altLang="en-US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cause, reason</a:t>
            </a: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9227371-FC16-4494-929B-61734F1257A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6" name="文本框 339972"/>
          <p:cNvSpPr txBox="1">
            <a:spLocks noChangeArrowheads="1"/>
          </p:cNvSpPr>
          <p:nvPr/>
        </p:nvSpPr>
        <p:spPr bwMode="auto">
          <a:xfrm>
            <a:off x="3897630" y="2701185"/>
            <a:ext cx="2971800" cy="62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leading cause </a:t>
            </a:r>
            <a:endParaRPr lang="en-US" altLang="zh-CN" sz="3465" b="1" dirty="0">
              <a:solidFill>
                <a:srgbClr val="490509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7" name="文本框 339972"/>
          <p:cNvSpPr txBox="1">
            <a:spLocks noChangeArrowheads="1"/>
          </p:cNvSpPr>
          <p:nvPr/>
        </p:nvSpPr>
        <p:spPr bwMode="auto">
          <a:xfrm>
            <a:off x="633139" y="5598500"/>
            <a:ext cx="3264491" cy="62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The reason why</a:t>
            </a:r>
            <a:endParaRPr lang="en-US" altLang="zh-CN" sz="3465" b="1" dirty="0">
              <a:solidFill>
                <a:srgbClr val="490509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90454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0" y="692150"/>
            <a:ext cx="12192635" cy="388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46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159025" y="209142"/>
            <a:ext cx="121920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cause, 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reason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F14CE366-A998-41F8-8737-D7FDBD62EF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37094" y="4891868"/>
            <a:ext cx="8729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What are your _______ 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for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saying that?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331975" y="1635384"/>
            <a:ext cx="84997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Money is thought to be the root _______ 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of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all evils. </a:t>
            </a:r>
          </a:p>
        </p:txBody>
      </p:sp>
      <p:sp>
        <p:nvSpPr>
          <p:cNvPr id="12" name="文本框 339972"/>
          <p:cNvSpPr txBox="1">
            <a:spLocks noChangeArrowheads="1"/>
          </p:cNvSpPr>
          <p:nvPr/>
        </p:nvSpPr>
        <p:spPr bwMode="auto">
          <a:xfrm>
            <a:off x="9628549" y="1635384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cause</a:t>
            </a:r>
          </a:p>
        </p:txBody>
      </p:sp>
      <p:sp>
        <p:nvSpPr>
          <p:cNvPr id="13" name="文本框 339972"/>
          <p:cNvSpPr txBox="1">
            <a:spLocks noChangeArrowheads="1"/>
          </p:cNvSpPr>
          <p:nvPr/>
        </p:nvSpPr>
        <p:spPr bwMode="auto">
          <a:xfrm>
            <a:off x="6439216" y="4913359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 smtClean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reasons</a:t>
            </a:r>
            <a:endParaRPr lang="en-US" altLang="zh-CN" sz="3465" b="1" dirty="0">
              <a:solidFill>
                <a:srgbClr val="490509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64" y="1136416"/>
            <a:ext cx="2737364" cy="2198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536"/>
          <a:stretch/>
        </p:blipFill>
        <p:spPr>
          <a:xfrm>
            <a:off x="419865" y="4145179"/>
            <a:ext cx="2758840" cy="18360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894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33250" y="199324"/>
            <a:ext cx="11673219" cy="667875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40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zh-CN" altLang="en-US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完成</a:t>
            </a:r>
            <a:r>
              <a:rPr lang="zh-CN" altLang="en-US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句子</a:t>
            </a:r>
            <a:endParaRPr lang="en-US" altLang="zh-CN" sz="36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flood came about _________________________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heavy rain.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大雨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引发了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洪水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_________________we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haven’t gone very far, we might just as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well turn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around to get the map. 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既然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我们还没走远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，不妨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返回去取地图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You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____________________________complaint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. 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你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没有</a:t>
            </a:r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理由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抱怨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Can you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your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movements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on that night?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你能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解释一下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你那天晚上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的活动吗？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2289638" y="750241"/>
            <a:ext cx="88195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as a result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consequence of 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-1684992" y="2201723"/>
            <a:ext cx="776773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Since /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ow that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E88C988-4D18-4CD0-8B7F-9193E3B7C118}"/>
              </a:ext>
            </a:extLst>
          </p:cNvPr>
          <p:cNvSpPr/>
          <p:nvPr/>
        </p:nvSpPr>
        <p:spPr>
          <a:xfrm>
            <a:off x="159025" y="129206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260112"/>
          <p:cNvSpPr txBox="1">
            <a:spLocks noChangeArrowheads="1"/>
          </p:cNvSpPr>
          <p:nvPr/>
        </p:nvSpPr>
        <p:spPr bwMode="auto">
          <a:xfrm>
            <a:off x="-1973925" y="4177404"/>
            <a:ext cx="120588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have no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grounds / cause for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11" name="文本框 260112"/>
          <p:cNvSpPr txBox="1">
            <a:spLocks noChangeArrowheads="1"/>
          </p:cNvSpPr>
          <p:nvPr/>
        </p:nvSpPr>
        <p:spPr bwMode="auto">
          <a:xfrm>
            <a:off x="-517880" y="5666602"/>
            <a:ext cx="86726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account for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/ explain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69365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33250" y="269662"/>
            <a:ext cx="11673219" cy="403187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His English improved rapidly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_________________________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his association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with British people. 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因为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他和英国人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有来往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，所以他的英语进步迅速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,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made great progress in my study.</a:t>
            </a:r>
          </a:p>
          <a:p>
            <a:pPr algn="just">
              <a:defRPr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多亏她帮忙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，我在学习上取得了巨大的进步。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4568792" y="690131"/>
            <a:ext cx="881953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because of / </a:t>
            </a: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due to</a:t>
            </a: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-1344907" y="2703725"/>
            <a:ext cx="776773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Thanks to her help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E88C988-4D18-4CD0-8B7F-9193E3B7C118}"/>
              </a:ext>
            </a:extLst>
          </p:cNvPr>
          <p:cNvSpPr/>
          <p:nvPr/>
        </p:nvSpPr>
        <p:spPr>
          <a:xfrm>
            <a:off x="159025" y="129206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49810"/>
            <a:ext cx="975362" cy="975362"/>
          </a:xfrm>
          <a:prstGeom prst="rect">
            <a:avLst/>
          </a:prstGeom>
        </p:spPr>
      </p:pic>
      <p:sp>
        <p:nvSpPr>
          <p:cNvPr id="12" name="文本框 260112"/>
          <p:cNvSpPr txBox="1">
            <a:spLocks noChangeArrowheads="1"/>
          </p:cNvSpPr>
          <p:nvPr/>
        </p:nvSpPr>
        <p:spPr bwMode="auto">
          <a:xfrm>
            <a:off x="-1529763" y="1240236"/>
            <a:ext cx="881953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owing to /on account of</a:t>
            </a: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00" y="3938456"/>
            <a:ext cx="3894269" cy="266930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91061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3117773" y="2703616"/>
            <a:ext cx="5673687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squar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6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 表达“</a:t>
            </a:r>
            <a:r>
              <a:rPr lang="zh-CN" altLang="en-US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目的</a:t>
            </a:r>
            <a:r>
              <a:rPr lang="zh-CN" altLang="en-US" sz="6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”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632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46137" y="129206"/>
            <a:ext cx="11673219" cy="655564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</a:t>
            </a: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完成</a:t>
            </a:r>
            <a:r>
              <a:rPr lang="zh-CN" altLang="en-US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句子</a:t>
            </a:r>
            <a:endParaRPr lang="en-US" altLang="zh-CN" sz="36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This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program was set up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___________________________________</a:t>
            </a:r>
          </a:p>
          <a:p>
            <a:pPr>
              <a:defRPr/>
            </a:pP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providing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help for homeless people. 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设立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这个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项目是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为了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帮助无家可归的人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Greg has gone on a diet _________________________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lose some weight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. 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为了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减肥格雷格已经开始节食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Leave your telephone number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 _________________________. </a:t>
            </a:r>
          </a:p>
          <a:p>
            <a:pPr>
              <a:defRPr/>
            </a:pP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请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留下你的电话号码，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以便于我们</a:t>
            </a:r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跟你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联系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4340841" y="1161013"/>
            <a:ext cx="727542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with the </a:t>
            </a: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intention / purpose / aim of</a:t>
            </a: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2938001" y="3105637"/>
            <a:ext cx="776773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 an effort </a:t>
            </a: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attempt to </a:t>
            </a: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E88C988-4D18-4CD0-8B7F-9193E3B7C118}"/>
              </a:ext>
            </a:extLst>
          </p:cNvPr>
          <p:cNvSpPr/>
          <p:nvPr/>
        </p:nvSpPr>
        <p:spPr>
          <a:xfrm>
            <a:off x="159025" y="129206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260112"/>
          <p:cNvSpPr txBox="1">
            <a:spLocks noChangeArrowheads="1"/>
          </p:cNvSpPr>
          <p:nvPr/>
        </p:nvSpPr>
        <p:spPr bwMode="auto">
          <a:xfrm>
            <a:off x="4832706" y="5042946"/>
            <a:ext cx="735929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buFont typeface="Arial" panose="020B0604020202020204" pitchFamily="34" charset="0"/>
            </a:pPr>
            <a:r>
              <a:rPr lang="en-US" altLang="zh-CN" sz="3600" b="1" spc="-1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in order that we might contact </a:t>
            </a:r>
            <a:r>
              <a:rPr lang="en-US" altLang="zh-CN" sz="3600" b="1" spc="-1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you</a:t>
            </a:r>
            <a:endParaRPr lang="en-US" altLang="zh-CN" sz="3600" b="1" spc="-1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13" name="文本框 260112"/>
          <p:cNvSpPr txBox="1">
            <a:spLocks noChangeArrowheads="1"/>
          </p:cNvSpPr>
          <p:nvPr/>
        </p:nvSpPr>
        <p:spPr bwMode="auto">
          <a:xfrm>
            <a:off x="-3281916" y="5464061"/>
            <a:ext cx="120588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buFont typeface="Arial" panose="020B0604020202020204" pitchFamily="34" charset="0"/>
            </a:pP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/ in order to</a:t>
            </a: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contact you </a:t>
            </a: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09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46137" y="324192"/>
            <a:ext cx="11673219" cy="600164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Pull down your hat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 nobody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will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recognize you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. 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把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帽子拉低，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这样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就没人能认出你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Leave your key with a neighbor _____________________________. </a:t>
            </a:r>
          </a:p>
          <a:p>
            <a:pPr>
              <a:defRPr/>
            </a:pP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把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你的钥匙交给邻居一把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</a:t>
            </a:r>
            <a:r>
              <a:rPr lang="zh-CN" altLang="en-US" sz="32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以防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某一天你把自己锁在门外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He set off very early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______________________________________. </a:t>
            </a:r>
          </a:p>
          <a:p>
            <a:pPr>
              <a:defRPr/>
            </a:pP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早早就出发了，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以免面试迟到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176037" y="835889"/>
            <a:ext cx="281445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so that 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5574906" y="2758415"/>
            <a:ext cx="776773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 case you lock yourself out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one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day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E88C988-4D18-4CD0-8B7F-9193E3B7C118}"/>
              </a:ext>
            </a:extLst>
          </p:cNvPr>
          <p:cNvSpPr/>
          <p:nvPr/>
        </p:nvSpPr>
        <p:spPr>
          <a:xfrm>
            <a:off x="159025" y="129206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260112"/>
          <p:cNvSpPr txBox="1">
            <a:spLocks noChangeArrowheads="1"/>
          </p:cNvSpPr>
          <p:nvPr/>
        </p:nvSpPr>
        <p:spPr bwMode="auto">
          <a:xfrm>
            <a:off x="3700951" y="4222734"/>
            <a:ext cx="834429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for fear that he might be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late for the interview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59589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2533880" y="2736667"/>
            <a:ext cx="7557571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squar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zh-CN" altLang="en-US" sz="6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表达“过程与结果”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819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46137" y="129206"/>
            <a:ext cx="11673219" cy="55707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</a:t>
            </a: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完成</a:t>
            </a:r>
            <a:r>
              <a:rPr lang="zh-CN" altLang="en-US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句子</a:t>
            </a:r>
            <a:endParaRPr lang="en-US" altLang="zh-CN" sz="36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Good habits always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_______________________________________ high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efficiency,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while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bad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ones bring the opposite. 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好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习惯总是会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带来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高效率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，而坏习惯则相反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did not provide for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____________________________________ in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prices.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我们没有为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如此之大的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价格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涨幅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作准备。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4018392" y="3535882"/>
            <a:ext cx="87942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such a great increase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so great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an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increase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E88C988-4D18-4CD0-8B7F-9193E3B7C118}"/>
              </a:ext>
            </a:extLst>
          </p:cNvPr>
          <p:cNvSpPr/>
          <p:nvPr/>
        </p:nvSpPr>
        <p:spPr>
          <a:xfrm>
            <a:off x="159025" y="129206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2" name="文本框 260112"/>
          <p:cNvSpPr txBox="1">
            <a:spLocks noChangeArrowheads="1"/>
          </p:cNvSpPr>
          <p:nvPr/>
        </p:nvSpPr>
        <p:spPr bwMode="auto">
          <a:xfrm>
            <a:off x="3752713" y="1119635"/>
            <a:ext cx="78394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5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lead </a:t>
            </a:r>
            <a:r>
              <a:rPr lang="en-US" altLang="zh-CN" sz="35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to / bring about / result in / cause</a:t>
            </a:r>
            <a:endParaRPr lang="en-US" altLang="zh-CN" sz="35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4854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378009" y="1307542"/>
            <a:ext cx="11972925" cy="606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有作用 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/ 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关系 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/ 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影响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引起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；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导致；产生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</a:t>
            </a: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</a:t>
            </a:r>
            <a:endParaRPr lang="zh-CN" altLang="en-US" sz="3600" dirty="0" smtClean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en-US" altLang="zh-CN" sz="36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为了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对</a:t>
            </a:r>
            <a:r>
              <a:rPr lang="en-US" altLang="zh-CN" sz="3600" b="1" dirty="0">
                <a:latin typeface="宋体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产生</a:t>
            </a:r>
            <a:r>
              <a:rPr lang="en-US" altLang="zh-CN" sz="3600" b="1" dirty="0">
                <a:latin typeface="宋体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影响</a:t>
            </a: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在</a:t>
            </a:r>
            <a:r>
              <a:rPr lang="en-US" altLang="zh-CN" sz="3600" b="1" dirty="0">
                <a:latin typeface="宋体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的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过程中</a:t>
            </a: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268472" y="303139"/>
            <a:ext cx="12192000" cy="8299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44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重点词块</a:t>
            </a: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endParaRPr lang="zh-CN" altLang="en-US" sz="4800" b="1" dirty="0">
              <a:solidFill>
                <a:srgbClr val="490509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5360249" y="1218260"/>
            <a:ext cx="5981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make a difference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B212322-F528-4A81-87E1-8EAC7B3D33B5}"/>
              </a:ext>
            </a:extLst>
          </p:cNvPr>
          <p:cNvSpPr/>
          <p:nvPr/>
        </p:nvSpPr>
        <p:spPr>
          <a:xfrm>
            <a:off x="159024" y="49810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339972"/>
          <p:cNvSpPr txBox="1">
            <a:spLocks noChangeArrowheads="1"/>
          </p:cNvSpPr>
          <p:nvPr/>
        </p:nvSpPr>
        <p:spPr bwMode="auto">
          <a:xfrm>
            <a:off x="3345022" y="3458645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in order to </a:t>
            </a: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4547150" y="4511603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have a(n) … effect on </a:t>
            </a: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4805814" y="2325690"/>
            <a:ext cx="62874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give rise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to / result in / bring about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1" name="文本框 339972"/>
          <p:cNvSpPr txBox="1">
            <a:spLocks noChangeArrowheads="1"/>
          </p:cNvSpPr>
          <p:nvPr/>
        </p:nvSpPr>
        <p:spPr bwMode="auto">
          <a:xfrm>
            <a:off x="4171928" y="5622660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in the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course / process 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of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pic>
        <p:nvPicPr>
          <p:cNvPr id="12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2936" y="3535322"/>
            <a:ext cx="3215483" cy="23297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871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378009" y="1307542"/>
            <a:ext cx="11972925" cy="2739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因</a:t>
            </a:r>
            <a:r>
              <a:rPr lang="en-US" altLang="zh-CN" sz="3600" b="1" dirty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产生；由</a:t>
            </a:r>
            <a:r>
              <a:rPr lang="en-US" altLang="zh-CN" sz="3600" b="1" dirty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引起</a:t>
            </a:r>
            <a:r>
              <a:rPr lang="en-US" altLang="zh-CN" sz="3200" dirty="0" smtClean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  <a:endParaRPr lang="en-US" altLang="zh-CN" sz="3200" dirty="0">
              <a:latin typeface="黑体" pitchFamily="49" charset="-122"/>
              <a:ea typeface="黑体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dirty="0">
              <a:solidFill>
                <a:schemeClr val="tx1"/>
              </a:solidFill>
              <a:latin typeface="黑体" pitchFamily="49" charset="-122"/>
              <a:ea typeface="黑体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 smtClean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因</a:t>
            </a:r>
            <a:r>
              <a:rPr lang="en-US" altLang="zh-CN" sz="3600" b="1" dirty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发生</a:t>
            </a:r>
            <a:r>
              <a:rPr lang="zh-CN" altLang="en-US" sz="3600" dirty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；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随</a:t>
            </a:r>
            <a:r>
              <a:rPr lang="en-US" altLang="zh-CN" sz="3600" b="1" dirty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zh-CN" altLang="en-US" sz="3600" dirty="0" smtClean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产生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</a:t>
            </a:r>
            <a:endParaRPr lang="zh-CN" altLang="en-US" sz="3600" b="1" dirty="0" smtClean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en-US" altLang="zh-CN" sz="36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268472" y="303139"/>
            <a:ext cx="12192000" cy="8299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44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重点词块</a:t>
            </a: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endParaRPr lang="zh-CN" altLang="en-US" sz="4800" b="1" dirty="0">
              <a:solidFill>
                <a:srgbClr val="490509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5608253" y="1249730"/>
            <a:ext cx="37002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arise from / out of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B212322-F528-4A81-87E1-8EAC7B3D33B5}"/>
              </a:ext>
            </a:extLst>
          </p:cNvPr>
          <p:cNvSpPr/>
          <p:nvPr/>
        </p:nvSpPr>
        <p:spPr>
          <a:xfrm>
            <a:off x="159024" y="49810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5779359" y="2354884"/>
            <a:ext cx="250032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result from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pic>
        <p:nvPicPr>
          <p:cNvPr id="1026" name="Picture 2" descr="https://ss0.bdstatic.com/70cFuHSh_Q1YnxGkpoWK1HF6hhy/it/u=1145787342,70064656&amp;fm=26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190" y="3028851"/>
            <a:ext cx="4556830" cy="341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459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1712</TotalTime>
  <Words>1112</Words>
  <Application>Microsoft Office PowerPoint</Application>
  <PresentationFormat>自定义</PresentationFormat>
  <Paragraphs>175</Paragraphs>
  <Slides>21</Slides>
  <Notes>18</Notes>
  <HiddenSlides>2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zwl</cp:lastModifiedBy>
  <cp:revision>303</cp:revision>
  <dcterms:created xsi:type="dcterms:W3CDTF">2017-08-21T08:41:36Z</dcterms:created>
  <dcterms:modified xsi:type="dcterms:W3CDTF">2021-03-05T09:42:54Z</dcterms:modified>
</cp:coreProperties>
</file>