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  <p:sldMasterId id="2147483665" r:id="rId4"/>
  </p:sldMasterIdLst>
  <p:notesMasterIdLst>
    <p:notesMasterId r:id="rId45"/>
  </p:notesMasterIdLst>
  <p:handoutMasterIdLst>
    <p:handoutMasterId r:id="rId46"/>
  </p:handoutMasterIdLst>
  <p:sldIdLst>
    <p:sldId id="297" r:id="rId5"/>
    <p:sldId id="804" r:id="rId6"/>
    <p:sldId id="939" r:id="rId7"/>
    <p:sldId id="1023" r:id="rId8"/>
    <p:sldId id="1024" r:id="rId9"/>
    <p:sldId id="1025" r:id="rId10"/>
    <p:sldId id="1026" r:id="rId11"/>
    <p:sldId id="1027" r:id="rId12"/>
    <p:sldId id="1028" r:id="rId13"/>
    <p:sldId id="1056" r:id="rId14"/>
    <p:sldId id="1057" r:id="rId15"/>
    <p:sldId id="1103" r:id="rId16"/>
    <p:sldId id="1058" r:id="rId17"/>
    <p:sldId id="1104" r:id="rId18"/>
    <p:sldId id="1059" r:id="rId19"/>
    <p:sldId id="1060" r:id="rId20"/>
    <p:sldId id="1061" r:id="rId21"/>
    <p:sldId id="1062" r:id="rId22"/>
    <p:sldId id="1105" r:id="rId23"/>
    <p:sldId id="1087" r:id="rId24"/>
    <p:sldId id="1088" r:id="rId25"/>
    <p:sldId id="1063" r:id="rId26"/>
    <p:sldId id="1106" r:id="rId27"/>
    <p:sldId id="1064" r:id="rId28"/>
    <p:sldId id="1090" r:id="rId29"/>
    <p:sldId id="1065" r:id="rId30"/>
    <p:sldId id="1107" r:id="rId31"/>
    <p:sldId id="1066" r:id="rId32"/>
    <p:sldId id="1067" r:id="rId33"/>
    <p:sldId id="1108" r:id="rId34"/>
    <p:sldId id="1079" r:id="rId35"/>
    <p:sldId id="1068" r:id="rId36"/>
    <p:sldId id="1069" r:id="rId37"/>
    <p:sldId id="1070" r:id="rId38"/>
    <p:sldId id="1071" r:id="rId39"/>
    <p:sldId id="1109" r:id="rId40"/>
    <p:sldId id="1072" r:id="rId41"/>
    <p:sldId id="1110" r:id="rId42"/>
    <p:sldId id="1073" r:id="rId43"/>
    <p:sldId id="1074" r:id="rId44"/>
  </p:sldIdLst>
  <p:sldSz cx="10621645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B3FE"/>
    <a:srgbClr val="00B3FD"/>
    <a:srgbClr val="0000FF"/>
    <a:srgbClr val="CCFFCC"/>
    <a:srgbClr val="FF0000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47"/>
    <p:restoredTop sz="94291" autoAdjust="0"/>
  </p:normalViewPr>
  <p:slideViewPr>
    <p:cSldViewPr showGuides="1">
      <p:cViewPr varScale="1">
        <p:scale>
          <a:sx n="91" d="100"/>
          <a:sy n="91" d="100"/>
        </p:scale>
        <p:origin x="1260" y="78"/>
      </p:cViewPr>
      <p:guideLst>
        <p:guide orient="horz" pos="2160"/>
        <p:guide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9" Type="http://schemas.openxmlformats.org/officeDocument/2006/relationships/tableStyles" Target="tableStyles.xml"/><Relationship Id="rId48" Type="http://schemas.openxmlformats.org/officeDocument/2006/relationships/viewProps" Target="viewProps.xml"/><Relationship Id="rId47" Type="http://schemas.openxmlformats.org/officeDocument/2006/relationships/presProps" Target="presProps.xml"/><Relationship Id="rId46" Type="http://schemas.openxmlformats.org/officeDocument/2006/relationships/handoutMaster" Target="handoutMasters/handoutMaster1.xml"/><Relationship Id="rId45" Type="http://schemas.openxmlformats.org/officeDocument/2006/relationships/notesMaster" Target="notesMasters/notesMaster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622558A-30FB-40BC-8A10-6EBA9ED55720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DFFDA5-D74A-48FA-9E5B-C35AD6F189D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039813" y="1143000"/>
            <a:ext cx="47783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925" y="2130425"/>
            <a:ext cx="9028113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850" y="3886200"/>
            <a:ext cx="743426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406900"/>
            <a:ext cx="902811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2906713"/>
            <a:ext cx="90281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813" y="1600200"/>
            <a:ext cx="47021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86388" y="1600200"/>
            <a:ext cx="47037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813" y="1535113"/>
            <a:ext cx="46926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813" y="2174875"/>
            <a:ext cx="46926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913" y="1535113"/>
            <a:ext cx="46942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913" y="2174875"/>
            <a:ext cx="46942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813" y="273050"/>
            <a:ext cx="349408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900" y="273050"/>
            <a:ext cx="59372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813" y="1435100"/>
            <a:ext cx="349408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213" y="4800600"/>
            <a:ext cx="63738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213" y="612775"/>
            <a:ext cx="6373812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213" y="5367338"/>
            <a:ext cx="63738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63" y="274638"/>
            <a:ext cx="2389187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813" y="274638"/>
            <a:ext cx="701675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062" y="4406901"/>
            <a:ext cx="902866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062" y="2906713"/>
            <a:ext cx="902866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0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994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098" y="1535113"/>
            <a:ext cx="46932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098" y="2174875"/>
            <a:ext cx="4693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810" y="1535113"/>
            <a:ext cx="46950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810" y="2174875"/>
            <a:ext cx="46950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099" y="273050"/>
            <a:ext cx="349455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893" y="273051"/>
            <a:ext cx="593797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099" y="1435101"/>
            <a:ext cx="349455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979" y="4800600"/>
            <a:ext cx="637317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979" y="612775"/>
            <a:ext cx="6373178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979" y="5367338"/>
            <a:ext cx="637317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23" y="274639"/>
            <a:ext cx="2389942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098" y="274639"/>
            <a:ext cx="6992792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hyperlink" Target="..\..\&#30446;&#24405;.pptx" TargetMode="Externa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本占位符 2"/>
          <p:cNvSpPr>
            <a:spLocks noGrp="1"/>
          </p:cNvSpPr>
          <p:nvPr>
            <p:ph type="body" idx="1"/>
          </p:nvPr>
        </p:nvSpPr>
        <p:spPr>
          <a:xfrm>
            <a:off x="485775" y="657225"/>
            <a:ext cx="9650413" cy="56515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椭圆 5">
            <a:hlinkClick r:id="rId5" tooltip="" action="ppaction://hlinkfile"/>
          </p:cNvPr>
          <p:cNvSpPr/>
          <p:nvPr/>
        </p:nvSpPr>
        <p:spPr>
          <a:xfrm>
            <a:off x="6582852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目录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椭圆 6">
            <a:hlinkClick r:id="" action="ppaction://hlinkshowjump?jump=previousslide"/>
          </p:cNvPr>
          <p:cNvSpPr/>
          <p:nvPr/>
        </p:nvSpPr>
        <p:spPr>
          <a:xfrm>
            <a:off x="8200878" y="6460789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上页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椭圆 7">
            <a:hlinkClick r:id="" action="ppaction://hlinkshowjump?jump=firstslide"/>
          </p:cNvPr>
          <p:cNvSpPr/>
          <p:nvPr/>
        </p:nvSpPr>
        <p:spPr>
          <a:xfrm>
            <a:off x="7386486" y="6445558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首页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椭圆 8">
            <a:hlinkClick r:id="" action="ppaction://hlinkshowjump?jump=nextslide"/>
          </p:cNvPr>
          <p:cNvSpPr/>
          <p:nvPr/>
        </p:nvSpPr>
        <p:spPr>
          <a:xfrm>
            <a:off x="9008500" y="6439273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下页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9804568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AB0019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灯片编号占位符 5"/>
          <p:cNvSpPr txBox="1"/>
          <p:nvPr/>
        </p:nvSpPr>
        <p:spPr>
          <a:xfrm>
            <a:off x="9902825" y="6432550"/>
            <a:ext cx="557213" cy="365125"/>
          </a:xfrm>
          <a:prstGeom prst="rect">
            <a:avLst/>
          </a:prstGeom>
        </p:spPr>
        <p:txBody>
          <a:bodyPr anchor="ctr"/>
          <a:lstStyle/>
          <a:p>
            <a:pPr lvl="0" algn="ctr" eaLnBrk="1" hangingPunct="1">
              <a:buNone/>
            </a:pPr>
            <a:fld id="{9A0DB2DC-4C9A-4742-B13C-FB6460FD3503}" type="slidenum">
              <a:rPr lang="zh-CN" altLang="en-US" sz="1600" b="1" dirty="0">
                <a:solidFill>
                  <a:srgbClr val="0070C0"/>
                </a:solidFill>
                <a:latin typeface="Calibri" panose="020F0502020204030204" pitchFamily="34" charset="0"/>
              </a:rPr>
            </a:fld>
            <a:endParaRPr lang="zh-CN" altLang="en-US" sz="16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531813" y="1600200"/>
            <a:ext cx="9558337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>
          <a:xfrm>
            <a:off x="414338" y="1557338"/>
            <a:ext cx="9558337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tags" Target="../tags/tag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8.png"/><Relationship Id="rId1" Type="http://schemas.openxmlformats.org/officeDocument/2006/relationships/image" Target="../media/image27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9505" y="1609090"/>
            <a:ext cx="842581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  <a:sym typeface="+mn-ea"/>
              </a:rPr>
              <a:t>第1讲　光的波粒二象性</a:t>
            </a:r>
            <a:endParaRPr lang="zh-CN" altLang="en-US" sz="4400" b="1" dirty="0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必备知识.eps" descr="id:2147496728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410" y="765175"/>
            <a:ext cx="8902700" cy="40767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010" y="1340485"/>
            <a:ext cx="7477125" cy="240982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950460" y="177228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整数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247130" y="177228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不可再分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27040" y="263652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光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96175" y="263652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电子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42715" y="299656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逸出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26815" y="328485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光电子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210" y="332105"/>
            <a:ext cx="8953500" cy="579310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767445" y="692150"/>
            <a:ext cx="12490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大于或等于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30595" y="170053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频率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67445" y="177228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强度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54650" y="270891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正比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622665" y="299656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瞬时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14920" y="335661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无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90640" y="436499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连续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47355" y="436499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一份一份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27040" y="4763770"/>
            <a:ext cx="15309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不可再分割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335010" y="501269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普朗克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527040" y="537273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频率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894830" y="537273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光子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910955" y="541147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频率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43710" y="981075"/>
            <a:ext cx="7134225" cy="437197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734560" y="1268730"/>
            <a:ext cx="207835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k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=h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ν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-W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0</a:t>
            </a:r>
            <a:endParaRPr lang="en-US" altLang="zh-CN" sz="2000" b="1" baseline="-25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54875" y="213233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逸出功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63030" y="242062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hν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0</a:t>
            </a:r>
            <a:endParaRPr lang="en-US" altLang="zh-CN" sz="2000" b="1" baseline="-25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183120" y="278066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逸出功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36130" y="3140710"/>
            <a:ext cx="15862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最大初动能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74965" y="342900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正比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98570" y="422084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波动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70325" y="458089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粒子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87085" y="450913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否定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750685" y="4868545"/>
            <a:ext cx="140589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波粒二象性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关键能力.eps" descr="id:214749674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210" y="836930"/>
            <a:ext cx="8689340" cy="39814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14020" y="1341120"/>
            <a:ext cx="9655810" cy="40925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考点一光电效应现象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1.了解光电效应现象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如图所示是光电效应实验的装置,先用毛皮摩擦过的橡胶棒接触锌板,锌板带上负电,部分负电转移到验电器上,验电器的指针张开一定角度。现用紫外线灯照射锌板,张开的指针夹角变小了,说明负电变少了,这意味着紫外线会让电子从锌板表面逸出,这种现象就是光电效应现象。这里要学会判断光电效应过后,锌板以及验电器上所带的电的性质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87" name="GZWL2414.EPS" descr="id:2147498143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3222625" y="2493010"/>
            <a:ext cx="2135505" cy="12592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836930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在上述实验中,如果改用红外线做实验,发现没有这样的现象,说明光电效应是有条件的:入射光的频率必须大于或等于金属的极限频率。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说明:光电效应现象的实质是光现象转化为电现象。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2.认识光电管、明确光电子和光电流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光电管包括密封在真空管中的两个金属电极,如图甲所示。两个电极中,较大的那个是阴极,通常阴极上涂有一层铯或其他碱金属;较小的是阳极,它由很细的金属丝制成,只能阻挡少量的辐射。在两电极间加有电压,保证电子可以被吸引到阳极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836930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如图乙所示,在没有光照到阴极K上时,微安表没有电流。当光照射到阴极K上时,微安表有电流通过。这个电流之所以会产生,是因为光电效应引起了来自阴极K上的电子的逃逸,电子流射向阳极A,形成了电路中的电流。逃逸出来的电子叫做光电子,单位时间内从阴极K射出电子形成电流叫做光电流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88" name="21WB43.eps" descr="id:2147498150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3467100" y="2997200"/>
            <a:ext cx="3406140" cy="2054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3.掌握实验规律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(1)光电效应条件:每种金属都有一个极限频率ν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,入射光的频率ν必须大于或等于这个极限频率ν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,才有电子从阴极K上射出,发生光电效应。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(2)光电流:发生光电效应时,一个光子只被一个电子吸收;频率ν一定的光,照射到阴极K的光的强度越大,即单位时间内提供被吸收的光子数越多,则射出的光电子越多,光电流(单位时间内从阴极K发射的光电子数)越大。实验表明:光电流强度跟光的强度成正比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389" name="GZWL2416.EPS" descr="id:2147498157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4014470" y="3717290"/>
            <a:ext cx="1976755" cy="14408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当然,光电管上所加的电压U对光电流I也有影响,电压越大,单位时间内电子流射向阳极A并且A吸收的光电子越多,光电流I越大。但是,在一定的光照条件下(即光的强度不变),单位时间从阴极K发射的光电子数且是一定的,这时即使再增大电压,光电流的强度也不变,这说明光电效应还存在饱和电流。如图所示为光电流I与电压U的关系图象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遏止电压:如果施加反向电压,也就是阴极接电源正极、阳极接电源负极,在光电管两极间形成使光电子减速的电场;当使光电流减小到0(即光电子到达阳极A的速度为0而不被A吸收),即电子从阴极K射出时的最大初动能Ek到阳极A时变为0,这时所加的电压称为遏止电压U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根据电场知识与动能定理,有eU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实验表明,同一种金属对于一定频率的光,无论光的强度如何,遏止电压都是一样的;当光的频率ν改变时,遏止电压U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也会改变。这意味着遏止电压U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只与光的频率ν有关,与光的强度无关。如图所示为光电流I与遏止电压U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及反向电压U的关系图象,看出光的频率ν越大,遏止电压U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也越大。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(4)瞬时性:当频率超过极限频率ν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时,无论入射光怎样微弱,照射金属时会立即产生光电流;精确测量表明产生光电流的时间很快,即光电效应几乎是瞬时发生的。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90" name="GZWL2417.EPS" descr="id:2147498164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4302760" y="3717290"/>
            <a:ext cx="1505585" cy="9366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(多选)如图,用导线将验电器与锌板连接,触摸锌板使验电器指针归零。用紫外线照射锌板,验电器指针发生明显偏转,接着用毛皮摩擦过的橡胶棒接触锌板,发现验电器指针张角减小。若改用红外线重复该实验,发现验电器指针根本不会发生偏转。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A.紫外线使锌板带正电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B.紫外线使锌板带负电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C.用红外线照射锌极没发生光电效应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D.红外线的频率小于锌板的极限频率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91" name="GZWL2418.EPS" descr="id:2147498171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7399020" y="2780665"/>
            <a:ext cx="1638300" cy="121031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502535" y="270891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ACD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用紫外线照射锌板后,与锌板相连的验电器指针发生明显偏转,可知锌板带电。用毛皮摩擦过的橡胶棒带负电,而橡胶棒与锌板接触后,验电器指针张角变小,说明锌板上的电荷与橡胶棒上的电荷电性相反,由此可判断锌板带正电。用红外线照射锌板验电器指针不偏转,说明没发生光电效应,红外线的频率小于锌板的极限频率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2.(2011·广东卷18题,多选)光电效应实验中,下列表述正确的是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A.光照时间越长光电流越大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B.入射光足够强就可以有光电流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C.遏止电压与入射光的频率有关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D.入射光频率大于极限频率才能产生光电子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03210" y="90868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CD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光电流强度只跟光的强度成正比,光的强度看单位时间被电子吸收的数目,光强与光照时间无关,A项错误;是否有光电流必须先发生光电效应,光的强度大,但频率低于极限频率也没有光电流,B项错误,D项正确;遏止电压U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只与光的频率ν有关,光的频率ν越大,遏止电压U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也越大,C项正确。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考点二爱因斯坦光电效应理论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1.理解爱因斯坦光子说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爱因斯坦认为:光的能量不是连续的,而是一份一份的,每一份又是由不可再分割的能量子组成,每一份称为一个光子。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光子的能量:ε=hν,其中h 为普朗克常量,ν为光的频率。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可见,光子的能量由光的频率决定。频率越大,光子的能量就越大。比如紫光的能量就大于红光的能量。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2.理解爱因斯坦光电效应方程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爱因斯坦的光电效应方程:E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=hν-W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理解一:电子要想从金属中脱离,至少要吸收W0的能量克服电磁引力做功,这个W0就称为逸出功。W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与极限频率ν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的关系:W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=hν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。由此解释了光电效应发生的条件。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理解二:当hν&gt;W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时,光电子不但克服了逸出功,而且hν与W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的差值为其飞出金属表面的最大初动能E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。说明Ek与入射光频率ν成正相关,但不是成正比。由此解释了最大初动能与光的频率的关系。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3.为什么要强调光电子最大初动能“最大”二字?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光照射到金属表面时,电子吸收光子的能量,就可能向各个方向运动,运动过程中要克服原子核和其他原子的阻碍而损失一部分能量,剩余部分能量转化为光电子的初动能。而金属表面的电子,只需克服原子核的引力做功(逸出功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)就能从金属表面逸出,这些光电子具有初动能最大也最多。金属内部发射的光电子,在逸出的过程中损失的能量会更多,此时光电子的动能偏小,数值也不确定,但为数不多。爱因斯坦为了便于统计研究,抓住主流,强调了光电子的最大初动能。在光电效应实验中,遏止电压只是跟最大初动能相对应。根据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=hν-W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和E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=eU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,可得U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=h/eν-W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/e。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2.(单选)用不同频率的紫外线分别照射钨和锌的表面而产生光电效应,可得到光电子最大初动能Ek随入射光频率ν变化的E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-ν图象,已知钨的逸出功是4.54 eV,锌的逸出功是3.34 eV,若将二者的图线画在同一个E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-ν坐标系中,如图所示用实线表示钨,虚线表示锌,则能正确反映这一过程的是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93" name="GZWL2419.EPS" descr="id:2147498185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629920" y="3068955"/>
            <a:ext cx="4718050" cy="9347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094605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2625" y="980440"/>
            <a:ext cx="9256395" cy="993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考点三 光的波粒二象性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1.光的波粒二象性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光的干涉、衍射、偏振现象和光的电磁说,证明光具有波动性。光电效应和光子说证明光具有粒子性。我们无法用其中一种性质解释光的所有现象。事实上,光既有粒子的特征,又有波的特征,即光具有波粒二象性。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2.两个体现光的波粒二象性的公式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光子的能量:ε=hν,频率ν是描述波动的物理量。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物质波或德布罗意波:一个实物粒子因运动而产生波,一个波长就对应运动时的动量:λ=h/p。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光的波动性和粒子性完美地体现在这两个基本公式中,波动性和粒子性是光同时具有的不可分割的两种固有属性。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明辨是非——下列关于“光的波粒二象性”的认识,哪些是正确的?哪些是错误的?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(1)光有时是波,有时是粒子。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(2)爱因斯坦证实了光是一种电磁波。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(3)爱因斯坦光子说否定了光的波动性。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(4)光的双缝干涉实验表明光具有波动性。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(5)光有时候表现出较强的波动性,有时候表现出较强的粒子性。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30370" y="170053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×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38750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√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66995" y="270891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×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06160" y="314071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√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74965" y="364490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√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1772920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典例1(2014·广东卷18题,多选)在光电效应实验中,用频率为ν的光照射光电管阴极,发生了光电效应,下列说法正确的是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A.增大入射光的强度,光电流增大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B.减小入射光的强度,光电效应现象消失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C.改变频率小于ν的光照射,一定不发生光电效应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D.改变频率大于ν的光照射,光电子的最大初动能变大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27" name="学科素养.eps" descr="id:2147496823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165" y="692785"/>
            <a:ext cx="9047480" cy="414655"/>
          </a:xfrm>
          <a:prstGeom prst="rect">
            <a:avLst/>
          </a:prstGeom>
        </p:spPr>
      </p:pic>
      <p:graphicFrame>
        <p:nvGraphicFramePr>
          <p:cNvPr id="2" name="表格 1"/>
          <p:cNvGraphicFramePr/>
          <p:nvPr/>
        </p:nvGraphicFramePr>
        <p:xfrm>
          <a:off x="702310" y="1269365"/>
          <a:ext cx="8776970" cy="3968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1065"/>
                <a:gridCol w="7875905"/>
              </a:tblGrid>
              <a:tr h="3968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微题一</a:t>
                      </a:r>
                      <a:endParaRPr lang="en-US" altLang="en-US" sz="2000" b="1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光电效应实验及爱因斯坦光电效应方程的理解</a:t>
                      </a:r>
                      <a:endParaRPr 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5238750" y="227647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发生光电效应时,改变光的强度,会改变光电流的大小;改变光的频率,一会影响光电效应的发生;二会改变光的最大初动能。光电流与光的强度成正比,增大入射光的强度,光电流也一定增大,A项正确;光电效应能否发生与光的频率有关,减小入射光的强度,光电效应现象仍存在,B项错误;虽然入射光的频率比ν小,但有可能大于极限频率,则仍会发生光电效应,C项错误;入射光的频率变大,光电子的最大初动能变大,D项正确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482600" y="2564765"/>
          <a:ext cx="9357360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0755"/>
                <a:gridCol w="8396605"/>
              </a:tblGrid>
              <a:tr h="2952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微题二</a:t>
                      </a:r>
                      <a:endParaRPr lang="en-US" altLang="en-US" sz="2000" b="1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光电效应实验图象的理解与应用</a:t>
                      </a:r>
                      <a:endParaRPr 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485775" y="2996565"/>
            <a:ext cx="965581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光电效应实验图象是命题的热点,其类型及特征列下表对比理解: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8940" y="621030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两条对应关系:①光照强度大→光子数目多→发射光电子多→光电流大;②光的频率高→光子能量大→光电子的最大初动能大。2.明确光电效应的规律及光电效应方程是解题的关键。3.核心素养涉及物理观念、科学探究与科学思维等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80060" y="909320"/>
          <a:ext cx="9775825" cy="49650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3430"/>
                <a:gridCol w="1896110"/>
                <a:gridCol w="5836285"/>
              </a:tblGrid>
              <a:tr h="28067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图象名称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图线形状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由图线直接(或间接)得到的物理量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331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最大初动能E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与入射光频率ν的关系图线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极限频率:图线与ν轴交点的横坐标ν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②逸出功:图线与E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轴交点的纵坐标值的绝对值W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=|-E|③普朗克常量:图线的斜率k=h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0335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颜色相同、强度不同的光,光电流与电压的关系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①遏止电压U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:图线与横轴交点的横坐标②饱和光电流I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m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:光电流的最大值③最大初动能:E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=eU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201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颜色不同时,光电流与电压的关系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①遏止电压:U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c1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、U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c2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②饱和光电流I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m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:光的强度一样时,黄光的频率ν小,光子数多,I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m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更大③最大初动能:E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k1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=eU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c1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,E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k2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=eU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c2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331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遏止电压U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与入射光频率ν的关系图线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①极限频率ν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:图线与横轴的交点的横坐标②遏止电压U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:随入射光频率增大而增大③普朗克常量h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:等于图线的斜率与电子电荷量的乘积,即h=ke(注:此时两极之间接反向电压)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3150552" y="1340485"/>
            <a:ext cx="723900" cy="742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2862897" y="2853055"/>
            <a:ext cx="762000" cy="571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/>
          <p:nvPr/>
        </p:nvPicPr>
        <p:blipFill>
          <a:blip r:embed="rId4"/>
          <a:stretch>
            <a:fillRect/>
          </a:stretch>
        </p:blipFill>
        <p:spPr>
          <a:xfrm>
            <a:off x="3078797" y="4004945"/>
            <a:ext cx="73342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/>
          <p:nvPr/>
        </p:nvPicPr>
        <p:blipFill>
          <a:blip r:embed="rId5"/>
          <a:stretch>
            <a:fillRect/>
          </a:stretch>
        </p:blipFill>
        <p:spPr>
          <a:xfrm>
            <a:off x="3269297" y="4940935"/>
            <a:ext cx="542925" cy="466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90868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2(多选)用如图甲所示的电路探究光电效应中光电流I与照射光的频率、光的强度、光电管两极所加的电压U等物理量的关系。分别用a、b、c三束单色光照射,调节K、A间的电压U的大小及极性,得到a、b、c光的光电流I与电压U的关系,如图乙所示。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A.当要检测遏止电压时,直流电源正极应为M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B.当要检测饱和电流时,直流电源正极应为M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C.b光频率最大,单色光a和c的频率相同,但a光更强些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D.b光频率最小,单色光a和c的频率相同,但a光更弱些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02" name="21WB44.eps" descr="id:2147498244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7110730" y="2564765"/>
            <a:ext cx="2855595" cy="12954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502535" y="234886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要检测遏止电压,则光电管要加反向电压,K应为正极,A为负极,直流电源正极应为M,A项正确;要检测饱和电流,则光电管要加正向电压,K应为负极,A为正极,直流电源正极应为N,B项错误;a、c两单色光照射后遏止电压相同,根据Ek=eUc可知,光电子最大初动能相等,a、c两单色光的频率相等,光子能量相等;由于a光的饱和光电流较大,则a光的强度较大;单色光b照射后遏止电压较大,根据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k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=eU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可知,b光照射后光电子最大初动能较大,根据E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k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=h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ν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-W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知,b光的频率较大,C项正确,D项错误。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2265" y="476885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1.从光电效应" IU"图象提取的信息有:一是以" I"轴为界分反向电压与正向电压;二是图线与U轴的交点为遏止电压,且远离 O点,遏止电压越大;三是图线与U轴平行的是饱和电流,且离 U轴越远,饱和电流越大。2.两条对应关系:遏止电压大→光电子的最大初动能大→光子能量大→光的频率高;饱和电流大→光电子多→光子数目多→光照强度大。3.核心素养涉及物理观念、科学探究与科学思维等。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69875" y="1268730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典例3(2018·全国Ⅱ卷17题,单选)用波长为300 nm的光照射锌板,电子逸出锌板表面的最大初动能为1.28×10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-19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J。已知普朗克常量为6.63×10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-34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J·s,真空中的光速为3.00×10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m·s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。能使锌产生光电效应的单色光的最低频率约为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　　　　　 　　　　　 　　　　　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A.1×10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14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Hz	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B.8×10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14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Hz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C.2×10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15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Hz	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D.8×10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15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Hz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2265" y="476885"/>
            <a:ext cx="9843135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应用E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=hν-W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计算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03210" y="227647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210" y="1124585"/>
            <a:ext cx="8644255" cy="1666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342265" y="476885"/>
            <a:ext cx="984313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1.应用 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=hν- 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计算同一金属不同光的频率时,要明确h、 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是两个固定的量,列、解方程组消去 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得答案,没必要计算 W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。2.核心素养涉及科学思维。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02260" y="1341120"/>
            <a:ext cx="9655810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典例4(单选)利用光电管探究光电效应的实验装置如图所示,把滑动变阻器的滑片P移至中间,闭合开关,用频率为ν1的可见光照射阴极K,电流表中有电流通过。下列说法正确的是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A.当滑片P移到a端,电流表中一定没有电流通过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B.当滑片P移到b端,电流表中电流可能没有变化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C.改用紫外线照射,电流表中可能没有电流通过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D.改用紫外线照射,电流表中的电流一定增大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【错解】 有一位同学选择A项。他认为P滑至a端,光电管和电流表的支路被短路了,所以电源没有办法给该支路供电。你认为他的选择和分析正确吗?如果不正确,你选择什么?如何解释?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38" name="核心价值.eps" descr="id:2147496924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410" y="836930"/>
            <a:ext cx="9287510" cy="425450"/>
          </a:xfrm>
          <a:prstGeom prst="rect">
            <a:avLst/>
          </a:prstGeom>
        </p:spPr>
      </p:pic>
      <p:pic>
        <p:nvPicPr>
          <p:cNvPr id="406" name="21YB246.EPS" descr="id:2147498280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7399020" y="2564765"/>
            <a:ext cx="1401445" cy="1635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4540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解析: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该同学的选择和分析是错误的;应该选择B项。电源没有办法给光电管和电流表的支路供电,但光电管发生光电效应,本身就是一个电源,KGPaAK刚好构成一个闭合回路,电流可以从K→G→P→a→A→K流动,故A项错误;在P滑向b端之前电流已经达到饱和电流,P滑向b端虽增大UAK,但光电流也不会增大,故B项正确;因紫外线的频率比可见光的频率高,所以用紫外线照射时,电流表中一定有电流通过,故C项错误;如果照射的紫外线与可见光的强度相等,因紫外线的频率较高,其照射的光子数反而较少,光电流也较小,电流表中的电流反而减小,故D项错误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4020" y="4436745"/>
            <a:ext cx="9655810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答案:</a:t>
            </a:r>
            <a:r>
              <a:rPr 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B</a:t>
            </a:r>
            <a:endParaRPr 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方法小结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本题隐含几个科学本质:一是光电管本身就是一个光电池,若它与其他元件构成回路,当它发生光电效应时,回路便有电流通过;二是饱和电流的未知性,势必对电压要进行讨论;三是如何判断光子数目的问题,在光的强度相同时,频率越高,光子数越少,光电流越小。通过认真探究,提炼科学本质,将会促进科学思维的发展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1341120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【基础性】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1.用能量子为5.0 eV的光子照射某金属表面,金属发射光电子的最大初动能为1.5 eV,则该金属的逸出功为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　　　　　 　　　　　 　　　　　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A.1.5 eV	B.3.5 eV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C.5.0 eV	D.6.5 eV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42" name="随堂训练.eps" descr="id:214749695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020" y="909320"/>
            <a:ext cx="9166225" cy="41973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366770" y="234886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解析:由爱因斯坦光电效应方程Ek=h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ν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-W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,得W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=h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ν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k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=5.0 eV-1.5 eV=3.5 eV。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【应用性】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2.(多选)如图是利用光电管控制路灯发光的装置系统,主要由光电管、微电流放大器B、电磁继电器、路灯线路等组成,光电管受可见光照射时都能发生光电效应。下列判断正确的是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A.光一照射K极立刻产生光电子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B.晚间天黑光电管没有受光时,路灯就亮起来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C.光电管是电源,光照后电流方向为A→D→B→K→A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D.该系统如果在紫外线较强的地区,流入电磁铁中的光电流更大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08" name="21WB45.eps" descr="id:2147498294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6390640" y="2420620"/>
            <a:ext cx="3375025" cy="14027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358390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AB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光电效应的发生是瞬间的,A项正确;晚间天黑光电管没有受光时,电磁铁没有光电流,弹簧把衔铁顶上去,触点开关连接,路灯亮起来,B项正确;光电管是一个电池,光照后光电子从K射出运动到A,电流方向应为K→B→D→A→K,C项错误;光电流大小与光的强度有关,而与光的频率无关,D项错误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【综合性】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3.(2015·全国Ⅰ卷34题)在某次光电效应实验中,得到的遏止电压Uc与入射光的频率ν的关系如图所示,若该直线的斜率和截距分别为k和-b,电子电荷量的绝对值为e,则普朗克常量可表示为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,所用材料的逸出功可表示为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09" name="21WB46.eps" descr="id:2147498301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4374515" y="2853055"/>
            <a:ext cx="1494790" cy="12255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18435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ke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038975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be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555" y="4149090"/>
            <a:ext cx="9277985" cy="11029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【创新性】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4.波长为λ=0.17 μm的紫外线照射至金属筒上能使其发射光电子,光电子在磁感应强度为B的匀强磁场中,做最大半径为r的匀速圆周运动时,已知r·B=5.6×10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-6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T·m,光电子质量m=9.1×10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-31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kg,电荷量e=1.6×10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-19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C,普朗克常量h=6.63×10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-34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J·s。求: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(1)每个光电子的最大初动能(结果保留三位有效数字);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(2)金属筒的逸出功(结果保留三位有效数字)。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4065" y="4004945"/>
            <a:ext cx="8589645" cy="15805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TABLE_BEAUTIFY" val="smartTable{ee0c1bec-4dc2-4712-a50e-bc27c42c0a93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6513</Words>
  <Application>WPS 演示</Application>
  <PresentationFormat>自定义</PresentationFormat>
  <Paragraphs>284</Paragraphs>
  <Slides>40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40</vt:i4>
      </vt:variant>
    </vt:vector>
  </HeadingPairs>
  <TitlesOfParts>
    <vt:vector size="54" baseType="lpstr">
      <vt:lpstr>Arial</vt:lpstr>
      <vt:lpstr>宋体</vt:lpstr>
      <vt:lpstr>Wingdings</vt:lpstr>
      <vt:lpstr>Arial</vt:lpstr>
      <vt:lpstr>微软雅黑</vt:lpstr>
      <vt:lpstr>Calibri</vt:lpstr>
      <vt:lpstr>方正粗黑宋简体</vt:lpstr>
      <vt:lpstr>Arial Unicode MS</vt:lpstr>
      <vt:lpstr>等线</vt:lpstr>
      <vt:lpstr>NEU-BZ-S92</vt:lpstr>
      <vt:lpstr>Segoe Print</vt:lpstr>
      <vt:lpstr>Office 主题​​</vt:lpstr>
      <vt:lpstr>1_自定义设计方案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乡村的老玉米</cp:lastModifiedBy>
  <cp:revision>290</cp:revision>
  <dcterms:created xsi:type="dcterms:W3CDTF">2018-03-17T01:56:00Z</dcterms:created>
  <dcterms:modified xsi:type="dcterms:W3CDTF">2021-04-12T06:50:04Z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  <property fmtid="{D5CDD505-2E9C-101B-9397-08002B2CF9AE}" pid="3" name="ICV">
    <vt:lpwstr>C90BF6FB5DC54A9896910E4374690B68</vt:lpwstr>
  </property>
</Properties>
</file>