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9"/>
  </p:notesMasterIdLst>
  <p:handoutMasterIdLst>
    <p:handoutMasterId r:id="rId10"/>
  </p:handoutMasterIdLst>
  <p:sldIdLst>
    <p:sldId id="319" r:id="rId2"/>
    <p:sldId id="467" r:id="rId3"/>
    <p:sldId id="468" r:id="rId4"/>
    <p:sldId id="477" r:id="rId5"/>
    <p:sldId id="478" r:id="rId6"/>
    <p:sldId id="484" r:id="rId7"/>
    <p:sldId id="486" r:id="rId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CCCC"/>
    <a:srgbClr val="FFFFCC"/>
    <a:srgbClr val="009900"/>
    <a:srgbClr val="FF0066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66" d="100"/>
          <a:sy n="66" d="100"/>
        </p:scale>
        <p:origin x="-149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1E7C4D78-268A-4981-93F9-3ACE94C1AE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A0DF8E67-1AC1-4A7D-B65A-6051E6C4A4E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F35E1DBB-0735-46F5-A5AD-3ACF340C9EC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65DB73A0-C220-40A2-80F3-80B206A57AE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/>
            </a:lvl1pPr>
          </a:lstStyle>
          <a:p>
            <a:fld id="{3B9E0E70-F7EA-4DBE-AEEC-7A13F6B5D5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9723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F57EE0CD-9529-4857-9F53-993326A42C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40FA51C7-9AB4-46C4-8E9F-D9ABBFC1F09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xmlns="" id="{A2ABEB55-E08E-4FFE-AA44-56382D07776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xmlns="" id="{47708B59-30D2-4878-86A2-0FE7034E65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57795D5-0974-47C3-ADEB-3F001ACB92F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1C3F87B-FBD7-4DE8-BF85-FD783A7C14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2284D856-365D-4D5B-8EB2-5F52D708A6F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0795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A74D1625-1D2A-4C48-AB9E-F110EA348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964D4757-8D2D-4ABE-AA81-C2BC0B80B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0B92AC03-C52F-4DFE-A233-F1DEA2B22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C3FE6-86B7-4436-9345-CA59FADE495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8339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B6D36C00-B3A3-4B04-BAAE-3CE0A6386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8BFC84DF-E4B6-48C6-BE46-CA1713A8C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22B9A164-992B-492D-8466-CE55CCD9E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3872B8-5700-4810-A348-8684CDB8EB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4652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18DE87EC-0B8C-432F-92B3-E60572009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FB0A3B61-B722-434A-B362-12E5394F9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A3338ECC-8587-4F13-9733-B54B3F935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1F7ADC-F657-475A-9582-79D9DBD326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885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2982C442-7870-4656-AAF6-69863AF4D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CC823488-CECA-4712-9744-D30FA5CC8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DC437FB2-ABE3-44C0-A851-B7777B1E2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E5D16-248A-4362-A23D-6C733111E3D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2407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xmlns="" id="{B87C826B-03E9-46DA-879B-7B2A56E4B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xmlns="" id="{5F129442-4918-4B71-A864-3BE97B476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xmlns="" id="{B0FC50C3-4625-44EB-ABEE-4352E3969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D4E78-ED2D-4D06-8EAD-C1C476D1D4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80728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xmlns="" id="{0F7E1965-2BB9-440B-8049-2AF5B9D67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xmlns="" id="{663B4E0A-BD3A-46FF-875D-742BEEAB7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xmlns="" id="{4A69F7ED-D5E6-4149-B7C5-A2ECD68B0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3EC9E-40E9-4FFD-A251-A60619E0CB2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28783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DB056EB-FD1C-41A2-A4A5-0150D378B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5DA51C6D-33C3-4321-9B8F-E36300D9C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8724301F-EA3F-4202-B4F2-69F40D987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46FDC-35FB-447D-A2EC-F919F35D77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5196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AE662D08-32E2-4F48-ACD7-06F9F7B6C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A79DA967-951F-48C9-8488-33C5F125F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7E28F6EE-EF12-4279-9EAF-379C0BCEC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3F161-2BED-422E-9108-FF0934D7D8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2743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BA02D27A-B856-4C1A-A048-5B7615F3B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ABA6B45D-485B-4D5E-8114-CE2ABAA67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CEDBD88C-6D5D-429D-83DB-1C501CD80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DC053-3F9D-4751-9F69-B1B66C7691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833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C57A2576-FEB3-4144-B5A4-B6813E73E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01AFAF1D-95B9-4E68-A804-86E443FF6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0E8BE66B-6457-4EF5-A17D-49C5DC7C0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C2FDE-8FEA-4AC7-8AD2-F1832F9F899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02671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5C830ACF-605F-494F-B0D2-09A2E16BF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511B894E-704C-484B-8AB4-4388A2793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BDE408B6-E654-4295-B2EB-D65DBFF75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37490-94EF-4040-AFA8-AEEEC3A379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7196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xmlns="" id="{B934F0E9-1A3A-4571-9B95-5A6F9788D262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xmlns="" id="{CDB1516C-E803-4D8A-B89C-AE2BCCE0F134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xmlns="" id="{B5C8E5C8-51EC-4606-904F-DA93CF51ACBB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xmlns="" id="{F46DDDCA-489E-4ED6-8259-6675BC5D9822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xmlns="" id="{AE5F2DDD-14E3-4002-9E5C-6975662BE813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xmlns="" id="{31FFDFD0-A383-4D81-8AF7-DB8D7BFB2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xmlns="" id="{9E0077FE-FD38-4B74-BE64-0A00C2780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5 Writing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xmlns="" id="{7AFEDFFF-C0E1-4AD7-8C52-14B3B8ECFFA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xmlns="" id="{32DE3152-D673-4A05-9F42-0A8A2AB0DEC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xmlns="" id="{C8E67B84-4017-4727-8DD2-C32650B40C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xmlns="" id="{A2FF8CA8-165B-44E0-ABB7-D55BF601AF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xmlns="" id="{435554F6-362A-406F-B74B-E6C53C584E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DBDF3809-0DB8-4E6A-9072-D0F599BF750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>
            <a:extLst>
              <a:ext uri="{FF2B5EF4-FFF2-40B4-BE49-F238E27FC236}">
                <a16:creationId xmlns:a16="http://schemas.microsoft.com/office/drawing/2014/main" xmlns="" id="{0D44139F-129E-46E4-9029-0E98CDE356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766763"/>
            <a:ext cx="7704137" cy="646112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dirty="0">
                <a:solidFill>
                  <a:schemeClr val="accent3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5 Save the endangered animals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F7703C57-DC80-4828-9F85-4400AAC10FE3}"/>
              </a:ext>
            </a:extLst>
          </p:cNvPr>
          <p:cNvSpPr/>
          <p:nvPr/>
        </p:nvSpPr>
        <p:spPr>
          <a:xfrm>
            <a:off x="3563938" y="1547813"/>
            <a:ext cx="1566862" cy="585787"/>
          </a:xfrm>
          <a:prstGeom prst="rect">
            <a:avLst/>
          </a:prstGeom>
          <a:solidFill>
            <a:srgbClr val="009900"/>
          </a:solidFill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>
                <a:solidFill>
                  <a:schemeClr val="accent3"/>
                </a:solidFill>
                <a:latin typeface="+mn-lt"/>
              </a:rPr>
              <a:t>Writing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6">
            <a:extLst>
              <a:ext uri="{FF2B5EF4-FFF2-40B4-BE49-F238E27FC236}">
                <a16:creationId xmlns:a16="http://schemas.microsoft.com/office/drawing/2014/main" xmlns="" id="{2730EB0C-01B9-440A-9587-81C07F56D7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5975" y="447675"/>
            <a:ext cx="1851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Guess</a:t>
            </a:r>
          </a:p>
        </p:txBody>
      </p:sp>
      <p:sp>
        <p:nvSpPr>
          <p:cNvPr id="12" name="矩形 21">
            <a:extLst>
              <a:ext uri="{FF2B5EF4-FFF2-40B4-BE49-F238E27FC236}">
                <a16:creationId xmlns:a16="http://schemas.microsoft.com/office/drawing/2014/main" xmlns="" id="{0383CB84-9301-447A-8C14-B60F40E1A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1196975"/>
            <a:ext cx="7246938" cy="58420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  Can you guess the animal?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22D5423-99CE-4886-A6BB-22167C87DD0D}"/>
              </a:ext>
            </a:extLst>
          </p:cNvPr>
          <p:cNvSpPr txBox="1"/>
          <p:nvPr/>
        </p:nvSpPr>
        <p:spPr>
          <a:xfrm>
            <a:off x="354291" y="1938082"/>
            <a:ext cx="6521961" cy="1077218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i="1" dirty="0"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is huge and grey.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i="1" dirty="0"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eats grass, leaves and fruit. </a:t>
            </a:r>
            <a:endParaRPr lang="en-US" altLang="zh-CN" sz="3600" b="1" i="1" dirty="0"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xmlns="" id="{44EB2A99-F6D2-48FC-BDE7-DC58F518A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7" y="3530980"/>
            <a:ext cx="3322514" cy="2562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2" descr="I:\8B课件修改(2013.12)\8B PPT 修改包\8BU5PPT修改包\问号.bmp">
            <a:extLst>
              <a:ext uri="{FF2B5EF4-FFF2-40B4-BE49-F238E27FC236}">
                <a16:creationId xmlns:a16="http://schemas.microsoft.com/office/drawing/2014/main" xmlns="" id="{C3227B5A-A0DA-44E4-B2D6-707041F03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852738"/>
            <a:ext cx="1454150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Box 6">
            <a:extLst>
              <a:ext uri="{FF2B5EF4-FFF2-40B4-BE49-F238E27FC236}">
                <a16:creationId xmlns:a16="http://schemas.microsoft.com/office/drawing/2014/main" xmlns="" id="{BA8E89DC-5A34-4FF0-9242-09F4A4F4A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6375" y="376238"/>
            <a:ext cx="35083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Think and make</a:t>
            </a:r>
          </a:p>
        </p:txBody>
      </p:sp>
      <p:sp>
        <p:nvSpPr>
          <p:cNvPr id="5" name="矩形 21">
            <a:extLst>
              <a:ext uri="{FF2B5EF4-FFF2-40B4-BE49-F238E27FC236}">
                <a16:creationId xmlns:a16="http://schemas.microsoft.com/office/drawing/2014/main" xmlns="" id="{7FB41F3B-6517-4484-A373-BA7C5DDF1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850" y="1079500"/>
            <a:ext cx="7988300" cy="52070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Make a </a:t>
            </a:r>
            <a:r>
              <a:rPr lang="en-US" altLang="zh-CN" sz="2800" dirty="0" err="1">
                <a:solidFill>
                  <a:schemeClr val="tx1"/>
                </a:solidFill>
              </a:rPr>
              <a:t>spidergram</a:t>
            </a:r>
            <a:r>
              <a:rPr lang="en-US" altLang="zh-CN" sz="2800" dirty="0">
                <a:solidFill>
                  <a:schemeClr val="tx1"/>
                </a:solidFill>
              </a:rPr>
              <a:t> of topics about pandas.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D13B7DE1-F0E2-497F-8B1C-6D2DD62A1CA1}"/>
              </a:ext>
            </a:extLst>
          </p:cNvPr>
          <p:cNvCxnSpPr/>
          <p:nvPr/>
        </p:nvCxnSpPr>
        <p:spPr>
          <a:xfrm flipH="1" flipV="1">
            <a:off x="3103563" y="3086100"/>
            <a:ext cx="747712" cy="3063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DC36C6EF-8B7D-4130-B1CD-41B0C236BE2D}"/>
              </a:ext>
            </a:extLst>
          </p:cNvPr>
          <p:cNvCxnSpPr/>
          <p:nvPr/>
        </p:nvCxnSpPr>
        <p:spPr>
          <a:xfrm flipV="1">
            <a:off x="5292725" y="3168650"/>
            <a:ext cx="644525" cy="3063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87D5EBD2-5EEB-4B73-A55E-C6F14EC25817}"/>
              </a:ext>
            </a:extLst>
          </p:cNvPr>
          <p:cNvCxnSpPr/>
          <p:nvPr/>
        </p:nvCxnSpPr>
        <p:spPr>
          <a:xfrm flipH="1">
            <a:off x="3103563" y="4670425"/>
            <a:ext cx="604837" cy="3063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FCA80576-B3E3-4FE6-AB1F-A499706188F2}"/>
              </a:ext>
            </a:extLst>
          </p:cNvPr>
          <p:cNvCxnSpPr/>
          <p:nvPr/>
        </p:nvCxnSpPr>
        <p:spPr>
          <a:xfrm>
            <a:off x="5294313" y="4738688"/>
            <a:ext cx="646112" cy="30638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26492ABA-8384-4860-A0DD-78A0C3E78001}"/>
              </a:ext>
            </a:extLst>
          </p:cNvPr>
          <p:cNvCxnSpPr/>
          <p:nvPr/>
        </p:nvCxnSpPr>
        <p:spPr>
          <a:xfrm flipH="1">
            <a:off x="4516438" y="2511425"/>
            <a:ext cx="0" cy="64770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7A942F61-92F3-4D65-9DA4-F3E54F2FEE2E}"/>
              </a:ext>
            </a:extLst>
          </p:cNvPr>
          <p:cNvSpPr/>
          <p:nvPr/>
        </p:nvSpPr>
        <p:spPr>
          <a:xfrm>
            <a:off x="3779838" y="1700213"/>
            <a:ext cx="1728787" cy="954087"/>
          </a:xfrm>
          <a:prstGeom prst="ellipse">
            <a:avLst/>
          </a:prstGeom>
          <a:solidFill>
            <a:srgbClr val="FFCC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Home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AE4EAE0D-F11D-44E2-8FB3-A0F26729E497}"/>
              </a:ext>
            </a:extLst>
          </p:cNvPr>
          <p:cNvCxnSpPr/>
          <p:nvPr/>
        </p:nvCxnSpPr>
        <p:spPr>
          <a:xfrm flipH="1">
            <a:off x="4500563" y="5030788"/>
            <a:ext cx="0" cy="64770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DE447C08-E20B-415D-8833-EFD4823380D1}"/>
              </a:ext>
            </a:extLst>
          </p:cNvPr>
          <p:cNvSpPr/>
          <p:nvPr/>
        </p:nvSpPr>
        <p:spPr>
          <a:xfrm>
            <a:off x="5795963" y="2597150"/>
            <a:ext cx="1512887" cy="954088"/>
          </a:xfrm>
          <a:prstGeom prst="ellipse">
            <a:avLst/>
          </a:prstGeom>
          <a:solidFill>
            <a:srgbClr val="FFCC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Food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630920C3-E0A7-452C-82F6-4EDE62C6AA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69510" b="77340"/>
          <a:stretch>
            <a:fillRect/>
          </a:stretch>
        </p:blipFill>
        <p:spPr bwMode="auto">
          <a:xfrm>
            <a:off x="3312462" y="3086742"/>
            <a:ext cx="2406563" cy="2088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xmlns="" id="{509300FC-F699-4708-8DFD-D182FD1B331E}"/>
              </a:ext>
            </a:extLst>
          </p:cNvPr>
          <p:cNvSpPr/>
          <p:nvPr/>
        </p:nvSpPr>
        <p:spPr>
          <a:xfrm>
            <a:off x="5859463" y="4625975"/>
            <a:ext cx="3033712" cy="954088"/>
          </a:xfrm>
          <a:prstGeom prst="ellipse">
            <a:avLst/>
          </a:prstGeom>
          <a:solidFill>
            <a:srgbClr val="FFCC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Behaviour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19F8CF6D-7A22-453A-9EC6-030B39158D52}"/>
              </a:ext>
            </a:extLst>
          </p:cNvPr>
          <p:cNvSpPr/>
          <p:nvPr/>
        </p:nvSpPr>
        <p:spPr>
          <a:xfrm>
            <a:off x="3683000" y="5589588"/>
            <a:ext cx="1665288" cy="954087"/>
          </a:xfrm>
          <a:prstGeom prst="ellipse">
            <a:avLst/>
          </a:prstGeom>
          <a:solidFill>
            <a:srgbClr val="FFCC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Life 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7E896454-97ED-48CE-8C6A-D180A73F1215}"/>
              </a:ext>
            </a:extLst>
          </p:cNvPr>
          <p:cNvSpPr/>
          <p:nvPr/>
        </p:nvSpPr>
        <p:spPr>
          <a:xfrm>
            <a:off x="755650" y="4652963"/>
            <a:ext cx="2376488" cy="954087"/>
          </a:xfrm>
          <a:prstGeom prst="ellipse">
            <a:avLst/>
          </a:prstGeom>
          <a:solidFill>
            <a:srgbClr val="FFCC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The future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9DD40CDE-7543-47BE-8645-EEFEC539FEDF}"/>
              </a:ext>
            </a:extLst>
          </p:cNvPr>
          <p:cNvSpPr/>
          <p:nvPr/>
        </p:nvSpPr>
        <p:spPr>
          <a:xfrm>
            <a:off x="1487488" y="2549525"/>
            <a:ext cx="1663700" cy="954088"/>
          </a:xfrm>
          <a:prstGeom prst="ellipse">
            <a:avLst/>
          </a:prstGeom>
          <a:solidFill>
            <a:srgbClr val="FFCC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i="1" dirty="0">
                <a:solidFill>
                  <a:schemeClr val="tx1"/>
                </a:solidFill>
              </a:rPr>
              <a:t>?</a:t>
            </a:r>
            <a:endParaRPr lang="zh-CN" altLang="en-US" sz="32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8193" descr="$9(DK`U12]))VC9M0N4M%`Q">
            <a:extLst>
              <a:ext uri="{FF2B5EF4-FFF2-40B4-BE49-F238E27FC236}">
                <a16:creationId xmlns:a16="http://schemas.microsoft.com/office/drawing/2014/main" xmlns="" id="{7C9F0334-3FBA-4A4C-9F6B-97381CCA4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981075"/>
            <a:ext cx="7715250" cy="553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矩形 26625">
            <a:extLst>
              <a:ext uri="{FF2B5EF4-FFF2-40B4-BE49-F238E27FC236}">
                <a16:creationId xmlns:a16="http://schemas.microsoft.com/office/drawing/2014/main" xmlns="" id="{72E5F538-6F9A-4436-8CF3-F701A1D28DA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5188" y="1081088"/>
            <a:ext cx="726757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can we write in a fact file?</a:t>
            </a:r>
            <a:endParaRPr lang="zh-CN" altLang="en-US" sz="3200" b="1" kern="10">
              <a:ln w="12700">
                <a:solidFill>
                  <a:srgbClr val="EAEAEA"/>
                </a:solidFill>
                <a:round/>
                <a:headEnd/>
                <a:tailEnd/>
              </a:ln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8" name="矩形 26627">
            <a:extLst>
              <a:ext uri="{FF2B5EF4-FFF2-40B4-BE49-F238E27FC236}">
                <a16:creationId xmlns:a16="http://schemas.microsoft.com/office/drawing/2014/main" xmlns="" id="{619B28D6-0854-4AC2-887A-CE09B0745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931988"/>
            <a:ext cx="8137525" cy="3441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Part I		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r>
              <a:rPr lang="en-US" altLang="zh-CN" sz="3200" b="1">
                <a:solidFill>
                  <a:srgbClr val="339933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do they look like?</a:t>
            </a:r>
          </a:p>
          <a:p>
            <a:pPr>
              <a:spcBef>
                <a:spcPct val="2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Part II		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Where</a:t>
            </a:r>
            <a:r>
              <a:rPr lang="en-US" altLang="zh-CN" sz="3200" b="1">
                <a:solidFill>
                  <a:srgbClr val="339933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do they live?</a:t>
            </a:r>
          </a:p>
          <a:p>
            <a:pPr>
              <a:spcBef>
                <a:spcPct val="2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Part III		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r>
              <a:rPr lang="en-US" altLang="zh-CN" sz="3200" b="1">
                <a:latin typeface="Times New Roman" panose="02020603050405020304" pitchFamily="18" charset="0"/>
              </a:rPr>
              <a:t> do they eat?</a:t>
            </a:r>
          </a:p>
          <a:p>
            <a:pPr>
              <a:spcBef>
                <a:spcPct val="2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Part IV		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  <a:r>
              <a:rPr lang="en-US" altLang="zh-CN" sz="3200" b="1">
                <a:latin typeface="Times New Roman" panose="02020603050405020304" pitchFamily="18" charset="0"/>
              </a:rPr>
              <a:t> do they live and how 			long can they live?</a:t>
            </a:r>
          </a:p>
          <a:p>
            <a:pPr>
              <a:spcBef>
                <a:spcPct val="2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Part V		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Why</a:t>
            </a:r>
            <a:r>
              <a:rPr lang="en-US" altLang="zh-CN" sz="3200" b="1">
                <a:latin typeface="Times New Roman" panose="02020603050405020304" pitchFamily="18" charset="0"/>
              </a:rPr>
              <a:t> are they endangered?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9217" descr="BP[(NP_(426YKE{~YE2$G%X">
            <a:extLst>
              <a:ext uri="{FF2B5EF4-FFF2-40B4-BE49-F238E27FC236}">
                <a16:creationId xmlns:a16="http://schemas.microsoft.com/office/drawing/2014/main" xmlns="" id="{64915E13-B434-4273-B361-2BE685D76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06438"/>
            <a:ext cx="7704138" cy="582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1">
            <a:extLst>
              <a:ext uri="{FF2B5EF4-FFF2-40B4-BE49-F238E27FC236}">
                <a16:creationId xmlns:a16="http://schemas.microsoft.com/office/drawing/2014/main" xmlns="" id="{F3A344FB-93A7-494C-A416-E135D9B83B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49275"/>
            <a:ext cx="8216900" cy="954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Rewrite your fact file into an article. Use the example below to help you.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CD350B5-0296-4F8A-A8BA-CC19DF365F46}"/>
              </a:ext>
            </a:extLst>
          </p:cNvPr>
          <p:cNvSpPr txBox="1"/>
          <p:nvPr/>
        </p:nvSpPr>
        <p:spPr>
          <a:xfrm>
            <a:off x="395288" y="1557338"/>
            <a:ext cx="8353425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Please help us!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Hello. I am a panda. My home is in Central and Western China. I live high up in the mountains. I have a white face with black patches around my eyes. I also have black ears, shoulders and legs. I love eating bamboo and I spend more than 12 hours a day eating.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There are about 1,600 of us in the wild. However, some people are still killing us for our fur.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6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1</TotalTime>
  <Words>161</Words>
  <Application>Microsoft Office PowerPoint</Application>
  <PresentationFormat>全屏显示(4:3)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英语周报</Manager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</cp:lastModifiedBy>
  <cp:revision>21</cp:revision>
  <dcterms:created xsi:type="dcterms:W3CDTF">2017-01-04T07:10:30Z</dcterms:created>
  <dcterms:modified xsi:type="dcterms:W3CDTF">2020-07-13T07:07:54Z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