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15"/>
  </p:notesMasterIdLst>
  <p:sldIdLst>
    <p:sldId id="257" r:id="rId4"/>
    <p:sldId id="260" r:id="rId5"/>
    <p:sldId id="278" r:id="rId6"/>
    <p:sldId id="262" r:id="rId7"/>
    <p:sldId id="263" r:id="rId8"/>
    <p:sldId id="288" r:id="rId9"/>
    <p:sldId id="265" r:id="rId10"/>
    <p:sldId id="267" r:id="rId11"/>
    <p:sldId id="289" r:id="rId12"/>
    <p:sldId id="276" r:id="rId13"/>
    <p:sldId id="275" r:id="rId14"/>
  </p:sldIdLst>
  <p:sldSz cx="9144000" cy="6858000" type="screen4x3"/>
  <p:notesSz cx="6858000" cy="9144000"/>
  <p:custDataLst>
    <p:tags r:id="rId19"/>
  </p:custDataLst>
  <p:defaultTextStyle>
    <a:defPPr>
      <a:defRPr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103" d="100"/>
          <a:sy n="103" d="100"/>
        </p:scale>
        <p:origin x="0" y="0"/>
      </p:cViewPr>
      <p:guideLst/>
    </p:cSldViewPr>
  </p:slideViewPr>
  <p:notesViewPr>
    <p:cSldViewPr>
      <p:cViewPr varScale="1"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9" Type="http://schemas.openxmlformats.org/officeDocument/2006/relationships/tags" Target="tags/tag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9" Type="http://schemas.openxmlformats.org/officeDocument/2006/relationships/image" Target="../media/image20.png"/><Relationship Id="rId8" Type="http://schemas.openxmlformats.org/officeDocument/2006/relationships/image" Target="../media/image19.png"/><Relationship Id="rId7" Type="http://schemas.openxmlformats.org/officeDocument/2006/relationships/image" Target="../media/image18.png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1" Type="http://schemas.openxmlformats.org/officeDocument/2006/relationships/image" Target="../media/image22.png"/><Relationship Id="rId10" Type="http://schemas.openxmlformats.org/officeDocument/2006/relationships/image" Target="../media/image21.png"/><Relationship Id="rId1" Type="http://schemas.openxmlformats.org/officeDocument/2006/relationships/image" Target="../media/image12.png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页眉占位符 27649"/>
          <p:cNvSpPr>
            <a:spLocks noGrp="1"/>
          </p:cNvSpPr>
          <p:nvPr>
            <p:ph type="hdr" sz="quarter" idx="4294967295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/>
            <a:endParaRPr lang="zh-CN" altLang="en-US" sz="1200"/>
          </a:p>
        </p:txBody>
      </p:sp>
      <p:sp>
        <p:nvSpPr>
          <p:cNvPr id="3075" name="日期占位符 2765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endParaRPr lang="zh-CN" altLang="en-US" sz="1200"/>
          </a:p>
        </p:txBody>
      </p:sp>
      <p:sp>
        <p:nvSpPr>
          <p:cNvPr id="3076" name="幻灯片图像占位符 27651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</p:sp>
      <p:sp>
        <p:nvSpPr>
          <p:cNvPr id="3077" name="文本占位符 27652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078" name="页脚占位符 2765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sz="1200"/>
          </a:p>
        </p:txBody>
      </p:sp>
      <p:sp>
        <p:nvSpPr>
          <p:cNvPr id="3079" name="灯片编号占位符 27654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F57C8FC5-A230-4458-81FB-1CC8AC80987B}" type="slidenum">
              <a:rPr lang="zh-CN" altLang="en-US" sz="1200"/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45FCF8EF-73F5-4F99-94A3-BE320196D056}" type="slidenum">
              <a:rPr lang="zh-CN" altLang="en-US" sz="1400"/>
            </a:fld>
            <a:endParaRPr lang="zh-CN" altLang="en-US" sz="140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45FCF8EF-73F5-4F99-94A3-BE320196D056}" type="slidenum">
              <a:rPr lang="zh-CN" altLang="en-US" sz="1400"/>
            </a:fld>
            <a:endParaRPr lang="zh-CN" altLang="en-US" sz="140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45FCF8EF-73F5-4F99-94A3-BE320196D056}" type="slidenum">
              <a:rPr lang="zh-CN" altLang="en-US" sz="1400"/>
            </a:fld>
            <a:endParaRPr lang="zh-CN" altLang="en-US" sz="140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45FCF8EF-73F5-4F99-94A3-BE320196D056}" type="slidenum">
              <a:rPr lang="zh-CN" altLang="en-US" sz="1400"/>
            </a:fld>
            <a:endParaRPr lang="zh-CN" altLang="en-US" sz="140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45FCF8EF-73F5-4F99-94A3-BE320196D056}" type="slidenum">
              <a:rPr lang="zh-CN" altLang="en-US" sz="1400"/>
            </a:fld>
            <a:endParaRPr lang="zh-CN" altLang="en-US" sz="140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45FCF8EF-73F5-4F99-94A3-BE320196D056}" type="slidenum">
              <a:rPr lang="zh-CN" altLang="en-US" sz="1400"/>
            </a:fld>
            <a:endParaRPr lang="zh-CN" altLang="en-US" sz="140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45FCF8EF-73F5-4F99-94A3-BE320196D056}" type="slidenum">
              <a:rPr lang="zh-CN" altLang="en-US" sz="1400"/>
            </a:fld>
            <a:endParaRPr lang="zh-CN" altLang="en-US" sz="140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45FCF8EF-73F5-4F99-94A3-BE320196D056}" type="slidenum">
              <a:rPr lang="zh-CN" altLang="en-US" sz="1400"/>
            </a:fld>
            <a:endParaRPr lang="zh-CN" altLang="en-US" sz="140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45FCF8EF-73F5-4F99-94A3-BE320196D056}" type="slidenum">
              <a:rPr lang="zh-CN" altLang="en-US" sz="1400"/>
            </a:fld>
            <a:endParaRPr lang="zh-CN" altLang="en-US" sz="140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45FCF8EF-73F5-4F99-94A3-BE320196D056}" type="slidenum">
              <a:rPr lang="zh-CN" altLang="en-US" sz="1400"/>
            </a:fld>
            <a:endParaRPr lang="zh-CN" altLang="en-US" sz="140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45FCF8EF-73F5-4F99-94A3-BE320196D056}" type="slidenum">
              <a:rPr lang="zh-CN" altLang="en-US" sz="1400"/>
            </a:fld>
            <a:endParaRPr lang="zh-CN" altLang="en-US" sz="140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FEDDB632-8549-44F8-BFCF-4D2F6E1586AB}" type="slidenum">
              <a:rPr lang="zh-CN" altLang="en-US" sz="140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FEDDB632-8549-44F8-BFCF-4D2F6E1586AB}" type="slidenum">
              <a:rPr lang="zh-CN" altLang="en-US" sz="140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FEDDB632-8549-44F8-BFCF-4D2F6E1586AB}" type="slidenum">
              <a:rPr lang="zh-CN" altLang="en-US" sz="140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FEDDB632-8549-44F8-BFCF-4D2F6E1586AB}" type="slidenum">
              <a:rPr lang="zh-CN" altLang="en-US" sz="140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FEDDB632-8549-44F8-BFCF-4D2F6E1586AB}" type="slidenum">
              <a:rPr lang="zh-CN" altLang="en-US" sz="140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FEDDB632-8549-44F8-BFCF-4D2F6E1586AB}" type="slidenum">
              <a:rPr lang="zh-CN" altLang="en-US" sz="140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FEDDB632-8549-44F8-BFCF-4D2F6E1586AB}" type="slidenum">
              <a:rPr lang="zh-CN" altLang="en-US" sz="140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FEDDB632-8549-44F8-BFCF-4D2F6E1586AB}" type="slidenum">
              <a:rPr lang="zh-CN" altLang="en-US" sz="140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FEDDB632-8549-44F8-BFCF-4D2F6E1586AB}" type="slidenum">
              <a:rPr lang="zh-CN" altLang="en-US" sz="140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FEDDB632-8549-44F8-BFCF-4D2F6E1586AB}" type="slidenum">
              <a:rPr lang="zh-CN" altLang="en-US" sz="140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FEDDB632-8549-44F8-BFCF-4D2F6E1586AB}" type="slidenum">
              <a:rPr lang="zh-CN" altLang="en-US" sz="140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file:///D:\qq&#25991;&#20214;\712321467\Image\C2C\Image2\%7b75232B38-A165-1FB7-499C-2E1C792CACB5%7d.png" TargetMode="External"/><Relationship Id="rId13" Type="http://schemas.openxmlformats.org/officeDocument/2006/relationships/image" Target="../media/image2.pn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5" Type="http://schemas.openxmlformats.org/officeDocument/2006/relationships/theme" Target="../theme/theme2.xml"/><Relationship Id="rId14" Type="http://schemas.openxmlformats.org/officeDocument/2006/relationships/image" Target="file:///D:\qq&#25991;&#20214;\712321467\Image\C2C\Image2\%7b75232B38-A165-1FB7-499C-2E1C792CACB5%7d.png" TargetMode="External"/><Relationship Id="rId13" Type="http://schemas.openxmlformats.org/officeDocument/2006/relationships/image" Target="../media/image2.pn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图片 1030" descr="课件母版背景副本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sp>
        <p:nvSpPr>
          <p:cNvPr id="1027" name="标题 1025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8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9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1030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1031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45FCF8EF-73F5-4F99-94A3-BE320196D056}" type="slidenum">
              <a:rPr lang="zh-CN" altLang="en-US" sz="1400"/>
            </a:fld>
            <a:endParaRPr lang="zh-CN" altLang="en-US" sz="1400"/>
          </a:p>
        </p:txBody>
      </p:sp>
      <p:pic>
        <p:nvPicPr>
          <p:cNvPr id="1032" name="图片 1073743875" descr="学科网 zxxk.com"/>
          <p:cNvPicPr>
            <a:picLocks noChangeAspect="1"/>
          </p:cNvPicPr>
          <p:nvPr/>
        </p:nvPicPr>
        <p:blipFill>
          <a:blip r:embed="rId13" r:link="rId14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kern="1200" baseline="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050" name="图片 1030" descr="课件母版背景副本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sp>
        <p:nvSpPr>
          <p:cNvPr id="2051" name="标题 1025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2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053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4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5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FEDDB632-8549-44F8-BFCF-4D2F6E1586AB}" type="slidenum">
              <a:rPr lang="zh-CN" altLang="en-US" sz="140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056" name="图片 1073743875" descr="学科网 zxxk.com"/>
          <p:cNvPicPr>
            <a:picLocks noChangeAspect="1"/>
          </p:cNvPicPr>
          <p:nvPr/>
        </p:nvPicPr>
        <p:blipFill>
          <a:blip r:embed="rId13" r:link="rId14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kern="1200" baseline="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.jpeg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15.png"/><Relationship Id="rId8" Type="http://schemas.openxmlformats.org/officeDocument/2006/relationships/oleObject" Target="../embeddings/oleObject4.bin"/><Relationship Id="rId7" Type="http://schemas.openxmlformats.org/officeDocument/2006/relationships/image" Target="../media/image14.png"/><Relationship Id="rId6" Type="http://schemas.openxmlformats.org/officeDocument/2006/relationships/oleObject" Target="../embeddings/oleObject3.bin"/><Relationship Id="rId5" Type="http://schemas.openxmlformats.org/officeDocument/2006/relationships/image" Target="../media/image13.png"/><Relationship Id="rId4" Type="http://schemas.openxmlformats.org/officeDocument/2006/relationships/oleObject" Target="../embeddings/oleObject2.bin"/><Relationship Id="rId3" Type="http://schemas.openxmlformats.org/officeDocument/2006/relationships/image" Target="../media/image12.png"/><Relationship Id="rId25" Type="http://schemas.openxmlformats.org/officeDocument/2006/relationships/vmlDrawing" Target="../drawings/vmlDrawing1.vml"/><Relationship Id="rId24" Type="http://schemas.openxmlformats.org/officeDocument/2006/relationships/slideLayout" Target="../slideLayouts/slideLayout7.xml"/><Relationship Id="rId23" Type="http://schemas.openxmlformats.org/officeDocument/2006/relationships/image" Target="../media/image22.png"/><Relationship Id="rId22" Type="http://schemas.openxmlformats.org/officeDocument/2006/relationships/oleObject" Target="../embeddings/oleObject11.bin"/><Relationship Id="rId21" Type="http://schemas.openxmlformats.org/officeDocument/2006/relationships/image" Target="../media/image21.png"/><Relationship Id="rId20" Type="http://schemas.openxmlformats.org/officeDocument/2006/relationships/oleObject" Target="../embeddings/oleObject10.bin"/><Relationship Id="rId2" Type="http://schemas.openxmlformats.org/officeDocument/2006/relationships/oleObject" Target="../embeddings/oleObject1.bin"/><Relationship Id="rId19" Type="http://schemas.openxmlformats.org/officeDocument/2006/relationships/image" Target="../media/image20.png"/><Relationship Id="rId18" Type="http://schemas.openxmlformats.org/officeDocument/2006/relationships/oleObject" Target="../embeddings/oleObject9.bin"/><Relationship Id="rId17" Type="http://schemas.openxmlformats.org/officeDocument/2006/relationships/image" Target="../media/image19.png"/><Relationship Id="rId16" Type="http://schemas.openxmlformats.org/officeDocument/2006/relationships/oleObject" Target="../embeddings/oleObject8.bin"/><Relationship Id="rId15" Type="http://schemas.openxmlformats.org/officeDocument/2006/relationships/image" Target="../media/image18.png"/><Relationship Id="rId14" Type="http://schemas.openxmlformats.org/officeDocument/2006/relationships/oleObject" Target="../embeddings/oleObject7.bin"/><Relationship Id="rId13" Type="http://schemas.openxmlformats.org/officeDocument/2006/relationships/image" Target="../media/image17.png"/><Relationship Id="rId12" Type="http://schemas.openxmlformats.org/officeDocument/2006/relationships/oleObject" Target="../embeddings/oleObject6.bin"/><Relationship Id="rId11" Type="http://schemas.openxmlformats.org/officeDocument/2006/relationships/image" Target="../media/image16.png"/><Relationship Id="rId10" Type="http://schemas.openxmlformats.org/officeDocument/2006/relationships/oleObject" Target="../embeddings/oleObject5.bin"/><Relationship Id="rId1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3.png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2.vml"/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27.png"/><Relationship Id="rId6" Type="http://schemas.openxmlformats.org/officeDocument/2006/relationships/image" Target="../media/image26.png"/><Relationship Id="rId5" Type="http://schemas.openxmlformats.org/officeDocument/2006/relationships/oleObject" Target="../embeddings/oleObject14.bin"/><Relationship Id="rId4" Type="http://schemas.openxmlformats.org/officeDocument/2006/relationships/image" Target="../media/image25.png"/><Relationship Id="rId3" Type="http://schemas.openxmlformats.org/officeDocument/2006/relationships/oleObject" Target="../embeddings/oleObject13.bin"/><Relationship Id="rId2" Type="http://schemas.openxmlformats.org/officeDocument/2006/relationships/image" Target="../media/image24.png"/><Relationship Id="rId1" Type="http://schemas.openxmlformats.org/officeDocument/2006/relationships/oleObject" Target="../embeddings/oleObject12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图片 9219" descr="物理课件背景图片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sp>
        <p:nvSpPr>
          <p:cNvPr id="4098" name="Text Box 7"/>
          <p:cNvSpPr/>
          <p:nvPr/>
        </p:nvSpPr>
        <p:spPr>
          <a:xfrm>
            <a:off x="684213" y="1268413"/>
            <a:ext cx="7345362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r>
              <a:rPr lang="zh-CN" altLang="en-US" sz="6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噪声的危害和控制</a:t>
            </a:r>
            <a:endParaRPr lang="zh-CN" altLang="en-US" sz="60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 Box 3"/>
          <p:cNvSpPr/>
          <p:nvPr/>
        </p:nvSpPr>
        <p:spPr>
          <a:xfrm>
            <a:off x="466725" y="765175"/>
            <a:ext cx="8064500" cy="3398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125000"/>
              </a:lnSpc>
            </a:pPr>
            <a:r>
              <a:rPr lang="en-US" altLang="zh-CN" sz="3200" b="1">
                <a:solidFill>
                  <a:srgbClr val="0D0D0D"/>
                </a:solidFill>
                <a:latin typeface="宋体" panose="02010600030101010101" pitchFamily="2" charset="-122"/>
              </a:rPr>
              <a:t>  </a:t>
            </a:r>
            <a:r>
              <a:rPr lang="en-US" altLang="zh-CN" sz="2800" b="1">
                <a:solidFill>
                  <a:srgbClr val="0D0D0D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2800" b="1">
                <a:solidFill>
                  <a:srgbClr val="0D0D0D"/>
                </a:solidFill>
                <a:latin typeface="宋体" panose="02010600030101010101" pitchFamily="2" charset="-122"/>
              </a:rPr>
              <a:t>当我们在家里休息的时候，经常能够来自窗外的各种声音，有</a:t>
            </a:r>
            <a:r>
              <a:rPr lang="zh-CN" altLang="en-US" sz="2800" b="1">
                <a:latin typeface="宋体" panose="02010600030101010101" pitchFamily="2" charset="-122"/>
              </a:rPr>
              <a:t>建筑工地的机器轰鸣。</a:t>
            </a:r>
            <a:r>
              <a:rPr lang="zh-CN" altLang="en-US" sz="2800" b="1">
                <a:solidFill>
                  <a:srgbClr val="0D0D0D"/>
                </a:solidFill>
                <a:latin typeface="宋体" panose="02010600030101010101" pitchFamily="2" charset="-122"/>
              </a:rPr>
              <a:t>的声音，有</a:t>
            </a:r>
            <a:r>
              <a:rPr lang="zh-CN" altLang="en-US" sz="2800" b="1">
                <a:latin typeface="宋体" panose="02010600030101010101" pitchFamily="2" charset="-122"/>
              </a:rPr>
              <a:t>马路上的车辆声。</a:t>
            </a:r>
            <a:r>
              <a:rPr lang="zh-CN" altLang="en-US" sz="2800" b="1">
                <a:solidFill>
                  <a:srgbClr val="0D0D0D"/>
                </a:solidFill>
                <a:latin typeface="宋体" panose="02010600030101010101" pitchFamily="2" charset="-122"/>
              </a:rPr>
              <a:t>的声音，有楼下广场舞的声音，这些声音会时长会使我们心烦意乱。这时很多人会选择带上耳机，播放几首自己喜欢听的音乐，抚慰受伤的心灵。</a:t>
            </a:r>
            <a:endParaRPr lang="zh-CN" altLang="en-US" sz="2800" b="1">
              <a:solidFill>
                <a:srgbClr val="0D0D0D"/>
              </a:solidFill>
              <a:latin typeface="宋体" panose="02010600030101010101" pitchFamily="2" charset="-122"/>
            </a:endParaRPr>
          </a:p>
        </p:txBody>
      </p:sp>
      <p:pic>
        <p:nvPicPr>
          <p:cNvPr id="5122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pic>
        <p:nvPicPr>
          <p:cNvPr id="5123" name="Picture 8"/>
          <p:cNvPicPr/>
          <p:nvPr/>
        </p:nvPicPr>
        <p:blipFill>
          <a:blip r:embed="rId2"/>
          <a:stretch>
            <a:fillRect/>
          </a:stretch>
        </p:blipFill>
        <p:spPr>
          <a:xfrm>
            <a:off x="827088" y="4437063"/>
            <a:ext cx="2087562" cy="1439862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  <a:effectLst>
            <a:outerShdw blurRad="63500" sx="102000" sy="102000" algn="ctr">
              <a:srgbClr val="000000">
                <a:alpha val="39999"/>
              </a:srgbClr>
            </a:outerShdw>
          </a:effectLst>
        </p:spPr>
      </p:pic>
      <p:pic>
        <p:nvPicPr>
          <p:cNvPr id="5124" name="Picture 9"/>
          <p:cNvPicPr/>
          <p:nvPr/>
        </p:nvPicPr>
        <p:blipFill>
          <a:blip r:embed="rId3"/>
          <a:stretch>
            <a:fillRect/>
          </a:stretch>
        </p:blipFill>
        <p:spPr>
          <a:xfrm>
            <a:off x="3419475" y="4437063"/>
            <a:ext cx="2089150" cy="1439862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  <a:effectLst>
            <a:outerShdw blurRad="63500" sx="102000" sy="102000" algn="ctr">
              <a:srgbClr val="000000">
                <a:alpha val="39999"/>
              </a:srgbClr>
            </a:outerShdw>
          </a:effectLst>
        </p:spPr>
      </p:pic>
      <p:pic>
        <p:nvPicPr>
          <p:cNvPr id="5125" name="图片 99"/>
          <p:cNvPicPr/>
          <p:nvPr/>
        </p:nvPicPr>
        <p:blipFill>
          <a:blip r:embed="rId4"/>
          <a:stretch>
            <a:fillRect/>
          </a:stretch>
        </p:blipFill>
        <p:spPr>
          <a:xfrm>
            <a:off x="6048375" y="4365625"/>
            <a:ext cx="2095500" cy="165893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charRg st="0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121">
                                            <p:txEl>
                                              <p:charRg st="0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ext Box 3"/>
          <p:cNvSpPr/>
          <p:nvPr/>
        </p:nvSpPr>
        <p:spPr>
          <a:xfrm>
            <a:off x="484188" y="1844675"/>
            <a:ext cx="8064500" cy="3784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125000"/>
              </a:lnSpc>
            </a:pPr>
            <a:r>
              <a:rPr lang="en-US" altLang="zh-CN" sz="3200" b="1">
                <a:solidFill>
                  <a:srgbClr val="0D0D0D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 b="1">
                <a:solidFill>
                  <a:srgbClr val="0D0D0D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．上述案例是我们生活中时常会出现的情况，从</a:t>
            </a:r>
            <a:r>
              <a:rPr lang="zh-CN" altLang="en-US" sz="3200" b="1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环境保护角度考虑，凡是妨碍人们正常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休息</a:t>
            </a:r>
            <a:r>
              <a:rPr lang="zh-CN" altLang="en-US" sz="3200" b="1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学习</a:t>
            </a:r>
            <a:r>
              <a:rPr lang="zh-CN" altLang="en-US" sz="3200" b="1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zh-CN" altLang="en-US"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工作</a:t>
            </a:r>
            <a:r>
              <a:rPr lang="zh-CN" altLang="en-US" sz="3200" b="1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的声音，以及对人们要听的声音产生干扰的声音都可以称为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噪声</a:t>
            </a:r>
            <a:r>
              <a:rPr lang="zh-CN" altLang="en-US" sz="3200" b="1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3200" b="1">
              <a:solidFill>
                <a:srgbClr val="0D0D0D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>
              <a:lnSpc>
                <a:spcPct val="125000"/>
              </a:lnSpc>
            </a:pPr>
            <a:r>
              <a:rPr lang="zh-CN" altLang="en-US" sz="3200" b="1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3200" b="1">
                <a:solidFill>
                  <a:srgbClr val="0D0D0D"/>
                </a:solidFill>
                <a:latin typeface="宋体" panose="02010600030101010101" pitchFamily="2" charset="-122"/>
              </a:rPr>
              <a:t> </a:t>
            </a:r>
            <a:r>
              <a:rPr lang="zh-CN" altLang="en-US" sz="3200" b="1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与之相对的令人心情愉悦的声音叫做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乐音</a:t>
            </a:r>
            <a:r>
              <a:rPr lang="zh-CN" altLang="en-US" sz="3200" b="1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3200" b="1">
              <a:solidFill>
                <a:srgbClr val="0D0D0D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>
              <a:lnSpc>
                <a:spcPct val="125000"/>
              </a:lnSpc>
            </a:pPr>
            <a:endParaRPr lang="zh-CN" altLang="en-US" sz="3200" b="1">
              <a:solidFill>
                <a:srgbClr val="0D0D0D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146" name="Text Box 3"/>
          <p:cNvSpPr/>
          <p:nvPr/>
        </p:nvSpPr>
        <p:spPr>
          <a:xfrm>
            <a:off x="682625" y="476250"/>
            <a:ext cx="5545138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3600" b="1">
                <a:solidFill>
                  <a:srgbClr val="0066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一、噪声</a:t>
            </a:r>
            <a:endParaRPr lang="zh-CN" altLang="en-US" sz="3600" b="1">
              <a:solidFill>
                <a:srgbClr val="0066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6147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charRg st="0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145">
                                            <p:txEl>
                                              <p:charRg st="0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145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 Box 3"/>
          <p:cNvSpPr/>
          <p:nvPr/>
        </p:nvSpPr>
        <p:spPr>
          <a:xfrm>
            <a:off x="611188" y="484188"/>
            <a:ext cx="5545137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3600" b="1">
                <a:solidFill>
                  <a:srgbClr val="0066CC"/>
                </a:solidFill>
                <a:latin typeface="Times New Roman" panose="02020603050405020304" pitchFamily="18" charset="0"/>
              </a:rPr>
              <a:t>一、噪声</a:t>
            </a:r>
            <a:endParaRPr lang="zh-CN" altLang="en-US" sz="3600" b="1">
              <a:solidFill>
                <a:srgbClr val="0066CC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170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sp>
        <p:nvSpPr>
          <p:cNvPr id="7171" name="文本框 1"/>
          <p:cNvSpPr/>
          <p:nvPr/>
        </p:nvSpPr>
        <p:spPr>
          <a:xfrm>
            <a:off x="273050" y="1412875"/>
            <a:ext cx="8753475" cy="552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125000"/>
              </a:lnSpc>
            </a:pPr>
            <a:r>
              <a:rPr lang="en-US" altLang="zh-CN" sz="2400" b="1">
                <a:solidFill>
                  <a:srgbClr val="0D0D0D"/>
                </a:solidFill>
                <a:latin typeface="宋体" panose="02010600030101010101" pitchFamily="2" charset="-122"/>
              </a:rPr>
              <a:t>2.</a:t>
            </a:r>
            <a:r>
              <a:rPr lang="zh-CN" altLang="en-US" sz="2400" b="1">
                <a:solidFill>
                  <a:srgbClr val="0D0D0D"/>
                </a:solidFill>
                <a:latin typeface="宋体" panose="02010600030101010101" pitchFamily="2" charset="-122"/>
              </a:rPr>
              <a:t>从物理学角度讲，噪声是指发声体做</a:t>
            </a:r>
            <a:r>
              <a:rPr lang="zh-CN" altLang="en-US" sz="2400" b="1" u="sng">
                <a:solidFill>
                  <a:srgbClr val="FF0000"/>
                </a:solidFill>
                <a:latin typeface="宋体" panose="02010600030101010101" pitchFamily="2" charset="-122"/>
              </a:rPr>
              <a:t>无规则</a:t>
            </a:r>
            <a:r>
              <a:rPr lang="zh-CN" altLang="en-US" sz="2400" b="1">
                <a:solidFill>
                  <a:srgbClr val="0D0D0D"/>
                </a:solidFill>
                <a:latin typeface="宋体" panose="02010600030101010101" pitchFamily="2" charset="-122"/>
              </a:rPr>
              <a:t>振动发出的声音。</a:t>
            </a:r>
            <a:endParaRPr lang="zh-CN" altLang="en-US" sz="2400" b="1">
              <a:solidFill>
                <a:srgbClr val="0D0D0D"/>
              </a:solidFill>
              <a:latin typeface="宋体" panose="02010600030101010101" pitchFamily="2" charset="-122"/>
            </a:endParaRPr>
          </a:p>
        </p:txBody>
      </p:sp>
      <p:pic>
        <p:nvPicPr>
          <p:cNvPr id="7172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8525" y="2349500"/>
            <a:ext cx="4506913" cy="103187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pic>
        <p:nvPicPr>
          <p:cNvPr id="7173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50" y="4076700"/>
            <a:ext cx="4538663" cy="1204913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 fill="hold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3"/>
          <p:cNvSpPr/>
          <p:nvPr/>
        </p:nvSpPr>
        <p:spPr>
          <a:xfrm>
            <a:off x="611188" y="484188"/>
            <a:ext cx="5545137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3600" b="1">
                <a:solidFill>
                  <a:srgbClr val="0066CC"/>
                </a:solidFill>
                <a:latin typeface="Times New Roman" panose="02020603050405020304" pitchFamily="18" charset="0"/>
              </a:rPr>
              <a:t>二、</a:t>
            </a:r>
            <a:r>
              <a:rPr lang="zh-CN" altLang="zh-CN" sz="3600" b="1">
                <a:solidFill>
                  <a:srgbClr val="0066CC"/>
                </a:solidFill>
                <a:latin typeface="Times New Roman" panose="02020603050405020304" pitchFamily="18" charset="0"/>
              </a:rPr>
              <a:t>噪声的等级和危害</a:t>
            </a:r>
            <a:endParaRPr lang="zh-CN" altLang="en-US" sz="3600" b="1">
              <a:solidFill>
                <a:srgbClr val="0066CC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8194" name="图片 15362" descr="twl8s0104280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5288" y="1339850"/>
            <a:ext cx="3638550" cy="392588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pic>
        <p:nvPicPr>
          <p:cNvPr id="8195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sp>
        <p:nvSpPr>
          <p:cNvPr id="8196" name="文本框 1"/>
          <p:cNvSpPr/>
          <p:nvPr/>
        </p:nvSpPr>
        <p:spPr>
          <a:xfrm>
            <a:off x="4211638" y="1484313"/>
            <a:ext cx="4572000" cy="3414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>
              <a:lnSpc>
                <a:spcPct val="200000"/>
              </a:lnSpc>
            </a:pPr>
            <a:r>
              <a:rPr lang="en-US" altLang="zh-CN" sz="2400" b="1">
                <a:solidFill>
                  <a:srgbClr val="0D0D0D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400" b="1">
                <a:solidFill>
                  <a:srgbClr val="0D0D0D"/>
                </a:solidFill>
                <a:latin typeface="宋体" panose="02010600030101010101" pitchFamily="2" charset="-122"/>
              </a:rPr>
              <a:t>．</a:t>
            </a:r>
            <a:r>
              <a:rPr lang="zh-CN" altLang="zh-CN" sz="2400" b="1">
                <a:solidFill>
                  <a:srgbClr val="0D0D0D"/>
                </a:solidFill>
                <a:latin typeface="宋体" panose="02010600030101010101" pitchFamily="2" charset="-122"/>
              </a:rPr>
              <a:t>用分贝</a:t>
            </a:r>
            <a:r>
              <a:rPr lang="zh-CN" altLang="en-US" sz="2400" b="1">
                <a:solidFill>
                  <a:srgbClr val="0D0D0D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400" b="1">
                <a:solidFill>
                  <a:srgbClr val="0D0D0D"/>
                </a:solidFill>
                <a:latin typeface="宋体" panose="02010600030101010101" pitchFamily="2" charset="-122"/>
              </a:rPr>
              <a:t>dB</a:t>
            </a:r>
            <a:r>
              <a:rPr lang="zh-CN" altLang="en-US" sz="2400" b="1">
                <a:solidFill>
                  <a:srgbClr val="0D0D0D"/>
                </a:solidFill>
                <a:latin typeface="宋体" panose="02010600030101010101" pitchFamily="2" charset="-122"/>
              </a:rPr>
              <a:t>）</a:t>
            </a:r>
            <a:r>
              <a:rPr lang="zh-CN" altLang="zh-CN" sz="2400" b="1">
                <a:solidFill>
                  <a:srgbClr val="0D0D0D"/>
                </a:solidFill>
                <a:latin typeface="宋体" panose="02010600030101010101" pitchFamily="2" charset="-122"/>
              </a:rPr>
              <a:t>为单位来表示声音强弱的等级。</a:t>
            </a:r>
            <a:r>
              <a:rPr lang="zh-CN" altLang="en-US" sz="2400" b="1">
                <a:latin typeface="宋体" panose="02010600030101010101" pitchFamily="2" charset="-122"/>
              </a:rPr>
              <a:t>它实质上是指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</a:rPr>
              <a:t>响度</a:t>
            </a:r>
            <a:r>
              <a:rPr lang="zh-CN" altLang="en-US" sz="2400" b="1">
                <a:latin typeface="宋体" panose="02010600030101010101" pitchFamily="2" charset="-122"/>
              </a:rPr>
              <a:t>的大小。</a:t>
            </a:r>
            <a:endParaRPr lang="zh-CN" altLang="en-US" sz="2400" b="1">
              <a:latin typeface="宋体" panose="02010600030101010101" pitchFamily="2" charset="-122"/>
            </a:endParaRPr>
          </a:p>
          <a:p>
            <a:pPr lvl="0" eaLnBrk="0" hangingPunct="0">
              <a:lnSpc>
                <a:spcPct val="200000"/>
              </a:lnSpc>
            </a:pPr>
            <a:endParaRPr lang="zh-CN" altLang="zh-CN" b="1">
              <a:solidFill>
                <a:srgbClr val="0D0D0D"/>
              </a:solidFill>
              <a:latin typeface="宋体" panose="02010600030101010101" pitchFamily="2" charset="-122"/>
            </a:endParaRPr>
          </a:p>
          <a:p>
            <a:pPr lvl="0" eaLnBrk="0" hangingPunct="0">
              <a:lnSpc>
                <a:spcPct val="200000"/>
              </a:lnSpc>
            </a:pPr>
            <a:r>
              <a:rPr lang="en-US" altLang="zh-CN" b="1">
                <a:solidFill>
                  <a:srgbClr val="0D0D0D"/>
                </a:solidFill>
                <a:latin typeface="宋体" panose="02010600030101010101" pitchFamily="2" charset="-122"/>
              </a:rPr>
              <a:t> </a:t>
            </a:r>
            <a:endParaRPr lang="zh-CN" altLang="en-US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图片 26625" descr="未标题-2 拷贝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6000" contrast="24000"/>
          </a:blip>
          <a:stretch>
            <a:fillRect/>
          </a:stretch>
        </p:blipFill>
        <p:spPr>
          <a:xfrm>
            <a:off x="304800" y="3276600"/>
            <a:ext cx="8686800" cy="5905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6627" name="组合 26626"/>
          <p:cNvGrpSpPr/>
          <p:nvPr/>
        </p:nvGrpSpPr>
        <p:grpSpPr>
          <a:xfrm>
            <a:off x="7696200" y="4006850"/>
            <a:ext cx="1447800" cy="2317750"/>
            <a:chOff x="0" y="0"/>
            <a:chExt cx="912" cy="1460"/>
          </a:xfrm>
        </p:grpSpPr>
        <p:graphicFrame>
          <p:nvGraphicFramePr>
            <p:cNvPr id="26628" name="对象 26627"/>
            <p:cNvGraphicFramePr>
              <a:graphicFrameLocks noChangeAspect="1"/>
            </p:cNvGraphicFramePr>
            <p:nvPr/>
          </p:nvGraphicFramePr>
          <p:xfrm>
            <a:off x="0" y="0"/>
            <a:ext cx="776" cy="10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8" name="" r:id="rId2" imgW="1231900" imgH="1701800" progId="Photoshop.Image.7">
                    <p:embed/>
                  </p:oleObj>
                </mc:Choice>
                <mc:Fallback>
                  <p:oleObj name="" r:id="rId2" imgW="1231900" imgH="1701800" progId="Photoshop.Image.7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>
                          <a:clrChange>
                            <a:clrFrom>
                              <a:srgbClr val="FFFFFF"/>
                            </a:clrFrom>
                            <a:clrTo>
                              <a:srgbClr val="FFFFFF">
                                <a:alpha val="0"/>
                              </a:srgbClr>
                            </a:clrTo>
                          </a:clrChange>
                          <a:lum bright="-12000" contrast="12000"/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0" y="0"/>
                          <a:ext cx="776" cy="107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6629" name="文本框 26628"/>
            <p:cNvSpPr txBox="1"/>
            <p:nvPr/>
          </p:nvSpPr>
          <p:spPr>
            <a:xfrm>
              <a:off x="240" y="1056"/>
              <a:ext cx="672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 u="none">
                  <a:latin typeface="Times New Roman" panose="02020603050405020304" pitchFamily="18" charset="0"/>
                </a:rPr>
                <a:t>时钟滴答声</a:t>
              </a:r>
              <a:endParaRPr lang="zh-CN" altLang="en-US" b="1" u="none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26630" name="组合 26629"/>
          <p:cNvGrpSpPr/>
          <p:nvPr/>
        </p:nvGrpSpPr>
        <p:grpSpPr>
          <a:xfrm>
            <a:off x="7543800" y="1295400"/>
            <a:ext cx="1371600" cy="1968500"/>
            <a:chOff x="0" y="0"/>
            <a:chExt cx="864" cy="1240"/>
          </a:xfrm>
        </p:grpSpPr>
        <p:graphicFrame>
          <p:nvGraphicFramePr>
            <p:cNvPr id="26631" name="对象 26630"/>
            <p:cNvGraphicFramePr>
              <a:graphicFrameLocks noChangeAspect="1"/>
            </p:cNvGraphicFramePr>
            <p:nvPr/>
          </p:nvGraphicFramePr>
          <p:xfrm>
            <a:off x="8" y="0"/>
            <a:ext cx="856" cy="1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9" name="" r:id="rId4" imgW="1358900" imgH="1968500" progId="Photoshop.Image.7">
                    <p:embed/>
                  </p:oleObj>
                </mc:Choice>
                <mc:Fallback>
                  <p:oleObj name="" r:id="rId4" imgW="1358900" imgH="1968500" progId="Photoshop.Image.7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8" y="0"/>
                          <a:ext cx="856" cy="12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6632" name="文本框 26631"/>
            <p:cNvSpPr txBox="1"/>
            <p:nvPr/>
          </p:nvSpPr>
          <p:spPr>
            <a:xfrm>
              <a:off x="0" y="48"/>
              <a:ext cx="33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 u="none">
                  <a:latin typeface="Times New Roman" panose="02020603050405020304" pitchFamily="18" charset="0"/>
                </a:rPr>
                <a:t>安眠</a:t>
              </a:r>
              <a:endParaRPr lang="zh-CN" altLang="en-US" b="1" u="none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26633" name="组合 26632"/>
          <p:cNvGrpSpPr/>
          <p:nvPr/>
        </p:nvGrpSpPr>
        <p:grpSpPr>
          <a:xfrm>
            <a:off x="6248400" y="4387850"/>
            <a:ext cx="1155700" cy="2012950"/>
            <a:chOff x="0" y="0"/>
            <a:chExt cx="728" cy="1268"/>
          </a:xfrm>
        </p:grpSpPr>
        <p:graphicFrame>
          <p:nvGraphicFramePr>
            <p:cNvPr id="26634" name="对象 26633"/>
            <p:cNvGraphicFramePr>
              <a:graphicFrameLocks noChangeAspect="1"/>
            </p:cNvGraphicFramePr>
            <p:nvPr/>
          </p:nvGraphicFramePr>
          <p:xfrm>
            <a:off x="0" y="0"/>
            <a:ext cx="728" cy="8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0" name="" r:id="rId6" imgW="1155700" imgH="1320800" progId="Photoshop.Image.7">
                    <p:embed/>
                  </p:oleObj>
                </mc:Choice>
                <mc:Fallback>
                  <p:oleObj name="" r:id="rId6" imgW="1155700" imgH="1320800" progId="Photoshop.Image.7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0" y="0"/>
                          <a:ext cx="728" cy="83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6635" name="文本框 26634"/>
            <p:cNvSpPr txBox="1"/>
            <p:nvPr/>
          </p:nvSpPr>
          <p:spPr>
            <a:xfrm>
              <a:off x="192" y="864"/>
              <a:ext cx="432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 u="none">
                  <a:latin typeface="Times New Roman" panose="02020603050405020304" pitchFamily="18" charset="0"/>
                </a:rPr>
                <a:t>空调响声</a:t>
              </a:r>
              <a:endParaRPr lang="zh-CN" altLang="en-US" b="1" u="none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26636" name="组合 26635"/>
          <p:cNvGrpSpPr/>
          <p:nvPr/>
        </p:nvGrpSpPr>
        <p:grpSpPr>
          <a:xfrm>
            <a:off x="5715000" y="1219200"/>
            <a:ext cx="1752600" cy="2057400"/>
            <a:chOff x="0" y="0"/>
            <a:chExt cx="1104" cy="1296"/>
          </a:xfrm>
        </p:grpSpPr>
        <p:graphicFrame>
          <p:nvGraphicFramePr>
            <p:cNvPr id="26637" name="对象 26636"/>
            <p:cNvGraphicFramePr>
              <a:graphicFrameLocks noChangeAspect="1"/>
            </p:cNvGraphicFramePr>
            <p:nvPr/>
          </p:nvGraphicFramePr>
          <p:xfrm>
            <a:off x="48" y="48"/>
            <a:ext cx="1056" cy="12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1" name="" r:id="rId8" imgW="1676400" imgH="1828800" progId="Photoshop.Image.7">
                    <p:embed/>
                  </p:oleObj>
                </mc:Choice>
                <mc:Fallback>
                  <p:oleObj name="" r:id="rId8" imgW="1676400" imgH="1828800" progId="Photoshop.Image.7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48" y="48"/>
                          <a:ext cx="1056" cy="124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6638" name="文本框 26637"/>
            <p:cNvSpPr txBox="1"/>
            <p:nvPr/>
          </p:nvSpPr>
          <p:spPr>
            <a:xfrm>
              <a:off x="0" y="0"/>
              <a:ext cx="480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 u="none">
                  <a:latin typeface="Times New Roman" panose="02020603050405020304" pitchFamily="18" charset="0"/>
                </a:rPr>
                <a:t>影响睡眠</a:t>
              </a:r>
              <a:endParaRPr lang="zh-CN" altLang="en-US" b="1" u="none">
                <a:latin typeface="Times New Roman" panose="02020603050405020304" pitchFamily="18" charset="0"/>
              </a:endParaRPr>
            </a:p>
          </p:txBody>
        </p:sp>
      </p:grpSp>
      <p:graphicFrame>
        <p:nvGraphicFramePr>
          <p:cNvPr id="26639" name="对象 26638"/>
          <p:cNvGraphicFramePr>
            <a:graphicFrameLocks noChangeAspect="1"/>
          </p:cNvGraphicFramePr>
          <p:nvPr/>
        </p:nvGraphicFramePr>
        <p:xfrm>
          <a:off x="4419600" y="1752600"/>
          <a:ext cx="1295400" cy="144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" r:id="rId10" imgW="1295400" imgH="1447800" progId="Photoshop.Image.7">
                  <p:embed/>
                </p:oleObj>
              </mc:Choice>
              <mc:Fallback>
                <p:oleObj name="" r:id="rId10" imgW="1295400" imgH="1447800" progId="Photoshop.Image.7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419600" y="1752600"/>
                        <a:ext cx="1295400" cy="1447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6640" name="组合 26639"/>
          <p:cNvGrpSpPr/>
          <p:nvPr/>
        </p:nvGrpSpPr>
        <p:grpSpPr>
          <a:xfrm>
            <a:off x="4419600" y="3930650"/>
            <a:ext cx="1676400" cy="2209800"/>
            <a:chOff x="0" y="0"/>
            <a:chExt cx="1056" cy="1392"/>
          </a:xfrm>
        </p:grpSpPr>
        <p:graphicFrame>
          <p:nvGraphicFramePr>
            <p:cNvPr id="26641" name="对象 26640"/>
            <p:cNvGraphicFramePr>
              <a:graphicFrameLocks noChangeAspect="1"/>
            </p:cNvGraphicFramePr>
            <p:nvPr/>
          </p:nvGraphicFramePr>
          <p:xfrm>
            <a:off x="384" y="0"/>
            <a:ext cx="672" cy="13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3" name="" r:id="rId12" imgW="1917700" imgH="2209800" progId="Photoshop.Image.7">
                    <p:embed/>
                  </p:oleObj>
                </mc:Choice>
                <mc:Fallback>
                  <p:oleObj name="" r:id="rId12" imgW="1917700" imgH="2209800" progId="Photoshop.Image.7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3">
                          <a:clrChange>
                            <a:clrFrom>
                              <a:srgbClr val="FFFFFF"/>
                            </a:clrFrom>
                            <a:clrTo>
                              <a:srgbClr val="FFFFFF">
                                <a:alpha val="0"/>
                              </a:srgbClr>
                            </a:clrTo>
                          </a:clrChange>
                        </a:blip>
                        <a:srcRect l="44371"/>
                        <a:stretch>
                          <a:fillRect/>
                        </a:stretch>
                      </p:blipFill>
                      <p:spPr>
                        <a:xfrm>
                          <a:off x="384" y="0"/>
                          <a:ext cx="672" cy="139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6642" name="直接连接符 26641"/>
            <p:cNvSpPr/>
            <p:nvPr/>
          </p:nvSpPr>
          <p:spPr>
            <a:xfrm flipH="1" flipV="1">
              <a:off x="0" y="96"/>
              <a:ext cx="384" cy="28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</p:grpSp>
      <p:graphicFrame>
        <p:nvGraphicFramePr>
          <p:cNvPr id="26643" name="对象 26642"/>
          <p:cNvGraphicFramePr>
            <a:graphicFrameLocks noChangeAspect="1"/>
          </p:cNvGraphicFramePr>
          <p:nvPr/>
        </p:nvGraphicFramePr>
        <p:xfrm>
          <a:off x="2514600" y="1447800"/>
          <a:ext cx="1905000" cy="165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" r:id="rId14" imgW="1981200" imgH="1651000" progId="Photoshop.Image.7">
                  <p:embed/>
                </p:oleObj>
              </mc:Choice>
              <mc:Fallback>
                <p:oleObj name="" r:id="rId14" imgW="1981200" imgH="1651000" progId="Photoshop.Image.7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</a:blip>
                      <a:srcRect l="3847"/>
                      <a:stretch>
                        <a:fillRect/>
                      </a:stretch>
                    </p:blipFill>
                    <p:spPr>
                      <a:xfrm>
                        <a:off x="2514600" y="1447800"/>
                        <a:ext cx="1905000" cy="1651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6644" name="组合 26643"/>
          <p:cNvGrpSpPr/>
          <p:nvPr/>
        </p:nvGrpSpPr>
        <p:grpSpPr>
          <a:xfrm>
            <a:off x="3200400" y="4083050"/>
            <a:ext cx="1981200" cy="1587500"/>
            <a:chOff x="0" y="0"/>
            <a:chExt cx="1248" cy="1000"/>
          </a:xfrm>
        </p:grpSpPr>
        <p:graphicFrame>
          <p:nvGraphicFramePr>
            <p:cNvPr id="26645" name="对象 26644"/>
            <p:cNvGraphicFramePr>
              <a:graphicFrameLocks noChangeAspect="1"/>
            </p:cNvGraphicFramePr>
            <p:nvPr/>
          </p:nvGraphicFramePr>
          <p:xfrm>
            <a:off x="0" y="336"/>
            <a:ext cx="1248" cy="6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5" name="" r:id="rId16" imgW="2057400" imgH="1054100" progId="Photoshop.Image.7">
                    <p:embed/>
                  </p:oleObj>
                </mc:Choice>
                <mc:Fallback>
                  <p:oleObj name="" r:id="rId16" imgW="2057400" imgH="1054100" progId="Photoshop.Image.7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7">
                          <a:clrChange>
                            <a:clrFrom>
                              <a:srgbClr val="FFFFFF"/>
                            </a:clrFrom>
                            <a:clrTo>
                              <a:srgbClr val="FFFFFF">
                                <a:alpha val="0"/>
                              </a:srgbClr>
                            </a:clrTo>
                          </a:clrChange>
                        </a:blip>
                        <a:srcRect l="3703"/>
                        <a:stretch>
                          <a:fillRect/>
                        </a:stretch>
                      </p:blipFill>
                      <p:spPr>
                        <a:xfrm>
                          <a:off x="0" y="336"/>
                          <a:ext cx="1248" cy="66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6646" name="直接连接符 26645"/>
            <p:cNvSpPr/>
            <p:nvPr/>
          </p:nvSpPr>
          <p:spPr>
            <a:xfrm flipH="1" flipV="1">
              <a:off x="48" y="0"/>
              <a:ext cx="240" cy="43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</p:grpSp>
      <p:graphicFrame>
        <p:nvGraphicFramePr>
          <p:cNvPr id="26647" name="对象 26646"/>
          <p:cNvGraphicFramePr>
            <a:graphicFrameLocks noChangeAspect="1"/>
          </p:cNvGraphicFramePr>
          <p:nvPr/>
        </p:nvGraphicFramePr>
        <p:xfrm>
          <a:off x="1905000" y="4006850"/>
          <a:ext cx="1092200" cy="217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" r:id="rId18" imgW="1092200" imgH="2171700" progId="Photoshop.Image.7">
                  <p:embed/>
                </p:oleObj>
              </mc:Choice>
              <mc:Fallback>
                <p:oleObj name="" r:id="rId18" imgW="1092200" imgH="2171700" progId="Photoshop.Image.7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9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  <a:lum bright="-12000" contrast="12000"/>
                      </a:blip>
                      <a:stretch>
                        <a:fillRect/>
                      </a:stretch>
                    </p:blipFill>
                    <p:spPr>
                      <a:xfrm>
                        <a:off x="1905000" y="4006850"/>
                        <a:ext cx="1092200" cy="2171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48" name="对象 26647"/>
          <p:cNvGraphicFramePr>
            <a:graphicFrameLocks noChangeAspect="1"/>
          </p:cNvGraphicFramePr>
          <p:nvPr/>
        </p:nvGraphicFramePr>
        <p:xfrm>
          <a:off x="381000" y="3886200"/>
          <a:ext cx="1473200" cy="132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" r:id="rId20" imgW="1473200" imgH="1320800" progId="Photoshop.Image.7">
                  <p:embed/>
                </p:oleObj>
              </mc:Choice>
              <mc:Fallback>
                <p:oleObj name="" r:id="rId20" imgW="1473200" imgH="1320800" progId="Photoshop.Image.7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1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  <a:lum bright="-6000" contrast="6000"/>
                      </a:blip>
                      <a:stretch>
                        <a:fillRect/>
                      </a:stretch>
                    </p:blipFill>
                    <p:spPr>
                      <a:xfrm>
                        <a:off x="381000" y="3886200"/>
                        <a:ext cx="1473200" cy="1320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49" name="文本框 26648"/>
          <p:cNvSpPr txBox="1"/>
          <p:nvPr/>
        </p:nvSpPr>
        <p:spPr>
          <a:xfrm>
            <a:off x="250825" y="188913"/>
            <a:ext cx="765968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 u="none">
                <a:solidFill>
                  <a:srgbClr val="FF0000"/>
                </a:solidFill>
                <a:latin typeface="Arial" panose="020B0604020202020204" pitchFamily="34" charset="0"/>
              </a:rPr>
              <a:t>环</a:t>
            </a:r>
            <a:r>
              <a:rPr lang="zh-TW" altLang="en-US" sz="3200" b="1" u="none">
                <a:solidFill>
                  <a:srgbClr val="FF0000"/>
                </a:solidFill>
                <a:latin typeface="Arial" panose="020B0604020202020204" pitchFamily="34" charset="0"/>
              </a:rPr>
              <a:t>境中的噪</a:t>
            </a:r>
            <a:r>
              <a:rPr lang="zh-CN" altLang="en-US" sz="3200" b="1" u="none">
                <a:solidFill>
                  <a:srgbClr val="FF0000"/>
                </a:solidFill>
                <a:latin typeface="Arial" panose="020B0604020202020204" pitchFamily="34" charset="0"/>
              </a:rPr>
              <a:t>声对</a:t>
            </a:r>
            <a:r>
              <a:rPr lang="zh-TW" altLang="en-US" sz="3200" b="1" u="none">
                <a:solidFill>
                  <a:srgbClr val="FF0000"/>
                </a:solidFill>
                <a:latin typeface="Arial" panose="020B0604020202020204" pitchFamily="34" charset="0"/>
              </a:rPr>
              <a:t>人的不良影</a:t>
            </a:r>
            <a:r>
              <a:rPr lang="zh-CN" altLang="en-US" sz="3200" b="1" u="none">
                <a:solidFill>
                  <a:srgbClr val="FF0000"/>
                </a:solidFill>
                <a:latin typeface="Arial" panose="020B0604020202020204" pitchFamily="34" charset="0"/>
              </a:rPr>
              <a:t>响示意图</a:t>
            </a:r>
            <a:endParaRPr lang="zh-TW" altLang="en-US" sz="3200" b="1" u="none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pSp>
        <p:nvGrpSpPr>
          <p:cNvPr id="26650" name="组合 26649"/>
          <p:cNvGrpSpPr/>
          <p:nvPr/>
        </p:nvGrpSpPr>
        <p:grpSpPr>
          <a:xfrm>
            <a:off x="609600" y="1600200"/>
            <a:ext cx="1676400" cy="1600200"/>
            <a:chOff x="0" y="0"/>
            <a:chExt cx="1056" cy="1008"/>
          </a:xfrm>
        </p:grpSpPr>
        <p:grpSp>
          <p:nvGrpSpPr>
            <p:cNvPr id="26651" name="组合 26650"/>
            <p:cNvGrpSpPr/>
            <p:nvPr/>
          </p:nvGrpSpPr>
          <p:grpSpPr>
            <a:xfrm>
              <a:off x="0" y="0"/>
              <a:ext cx="1056" cy="1008"/>
              <a:chOff x="0" y="0"/>
              <a:chExt cx="1056" cy="1008"/>
            </a:xfrm>
          </p:grpSpPr>
          <p:graphicFrame>
            <p:nvGraphicFramePr>
              <p:cNvPr id="26652" name="对象 26651"/>
              <p:cNvGraphicFramePr>
                <a:graphicFrameLocks noChangeAspect="1"/>
              </p:cNvGraphicFramePr>
              <p:nvPr/>
            </p:nvGraphicFramePr>
            <p:xfrm>
              <a:off x="0" y="0"/>
              <a:ext cx="1056" cy="100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48" name="" r:id="rId22" imgW="1676400" imgH="1600200" progId="Photoshop.Image.7">
                      <p:embed/>
                    </p:oleObj>
                  </mc:Choice>
                  <mc:Fallback>
                    <p:oleObj name="" r:id="rId22" imgW="1676400" imgH="1600200" progId="Photoshop.Image.7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23">
                            <a:clrChange>
                              <a:clrFrom>
                                <a:srgbClr val="FFFFFF"/>
                              </a:clrFrom>
                              <a:clrTo>
                                <a:srgbClr val="FFFFFF">
                                  <a:alpha val="0"/>
                                </a:srgbClr>
                              </a:clrTo>
                            </a:clrChange>
                            <a:lum contrast="6000"/>
                          </a:blip>
                          <a:stretch>
                            <a:fillRect/>
                          </a:stretch>
                        </p:blipFill>
                        <p:spPr>
                          <a:xfrm>
                            <a:off x="0" y="0"/>
                            <a:ext cx="1056" cy="1008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6653" name="直接连接符 26652"/>
              <p:cNvSpPr/>
              <p:nvPr/>
            </p:nvSpPr>
            <p:spPr>
              <a:xfrm flipH="1">
                <a:off x="240" y="816"/>
                <a:ext cx="144" cy="144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lstStyle/>
              <a:p/>
            </p:txBody>
          </p:sp>
        </p:grpSp>
        <p:sp>
          <p:nvSpPr>
            <p:cNvPr id="26654" name="文本框 26653"/>
            <p:cNvSpPr txBox="1"/>
            <p:nvPr/>
          </p:nvSpPr>
          <p:spPr>
            <a:xfrm>
              <a:off x="96" y="192"/>
              <a:ext cx="288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 u="none">
                  <a:latin typeface="Times New Roman" panose="02020603050405020304" pitchFamily="18" charset="0"/>
                </a:rPr>
                <a:t>耳疼</a:t>
              </a:r>
              <a:endParaRPr lang="zh-CN" altLang="en-US" b="1" u="none">
                <a:latin typeface="Times New Roman" panose="02020603050405020304" pitchFamily="18" charset="0"/>
              </a:endParaRPr>
            </a:p>
          </p:txBody>
        </p:sp>
      </p:grpSp>
      <p:sp>
        <p:nvSpPr>
          <p:cNvPr id="26655" name="文本框 26654"/>
          <p:cNvSpPr txBox="1"/>
          <p:nvPr/>
        </p:nvSpPr>
        <p:spPr>
          <a:xfrm>
            <a:off x="0" y="3200400"/>
            <a:ext cx="304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u="none">
                <a:solidFill>
                  <a:srgbClr val="FF0000"/>
                </a:solidFill>
                <a:latin typeface="Times New Roman" panose="02020603050405020304" pitchFamily="18" charset="0"/>
              </a:rPr>
              <a:t>分贝</a:t>
            </a:r>
            <a:endParaRPr lang="zh-CN" altLang="en-US" b="1" u="none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56" name="文本框 26655"/>
          <p:cNvSpPr txBox="1"/>
          <p:nvPr/>
        </p:nvSpPr>
        <p:spPr>
          <a:xfrm>
            <a:off x="7162800" y="3733800"/>
            <a:ext cx="9144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 u="none">
                <a:solidFill>
                  <a:schemeClr val="accent2"/>
                </a:solidFill>
                <a:latin typeface="Times New Roman" panose="02020603050405020304" pitchFamily="18" charset="0"/>
              </a:rPr>
              <a:t>睡眠</a:t>
            </a:r>
            <a:endParaRPr lang="zh-CN" altLang="en-US" sz="2000" b="1" u="none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57" name="文本框 26656"/>
          <p:cNvSpPr txBox="1"/>
          <p:nvPr/>
        </p:nvSpPr>
        <p:spPr>
          <a:xfrm>
            <a:off x="4800600" y="3733800"/>
            <a:ext cx="15240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u="none">
                <a:solidFill>
                  <a:schemeClr val="accent2"/>
                </a:solidFill>
                <a:latin typeface="Times New Roman" panose="02020603050405020304" pitchFamily="18" charset="0"/>
              </a:rPr>
              <a:t>影响学习</a:t>
            </a:r>
            <a:endParaRPr lang="zh-CN" altLang="en-US" b="1" u="none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58" name="文本框 26657"/>
          <p:cNvSpPr txBox="1"/>
          <p:nvPr/>
        </p:nvSpPr>
        <p:spPr>
          <a:xfrm>
            <a:off x="3429000" y="3733800"/>
            <a:ext cx="12954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u="none">
                <a:solidFill>
                  <a:schemeClr val="accent2"/>
                </a:solidFill>
                <a:latin typeface="Times New Roman" panose="02020603050405020304" pitchFamily="18" charset="0"/>
              </a:rPr>
              <a:t>干扰交谈</a:t>
            </a:r>
            <a:endParaRPr lang="zh-CN" altLang="en-US" b="1" u="none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59" name="文本框 26658"/>
          <p:cNvSpPr txBox="1"/>
          <p:nvPr/>
        </p:nvSpPr>
        <p:spPr>
          <a:xfrm>
            <a:off x="2209800" y="3657600"/>
            <a:ext cx="990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u="none">
                <a:solidFill>
                  <a:schemeClr val="accent2"/>
                </a:solidFill>
                <a:latin typeface="Times New Roman" panose="02020603050405020304" pitchFamily="18" charset="0"/>
              </a:rPr>
              <a:t>工作效率降低</a:t>
            </a:r>
            <a:endParaRPr lang="zh-CN" altLang="en-US" b="1" u="none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6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6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26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26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26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6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56" grpId="0"/>
      <p:bldP spid="26657" grpId="0"/>
      <p:bldP spid="26658" grpId="0"/>
      <p:bldP spid="2665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sp>
        <p:nvSpPr>
          <p:cNvPr id="9218" name="Text Box 3"/>
          <p:cNvSpPr/>
          <p:nvPr/>
        </p:nvSpPr>
        <p:spPr>
          <a:xfrm>
            <a:off x="611188" y="484188"/>
            <a:ext cx="5545137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3600" b="1">
                <a:solidFill>
                  <a:srgbClr val="0066CC"/>
                </a:solidFill>
                <a:latin typeface="Times New Roman" panose="02020603050405020304" pitchFamily="18" charset="0"/>
              </a:rPr>
              <a:t>二、</a:t>
            </a:r>
            <a:r>
              <a:rPr lang="zh-CN" altLang="zh-CN" sz="3600" b="1">
                <a:solidFill>
                  <a:srgbClr val="0066CC"/>
                </a:solidFill>
                <a:latin typeface="Times New Roman" panose="02020603050405020304" pitchFamily="18" charset="0"/>
              </a:rPr>
              <a:t>噪声的等级和危害</a:t>
            </a:r>
            <a:endParaRPr lang="zh-CN" altLang="en-US" sz="3600" b="1">
              <a:solidFill>
                <a:srgbClr val="0066CC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9219" name="图片 1536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088" y="1052513"/>
            <a:ext cx="4005262" cy="5653087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sp>
        <p:nvSpPr>
          <p:cNvPr id="9220" name="矩形 15365"/>
          <p:cNvSpPr/>
          <p:nvPr/>
        </p:nvSpPr>
        <p:spPr>
          <a:xfrm>
            <a:off x="4787900" y="1484630"/>
            <a:ext cx="4284663" cy="101473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ea typeface="黑体" panose="02010609060101010101" pitchFamily="49" charset="-122"/>
              </a:rPr>
              <a:t>      </a:t>
            </a: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ea typeface="黑体" panose="02010609060101010101" pitchFamily="49" charset="-122"/>
              </a:rPr>
              <a:t>为保护听力，声音</a:t>
            </a:r>
            <a:endParaRPr lang="zh-CN" altLang="en-US" sz="2800" b="1">
              <a:effectLst>
                <a:outerShdw blurRad="38100" dist="38100" dir="2700000" algn="tl">
                  <a:srgbClr val="FFFFFF"/>
                </a:outerShdw>
              </a:effectLst>
              <a:ea typeface="黑体" panose="02010609060101010101" pitchFamily="49" charset="-122"/>
            </a:endParaRPr>
          </a:p>
          <a:p>
            <a:pPr lvl="0"/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ea typeface="黑体" panose="02010609060101010101" pitchFamily="49" charset="-122"/>
              </a:rPr>
              <a:t>不能超过</a:t>
            </a:r>
            <a:r>
              <a:rPr lang="en-US" altLang="zh-CN" sz="2800" b="1">
                <a:solidFill>
                  <a:schemeClr val="fol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49" charset="-122"/>
              </a:rPr>
              <a:t>90dB</a:t>
            </a:r>
            <a:r>
              <a:rPr lang="zh-CN" altLang="en-US" sz="3200" b="1">
                <a:effectLst>
                  <a:outerShdw blurRad="38100" dist="38100" dir="2700000" algn="tl">
                    <a:srgbClr val="FFFFFF"/>
                  </a:outerShdw>
                </a:effectLst>
                <a:ea typeface="黑体" panose="02010609060101010101" pitchFamily="49" charset="-122"/>
              </a:rPr>
              <a:t>；</a:t>
            </a:r>
            <a:endParaRPr lang="zh-CN" altLang="en-US" sz="3200" b="1">
              <a:effectLst>
                <a:outerShdw blurRad="38100" dist="38100" dir="2700000" algn="tl">
                  <a:srgbClr val="FFFFFF"/>
                </a:outerShdw>
              </a:effectLst>
              <a:ea typeface="黑体" panose="02010609060101010101" pitchFamily="49" charset="-122"/>
            </a:endParaRPr>
          </a:p>
        </p:txBody>
      </p:sp>
      <p:sp>
        <p:nvSpPr>
          <p:cNvPr id="9221" name="矩形 15366"/>
          <p:cNvSpPr/>
          <p:nvPr/>
        </p:nvSpPr>
        <p:spPr>
          <a:xfrm>
            <a:off x="4715828" y="2952750"/>
            <a:ext cx="4211638" cy="95313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ea typeface="黑体" panose="02010609060101010101" pitchFamily="49" charset="-122"/>
              </a:rPr>
              <a:t>       </a:t>
            </a: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ea typeface="黑体" panose="02010609060101010101" pitchFamily="49" charset="-122"/>
              </a:rPr>
              <a:t>为保证学习和工作，</a:t>
            </a:r>
            <a:endParaRPr lang="zh-CN" altLang="en-US" sz="2800" b="1">
              <a:effectLst>
                <a:outerShdw blurRad="38100" dist="38100" dir="2700000" algn="tl">
                  <a:srgbClr val="FFFFFF"/>
                </a:outerShdw>
              </a:effectLst>
              <a:ea typeface="黑体" panose="02010609060101010101" pitchFamily="49" charset="-122"/>
            </a:endParaRPr>
          </a:p>
          <a:p>
            <a:pPr lvl="0"/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ea typeface="黑体" panose="02010609060101010101" pitchFamily="49" charset="-122"/>
              </a:rPr>
              <a:t>声音不能超过</a:t>
            </a:r>
            <a:r>
              <a:rPr lang="en-US" altLang="zh-CN" sz="2800" b="1">
                <a:solidFill>
                  <a:schemeClr val="fol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49" charset="-122"/>
              </a:rPr>
              <a:t>70dB</a:t>
            </a: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ea typeface="黑体" panose="02010609060101010101" pitchFamily="49" charset="-122"/>
              </a:rPr>
              <a:t>；</a:t>
            </a:r>
            <a:endParaRPr lang="zh-CN" altLang="en-US" sz="2800" b="1">
              <a:effectLst>
                <a:outerShdw blurRad="38100" dist="38100" dir="2700000" algn="tl">
                  <a:srgbClr val="FFFFFF"/>
                </a:outerShdw>
              </a:effectLst>
              <a:ea typeface="黑体" panose="02010609060101010101" pitchFamily="49" charset="-122"/>
            </a:endParaRPr>
          </a:p>
        </p:txBody>
      </p:sp>
      <p:sp>
        <p:nvSpPr>
          <p:cNvPr id="9222" name="矩形 15367"/>
          <p:cNvSpPr/>
          <p:nvPr/>
        </p:nvSpPr>
        <p:spPr>
          <a:xfrm>
            <a:off x="4787583" y="4292600"/>
            <a:ext cx="4572000" cy="95313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ea typeface="黑体" panose="02010609060101010101" pitchFamily="49" charset="-122"/>
              </a:rPr>
              <a:t>       </a:t>
            </a: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ea typeface="黑体" panose="02010609060101010101" pitchFamily="49" charset="-122"/>
              </a:rPr>
              <a:t>为保证休息和睡眠，</a:t>
            </a:r>
            <a:endParaRPr lang="zh-CN" altLang="en-US" sz="2800" b="1">
              <a:effectLst>
                <a:outerShdw blurRad="38100" dist="38100" dir="2700000" algn="tl">
                  <a:srgbClr val="FFFFFF"/>
                </a:outerShdw>
              </a:effectLst>
              <a:ea typeface="黑体" panose="02010609060101010101" pitchFamily="49" charset="-122"/>
            </a:endParaRPr>
          </a:p>
          <a:p>
            <a:pPr lvl="0"/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ea typeface="黑体" panose="02010609060101010101" pitchFamily="49" charset="-122"/>
              </a:rPr>
              <a:t>声音不能超过</a:t>
            </a:r>
            <a:r>
              <a:rPr lang="en-US" altLang="zh-CN" sz="2800" b="1">
                <a:solidFill>
                  <a:schemeClr val="fol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49" charset="-122"/>
              </a:rPr>
              <a:t>50dB</a:t>
            </a: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ea typeface="黑体" panose="02010609060101010101" pitchFamily="49" charset="-122"/>
              </a:rPr>
              <a:t>；</a:t>
            </a:r>
            <a:endParaRPr lang="zh-CN" altLang="en-US" sz="2800" b="1">
              <a:effectLst>
                <a:outerShdw blurRad="38100" dist="38100" dir="2700000" algn="tl">
                  <a:srgbClr val="FFFFFF"/>
                </a:outerShdw>
              </a:effectLst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fill="hold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 fill="hold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 fill="hold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 fill="hold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/>
      <p:bldP spid="9222" grpId="0"/>
      <p:bldP spid="9222" grpId="1"/>
      <p:bldP spid="9221" grpId="1"/>
      <p:bldP spid="9220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4"/>
          <p:cNvSpPr/>
          <p:nvPr/>
        </p:nvSpPr>
        <p:spPr>
          <a:xfrm>
            <a:off x="395288" y="1557338"/>
            <a:ext cx="2447925" cy="955675"/>
          </a:xfrm>
          <a:prstGeom prst="rect">
            <a:avLst/>
          </a:prstGeom>
          <a:solidFill>
            <a:srgbClr val="BBE0E3"/>
          </a:solidFill>
          <a:ln>
            <a:solidFill>
              <a:srgbClr val="3D8F95"/>
            </a:solidFill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chemeClr val="tx2"/>
                </a:solidFill>
                <a:latin typeface="Times New Roman" panose="02020603050405020304" pitchFamily="18" charset="0"/>
              </a:rPr>
              <a:t>声源的振动产生声音</a:t>
            </a:r>
            <a:endParaRPr lang="zh-CN" altLang="en-US" sz="28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2" name="Rectangle 5"/>
          <p:cNvSpPr/>
          <p:nvPr/>
        </p:nvSpPr>
        <p:spPr>
          <a:xfrm>
            <a:off x="3636963" y="1557338"/>
            <a:ext cx="2519362" cy="955675"/>
          </a:xfrm>
          <a:prstGeom prst="rect">
            <a:avLst/>
          </a:prstGeom>
          <a:solidFill>
            <a:srgbClr val="BBE0E3"/>
          </a:solidFill>
          <a:ln>
            <a:solidFill>
              <a:srgbClr val="3D8F95"/>
            </a:solidFill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chemeClr val="tx2"/>
                </a:solidFill>
                <a:latin typeface="Times New Roman" panose="02020603050405020304" pitchFamily="18" charset="0"/>
              </a:rPr>
              <a:t>空气等介质的传播</a:t>
            </a:r>
            <a:endParaRPr lang="zh-CN" altLang="en-US" sz="28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3" name="Rectangle 6"/>
          <p:cNvSpPr/>
          <p:nvPr/>
        </p:nvSpPr>
        <p:spPr>
          <a:xfrm>
            <a:off x="6804025" y="1557338"/>
            <a:ext cx="1930400" cy="955675"/>
          </a:xfrm>
          <a:prstGeom prst="rect">
            <a:avLst/>
          </a:prstGeom>
          <a:solidFill>
            <a:srgbClr val="BBE0E3"/>
          </a:solidFill>
          <a:ln>
            <a:solidFill>
              <a:srgbClr val="3D8F95"/>
            </a:solidFill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chemeClr val="tx2"/>
                </a:solidFill>
                <a:latin typeface="Times New Roman" panose="02020603050405020304" pitchFamily="18" charset="0"/>
              </a:rPr>
              <a:t>引起鼓膜的振动</a:t>
            </a:r>
            <a:endParaRPr lang="zh-CN" altLang="en-US" sz="28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4" name="AutoShape 11"/>
          <p:cNvSpPr/>
          <p:nvPr/>
        </p:nvSpPr>
        <p:spPr>
          <a:xfrm>
            <a:off x="2987675" y="1773238"/>
            <a:ext cx="504825" cy="649287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BBE0E3"/>
          </a:solidFill>
          <a:ln>
            <a:solidFill>
              <a:srgbClr val="3D8F95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zh-CN" sz="28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0245" name="AutoShape 12"/>
          <p:cNvSpPr/>
          <p:nvPr/>
        </p:nvSpPr>
        <p:spPr>
          <a:xfrm>
            <a:off x="6227763" y="1773238"/>
            <a:ext cx="504825" cy="649287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BBE0E3"/>
          </a:solidFill>
          <a:ln>
            <a:solidFill>
              <a:srgbClr val="3D8F95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zh-CN" sz="28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0246" name="AutoShape 13"/>
          <p:cNvSpPr/>
          <p:nvPr/>
        </p:nvSpPr>
        <p:spPr>
          <a:xfrm flipH="1" flipV="1">
            <a:off x="395288" y="3789363"/>
            <a:ext cx="2376487" cy="1655762"/>
          </a:xfrm>
          <a:prstGeom prst="cloudCallout">
            <a:avLst>
              <a:gd name="adj1" fmla="val -19875"/>
              <a:gd name="adj2" fmla="val 106278"/>
            </a:avLst>
          </a:prstGeom>
          <a:solidFill>
            <a:srgbClr val="BBE0E3"/>
          </a:solidFill>
          <a:ln>
            <a:solidFill>
              <a:srgbClr val="3D8F95"/>
            </a:solidFill>
            <a:round/>
          </a:ln>
        </p:spPr>
        <p:txBody>
          <a:bodyPr rot="10800000"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chemeClr val="tx2"/>
                </a:solidFill>
                <a:latin typeface="Times New Roman" panose="02020603050405020304" pitchFamily="18" charset="0"/>
              </a:rPr>
              <a:t>声音发生处</a:t>
            </a:r>
            <a:endParaRPr lang="zh-CN" altLang="en-US" sz="28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7" name="AutoShape 14"/>
          <p:cNvSpPr/>
          <p:nvPr/>
        </p:nvSpPr>
        <p:spPr>
          <a:xfrm flipH="1" flipV="1">
            <a:off x="3348038" y="3860800"/>
            <a:ext cx="2592387" cy="1225550"/>
          </a:xfrm>
          <a:prstGeom prst="cloudCallout">
            <a:avLst>
              <a:gd name="adj1" fmla="val -14361"/>
              <a:gd name="adj2" fmla="val 125514"/>
            </a:avLst>
          </a:prstGeom>
          <a:solidFill>
            <a:srgbClr val="BBE0E3"/>
          </a:solidFill>
          <a:ln>
            <a:solidFill>
              <a:srgbClr val="3D8F95"/>
            </a:solidFill>
            <a:round/>
          </a:ln>
        </p:spPr>
        <p:txBody>
          <a:bodyPr rot="10800000"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chemeClr val="tx2"/>
                </a:solidFill>
                <a:latin typeface="Times New Roman" panose="02020603050405020304" pitchFamily="18" charset="0"/>
              </a:rPr>
              <a:t>声音的传播过程</a:t>
            </a:r>
            <a:endParaRPr lang="zh-CN" altLang="en-US" sz="28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8" name="AutoShape 15"/>
          <p:cNvSpPr/>
          <p:nvPr/>
        </p:nvSpPr>
        <p:spPr>
          <a:xfrm flipH="1" flipV="1">
            <a:off x="6732588" y="3357563"/>
            <a:ext cx="2016125" cy="720725"/>
          </a:xfrm>
          <a:prstGeom prst="cloudCallout">
            <a:avLst>
              <a:gd name="adj1" fmla="val 10708"/>
              <a:gd name="adj2" fmla="val 116958"/>
            </a:avLst>
          </a:prstGeom>
          <a:solidFill>
            <a:srgbClr val="BBE0E3"/>
          </a:solidFill>
          <a:ln>
            <a:solidFill>
              <a:srgbClr val="3D8F95"/>
            </a:solidFill>
            <a:round/>
          </a:ln>
        </p:spPr>
        <p:txBody>
          <a:bodyPr rot="10800000"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chemeClr val="tx2"/>
                </a:solidFill>
                <a:latin typeface="Times New Roman" panose="02020603050405020304" pitchFamily="18" charset="0"/>
              </a:rPr>
              <a:t>人耳</a:t>
            </a:r>
            <a:endParaRPr lang="zh-CN" altLang="en-US" sz="28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0249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sp>
        <p:nvSpPr>
          <p:cNvPr id="28674" name="文本框 28673"/>
          <p:cNvSpPr txBox="1"/>
          <p:nvPr/>
        </p:nvSpPr>
        <p:spPr>
          <a:xfrm>
            <a:off x="433705" y="404495"/>
            <a:ext cx="3203575" cy="641350"/>
          </a:xfrm>
          <a:prstGeom prst="rect">
            <a:avLst/>
          </a:prstGeom>
          <a:noFill/>
          <a:ln w="9525">
            <a:noFill/>
          </a:ln>
        </p:spPr>
        <p:txBody>
          <a:bodyPr lIns="91431" tIns="45716" rIns="91431" bIns="45716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u="none">
                <a:solidFill>
                  <a:srgbClr val="FF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3600" b="1" u="none">
                <a:solidFill>
                  <a:srgbClr val="FF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减弱噪声</a:t>
            </a:r>
            <a:endParaRPr lang="zh-CN" altLang="en-US" sz="3600" b="1" u="none">
              <a:solidFill>
                <a:srgbClr val="FF66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/>
      <p:bldP spid="10247" grpId="0"/>
      <p:bldP spid="10248" grpId="0"/>
      <p:bldP spid="2867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文本框 28673"/>
          <p:cNvSpPr txBox="1"/>
          <p:nvPr/>
        </p:nvSpPr>
        <p:spPr>
          <a:xfrm>
            <a:off x="0" y="0"/>
            <a:ext cx="3203575" cy="641350"/>
          </a:xfrm>
          <a:prstGeom prst="rect">
            <a:avLst/>
          </a:prstGeom>
          <a:noFill/>
          <a:ln w="9525">
            <a:noFill/>
          </a:ln>
        </p:spPr>
        <p:txBody>
          <a:bodyPr lIns="91431" tIns="45716" rIns="91431" bIns="45716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u="none">
                <a:solidFill>
                  <a:srgbClr val="FF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3600" b="1" u="none">
                <a:solidFill>
                  <a:srgbClr val="FF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减弱噪声</a:t>
            </a:r>
            <a:endParaRPr lang="zh-CN" altLang="en-US" sz="3600" b="1" u="none">
              <a:solidFill>
                <a:srgbClr val="FF66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5" name="文本框 28674"/>
          <p:cNvSpPr txBox="1"/>
          <p:nvPr/>
        </p:nvSpPr>
        <p:spPr>
          <a:xfrm>
            <a:off x="2700338" y="981075"/>
            <a:ext cx="3384550" cy="579438"/>
          </a:xfrm>
          <a:prstGeom prst="rect">
            <a:avLst/>
          </a:prstGeom>
          <a:noFill/>
          <a:ln w="9525">
            <a:noFill/>
          </a:ln>
        </p:spPr>
        <p:txBody>
          <a:bodyPr lIns="91431" tIns="45716" rIns="91431" bIns="45716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u="none">
                <a:latin typeface="黑体" panose="02010609060101010101" pitchFamily="49" charset="-122"/>
                <a:ea typeface="黑体" panose="02010609060101010101" pitchFamily="49" charset="-122"/>
              </a:rPr>
              <a:t>①在声源处减弱</a:t>
            </a:r>
            <a:endParaRPr lang="zh-CN" altLang="en-US" sz="3200" b="1" u="none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6" name="文本框 28675"/>
          <p:cNvSpPr txBox="1"/>
          <p:nvPr/>
        </p:nvSpPr>
        <p:spPr>
          <a:xfrm>
            <a:off x="2987675" y="2420938"/>
            <a:ext cx="3384550" cy="579437"/>
          </a:xfrm>
          <a:prstGeom prst="rect">
            <a:avLst/>
          </a:prstGeom>
          <a:noFill/>
          <a:ln w="9525">
            <a:noFill/>
          </a:ln>
        </p:spPr>
        <p:txBody>
          <a:bodyPr lIns="91431" tIns="45716" rIns="91431" bIns="45716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u="none">
                <a:latin typeface="黑体" panose="02010609060101010101" pitchFamily="49" charset="-122"/>
                <a:ea typeface="黑体" panose="02010609060101010101" pitchFamily="49" charset="-122"/>
              </a:rPr>
              <a:t>③在人耳处减弱</a:t>
            </a:r>
            <a:endParaRPr lang="zh-CN" altLang="en-US" sz="3200" b="1" u="none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7" name="文本框 28676"/>
          <p:cNvSpPr txBox="1"/>
          <p:nvPr/>
        </p:nvSpPr>
        <p:spPr>
          <a:xfrm>
            <a:off x="0" y="908050"/>
            <a:ext cx="2663825" cy="579438"/>
          </a:xfrm>
          <a:prstGeom prst="rect">
            <a:avLst/>
          </a:prstGeom>
          <a:noFill/>
          <a:ln w="9525">
            <a:noFill/>
          </a:ln>
        </p:spPr>
        <p:txBody>
          <a:bodyPr lIns="91431" tIns="45716" rIns="91431" bIns="45716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u="none">
                <a:latin typeface="Tahoma" panose="020B0604030504040204" pitchFamily="34" charset="0"/>
                <a:ea typeface="黑体" panose="02010609060101010101" pitchFamily="49" charset="-122"/>
              </a:rPr>
              <a:t>噪声的产生</a:t>
            </a:r>
            <a:endParaRPr lang="zh-CN" altLang="en-US" sz="3200" b="1" u="none"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8678" name="文本框 28677"/>
          <p:cNvSpPr txBox="1"/>
          <p:nvPr/>
        </p:nvSpPr>
        <p:spPr>
          <a:xfrm>
            <a:off x="0" y="1628775"/>
            <a:ext cx="2232025" cy="579438"/>
          </a:xfrm>
          <a:prstGeom prst="rect">
            <a:avLst/>
          </a:prstGeom>
          <a:noFill/>
          <a:ln w="9525">
            <a:noFill/>
          </a:ln>
        </p:spPr>
        <p:txBody>
          <a:bodyPr lIns="91431" tIns="45716" rIns="91431" bIns="45716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u="none">
                <a:latin typeface="Tahoma" panose="020B0604030504040204" pitchFamily="34" charset="0"/>
                <a:ea typeface="黑体" panose="02010609060101010101" pitchFamily="49" charset="-122"/>
              </a:rPr>
              <a:t>噪声的传播</a:t>
            </a:r>
            <a:endParaRPr lang="zh-CN" altLang="en-US" sz="3200" b="1" u="none"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8679" name="文本框 28678"/>
          <p:cNvSpPr txBox="1"/>
          <p:nvPr/>
        </p:nvSpPr>
        <p:spPr>
          <a:xfrm>
            <a:off x="0" y="2349500"/>
            <a:ext cx="2232025" cy="579438"/>
          </a:xfrm>
          <a:prstGeom prst="rect">
            <a:avLst/>
          </a:prstGeom>
          <a:noFill/>
          <a:ln w="9525">
            <a:noFill/>
          </a:ln>
        </p:spPr>
        <p:txBody>
          <a:bodyPr lIns="91431" tIns="45716" rIns="91431" bIns="45716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u="none">
                <a:latin typeface="Tahoma" panose="020B0604030504040204" pitchFamily="34" charset="0"/>
                <a:ea typeface="黑体" panose="02010609060101010101" pitchFamily="49" charset="-122"/>
              </a:rPr>
              <a:t>噪声的接收</a:t>
            </a:r>
            <a:endParaRPr lang="zh-CN" altLang="en-US" sz="3200" b="1" u="none"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8680" name="右箭头 28679"/>
          <p:cNvSpPr/>
          <p:nvPr/>
        </p:nvSpPr>
        <p:spPr>
          <a:xfrm>
            <a:off x="2195513" y="1125538"/>
            <a:ext cx="576262" cy="214312"/>
          </a:xfrm>
          <a:prstGeom prst="rightArrow">
            <a:avLst>
              <a:gd name="adj1" fmla="val 50000"/>
              <a:gd name="adj2" fmla="val 67222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681" name="右箭头 28680"/>
          <p:cNvSpPr/>
          <p:nvPr/>
        </p:nvSpPr>
        <p:spPr>
          <a:xfrm>
            <a:off x="2195513" y="1844675"/>
            <a:ext cx="576262" cy="214313"/>
          </a:xfrm>
          <a:prstGeom prst="rightArrow">
            <a:avLst>
              <a:gd name="adj1" fmla="val 50000"/>
              <a:gd name="adj2" fmla="val 67222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682" name="右箭头 28681"/>
          <p:cNvSpPr/>
          <p:nvPr/>
        </p:nvSpPr>
        <p:spPr>
          <a:xfrm>
            <a:off x="2268538" y="2565400"/>
            <a:ext cx="576262" cy="214313"/>
          </a:xfrm>
          <a:prstGeom prst="rightArrow">
            <a:avLst>
              <a:gd name="adj1" fmla="val 50000"/>
              <a:gd name="adj2" fmla="val 67222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28683" name="对象 28682"/>
          <p:cNvGraphicFramePr>
            <a:graphicFrameLocks noChangeAspect="1"/>
          </p:cNvGraphicFramePr>
          <p:nvPr/>
        </p:nvGraphicFramePr>
        <p:xfrm>
          <a:off x="0" y="3573463"/>
          <a:ext cx="2698750" cy="2024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" r:id="rId1" imgW="2686050" imgH="1714500" progId="Paint.Picture">
                  <p:embed/>
                </p:oleObj>
              </mc:Choice>
              <mc:Fallback>
                <p:oleObj name="" r:id="rId1" imgW="2686050" imgH="1714500" progId="Paint.Pictur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0" y="3573463"/>
                        <a:ext cx="2698750" cy="20240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84" name="对象 28683"/>
          <p:cNvGraphicFramePr>
            <a:graphicFrameLocks noChangeAspect="1"/>
          </p:cNvGraphicFramePr>
          <p:nvPr/>
        </p:nvGraphicFramePr>
        <p:xfrm>
          <a:off x="6326188" y="3141663"/>
          <a:ext cx="2817812" cy="2733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" r:id="rId3" imgW="2209800" imgH="2143125" progId="Paint.Picture">
                  <p:embed/>
                </p:oleObj>
              </mc:Choice>
              <mc:Fallback>
                <p:oleObj name="" r:id="rId3" imgW="2209800" imgH="2143125" progId="Paint.Pictur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326188" y="3141663"/>
                        <a:ext cx="2817812" cy="2733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85" name="对象 28684"/>
          <p:cNvGraphicFramePr>
            <a:graphicFrameLocks noChangeAspect="1"/>
          </p:cNvGraphicFramePr>
          <p:nvPr/>
        </p:nvGraphicFramePr>
        <p:xfrm>
          <a:off x="2987675" y="3141663"/>
          <a:ext cx="3132138" cy="234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" r:id="rId5" imgW="2657475" imgH="1866900" progId="Paint.Picture">
                  <p:embed/>
                </p:oleObj>
              </mc:Choice>
              <mc:Fallback>
                <p:oleObj name="" r:id="rId5" imgW="2657475" imgH="1866900" progId="Paint.Pictur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87675" y="3141663"/>
                        <a:ext cx="3132138" cy="2349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86" name="文本框 28685"/>
          <p:cNvSpPr txBox="1"/>
          <p:nvPr/>
        </p:nvSpPr>
        <p:spPr>
          <a:xfrm>
            <a:off x="0" y="5876925"/>
            <a:ext cx="2632075" cy="579438"/>
          </a:xfrm>
          <a:prstGeom prst="rect">
            <a:avLst/>
          </a:prstGeom>
          <a:noFill/>
          <a:ln w="9525">
            <a:noFill/>
          </a:ln>
        </p:spPr>
        <p:txBody>
          <a:bodyPr wrap="none" lIns="91431" tIns="45716" rIns="91431" bIns="45716" anchor="t" anchorCtr="0">
            <a:spAutoFit/>
          </a:bodyPr>
          <a:lstStyle/>
          <a:p>
            <a:r>
              <a:rPr lang="zh-CN" altLang="en-US" sz="3200" b="1" u="none">
                <a:latin typeface="Arial" panose="020B0604020202020204" pitchFamily="34" charset="0"/>
                <a:ea typeface="隶书" panose="02010509060101010101" pitchFamily="1" charset="-122"/>
              </a:rPr>
              <a:t>使用吸音材料</a:t>
            </a:r>
            <a:endParaRPr lang="zh-CN" altLang="en-US" sz="3200" b="1" u="none"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28687" name="文本框 28686"/>
          <p:cNvSpPr txBox="1"/>
          <p:nvPr/>
        </p:nvSpPr>
        <p:spPr>
          <a:xfrm>
            <a:off x="3635375" y="5949950"/>
            <a:ext cx="1000125" cy="579438"/>
          </a:xfrm>
          <a:prstGeom prst="rect">
            <a:avLst/>
          </a:prstGeom>
          <a:noFill/>
          <a:ln w="9525">
            <a:noFill/>
          </a:ln>
        </p:spPr>
        <p:txBody>
          <a:bodyPr wrap="none" lIns="91431" tIns="45716" rIns="91431" bIns="45716" anchor="t" anchorCtr="0">
            <a:spAutoFit/>
          </a:bodyPr>
          <a:lstStyle/>
          <a:p>
            <a:r>
              <a:rPr lang="zh-CN" altLang="en-US" sz="3200" b="1" u="none">
                <a:latin typeface="Arial" panose="020B0604020202020204" pitchFamily="34" charset="0"/>
                <a:ea typeface="隶书" panose="02010509060101010101" pitchFamily="1" charset="-122"/>
              </a:rPr>
              <a:t>植树</a:t>
            </a:r>
            <a:endParaRPr lang="zh-CN" altLang="en-US" sz="3200" b="1" u="none"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28688" name="文本框 28687"/>
          <p:cNvSpPr txBox="1"/>
          <p:nvPr/>
        </p:nvSpPr>
        <p:spPr>
          <a:xfrm>
            <a:off x="6877050" y="5949950"/>
            <a:ext cx="1408113" cy="579438"/>
          </a:xfrm>
          <a:prstGeom prst="rect">
            <a:avLst/>
          </a:prstGeom>
          <a:noFill/>
          <a:ln w="9525">
            <a:noFill/>
          </a:ln>
        </p:spPr>
        <p:txBody>
          <a:bodyPr wrap="none" lIns="91431" tIns="45716" rIns="91431" bIns="45716" anchor="t" anchorCtr="0">
            <a:spAutoFit/>
          </a:bodyPr>
          <a:lstStyle/>
          <a:p>
            <a:r>
              <a:rPr lang="zh-CN" altLang="en-US" sz="3200" b="1" u="none">
                <a:latin typeface="Arial" panose="020B0604020202020204" pitchFamily="34" charset="0"/>
                <a:ea typeface="隶书" panose="02010509060101010101" pitchFamily="1" charset="-122"/>
              </a:rPr>
              <a:t>带耳罩</a:t>
            </a:r>
            <a:endParaRPr lang="zh-CN" altLang="en-US" sz="3200" b="1" u="none"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pic>
        <p:nvPicPr>
          <p:cNvPr id="28689" name="图片 28688"/>
          <p:cNvPicPr>
            <a:picLocks noChangeAspect="1"/>
          </p:cNvPicPr>
          <p:nvPr/>
        </p:nvPicPr>
        <p:blipFill>
          <a:blip r:embed="rId7">
            <a:lum bright="-6000" contrast="22000"/>
          </a:blip>
          <a:stretch>
            <a:fillRect/>
          </a:stretch>
        </p:blipFill>
        <p:spPr>
          <a:xfrm>
            <a:off x="6588125" y="144463"/>
            <a:ext cx="2555875" cy="24749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90" name="文本框 28689"/>
          <p:cNvSpPr txBox="1"/>
          <p:nvPr/>
        </p:nvSpPr>
        <p:spPr>
          <a:xfrm>
            <a:off x="2771775" y="1628775"/>
            <a:ext cx="4105275" cy="579438"/>
          </a:xfrm>
          <a:prstGeom prst="rect">
            <a:avLst/>
          </a:prstGeom>
          <a:noFill/>
          <a:ln w="9525">
            <a:noFill/>
          </a:ln>
        </p:spPr>
        <p:txBody>
          <a:bodyPr lIns="91431" tIns="45716" rIns="91431" bIns="45716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u="none">
                <a:latin typeface="黑体" panose="02010609060101010101" pitchFamily="49" charset="-122"/>
                <a:ea typeface="黑体" panose="02010609060101010101" pitchFamily="49" charset="-122"/>
              </a:rPr>
              <a:t>②在传播过程中减弱</a:t>
            </a:r>
            <a:endParaRPr lang="zh-CN" altLang="en-US" sz="3200" b="1" u="none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91" name="文本框 28690"/>
          <p:cNvSpPr txBox="1"/>
          <p:nvPr/>
        </p:nvSpPr>
        <p:spPr>
          <a:xfrm>
            <a:off x="7019925" y="2492375"/>
            <a:ext cx="1816100" cy="579438"/>
          </a:xfrm>
          <a:prstGeom prst="rect">
            <a:avLst/>
          </a:prstGeom>
          <a:noFill/>
          <a:ln w="9525">
            <a:noFill/>
          </a:ln>
        </p:spPr>
        <p:txBody>
          <a:bodyPr wrap="none" lIns="91431" tIns="45716" rIns="91431" bIns="45716" anchor="t" anchorCtr="0">
            <a:spAutoFit/>
          </a:bodyPr>
          <a:lstStyle/>
          <a:p>
            <a:r>
              <a:rPr lang="zh-CN" altLang="en-US" sz="3200" b="1" u="none">
                <a:latin typeface="Arial" panose="020B0604020202020204" pitchFamily="34" charset="0"/>
                <a:ea typeface="隶书" panose="02010509060101010101" pitchFamily="1" charset="-122"/>
              </a:rPr>
              <a:t>安消声器</a:t>
            </a:r>
            <a:endParaRPr lang="zh-CN" altLang="en-US" sz="3200" b="1" u="none"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8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8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5" grpId="0"/>
      <p:bldP spid="28676" grpId="0"/>
      <p:bldP spid="28677" grpId="0"/>
      <p:bldP spid="28678" grpId="0"/>
      <p:bldP spid="28679" grpId="0"/>
      <p:bldP spid="28686" grpId="0"/>
      <p:bldP spid="28687" grpId="0"/>
      <p:bldP spid="28688" grpId="0"/>
      <p:bldP spid="28690" grpId="0"/>
      <p:bldP spid="2869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文本框 1"/>
          <p:cNvSpPr/>
          <p:nvPr/>
        </p:nvSpPr>
        <p:spPr>
          <a:xfrm>
            <a:off x="203200" y="809625"/>
            <a:ext cx="8716963" cy="52625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200000"/>
              </a:lnSpc>
            </a:pPr>
            <a:r>
              <a:rPr lang="en-US" altLang="zh-CN" sz="2800" b="1"/>
              <a:t>1.</a:t>
            </a:r>
            <a:r>
              <a:rPr lang="zh-CN" altLang="en-US" sz="2800" b="1"/>
              <a:t>噪声：</a:t>
            </a:r>
            <a:endParaRPr lang="zh-CN" altLang="en-US" sz="2800" b="1"/>
          </a:p>
          <a:p>
            <a:pPr lvl="0">
              <a:lnSpc>
                <a:spcPct val="200000"/>
              </a:lnSpc>
            </a:pPr>
            <a:r>
              <a:rPr lang="zh-CN" altLang="en-US" sz="2800" b="1"/>
              <a:t>物理学角度</a:t>
            </a:r>
            <a:r>
              <a:rPr lang="en-US" altLang="zh-CN" sz="2800" b="1"/>
              <a:t>_______________________</a:t>
            </a:r>
            <a:endParaRPr lang="zh-CN" altLang="en-US" sz="2800" b="1"/>
          </a:p>
          <a:p>
            <a:pPr lvl="0">
              <a:lnSpc>
                <a:spcPct val="200000"/>
              </a:lnSpc>
            </a:pPr>
            <a:r>
              <a:rPr lang="zh-CN" altLang="en-US" sz="2800" b="1"/>
              <a:t>环保角度</a:t>
            </a:r>
            <a:r>
              <a:rPr lang="en-US" altLang="zh-CN" sz="2800" b="1"/>
              <a:t>_____________________</a:t>
            </a:r>
            <a:endParaRPr lang="en-US" altLang="zh-CN" sz="2800" b="1"/>
          </a:p>
          <a:p>
            <a:pPr lvl="0">
              <a:lnSpc>
                <a:spcPct val="200000"/>
              </a:lnSpc>
            </a:pPr>
            <a:r>
              <a:rPr lang="en-US" altLang="zh-CN" sz="2800" b="1"/>
              <a:t>2.用__________作为声音强弱等级的单位，符号____来表示。</a:t>
            </a:r>
            <a:endParaRPr lang="en-US" altLang="zh-CN" sz="2800" b="1"/>
          </a:p>
          <a:p>
            <a:pPr lvl="0">
              <a:lnSpc>
                <a:spcPct val="200000"/>
              </a:lnSpc>
            </a:pPr>
            <a:r>
              <a:rPr lang="en-US" altLang="zh-CN" sz="2800" b="1"/>
              <a:t>3.</a:t>
            </a:r>
            <a:r>
              <a:rPr lang="zh-CN" altLang="en-US" sz="2800" b="1"/>
              <a:t>控制噪声的方法</a:t>
            </a:r>
            <a:endParaRPr lang="zh-CN" altLang="en-US" sz="2800" b="1"/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文本框 1"/>
          <p:cNvSpPr/>
          <p:nvPr/>
        </p:nvSpPr>
        <p:spPr>
          <a:xfrm>
            <a:off x="282575" y="476250"/>
            <a:ext cx="8421370" cy="563118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/>
              <a:t> </a:t>
            </a:r>
            <a:r>
              <a:rPr lang="en-US" altLang="zh-CN" sz="2400"/>
              <a:t>1.</a:t>
            </a:r>
            <a:r>
              <a:rPr lang="zh-CN" altLang="en-US" sz="2400"/>
              <a:t>以下减小噪声的措施中，属于在传播过程中减弱的是(     )</a:t>
            </a:r>
            <a:endParaRPr lang="zh-CN" altLang="en-US" sz="2400"/>
          </a:p>
          <a:p>
            <a:pPr lvl="0">
              <a:lnSpc>
                <a:spcPct val="150000"/>
              </a:lnSpc>
            </a:pPr>
            <a:r>
              <a:rPr lang="en-US" altLang="zh-CN" sz="2400"/>
              <a:t>      </a:t>
            </a:r>
            <a:r>
              <a:rPr lang="zh-CN" altLang="en-US" sz="2400"/>
              <a:t>A.建筑工地上噪声大的工作要限时    	</a:t>
            </a:r>
            <a:endParaRPr lang="zh-CN" altLang="en-US" sz="2400"/>
          </a:p>
          <a:p>
            <a:pPr lvl="0">
              <a:lnSpc>
                <a:spcPct val="150000"/>
              </a:lnSpc>
            </a:pPr>
            <a:r>
              <a:rPr lang="en-US" altLang="zh-CN" sz="2400"/>
              <a:t>      </a:t>
            </a:r>
            <a:r>
              <a:rPr lang="zh-CN" altLang="en-US" sz="2400"/>
              <a:t>B.市区里种草植树</a:t>
            </a:r>
            <a:endParaRPr lang="zh-CN" altLang="en-US" sz="2400"/>
          </a:p>
          <a:p>
            <a:pPr lvl="0">
              <a:lnSpc>
                <a:spcPct val="150000"/>
              </a:lnSpc>
            </a:pPr>
            <a:r>
              <a:rPr lang="en-US" altLang="zh-CN" sz="2400"/>
              <a:t>      </a:t>
            </a:r>
            <a:r>
              <a:rPr lang="zh-CN" altLang="en-US" sz="2400"/>
              <a:t>C.戴上防噪声的耳塞    				</a:t>
            </a:r>
            <a:endParaRPr lang="zh-CN" altLang="en-US" sz="2400"/>
          </a:p>
          <a:p>
            <a:pPr lvl="0">
              <a:lnSpc>
                <a:spcPct val="150000"/>
              </a:lnSpc>
            </a:pPr>
            <a:r>
              <a:rPr lang="en-US" altLang="zh-CN" sz="2400"/>
              <a:t>      </a:t>
            </a:r>
            <a:r>
              <a:rPr lang="zh-CN" altLang="en-US" sz="2400"/>
              <a:t>D.市区内汽车喇叭禁鸣</a:t>
            </a:r>
            <a:endParaRPr lang="zh-CN" altLang="en-US" sz="2400"/>
          </a:p>
          <a:p>
            <a:pPr lvl="0">
              <a:lnSpc>
                <a:spcPct val="150000"/>
              </a:lnSpc>
            </a:pPr>
            <a:r>
              <a:rPr lang="en-US" altLang="zh-CN" sz="2400"/>
              <a:t>2</a:t>
            </a:r>
            <a:r>
              <a:rPr lang="zh-CN" altLang="en-US" sz="2400"/>
              <a:t>. 以下措施不能减弱噪声的是(     )</a:t>
            </a:r>
            <a:endParaRPr lang="zh-CN" altLang="en-US" sz="2400"/>
          </a:p>
          <a:p>
            <a:pPr lvl="0">
              <a:lnSpc>
                <a:spcPct val="150000"/>
              </a:lnSpc>
            </a:pPr>
            <a:r>
              <a:rPr lang="en-US" altLang="zh-CN" sz="2400"/>
              <a:t>    </a:t>
            </a:r>
            <a:r>
              <a:rPr lang="zh-CN" altLang="en-US" sz="2400"/>
              <a:t>A.摩托车上安装消声器     </a:t>
            </a:r>
            <a:endParaRPr lang="zh-CN" altLang="en-US" sz="2400"/>
          </a:p>
          <a:p>
            <a:pPr lvl="0">
              <a:lnSpc>
                <a:spcPct val="150000"/>
              </a:lnSpc>
            </a:pPr>
            <a:r>
              <a:rPr lang="en-US" altLang="zh-CN" sz="2400"/>
              <a:t>    </a:t>
            </a:r>
            <a:r>
              <a:rPr lang="zh-CN" altLang="en-US" sz="2400"/>
              <a:t>B.机场工作人员佩戴有耳罩的头盔</a:t>
            </a:r>
            <a:endParaRPr lang="zh-CN" altLang="en-US" sz="2400"/>
          </a:p>
          <a:p>
            <a:pPr lvl="0">
              <a:lnSpc>
                <a:spcPct val="150000"/>
              </a:lnSpc>
            </a:pPr>
            <a:r>
              <a:rPr lang="en-US" altLang="zh-CN" sz="2400"/>
              <a:t>    </a:t>
            </a:r>
            <a:r>
              <a:rPr lang="zh-CN" altLang="en-US" sz="2400"/>
              <a:t>C街头设置噪声监测仪     </a:t>
            </a:r>
            <a:endParaRPr lang="zh-CN" altLang="en-US" sz="2400"/>
          </a:p>
          <a:p>
            <a:pPr lvl="0">
              <a:lnSpc>
                <a:spcPct val="150000"/>
              </a:lnSpc>
            </a:pPr>
            <a:r>
              <a:rPr lang="en-US" altLang="zh-CN" sz="2400"/>
              <a:t>     </a:t>
            </a:r>
            <a:r>
              <a:rPr lang="zh-CN" altLang="en-US" sz="2400"/>
              <a:t>D</a:t>
            </a:r>
            <a:r>
              <a:rPr lang="en-US" altLang="zh-CN" sz="2400"/>
              <a:t> </a:t>
            </a:r>
            <a:r>
              <a:rPr lang="zh-CN" altLang="en-US" sz="2400"/>
              <a:t>.高架道路两侧安装透明板墙</a:t>
            </a:r>
            <a:endParaRPr lang="zh-CN" altLang="en-US" sz="2400"/>
          </a:p>
        </p:txBody>
      </p:sp>
      <p:pic>
        <p:nvPicPr>
          <p:cNvPr id="16386" name="New picture"/>
          <p:cNvPicPr/>
          <p:nvPr/>
        </p:nvPicPr>
        <p:blipFill>
          <a:blip r:embed="rId1"/>
          <a:stretch>
            <a:fillRect/>
          </a:stretch>
        </p:blipFill>
        <p:spPr>
          <a:xfrm>
            <a:off x="11582400" y="10185400"/>
            <a:ext cx="3302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63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 fill="hold"/>
                                        <p:tgtEl>
                                          <p:spTgt spid="163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 fill="hold"/>
                                        <p:tgtEl>
                                          <p:spTgt spid="1638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 fill="hold"/>
                                        <p:tgtEl>
                                          <p:spTgt spid="1638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 fill="hold"/>
                                        <p:tgtEl>
                                          <p:spTgt spid="1638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COMMONDATA" val="eyJoZGlkIjoiNmQ2MTlkYzQxMGVmMmUxNmJhMDY2Mzk0OGE4N2IzNjMifQ=="/>
  <p:tag name="KSO_WPP_MARK_KEY" val="c8018b5f-ca21-4fd0-a713-48a92cceaab8"/>
</p:tagLst>
</file>

<file path=ppt/theme/theme1.xml><?xml version="1.0" encoding="utf-8"?>
<a:theme xmlns:a="http://schemas.openxmlformats.org/drawingml/2006/main" name="mykonglong.taobao.com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mykonglong.taobao.com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866</Words>
  <Application>WPS 演示</Application>
  <PresentationFormat>On-screen Show (4:3)</PresentationFormat>
  <Paragraphs>106</Paragraphs>
  <Slides>11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14</vt:i4>
      </vt:variant>
      <vt:variant>
        <vt:lpstr>幻灯片标题</vt:lpstr>
      </vt:variant>
      <vt:variant>
        <vt:i4>11</vt:i4>
      </vt:variant>
    </vt:vector>
  </HeadingPairs>
  <TitlesOfParts>
    <vt:vector size="39" baseType="lpstr">
      <vt:lpstr>Arial</vt:lpstr>
      <vt:lpstr>宋体</vt:lpstr>
      <vt:lpstr>Wingdings</vt:lpstr>
      <vt:lpstr>黑体</vt:lpstr>
      <vt:lpstr>Times New Roman</vt:lpstr>
      <vt:lpstr>楷体_GB2312</vt:lpstr>
      <vt:lpstr>Tahoma</vt:lpstr>
      <vt:lpstr>隶书</vt:lpstr>
      <vt:lpstr>微软雅黑</vt:lpstr>
      <vt:lpstr>Calibri</vt:lpstr>
      <vt:lpstr>新宋体</vt:lpstr>
      <vt:lpstr>Arial Unicode MS</vt:lpstr>
      <vt:lpstr>mykonglong.taobao.com</vt:lpstr>
      <vt:lpstr>1_mykonglong.taobao.com</vt:lpstr>
      <vt:lpstr>Photoshop.Image.7</vt:lpstr>
      <vt:lpstr>Photoshop.Image.7</vt:lpstr>
      <vt:lpstr>Photoshop.Image.7</vt:lpstr>
      <vt:lpstr>Paint.Picture</vt:lpstr>
      <vt:lpstr>Paint.Picture</vt:lpstr>
      <vt:lpstr>Paint.Picture</vt:lpstr>
      <vt:lpstr>Photoshop.Image.7</vt:lpstr>
      <vt:lpstr>Photoshop.Image.7</vt:lpstr>
      <vt:lpstr>Photoshop.Image.7</vt:lpstr>
      <vt:lpstr>Photoshop.Image.7</vt:lpstr>
      <vt:lpstr>Photoshop.Image.7</vt:lpstr>
      <vt:lpstr>Photoshop.Image.7</vt:lpstr>
      <vt:lpstr>Photoshop.Image.7</vt:lpstr>
      <vt:lpstr>Photoshop.Image.7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Administrator</cp:lastModifiedBy>
  <cp:revision>3</cp:revision>
  <cp:lastPrinted>2022-09-16T10:16:00Z</cp:lastPrinted>
  <dcterms:created xsi:type="dcterms:W3CDTF">2022-09-16T10:16:00Z</dcterms:created>
  <dcterms:modified xsi:type="dcterms:W3CDTF">2022-09-27T12:26:57Z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4D7DBC6E580040DD9F1BD75540CC9531</vt:lpwstr>
  </property>
  <property fmtid="{D5CDD505-2E9C-101B-9397-08002B2CF9AE}" pid="7" name="KSOProductBuildVer">
    <vt:lpwstr>2052-11.1.0.12019</vt:lpwstr>
  </property>
</Properties>
</file>