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29" r:id="rId3"/>
    <p:sldId id="257" r:id="rId4"/>
    <p:sldId id="330" r:id="rId5"/>
    <p:sldId id="325" r:id="rId6"/>
    <p:sldId id="304" r:id="rId7"/>
    <p:sldId id="287" r:id="rId8"/>
    <p:sldId id="289" r:id="rId9"/>
    <p:sldId id="290" r:id="rId10"/>
    <p:sldId id="298" r:id="rId11"/>
    <p:sldId id="300" r:id="rId12"/>
    <p:sldId id="270" r:id="rId13"/>
    <p:sldId id="297" r:id="rId14"/>
    <p:sldId id="324" r:id="rId15"/>
    <p:sldId id="274" r:id="rId16"/>
    <p:sldId id="275" r:id="rId17"/>
    <p:sldId id="276" r:id="rId18"/>
    <p:sldId id="277" r:id="rId19"/>
    <p:sldId id="281" r:id="rId20"/>
    <p:sldId id="366" r:id="rId21"/>
    <p:sldId id="367" r:id="rId22"/>
    <p:sldId id="368" r:id="rId23"/>
    <p:sldId id="369" r:id="rId24"/>
    <p:sldId id="370" r:id="rId25"/>
    <p:sldId id="279" r:id="rId26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54BD60"/>
    <a:srgbClr val="EB3C72"/>
    <a:srgbClr val="4A3359"/>
    <a:srgbClr val="F5F5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gs" Target="tags/tag16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占位符 4"/>
          <p:cNvSpPr>
            <a:spLocks noGrp="1"/>
          </p:cNvSpPr>
          <p:nvPr>
            <p:ph type="pic" sz="quarter" idx="10" hasCustomPrompt="1"/>
          </p:nvPr>
        </p:nvSpPr>
        <p:spPr>
          <a:xfrm>
            <a:off x="-12191" y="2"/>
            <a:ext cx="12232545" cy="4284351"/>
          </a:xfrm>
          <a:custGeom>
            <a:avLst/>
            <a:gdLst>
              <a:gd name="connsiteX0" fmla="*/ 0 w 9144000"/>
              <a:gd name="connsiteY0" fmla="*/ 0 h 3830638"/>
              <a:gd name="connsiteX1" fmla="*/ 9144000 w 9144000"/>
              <a:gd name="connsiteY1" fmla="*/ 0 h 3830638"/>
              <a:gd name="connsiteX2" fmla="*/ 9144000 w 9144000"/>
              <a:gd name="connsiteY2" fmla="*/ 3830638 h 3830638"/>
              <a:gd name="connsiteX3" fmla="*/ 0 w 9144000"/>
              <a:gd name="connsiteY3" fmla="*/ 3830638 h 3830638"/>
              <a:gd name="connsiteX4" fmla="*/ 0 w 9144000"/>
              <a:gd name="connsiteY4" fmla="*/ 0 h 3830638"/>
              <a:gd name="connsiteX0-1" fmla="*/ 9144 w 9153144"/>
              <a:gd name="connsiteY0-2" fmla="*/ 0 h 3830638"/>
              <a:gd name="connsiteX1-3" fmla="*/ 9153144 w 9153144"/>
              <a:gd name="connsiteY1-4" fmla="*/ 0 h 3830638"/>
              <a:gd name="connsiteX2-5" fmla="*/ 9153144 w 9153144"/>
              <a:gd name="connsiteY2-6" fmla="*/ 3830638 h 3830638"/>
              <a:gd name="connsiteX3-7" fmla="*/ 0 w 9153144"/>
              <a:gd name="connsiteY3-8" fmla="*/ 2221294 h 3830638"/>
              <a:gd name="connsiteX4-9" fmla="*/ 9144 w 9153144"/>
              <a:gd name="connsiteY4-10" fmla="*/ 0 h 3830638"/>
              <a:gd name="connsiteX0-11" fmla="*/ 9144 w 9153144"/>
              <a:gd name="connsiteY0-12" fmla="*/ 0 h 3894603"/>
              <a:gd name="connsiteX1-13" fmla="*/ 9153144 w 9153144"/>
              <a:gd name="connsiteY1-14" fmla="*/ 0 h 3894603"/>
              <a:gd name="connsiteX2-15" fmla="*/ 9153144 w 9153144"/>
              <a:gd name="connsiteY2-16" fmla="*/ 3830638 h 3894603"/>
              <a:gd name="connsiteX3-17" fmla="*/ 0 w 9153144"/>
              <a:gd name="connsiteY3-18" fmla="*/ 2221294 h 3894603"/>
              <a:gd name="connsiteX4-19" fmla="*/ 9144 w 9153144"/>
              <a:gd name="connsiteY4-20" fmla="*/ 0 h 3894603"/>
              <a:gd name="connsiteX0-21" fmla="*/ 9144 w 9153144"/>
              <a:gd name="connsiteY0-22" fmla="*/ 0 h 3419021"/>
              <a:gd name="connsiteX1-23" fmla="*/ 9153144 w 9153144"/>
              <a:gd name="connsiteY1-24" fmla="*/ 0 h 3419021"/>
              <a:gd name="connsiteX2-25" fmla="*/ 9153144 w 9153144"/>
              <a:gd name="connsiteY2-26" fmla="*/ 2405875 h 3419021"/>
              <a:gd name="connsiteX3-27" fmla="*/ 0 w 9153144"/>
              <a:gd name="connsiteY3-28" fmla="*/ 2221294 h 3419021"/>
              <a:gd name="connsiteX4-29" fmla="*/ 9144 w 9153144"/>
              <a:gd name="connsiteY4-30" fmla="*/ 0 h 3419021"/>
              <a:gd name="connsiteX0-31" fmla="*/ 9144 w 9153144"/>
              <a:gd name="connsiteY0-32" fmla="*/ 0 h 3149787"/>
              <a:gd name="connsiteX1-33" fmla="*/ 9153144 w 9153144"/>
              <a:gd name="connsiteY1-34" fmla="*/ 0 h 3149787"/>
              <a:gd name="connsiteX2-35" fmla="*/ 9153144 w 9153144"/>
              <a:gd name="connsiteY2-36" fmla="*/ 2405875 h 3149787"/>
              <a:gd name="connsiteX3-37" fmla="*/ 4602409 w 9153144"/>
              <a:gd name="connsiteY3-38" fmla="*/ 3147237 h 3149787"/>
              <a:gd name="connsiteX4-39" fmla="*/ 0 w 9153144"/>
              <a:gd name="connsiteY4-40" fmla="*/ 2221294 h 3149787"/>
              <a:gd name="connsiteX5" fmla="*/ 9144 w 9153144"/>
              <a:gd name="connsiteY5" fmla="*/ 0 h 3149787"/>
              <a:gd name="connsiteX0-41" fmla="*/ 9144 w 9153144"/>
              <a:gd name="connsiteY0-42" fmla="*/ 0 h 4221653"/>
              <a:gd name="connsiteX1-43" fmla="*/ 9153144 w 9153144"/>
              <a:gd name="connsiteY1-44" fmla="*/ 0 h 4221653"/>
              <a:gd name="connsiteX2-45" fmla="*/ 9153144 w 9153144"/>
              <a:gd name="connsiteY2-46" fmla="*/ 2405875 h 4221653"/>
              <a:gd name="connsiteX3-47" fmla="*/ 4836325 w 9153144"/>
              <a:gd name="connsiteY3-48" fmla="*/ 4221125 h 4221653"/>
              <a:gd name="connsiteX4-49" fmla="*/ 0 w 9153144"/>
              <a:gd name="connsiteY4-50" fmla="*/ 2221294 h 4221653"/>
              <a:gd name="connsiteX5-51" fmla="*/ 9144 w 9153144"/>
              <a:gd name="connsiteY5-52" fmla="*/ 0 h 4221653"/>
              <a:gd name="connsiteX0-53" fmla="*/ 9144 w 9153144"/>
              <a:gd name="connsiteY0-54" fmla="*/ 0 h 4221653"/>
              <a:gd name="connsiteX1-55" fmla="*/ 9153144 w 9153144"/>
              <a:gd name="connsiteY1-56" fmla="*/ 0 h 4221653"/>
              <a:gd name="connsiteX2-57" fmla="*/ 9153144 w 9153144"/>
              <a:gd name="connsiteY2-58" fmla="*/ 2405875 h 4221653"/>
              <a:gd name="connsiteX3-59" fmla="*/ 4836325 w 9153144"/>
              <a:gd name="connsiteY3-60" fmla="*/ 4221125 h 4221653"/>
              <a:gd name="connsiteX4-61" fmla="*/ 0 w 9153144"/>
              <a:gd name="connsiteY4-62" fmla="*/ 2540271 h 4221653"/>
              <a:gd name="connsiteX5-63" fmla="*/ 9144 w 9153144"/>
              <a:gd name="connsiteY5-64" fmla="*/ 0 h 4221653"/>
              <a:gd name="connsiteX0-65" fmla="*/ 9144 w 9153144"/>
              <a:gd name="connsiteY0-66" fmla="*/ 0 h 4221816"/>
              <a:gd name="connsiteX1-67" fmla="*/ 9153144 w 9153144"/>
              <a:gd name="connsiteY1-68" fmla="*/ 0 h 4221816"/>
              <a:gd name="connsiteX2-69" fmla="*/ 9153144 w 9153144"/>
              <a:gd name="connsiteY2-70" fmla="*/ 2724852 h 4221816"/>
              <a:gd name="connsiteX3-71" fmla="*/ 4836325 w 9153144"/>
              <a:gd name="connsiteY3-72" fmla="*/ 4221125 h 4221816"/>
              <a:gd name="connsiteX4-73" fmla="*/ 0 w 9153144"/>
              <a:gd name="connsiteY4-74" fmla="*/ 2540271 h 4221816"/>
              <a:gd name="connsiteX5-75" fmla="*/ 9144 w 9153144"/>
              <a:gd name="connsiteY5-76" fmla="*/ 0 h 4221816"/>
              <a:gd name="connsiteX0-77" fmla="*/ 9144 w 9153144"/>
              <a:gd name="connsiteY0-78" fmla="*/ 0 h 4413094"/>
              <a:gd name="connsiteX1-79" fmla="*/ 9153144 w 9153144"/>
              <a:gd name="connsiteY1-80" fmla="*/ 0 h 4413094"/>
              <a:gd name="connsiteX2-81" fmla="*/ 9153144 w 9153144"/>
              <a:gd name="connsiteY2-82" fmla="*/ 2724852 h 4413094"/>
              <a:gd name="connsiteX3-83" fmla="*/ 4836325 w 9153144"/>
              <a:gd name="connsiteY3-84" fmla="*/ 4412511 h 4413094"/>
              <a:gd name="connsiteX4-85" fmla="*/ 0 w 9153144"/>
              <a:gd name="connsiteY4-86" fmla="*/ 2540271 h 4413094"/>
              <a:gd name="connsiteX5-87" fmla="*/ 9144 w 9153144"/>
              <a:gd name="connsiteY5-88" fmla="*/ 0 h 4413094"/>
              <a:gd name="connsiteX0-89" fmla="*/ 9144 w 9153144"/>
              <a:gd name="connsiteY0-90" fmla="*/ 0 h 4413094"/>
              <a:gd name="connsiteX1-91" fmla="*/ 9153144 w 9153144"/>
              <a:gd name="connsiteY1-92" fmla="*/ 0 h 4413094"/>
              <a:gd name="connsiteX2-93" fmla="*/ 9153144 w 9153144"/>
              <a:gd name="connsiteY2-94" fmla="*/ 2724852 h 4413094"/>
              <a:gd name="connsiteX3-95" fmla="*/ 4581144 w 9153144"/>
              <a:gd name="connsiteY3-96" fmla="*/ 4412511 h 4413094"/>
              <a:gd name="connsiteX4-97" fmla="*/ 0 w 9153144"/>
              <a:gd name="connsiteY4-98" fmla="*/ 2540271 h 4413094"/>
              <a:gd name="connsiteX5-99" fmla="*/ 9144 w 9153144"/>
              <a:gd name="connsiteY5-100" fmla="*/ 0 h 4413094"/>
              <a:gd name="connsiteX0-101" fmla="*/ 9144 w 9153144"/>
              <a:gd name="connsiteY0-102" fmla="*/ 0 h 4412511"/>
              <a:gd name="connsiteX1-103" fmla="*/ 9153144 w 9153144"/>
              <a:gd name="connsiteY1-104" fmla="*/ 0 h 4412511"/>
              <a:gd name="connsiteX2-105" fmla="*/ 9153144 w 9153144"/>
              <a:gd name="connsiteY2-106" fmla="*/ 2724852 h 4412511"/>
              <a:gd name="connsiteX3-107" fmla="*/ 4581144 w 9153144"/>
              <a:gd name="connsiteY3-108" fmla="*/ 4412511 h 4412511"/>
              <a:gd name="connsiteX4-109" fmla="*/ 0 w 9153144"/>
              <a:gd name="connsiteY4-110" fmla="*/ 2540271 h 4412511"/>
              <a:gd name="connsiteX5-111" fmla="*/ 9144 w 9153144"/>
              <a:gd name="connsiteY5-112" fmla="*/ 0 h 4412511"/>
              <a:gd name="connsiteX0-113" fmla="*/ 9144 w 9153144"/>
              <a:gd name="connsiteY0-114" fmla="*/ 0 h 4216857"/>
              <a:gd name="connsiteX1-115" fmla="*/ 9153144 w 9153144"/>
              <a:gd name="connsiteY1-116" fmla="*/ 0 h 4216857"/>
              <a:gd name="connsiteX2-117" fmla="*/ 9153144 w 9153144"/>
              <a:gd name="connsiteY2-118" fmla="*/ 2724852 h 4216857"/>
              <a:gd name="connsiteX3-119" fmla="*/ 4581144 w 9153144"/>
              <a:gd name="connsiteY3-120" fmla="*/ 4216857 h 4216857"/>
              <a:gd name="connsiteX4-121" fmla="*/ 0 w 9153144"/>
              <a:gd name="connsiteY4-122" fmla="*/ 2540271 h 4216857"/>
              <a:gd name="connsiteX5-123" fmla="*/ 9144 w 9153144"/>
              <a:gd name="connsiteY5-124" fmla="*/ 0 h 4216857"/>
              <a:gd name="connsiteX0-125" fmla="*/ 9144 w 9153144"/>
              <a:gd name="connsiteY0-126" fmla="*/ 0 h 4140769"/>
              <a:gd name="connsiteX1-127" fmla="*/ 9153144 w 9153144"/>
              <a:gd name="connsiteY1-128" fmla="*/ 0 h 4140769"/>
              <a:gd name="connsiteX2-129" fmla="*/ 9153144 w 9153144"/>
              <a:gd name="connsiteY2-130" fmla="*/ 2724852 h 4140769"/>
              <a:gd name="connsiteX3-131" fmla="*/ 4602409 w 9153144"/>
              <a:gd name="connsiteY3-132" fmla="*/ 4140769 h 4140769"/>
              <a:gd name="connsiteX4-133" fmla="*/ 0 w 9153144"/>
              <a:gd name="connsiteY4-134" fmla="*/ 2540271 h 4140769"/>
              <a:gd name="connsiteX5-135" fmla="*/ 9144 w 9153144"/>
              <a:gd name="connsiteY5-136" fmla="*/ 0 h 4140769"/>
              <a:gd name="connsiteX0-137" fmla="*/ 9144 w 9153144"/>
              <a:gd name="connsiteY0-138" fmla="*/ 0 h 4140769"/>
              <a:gd name="connsiteX1-139" fmla="*/ 9153144 w 9153144"/>
              <a:gd name="connsiteY1-140" fmla="*/ 0 h 4140769"/>
              <a:gd name="connsiteX2-141" fmla="*/ 9153144 w 9153144"/>
              <a:gd name="connsiteY2-142" fmla="*/ 2724852 h 4140769"/>
              <a:gd name="connsiteX3-143" fmla="*/ 4602409 w 9153144"/>
              <a:gd name="connsiteY3-144" fmla="*/ 4140769 h 4140769"/>
              <a:gd name="connsiteX4-145" fmla="*/ 0 w 9153144"/>
              <a:gd name="connsiteY4-146" fmla="*/ 2975059 h 4140769"/>
              <a:gd name="connsiteX5-147" fmla="*/ 9144 w 9153144"/>
              <a:gd name="connsiteY5-148" fmla="*/ 0 h 4140769"/>
              <a:gd name="connsiteX0-149" fmla="*/ 9144 w 9174409"/>
              <a:gd name="connsiteY0-150" fmla="*/ 0 h 4140769"/>
              <a:gd name="connsiteX1-151" fmla="*/ 9153144 w 9174409"/>
              <a:gd name="connsiteY1-152" fmla="*/ 0 h 4140769"/>
              <a:gd name="connsiteX2-153" fmla="*/ 9174409 w 9174409"/>
              <a:gd name="connsiteY2-154" fmla="*/ 2996595 h 4140769"/>
              <a:gd name="connsiteX3-155" fmla="*/ 4602409 w 9174409"/>
              <a:gd name="connsiteY3-156" fmla="*/ 4140769 h 4140769"/>
              <a:gd name="connsiteX4-157" fmla="*/ 0 w 9174409"/>
              <a:gd name="connsiteY4-158" fmla="*/ 2975059 h 4140769"/>
              <a:gd name="connsiteX5-159" fmla="*/ 9144 w 9174409"/>
              <a:gd name="connsiteY5-160" fmla="*/ 0 h 4140769"/>
              <a:gd name="connsiteX0-161" fmla="*/ 9144 w 9174409"/>
              <a:gd name="connsiteY0-162" fmla="*/ 0 h 4379903"/>
              <a:gd name="connsiteX1-163" fmla="*/ 9153144 w 9174409"/>
              <a:gd name="connsiteY1-164" fmla="*/ 0 h 4379903"/>
              <a:gd name="connsiteX2-165" fmla="*/ 9174409 w 9174409"/>
              <a:gd name="connsiteY2-166" fmla="*/ 2996595 h 4379903"/>
              <a:gd name="connsiteX3-167" fmla="*/ 4570511 w 9174409"/>
              <a:gd name="connsiteY3-168" fmla="*/ 4379903 h 4379903"/>
              <a:gd name="connsiteX4-169" fmla="*/ 0 w 9174409"/>
              <a:gd name="connsiteY4-170" fmla="*/ 2975059 h 4379903"/>
              <a:gd name="connsiteX5-171" fmla="*/ 9144 w 9174409"/>
              <a:gd name="connsiteY5-172" fmla="*/ 0 h 43799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51" y="connsiteY5-52"/>
              </a:cxn>
            </a:cxnLst>
            <a:rect l="l" t="t" r="r" b="b"/>
            <a:pathLst>
              <a:path w="9174409" h="4379903">
                <a:moveTo>
                  <a:pt x="9144" y="0"/>
                </a:moveTo>
                <a:lnTo>
                  <a:pt x="9153144" y="0"/>
                </a:lnTo>
                <a:lnTo>
                  <a:pt x="9174409" y="2996595"/>
                </a:lnTo>
                <a:cubicBezTo>
                  <a:pt x="8415953" y="3521134"/>
                  <a:pt x="6127933" y="4356318"/>
                  <a:pt x="4570511" y="4379903"/>
                </a:cubicBezTo>
                <a:cubicBezTo>
                  <a:pt x="3044987" y="4349140"/>
                  <a:pt x="765544" y="3499598"/>
                  <a:pt x="0" y="2975059"/>
                </a:cubicBezTo>
                <a:lnTo>
                  <a:pt x="9144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zh-CN" altLang="en-US" dirty="0"/>
              <a:t>点击插入图片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2BCB1-F065-4993-8558-BD660A42F39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4E822-270B-4083-99D1-E5E18CE69DB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.png"/><Relationship Id="rId7" Type="http://schemas.openxmlformats.org/officeDocument/2006/relationships/tags" Target="../tags/tag10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1.wav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audio" Target="../media/audio1.wav"/><Relationship Id="rId2" Type="http://schemas.openxmlformats.org/officeDocument/2006/relationships/tags" Target="../tags/tag12.xml"/><Relationship Id="rId1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1.wav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1.wav"/><Relationship Id="rId1" Type="http://schemas.openxmlformats.org/officeDocument/2006/relationships/tags" Target="../tags/tag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1.wav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00635" y="441045"/>
            <a:ext cx="10668000" cy="2387600"/>
          </a:xfrm>
        </p:spPr>
        <p:txBody>
          <a:bodyPr>
            <a:normAutofit fontScale="90000"/>
          </a:bodyPr>
          <a:lstStyle/>
          <a:p>
            <a:r>
              <a:rPr lang="zh-CN" altLang="en-US" sz="44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猜想：</a:t>
            </a:r>
            <a:br>
              <a:rPr lang="en-US" altLang="zh-CN" sz="44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lang="zh-CN" altLang="en-US" sz="44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古希腊德尔斐城的阿波罗神庙镌刻着</a:t>
            </a:r>
            <a:r>
              <a:rPr lang="zh-CN" altLang="en-US" sz="4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en-US" altLang="zh-CN" sz="4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___________</a:t>
            </a:r>
            <a:r>
              <a:rPr lang="zh-CN" altLang="en-US" sz="4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44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的箴言</a:t>
            </a:r>
            <a:br>
              <a:rPr lang="zh-CN" altLang="en-US" sz="60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0094" y="2431210"/>
            <a:ext cx="60960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2450276" y="3664430"/>
            <a:ext cx="75240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3.1 </a:t>
            </a: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认识自己</a:t>
            </a:r>
            <a:endParaRPr kumimoji="0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484511" y="5030351"/>
            <a:ext cx="3168385" cy="172820"/>
            <a:chOff x="2959004" y="3017709"/>
            <a:chExt cx="3168385" cy="172820"/>
          </a:xfrm>
          <a:solidFill>
            <a:schemeClr val="tx1"/>
          </a:solidFill>
        </p:grpSpPr>
        <p:sp>
          <p:nvSpPr>
            <p:cNvPr id="7" name="PA_矩形 6"/>
            <p:cNvSpPr/>
            <p:nvPr>
              <p:custDataLst>
                <p:tags r:id="rId2"/>
              </p:custDataLst>
            </p:nvPr>
          </p:nvSpPr>
          <p:spPr>
            <a:xfrm rot="2700000">
              <a:off x="4478177" y="3017709"/>
              <a:ext cx="172820" cy="1728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8" name="PA_直接连接符 8"/>
            <p:cNvCxnSpPr/>
            <p:nvPr>
              <p:custDataLst>
                <p:tags r:id="rId3"/>
              </p:custDataLst>
            </p:nvPr>
          </p:nvCxnSpPr>
          <p:spPr>
            <a:xfrm flipH="1">
              <a:off x="2959004" y="3104119"/>
              <a:ext cx="1368166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A_直接连接符 9"/>
            <p:cNvCxnSpPr/>
            <p:nvPr>
              <p:custDataLst>
                <p:tags r:id="rId4"/>
              </p:custDataLst>
            </p:nvPr>
          </p:nvCxnSpPr>
          <p:spPr>
            <a:xfrm flipH="1">
              <a:off x="4816830" y="3104119"/>
              <a:ext cx="1310559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1"/>
          <p:cNvSpPr txBox="1"/>
          <p:nvPr/>
        </p:nvSpPr>
        <p:spPr>
          <a:xfrm>
            <a:off x="2649466" y="1996660"/>
            <a:ext cx="7778804" cy="113876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300" normalizeH="0" baseline="0" noProof="0" dirty="0">
                <a:ln>
                  <a:noFill/>
                </a:ln>
                <a:solidFill>
                  <a:srgbClr val="33BC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onsolas" panose="020B0609020204030204" pitchFamily="49" charset="0"/>
              </a:rPr>
              <a:t>第三课 发现自己</a:t>
            </a:r>
            <a:endParaRPr kumimoji="0" lang="zh-CN" altLang="en-US" sz="6600" b="1" i="0" u="none" strike="noStrike" kern="1200" cap="none" spc="300" normalizeH="0" baseline="0" noProof="0" dirty="0">
              <a:ln>
                <a:noFill/>
              </a:ln>
              <a:solidFill>
                <a:srgbClr val="33BC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Consolas" panose="020B0609020204030204" pitchFamily="49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75833" y="98612"/>
            <a:ext cx="2216167" cy="2216167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412376" y="712887"/>
            <a:ext cx="112238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玩个游戏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: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校运会快到了</a:t>
            </a:r>
            <a:r>
              <a:rPr lang="en-US" altLang="zh-CN" sz="3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~~~</a:t>
            </a:r>
            <a:endParaRPr lang="en-US" altLang="zh-CN" sz="36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用三个词（小事）来形容他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/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她（自己）</a:t>
            </a:r>
            <a:r>
              <a:rPr lang="zh-CN" altLang="en-US" sz="3600" b="1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分别形容这个人的外貌特征，做事方式、与同学的关系或学习品质等。</a:t>
            </a:r>
            <a:endParaRPr lang="en-US" altLang="zh-CN" sz="3600" b="1" noProof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2.</a:t>
            </a:r>
            <a:r>
              <a:rPr lang="zh-CN" altLang="en-US" sz="3600" b="1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然后请写下你猜想这个同学最想参加的项目是什么。</a:t>
            </a:r>
            <a:endParaRPr lang="en-US" altLang="zh-CN" sz="3600" b="1" noProof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3.</a:t>
            </a:r>
            <a:r>
              <a:rPr lang="zh-CN" altLang="en-US" sz="3600" b="1" noProof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最后写上你描述的这个同学的名字。</a:t>
            </a:r>
            <a:endParaRPr lang="en-US" altLang="zh-CN" sz="3600" b="1" noProof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4.</a:t>
            </a:r>
            <a:r>
              <a:rPr kumimoji="0" lang="zh-CN" altLang="en-US" sz="3600" b="1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另外写下你最想参加的项目以及你的优势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810322" y="494170"/>
            <a:ext cx="7955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猜想：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正确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认识自己的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天赋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有什么意义呢？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9022" y="1344506"/>
            <a:ext cx="11097892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0" fontAlgn="auto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跳水小将全红婵的“三个标签”： “天赋型”选手：身材条件符合跳水运动员选材标准，身材纤细、脚尖膝盖漂亮，身体柔韧性好，控制力也比同龄人</a:t>
            </a: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要强。她的弹跳力、腰腹能力在同龄人里突出，她的手形适合压水花，手的能力比较强，提倒立可以连续提10个。</a:t>
            </a:r>
            <a:endParaRPr lang="en-US" altLang="zh-CN" sz="2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lvl="0" indent="0" fontAlgn="auto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篮球运动员的身高一般都较高，且拥有较长的四肢；</a:t>
            </a:r>
            <a:endParaRPr lang="en-US" altLang="zh-CN" sz="2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lvl="0" indent="0" fontAlgn="auto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体操运动员往往小而紧凑，肌肉感更加明星；</a:t>
            </a:r>
            <a:endParaRPr lang="en-US" altLang="zh-CN" sz="2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lvl="0" indent="0" fontAlgn="auto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游泳运动员身体的脂肪比例通常会比其他运动员稍高一点点；</a:t>
            </a:r>
            <a:endParaRPr lang="en-US" altLang="zh-CN" sz="2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2900" lvl="0" indent="0" fontAlgn="auto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马拉松运动员则似乎几乎没有任何脂肪。</a:t>
            </a:r>
            <a:endParaRPr lang="zh-CN" altLang="en-US" sz="2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内容占位符 2"/>
          <p:cNvSpPr txBox="1"/>
          <p:nvPr/>
        </p:nvSpPr>
        <p:spPr>
          <a:xfrm>
            <a:off x="4856634" y="352674"/>
            <a:ext cx="7067594" cy="348867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zh-CN"/>
            </a:defPPr>
            <a:lvl1pPr marL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1pPr>
            <a:lvl2pPr marL="609600" lvl="1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2pPr>
            <a:lvl3pPr marL="1219200" lvl="2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3pPr>
            <a:lvl4pPr marL="1828800" lvl="3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4pPr>
            <a:lvl5pPr marL="2438400" lvl="4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5pPr>
            <a:lvl6pPr marL="2286000" lvl="5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6pPr>
            <a:lvl7pPr marL="2743200" lvl="6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7pPr>
            <a:lvl8pPr marL="3200400" lvl="7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8pPr>
            <a:lvl9pPr marL="3657600" lvl="8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9pPr>
          </a:lstStyle>
          <a:p>
            <a:pPr defTabSz="1624965">
              <a:spcBef>
                <a:spcPts val="800"/>
              </a:spcBef>
              <a:defRPr/>
            </a:pPr>
            <a:r>
              <a:rPr lang="zh-CN" altLang="en-US" sz="2665" b="1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       学校马上要举行一次足球比赛，为选出队长，赛前队员们进行了下面的对话：</a:t>
            </a:r>
            <a:endParaRPr lang="en-US" altLang="zh-CN" sz="2665" b="1" dirty="0">
              <a:solidFill>
                <a:sysClr val="windowText" lastClr="000000">
                  <a:lumMod val="85000"/>
                  <a:lumOff val="1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</a:endParaRPr>
          </a:p>
          <a:p>
            <a:pPr defTabSz="1624965">
              <a:spcBef>
                <a:spcPts val="800"/>
              </a:spcBef>
              <a:defRPr/>
            </a:pPr>
            <a:r>
              <a:rPr lang="zh-CN" altLang="en-US" sz="2665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       小刚：</a:t>
            </a:r>
            <a:r>
              <a:rPr lang="zh-CN" altLang="en-US" sz="2665" b="1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我的球技最棒，你们都不如我，应该由我来当队长。</a:t>
            </a:r>
            <a:endParaRPr lang="en-US" altLang="zh-CN" sz="2665" b="1" dirty="0">
              <a:solidFill>
                <a:sysClr val="windowText" lastClr="000000">
                  <a:lumMod val="85000"/>
                  <a:lumOff val="1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</a:endParaRPr>
          </a:p>
          <a:p>
            <a:pPr defTabSz="1624965">
              <a:spcBef>
                <a:spcPts val="800"/>
              </a:spcBef>
              <a:defRPr/>
            </a:pPr>
            <a:r>
              <a:rPr lang="zh-CN" altLang="en-US" sz="2665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       小明：</a:t>
            </a:r>
            <a:r>
              <a:rPr lang="zh-CN" altLang="en-US" sz="2665" b="1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小斌的球技虽然比你差点儿，但是大家都愿意让他来当队长。</a:t>
            </a:r>
            <a:endParaRPr lang="en-US" altLang="zh-CN" sz="2665" b="1" dirty="0">
              <a:solidFill>
                <a:sysClr val="windowText" lastClr="000000">
                  <a:lumMod val="85000"/>
                  <a:lumOff val="1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</a:endParaRPr>
          </a:p>
          <a:p>
            <a:pPr defTabSz="1624965">
              <a:spcBef>
                <a:spcPts val="800"/>
              </a:spcBef>
              <a:defRPr/>
            </a:pPr>
            <a:r>
              <a:rPr lang="zh-CN" altLang="en-US" sz="2665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       小刚：</a:t>
            </a:r>
            <a:r>
              <a:rPr lang="zh-CN" altLang="en-US" sz="2665" b="1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那这比赛我不参加了！</a:t>
            </a:r>
            <a:endParaRPr lang="en-US" altLang="zh-CN" sz="2665" b="1" dirty="0">
              <a:solidFill>
                <a:sysClr val="windowText" lastClr="000000">
                  <a:lumMod val="85000"/>
                  <a:lumOff val="1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</a:endParaRPr>
          </a:p>
        </p:txBody>
      </p:sp>
      <p:sp>
        <p:nvSpPr>
          <p:cNvPr id="16" name="内容占位符 2"/>
          <p:cNvSpPr txBox="1"/>
          <p:nvPr/>
        </p:nvSpPr>
        <p:spPr>
          <a:xfrm>
            <a:off x="310142" y="4291213"/>
            <a:ext cx="11447824" cy="461537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marL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1pPr>
            <a:lvl2pPr marL="609600" lvl="1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2pPr>
            <a:lvl3pPr marL="1219200" lvl="2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3pPr>
            <a:lvl4pPr marL="1828800" lvl="3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4pPr>
            <a:lvl5pPr marL="2438400" lvl="4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5pPr>
            <a:lvl6pPr marL="2286000" lvl="5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6pPr>
            <a:lvl7pPr marL="2743200" lvl="6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7pPr>
            <a:lvl8pPr marL="3200400" lvl="7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8pPr>
            <a:lvl9pPr marL="3657600" lvl="8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9pPr>
          </a:lstStyle>
          <a:p>
            <a:pPr defTabSz="1624965">
              <a:defRPr/>
            </a:pPr>
            <a:r>
              <a:rPr lang="zh-CN" altLang="en-US" sz="2400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思考：</a:t>
            </a:r>
            <a:r>
              <a:rPr lang="en-US" altLang="zh-CN" sz="2400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sz="2400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你如何看待小刚对自己的认识？</a:t>
            </a:r>
            <a:endParaRPr lang="en-US" altLang="zh-CN" sz="2400" dirty="0">
              <a:solidFill>
                <a:prstClr val="blac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2749" y="4914244"/>
            <a:ext cx="11242610" cy="461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r>
              <a:rPr lang="zh-CN" altLang="zh-CN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只看到了自己的优势，没有发现自己的不足</a:t>
            </a:r>
            <a:r>
              <a:rPr lang="zh-CN" altLang="en-US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，</a:t>
            </a:r>
            <a:r>
              <a:rPr lang="zh-CN" altLang="zh-CN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没有正确对待别人的评价。</a:t>
            </a:r>
            <a:endParaRPr lang="zh-CN" altLang="en-US" sz="2400" b="1" dirty="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9193" y="5600947"/>
            <a:ext cx="6261061" cy="461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400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2400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这样的认识给他带来怎样的影响？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310142" y="6224901"/>
            <a:ext cx="11366497" cy="461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</a:t>
            </a:r>
            <a:r>
              <a:rPr lang="zh-CN" altLang="zh-CN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会</a:t>
            </a:r>
            <a:r>
              <a:rPr lang="zh-CN" altLang="en-US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使</a:t>
            </a:r>
            <a:r>
              <a:rPr lang="zh-CN" altLang="zh-CN" sz="2400" b="1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他不能全面地认识自己，影响与他人的交往，不利于与他人的积极互动。</a:t>
            </a:r>
            <a:endParaRPr lang="zh-CN" altLang="zh-CN" sz="2400" b="1" dirty="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9932" y="46101"/>
            <a:ext cx="5090696" cy="4714886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267772" y="171562"/>
            <a:ext cx="90195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探究与分享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P27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GrpSpPr/>
          <p:nvPr/>
        </p:nvGrpSpPr>
        <p:grpSpPr>
          <a:xfrm>
            <a:off x="1314145" y="5022281"/>
            <a:ext cx="2255924" cy="644731"/>
            <a:chOff x="8259996" y="1925325"/>
            <a:chExt cx="2059958" cy="644731"/>
          </a:xfrm>
        </p:grpSpPr>
        <p:sp>
          <p:nvSpPr>
            <p:cNvPr id="13" name="TextBox 123" descr="e7d195523061f1c0205959036996ad55c215b892a7aac5c0B9ADEF7896FB48F2EF97163A2DE1401E1875DEDC438B7864AD24CA23553DBBBD975DAF4CAD4A2592689FFB6CEE59FFA55B2702D0E5EE29CD9B55C5BEEEF84BA7405ADCC7F2E0B62921FCB8D7302C428D78DF57DE8F7FB27CEDEC1005039AF73485702AA39F667F86BA9E963634351767"/>
            <p:cNvSpPr txBox="1"/>
            <p:nvPr/>
          </p:nvSpPr>
          <p:spPr>
            <a:xfrm>
              <a:off x="8711489" y="1925325"/>
              <a:ext cx="1099375" cy="39878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ro" panose="02000506000000020004" pitchFamily="50" charset="0"/>
                  <a:ea typeface="Poppins SemiBold" charset="0"/>
                  <a:cs typeface="Poppins SemiBold" charset="0"/>
                </a:rPr>
                <a:t>认识自己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ro" panose="02000506000000020004" pitchFamily="50" charset="0"/>
                <a:ea typeface="Poppins SemiBold" charset="0"/>
                <a:cs typeface="Poppins SemiBold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59996" y="2316140"/>
              <a:ext cx="2059958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050" b="0" i="0" u="none" strike="noStrike" kern="1100" cap="none" spc="1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871999" y="1679709"/>
            <a:ext cx="947617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 正确认识自己，可以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促进自我发展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。有助于我们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增强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对自己的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信心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，更好地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发展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能力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P27-1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85088" y="685900"/>
            <a:ext cx="8125179" cy="430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1.</a:t>
            </a:r>
            <a:r>
              <a:rPr lang="zh-CN" altLang="en-US" sz="32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为什么要正确认识自己？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71999" y="3197186"/>
            <a:ext cx="102682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 正确认识自己，可以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促进与他人的交往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。正确认识自己，有助于我们认识到自己离不开他人和社会，从而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更好地理解、宽容和善待他人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，与他人积极互动。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P27-2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900111" y="284426"/>
            <a:ext cx="1632194" cy="1154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任意多边形 21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1832396" y="1741405"/>
            <a:ext cx="1721485" cy="1579172"/>
          </a:xfrm>
          <a:custGeom>
            <a:avLst/>
            <a:gdLst>
              <a:gd name="connsiteX0" fmla="*/ 681038 w 1362076"/>
              <a:gd name="connsiteY0" fmla="*/ 0 h 1390650"/>
              <a:gd name="connsiteX1" fmla="*/ 1362076 w 1362076"/>
              <a:gd name="connsiteY1" fmla="*/ 681038 h 1390650"/>
              <a:gd name="connsiteX2" fmla="*/ 681038 w 1362076"/>
              <a:gd name="connsiteY2" fmla="*/ 1362076 h 1390650"/>
              <a:gd name="connsiteX3" fmla="*/ 415947 w 1362076"/>
              <a:gd name="connsiteY3" fmla="*/ 1308557 h 1390650"/>
              <a:gd name="connsiteX4" fmla="*/ 406044 w 1362076"/>
              <a:gd name="connsiteY4" fmla="*/ 1303182 h 1390650"/>
              <a:gd name="connsiteX5" fmla="*/ 383749 w 1362076"/>
              <a:gd name="connsiteY5" fmla="*/ 1336249 h 1390650"/>
              <a:gd name="connsiteX6" fmla="*/ 252413 w 1362076"/>
              <a:gd name="connsiteY6" fmla="*/ 1390650 h 1390650"/>
              <a:gd name="connsiteX7" fmla="*/ 66676 w 1362076"/>
              <a:gd name="connsiteY7" fmla="*/ 1204913 h 1390650"/>
              <a:gd name="connsiteX8" fmla="*/ 121077 w 1362076"/>
              <a:gd name="connsiteY8" fmla="*/ 1073577 h 1390650"/>
              <a:gd name="connsiteX9" fmla="*/ 124251 w 1362076"/>
              <a:gd name="connsiteY9" fmla="*/ 1071437 h 1390650"/>
              <a:gd name="connsiteX10" fmla="*/ 116311 w 1362076"/>
              <a:gd name="connsiteY10" fmla="*/ 1061813 h 1390650"/>
              <a:gd name="connsiteX11" fmla="*/ 0 w 1362076"/>
              <a:gd name="connsiteY11" fmla="*/ 681038 h 1390650"/>
              <a:gd name="connsiteX12" fmla="*/ 681038 w 1362076"/>
              <a:gd name="connsiteY12" fmla="*/ 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2076" h="1390650">
                <a:moveTo>
                  <a:pt x="681038" y="0"/>
                </a:moveTo>
                <a:cubicBezTo>
                  <a:pt x="1057165" y="0"/>
                  <a:pt x="1362076" y="304911"/>
                  <a:pt x="1362076" y="681038"/>
                </a:cubicBezTo>
                <a:cubicBezTo>
                  <a:pt x="1362076" y="1057165"/>
                  <a:pt x="1057165" y="1362076"/>
                  <a:pt x="681038" y="1362076"/>
                </a:cubicBezTo>
                <a:cubicBezTo>
                  <a:pt x="587006" y="1362076"/>
                  <a:pt x="497426" y="1343019"/>
                  <a:pt x="415947" y="1308557"/>
                </a:cubicBezTo>
                <a:lnTo>
                  <a:pt x="406044" y="1303182"/>
                </a:lnTo>
                <a:lnTo>
                  <a:pt x="383749" y="1336249"/>
                </a:lnTo>
                <a:cubicBezTo>
                  <a:pt x="350137" y="1369861"/>
                  <a:pt x="303703" y="1390650"/>
                  <a:pt x="252413" y="1390650"/>
                </a:cubicBezTo>
                <a:cubicBezTo>
                  <a:pt x="149833" y="1390650"/>
                  <a:pt x="66676" y="1307493"/>
                  <a:pt x="66676" y="1204913"/>
                </a:cubicBezTo>
                <a:cubicBezTo>
                  <a:pt x="66676" y="1153623"/>
                  <a:pt x="87465" y="1107189"/>
                  <a:pt x="121077" y="1073577"/>
                </a:cubicBezTo>
                <a:lnTo>
                  <a:pt x="124251" y="1071437"/>
                </a:lnTo>
                <a:lnTo>
                  <a:pt x="116311" y="1061813"/>
                </a:lnTo>
                <a:cubicBezTo>
                  <a:pt x="42878" y="953118"/>
                  <a:pt x="0" y="822086"/>
                  <a:pt x="0" y="681038"/>
                </a:cubicBezTo>
                <a:cubicBezTo>
                  <a:pt x="0" y="304911"/>
                  <a:pt x="304911" y="0"/>
                  <a:pt x="681038" y="0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gradFill>
              <a:gsLst>
                <a:gs pos="0">
                  <a:schemeClr val="bg1"/>
                </a:gs>
                <a:gs pos="100000">
                  <a:schemeClr val="bg1">
                    <a:alpha val="21000"/>
                  </a:scheme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Hero" panose="02000506000000020004" pitchFamily="50" charset="0"/>
            </a:endParaRPr>
          </a:p>
        </p:txBody>
      </p:sp>
      <p:sp>
        <p:nvSpPr>
          <p:cNvPr id="25" name="矩形 24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2230072" y="1992382"/>
            <a:ext cx="1115005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生理方面</a:t>
            </a:r>
            <a:endParaRPr lang="zh-CN" altLang="en-US" sz="32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8" name="任意多边形 27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4953763" y="3311515"/>
            <a:ext cx="1721485" cy="1787525"/>
          </a:xfrm>
          <a:custGeom>
            <a:avLst/>
            <a:gdLst>
              <a:gd name="connsiteX0" fmla="*/ 681038 w 1362076"/>
              <a:gd name="connsiteY0" fmla="*/ 0 h 1390650"/>
              <a:gd name="connsiteX1" fmla="*/ 1362076 w 1362076"/>
              <a:gd name="connsiteY1" fmla="*/ 681038 h 1390650"/>
              <a:gd name="connsiteX2" fmla="*/ 681038 w 1362076"/>
              <a:gd name="connsiteY2" fmla="*/ 1362076 h 1390650"/>
              <a:gd name="connsiteX3" fmla="*/ 415947 w 1362076"/>
              <a:gd name="connsiteY3" fmla="*/ 1308557 h 1390650"/>
              <a:gd name="connsiteX4" fmla="*/ 406044 w 1362076"/>
              <a:gd name="connsiteY4" fmla="*/ 1303182 h 1390650"/>
              <a:gd name="connsiteX5" fmla="*/ 383749 w 1362076"/>
              <a:gd name="connsiteY5" fmla="*/ 1336249 h 1390650"/>
              <a:gd name="connsiteX6" fmla="*/ 252413 w 1362076"/>
              <a:gd name="connsiteY6" fmla="*/ 1390650 h 1390650"/>
              <a:gd name="connsiteX7" fmla="*/ 66676 w 1362076"/>
              <a:gd name="connsiteY7" fmla="*/ 1204913 h 1390650"/>
              <a:gd name="connsiteX8" fmla="*/ 121077 w 1362076"/>
              <a:gd name="connsiteY8" fmla="*/ 1073577 h 1390650"/>
              <a:gd name="connsiteX9" fmla="*/ 124251 w 1362076"/>
              <a:gd name="connsiteY9" fmla="*/ 1071437 h 1390650"/>
              <a:gd name="connsiteX10" fmla="*/ 116311 w 1362076"/>
              <a:gd name="connsiteY10" fmla="*/ 1061813 h 1390650"/>
              <a:gd name="connsiteX11" fmla="*/ 0 w 1362076"/>
              <a:gd name="connsiteY11" fmla="*/ 681038 h 1390650"/>
              <a:gd name="connsiteX12" fmla="*/ 681038 w 1362076"/>
              <a:gd name="connsiteY12" fmla="*/ 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2076" h="1390650">
                <a:moveTo>
                  <a:pt x="681038" y="0"/>
                </a:moveTo>
                <a:cubicBezTo>
                  <a:pt x="1057165" y="0"/>
                  <a:pt x="1362076" y="304911"/>
                  <a:pt x="1362076" y="681038"/>
                </a:cubicBezTo>
                <a:cubicBezTo>
                  <a:pt x="1362076" y="1057165"/>
                  <a:pt x="1057165" y="1362076"/>
                  <a:pt x="681038" y="1362076"/>
                </a:cubicBezTo>
                <a:cubicBezTo>
                  <a:pt x="587006" y="1362076"/>
                  <a:pt x="497426" y="1343019"/>
                  <a:pt x="415947" y="1308557"/>
                </a:cubicBezTo>
                <a:lnTo>
                  <a:pt x="406044" y="1303182"/>
                </a:lnTo>
                <a:lnTo>
                  <a:pt x="383749" y="1336249"/>
                </a:lnTo>
                <a:cubicBezTo>
                  <a:pt x="350137" y="1369861"/>
                  <a:pt x="303703" y="1390650"/>
                  <a:pt x="252413" y="1390650"/>
                </a:cubicBezTo>
                <a:cubicBezTo>
                  <a:pt x="149833" y="1390650"/>
                  <a:pt x="66676" y="1307493"/>
                  <a:pt x="66676" y="1204913"/>
                </a:cubicBezTo>
                <a:cubicBezTo>
                  <a:pt x="66676" y="1153623"/>
                  <a:pt x="87465" y="1107189"/>
                  <a:pt x="121077" y="1073577"/>
                </a:cubicBezTo>
                <a:lnTo>
                  <a:pt x="124251" y="1071437"/>
                </a:lnTo>
                <a:lnTo>
                  <a:pt x="116311" y="1061813"/>
                </a:lnTo>
                <a:cubicBezTo>
                  <a:pt x="42878" y="953118"/>
                  <a:pt x="0" y="822086"/>
                  <a:pt x="0" y="681038"/>
                </a:cubicBezTo>
                <a:cubicBezTo>
                  <a:pt x="0" y="304911"/>
                  <a:pt x="304911" y="0"/>
                  <a:pt x="681038" y="0"/>
                </a:cubicBezTo>
                <a:close/>
              </a:path>
            </a:pathLst>
          </a:custGeom>
          <a:solidFill>
            <a:srgbClr val="54BD60"/>
          </a:solidFill>
          <a:ln>
            <a:gradFill>
              <a:gsLst>
                <a:gs pos="0">
                  <a:schemeClr val="bg1"/>
                </a:gs>
                <a:gs pos="100000">
                  <a:schemeClr val="bg1">
                    <a:alpha val="21000"/>
                  </a:scheme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Hero" panose="02000506000000020004" pitchFamily="50" charset="0"/>
            </a:endParaRPr>
          </a:p>
        </p:txBody>
      </p:sp>
      <p:sp>
        <p:nvSpPr>
          <p:cNvPr id="29" name="矩形 28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5423930" y="3666668"/>
            <a:ext cx="1115005" cy="1077218"/>
          </a:xfrm>
          <a:prstGeom prst="rect">
            <a:avLst/>
          </a:prstGeom>
          <a:solidFill>
            <a:srgbClr val="54BD60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心理方面</a:t>
            </a:r>
            <a:endParaRPr lang="zh-CN" altLang="en-US" sz="3200" b="1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8013862" y="1571849"/>
            <a:ext cx="1853565" cy="1788160"/>
          </a:xfrm>
          <a:custGeom>
            <a:avLst/>
            <a:gdLst>
              <a:gd name="connsiteX0" fmla="*/ 681038 w 1362076"/>
              <a:gd name="connsiteY0" fmla="*/ 0 h 1390650"/>
              <a:gd name="connsiteX1" fmla="*/ 1362076 w 1362076"/>
              <a:gd name="connsiteY1" fmla="*/ 681038 h 1390650"/>
              <a:gd name="connsiteX2" fmla="*/ 681038 w 1362076"/>
              <a:gd name="connsiteY2" fmla="*/ 1362076 h 1390650"/>
              <a:gd name="connsiteX3" fmla="*/ 415947 w 1362076"/>
              <a:gd name="connsiteY3" fmla="*/ 1308557 h 1390650"/>
              <a:gd name="connsiteX4" fmla="*/ 406044 w 1362076"/>
              <a:gd name="connsiteY4" fmla="*/ 1303182 h 1390650"/>
              <a:gd name="connsiteX5" fmla="*/ 383749 w 1362076"/>
              <a:gd name="connsiteY5" fmla="*/ 1336249 h 1390650"/>
              <a:gd name="connsiteX6" fmla="*/ 252413 w 1362076"/>
              <a:gd name="connsiteY6" fmla="*/ 1390650 h 1390650"/>
              <a:gd name="connsiteX7" fmla="*/ 66676 w 1362076"/>
              <a:gd name="connsiteY7" fmla="*/ 1204913 h 1390650"/>
              <a:gd name="connsiteX8" fmla="*/ 121077 w 1362076"/>
              <a:gd name="connsiteY8" fmla="*/ 1073577 h 1390650"/>
              <a:gd name="connsiteX9" fmla="*/ 124251 w 1362076"/>
              <a:gd name="connsiteY9" fmla="*/ 1071437 h 1390650"/>
              <a:gd name="connsiteX10" fmla="*/ 116311 w 1362076"/>
              <a:gd name="connsiteY10" fmla="*/ 1061813 h 1390650"/>
              <a:gd name="connsiteX11" fmla="*/ 0 w 1362076"/>
              <a:gd name="connsiteY11" fmla="*/ 681038 h 1390650"/>
              <a:gd name="connsiteX12" fmla="*/ 681038 w 1362076"/>
              <a:gd name="connsiteY12" fmla="*/ 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2076" h="1390650">
                <a:moveTo>
                  <a:pt x="681038" y="0"/>
                </a:moveTo>
                <a:cubicBezTo>
                  <a:pt x="1057165" y="0"/>
                  <a:pt x="1362076" y="304911"/>
                  <a:pt x="1362076" y="681038"/>
                </a:cubicBezTo>
                <a:cubicBezTo>
                  <a:pt x="1362076" y="1057165"/>
                  <a:pt x="1057165" y="1362076"/>
                  <a:pt x="681038" y="1362076"/>
                </a:cubicBezTo>
                <a:cubicBezTo>
                  <a:pt x="587006" y="1362076"/>
                  <a:pt x="497426" y="1343019"/>
                  <a:pt x="415947" y="1308557"/>
                </a:cubicBezTo>
                <a:lnTo>
                  <a:pt x="406044" y="1303182"/>
                </a:lnTo>
                <a:lnTo>
                  <a:pt x="383749" y="1336249"/>
                </a:lnTo>
                <a:cubicBezTo>
                  <a:pt x="350137" y="1369861"/>
                  <a:pt x="303703" y="1390650"/>
                  <a:pt x="252413" y="1390650"/>
                </a:cubicBezTo>
                <a:cubicBezTo>
                  <a:pt x="149833" y="1390650"/>
                  <a:pt x="66676" y="1307493"/>
                  <a:pt x="66676" y="1204913"/>
                </a:cubicBezTo>
                <a:cubicBezTo>
                  <a:pt x="66676" y="1153623"/>
                  <a:pt x="87465" y="1107189"/>
                  <a:pt x="121077" y="1073577"/>
                </a:cubicBezTo>
                <a:lnTo>
                  <a:pt x="124251" y="1071437"/>
                </a:lnTo>
                <a:lnTo>
                  <a:pt x="116311" y="1061813"/>
                </a:lnTo>
                <a:cubicBezTo>
                  <a:pt x="42878" y="953118"/>
                  <a:pt x="0" y="822086"/>
                  <a:pt x="0" y="681038"/>
                </a:cubicBezTo>
                <a:cubicBezTo>
                  <a:pt x="0" y="304911"/>
                  <a:pt x="304911" y="0"/>
                  <a:pt x="681038" y="0"/>
                </a:cubicBezTo>
                <a:close/>
              </a:path>
            </a:pathLst>
          </a:custGeom>
          <a:solidFill>
            <a:srgbClr val="4A3359"/>
          </a:solidFill>
          <a:ln>
            <a:gradFill>
              <a:gsLst>
                <a:gs pos="0">
                  <a:schemeClr val="bg1"/>
                </a:gs>
                <a:gs pos="100000">
                  <a:schemeClr val="bg1">
                    <a:alpha val="21000"/>
                  </a:scheme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75425" y="1933300"/>
            <a:ext cx="1130440" cy="1077218"/>
          </a:xfrm>
          <a:prstGeom prst="rect">
            <a:avLst/>
          </a:prstGeom>
          <a:solidFill>
            <a:srgbClr val="4A3359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32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社会方面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TextBox 9"/>
          <p:cNvSpPr>
            <a:spLocks noChangeArrowheads="1"/>
          </p:cNvSpPr>
          <p:nvPr/>
        </p:nvSpPr>
        <p:spPr bwMode="auto">
          <a:xfrm>
            <a:off x="869471" y="686622"/>
            <a:ext cx="108542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猜想：如果要成为一名优秀的运动员，需要具备什么条件？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6" name="任意多边形 30"/>
          <p:cNvSpPr/>
          <p:nvPr/>
        </p:nvSpPr>
        <p:spPr>
          <a:xfrm>
            <a:off x="5052733" y="1397376"/>
            <a:ext cx="1853565" cy="1788160"/>
          </a:xfrm>
          <a:custGeom>
            <a:avLst/>
            <a:gdLst>
              <a:gd name="connsiteX0" fmla="*/ 681038 w 1362076"/>
              <a:gd name="connsiteY0" fmla="*/ 0 h 1390650"/>
              <a:gd name="connsiteX1" fmla="*/ 1362076 w 1362076"/>
              <a:gd name="connsiteY1" fmla="*/ 681038 h 1390650"/>
              <a:gd name="connsiteX2" fmla="*/ 681038 w 1362076"/>
              <a:gd name="connsiteY2" fmla="*/ 1362076 h 1390650"/>
              <a:gd name="connsiteX3" fmla="*/ 415947 w 1362076"/>
              <a:gd name="connsiteY3" fmla="*/ 1308557 h 1390650"/>
              <a:gd name="connsiteX4" fmla="*/ 406044 w 1362076"/>
              <a:gd name="connsiteY4" fmla="*/ 1303182 h 1390650"/>
              <a:gd name="connsiteX5" fmla="*/ 383749 w 1362076"/>
              <a:gd name="connsiteY5" fmla="*/ 1336249 h 1390650"/>
              <a:gd name="connsiteX6" fmla="*/ 252413 w 1362076"/>
              <a:gd name="connsiteY6" fmla="*/ 1390650 h 1390650"/>
              <a:gd name="connsiteX7" fmla="*/ 66676 w 1362076"/>
              <a:gd name="connsiteY7" fmla="*/ 1204913 h 1390650"/>
              <a:gd name="connsiteX8" fmla="*/ 121077 w 1362076"/>
              <a:gd name="connsiteY8" fmla="*/ 1073577 h 1390650"/>
              <a:gd name="connsiteX9" fmla="*/ 124251 w 1362076"/>
              <a:gd name="connsiteY9" fmla="*/ 1071437 h 1390650"/>
              <a:gd name="connsiteX10" fmla="*/ 116311 w 1362076"/>
              <a:gd name="connsiteY10" fmla="*/ 1061813 h 1390650"/>
              <a:gd name="connsiteX11" fmla="*/ 0 w 1362076"/>
              <a:gd name="connsiteY11" fmla="*/ 681038 h 1390650"/>
              <a:gd name="connsiteX12" fmla="*/ 681038 w 1362076"/>
              <a:gd name="connsiteY12" fmla="*/ 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2076" h="1390650">
                <a:moveTo>
                  <a:pt x="681038" y="0"/>
                </a:moveTo>
                <a:cubicBezTo>
                  <a:pt x="1057165" y="0"/>
                  <a:pt x="1362076" y="304911"/>
                  <a:pt x="1362076" y="681038"/>
                </a:cubicBezTo>
                <a:cubicBezTo>
                  <a:pt x="1362076" y="1057165"/>
                  <a:pt x="1057165" y="1362076"/>
                  <a:pt x="681038" y="1362076"/>
                </a:cubicBezTo>
                <a:cubicBezTo>
                  <a:pt x="587006" y="1362076"/>
                  <a:pt x="497426" y="1343019"/>
                  <a:pt x="415947" y="1308557"/>
                </a:cubicBezTo>
                <a:lnTo>
                  <a:pt x="406044" y="1303182"/>
                </a:lnTo>
                <a:lnTo>
                  <a:pt x="383749" y="1336249"/>
                </a:lnTo>
                <a:cubicBezTo>
                  <a:pt x="350137" y="1369861"/>
                  <a:pt x="303703" y="1390650"/>
                  <a:pt x="252413" y="1390650"/>
                </a:cubicBezTo>
                <a:cubicBezTo>
                  <a:pt x="149833" y="1390650"/>
                  <a:pt x="66676" y="1307493"/>
                  <a:pt x="66676" y="1204913"/>
                </a:cubicBezTo>
                <a:cubicBezTo>
                  <a:pt x="66676" y="1153623"/>
                  <a:pt x="87465" y="1107189"/>
                  <a:pt x="121077" y="1073577"/>
                </a:cubicBezTo>
                <a:lnTo>
                  <a:pt x="124251" y="1071437"/>
                </a:lnTo>
                <a:lnTo>
                  <a:pt x="116311" y="1061813"/>
                </a:lnTo>
                <a:cubicBezTo>
                  <a:pt x="42878" y="953118"/>
                  <a:pt x="0" y="822086"/>
                  <a:pt x="0" y="681038"/>
                </a:cubicBezTo>
                <a:cubicBezTo>
                  <a:pt x="0" y="304911"/>
                  <a:pt x="304911" y="0"/>
                  <a:pt x="681038" y="0"/>
                </a:cubicBezTo>
                <a:close/>
              </a:path>
            </a:pathLst>
          </a:custGeom>
          <a:solidFill>
            <a:srgbClr val="4A3359"/>
          </a:solidFill>
          <a:ln>
            <a:gradFill>
              <a:gsLst>
                <a:gs pos="0">
                  <a:schemeClr val="bg1"/>
                </a:gs>
                <a:gs pos="100000">
                  <a:schemeClr val="bg1">
                    <a:alpha val="21000"/>
                  </a:scheme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 21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7321964" y="4334469"/>
            <a:ext cx="1721485" cy="1579172"/>
          </a:xfrm>
          <a:custGeom>
            <a:avLst/>
            <a:gdLst>
              <a:gd name="connsiteX0" fmla="*/ 681038 w 1362076"/>
              <a:gd name="connsiteY0" fmla="*/ 0 h 1390650"/>
              <a:gd name="connsiteX1" fmla="*/ 1362076 w 1362076"/>
              <a:gd name="connsiteY1" fmla="*/ 681038 h 1390650"/>
              <a:gd name="connsiteX2" fmla="*/ 681038 w 1362076"/>
              <a:gd name="connsiteY2" fmla="*/ 1362076 h 1390650"/>
              <a:gd name="connsiteX3" fmla="*/ 415947 w 1362076"/>
              <a:gd name="connsiteY3" fmla="*/ 1308557 h 1390650"/>
              <a:gd name="connsiteX4" fmla="*/ 406044 w 1362076"/>
              <a:gd name="connsiteY4" fmla="*/ 1303182 h 1390650"/>
              <a:gd name="connsiteX5" fmla="*/ 383749 w 1362076"/>
              <a:gd name="connsiteY5" fmla="*/ 1336249 h 1390650"/>
              <a:gd name="connsiteX6" fmla="*/ 252413 w 1362076"/>
              <a:gd name="connsiteY6" fmla="*/ 1390650 h 1390650"/>
              <a:gd name="connsiteX7" fmla="*/ 66676 w 1362076"/>
              <a:gd name="connsiteY7" fmla="*/ 1204913 h 1390650"/>
              <a:gd name="connsiteX8" fmla="*/ 121077 w 1362076"/>
              <a:gd name="connsiteY8" fmla="*/ 1073577 h 1390650"/>
              <a:gd name="connsiteX9" fmla="*/ 124251 w 1362076"/>
              <a:gd name="connsiteY9" fmla="*/ 1071437 h 1390650"/>
              <a:gd name="connsiteX10" fmla="*/ 116311 w 1362076"/>
              <a:gd name="connsiteY10" fmla="*/ 1061813 h 1390650"/>
              <a:gd name="connsiteX11" fmla="*/ 0 w 1362076"/>
              <a:gd name="connsiteY11" fmla="*/ 681038 h 1390650"/>
              <a:gd name="connsiteX12" fmla="*/ 681038 w 1362076"/>
              <a:gd name="connsiteY12" fmla="*/ 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2076" h="1390650">
                <a:moveTo>
                  <a:pt x="681038" y="0"/>
                </a:moveTo>
                <a:cubicBezTo>
                  <a:pt x="1057165" y="0"/>
                  <a:pt x="1362076" y="304911"/>
                  <a:pt x="1362076" y="681038"/>
                </a:cubicBezTo>
                <a:cubicBezTo>
                  <a:pt x="1362076" y="1057165"/>
                  <a:pt x="1057165" y="1362076"/>
                  <a:pt x="681038" y="1362076"/>
                </a:cubicBezTo>
                <a:cubicBezTo>
                  <a:pt x="587006" y="1362076"/>
                  <a:pt x="497426" y="1343019"/>
                  <a:pt x="415947" y="1308557"/>
                </a:cubicBezTo>
                <a:lnTo>
                  <a:pt x="406044" y="1303182"/>
                </a:lnTo>
                <a:lnTo>
                  <a:pt x="383749" y="1336249"/>
                </a:lnTo>
                <a:cubicBezTo>
                  <a:pt x="350137" y="1369861"/>
                  <a:pt x="303703" y="1390650"/>
                  <a:pt x="252413" y="1390650"/>
                </a:cubicBezTo>
                <a:cubicBezTo>
                  <a:pt x="149833" y="1390650"/>
                  <a:pt x="66676" y="1307493"/>
                  <a:pt x="66676" y="1204913"/>
                </a:cubicBezTo>
                <a:cubicBezTo>
                  <a:pt x="66676" y="1153623"/>
                  <a:pt x="87465" y="1107189"/>
                  <a:pt x="121077" y="1073577"/>
                </a:cubicBezTo>
                <a:lnTo>
                  <a:pt x="124251" y="1071437"/>
                </a:lnTo>
                <a:lnTo>
                  <a:pt x="116311" y="1061813"/>
                </a:lnTo>
                <a:cubicBezTo>
                  <a:pt x="42878" y="953118"/>
                  <a:pt x="0" y="822086"/>
                  <a:pt x="0" y="681038"/>
                </a:cubicBezTo>
                <a:cubicBezTo>
                  <a:pt x="0" y="304911"/>
                  <a:pt x="304911" y="0"/>
                  <a:pt x="681038" y="0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gradFill>
              <a:gsLst>
                <a:gs pos="0">
                  <a:schemeClr val="bg1"/>
                </a:gs>
                <a:gs pos="100000">
                  <a:schemeClr val="bg1">
                    <a:alpha val="21000"/>
                  </a:scheme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Hero" panose="02000506000000020004" pitchFamily="50" charset="0"/>
            </a:endParaRPr>
          </a:p>
        </p:txBody>
      </p:sp>
      <p:sp>
        <p:nvSpPr>
          <p:cNvPr id="8" name="任意多边形 27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2787574" y="4230292"/>
            <a:ext cx="1721485" cy="1787525"/>
          </a:xfrm>
          <a:custGeom>
            <a:avLst/>
            <a:gdLst>
              <a:gd name="connsiteX0" fmla="*/ 681038 w 1362076"/>
              <a:gd name="connsiteY0" fmla="*/ 0 h 1390650"/>
              <a:gd name="connsiteX1" fmla="*/ 1362076 w 1362076"/>
              <a:gd name="connsiteY1" fmla="*/ 681038 h 1390650"/>
              <a:gd name="connsiteX2" fmla="*/ 681038 w 1362076"/>
              <a:gd name="connsiteY2" fmla="*/ 1362076 h 1390650"/>
              <a:gd name="connsiteX3" fmla="*/ 415947 w 1362076"/>
              <a:gd name="connsiteY3" fmla="*/ 1308557 h 1390650"/>
              <a:gd name="connsiteX4" fmla="*/ 406044 w 1362076"/>
              <a:gd name="connsiteY4" fmla="*/ 1303182 h 1390650"/>
              <a:gd name="connsiteX5" fmla="*/ 383749 w 1362076"/>
              <a:gd name="connsiteY5" fmla="*/ 1336249 h 1390650"/>
              <a:gd name="connsiteX6" fmla="*/ 252413 w 1362076"/>
              <a:gd name="connsiteY6" fmla="*/ 1390650 h 1390650"/>
              <a:gd name="connsiteX7" fmla="*/ 66676 w 1362076"/>
              <a:gd name="connsiteY7" fmla="*/ 1204913 h 1390650"/>
              <a:gd name="connsiteX8" fmla="*/ 121077 w 1362076"/>
              <a:gd name="connsiteY8" fmla="*/ 1073577 h 1390650"/>
              <a:gd name="connsiteX9" fmla="*/ 124251 w 1362076"/>
              <a:gd name="connsiteY9" fmla="*/ 1071437 h 1390650"/>
              <a:gd name="connsiteX10" fmla="*/ 116311 w 1362076"/>
              <a:gd name="connsiteY10" fmla="*/ 1061813 h 1390650"/>
              <a:gd name="connsiteX11" fmla="*/ 0 w 1362076"/>
              <a:gd name="connsiteY11" fmla="*/ 681038 h 1390650"/>
              <a:gd name="connsiteX12" fmla="*/ 681038 w 1362076"/>
              <a:gd name="connsiteY12" fmla="*/ 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2076" h="1390650">
                <a:moveTo>
                  <a:pt x="681038" y="0"/>
                </a:moveTo>
                <a:cubicBezTo>
                  <a:pt x="1057165" y="0"/>
                  <a:pt x="1362076" y="304911"/>
                  <a:pt x="1362076" y="681038"/>
                </a:cubicBezTo>
                <a:cubicBezTo>
                  <a:pt x="1362076" y="1057165"/>
                  <a:pt x="1057165" y="1362076"/>
                  <a:pt x="681038" y="1362076"/>
                </a:cubicBezTo>
                <a:cubicBezTo>
                  <a:pt x="587006" y="1362076"/>
                  <a:pt x="497426" y="1343019"/>
                  <a:pt x="415947" y="1308557"/>
                </a:cubicBezTo>
                <a:lnTo>
                  <a:pt x="406044" y="1303182"/>
                </a:lnTo>
                <a:lnTo>
                  <a:pt x="383749" y="1336249"/>
                </a:lnTo>
                <a:cubicBezTo>
                  <a:pt x="350137" y="1369861"/>
                  <a:pt x="303703" y="1390650"/>
                  <a:pt x="252413" y="1390650"/>
                </a:cubicBezTo>
                <a:cubicBezTo>
                  <a:pt x="149833" y="1390650"/>
                  <a:pt x="66676" y="1307493"/>
                  <a:pt x="66676" y="1204913"/>
                </a:cubicBezTo>
                <a:cubicBezTo>
                  <a:pt x="66676" y="1153623"/>
                  <a:pt x="87465" y="1107189"/>
                  <a:pt x="121077" y="1073577"/>
                </a:cubicBezTo>
                <a:lnTo>
                  <a:pt x="124251" y="1071437"/>
                </a:lnTo>
                <a:lnTo>
                  <a:pt x="116311" y="1061813"/>
                </a:lnTo>
                <a:cubicBezTo>
                  <a:pt x="42878" y="953118"/>
                  <a:pt x="0" y="822086"/>
                  <a:pt x="0" y="681038"/>
                </a:cubicBezTo>
                <a:cubicBezTo>
                  <a:pt x="0" y="304911"/>
                  <a:pt x="304911" y="0"/>
                  <a:pt x="681038" y="0"/>
                </a:cubicBezTo>
                <a:close/>
              </a:path>
            </a:pathLst>
          </a:custGeom>
          <a:solidFill>
            <a:srgbClr val="54BD60"/>
          </a:solidFill>
          <a:ln>
            <a:gradFill>
              <a:gsLst>
                <a:gs pos="0">
                  <a:schemeClr val="bg1"/>
                </a:gs>
                <a:gs pos="100000">
                  <a:schemeClr val="bg1">
                    <a:alpha val="21000"/>
                  </a:scheme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Hero" panose="02000506000000020004" pitchFamily="50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2" name="组合 11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GrpSpPr/>
          <p:nvPr/>
        </p:nvGrpSpPr>
        <p:grpSpPr>
          <a:xfrm>
            <a:off x="1314145" y="5022281"/>
            <a:ext cx="2255924" cy="644731"/>
            <a:chOff x="8259996" y="1925325"/>
            <a:chExt cx="2059958" cy="644731"/>
          </a:xfrm>
        </p:grpSpPr>
        <p:sp>
          <p:nvSpPr>
            <p:cNvPr id="13" name="TextBox 123" descr="e7d195523061f1c0205959036996ad55c215b892a7aac5c0B9ADEF7896FB48F2EF97163A2DE1401E1875DEDC438B7864AD24CA23553DBBBD975DAF4CAD4A2592689FFB6CEE59FFA55B2702D0E5EE29CD9B55C5BEEEF84BA7405ADCC7F2E0B62921FCB8D7302C428D78DF57DE8F7FB27CEDEC1005039AF73485702AA39F667F86BA9E963634351767"/>
            <p:cNvSpPr txBox="1"/>
            <p:nvPr/>
          </p:nvSpPr>
          <p:spPr>
            <a:xfrm>
              <a:off x="8711489" y="1925325"/>
              <a:ext cx="1099375" cy="39878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ro" panose="02000506000000020004" pitchFamily="50" charset="0"/>
                  <a:ea typeface="Poppins SemiBold" charset="0"/>
                  <a:cs typeface="Poppins SemiBold" charset="0"/>
                </a:rPr>
                <a:t>认识自己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ro" panose="02000506000000020004" pitchFamily="50" charset="0"/>
                <a:ea typeface="Poppins SemiBold" charset="0"/>
                <a:cs typeface="Poppins SemiBold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59996" y="2316140"/>
              <a:ext cx="2059958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050" b="0" i="0" u="none" strike="noStrike" kern="1100" cap="none" spc="1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6349" y="550557"/>
            <a:ext cx="8125179" cy="7632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2.</a:t>
            </a:r>
            <a:r>
              <a:rPr lang="zh-CN" altLang="en-US" sz="36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如何正确认识自己？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80" name="TextBox 5"/>
          <p:cNvSpPr txBox="1">
            <a:spLocks noChangeArrowheads="1"/>
          </p:cNvSpPr>
          <p:nvPr/>
        </p:nvSpPr>
        <p:spPr bwMode="auto">
          <a:xfrm>
            <a:off x="1177210" y="1356796"/>
            <a:ext cx="1045897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①用</a:t>
            </a:r>
            <a:r>
              <a:rPr lang="zh-CN" altLang="zh-CN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多把尺子</a:t>
            </a:r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量自己。从生理、社会、心理方面认识自己。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P28 </a:t>
            </a:r>
            <a:endParaRPr lang="zh-CN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②通过</a:t>
            </a:r>
            <a:r>
              <a:rPr lang="zh-CN" altLang="zh-CN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自我评价</a:t>
            </a:r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认识自己。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P29-1</a:t>
            </a:r>
            <a:endParaRPr lang="zh-CN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③通过</a:t>
            </a:r>
            <a:r>
              <a:rPr lang="zh-CN" altLang="zh-CN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他人评价</a:t>
            </a:r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认识自己。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P29-2</a:t>
            </a:r>
            <a:endParaRPr lang="zh-CN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900111" y="284426"/>
            <a:ext cx="1632194" cy="1154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29476" y="788493"/>
            <a:ext cx="8798896" cy="2246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“夫运筹帷幄之中，决胜千里之外，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吾不如子房。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镇国家，抚百姓，给馈饷而不绝粮道，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吾不如萧何。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连百万之军，战必胜，攻必取，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吾不如韩信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。此三人者皆人杰也，吾能用之，此吾所以取天下也。” 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                                                  ----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刘邦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81698" y="3299519"/>
            <a:ext cx="7557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思考一：汉高祖是通过什么途径认识自己的？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23903" y="4066794"/>
            <a:ext cx="8104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通过自我评价（与他人比较）来认识自己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2404" y="4927114"/>
            <a:ext cx="6485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思考二：这种途径认识自己有什么意义？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47415" y="5600602"/>
            <a:ext cx="11909252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①能帮助我们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接受自己，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对自己抱有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正确的态度，不骄傲也不自卑；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②能帮助我们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调节和控制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行为。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P29-1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8" name="图片 17" descr="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25492" y="151997"/>
            <a:ext cx="2687739" cy="2589088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259147" y="151997"/>
            <a:ext cx="6734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博古通今：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52000" y="3941295"/>
            <a:ext cx="1632194" cy="1154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Shape 2528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3407796" y="3850617"/>
            <a:ext cx="299103" cy="4112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50" y="19636"/>
                </a:moveTo>
                <a:cubicBezTo>
                  <a:pt x="20250" y="20178"/>
                  <a:pt x="19645" y="20618"/>
                  <a:pt x="18900" y="20618"/>
                </a:cubicBezTo>
                <a:lnTo>
                  <a:pt x="2700" y="20618"/>
                </a:lnTo>
                <a:cubicBezTo>
                  <a:pt x="1955" y="20618"/>
                  <a:pt x="1350" y="20178"/>
                  <a:pt x="1350" y="19636"/>
                </a:cubicBezTo>
                <a:lnTo>
                  <a:pt x="1350" y="10800"/>
                </a:lnTo>
                <a:cubicBezTo>
                  <a:pt x="1350" y="10258"/>
                  <a:pt x="1955" y="9818"/>
                  <a:pt x="2700" y="9818"/>
                </a:cubicBezTo>
                <a:lnTo>
                  <a:pt x="18900" y="9818"/>
                </a:lnTo>
                <a:cubicBezTo>
                  <a:pt x="19645" y="9818"/>
                  <a:pt x="20250" y="10258"/>
                  <a:pt x="20250" y="10800"/>
                </a:cubicBezTo>
                <a:cubicBezTo>
                  <a:pt x="20250" y="10800"/>
                  <a:pt x="20250" y="19636"/>
                  <a:pt x="20250" y="19636"/>
                </a:cubicBezTo>
                <a:close/>
                <a:moveTo>
                  <a:pt x="4050" y="5891"/>
                </a:moveTo>
                <a:cubicBezTo>
                  <a:pt x="4050" y="3180"/>
                  <a:pt x="7072" y="982"/>
                  <a:pt x="10800" y="982"/>
                </a:cubicBezTo>
                <a:cubicBezTo>
                  <a:pt x="14528" y="982"/>
                  <a:pt x="17550" y="3180"/>
                  <a:pt x="17550" y="5891"/>
                </a:cubicBezTo>
                <a:lnTo>
                  <a:pt x="17550" y="8836"/>
                </a:lnTo>
                <a:lnTo>
                  <a:pt x="4050" y="8836"/>
                </a:lnTo>
                <a:cubicBezTo>
                  <a:pt x="4050" y="8836"/>
                  <a:pt x="4050" y="5891"/>
                  <a:pt x="4050" y="5891"/>
                </a:cubicBezTo>
                <a:close/>
                <a:moveTo>
                  <a:pt x="18900" y="8836"/>
                </a:moveTo>
                <a:lnTo>
                  <a:pt x="18900" y="5891"/>
                </a:lnTo>
                <a:cubicBezTo>
                  <a:pt x="18900" y="2638"/>
                  <a:pt x="15273" y="0"/>
                  <a:pt x="10800" y="0"/>
                </a:cubicBezTo>
                <a:cubicBezTo>
                  <a:pt x="6327" y="0"/>
                  <a:pt x="2700" y="2638"/>
                  <a:pt x="2700" y="5891"/>
                </a:cubicBezTo>
                <a:lnTo>
                  <a:pt x="2700" y="8836"/>
                </a:lnTo>
                <a:cubicBezTo>
                  <a:pt x="1209" y="8836"/>
                  <a:pt x="0" y="9716"/>
                  <a:pt x="0" y="10800"/>
                </a:cubicBezTo>
                <a:lnTo>
                  <a:pt x="0" y="19636"/>
                </a:lnTo>
                <a:cubicBezTo>
                  <a:pt x="0" y="20721"/>
                  <a:pt x="1209" y="21600"/>
                  <a:pt x="2700" y="21600"/>
                </a:cubicBezTo>
                <a:lnTo>
                  <a:pt x="18900" y="21600"/>
                </a:lnTo>
                <a:cubicBezTo>
                  <a:pt x="20391" y="21600"/>
                  <a:pt x="21600" y="20721"/>
                  <a:pt x="21600" y="19636"/>
                </a:cubicBezTo>
                <a:lnTo>
                  <a:pt x="21600" y="10800"/>
                </a:lnTo>
                <a:cubicBezTo>
                  <a:pt x="21600" y="9716"/>
                  <a:pt x="20391" y="8836"/>
                  <a:pt x="18900" y="8836"/>
                </a:cubicBezTo>
                <a:moveTo>
                  <a:pt x="11475" y="15573"/>
                </a:moveTo>
                <a:lnTo>
                  <a:pt x="11475" y="16200"/>
                </a:lnTo>
                <a:cubicBezTo>
                  <a:pt x="11475" y="16472"/>
                  <a:pt x="11172" y="16691"/>
                  <a:pt x="10800" y="16691"/>
                </a:cubicBezTo>
                <a:cubicBezTo>
                  <a:pt x="10428" y="16691"/>
                  <a:pt x="10125" y="16472"/>
                  <a:pt x="10125" y="16200"/>
                </a:cubicBezTo>
                <a:lnTo>
                  <a:pt x="10125" y="15573"/>
                </a:lnTo>
                <a:cubicBezTo>
                  <a:pt x="9723" y="15403"/>
                  <a:pt x="9450" y="15090"/>
                  <a:pt x="9450" y="14727"/>
                </a:cubicBezTo>
                <a:cubicBezTo>
                  <a:pt x="9450" y="14186"/>
                  <a:pt x="10055" y="13745"/>
                  <a:pt x="10800" y="13745"/>
                </a:cubicBezTo>
                <a:cubicBezTo>
                  <a:pt x="11545" y="13745"/>
                  <a:pt x="12150" y="14186"/>
                  <a:pt x="12150" y="14727"/>
                </a:cubicBezTo>
                <a:cubicBezTo>
                  <a:pt x="12150" y="15090"/>
                  <a:pt x="11876" y="15403"/>
                  <a:pt x="11475" y="15573"/>
                </a:cubicBezTo>
                <a:moveTo>
                  <a:pt x="10800" y="12764"/>
                </a:moveTo>
                <a:cubicBezTo>
                  <a:pt x="9309" y="12764"/>
                  <a:pt x="8100" y="13643"/>
                  <a:pt x="8100" y="14727"/>
                </a:cubicBezTo>
                <a:cubicBezTo>
                  <a:pt x="8100" y="15232"/>
                  <a:pt x="8369" y="15687"/>
                  <a:pt x="8798" y="16034"/>
                </a:cubicBezTo>
                <a:cubicBezTo>
                  <a:pt x="8789" y="16089"/>
                  <a:pt x="8775" y="16144"/>
                  <a:pt x="8775" y="16200"/>
                </a:cubicBezTo>
                <a:cubicBezTo>
                  <a:pt x="8775" y="17014"/>
                  <a:pt x="9681" y="17673"/>
                  <a:pt x="10800" y="17673"/>
                </a:cubicBezTo>
                <a:cubicBezTo>
                  <a:pt x="11919" y="17673"/>
                  <a:pt x="12825" y="17014"/>
                  <a:pt x="12825" y="16200"/>
                </a:cubicBezTo>
                <a:cubicBezTo>
                  <a:pt x="12825" y="16144"/>
                  <a:pt x="12810" y="16089"/>
                  <a:pt x="12802" y="16034"/>
                </a:cubicBezTo>
                <a:cubicBezTo>
                  <a:pt x="13231" y="15686"/>
                  <a:pt x="13500" y="15232"/>
                  <a:pt x="13500" y="14727"/>
                </a:cubicBezTo>
                <a:cubicBezTo>
                  <a:pt x="13500" y="13643"/>
                  <a:pt x="12291" y="12764"/>
                  <a:pt x="10800" y="12764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  <a:effectLst/>
        </p:spPr>
        <p:txBody>
          <a:bodyPr lIns="19045" tIns="19045" rIns="19045" bIns="19045" anchor="ctr"/>
          <a:lstStyle/>
          <a:p>
            <a:pPr defTabSz="227965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ro" panose="02000506000000020004" pitchFamily="50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7" name="文本框 2"/>
          <p:cNvSpPr txBox="1"/>
          <p:nvPr/>
        </p:nvSpPr>
        <p:spPr>
          <a:xfrm>
            <a:off x="483086" y="5082575"/>
            <a:ext cx="11225828" cy="1384995"/>
          </a:xfrm>
          <a:prstGeom prst="rect">
            <a:avLst/>
          </a:prstGeom>
          <a:noFill/>
          <a:ln w="15875" cap="flat" cmpd="sng">
            <a:noFill/>
            <a:prstDash val="sysDot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1pPr>
            <a:lvl2pPr marL="609600" lvl="1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2pPr>
            <a:lvl3pPr marL="1219200" lvl="2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3pPr>
            <a:lvl4pPr marL="1828800" lvl="3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4pPr>
            <a:lvl5pPr marL="2438400" lvl="4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5pPr>
            <a:lvl6pPr marL="2286000" lvl="5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6pPr>
            <a:lvl7pPr marL="2743200" lvl="6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7pPr>
            <a:lvl8pPr marL="3200400" lvl="7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8pPr>
            <a:lvl9pPr marL="3657600" lvl="8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方正静蕾简体" pitchFamily="2" charset="-122"/>
                <a:ea typeface="方正静蕾简体" pitchFamily="2" charset="-122"/>
                <a:cs typeface="+mn-cs"/>
              </a:defRPr>
            </a:lvl9pPr>
          </a:lstStyle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通过他人评价来认识自己。他人评价有助于我们形成对自己更为客观、完整、清晰的认识。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39155" y="33924"/>
            <a:ext cx="11795839" cy="48320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​​陆贾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:“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皇帝起丰沛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讨暴秦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诛强楚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为天下兴利除害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继五帝三王之业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统理中国。人以亿计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地方万里。</a:t>
            </a:r>
            <a:endParaRPr lang="zh-CN" altLang="en-US" sz="2800" b="1" i="0" dirty="0">
              <a:solidFill>
                <a:srgbClr val="333333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司马迁：非大圣孰能当此受命而帝者乎？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诸葛亮：高帝明并日月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唐太宗李世民：昔汉高祖，田舍翁耳。提三尺剑定天下，既而规模弘远，庆流子孙者，此盖任得贤臣所致也。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梁启超：汉高祖刘邦为伟大人物。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主席：刘邦是在封建时代被历史学家称为‘豁达大度，从谏如流’的英雄人物。刘邦能够打败项羽，是因为刘邦和贵族出身的项羽不同，比较熟悉社会生活，了解人民心理。汉高祖刘邦比西楚霸王项羽强，他得天下一因决策对头，二因用人得当。汉朝的刘邦是封建皇帝里边最厉害的一个。​​​​</a:t>
            </a:r>
            <a:endParaRPr lang="zh-CN" altLang="en-US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2528" descr="e7d195523061f1c0205959036996ad55c215b892a7aac5c0B9ADEF7896FB48F2EF97163A2DE1401E1875DEDC438B7864AD24CA23553DBBBD975DAF4CAD4A2592689FFB6CEE59FFA55B2702D0E5EE29CD91B5491F2DC1CD034418BB2F5AE64582FC0A1156F3CACC7D67DA483E700A3574D7187B7541DE2D62A3D8C7C53DA94742143FA078A6BC20BE"/>
          <p:cNvSpPr/>
          <p:nvPr/>
        </p:nvSpPr>
        <p:spPr>
          <a:xfrm>
            <a:off x="3407796" y="3850617"/>
            <a:ext cx="299103" cy="4112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50" y="19636"/>
                </a:moveTo>
                <a:cubicBezTo>
                  <a:pt x="20250" y="20178"/>
                  <a:pt x="19645" y="20618"/>
                  <a:pt x="18900" y="20618"/>
                </a:cubicBezTo>
                <a:lnTo>
                  <a:pt x="2700" y="20618"/>
                </a:lnTo>
                <a:cubicBezTo>
                  <a:pt x="1955" y="20618"/>
                  <a:pt x="1350" y="20178"/>
                  <a:pt x="1350" y="19636"/>
                </a:cubicBezTo>
                <a:lnTo>
                  <a:pt x="1350" y="10800"/>
                </a:lnTo>
                <a:cubicBezTo>
                  <a:pt x="1350" y="10258"/>
                  <a:pt x="1955" y="9818"/>
                  <a:pt x="2700" y="9818"/>
                </a:cubicBezTo>
                <a:lnTo>
                  <a:pt x="18900" y="9818"/>
                </a:lnTo>
                <a:cubicBezTo>
                  <a:pt x="19645" y="9818"/>
                  <a:pt x="20250" y="10258"/>
                  <a:pt x="20250" y="10800"/>
                </a:cubicBezTo>
                <a:cubicBezTo>
                  <a:pt x="20250" y="10800"/>
                  <a:pt x="20250" y="19636"/>
                  <a:pt x="20250" y="19636"/>
                </a:cubicBezTo>
                <a:close/>
                <a:moveTo>
                  <a:pt x="4050" y="5891"/>
                </a:moveTo>
                <a:cubicBezTo>
                  <a:pt x="4050" y="3180"/>
                  <a:pt x="7072" y="982"/>
                  <a:pt x="10800" y="982"/>
                </a:cubicBezTo>
                <a:cubicBezTo>
                  <a:pt x="14528" y="982"/>
                  <a:pt x="17550" y="3180"/>
                  <a:pt x="17550" y="5891"/>
                </a:cubicBezTo>
                <a:lnTo>
                  <a:pt x="17550" y="8836"/>
                </a:lnTo>
                <a:lnTo>
                  <a:pt x="4050" y="8836"/>
                </a:lnTo>
                <a:cubicBezTo>
                  <a:pt x="4050" y="8836"/>
                  <a:pt x="4050" y="5891"/>
                  <a:pt x="4050" y="5891"/>
                </a:cubicBezTo>
                <a:close/>
                <a:moveTo>
                  <a:pt x="18900" y="8836"/>
                </a:moveTo>
                <a:lnTo>
                  <a:pt x="18900" y="5891"/>
                </a:lnTo>
                <a:cubicBezTo>
                  <a:pt x="18900" y="2638"/>
                  <a:pt x="15273" y="0"/>
                  <a:pt x="10800" y="0"/>
                </a:cubicBezTo>
                <a:cubicBezTo>
                  <a:pt x="6327" y="0"/>
                  <a:pt x="2700" y="2638"/>
                  <a:pt x="2700" y="5891"/>
                </a:cubicBezTo>
                <a:lnTo>
                  <a:pt x="2700" y="8836"/>
                </a:lnTo>
                <a:cubicBezTo>
                  <a:pt x="1209" y="8836"/>
                  <a:pt x="0" y="9716"/>
                  <a:pt x="0" y="10800"/>
                </a:cubicBezTo>
                <a:lnTo>
                  <a:pt x="0" y="19636"/>
                </a:lnTo>
                <a:cubicBezTo>
                  <a:pt x="0" y="20721"/>
                  <a:pt x="1209" y="21600"/>
                  <a:pt x="2700" y="21600"/>
                </a:cubicBezTo>
                <a:lnTo>
                  <a:pt x="18900" y="21600"/>
                </a:lnTo>
                <a:cubicBezTo>
                  <a:pt x="20391" y="21600"/>
                  <a:pt x="21600" y="20721"/>
                  <a:pt x="21600" y="19636"/>
                </a:cubicBezTo>
                <a:lnTo>
                  <a:pt x="21600" y="10800"/>
                </a:lnTo>
                <a:cubicBezTo>
                  <a:pt x="21600" y="9716"/>
                  <a:pt x="20391" y="8836"/>
                  <a:pt x="18900" y="8836"/>
                </a:cubicBezTo>
                <a:moveTo>
                  <a:pt x="11475" y="15573"/>
                </a:moveTo>
                <a:lnTo>
                  <a:pt x="11475" y="16200"/>
                </a:lnTo>
                <a:cubicBezTo>
                  <a:pt x="11475" y="16472"/>
                  <a:pt x="11172" y="16691"/>
                  <a:pt x="10800" y="16691"/>
                </a:cubicBezTo>
                <a:cubicBezTo>
                  <a:pt x="10428" y="16691"/>
                  <a:pt x="10125" y="16472"/>
                  <a:pt x="10125" y="16200"/>
                </a:cubicBezTo>
                <a:lnTo>
                  <a:pt x="10125" y="15573"/>
                </a:lnTo>
                <a:cubicBezTo>
                  <a:pt x="9723" y="15403"/>
                  <a:pt x="9450" y="15090"/>
                  <a:pt x="9450" y="14727"/>
                </a:cubicBezTo>
                <a:cubicBezTo>
                  <a:pt x="9450" y="14186"/>
                  <a:pt x="10055" y="13745"/>
                  <a:pt x="10800" y="13745"/>
                </a:cubicBezTo>
                <a:cubicBezTo>
                  <a:pt x="11545" y="13745"/>
                  <a:pt x="12150" y="14186"/>
                  <a:pt x="12150" y="14727"/>
                </a:cubicBezTo>
                <a:cubicBezTo>
                  <a:pt x="12150" y="15090"/>
                  <a:pt x="11876" y="15403"/>
                  <a:pt x="11475" y="15573"/>
                </a:cubicBezTo>
                <a:moveTo>
                  <a:pt x="10800" y="12764"/>
                </a:moveTo>
                <a:cubicBezTo>
                  <a:pt x="9309" y="12764"/>
                  <a:pt x="8100" y="13643"/>
                  <a:pt x="8100" y="14727"/>
                </a:cubicBezTo>
                <a:cubicBezTo>
                  <a:pt x="8100" y="15232"/>
                  <a:pt x="8369" y="15687"/>
                  <a:pt x="8798" y="16034"/>
                </a:cubicBezTo>
                <a:cubicBezTo>
                  <a:pt x="8789" y="16089"/>
                  <a:pt x="8775" y="16144"/>
                  <a:pt x="8775" y="16200"/>
                </a:cubicBezTo>
                <a:cubicBezTo>
                  <a:pt x="8775" y="17014"/>
                  <a:pt x="9681" y="17673"/>
                  <a:pt x="10800" y="17673"/>
                </a:cubicBezTo>
                <a:cubicBezTo>
                  <a:pt x="11919" y="17673"/>
                  <a:pt x="12825" y="17014"/>
                  <a:pt x="12825" y="16200"/>
                </a:cubicBezTo>
                <a:cubicBezTo>
                  <a:pt x="12825" y="16144"/>
                  <a:pt x="12810" y="16089"/>
                  <a:pt x="12802" y="16034"/>
                </a:cubicBezTo>
                <a:cubicBezTo>
                  <a:pt x="13231" y="15686"/>
                  <a:pt x="13500" y="15232"/>
                  <a:pt x="13500" y="14727"/>
                </a:cubicBezTo>
                <a:cubicBezTo>
                  <a:pt x="13500" y="13643"/>
                  <a:pt x="12291" y="12764"/>
                  <a:pt x="10800" y="12764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  <a:effectLst/>
        </p:spPr>
        <p:txBody>
          <a:bodyPr lIns="19045" tIns="19045" rIns="19045" bIns="19045" anchor="ctr"/>
          <a:lstStyle/>
          <a:p>
            <a:pPr defTabSz="227965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6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ro" panose="02000506000000020004" pitchFamily="50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822631" y="5611399"/>
            <a:ext cx="8079324" cy="662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思考：漫画故事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父子与驴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给我们带来哪些启示？</a:t>
            </a:r>
            <a:endParaRPr lang="zh-CN" altLang="zh-CN" sz="28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16" name="图片 15" descr="6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691" y="1622008"/>
            <a:ext cx="3357880" cy="259461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3851351" y="617181"/>
            <a:ext cx="4622633" cy="3212135"/>
            <a:chOff x="7591" y="-1853"/>
            <a:chExt cx="9583" cy="6403"/>
          </a:xfrm>
        </p:grpSpPr>
        <p:pic>
          <p:nvPicPr>
            <p:cNvPr id="18" name="图片 17" descr="u=625898359,368096773&amp;fm=26&amp;gp=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17" y="278"/>
              <a:ext cx="8300" cy="4272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7591" y="-1853"/>
              <a:ext cx="9583" cy="200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多么不孝。可怜的老父亲却在一旁跟着跑。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736992" y="2272824"/>
            <a:ext cx="3634170" cy="2426335"/>
            <a:chOff x="233" y="5391"/>
            <a:chExt cx="7880" cy="5177"/>
          </a:xfrm>
        </p:grpSpPr>
        <p:pic>
          <p:nvPicPr>
            <p:cNvPr id="21" name="图片 20" descr="55555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" y="5995"/>
              <a:ext cx="7880" cy="4573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366" y="5391"/>
              <a:ext cx="7278" cy="7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endParaRPr lang="zh-CN" altLang="en-US" sz="1600" b="1" dirty="0"/>
            </a:p>
          </p:txBody>
        </p:sp>
      </p:grpSp>
      <p:sp>
        <p:nvSpPr>
          <p:cNvPr id="23" name="矩形 22"/>
          <p:cNvSpPr/>
          <p:nvPr/>
        </p:nvSpPr>
        <p:spPr>
          <a:xfrm>
            <a:off x="8473984" y="1431900"/>
            <a:ext cx="39266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这么残酷地对待动物，可怜的驴子的背在下陷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31707" y="4412746"/>
            <a:ext cx="1811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画面一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947641" y="4103724"/>
            <a:ext cx="1584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画面二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912409" y="4869056"/>
            <a:ext cx="1283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画面三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68120" y="187872"/>
            <a:ext cx="8079324" cy="662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借古讽今：</a:t>
            </a:r>
            <a:endParaRPr lang="zh-CN" altLang="zh-CN" sz="28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3" grpId="0"/>
      <p:bldP spid="24" grpId="0"/>
      <p:bldP spid="25" grpId="0"/>
      <p:bldP spid="38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2"/>
          <p:cNvSpPr/>
          <p:nvPr>
            <p:custDataLst>
              <p:tags r:id="rId1"/>
            </p:custDataLst>
          </p:nvPr>
        </p:nvSpPr>
        <p:spPr>
          <a:xfrm>
            <a:off x="350212" y="349216"/>
            <a:ext cx="3293983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数学老师说我思维敏捷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12"/>
          <p:cNvSpPr/>
          <p:nvPr>
            <p:custDataLst>
              <p:tags r:id="rId2"/>
            </p:custDataLst>
          </p:nvPr>
        </p:nvSpPr>
        <p:spPr>
          <a:xfrm>
            <a:off x="4117111" y="146304"/>
            <a:ext cx="3915489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语文老师认为我学习很用功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ectangle 12"/>
          <p:cNvSpPr/>
          <p:nvPr>
            <p:custDataLst>
              <p:tags r:id="rId3"/>
            </p:custDataLst>
          </p:nvPr>
        </p:nvSpPr>
        <p:spPr>
          <a:xfrm>
            <a:off x="1094177" y="892209"/>
            <a:ext cx="3604736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英语老师则说我不太用功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Rectangle 12"/>
          <p:cNvSpPr/>
          <p:nvPr>
            <p:custDataLst>
              <p:tags r:id="rId4"/>
            </p:custDataLst>
          </p:nvPr>
        </p:nvSpPr>
        <p:spPr>
          <a:xfrm>
            <a:off x="5069212" y="882100"/>
            <a:ext cx="4226243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在女同学眼里我是她们的朋友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Rectangle 12"/>
          <p:cNvSpPr/>
          <p:nvPr>
            <p:custDataLst>
              <p:tags r:id="rId5"/>
            </p:custDataLst>
          </p:nvPr>
        </p:nvSpPr>
        <p:spPr>
          <a:xfrm>
            <a:off x="8171295" y="146304"/>
            <a:ext cx="3915489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在男同学眼里，我骄傲自大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Rectangle 12"/>
          <p:cNvSpPr/>
          <p:nvPr>
            <p:custDataLst>
              <p:tags r:id="rId6"/>
            </p:custDataLst>
          </p:nvPr>
        </p:nvSpPr>
        <p:spPr>
          <a:xfrm>
            <a:off x="258617" y="1550165"/>
            <a:ext cx="5724644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同学说我性格外向，妈妈却说我有些内向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Rectangle 12"/>
          <p:cNvSpPr/>
          <p:nvPr>
            <p:custDataLst>
              <p:tags r:id="rId7"/>
            </p:custDataLst>
          </p:nvPr>
        </p:nvSpPr>
        <p:spPr>
          <a:xfrm>
            <a:off x="6208741" y="1561147"/>
            <a:ext cx="5724644" cy="5109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在邻居眼里我勤快；在妈妈看来，我很懒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7283" y="2093158"/>
            <a:ext cx="11608853" cy="37135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zh-CN" sz="2800" b="1" kern="100" dirty="0">
                <a:solidFill>
                  <a:srgbClr val="0000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怎样认识和对待他人评价？</a:t>
            </a:r>
            <a:r>
              <a:rPr lang="en-US" altLang="zh-CN" sz="2800" b="1" kern="100" dirty="0">
                <a:solidFill>
                  <a:srgbClr val="0000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how</a:t>
            </a:r>
            <a:endParaRPr lang="zh-CN" altLang="zh-CN" sz="2000" kern="100" dirty="0">
              <a:solidFill>
                <a:srgbClr val="0000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zh-CN" sz="28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他人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评价是认识自己的一面镜子。有助于形成对自己客观、完整、清晰的认识。</a:t>
            </a:r>
            <a:r>
              <a:rPr lang="en-US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P29-2</a:t>
            </a:r>
            <a:endParaRPr lang="zh-CN" altLang="zh-CN" sz="20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②要重视他人评价，</a:t>
            </a:r>
            <a:r>
              <a:rPr lang="zh-CN" altLang="zh-CN" sz="28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客观冷静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分析，不盲从，不忽视。</a:t>
            </a:r>
            <a:r>
              <a:rPr lang="zh-CN" altLang="zh-CN" sz="28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理性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面对他人评价。</a:t>
            </a:r>
            <a:r>
              <a:rPr lang="en-US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P30</a:t>
            </a:r>
            <a:endParaRPr lang="en-US" altLang="zh-CN" sz="28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zh-CN" sz="20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43952" y="2104140"/>
            <a:ext cx="1092184" cy="77220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667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-806502" y="100961"/>
            <a:ext cx="7536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本课小结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TextBox 15"/>
          <p:cNvSpPr txBox="1">
            <a:spLocks noChangeArrowheads="1"/>
          </p:cNvSpPr>
          <p:nvPr/>
        </p:nvSpPr>
        <p:spPr bwMode="auto">
          <a:xfrm>
            <a:off x="2511989" y="4347949"/>
            <a:ext cx="1918757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多把尺子量自己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7687100" y="2515866"/>
            <a:ext cx="270356" cy="847987"/>
          </a:xfrm>
          <a:prstGeom prst="leftBrace">
            <a:avLst/>
          </a:prstGeom>
          <a:noFill/>
          <a:ln w="57150"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9" name="TextBox 15"/>
          <p:cNvSpPr txBox="1">
            <a:spLocks noChangeArrowheads="1"/>
          </p:cNvSpPr>
          <p:nvPr/>
        </p:nvSpPr>
        <p:spPr bwMode="auto">
          <a:xfrm>
            <a:off x="8028388" y="2151328"/>
            <a:ext cx="5193664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促进自我发展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促进与他人交往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4160603" y="4332742"/>
            <a:ext cx="270356" cy="847987"/>
          </a:xfrm>
          <a:prstGeom prst="leftBrace">
            <a:avLst/>
          </a:prstGeom>
          <a:noFill/>
          <a:ln w="57150"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12" name="TextBox 15"/>
          <p:cNvSpPr txBox="1">
            <a:spLocks noChangeArrowheads="1"/>
          </p:cNvSpPr>
          <p:nvPr/>
        </p:nvSpPr>
        <p:spPr bwMode="auto">
          <a:xfrm>
            <a:off x="4566316" y="3942777"/>
            <a:ext cx="4029911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如何认识自己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3" name="TextBox 15"/>
          <p:cNvSpPr txBox="1">
            <a:spLocks noChangeArrowheads="1"/>
          </p:cNvSpPr>
          <p:nvPr/>
        </p:nvSpPr>
        <p:spPr bwMode="auto">
          <a:xfrm>
            <a:off x="2364450" y="2788212"/>
            <a:ext cx="164159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人贵自知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1983105" y="2990850"/>
            <a:ext cx="393700" cy="1852930"/>
          </a:xfrm>
          <a:prstGeom prst="leftBrace">
            <a:avLst/>
          </a:prstGeom>
          <a:noFill/>
          <a:ln w="57150"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15" name="TextBox 15"/>
          <p:cNvSpPr txBox="1">
            <a:spLocks noChangeArrowheads="1"/>
          </p:cNvSpPr>
          <p:nvPr/>
        </p:nvSpPr>
        <p:spPr bwMode="auto">
          <a:xfrm>
            <a:off x="711200" y="3310255"/>
            <a:ext cx="113665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认识自己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566285" y="4859020"/>
            <a:ext cx="346202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如何对待他人评价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 flipH="1">
            <a:off x="4504570" y="2495680"/>
            <a:ext cx="3235716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认识自己的重要性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4180923" y="2515372"/>
            <a:ext cx="270356" cy="847987"/>
          </a:xfrm>
          <a:prstGeom prst="leftBrace">
            <a:avLst/>
          </a:prstGeom>
          <a:noFill/>
          <a:ln w="57150"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19" name="左大括号 18"/>
          <p:cNvSpPr/>
          <p:nvPr/>
        </p:nvSpPr>
        <p:spPr>
          <a:xfrm>
            <a:off x="7417225" y="3764276"/>
            <a:ext cx="270356" cy="847987"/>
          </a:xfrm>
          <a:prstGeom prst="leftBrace">
            <a:avLst/>
          </a:prstGeom>
          <a:noFill/>
          <a:ln w="57150"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72120" y="3738245"/>
            <a:ext cx="21729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他人评价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1972" y="1476128"/>
            <a:ext cx="11350367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小辉一直很推崇两则名言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一则是苏格拉底的“认识自己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方能认识人生”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另一则是老子的“知人者智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自知者明”。这两则名言告诉我们的共同道理是	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每个人都是不断变化发展的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正确认识自己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可以促进自我发展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只有自己才能评价和认识自己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认识自己是很困难的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981672" y="3813712"/>
            <a:ext cx="8178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B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3617" y="1259951"/>
            <a:ext cx="1197537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“知人者智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自知者明”意思是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能了解、认识别人叫作智慧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能认识、了解自己才是真正聪明。就如图所反映的现象而言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,“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明”的意义在于	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225336" y="5312477"/>
            <a:ext cx="7825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C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10" y="3008459"/>
            <a:ext cx="4376515" cy="2855574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024719" y="2930940"/>
            <a:ext cx="716728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①发现和欣赏自己的优点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接纳他人的不完美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②对自己抱有正确的态度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增强对自己的信心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③调节和控制自己的行为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将心动转化为行动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④坚定对美好的不懈追求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绘就梦想的新蓝图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A.①②	           B.①④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C.②③	           D.③④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1972" y="1426149"/>
            <a:ext cx="1135036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小杨在自己的成长记录本上写道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虽然我外貌平凡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但我善良、乐于助人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很受大家欢迎。”小杨认识自我的方法是（    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自我观察与分析	           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B.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与他人比较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他人评价	                   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D.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观察他人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986846" y="4583353"/>
            <a:ext cx="86914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A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8074" y="1283835"/>
            <a:ext cx="1135036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小林这样评价自己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我个子很高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体能却不好”“我性格内向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不擅长与陌生人打交道”。小林是	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从身体特征和生理状况来认识自己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②从个性心理特征来认识自己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③从在群体中的关系来认识自己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④通过他人评价来认识自己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A.①③	B.②④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C.③④	D.①②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518445" y="4127615"/>
            <a:ext cx="89639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D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8074" y="1283835"/>
            <a:ext cx="11350367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5.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要客观、全面地认识自己，就要善于通过他人了解自己。下列名句能体现这个道理的有（   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①山重水复疑无路，柳暗花明又一村（宋代诗人陆游）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②吾日三省吾身（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论语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③当局者迷，旁观者清（谚语）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④以人为镜，可以明得失（唐太宗李世民）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A. ①②	B. ②④	C. ①④	D. ③④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518445" y="4127615"/>
            <a:ext cx="89639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1" i="0" u="none" strike="noStrike" kern="1200" cap="none" spc="0" normalizeH="0" baseline="0" noProof="0" dirty="0"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D</a:t>
            </a:r>
            <a:endParaRPr kumimoji="0" lang="zh-CN" altLang="en-US" sz="8800" b="1" i="0" u="none" strike="noStrike" kern="1200" cap="none" spc="0" normalizeH="0" baseline="0" noProof="0" dirty="0"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810" y="1367790"/>
            <a:ext cx="11498580" cy="4577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6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.老子说“自知者明”，古希腊德尔斐城的阿波罗神庙镌刻着“认识你自己”这些都告诉我们（     ）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.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正确认识自己很重要   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B.他人态度与评价很重要  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C.学会接纳与欣赏自己   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D.扬长避短做更好的自己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grpSp>
        <p:nvGrpSpPr>
          <p:cNvPr id="33" name="组合 32"/>
          <p:cNvGrpSpPr/>
          <p:nvPr userDrawn="1"/>
        </p:nvGrpSpPr>
        <p:grpSpPr>
          <a:xfrm>
            <a:off x="1" y="212381"/>
            <a:ext cx="2536467" cy="633993"/>
            <a:chOff x="0" y="187615"/>
            <a:chExt cx="1902350" cy="633993"/>
          </a:xfrm>
        </p:grpSpPr>
        <p:grpSp>
          <p:nvGrpSpPr>
            <p:cNvPr id="34" name="组合 33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4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472624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49" name="椭圆 4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35" name="TextBox 4"/>
            <p:cNvSpPr txBox="1"/>
            <p:nvPr/>
          </p:nvSpPr>
          <p:spPr>
            <a:xfrm>
              <a:off x="250437" y="206418"/>
              <a:ext cx="1369606" cy="584775"/>
            </a:xfrm>
            <a:prstGeom prst="rect">
              <a:avLst/>
            </a:prstGeom>
            <a:noFill/>
            <a:ln>
              <a:solidFill>
                <a:srgbClr val="BC9E80"/>
              </a:solidFill>
            </a:ln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</a:rPr>
                <a:t>感悟人生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3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BC9E80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39" name="椭圆 3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</p:grpSp>
      <p:sp>
        <p:nvSpPr>
          <p:cNvPr id="58" name="文本占位符 28"/>
          <p:cNvSpPr>
            <a:spLocks noGrp="1"/>
          </p:cNvSpPr>
          <p:nvPr>
            <p:ph type="body" sz="quarter" idx="10" hasCustomPrompt="1"/>
          </p:nvPr>
        </p:nvSpPr>
        <p:spPr>
          <a:xfrm>
            <a:off x="257810" y="212090"/>
            <a:ext cx="2278380" cy="58483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>
              <a:lnSpc>
                <a:spcPct val="100000"/>
              </a:lnSpc>
              <a:buFontTx/>
              <a:buNone/>
              <a:defRPr sz="3200">
                <a:solidFill>
                  <a:schemeClr val="bg1">
                    <a:lumMod val="95000"/>
                  </a:schemeClr>
                </a:solidFill>
                <a:latin typeface="思源宋体 CN" panose="02020700000000000000" pitchFamily="18" charset="-128"/>
                <a:ea typeface="思源宋体 CN" panose="02020700000000000000" pitchFamily="18" charset="-128"/>
              </a:defRPr>
            </a:lvl1pPr>
          </a:lstStyle>
          <a:p>
            <a:pPr lvl="0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随堂演练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158115" y="1278255"/>
            <a:ext cx="11741785" cy="4612005"/>
          </a:xfrm>
          <a:prstGeom prst="roundRect">
            <a:avLst>
              <a:gd name="adj" fmla="val 2566"/>
            </a:avLst>
          </a:prstGeom>
          <a:noFill/>
          <a:ln w="38100" cap="flat" cmpd="sng" algn="ctr">
            <a:solidFill>
              <a:srgbClr val="756B5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0253159" y="3572402"/>
            <a:ext cx="1503298" cy="1503298"/>
            <a:chOff x="9242752" y="4057512"/>
            <a:chExt cx="1503298" cy="1503298"/>
          </a:xfrm>
        </p:grpSpPr>
        <p:sp>
          <p:nvSpPr>
            <p:cNvPr id="27" name="椭圆 26"/>
            <p:cNvSpPr/>
            <p:nvPr/>
          </p:nvSpPr>
          <p:spPr>
            <a:xfrm>
              <a:off x="9242752" y="4057512"/>
              <a:ext cx="1503298" cy="1503298"/>
            </a:xfrm>
            <a:prstGeom prst="ellipse">
              <a:avLst/>
            </a:prstGeom>
            <a:solidFill>
              <a:srgbClr val="BC9E8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567681" y="4163912"/>
              <a:ext cx="853440" cy="119888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A</a:t>
              </a:r>
              <a:endPara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 userDrawn="1"/>
        </p:nvCxnSpPr>
        <p:spPr>
          <a:xfrm>
            <a:off x="0" y="927934"/>
            <a:ext cx="12192000" cy="0"/>
          </a:xfrm>
          <a:prstGeom prst="line">
            <a:avLst/>
          </a:prstGeom>
          <a:noFill/>
          <a:ln w="34925" cap="flat" cmpd="sng" algn="ctr">
            <a:solidFill>
              <a:srgbClr val="BC9E80"/>
            </a:solidFill>
            <a:prstDash val="solid"/>
            <a:miter lim="800000"/>
          </a:ln>
          <a:effectLst/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810" y="1367790"/>
            <a:ext cx="11498580" cy="4420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7</a:t>
            </a: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.我们认识的“自己，如图所示可以分为四个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部分。依据图示，下列关于认识自己的表述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正确的是</a:t>
            </a: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（　　）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①</a:t>
            </a:r>
            <a:r>
              <a:rPr sz="32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他人对自己的评价具有公正性，需要调整心态，虚心接受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②</a:t>
            </a:r>
            <a:r>
              <a:rPr sz="32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把自己独享的秘密向朋友倾诉，有助于减少认识的盲目区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③</a:t>
            </a:r>
            <a:r>
              <a:rPr sz="32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发掘自我潜能，需要不断探索自己、发现自己、发展自己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④</a:t>
            </a:r>
            <a:r>
              <a:rPr sz="32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形成对自己客观、完整的认识，需要理性对待他人的评价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A. ①② B. ①③ C. ②④ D. ③④</a:t>
            </a:r>
            <a:endParaRPr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grpSp>
        <p:nvGrpSpPr>
          <p:cNvPr id="33" name="组合 32"/>
          <p:cNvGrpSpPr/>
          <p:nvPr userDrawn="1"/>
        </p:nvGrpSpPr>
        <p:grpSpPr>
          <a:xfrm>
            <a:off x="1" y="187616"/>
            <a:ext cx="2536467" cy="633993"/>
            <a:chOff x="0" y="187615"/>
            <a:chExt cx="1902350" cy="633993"/>
          </a:xfrm>
        </p:grpSpPr>
        <p:grpSp>
          <p:nvGrpSpPr>
            <p:cNvPr id="34" name="组合 33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4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472624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49" name="椭圆 4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35" name="TextBox 4"/>
            <p:cNvSpPr txBox="1"/>
            <p:nvPr/>
          </p:nvSpPr>
          <p:spPr>
            <a:xfrm>
              <a:off x="250437" y="206418"/>
              <a:ext cx="1369606" cy="584775"/>
            </a:xfrm>
            <a:prstGeom prst="rect">
              <a:avLst/>
            </a:prstGeom>
            <a:noFill/>
            <a:ln>
              <a:solidFill>
                <a:srgbClr val="BC9E80"/>
              </a:solidFill>
            </a:ln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</a:rPr>
                <a:t>感悟人生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3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BC9E80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39" name="椭圆 3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</p:grpSp>
      <p:sp>
        <p:nvSpPr>
          <p:cNvPr id="58" name="文本占位符 28"/>
          <p:cNvSpPr>
            <a:spLocks noGrp="1"/>
          </p:cNvSpPr>
          <p:nvPr>
            <p:ph type="body" sz="quarter" idx="10" hasCustomPrompt="1"/>
          </p:nvPr>
        </p:nvSpPr>
        <p:spPr>
          <a:xfrm>
            <a:off x="257810" y="236855"/>
            <a:ext cx="2278380" cy="58483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>
              <a:lnSpc>
                <a:spcPct val="100000"/>
              </a:lnSpc>
              <a:buFontTx/>
              <a:buNone/>
              <a:defRPr sz="3200">
                <a:solidFill>
                  <a:schemeClr val="bg1">
                    <a:lumMod val="95000"/>
                  </a:schemeClr>
                </a:solidFill>
                <a:latin typeface="思源宋体 CN" panose="02020700000000000000" pitchFamily="18" charset="-128"/>
                <a:ea typeface="思源宋体 CN" panose="02020700000000000000" pitchFamily="18" charset="-128"/>
              </a:defRPr>
            </a:lvl1pPr>
          </a:lstStyle>
          <a:p>
            <a:pPr lvl="0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随堂演练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158115" y="1278255"/>
            <a:ext cx="11741785" cy="4612005"/>
          </a:xfrm>
          <a:prstGeom prst="roundRect">
            <a:avLst>
              <a:gd name="adj" fmla="val 2566"/>
            </a:avLst>
          </a:prstGeom>
          <a:noFill/>
          <a:ln w="38100" cap="flat" cmpd="sng" algn="ctr">
            <a:solidFill>
              <a:srgbClr val="756B5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0253159" y="3572402"/>
            <a:ext cx="1503298" cy="1503298"/>
            <a:chOff x="9242752" y="4057512"/>
            <a:chExt cx="1503298" cy="1503298"/>
          </a:xfrm>
        </p:grpSpPr>
        <p:sp>
          <p:nvSpPr>
            <p:cNvPr id="27" name="椭圆 26"/>
            <p:cNvSpPr/>
            <p:nvPr/>
          </p:nvSpPr>
          <p:spPr>
            <a:xfrm>
              <a:off x="9242752" y="4057512"/>
              <a:ext cx="1503298" cy="1503298"/>
            </a:xfrm>
            <a:prstGeom prst="ellipse">
              <a:avLst/>
            </a:prstGeom>
            <a:solidFill>
              <a:srgbClr val="BC9E8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567681" y="4163912"/>
              <a:ext cx="853440" cy="1200329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D</a:t>
              </a:r>
              <a:endPara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 userDrawn="1"/>
        </p:nvCxnSpPr>
        <p:spPr>
          <a:xfrm>
            <a:off x="0" y="927934"/>
            <a:ext cx="12192000" cy="0"/>
          </a:xfrm>
          <a:prstGeom prst="line">
            <a:avLst/>
          </a:prstGeom>
          <a:noFill/>
          <a:ln w="34925" cap="flat" cmpd="sng" algn="ctr">
            <a:solidFill>
              <a:srgbClr val="BC9E80"/>
            </a:solidFill>
            <a:prstDash val="solid"/>
            <a:miter lim="800000"/>
          </a:ln>
          <a:effectLst/>
        </p:spPr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33460" y="1362075"/>
            <a:ext cx="3122930" cy="16706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8115" y="6012180"/>
            <a:ext cx="11742420" cy="7067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解析：①错误，他人对自己的评价具有公正性未必一定公正；②错误，应在保护好自己隐私的前提下向朋友倾诉，有助于减少认识的盲目区。 故选：D。</a:t>
            </a:r>
            <a:endParaRPr lang="zh-CN" altLang="en-US" sz="20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810" y="1367790"/>
            <a:ext cx="11498580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8.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为了更好地认识自我，702班开展了“我眼中的同桌”主题班会活动，诚恳、真切的交流让大家感悟良多。同学们的以下感悟与这一活动主旨最契合的是（　　）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A.投我以木桃，报之以琼瑶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B.走自己的路，让别人去说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C.要想了解自己，最好问问别人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D.众人拾柴火焰高，众人划桨开大船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grpSp>
        <p:nvGrpSpPr>
          <p:cNvPr id="33" name="组合 32"/>
          <p:cNvGrpSpPr/>
          <p:nvPr userDrawn="1"/>
        </p:nvGrpSpPr>
        <p:grpSpPr>
          <a:xfrm>
            <a:off x="1" y="187616"/>
            <a:ext cx="2536467" cy="633993"/>
            <a:chOff x="0" y="187615"/>
            <a:chExt cx="1902350" cy="633993"/>
          </a:xfrm>
        </p:grpSpPr>
        <p:grpSp>
          <p:nvGrpSpPr>
            <p:cNvPr id="34" name="组合 33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4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472624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49" name="椭圆 4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35" name="TextBox 4"/>
            <p:cNvSpPr txBox="1"/>
            <p:nvPr/>
          </p:nvSpPr>
          <p:spPr>
            <a:xfrm>
              <a:off x="250437" y="206418"/>
              <a:ext cx="1369606" cy="584775"/>
            </a:xfrm>
            <a:prstGeom prst="rect">
              <a:avLst/>
            </a:prstGeom>
            <a:noFill/>
            <a:ln>
              <a:solidFill>
                <a:srgbClr val="BC9E80"/>
              </a:solidFill>
            </a:ln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</a:rPr>
                <a:t>感悟人生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3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BC9E80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39" name="椭圆 3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</p:grpSp>
      <p:sp>
        <p:nvSpPr>
          <p:cNvPr id="58" name="文本占位符 28"/>
          <p:cNvSpPr>
            <a:spLocks noGrp="1"/>
          </p:cNvSpPr>
          <p:nvPr>
            <p:ph type="body" sz="quarter" idx="10" hasCustomPrompt="1"/>
          </p:nvPr>
        </p:nvSpPr>
        <p:spPr>
          <a:xfrm>
            <a:off x="257810" y="236855"/>
            <a:ext cx="2278380" cy="58483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>
              <a:lnSpc>
                <a:spcPct val="100000"/>
              </a:lnSpc>
              <a:buFontTx/>
              <a:buNone/>
              <a:defRPr sz="3200">
                <a:solidFill>
                  <a:schemeClr val="bg1">
                    <a:lumMod val="95000"/>
                  </a:schemeClr>
                </a:solidFill>
                <a:latin typeface="思源宋体 CN" panose="02020700000000000000" pitchFamily="18" charset="-128"/>
                <a:ea typeface="思源宋体 CN" panose="02020700000000000000" pitchFamily="18" charset="-128"/>
              </a:defRPr>
            </a:lvl1pPr>
          </a:lstStyle>
          <a:p>
            <a:pPr lvl="0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随堂演练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158115" y="1278255"/>
            <a:ext cx="11741785" cy="4612005"/>
          </a:xfrm>
          <a:prstGeom prst="roundRect">
            <a:avLst>
              <a:gd name="adj" fmla="val 2566"/>
            </a:avLst>
          </a:prstGeom>
          <a:noFill/>
          <a:ln w="38100" cap="flat" cmpd="sng" algn="ctr">
            <a:solidFill>
              <a:srgbClr val="756B5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0253159" y="3572402"/>
            <a:ext cx="1503298" cy="1503298"/>
            <a:chOff x="9242752" y="4057512"/>
            <a:chExt cx="1503298" cy="1503298"/>
          </a:xfrm>
        </p:grpSpPr>
        <p:sp>
          <p:nvSpPr>
            <p:cNvPr id="27" name="椭圆 26"/>
            <p:cNvSpPr/>
            <p:nvPr/>
          </p:nvSpPr>
          <p:spPr>
            <a:xfrm>
              <a:off x="9242752" y="4057512"/>
              <a:ext cx="1503298" cy="1503298"/>
            </a:xfrm>
            <a:prstGeom prst="ellipse">
              <a:avLst/>
            </a:prstGeom>
            <a:solidFill>
              <a:srgbClr val="BC9E8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567681" y="4163912"/>
              <a:ext cx="853440" cy="119888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C</a:t>
              </a:r>
              <a:endPara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 userDrawn="1"/>
        </p:nvCxnSpPr>
        <p:spPr>
          <a:xfrm>
            <a:off x="0" y="927934"/>
            <a:ext cx="12192000" cy="0"/>
          </a:xfrm>
          <a:prstGeom prst="line">
            <a:avLst/>
          </a:prstGeom>
          <a:noFill/>
          <a:ln w="34925" cap="flat" cmpd="sng" algn="ctr">
            <a:solidFill>
              <a:srgbClr val="BC9E80"/>
            </a:solidFill>
            <a:prstDash val="solid"/>
            <a:miter lim="800000"/>
          </a:ln>
          <a:effectLst/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810" y="1367790"/>
            <a:ext cx="11498580" cy="482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9.</a:t>
            </a: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古希腊德尔菲城的阿波罗神庙上镌刻着“认识你自己”的箴言。下列成语或古语与此蕴含的寓意一致的是（　）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45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①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知人者智，自知者明</a:t>
            </a: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②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己所不欲，勿施于人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45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③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尺有所短，寸有所长</a:t>
            </a: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④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锲而不舍，金石可镂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45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A.①②  B.①③  C.②④  D.③④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grpSp>
        <p:nvGrpSpPr>
          <p:cNvPr id="33" name="组合 32"/>
          <p:cNvGrpSpPr/>
          <p:nvPr userDrawn="1"/>
        </p:nvGrpSpPr>
        <p:grpSpPr>
          <a:xfrm>
            <a:off x="1" y="187616"/>
            <a:ext cx="2536467" cy="633993"/>
            <a:chOff x="0" y="187615"/>
            <a:chExt cx="1902350" cy="633993"/>
          </a:xfrm>
        </p:grpSpPr>
        <p:grpSp>
          <p:nvGrpSpPr>
            <p:cNvPr id="34" name="组合 33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4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472624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49" name="椭圆 4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35" name="TextBox 4"/>
            <p:cNvSpPr txBox="1"/>
            <p:nvPr/>
          </p:nvSpPr>
          <p:spPr>
            <a:xfrm>
              <a:off x="250437" y="206418"/>
              <a:ext cx="1369606" cy="584775"/>
            </a:xfrm>
            <a:prstGeom prst="rect">
              <a:avLst/>
            </a:prstGeom>
            <a:noFill/>
            <a:ln>
              <a:solidFill>
                <a:srgbClr val="BC9E80"/>
              </a:solidFill>
            </a:ln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</a:rPr>
                <a:t>感悟人生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3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BC9E80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39" name="椭圆 3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</p:grpSp>
      <p:sp>
        <p:nvSpPr>
          <p:cNvPr id="58" name="文本占位符 28"/>
          <p:cNvSpPr>
            <a:spLocks noGrp="1"/>
          </p:cNvSpPr>
          <p:nvPr>
            <p:ph type="body" sz="quarter" idx="10" hasCustomPrompt="1"/>
          </p:nvPr>
        </p:nvSpPr>
        <p:spPr>
          <a:xfrm>
            <a:off x="257810" y="236855"/>
            <a:ext cx="2278380" cy="58483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>
              <a:lnSpc>
                <a:spcPct val="100000"/>
              </a:lnSpc>
              <a:buFontTx/>
              <a:buNone/>
              <a:defRPr sz="3200">
                <a:solidFill>
                  <a:schemeClr val="bg1">
                    <a:lumMod val="95000"/>
                  </a:schemeClr>
                </a:solidFill>
                <a:latin typeface="思源宋体 CN" panose="02020700000000000000" pitchFamily="18" charset="-128"/>
                <a:ea typeface="思源宋体 CN" panose="02020700000000000000" pitchFamily="18" charset="-128"/>
              </a:defRPr>
            </a:lvl1pPr>
          </a:lstStyle>
          <a:p>
            <a:pPr lvl="0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随堂演练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158115" y="1278255"/>
            <a:ext cx="11741785" cy="4612005"/>
          </a:xfrm>
          <a:prstGeom prst="roundRect">
            <a:avLst>
              <a:gd name="adj" fmla="val 2566"/>
            </a:avLst>
          </a:prstGeom>
          <a:noFill/>
          <a:ln w="38100" cap="flat" cmpd="sng" algn="ctr">
            <a:solidFill>
              <a:srgbClr val="756B5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>
              <a:latin typeface="华文中宋" panose="02010600040101010101" pitchFamily="2" charset="-122"/>
              <a:ea typeface="华文中宋" panose="02010600040101010101" pitchFamily="2" charset="-122"/>
              <a:cs typeface="华文宋体" panose="02010600040101010101" charset="-122"/>
            </a:endParaRPr>
          </a:p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宋体" panose="02010600040101010101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0253159" y="3572402"/>
            <a:ext cx="1503298" cy="1503298"/>
            <a:chOff x="9242752" y="4057512"/>
            <a:chExt cx="1503298" cy="1503298"/>
          </a:xfrm>
        </p:grpSpPr>
        <p:sp>
          <p:nvSpPr>
            <p:cNvPr id="27" name="椭圆 26"/>
            <p:cNvSpPr/>
            <p:nvPr/>
          </p:nvSpPr>
          <p:spPr>
            <a:xfrm>
              <a:off x="9242752" y="4057512"/>
              <a:ext cx="1503298" cy="1503298"/>
            </a:xfrm>
            <a:prstGeom prst="ellipse">
              <a:avLst/>
            </a:prstGeom>
            <a:solidFill>
              <a:srgbClr val="BC9E8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567681" y="4163912"/>
              <a:ext cx="853440" cy="119888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B</a:t>
              </a:r>
              <a:endPara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 userDrawn="1"/>
        </p:nvCxnSpPr>
        <p:spPr>
          <a:xfrm>
            <a:off x="0" y="927934"/>
            <a:ext cx="12192000" cy="0"/>
          </a:xfrm>
          <a:prstGeom prst="line">
            <a:avLst/>
          </a:prstGeom>
          <a:noFill/>
          <a:ln w="34925" cap="flat" cmpd="sng" algn="ctr">
            <a:solidFill>
              <a:srgbClr val="BC9E80"/>
            </a:solidFill>
            <a:prstDash val="solid"/>
            <a:miter lim="800000"/>
          </a:ln>
          <a:effectLst/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810" y="1367790"/>
            <a:ext cx="11498580" cy="435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10.</a:t>
            </a: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在奋斗的路上，你若能看清自身的条件和特点，找到适合自己奔跑的那双鞋，也许就成功了一半，对此理解正确的是（　　）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A. 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每个人的一生都是精彩的</a:t>
            </a: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B. 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只能通过他人评价来完善自己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C. 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接纳和欣赏自己就能成功</a:t>
            </a: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D. </a:t>
            </a:r>
            <a:r>
              <a:rPr sz="3600" dirty="0" err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正确认识自己以促进自我发展</a:t>
            </a:r>
            <a:endParaRPr sz="3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grpSp>
        <p:nvGrpSpPr>
          <p:cNvPr id="33" name="组合 32"/>
          <p:cNvGrpSpPr/>
          <p:nvPr userDrawn="1"/>
        </p:nvGrpSpPr>
        <p:grpSpPr>
          <a:xfrm>
            <a:off x="1" y="187616"/>
            <a:ext cx="2536467" cy="633993"/>
            <a:chOff x="0" y="187615"/>
            <a:chExt cx="1902350" cy="633993"/>
          </a:xfrm>
        </p:grpSpPr>
        <p:grpSp>
          <p:nvGrpSpPr>
            <p:cNvPr id="34" name="组合 33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4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472624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48" name="组合 4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49" name="椭圆 4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5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35" name="TextBox 4"/>
            <p:cNvSpPr txBox="1"/>
            <p:nvPr/>
          </p:nvSpPr>
          <p:spPr>
            <a:xfrm>
              <a:off x="250437" y="206418"/>
              <a:ext cx="1369606" cy="584775"/>
            </a:xfrm>
            <a:prstGeom prst="rect">
              <a:avLst/>
            </a:prstGeom>
            <a:noFill/>
            <a:ln>
              <a:solidFill>
                <a:srgbClr val="BC9E80"/>
              </a:solidFill>
            </a:ln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</a:rPr>
                <a:t>感悟人生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0" y="187615"/>
              <a:ext cx="1902350" cy="633993"/>
              <a:chOff x="0" y="194743"/>
              <a:chExt cx="2781236" cy="569433"/>
            </a:xfrm>
          </p:grpSpPr>
          <p:sp>
            <p:nvSpPr>
              <p:cNvPr id="37" name="圆角矩形 402"/>
              <p:cNvSpPr/>
              <p:nvPr/>
            </p:nvSpPr>
            <p:spPr>
              <a:xfrm>
                <a:off x="173209" y="194743"/>
                <a:ext cx="2608027" cy="569433"/>
              </a:xfrm>
              <a:prstGeom prst="roundRect">
                <a:avLst>
                  <a:gd name="adj" fmla="val 9976"/>
                </a:avLst>
              </a:prstGeom>
              <a:solidFill>
                <a:srgbClr val="BC9E80"/>
              </a:solidFill>
              <a:ln w="19050" cap="flat" cmpd="sng" algn="ctr">
                <a:solidFill>
                  <a:srgbClr val="BC9E8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0" y="290669"/>
                <a:ext cx="424561" cy="355906"/>
                <a:chOff x="469900" y="728859"/>
                <a:chExt cx="424561" cy="355906"/>
              </a:xfrm>
            </p:grpSpPr>
            <p:sp>
              <p:nvSpPr>
                <p:cNvPr id="39" name="椭圆 38"/>
                <p:cNvSpPr/>
                <p:nvPr/>
              </p:nvSpPr>
              <p:spPr>
                <a:xfrm rot="16200000">
                  <a:off x="738264" y="928568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 rot="16200000">
                  <a:off x="752463" y="942770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 rot="16200000">
                  <a:off x="738264" y="728860"/>
                  <a:ext cx="156198" cy="156196"/>
                </a:xfrm>
                <a:prstGeom prst="ellipse">
                  <a:avLst/>
                </a:prstGeom>
                <a:gradFill>
                  <a:gsLst>
                    <a:gs pos="75000">
                      <a:sysClr val="window" lastClr="FFFFFF">
                        <a:lumMod val="95000"/>
                      </a:sysClr>
                    </a:gs>
                    <a:gs pos="55000">
                      <a:sysClr val="window" lastClr="FFFFFF">
                        <a:lumMod val="65000"/>
                      </a:sysClr>
                    </a:gs>
                    <a:gs pos="35000">
                      <a:sysClr val="window" lastClr="FFFFFF">
                        <a:lumMod val="95000"/>
                      </a:sysClr>
                    </a:gs>
                    <a:gs pos="17000">
                      <a:sysClr val="window" lastClr="FFFFFF">
                        <a:lumMod val="65000"/>
                      </a:sysClr>
                    </a:gs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 rot="16200000">
                  <a:off x="752463" y="743063"/>
                  <a:ext cx="127798" cy="127797"/>
                </a:xfrm>
                <a:prstGeom prst="ellipse">
                  <a:avLst/>
                </a:prstGeom>
                <a:solidFill>
                  <a:sysClr val="windowText" lastClr="000000">
                    <a:lumMod val="65000"/>
                    <a:lumOff val="35000"/>
                  </a:sysClr>
                </a:soli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3" name="圆角矩形 408"/>
                <p:cNvSpPr/>
                <p:nvPr/>
              </p:nvSpPr>
              <p:spPr>
                <a:xfrm rot="16200000">
                  <a:off x="636543" y="859458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4" name="圆角矩形 409"/>
                <p:cNvSpPr/>
                <p:nvPr/>
              </p:nvSpPr>
              <p:spPr>
                <a:xfrm rot="16200000">
                  <a:off x="636543" y="809416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5" name="圆角矩形 410"/>
                <p:cNvSpPr/>
                <p:nvPr/>
              </p:nvSpPr>
              <p:spPr>
                <a:xfrm rot="16200000">
                  <a:off x="636543" y="655035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  <p:sp>
              <p:nvSpPr>
                <p:cNvPr id="46" name="圆角矩形 411"/>
                <p:cNvSpPr/>
                <p:nvPr/>
              </p:nvSpPr>
              <p:spPr>
                <a:xfrm rot="16200000">
                  <a:off x="636543" y="604992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ysClr val="window" lastClr="FFFFFF"/>
                    </a:gs>
                    <a:gs pos="52000">
                      <a:sysClr val="window" lastClr="FFFFFF">
                        <a:lumMod val="85000"/>
                      </a:sysClr>
                    </a:gs>
                    <a:gs pos="23000">
                      <a:sysClr val="window" lastClr="FFFFFF">
                        <a:lumMod val="65000"/>
                      </a:sysClr>
                    </a:gs>
                    <a:gs pos="0">
                      <a:sysClr val="window" lastClr="FFFFFF">
                        <a:lumMod val="50000"/>
                      </a:sys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400000" scaled="1"/>
                </a:gradFill>
                <a:ln w="12700" cap="flat" cmpd="sng" algn="ctr">
                  <a:solidFill>
                    <a:srgbClr val="BC9E80"/>
                  </a:solidFill>
                  <a:prstDash val="solid"/>
                  <a:miter lim="800000"/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</p:grpSp>
      <p:sp>
        <p:nvSpPr>
          <p:cNvPr id="58" name="文本占位符 28"/>
          <p:cNvSpPr>
            <a:spLocks noGrp="1"/>
          </p:cNvSpPr>
          <p:nvPr>
            <p:ph type="body" sz="quarter" idx="10" hasCustomPrompt="1"/>
          </p:nvPr>
        </p:nvSpPr>
        <p:spPr>
          <a:xfrm>
            <a:off x="257810" y="236855"/>
            <a:ext cx="2278380" cy="58483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>
              <a:lnSpc>
                <a:spcPct val="100000"/>
              </a:lnSpc>
              <a:buFontTx/>
              <a:buNone/>
              <a:defRPr sz="3200">
                <a:solidFill>
                  <a:schemeClr val="bg1">
                    <a:lumMod val="95000"/>
                  </a:schemeClr>
                </a:solidFill>
                <a:latin typeface="思源宋体 CN" panose="02020700000000000000" pitchFamily="18" charset="-128"/>
                <a:ea typeface="思源宋体 CN" panose="02020700000000000000" pitchFamily="18" charset="-128"/>
              </a:defRPr>
            </a:lvl1pPr>
          </a:lstStyle>
          <a:p>
            <a:pPr lvl="0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随堂演练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158115" y="1278255"/>
            <a:ext cx="11741785" cy="4612005"/>
          </a:xfrm>
          <a:prstGeom prst="roundRect">
            <a:avLst>
              <a:gd name="adj" fmla="val 2566"/>
            </a:avLst>
          </a:prstGeom>
          <a:noFill/>
          <a:ln w="38100" cap="flat" cmpd="sng" algn="ctr">
            <a:solidFill>
              <a:srgbClr val="756B5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>
              <a:latin typeface="华文中宋" panose="02010600040101010101" pitchFamily="2" charset="-122"/>
              <a:ea typeface="华文中宋" panose="02010600040101010101" pitchFamily="2" charset="-122"/>
              <a:cs typeface="华文宋体" panose="02010600040101010101" charset="-122"/>
            </a:endParaRPr>
          </a:p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宋体" panose="02010600040101010101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0253159" y="3572402"/>
            <a:ext cx="1503298" cy="1503298"/>
            <a:chOff x="9242752" y="4057512"/>
            <a:chExt cx="1503298" cy="1503298"/>
          </a:xfrm>
        </p:grpSpPr>
        <p:sp>
          <p:nvSpPr>
            <p:cNvPr id="27" name="椭圆 26"/>
            <p:cNvSpPr/>
            <p:nvPr/>
          </p:nvSpPr>
          <p:spPr>
            <a:xfrm>
              <a:off x="9242752" y="4057512"/>
              <a:ext cx="1503298" cy="1503298"/>
            </a:xfrm>
            <a:prstGeom prst="ellipse">
              <a:avLst/>
            </a:prstGeom>
            <a:solidFill>
              <a:srgbClr val="BC9E8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567681" y="4163912"/>
              <a:ext cx="853440" cy="119888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D</a:t>
              </a:r>
              <a:endPara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 userDrawn="1"/>
        </p:nvCxnSpPr>
        <p:spPr>
          <a:xfrm>
            <a:off x="0" y="927934"/>
            <a:ext cx="12192000" cy="0"/>
          </a:xfrm>
          <a:prstGeom prst="line">
            <a:avLst/>
          </a:prstGeom>
          <a:noFill/>
          <a:ln w="34925" cap="flat" cmpd="sng" algn="ctr">
            <a:solidFill>
              <a:srgbClr val="BC9E80"/>
            </a:solidFill>
            <a:prstDash val="solid"/>
            <a:miter lim="800000"/>
          </a:ln>
          <a:effectLst/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545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5535" y="1175732"/>
            <a:ext cx="1161577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11.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进入青春期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小慧越来越关注自我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在意周围人对自己的看法。班主任老师说小慧是负责任的班干部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同学却说她是爱打“小报告”的人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邻居说小慧是勤快的孩子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妈妈却认为她很懒。小慧无法确定哪个才是真正的“我”。她为此感到困惑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向好友小龙、小刘咨询。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小龙说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走自己的路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不用在意他人评价。”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小刘说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他人评价是我们认识自己的一面镜子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他人评价宜照单全收。”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请你判断小龙和小刘的观点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并简要说明理由。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8142" y="4868077"/>
            <a:ext cx="1154316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提示：小龙和小刘的观点都是错误的。　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理由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我们要重视他人的态度与评价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但也要客观冷静分析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既不能盲从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也不能忽视。用理性的心态面对他人的评价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是走向成熟的表现。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3.0.1"/>
</p:tagLst>
</file>

<file path=ppt/tags/tag3.xml><?xml version="1.0" encoding="utf-8"?>
<p:tagLst xmlns:p="http://schemas.openxmlformats.org/presentationml/2006/main">
  <p:tag name="PA" val="v3.0.1"/>
</p:tagLst>
</file>

<file path=ppt/tags/tag4.xml><?xml version="1.0" encoding="utf-8"?>
<p:tagLst xmlns:p="http://schemas.openxmlformats.org/presentationml/2006/main">
  <p:tag name="AS_UNIQUEID" val="1880"/>
</p:tagLst>
</file>

<file path=ppt/tags/tag5.xml><?xml version="1.0" encoding="utf-8"?>
<p:tagLst xmlns:p="http://schemas.openxmlformats.org/presentationml/2006/main">
  <p:tag name="AS_UNIQUEID" val="1881"/>
</p:tagLst>
</file>

<file path=ppt/tags/tag6.xml><?xml version="1.0" encoding="utf-8"?>
<p:tagLst xmlns:p="http://schemas.openxmlformats.org/presentationml/2006/main">
  <p:tag name="AS_UNIQUEID" val="1882"/>
</p:tagLst>
</file>

<file path=ppt/tags/tag7.xml><?xml version="1.0" encoding="utf-8"?>
<p:tagLst xmlns:p="http://schemas.openxmlformats.org/presentationml/2006/main">
  <p:tag name="AS_UNIQUEID" val="1883"/>
</p:tagLst>
</file>

<file path=ppt/tags/tag8.xml><?xml version="1.0" encoding="utf-8"?>
<p:tagLst xmlns:p="http://schemas.openxmlformats.org/presentationml/2006/main">
  <p:tag name="AS_UNIQUEID" val="1884"/>
</p:tagLst>
</file>

<file path=ppt/tags/tag9.xml><?xml version="1.0" encoding="utf-8"?>
<p:tagLst xmlns:p="http://schemas.openxmlformats.org/presentationml/2006/main">
  <p:tag name="AS_UNIQUEID" val="1885"/>
</p:tagLst>
</file>

<file path=ppt/tags/tag10.xml><?xml version="1.0" encoding="utf-8"?>
<p:tagLst xmlns:p="http://schemas.openxmlformats.org/presentationml/2006/main">
  <p:tag name="AS_UNIQUEID" val="1886"/>
</p:tagLst>
</file>

<file path=ppt/tags/tag11.xml><?xml version="1.0" encoding="utf-8"?>
<p:tagLst xmlns:p="http://schemas.openxmlformats.org/presentationml/2006/main">
  <p:tag name="KSO_WM_SPECIAL_SOURCE" val="bdnull"/>
</p:tagLst>
</file>

<file path=ppt/tags/tag12.xml><?xml version="1.0" encoding="utf-8"?>
<p:tagLst xmlns:p="http://schemas.openxmlformats.org/presentationml/2006/main">
  <p:tag name="KSO_WM_SPECIAL_SOURCE" val="bdnull"/>
</p:tagLst>
</file>

<file path=ppt/tags/tag13.xml><?xml version="1.0" encoding="utf-8"?>
<p:tagLst xmlns:p="http://schemas.openxmlformats.org/presentationml/2006/main">
  <p:tag name="KSO_WM_SPECIAL_SOURCE" val="bdnull"/>
</p:tagLst>
</file>

<file path=ppt/tags/tag14.xml><?xml version="1.0" encoding="utf-8"?>
<p:tagLst xmlns:p="http://schemas.openxmlformats.org/presentationml/2006/main">
  <p:tag name="KSO_WM_SPECIAL_SOURCE" val="bdnull"/>
</p:tagLst>
</file>

<file path=ppt/tags/tag15.xml><?xml version="1.0" encoding="utf-8"?>
<p:tagLst xmlns:p="http://schemas.openxmlformats.org/presentationml/2006/main">
  <p:tag name="KSO_WM_SPECIAL_SOURCE" val="bdnull"/>
</p:tagLst>
</file>

<file path=ppt/tags/tag16.xml><?xml version="1.0" encoding="utf-8"?>
<p:tagLst xmlns:p="http://schemas.openxmlformats.org/presentationml/2006/main">
  <p:tag name="COMMONDATA" val="eyJoZGlkIjoiY2EwNmViM2E5ODJkODZjMjA5ZDViMjYzOTMzYzMwZGU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3616</Words>
  <Application>WPS 演示</Application>
  <PresentationFormat>宽屏</PresentationFormat>
  <Paragraphs>278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50" baseType="lpstr">
      <vt:lpstr>Arial</vt:lpstr>
      <vt:lpstr>宋体</vt:lpstr>
      <vt:lpstr>Wingdings</vt:lpstr>
      <vt:lpstr>华文中宋</vt:lpstr>
      <vt:lpstr>微软雅黑</vt:lpstr>
      <vt:lpstr>Calibri</vt:lpstr>
      <vt:lpstr>Consolas</vt:lpstr>
      <vt:lpstr>方正静蕾简体</vt:lpstr>
      <vt:lpstr>Arial</vt:lpstr>
      <vt:lpstr>方正粗黑宋简体</vt:lpstr>
      <vt:lpstr>Hero</vt:lpstr>
      <vt:lpstr>Yu Gothic UI</vt:lpstr>
      <vt:lpstr>Poppins SemiBold</vt:lpstr>
      <vt:lpstr>Verdana</vt:lpstr>
      <vt:lpstr>Calibri</vt:lpstr>
      <vt:lpstr>黑体</vt:lpstr>
      <vt:lpstr>Gill Sans</vt:lpstr>
      <vt:lpstr>Source Sans Pro Light</vt:lpstr>
      <vt:lpstr>Calibri Light</vt:lpstr>
      <vt:lpstr>Arial Unicode MS</vt:lpstr>
      <vt:lpstr>Times New Roman</vt:lpstr>
      <vt:lpstr>思源宋体 CN</vt:lpstr>
      <vt:lpstr>华文宋体</vt:lpstr>
      <vt:lpstr>Segoe Print</vt:lpstr>
      <vt:lpstr>Gill Sans MT</vt:lpstr>
      <vt:lpstr>Office 主题</vt:lpstr>
      <vt:lpstr>猜想： 古希腊德尔斐城的阿波罗神庙镌刻着“___________”的箴言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Arthas</dc:creator>
  <cp:lastModifiedBy>seewo</cp:lastModifiedBy>
  <cp:revision>21</cp:revision>
  <dcterms:created xsi:type="dcterms:W3CDTF">2017-09-21T01:41:00Z</dcterms:created>
  <dcterms:modified xsi:type="dcterms:W3CDTF">2022-09-26T03:21:25Z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1D9390760FC2409DB13BBC309283B911</vt:lpwstr>
  </property>
</Properties>
</file>