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sldIdLst>
    <p:sldId id="377" r:id="rId2"/>
    <p:sldId id="376" r:id="rId3"/>
    <p:sldId id="345" r:id="rId4"/>
    <p:sldId id="267" r:id="rId5"/>
    <p:sldId id="268" r:id="rId6"/>
    <p:sldId id="314" r:id="rId7"/>
    <p:sldId id="380" r:id="rId8"/>
    <p:sldId id="379" r:id="rId9"/>
    <p:sldId id="368" r:id="rId10"/>
    <p:sldId id="352" r:id="rId11"/>
    <p:sldId id="353" r:id="rId12"/>
    <p:sldId id="370" r:id="rId13"/>
    <p:sldId id="371" r:id="rId14"/>
    <p:sldId id="354" r:id="rId15"/>
    <p:sldId id="350" r:id="rId16"/>
    <p:sldId id="351" r:id="rId17"/>
    <p:sldId id="374" r:id="rId18"/>
    <p:sldId id="270" r:id="rId19"/>
    <p:sldId id="316" r:id="rId20"/>
    <p:sldId id="349" r:id="rId21"/>
    <p:sldId id="358" r:id="rId22"/>
    <p:sldId id="359" r:id="rId23"/>
    <p:sldId id="360" r:id="rId24"/>
    <p:sldId id="361" r:id="rId25"/>
    <p:sldId id="362" r:id="rId26"/>
    <p:sldId id="363" r:id="rId27"/>
    <p:sldId id="364" r:id="rId28"/>
    <p:sldId id="365" r:id="rId29"/>
    <p:sldId id="367" r:id="rId30"/>
  </p:sldIdLst>
  <p:sldSz cx="9144000" cy="6858000" type="screen4x3"/>
  <p:notesSz cx="6858000" cy="9144000"/>
  <p:custDataLst>
    <p:tags r:id="rId32"/>
  </p:custDataLst>
  <p:defaultTextStyle>
    <a:defPPr>
      <a:defRPr lang="zh-CN"/>
    </a:defPPr>
    <a:lvl1pPr marL="0" lvl="0"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FFFF"/>
    <a:srgbClr val="FFCCFF"/>
    <a:srgbClr val="00CCFF"/>
    <a:srgbClr val="0099FF"/>
    <a:srgbClr val="CC0000"/>
    <a:srgbClr val="397D4B"/>
    <a:srgbClr val="631E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161"/>
    <p:restoredTop sz="89005"/>
  </p:normalViewPr>
  <p:slideViewPr>
    <p:cSldViewPr showGuides="1">
      <p:cViewPr varScale="1">
        <p:scale>
          <a:sx n="82" d="100"/>
          <a:sy n="82" d="100"/>
        </p:scale>
        <p:origin x="1183"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594" name="Rectangle 2"/>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lstStyle>
            <a:lvl1pPr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10595" name="Rectangle 3"/>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1" lang="en-US" altLang="zh-CN"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3076" name="Rectangle 4"/>
          <p:cNvSpPr>
            <a:spLocks noGrp="1" noRot="1" noChangeAspect="1" noTextEdit="1"/>
          </p:cNvSpPr>
          <p:nvPr>
            <p:ph type="sldImg" idx="2"/>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110597" name="Rectangle 5"/>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1" lang="zh-CN" altLang="en-US"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1" lang="zh-CN" altLang="en-US"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1" lang="zh-CN" altLang="en-US"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1" lang="zh-CN" altLang="en-US"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1" lang="zh-CN" altLang="en-US"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第五级</a:t>
            </a:r>
          </a:p>
        </p:txBody>
      </p:sp>
      <p:sp>
        <p:nvSpPr>
          <p:cNvPr id="110598" name="Rectangle 6"/>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lstStyle>
            <a:lvl1pPr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10599" name="Rectangle 7"/>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lstStyle/>
          <a:p>
            <a:pPr lvl="0" algn="r" eaLnBrk="1" hangingPunct="1">
              <a:buNone/>
            </a:pPr>
            <a:fld id="{9A0DB2DC-4C9A-4742-B13C-FB6460FD3503}" type="slidenum">
              <a:rPr lang="en-US" altLang="zh-CN" sz="1200" dirty="0"/>
              <a:t>‹#›</a:t>
            </a:fld>
            <a:endParaRPr lang="en-US" altLang="zh-CN"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1pPr>
    <a:lvl2pPr marL="4572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2pPr>
    <a:lvl3pPr marL="9144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3pPr>
    <a:lvl4pPr marL="13716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4pPr>
    <a:lvl5pPr marL="18288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zh-CN" sz="1200" dirty="0"/>
              <a:t>4</a:t>
            </a:fld>
            <a:endParaRPr lang="en-US" altLang="zh-CN" sz="1200" dirty="0"/>
          </a:p>
        </p:txBody>
      </p:sp>
      <p:sp>
        <p:nvSpPr>
          <p:cNvPr id="8195" name="Rectangle 2"/>
          <p:cNvSpPr>
            <a:spLocks noGrp="1" noRot="1" noChangeAspect="1" noTextEdit="1"/>
          </p:cNvSpPr>
          <p:nvPr>
            <p:ph type="sldImg"/>
          </p:nvPr>
        </p:nvSpPr>
        <p:spPr>
          <a:ln/>
        </p:spPr>
      </p:sp>
      <p:sp>
        <p:nvSpPr>
          <p:cNvPr id="8196" name="Rectangle 3"/>
          <p:cNvSpPr>
            <a:spLocks noGrp="1"/>
          </p:cNvSpPr>
          <p:nvPr>
            <p:ph type="body" idx="1"/>
          </p:nvPr>
        </p:nvSpPr>
        <p:spPr>
          <a:ln/>
        </p:spPr>
        <p:txBody>
          <a:bodyPr wrap="square" lIns="91440" tIns="45720" rIns="91440" bIns="45720" anchor="t" anchorCtr="0"/>
          <a:lstStyle/>
          <a:p>
            <a:pPr lvl="0" algn="ctr" eaLnBrk="1" hangingPunct="1"/>
            <a:r>
              <a:rPr lang="zh-CN" altLang="en-US" dirty="0"/>
              <a:t>特创论</a:t>
            </a:r>
            <a:r>
              <a:rPr lang="en-US" altLang="zh-CN" dirty="0"/>
              <a:t>(</a:t>
            </a:r>
            <a:r>
              <a:rPr lang="zh-CN" altLang="en-US" dirty="0"/>
              <a:t>或神造说</a:t>
            </a:r>
            <a:r>
              <a:rPr lang="en-US" altLang="zh-CN" dirty="0"/>
              <a:t>)</a:t>
            </a:r>
          </a:p>
          <a:p>
            <a:pPr lvl="0" eaLnBrk="1" hangingPunct="1"/>
            <a:endParaRPr lang="en-US" altLang="zh-CN" sz="1000" dirty="0"/>
          </a:p>
          <a:p>
            <a:pPr lvl="0" eaLnBrk="1" hangingPunct="1"/>
            <a:r>
              <a:rPr lang="en-US" altLang="zh-CN" sz="1000" dirty="0"/>
              <a:t>         </a:t>
            </a:r>
            <a:r>
              <a:rPr lang="zh-CN" altLang="en-US" sz="1000" dirty="0"/>
              <a:t>这一假说认为，现在地球上的各种生物都是由神创造出来的，生命是上帝或神按照一定的目的，一次性地创造出来的。这一假说极为简单地把生命的起源推到了一个不可知、也无法证明的上帝和神的身上，这是在有科学之前，由于人类的愚昧无知而提出的。这一假说把生命起源的问题，划归神学的范围，因而是极不科学的。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zh-CN" sz="1200" dirty="0"/>
              <a:t>7</a:t>
            </a:fld>
            <a:endParaRPr lang="en-US" altLang="zh-CN" sz="1200" dirty="0"/>
          </a:p>
        </p:txBody>
      </p:sp>
      <p:sp>
        <p:nvSpPr>
          <p:cNvPr id="12291" name="Rectangle 2"/>
          <p:cNvSpPr>
            <a:spLocks noGrp="1" noRot="1" noChangeAspect="1" noTextEdit="1"/>
          </p:cNvSpPr>
          <p:nvPr>
            <p:ph type="sldImg"/>
          </p:nvPr>
        </p:nvSpPr>
        <p:spPr>
          <a:ln/>
        </p:spPr>
      </p:sp>
      <p:sp>
        <p:nvSpPr>
          <p:cNvPr id="12292" name="Rectangle 3"/>
          <p:cNvSpPr>
            <a:spLocks noGrp="1"/>
          </p:cNvSpPr>
          <p:nvPr>
            <p:ph type="body" idx="1"/>
          </p:nvPr>
        </p:nvSpPr>
        <p:spPr>
          <a:ln/>
        </p:spPr>
        <p:txBody>
          <a:bodyPr wrap="square" lIns="91440" tIns="45720" rIns="91440" bIns="45720" anchor="t" anchorCtr="0"/>
          <a:lstStyle/>
          <a:p>
            <a:pPr lvl="0" algn="ctr" eaLnBrk="1" hangingPunct="1"/>
            <a:r>
              <a:rPr lang="zh-CN" altLang="en-US" dirty="0"/>
              <a:t>宇宙生命论</a:t>
            </a:r>
            <a:r>
              <a:rPr lang="en-US" altLang="zh-CN" dirty="0"/>
              <a:t>(</a:t>
            </a:r>
            <a:r>
              <a:rPr lang="zh-CN" altLang="en-US" dirty="0"/>
              <a:t>或泛生说</a:t>
            </a:r>
            <a:r>
              <a:rPr lang="en-US" altLang="zh-CN" dirty="0"/>
              <a:t>)           </a:t>
            </a:r>
          </a:p>
          <a:p>
            <a:pPr lvl="0" eaLnBrk="1" hangingPunct="1"/>
            <a:r>
              <a:rPr lang="en-US" altLang="zh-CN" sz="1000" dirty="0"/>
              <a:t>          </a:t>
            </a:r>
          </a:p>
          <a:p>
            <a:pPr lvl="0" eaLnBrk="1" hangingPunct="1"/>
            <a:r>
              <a:rPr lang="en-US" altLang="zh-CN" sz="1000" dirty="0"/>
              <a:t>         </a:t>
            </a:r>
            <a:r>
              <a:rPr lang="zh-CN" altLang="en-US" sz="1000" dirty="0"/>
              <a:t>这一假说提倡“一切生命来自生命”的观点，认为地球上最初的生命来自宇宙间的其他星球，即“地上生命，天外飞来”。这一假说认为，宇宙太空中的“生命胚种”可以随着陨石或其他途径跌落在地球表面，即成为最初的生命起点。现代科学研究表明，在已发现的星球上，自然状况下是没有保存生命的条件的，因为没有氧气，温度接近绝对零度，又充满具有强大杀伤力的紫外线、</a:t>
            </a:r>
            <a:r>
              <a:rPr lang="en-US" altLang="zh-CN" sz="1000" dirty="0"/>
              <a:t>X</a:t>
            </a:r>
            <a:r>
              <a:rPr lang="zh-CN" altLang="en-US" sz="1000" dirty="0"/>
              <a:t>射线和宇宙射线等，因此任何“生命胚体”是不可能保存的。这个假说实际上把生命起源的问题推到了无边无际的宇宙中去了，同时这个假说对于“宇宙中的生命又是怎样起源”的问题，仍是无法解释的。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zh-CN" sz="1200" dirty="0"/>
              <a:t>8</a:t>
            </a:fld>
            <a:endParaRPr lang="en-US" altLang="zh-CN" sz="1200" dirty="0"/>
          </a:p>
        </p:txBody>
      </p:sp>
      <p:sp>
        <p:nvSpPr>
          <p:cNvPr id="15363" name="Rectangle 2"/>
          <p:cNvSpPr>
            <a:spLocks noGrp="1" noRot="1" noChangeAspect="1" noTextEdit="1"/>
          </p:cNvSpPr>
          <p:nvPr>
            <p:ph type="sldImg"/>
          </p:nvPr>
        </p:nvSpPr>
        <p:spPr>
          <a:ln/>
        </p:spPr>
      </p:sp>
      <p:sp>
        <p:nvSpPr>
          <p:cNvPr id="15364" name="Rectangle 3"/>
          <p:cNvSpPr>
            <a:spLocks noGrp="1"/>
          </p:cNvSpPr>
          <p:nvPr>
            <p:ph type="body" idx="1"/>
          </p:nvPr>
        </p:nvSpPr>
        <p:spPr>
          <a:ln/>
        </p:spPr>
        <p:txBody>
          <a:bodyPr wrap="square" lIns="91440" tIns="45720" rIns="91440" bIns="45720" anchor="t" anchorCtr="0"/>
          <a:lstStyle/>
          <a:p>
            <a:pPr lvl="0" eaLnBrk="1" hangingPunct="1"/>
            <a:endParaRPr lang="zh-CN" altLang="zh-CN" sz="10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2341552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zh-CN" sz="1200" dirty="0"/>
              <a:t>20</a:t>
            </a:fld>
            <a:endParaRPr lang="en-US" altLang="zh-CN" sz="1200" dirty="0"/>
          </a:p>
        </p:txBody>
      </p:sp>
      <p:sp>
        <p:nvSpPr>
          <p:cNvPr id="28675" name="Rectangle 2"/>
          <p:cNvSpPr>
            <a:spLocks noGrp="1" noRot="1" noChangeAspect="1" noTextEdit="1"/>
          </p:cNvSpPr>
          <p:nvPr>
            <p:ph type="sldImg"/>
          </p:nvPr>
        </p:nvSpPr>
        <p:spPr>
          <a:ln/>
        </p:spPr>
      </p:sp>
      <p:sp>
        <p:nvSpPr>
          <p:cNvPr id="28676" name="Rectangle 3"/>
          <p:cNvSpPr>
            <a:spLocks noGrp="1"/>
          </p:cNvSpPr>
          <p:nvPr>
            <p:ph type="body" idx="1"/>
          </p:nvPr>
        </p:nvSpPr>
        <p:spPr>
          <a:ln/>
        </p:spPr>
        <p:txBody>
          <a:bodyPr wrap="square" lIns="91440" tIns="45720" rIns="91440" bIns="45720" anchor="t" anchorCtr="0"/>
          <a:lstStyle/>
          <a:p>
            <a:pPr lvl="0" eaLnBrk="1" hangingPunct="1"/>
            <a:endParaRPr lang="zh-CN" altLang="zh-CN"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标题幻灯片">
    <p:bg>
      <p:bgPr>
        <a:blipFill rotWithShape="0">
          <a:blip r:embed="rId2"/>
        </a:blipFill>
        <a:effectLst/>
      </p:bgPr>
    </p:bg>
    <p:spTree>
      <p:nvGrpSpPr>
        <p:cNvPr id="1" name=""/>
        <p:cNvGrpSpPr/>
        <p:nvPr/>
      </p:nvGrpSpPr>
      <p:grpSpPr>
        <a:xfrm>
          <a:off x="0" y="0"/>
          <a:ext cx="0" cy="0"/>
          <a:chOff x="0" y="0"/>
          <a:chExt cx="0" cy="0"/>
        </a:xfrm>
      </p:grpSpPr>
      <p:sp>
        <p:nvSpPr>
          <p:cNvPr id="98306" name="Rectangle 2"/>
          <p:cNvSpPr>
            <a:spLocks noGrp="1" noChangeArrowheads="1"/>
          </p:cNvSpPr>
          <p:nvPr>
            <p:ph type="ctrTitle" sz="quarter" hasCustomPrompt="1"/>
          </p:nvPr>
        </p:nvSpPr>
        <p:spPr>
          <a:xfrm>
            <a:off x="838200" y="2743200"/>
            <a:ext cx="7620000" cy="838200"/>
          </a:xfrm>
        </p:spPr>
        <p:txBody>
          <a:bodyPr/>
          <a:lstStyle>
            <a:lvl1pPr>
              <a:defRPr sz="4400">
                <a:solidFill>
                  <a:srgbClr val="FFFFFF"/>
                </a:solidFill>
              </a:defRPr>
            </a:lvl1pPr>
          </a:lstStyle>
          <a:p>
            <a:pPr lvl="0"/>
            <a:r>
              <a:rPr lang="zh-CN" altLang="en-US" noProof="0"/>
              <a:t>第一节  人类的起源和进化</a:t>
            </a:r>
          </a:p>
        </p:txBody>
      </p:sp>
      <p:sp>
        <p:nvSpPr>
          <p:cNvPr id="2" name="Rectangle 3"/>
          <p:cNvSpPr>
            <a:spLocks noGrp="1" noChangeArrowheads="1"/>
          </p:cNvSpPr>
          <p:nvPr>
            <p:ph type="dt" sz="quarter" idx="2"/>
          </p:nvPr>
        </p:nvSpPr>
        <p:spPr bwMode="auto">
          <a:xfrm>
            <a:off x="0" y="6400800"/>
            <a:ext cx="1905000" cy="457200"/>
          </a:xfrm>
          <a:prstGeom prst="rect">
            <a:avLst/>
          </a:prstGeom>
        </p:spPr>
        <p:txBody>
          <a:bodyPr vert="horz" wrap="square" lIns="91440" tIns="45720" rIns="91440" bIns="45720" numCol="1" anchor="b"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3" name="Rectangle 4"/>
          <p:cNvSpPr>
            <a:spLocks noGrp="1" noChangeArrowheads="1"/>
          </p:cNvSpPr>
          <p:nvPr>
            <p:ph type="ftr" sz="quarter" idx="3"/>
          </p:nvPr>
        </p:nvSpPr>
        <p:spPr bwMode="auto">
          <a:xfrm>
            <a:off x="3124200" y="6400800"/>
            <a:ext cx="2895600" cy="457200"/>
          </a:xfrm>
          <a:prstGeom prst="rect">
            <a:avLst/>
          </a:prstGeom>
        </p:spPr>
        <p:txBody>
          <a:bodyPr vert="horz" wrap="square" lIns="91440" tIns="45720" rIns="91440" bIns="45720" numCol="1" anchor="b"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4" name="Rectangle 5"/>
          <p:cNvSpPr>
            <a:spLocks noGrp="1" noChangeArrowheads="1"/>
          </p:cNvSpPr>
          <p:nvPr>
            <p:ph type="sldNum" sz="quarter" idx="4"/>
          </p:nvPr>
        </p:nvSpPr>
        <p:spPr bwMode="auto">
          <a:xfrm>
            <a:off x="7239000" y="6400800"/>
            <a:ext cx="1905000" cy="457200"/>
          </a:xfrm>
          <a:prstGeom prst="rect">
            <a:avLst/>
          </a:prstGeom>
        </p:spPr>
        <p:txBody>
          <a:bodyPr vert="horz" wrap="square" lIns="91440" tIns="45720" rIns="91440" bIns="45720" numCol="1" anchor="b" anchorCtr="0" compatLnSpc="1"/>
          <a:lstStyle/>
          <a:p>
            <a:pPr algn="r" eaLnBrk="1" hangingPunct="1">
              <a:buNone/>
            </a:pPr>
            <a:fld id="{9A0DB2DC-4C9A-4742-B13C-FB6460FD3503}" type="slidenum">
              <a:rPr lang="en-US" altLang="zh-CN" dirty="0"/>
              <a:t>‹#›</a:t>
            </a:fld>
            <a:endParaRPr lang="en-US" altLang="zh-C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762000" y="1600200"/>
            <a:ext cx="3810000" cy="41910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724400" y="1600200"/>
            <a:ext cx="3810000" cy="41910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a:t>单击此处编辑母版标题样式</a:t>
            </a:r>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20000"/>
              </a:lnSpc>
              <a:spcBef>
                <a:spcPct val="20000"/>
              </a:spcBef>
              <a:spcAft>
                <a:spcPct val="0"/>
              </a:spcAft>
              <a:buClr>
                <a:srgbClr val="FFFF99"/>
              </a:buClr>
              <a:buSzPct val="90000"/>
              <a:buFont typeface="Wingdings" panose="05000000000000000000" pitchFamily="2" charset="2"/>
              <a:buNone/>
              <a:defRPr/>
            </a:pPr>
            <a:endParaRPr kumimoji="1" lang="zh-CN" altLang="en-US" sz="3200" b="0" i="0" u="none" strike="noStrike" kern="1200" cap="none" spc="0" normalizeH="0" baseline="0" noProof="0">
              <a:ln>
                <a:noFill/>
              </a:ln>
              <a:solidFill>
                <a:srgbClr val="FFFFCC"/>
              </a:solidFill>
              <a:effectLst>
                <a:outerShdw blurRad="38100" dist="38100" dir="2700000" algn="tl">
                  <a:srgbClr val="000000"/>
                </a:outerShdw>
              </a:effectLst>
              <a:uLnTx/>
              <a:uFillTx/>
              <a:latin typeface="+mn-lt"/>
              <a:ea typeface="+mn-ea"/>
              <a:cs typeface="+mn-cs"/>
            </a:endParaRP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72250" y="88900"/>
            <a:ext cx="1962150" cy="57023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85800" y="88900"/>
            <a:ext cx="5734050" cy="57023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88900"/>
            <a:ext cx="7772400" cy="1206500"/>
          </a:xfrm>
        </p:spPr>
        <p:txBody>
          <a:bodyPr/>
          <a:lstStyle/>
          <a:p>
            <a:r>
              <a:rPr lang="zh-CN" altLang="en-US"/>
              <a:t>单击此处编辑母版标题样式</a:t>
            </a:r>
          </a:p>
        </p:txBody>
      </p:sp>
      <p:sp>
        <p:nvSpPr>
          <p:cNvPr id="3" name="文本占位符 2"/>
          <p:cNvSpPr>
            <a:spLocks noGrp="1"/>
          </p:cNvSpPr>
          <p:nvPr>
            <p:ph type="body" sz="half" idx="1"/>
          </p:nvPr>
        </p:nvSpPr>
        <p:spPr>
          <a:xfrm>
            <a:off x="762000" y="1600200"/>
            <a:ext cx="3810000" cy="41910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quarter" idx="2"/>
          </p:nvPr>
        </p:nvSpPr>
        <p:spPr>
          <a:xfrm>
            <a:off x="4724400" y="1600200"/>
            <a:ext cx="3810000" cy="20193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内容占位符 4"/>
          <p:cNvSpPr>
            <a:spLocks noGrp="1"/>
          </p:cNvSpPr>
          <p:nvPr>
            <p:ph sz="quarter" idx="3"/>
          </p:nvPr>
        </p:nvSpPr>
        <p:spPr>
          <a:xfrm>
            <a:off x="4724400" y="3771900"/>
            <a:ext cx="3810000" cy="20193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日期占位符 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页脚占位符 6"/>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8" name="灯片编号占位符 7"/>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4"/>
        </a:blipFill>
        <a:effectLst/>
      </p:bgPr>
    </p:bg>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88900"/>
            <a:ext cx="7772400" cy="1206500"/>
          </a:xfrm>
          <a:prstGeom prst="rect">
            <a:avLst/>
          </a:prstGeom>
          <a:noFill/>
          <a:ln>
            <a:noFill/>
          </a:ln>
          <a:effectLst/>
        </p:spPr>
        <p:txBody>
          <a:bodyPr vert="horz" wrap="square" lIns="91440" tIns="45720" rIns="91440" bIns="45720" numCol="1" anchor="ctr" anchorCtr="0" compatLnSpc="1"/>
          <a:lstStyle/>
          <a:p>
            <a:pPr lvl="0"/>
            <a:r>
              <a:rPr lang="zh-CN" altLang="en-US"/>
              <a:t>单击此处编辑母版标题样式</a:t>
            </a:r>
          </a:p>
        </p:txBody>
      </p:sp>
      <p:sp>
        <p:nvSpPr>
          <p:cNvPr id="97283" name="Rectangle 3"/>
          <p:cNvSpPr>
            <a:spLocks noGrp="1" noChangeArrowheads="1"/>
          </p:cNvSpPr>
          <p:nvPr>
            <p:ph type="body" idx="1"/>
          </p:nvPr>
        </p:nvSpPr>
        <p:spPr bwMode="auto">
          <a:xfrm>
            <a:off x="762000" y="1600200"/>
            <a:ext cx="7772400" cy="4191000"/>
          </a:xfrm>
          <a:prstGeom prst="rect">
            <a:avLst/>
          </a:prstGeom>
          <a:noFill/>
          <a:ln>
            <a:noFill/>
          </a:ln>
          <a:effectLst/>
        </p:spPr>
        <p:txBody>
          <a:bodyPr vert="horz" wrap="square" lIns="91440" tIns="45720" rIns="91440" bIns="45720" numCol="1" anchor="t" anchorCtr="0" compatLnSpc="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7284" name="Rectangle 4"/>
          <p:cNvSpPr>
            <a:spLocks noGrp="1" noChangeArrowheads="1"/>
          </p:cNvSpPr>
          <p:nvPr>
            <p:ph type="dt" sz="half" idx="2"/>
          </p:nvPr>
        </p:nvSpPr>
        <p:spPr bwMode="auto">
          <a:xfrm>
            <a:off x="0" y="6400800"/>
            <a:ext cx="1905000" cy="457200"/>
          </a:xfrm>
          <a:prstGeom prst="rect">
            <a:avLst/>
          </a:prstGeom>
          <a:noFill/>
          <a:ln>
            <a:noFill/>
          </a:ln>
          <a:effectLst/>
        </p:spPr>
        <p:txBody>
          <a:bodyPr vert="horz" wrap="square" lIns="91440" tIns="45720" rIns="91440" bIns="45720" numCol="1" anchor="b" anchorCtr="0" compatLnSpc="1"/>
          <a:lstStyle>
            <a:lvl1pPr eaLnBrk="1" hangingPunct="1">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97285" name="Rectangle 5"/>
          <p:cNvSpPr>
            <a:spLocks noGrp="1" noChangeArrowheads="1"/>
          </p:cNvSpPr>
          <p:nvPr>
            <p:ph type="ftr" sz="quarter" idx="3"/>
          </p:nvPr>
        </p:nvSpPr>
        <p:spPr bwMode="auto">
          <a:xfrm>
            <a:off x="3124200" y="6400800"/>
            <a:ext cx="2895600" cy="457200"/>
          </a:xfrm>
          <a:prstGeom prst="rect">
            <a:avLst/>
          </a:prstGeom>
          <a:noFill/>
          <a:ln>
            <a:noFill/>
          </a:ln>
          <a:effectLst/>
        </p:spPr>
        <p:txBody>
          <a:bodyPr vert="horz" wrap="square" lIns="91440" tIns="45720" rIns="91440" bIns="45720" numCol="1" anchor="b" anchorCtr="0" compatLnSpc="1"/>
          <a:lstStyle>
            <a:lvl1pPr algn="ctr" eaLnBrk="1" hangingPunct="1">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97286" name="Rectangle 6"/>
          <p:cNvSpPr>
            <a:spLocks noGrp="1" noChangeArrowheads="1"/>
          </p:cNvSpPr>
          <p:nvPr>
            <p:ph type="sldNum" sz="quarter" idx="4"/>
          </p:nvPr>
        </p:nvSpPr>
        <p:spPr bwMode="auto">
          <a:xfrm>
            <a:off x="7239000" y="6400800"/>
            <a:ext cx="1905000" cy="457200"/>
          </a:xfrm>
          <a:prstGeom prst="rect">
            <a:avLst/>
          </a:prstGeom>
          <a:noFill/>
          <a:ln>
            <a:noFill/>
          </a:ln>
          <a:effectLst/>
        </p:spPr>
        <p:txBody>
          <a:bodyPr vert="horz" wrap="square" lIns="91440" tIns="45720" rIns="91440" bIns="45720" numCol="1" anchor="b" anchorCtr="0" compatLnSpc="1"/>
          <a:lstStyle>
            <a:lvl1pPr algn="r">
              <a:defRPr sz="1400"/>
            </a:lvl1p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97283">
                                            <p:txEl>
                                              <p:pRg st="0" end="0"/>
                                            </p:txEl>
                                          </p:spTgt>
                                        </p:tgtEl>
                                        <p:attrNameLst>
                                          <p:attrName>style.visibility</p:attrName>
                                        </p:attrNameLst>
                                      </p:cBhvr>
                                      <p:to>
                                        <p:strVal val="visible"/>
                                      </p:to>
                                    </p:set>
                                    <p:animEffect transition="in" filter="slide(fromBottom)">
                                      <p:cBhvr>
                                        <p:cTn id="7" dur="500"/>
                                        <p:tgtEl>
                                          <p:spTgt spid="97283">
                                            <p:txEl>
                                              <p:pRg st="0" end="0"/>
                                            </p:txEl>
                                          </p:spTgt>
                                        </p:tgtEl>
                                      </p:cBhvr>
                                    </p:animEffect>
                                  </p:childTnLst>
                                </p:cTn>
                              </p:par>
                              <p:par>
                                <p:cTn id="8" presetID="12" presetClass="entr" presetSubtype="4" fill="hold" nodeType="withEffect">
                                  <p:stCondLst>
                                    <p:cond delay="0"/>
                                  </p:stCondLst>
                                  <p:childTnLst>
                                    <p:set>
                                      <p:cBhvr>
                                        <p:cTn id="9" dur="1" fill="hold">
                                          <p:stCondLst>
                                            <p:cond delay="0"/>
                                          </p:stCondLst>
                                        </p:cTn>
                                        <p:tgtEl>
                                          <p:spTgt spid="97283">
                                            <p:txEl>
                                              <p:pRg st="1" end="1"/>
                                            </p:txEl>
                                          </p:spTgt>
                                        </p:tgtEl>
                                        <p:attrNameLst>
                                          <p:attrName>style.visibility</p:attrName>
                                        </p:attrNameLst>
                                      </p:cBhvr>
                                      <p:to>
                                        <p:strVal val="visible"/>
                                      </p:to>
                                    </p:set>
                                    <p:animEffect transition="in" filter="slide(fromBottom)">
                                      <p:cBhvr>
                                        <p:cTn id="10" dur="500"/>
                                        <p:tgtEl>
                                          <p:spTgt spid="97283">
                                            <p:txEl>
                                              <p:pRg st="1" end="1"/>
                                            </p:txEl>
                                          </p:spTgt>
                                        </p:tgtEl>
                                      </p:cBhvr>
                                    </p:animEffect>
                                  </p:childTnLst>
                                </p:cTn>
                              </p:par>
                              <p:par>
                                <p:cTn id="11" presetID="12" presetClass="entr" presetSubtype="4" fill="hold" nodeType="withEffect">
                                  <p:stCondLst>
                                    <p:cond delay="0"/>
                                  </p:stCondLst>
                                  <p:childTnLst>
                                    <p:set>
                                      <p:cBhvr>
                                        <p:cTn id="12" dur="1" fill="hold">
                                          <p:stCondLst>
                                            <p:cond delay="0"/>
                                          </p:stCondLst>
                                        </p:cTn>
                                        <p:tgtEl>
                                          <p:spTgt spid="97283">
                                            <p:txEl>
                                              <p:pRg st="2" end="2"/>
                                            </p:txEl>
                                          </p:spTgt>
                                        </p:tgtEl>
                                        <p:attrNameLst>
                                          <p:attrName>style.visibility</p:attrName>
                                        </p:attrNameLst>
                                      </p:cBhvr>
                                      <p:to>
                                        <p:strVal val="visible"/>
                                      </p:to>
                                    </p:set>
                                    <p:animEffect transition="in" filter="slide(fromBottom)">
                                      <p:cBhvr>
                                        <p:cTn id="13" dur="500"/>
                                        <p:tgtEl>
                                          <p:spTgt spid="97283">
                                            <p:txEl>
                                              <p:pRg st="2" end="2"/>
                                            </p:txEl>
                                          </p:spTgt>
                                        </p:tgtEl>
                                      </p:cBhvr>
                                    </p:animEffect>
                                  </p:childTnLst>
                                </p:cTn>
                              </p:par>
                              <p:par>
                                <p:cTn id="14" presetID="12" presetClass="entr" presetSubtype="4" fill="hold" nodeType="withEffect">
                                  <p:stCondLst>
                                    <p:cond delay="0"/>
                                  </p:stCondLst>
                                  <p:childTnLst>
                                    <p:set>
                                      <p:cBhvr>
                                        <p:cTn id="15" dur="1" fill="hold">
                                          <p:stCondLst>
                                            <p:cond delay="0"/>
                                          </p:stCondLst>
                                        </p:cTn>
                                        <p:tgtEl>
                                          <p:spTgt spid="97283">
                                            <p:txEl>
                                              <p:pRg st="3" end="3"/>
                                            </p:txEl>
                                          </p:spTgt>
                                        </p:tgtEl>
                                        <p:attrNameLst>
                                          <p:attrName>style.visibility</p:attrName>
                                        </p:attrNameLst>
                                      </p:cBhvr>
                                      <p:to>
                                        <p:strVal val="visible"/>
                                      </p:to>
                                    </p:set>
                                    <p:animEffect transition="in" filter="slide(fromBottom)">
                                      <p:cBhvr>
                                        <p:cTn id="16" dur="500"/>
                                        <p:tgtEl>
                                          <p:spTgt spid="97283">
                                            <p:txEl>
                                              <p:pRg st="3" end="3"/>
                                            </p:txEl>
                                          </p:spTgt>
                                        </p:tgtEl>
                                      </p:cBhvr>
                                    </p:animEffect>
                                  </p:childTnLst>
                                </p:cTn>
                              </p:par>
                              <p:par>
                                <p:cTn id="17" presetID="12" presetClass="entr" presetSubtype="4" fill="hold" nodeType="withEffect">
                                  <p:stCondLst>
                                    <p:cond delay="0"/>
                                  </p:stCondLst>
                                  <p:childTnLst>
                                    <p:set>
                                      <p:cBhvr>
                                        <p:cTn id="18" dur="1" fill="hold">
                                          <p:stCondLst>
                                            <p:cond delay="0"/>
                                          </p:stCondLst>
                                        </p:cTn>
                                        <p:tgtEl>
                                          <p:spTgt spid="97283">
                                            <p:txEl>
                                              <p:pRg st="4" end="4"/>
                                            </p:txEl>
                                          </p:spTgt>
                                        </p:tgtEl>
                                        <p:attrNameLst>
                                          <p:attrName>style.visibility</p:attrName>
                                        </p:attrNameLst>
                                      </p:cBhvr>
                                      <p:to>
                                        <p:strVal val="visible"/>
                                      </p:to>
                                    </p:set>
                                    <p:animEffect transition="in" filter="slide(fromBottom)">
                                      <p:cBhvr>
                                        <p:cTn id="19" dur="500"/>
                                        <p:tgtEl>
                                          <p:spTgt spid="972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build="p" autoUpdateAnimBg="0">
        <p:tmplLst>
          <p:tmpl lvl="1">
            <p:tnLst>
              <p:par>
                <p:cTn presetID="12" presetClass="entr" presetSubtype="4" fill="hold" nodeType="clickEffect">
                  <p:stCondLst>
                    <p:cond delay="0"/>
                  </p:stCondLst>
                  <p:childTnLst>
                    <p:set>
                      <p:cBhvr>
                        <p:cTn dur="1" fill="hold">
                          <p:stCondLst>
                            <p:cond delay="0"/>
                          </p:stCondLst>
                        </p:cTn>
                        <p:tgtEl>
                          <p:spTgt spid="97283"/>
                        </p:tgtEl>
                        <p:attrNameLst>
                          <p:attrName>style.visibility</p:attrName>
                        </p:attrNameLst>
                      </p:cBhvr>
                      <p:to>
                        <p:strVal val="visible"/>
                      </p:to>
                    </p:set>
                    <p:animEffect transition="in" filter="slide(fromBottom)">
                      <p:cBhvr>
                        <p:cTn dur="500"/>
                        <p:tgtEl>
                          <p:spTgt spid="97283"/>
                        </p:tgtEl>
                      </p:cBhvr>
                    </p:animEffect>
                  </p:childTnLst>
                </p:cTn>
              </p:par>
            </p:tnLst>
          </p:tmpl>
          <p:tmpl lvl="2">
            <p:tnLst>
              <p:par>
                <p:cTn presetID="12" presetClass="entr" presetSubtype="4" fill="hold" nodeType="withEffect">
                  <p:stCondLst>
                    <p:cond delay="0"/>
                  </p:stCondLst>
                  <p:childTnLst>
                    <p:set>
                      <p:cBhvr>
                        <p:cTn dur="1" fill="hold">
                          <p:stCondLst>
                            <p:cond delay="0"/>
                          </p:stCondLst>
                        </p:cTn>
                        <p:tgtEl>
                          <p:spTgt spid="97283"/>
                        </p:tgtEl>
                        <p:attrNameLst>
                          <p:attrName>style.visibility</p:attrName>
                        </p:attrNameLst>
                      </p:cBhvr>
                      <p:to>
                        <p:strVal val="visible"/>
                      </p:to>
                    </p:set>
                    <p:animEffect transition="in" filter="slide(fromBottom)">
                      <p:cBhvr>
                        <p:cTn dur="500"/>
                        <p:tgtEl>
                          <p:spTgt spid="97283"/>
                        </p:tgtEl>
                      </p:cBhvr>
                    </p:animEffect>
                  </p:childTnLst>
                </p:cTn>
              </p:par>
            </p:tnLst>
          </p:tmpl>
          <p:tmpl lvl="3">
            <p:tnLst>
              <p:par>
                <p:cTn presetID="12" presetClass="entr" presetSubtype="4" fill="hold" nodeType="withEffect">
                  <p:stCondLst>
                    <p:cond delay="0"/>
                  </p:stCondLst>
                  <p:childTnLst>
                    <p:set>
                      <p:cBhvr>
                        <p:cTn dur="1" fill="hold">
                          <p:stCondLst>
                            <p:cond delay="0"/>
                          </p:stCondLst>
                        </p:cTn>
                        <p:tgtEl>
                          <p:spTgt spid="97283"/>
                        </p:tgtEl>
                        <p:attrNameLst>
                          <p:attrName>style.visibility</p:attrName>
                        </p:attrNameLst>
                      </p:cBhvr>
                      <p:to>
                        <p:strVal val="visible"/>
                      </p:to>
                    </p:set>
                    <p:animEffect transition="in" filter="slide(fromBottom)">
                      <p:cBhvr>
                        <p:cTn dur="500"/>
                        <p:tgtEl>
                          <p:spTgt spid="97283"/>
                        </p:tgtEl>
                      </p:cBhvr>
                    </p:animEffect>
                  </p:childTnLst>
                </p:cTn>
              </p:par>
            </p:tnLst>
          </p:tmpl>
          <p:tmpl lvl="4">
            <p:tnLst>
              <p:par>
                <p:cTn presetID="12" presetClass="entr" presetSubtype="4" fill="hold" nodeType="withEffect">
                  <p:stCondLst>
                    <p:cond delay="0"/>
                  </p:stCondLst>
                  <p:childTnLst>
                    <p:set>
                      <p:cBhvr>
                        <p:cTn dur="1" fill="hold">
                          <p:stCondLst>
                            <p:cond delay="0"/>
                          </p:stCondLst>
                        </p:cTn>
                        <p:tgtEl>
                          <p:spTgt spid="97283"/>
                        </p:tgtEl>
                        <p:attrNameLst>
                          <p:attrName>style.visibility</p:attrName>
                        </p:attrNameLst>
                      </p:cBhvr>
                      <p:to>
                        <p:strVal val="visible"/>
                      </p:to>
                    </p:set>
                    <p:animEffect transition="in" filter="slide(fromBottom)">
                      <p:cBhvr>
                        <p:cTn dur="500"/>
                        <p:tgtEl>
                          <p:spTgt spid="97283"/>
                        </p:tgtEl>
                      </p:cBhvr>
                    </p:animEffect>
                  </p:childTnLst>
                </p:cTn>
              </p:par>
            </p:tnLst>
          </p:tmpl>
          <p:tmpl lvl="5">
            <p:tnLst>
              <p:par>
                <p:cTn presetID="12" presetClass="entr" presetSubtype="4" fill="hold" nodeType="withEffect">
                  <p:stCondLst>
                    <p:cond delay="0"/>
                  </p:stCondLst>
                  <p:childTnLst>
                    <p:set>
                      <p:cBhvr>
                        <p:cTn dur="1" fill="hold">
                          <p:stCondLst>
                            <p:cond delay="0"/>
                          </p:stCondLst>
                        </p:cTn>
                        <p:tgtEl>
                          <p:spTgt spid="97283"/>
                        </p:tgtEl>
                        <p:attrNameLst>
                          <p:attrName>style.visibility</p:attrName>
                        </p:attrNameLst>
                      </p:cBhvr>
                      <p:to>
                        <p:strVal val="visible"/>
                      </p:to>
                    </p:set>
                    <p:animEffect transition="in" filter="slide(fromBottom)">
                      <p:cBhvr>
                        <p:cTn dur="500"/>
                        <p:tgtEl>
                          <p:spTgt spid="97283"/>
                        </p:tgtEl>
                      </p:cBhvr>
                    </p:animEffect>
                  </p:childTnLst>
                </p:cTn>
              </p:par>
            </p:tnLst>
          </p:tmpl>
        </p:tmplLst>
      </p:bldP>
    </p:bldLst>
  </p:timing>
  <p:hf sldNum="0" hdr="0" ftr="0" dt="0"/>
  <p:txStyles>
    <p:titleStyle>
      <a:lvl1pPr algn="ctr" rtl="0" eaLnBrk="0" fontAlgn="base" hangingPunct="0">
        <a:spcBef>
          <a:spcPct val="0"/>
        </a:spcBef>
        <a:spcAft>
          <a:spcPct val="0"/>
        </a:spcAft>
        <a:defRPr kumimoji="1" sz="3800"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2pPr>
      <a:lvl3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3pPr>
      <a:lvl4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4pPr>
      <a:lvl5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5pPr>
      <a:lvl6pPr marL="4572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6pPr>
      <a:lvl7pPr marL="9144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7pPr>
      <a:lvl8pPr marL="13716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8pPr>
      <a:lvl9pPr marL="18288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9pPr>
    </p:titleStyle>
    <p:body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outerShdw blurRad="38100" dist="38100" dir="2700000" algn="tl">
              <a:srgbClr val="000000"/>
            </a:outerShdw>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outerShdw blurRad="38100" dist="38100" dir="2700000" algn="tl">
              <a:srgbClr val="000000"/>
            </a:outerShdw>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outerShdw blurRad="38100" dist="38100" dir="2700000" algn="tl">
              <a:srgbClr val="000000"/>
            </a:outerShdw>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outerShdw blurRad="38100" dist="38100" dir="2700000" algn="tl">
              <a:srgbClr val="000000"/>
            </a:outerShdw>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outerShdw blurRad="38100" dist="38100" dir="2700000" algn="tl">
              <a:srgbClr val="000000"/>
            </a:outerShdw>
          </a:effectLst>
          <a:latin typeface="+mn-lt"/>
          <a:ea typeface="楷体_GB2312"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22320;&#29699;&#19978;&#30340;&#29983;&#21629;&#36215;&#28304;.DAT"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E:\sthvcd\yshdq.MPG" TargetMode="External"/><Relationship Id="rId1" Type="http://schemas.microsoft.com/office/2007/relationships/media" Target="file:///E:\sthvcd\yshdq.MPG" TargetMode="Externa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E:\sthvcd\yshdq.MPG" TargetMode="External"/><Relationship Id="rId1" Type="http://schemas.microsoft.com/office/2007/relationships/media" Target="file:///E:\sthvcd\yshdq.MPG" TargetMode="Externa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hyperlink" Target="&#25506;&#32034;&#22320;&#22806;&#29983;&#21629;.DAT"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a:xfrm>
            <a:off x="755650" y="241300"/>
            <a:ext cx="7772400" cy="1206500"/>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6000" b="0" i="0" u="none" strike="noStrike" kern="1200" cap="none" spc="0" normalizeH="0" baseline="0" noProof="0" dirty="0">
                <a:ln>
                  <a:noFill/>
                </a:ln>
                <a:solidFill>
                  <a:schemeClr val="tx2"/>
                </a:solidFill>
                <a:effectLst>
                  <a:outerShdw blurRad="38100" dist="38100" dir="2700000" algn="tl">
                    <a:srgbClr val="000000"/>
                  </a:outerShdw>
                </a:effectLst>
                <a:uLnTx/>
                <a:uFillTx/>
                <a:latin typeface="+mj-lt"/>
                <a:ea typeface="+mj-ea"/>
                <a:cs typeface="+mj-cs"/>
              </a:rPr>
              <a:t>第三章</a:t>
            </a:r>
            <a:endParaRPr kumimoji="1" lang="zh-CN" altLang="zh-CN" sz="6000" b="0" i="0" u="none" strike="noStrike" kern="1200" cap="none" spc="0" normalizeH="0" baseline="0" noProof="0" dirty="0">
              <a:ln>
                <a:noFill/>
              </a:ln>
              <a:solidFill>
                <a:schemeClr val="tx2"/>
              </a:solidFill>
              <a:effectLst>
                <a:outerShdw blurRad="38100" dist="38100" dir="2700000" algn="tl">
                  <a:srgbClr val="000000"/>
                </a:outerShdw>
              </a:effectLst>
              <a:uLnTx/>
              <a:uFillTx/>
              <a:latin typeface="+mj-lt"/>
              <a:ea typeface="+mj-ea"/>
              <a:cs typeface="+mj-cs"/>
            </a:endParaRPr>
          </a:p>
        </p:txBody>
      </p:sp>
      <p:sp>
        <p:nvSpPr>
          <p:cNvPr id="4101" name="WordArt 5" descr="沙滩"/>
          <p:cNvSpPr>
            <a:spLocks noChangeArrowheads="1" noChangeShapeType="1" noTextEdit="1"/>
          </p:cNvSpPr>
          <p:nvPr/>
        </p:nvSpPr>
        <p:spPr bwMode="auto">
          <a:xfrm rot="5400000">
            <a:off x="2857872" y="2694856"/>
            <a:ext cx="3809999" cy="2253952"/>
          </a:xfrm>
          <a:prstGeom prst="rect">
            <a:avLst/>
          </a:prstGeom>
        </p:spPr>
        <p:txBody>
          <a:bodyPr vert="eaVert" wrap="none" numCol="1" fromWordArt="1">
            <a:prstTxWarp prst="textPlain">
              <a:avLst>
                <a:gd name="adj" fmla="val 50000"/>
              </a:avLst>
            </a:prstTxWarp>
          </a:bodyPr>
          <a:lstStyle/>
          <a:p>
            <a:pPr marL="0" marR="0" lvl="0" indent="0" algn="ctr" defTabSz="914400" rtl="0" eaLnBrk="0" fontAlgn="auto" latinLnBrk="0" hangingPunct="0">
              <a:lnSpc>
                <a:spcPct val="100000"/>
              </a:lnSpc>
              <a:spcBef>
                <a:spcPct val="0"/>
              </a:spcBef>
              <a:spcAft>
                <a:spcPct val="0"/>
              </a:spcAft>
              <a:buClrTx/>
              <a:buSzTx/>
              <a:buFontTx/>
              <a:buNone/>
              <a:defRPr/>
            </a:pPr>
            <a:r>
              <a:rPr kumimoji="1" lang="zh-CN" altLang="en-US" sz="3600" b="1" i="0" u="none" strike="noStrike" kern="10" cap="none" spc="0" normalizeH="0" baseline="0" noProof="0" dirty="0">
                <a:ln w="12700">
                  <a:solidFill>
                    <a:srgbClr val="C4B596"/>
                  </a:solidFill>
                  <a:round/>
                </a:ln>
                <a:blipFill dpi="0" rotWithShape="0">
                  <a:blip r:embed="rId2"/>
                  <a:srcRect/>
                  <a:tile tx="0" ty="0" sx="100000" sy="100000" flip="none" algn="tl"/>
                </a:blipFill>
                <a:effectLst>
                  <a:outerShdw dist="53882" dir="2700000" algn="ctr" rotWithShape="0">
                    <a:srgbClr val="CBCBCB"/>
                  </a:outerShdw>
                </a:effectLst>
                <a:uLnTx/>
                <a:uFillTx/>
                <a:latin typeface="隶书" panose="02010509060101010101" pitchFamily="49" charset="-122"/>
                <a:ea typeface="隶书" panose="02010509060101010101" pitchFamily="49" charset="-122"/>
                <a:cs typeface="+mn-cs"/>
              </a:rPr>
              <a:t>生命起源</a:t>
            </a:r>
            <a:endParaRPr kumimoji="1" lang="en-US" altLang="zh-CN" sz="3600" b="1" i="0" u="none" strike="noStrike" kern="10" cap="none" spc="0" normalizeH="0" baseline="0" noProof="0" dirty="0">
              <a:ln w="12700">
                <a:solidFill>
                  <a:srgbClr val="C4B596"/>
                </a:solidFill>
                <a:round/>
              </a:ln>
              <a:blipFill dpi="0" rotWithShape="0">
                <a:blip r:embed="rId2"/>
                <a:srcRect/>
                <a:tile tx="0" ty="0" sx="100000" sy="100000" flip="none" algn="tl"/>
              </a:blipFill>
              <a:effectLst>
                <a:outerShdw dist="53882" dir="2700000" algn="ctr" rotWithShape="0">
                  <a:srgbClr val="CBCBCB"/>
                </a:outerShdw>
              </a:effectLst>
              <a:uLnTx/>
              <a:uFillTx/>
              <a:latin typeface="隶书" panose="02010509060101010101" pitchFamily="49" charset="-122"/>
              <a:ea typeface="隶书" panose="02010509060101010101" pitchFamily="49" charset="-122"/>
              <a:cs typeface="+mn-cs"/>
            </a:endParaRPr>
          </a:p>
          <a:p>
            <a:pPr marL="0" marR="0" lvl="0" indent="0" algn="ctr" defTabSz="914400" rtl="0" eaLnBrk="0" fontAlgn="auto" latinLnBrk="0" hangingPunct="0">
              <a:lnSpc>
                <a:spcPct val="100000"/>
              </a:lnSpc>
              <a:spcBef>
                <a:spcPct val="0"/>
              </a:spcBef>
              <a:spcAft>
                <a:spcPct val="0"/>
              </a:spcAft>
              <a:buClrTx/>
              <a:buSzTx/>
              <a:buFontTx/>
              <a:buNone/>
              <a:defRPr/>
            </a:pPr>
            <a:r>
              <a:rPr kumimoji="1" lang="zh-CN" altLang="en-US" sz="3600" b="1" i="0" u="none" strike="noStrike" kern="10" cap="none" spc="0" normalizeH="0" baseline="0" noProof="0" dirty="0">
                <a:ln w="12700">
                  <a:solidFill>
                    <a:srgbClr val="C4B596"/>
                  </a:solidFill>
                  <a:round/>
                </a:ln>
                <a:blipFill dpi="0" rotWithShape="0">
                  <a:blip r:embed="rId2"/>
                  <a:srcRect/>
                  <a:tile tx="0" ty="0" sx="100000" sy="100000" flip="none" algn="tl"/>
                </a:blipFill>
                <a:effectLst>
                  <a:outerShdw dist="53882" dir="2700000" algn="ctr" rotWithShape="0">
                    <a:srgbClr val="CBCBCB"/>
                  </a:outerShdw>
                </a:effectLst>
                <a:uLnTx/>
                <a:uFillTx/>
                <a:latin typeface="隶书" panose="02010509060101010101" pitchFamily="49" charset="-122"/>
                <a:ea typeface="隶书" panose="02010509060101010101" pitchFamily="49" charset="-122"/>
                <a:cs typeface="+mn-cs"/>
              </a:rPr>
              <a:t>生物进化</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idx="4294967295"/>
          </p:nvPr>
        </p:nvSpPr>
        <p:spPr/>
        <p:txBody>
          <a:bodyPr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zh-CN" sz="3800" b="0" i="0" u="none" strike="noStrike" kern="1200" cap="none" spc="0" normalizeH="0" baseline="0" noProof="0">
              <a:ln>
                <a:noFill/>
              </a:ln>
              <a:solidFill>
                <a:schemeClr val="tx2"/>
              </a:solidFill>
              <a:effectLst>
                <a:outerShdw blurRad="38100" dist="38100" dir="2700000" algn="tl">
                  <a:srgbClr val="000000"/>
                </a:outerShdw>
              </a:effectLst>
              <a:uLnTx/>
              <a:uFillTx/>
              <a:latin typeface="+mj-lt"/>
              <a:ea typeface="+mj-ea"/>
              <a:cs typeface="+mj-cs"/>
            </a:endParaRPr>
          </a:p>
        </p:txBody>
      </p:sp>
      <p:sp>
        <p:nvSpPr>
          <p:cNvPr id="5123" name="Text Box 3"/>
          <p:cNvSpPr txBox="1"/>
          <p:nvPr/>
        </p:nvSpPr>
        <p:spPr>
          <a:xfrm>
            <a:off x="5410200" y="2811463"/>
            <a:ext cx="2819400" cy="823912"/>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800" b="1" dirty="0">
                <a:solidFill>
                  <a:schemeClr val="bg1"/>
                </a:solidFill>
                <a:ea typeface="宋体" panose="02010600030101010101" pitchFamily="2" charset="-122"/>
              </a:rPr>
              <a:t>第一节</a:t>
            </a:r>
          </a:p>
        </p:txBody>
      </p:sp>
      <p:pic>
        <p:nvPicPr>
          <p:cNvPr id="5124" name="Picture 4" descr="dw0002"/>
          <p:cNvPicPr>
            <a:picLocks noChangeAspect="1"/>
          </p:cNvPicPr>
          <p:nvPr/>
        </p:nvPicPr>
        <p:blipFill>
          <a:blip r:embed="rId2"/>
          <a:stretch>
            <a:fillRect/>
          </a:stretch>
        </p:blipFill>
        <p:spPr>
          <a:xfrm>
            <a:off x="0" y="0"/>
            <a:ext cx="9601200" cy="6961188"/>
          </a:xfrm>
          <a:prstGeom prst="rect">
            <a:avLst/>
          </a:prstGeom>
          <a:noFill/>
          <a:ln w="9525">
            <a:noFill/>
          </a:ln>
        </p:spPr>
      </p:pic>
      <p:sp>
        <p:nvSpPr>
          <p:cNvPr id="176134" name="Rectangle 6"/>
          <p:cNvSpPr>
            <a:spLocks noChangeArrowheads="1"/>
          </p:cNvSpPr>
          <p:nvPr/>
        </p:nvSpPr>
        <p:spPr bwMode="auto">
          <a:xfrm>
            <a:off x="901700" y="304800"/>
            <a:ext cx="7772400" cy="1206500"/>
          </a:xfrm>
          <a:prstGeom prst="rect">
            <a:avLst/>
          </a:prstGeom>
          <a:noFill/>
          <a:ln>
            <a:noFill/>
          </a:ln>
          <a:effectLst/>
        </p:spPr>
        <p:txBody>
          <a:bodyPr anchor="ctr"/>
          <a:lstStyle>
            <a:lvl1pPr algn="ctr">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1pPr>
            <a:lvl2pPr algn="ctr">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2pPr>
            <a:lvl3pPr algn="ctr">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3pPr>
            <a:lvl4pPr algn="ctr">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4pPr>
            <a:lvl5pPr algn="ctr">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5pPr>
            <a:lvl6pPr marL="457200" algn="ctr"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6pPr>
            <a:lvl7pPr marL="914400" algn="ctr"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7pPr>
            <a:lvl8pPr marL="1371600" algn="ctr"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8pPr>
            <a:lvl9pPr marL="1828800" algn="ctr"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8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t>第一节  地球上生命的起源</a:t>
            </a:r>
          </a:p>
        </p:txBody>
      </p:sp>
      <p:sp>
        <p:nvSpPr>
          <p:cNvPr id="176135" name="Rectangle 7"/>
          <p:cNvSpPr>
            <a:spLocks noChangeArrowheads="1"/>
          </p:cNvSpPr>
          <p:nvPr/>
        </p:nvSpPr>
        <p:spPr bwMode="auto">
          <a:xfrm>
            <a:off x="0" y="4149725"/>
            <a:ext cx="5219700" cy="2419350"/>
          </a:xfrm>
          <a:prstGeom prst="rect">
            <a:avLst/>
          </a:prstGeom>
          <a:noFill/>
          <a:ln>
            <a:noFill/>
          </a:ln>
          <a:effectLst/>
        </p:spPr>
        <p:txBody>
          <a:bodyPr/>
          <a:lstStyle>
            <a:lvl1pPr marL="476250" indent="-476250">
              <a:lnSpc>
                <a:spcPct val="120000"/>
              </a:lnSpc>
              <a:spcBef>
                <a:spcPct val="20000"/>
              </a:spcBef>
              <a:buClr>
                <a:srgbClr val="FFFF99"/>
              </a:buClr>
              <a:buSzPct val="90000"/>
              <a:buFont typeface="Wingdings" panose="05000000000000000000" pitchFamily="2" charset="2"/>
              <a:buChar char="q"/>
              <a:defRPr kumimoji="1" sz="3200">
                <a:solidFill>
                  <a:srgbClr val="FFFFCC"/>
                </a:solidFill>
                <a:effectLst>
                  <a:outerShdw blurRad="38100" dist="38100" dir="2700000" algn="tl">
                    <a:srgbClr val="000000"/>
                  </a:outerShdw>
                </a:effectLst>
                <a:latin typeface="Times New Roman" panose="02020603050405020304" pitchFamily="18" charset="0"/>
                <a:ea typeface="黑体" panose="02010609060101010101" pitchFamily="2" charset="-122"/>
              </a:defRPr>
            </a:lvl1pPr>
            <a:lvl2pPr marL="952500" indent="-285750">
              <a:lnSpc>
                <a:spcPct val="120000"/>
              </a:lnSpc>
              <a:spcBef>
                <a:spcPct val="20000"/>
              </a:spcBef>
              <a:buFont typeface="Wingdings" panose="05000000000000000000" pitchFamily="2" charset="2"/>
              <a:buChar char="§"/>
              <a:defRPr kumimoji="1" sz="2800" b="1">
                <a:solidFill>
                  <a:srgbClr val="FFFFFF"/>
                </a:solidFill>
                <a:effectLst>
                  <a:outerShdw blurRad="38100" dist="38100" dir="2700000" algn="tl">
                    <a:srgbClr val="000000"/>
                  </a:outerShdw>
                </a:effectLst>
                <a:latin typeface="Times New Roman" panose="02020603050405020304" pitchFamily="18" charset="0"/>
                <a:ea typeface="楷体_GB2312" pitchFamily="49" charset="-122"/>
              </a:defRPr>
            </a:lvl2pPr>
            <a:lvl3pPr marL="1371600" indent="-228600">
              <a:lnSpc>
                <a:spcPct val="120000"/>
              </a:lnSpc>
              <a:spcBef>
                <a:spcPct val="20000"/>
              </a:spcBef>
              <a:buChar char="•"/>
              <a:defRPr kumimoji="1" sz="24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3pPr>
            <a:lvl4pPr marL="1790700" indent="-228600">
              <a:lnSpc>
                <a:spcPct val="120000"/>
              </a:lnSpc>
              <a:spcBef>
                <a:spcPct val="20000"/>
              </a:spcBef>
              <a:buChar char="–"/>
              <a:defRPr kumimoji="1" sz="20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4pPr>
            <a:lvl5pPr marL="2209800" indent="-228600">
              <a:lnSpc>
                <a:spcPct val="120000"/>
              </a:lnSpc>
              <a:spcBef>
                <a:spcPct val="20000"/>
              </a:spcBef>
              <a:buChar char="•"/>
              <a:defRPr kumimoji="1" sz="20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5pPr>
            <a:lvl6pPr marL="2667000" indent="-228600" fontAlgn="base">
              <a:lnSpc>
                <a:spcPct val="120000"/>
              </a:lnSpc>
              <a:spcBef>
                <a:spcPct val="20000"/>
              </a:spcBef>
              <a:spcAft>
                <a:spcPct val="0"/>
              </a:spcAft>
              <a:buChar char="•"/>
              <a:defRPr kumimoji="1" sz="20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6pPr>
            <a:lvl7pPr marL="3124200" indent="-228600" fontAlgn="base">
              <a:lnSpc>
                <a:spcPct val="120000"/>
              </a:lnSpc>
              <a:spcBef>
                <a:spcPct val="20000"/>
              </a:spcBef>
              <a:spcAft>
                <a:spcPct val="0"/>
              </a:spcAft>
              <a:buChar char="•"/>
              <a:defRPr kumimoji="1" sz="20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7pPr>
            <a:lvl8pPr marL="3581400" indent="-228600" fontAlgn="base">
              <a:lnSpc>
                <a:spcPct val="120000"/>
              </a:lnSpc>
              <a:spcBef>
                <a:spcPct val="20000"/>
              </a:spcBef>
              <a:spcAft>
                <a:spcPct val="0"/>
              </a:spcAft>
              <a:buChar char="•"/>
              <a:defRPr kumimoji="1" sz="20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8pPr>
            <a:lvl9pPr marL="4038600" indent="-228600" fontAlgn="base">
              <a:lnSpc>
                <a:spcPct val="120000"/>
              </a:lnSpc>
              <a:spcBef>
                <a:spcPct val="20000"/>
              </a:spcBef>
              <a:spcAft>
                <a:spcPct val="0"/>
              </a:spcAft>
              <a:buChar char="•"/>
              <a:defRPr kumimoji="1" sz="20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9pPr>
          </a:lstStyle>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None/>
              <a:defRPr/>
            </a:pPr>
            <a:r>
              <a:rPr kumimoji="1" lang="zh-CN" altLang="en-US" sz="32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t>地球诞生于</a:t>
            </a:r>
            <a:r>
              <a:rPr kumimoji="1" lang="en-US" altLang="zh-CN" sz="32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t>46</a:t>
            </a:r>
            <a:r>
              <a:rPr kumimoji="1" lang="zh-CN" altLang="en-US" sz="32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t>亿年前，</a:t>
            </a:r>
          </a:p>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None/>
              <a:defRPr/>
            </a:pPr>
            <a:r>
              <a:rPr kumimoji="1" lang="zh-CN" altLang="en-US" sz="32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t>地球上最初有没有生命？</a:t>
            </a:r>
          </a:p>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None/>
              <a:defRPr/>
            </a:pPr>
            <a:r>
              <a:rPr kumimoji="1" lang="zh-CN" altLang="en-US" sz="32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t>最早的生物是怎样的？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6135">
                                            <p:txEl>
                                              <p:pRg st="0" end="0"/>
                                            </p:txEl>
                                          </p:spTgt>
                                        </p:tgtEl>
                                        <p:attrNameLst>
                                          <p:attrName>style.visibility</p:attrName>
                                        </p:attrNameLst>
                                      </p:cBhvr>
                                      <p:to>
                                        <p:strVal val="visible"/>
                                      </p:to>
                                    </p:set>
                                    <p:anim calcmode="lin" valueType="num">
                                      <p:cBhvr additive="base">
                                        <p:cTn id="7" dur="500" fill="hold"/>
                                        <p:tgtEl>
                                          <p:spTgt spid="17613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7613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76135">
                                            <p:txEl>
                                              <p:pRg st="1" end="1"/>
                                            </p:txEl>
                                          </p:spTgt>
                                        </p:tgtEl>
                                        <p:attrNameLst>
                                          <p:attrName>style.visibility</p:attrName>
                                        </p:attrNameLst>
                                      </p:cBhvr>
                                      <p:to>
                                        <p:strVal val="visible"/>
                                      </p:to>
                                    </p:set>
                                    <p:anim calcmode="lin" valueType="num">
                                      <p:cBhvr additive="base">
                                        <p:cTn id="13" dur="500" fill="hold"/>
                                        <p:tgtEl>
                                          <p:spTgt spid="17613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7613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76135">
                                            <p:txEl>
                                              <p:pRg st="2" end="2"/>
                                            </p:txEl>
                                          </p:spTgt>
                                        </p:tgtEl>
                                        <p:attrNameLst>
                                          <p:attrName>style.visibility</p:attrName>
                                        </p:attrNameLst>
                                      </p:cBhvr>
                                      <p:to>
                                        <p:strVal val="visible"/>
                                      </p:to>
                                    </p:set>
                                    <p:anim calcmode="lin" valueType="num">
                                      <p:cBhvr additive="base">
                                        <p:cTn id="19" dur="500" fill="hold"/>
                                        <p:tgtEl>
                                          <p:spTgt spid="17613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7613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5"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755650" y="493713"/>
            <a:ext cx="7772400" cy="1206500"/>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800" b="0"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一、有关生命起源的</a:t>
            </a:r>
            <a:r>
              <a:rPr kumimoji="1" lang="zh-CN" altLang="en-US" sz="3800" b="0"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hlinkClick r:id="rId2" action="ppaction://hlinkfile"/>
              </a:rPr>
              <a:t>几种假说</a:t>
            </a:r>
            <a:endParaRPr kumimoji="1" lang="zh-CN" altLang="en-US" sz="3800" b="0"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endParaRPr>
          </a:p>
        </p:txBody>
      </p:sp>
      <p:sp>
        <p:nvSpPr>
          <p:cNvPr id="104451" name="Rectangle 3"/>
          <p:cNvSpPr>
            <a:spLocks noGrp="1" noChangeArrowheads="1"/>
          </p:cNvSpPr>
          <p:nvPr>
            <p:ph idx="1"/>
          </p:nvPr>
        </p:nvSpPr>
        <p:spPr>
          <a:xfrm>
            <a:off x="1476375" y="1557338"/>
            <a:ext cx="5689600" cy="4751388"/>
          </a:xfrm>
        </p:spPr>
        <p:txBody>
          <a:bodyPr vert="horz" wrap="square" lIns="91440" tIns="45720" rIns="91440" bIns="45720" numCol="1" anchor="t" anchorCtr="0" compatLnSpc="1"/>
          <a:lstStyle/>
          <a:p>
            <a:pPr marL="609600" marR="0" lvl="0" indent="-60960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AutoNum type="arabicPeriod"/>
              <a:defRPr/>
            </a:pPr>
            <a:r>
              <a:rPr kumimoji="1" lang="zh-CN" altLang="en-US" sz="3600" b="0" i="0" u="none" strike="noStrike" kern="1200" cap="none" spc="0" normalizeH="0" baseline="0" noProof="0">
                <a:ln>
                  <a:noFill/>
                </a:ln>
                <a:solidFill>
                  <a:schemeClr val="bg2"/>
                </a:solidFill>
                <a:effectLst>
                  <a:outerShdw blurRad="38100" dist="38100" dir="2700000" algn="tl">
                    <a:srgbClr val="000000"/>
                  </a:outerShdw>
                </a:effectLst>
                <a:uLnTx/>
                <a:uFillTx/>
                <a:latin typeface="+mn-lt"/>
                <a:ea typeface="+mn-ea"/>
                <a:cs typeface="+mn-cs"/>
              </a:rPr>
              <a:t>神创论</a:t>
            </a:r>
          </a:p>
          <a:p>
            <a:pPr marL="609600" marR="0" lvl="0" indent="-60960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AutoNum type="arabicPeriod"/>
              <a:defRPr/>
            </a:pPr>
            <a:r>
              <a:rPr kumimoji="1" lang="zh-CN" altLang="en-US" sz="3600" b="0" i="0" u="none" strike="noStrike" kern="1200" cap="none" spc="0" normalizeH="0" baseline="0" noProof="0">
                <a:ln>
                  <a:noFill/>
                </a:ln>
                <a:solidFill>
                  <a:schemeClr val="bg2"/>
                </a:solidFill>
                <a:effectLst>
                  <a:outerShdw blurRad="38100" dist="38100" dir="2700000" algn="tl">
                    <a:srgbClr val="000000"/>
                  </a:outerShdw>
                </a:effectLst>
                <a:uLnTx/>
                <a:uFillTx/>
                <a:latin typeface="+mn-lt"/>
                <a:ea typeface="+mn-ea"/>
                <a:cs typeface="+mn-cs"/>
              </a:rPr>
              <a:t>自然发生论</a:t>
            </a:r>
          </a:p>
          <a:p>
            <a:pPr marL="609600" marR="0" lvl="0" indent="-60960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AutoNum type="arabicPeriod"/>
              <a:defRPr/>
            </a:pPr>
            <a:r>
              <a:rPr kumimoji="1" lang="zh-CN" altLang="en-US" sz="3600" b="0" i="0" u="none" strike="noStrike" kern="1200" cap="none" spc="0" normalizeH="0" baseline="0" noProof="0">
                <a:ln>
                  <a:noFill/>
                </a:ln>
                <a:solidFill>
                  <a:schemeClr val="bg2"/>
                </a:solidFill>
                <a:effectLst>
                  <a:outerShdw blurRad="38100" dist="38100" dir="2700000" algn="tl">
                    <a:srgbClr val="000000"/>
                  </a:outerShdw>
                </a:effectLst>
                <a:uLnTx/>
                <a:uFillTx/>
                <a:latin typeface="+mn-lt"/>
                <a:ea typeface="+mn-ea"/>
                <a:cs typeface="+mn-cs"/>
              </a:rPr>
              <a:t>宇生论</a:t>
            </a:r>
          </a:p>
          <a:p>
            <a:pPr marL="609600" marR="0" lvl="0" indent="-60960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AutoNum type="arabicPeriod"/>
              <a:defRPr/>
            </a:pPr>
            <a:r>
              <a:rPr kumimoji="1" lang="zh-CN" altLang="en-US" sz="3600" b="0" i="0" u="none" strike="noStrike" kern="1200" cap="none" spc="0" normalizeH="0" baseline="0" noProof="0">
                <a:ln>
                  <a:noFill/>
                </a:ln>
                <a:solidFill>
                  <a:schemeClr val="bg2"/>
                </a:solidFill>
                <a:effectLst>
                  <a:outerShdw blurRad="38100" dist="38100" dir="2700000" algn="tl">
                    <a:srgbClr val="000000"/>
                  </a:outerShdw>
                </a:effectLst>
                <a:uLnTx/>
                <a:uFillTx/>
                <a:latin typeface="+mn-lt"/>
                <a:ea typeface="+mn-ea"/>
                <a:cs typeface="+mn-cs"/>
              </a:rPr>
              <a:t>热泉生态系统</a:t>
            </a:r>
          </a:p>
          <a:p>
            <a:pPr marL="609600" marR="0" lvl="0" indent="-60960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AutoNum type="arabicPeriod"/>
              <a:defRPr/>
            </a:pPr>
            <a:r>
              <a:rPr kumimoji="1" lang="zh-CN" altLang="en-US" sz="3600" b="0" i="0" u="none" strike="noStrike" kern="1200" cap="none" spc="0" normalizeH="0" baseline="0" noProof="0">
                <a:ln>
                  <a:noFill/>
                </a:ln>
                <a:solidFill>
                  <a:schemeClr val="bg2"/>
                </a:solidFill>
                <a:effectLst>
                  <a:outerShdw blurRad="38100" dist="38100" dir="2700000" algn="tl">
                    <a:srgbClr val="000000"/>
                  </a:outerShdw>
                </a:effectLst>
                <a:uLnTx/>
                <a:uFillTx/>
                <a:latin typeface="+mn-lt"/>
                <a:ea typeface="+mn-ea"/>
                <a:cs typeface="+mn-cs"/>
              </a:rPr>
              <a:t>化学进化说</a:t>
            </a:r>
          </a:p>
          <a:p>
            <a:pPr marL="609600" marR="0" lvl="0" indent="-60960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AutoNum type="arabicPeriod"/>
              <a:defRPr/>
            </a:pPr>
            <a:endParaRPr kumimoji="1" lang="en-US" altLang="zh-CN" sz="3200" b="0" i="0" u="none" strike="noStrike" kern="1200" cap="none" spc="0" normalizeH="0" baseline="0" noProof="0">
              <a:ln>
                <a:noFill/>
              </a:ln>
              <a:solidFill>
                <a:schemeClr val="bg2"/>
              </a:solidFill>
              <a:effectLst>
                <a:outerShdw blurRad="38100" dist="38100" dir="2700000" algn="tl">
                  <a:srgbClr val="000000"/>
                </a:outerShdw>
              </a:effectLst>
              <a:uLnTx/>
              <a:uFillTx/>
              <a:latin typeface="+mn-lt"/>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6" name="Rectangle 4"/>
          <p:cNvSpPr/>
          <p:nvPr/>
        </p:nvSpPr>
        <p:spPr>
          <a:xfrm>
            <a:off x="5148263" y="2082800"/>
            <a:ext cx="3455987" cy="2808288"/>
          </a:xfrm>
          <a:prstGeom prst="rect">
            <a:avLst/>
          </a:prstGeom>
          <a:noFill/>
          <a:ln w="9525">
            <a:noFill/>
          </a:ln>
        </p:spPr>
        <p:txBody>
          <a:bodyPr anchor="ctr" anchorCtr="0"/>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70000"/>
              </a:lnSpc>
              <a:spcBef>
                <a:spcPct val="0"/>
              </a:spcBef>
              <a:buClrTx/>
              <a:buSzTx/>
              <a:buFontTx/>
              <a:buNone/>
            </a:pPr>
            <a:r>
              <a:rPr lang="zh-CN" altLang="en-US" sz="3600" b="1" dirty="0">
                <a:solidFill>
                  <a:srgbClr val="FF0000"/>
                </a:solidFill>
                <a:latin typeface="华文新魏" panose="02010800040101010101" pitchFamily="2" charset="-122"/>
                <a:ea typeface="华文新魏" panose="02010800040101010101" pitchFamily="2" charset="-122"/>
              </a:rPr>
              <a:t>上帝造人 </a:t>
            </a:r>
          </a:p>
          <a:p>
            <a:pPr marL="0" lvl="0" indent="0" algn="ctr" eaLnBrk="1" hangingPunct="1">
              <a:lnSpc>
                <a:spcPct val="170000"/>
              </a:lnSpc>
              <a:spcBef>
                <a:spcPct val="0"/>
              </a:spcBef>
              <a:buClrTx/>
              <a:buSzTx/>
              <a:buFontTx/>
              <a:buNone/>
            </a:pPr>
            <a:endParaRPr lang="en-US" altLang="zh-CN" sz="3600" b="1" dirty="0">
              <a:solidFill>
                <a:srgbClr val="FF0000"/>
              </a:solidFill>
              <a:latin typeface="华文新魏" panose="02010800040101010101" pitchFamily="2" charset="-122"/>
              <a:ea typeface="华文新魏" panose="02010800040101010101" pitchFamily="2" charset="-122"/>
            </a:endParaRPr>
          </a:p>
          <a:p>
            <a:pPr marL="0" lvl="0" indent="0" algn="ctr" eaLnBrk="1" hangingPunct="1">
              <a:lnSpc>
                <a:spcPct val="170000"/>
              </a:lnSpc>
              <a:spcBef>
                <a:spcPct val="0"/>
              </a:spcBef>
              <a:buClrTx/>
              <a:buSzTx/>
              <a:buFontTx/>
              <a:buNone/>
            </a:pPr>
            <a:r>
              <a:rPr lang="zh-CN" altLang="en-US" sz="3600" b="1" dirty="0">
                <a:solidFill>
                  <a:srgbClr val="FF0000"/>
                </a:solidFill>
                <a:latin typeface="华文新魏" panose="02010800040101010101" pitchFamily="2" charset="-122"/>
                <a:ea typeface="华文新魏" panose="02010800040101010101" pitchFamily="2" charset="-122"/>
              </a:rPr>
              <a:t>女娲造人</a:t>
            </a:r>
            <a:endParaRPr lang="en-US" altLang="zh-CN" sz="3600" b="1" dirty="0">
              <a:solidFill>
                <a:srgbClr val="FF0000"/>
              </a:solidFill>
              <a:latin typeface="华文新魏" panose="02010800040101010101" pitchFamily="2" charset="-122"/>
              <a:ea typeface="华文新魏" panose="02010800040101010101" pitchFamily="2" charset="-122"/>
            </a:endParaRPr>
          </a:p>
        </p:txBody>
      </p:sp>
      <p:sp>
        <p:nvSpPr>
          <p:cNvPr id="7171" name="Rectangle 6"/>
          <p:cNvSpPr>
            <a:spLocks noGrp="1"/>
          </p:cNvSpPr>
          <p:nvPr>
            <p:ph type="title"/>
          </p:nvPr>
        </p:nvSpPr>
        <p:spPr>
          <a:xfrm>
            <a:off x="673100" y="260350"/>
            <a:ext cx="7772400" cy="1206500"/>
          </a:xfrm>
          <a:ln/>
        </p:spPr>
        <p:txBody>
          <a:bodyPr vert="horz" wrap="square" lIns="91440" tIns="45720" rIns="91440" bIns="45720" anchor="ctr" anchorCtr="0"/>
          <a:lstStyle/>
          <a:p>
            <a:pPr eaLnBrk="1" hangingPunct="1"/>
            <a:r>
              <a:rPr lang="en-US" altLang="zh-CN" b="1" dirty="0">
                <a:solidFill>
                  <a:schemeClr val="bg2"/>
                </a:solidFill>
                <a:effectLst/>
              </a:rPr>
              <a:t>1</a:t>
            </a:r>
            <a:r>
              <a:rPr lang="zh-CN" altLang="en-US" b="1" dirty="0">
                <a:solidFill>
                  <a:schemeClr val="bg2"/>
                </a:solidFill>
                <a:effectLst/>
              </a:rPr>
              <a:t>、神造论</a:t>
            </a:r>
          </a:p>
        </p:txBody>
      </p:sp>
      <p:pic>
        <p:nvPicPr>
          <p:cNvPr id="7172" name="Picture 7" descr="耶稣的雕像（科科瓦多火山）"/>
          <p:cNvPicPr>
            <a:picLocks noGrp="1" noChangeAspect="1"/>
          </p:cNvPicPr>
          <p:nvPr>
            <p:ph idx="1"/>
          </p:nvPr>
        </p:nvPicPr>
        <p:blipFill>
          <a:blip r:embed="rId3"/>
          <a:srcRect/>
          <a:stretch>
            <a:fillRect/>
          </a:stretch>
        </p:blipFill>
        <p:spPr>
          <a:xfrm>
            <a:off x="684213" y="2082800"/>
            <a:ext cx="4032250" cy="3506788"/>
          </a:xfrm>
          <a:ln w="12700">
            <a:solidFill>
              <a:srgbClr val="FFFFFF">
                <a:alpha val="100000"/>
              </a:srgbClr>
            </a:solidFill>
            <a:miter lim="800000"/>
            <a:headEnd/>
            <a:tailEnd/>
          </a:ln>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3316"/>
                                        </p:tgtEl>
                                        <p:attrNameLst>
                                          <p:attrName>style.visibility</p:attrName>
                                        </p:attrNameLst>
                                      </p:cBhvr>
                                      <p:to>
                                        <p:strVal val="visible"/>
                                      </p:to>
                                    </p:set>
                                    <p:anim calcmode="lin" valueType="num">
                                      <p:cBhvr>
                                        <p:cTn id="7" dur="500" fill="hold"/>
                                        <p:tgtEl>
                                          <p:spTgt spid="13316"/>
                                        </p:tgtEl>
                                        <p:attrNameLst>
                                          <p:attrName>ppt_w</p:attrName>
                                        </p:attrNameLst>
                                      </p:cBhvr>
                                      <p:tavLst>
                                        <p:tav tm="0">
                                          <p:val>
                                            <p:fltVal val="0"/>
                                          </p:val>
                                        </p:tav>
                                        <p:tav tm="100000">
                                          <p:val>
                                            <p:strVal val="#ppt_w"/>
                                          </p:val>
                                        </p:tav>
                                      </p:tavLst>
                                    </p:anim>
                                    <p:anim calcmode="lin" valueType="num">
                                      <p:cBhvr>
                                        <p:cTn id="8" dur="500" fill="hold"/>
                                        <p:tgtEl>
                                          <p:spTgt spid="133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8" name="Rectangle 12"/>
          <p:cNvSpPr>
            <a:spLocks noGrp="1" noChangeArrowheads="1"/>
          </p:cNvSpPr>
          <p:nvPr>
            <p:ph idx="1"/>
          </p:nvPr>
        </p:nvSpPr>
        <p:spPr>
          <a:xfrm>
            <a:off x="1116013" y="1989138"/>
            <a:ext cx="7704138" cy="3168650"/>
          </a:xfrm>
        </p:spPr>
        <p:txBody>
          <a:bodyPr vert="horz" wrap="square" lIns="91440" tIns="45720" rIns="91440" bIns="45720" numCol="1" anchor="t" anchorCtr="0" compatLnSpc="1"/>
          <a:lstStyle/>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None/>
              <a:defRPr/>
            </a:pPr>
            <a:r>
              <a:rPr kumimoji="1" lang="zh-CN" altLang="en-US" sz="32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黑体" panose="02010609060101010101" pitchFamily="2" charset="-122"/>
                <a:ea typeface="+mn-ea"/>
                <a:cs typeface="+mn-cs"/>
              </a:rPr>
              <a:t>生物是从非生物环境中自然发生出来的：</a:t>
            </a:r>
          </a:p>
          <a:p>
            <a:pPr marL="952500" marR="0" lvl="1" indent="-285750" algn="l" defTabSz="914400" rtl="0" eaLnBrk="1" fontAlgn="base" latinLnBrk="0" hangingPunct="1">
              <a:lnSpc>
                <a:spcPct val="120000"/>
              </a:lnSpc>
              <a:spcBef>
                <a:spcPct val="20000"/>
              </a:spcBef>
              <a:spcAft>
                <a:spcPct val="0"/>
              </a:spcAft>
              <a:buClrTx/>
              <a:buSzTx/>
              <a:buFont typeface="Wingdings" panose="05000000000000000000" pitchFamily="2" charset="2"/>
              <a:buChar char="§"/>
              <a:defRPr/>
            </a:pPr>
            <a:endParaRPr kumimoji="1" lang="en-US" altLang="zh-CN" sz="3200" b="0" i="0" u="none" strike="noStrike" kern="1200" cap="none" spc="0" normalizeH="0" baseline="0" noProof="0" dirty="0">
              <a:ln>
                <a:noFill/>
              </a:ln>
              <a:solidFill>
                <a:schemeClr val="bg2"/>
              </a:solidFill>
              <a:effectLst/>
              <a:uLnTx/>
              <a:uFillTx/>
              <a:latin typeface="黑体" panose="02010609060101010101" pitchFamily="2" charset="-122"/>
              <a:ea typeface="黑体" panose="02010609060101010101" pitchFamily="2" charset="-122"/>
              <a:cs typeface="+mn-cs"/>
            </a:endParaRPr>
          </a:p>
          <a:p>
            <a:pPr marL="666750" marR="0" lvl="1" indent="0" algn="l" defTabSz="914400" rtl="0" eaLnBrk="1" fontAlgn="base" latinLnBrk="0" hangingPunct="1">
              <a:lnSpc>
                <a:spcPct val="120000"/>
              </a:lnSpc>
              <a:spcBef>
                <a:spcPct val="20000"/>
              </a:spcBef>
              <a:spcAft>
                <a:spcPct val="0"/>
              </a:spcAft>
              <a:buClrTx/>
              <a:buSzTx/>
              <a:buFont typeface="Wingdings" panose="05000000000000000000" pitchFamily="2" charset="2"/>
              <a:buNone/>
              <a:defRPr/>
            </a:pPr>
            <a:r>
              <a:rPr kumimoji="1" lang="en-US" altLang="zh-CN" sz="3200" b="0" i="0" u="none" strike="noStrike" kern="1200" cap="none" spc="0" normalizeH="0" baseline="0" noProof="0" dirty="0">
                <a:ln>
                  <a:noFill/>
                </a:ln>
                <a:solidFill>
                  <a:schemeClr val="bg2"/>
                </a:solidFill>
                <a:effectLst/>
                <a:uLnTx/>
                <a:uFillTx/>
                <a:latin typeface="黑体" panose="02010609060101010101" pitchFamily="2" charset="-122"/>
                <a:ea typeface="黑体" panose="02010609060101010101" pitchFamily="2" charset="-122"/>
                <a:cs typeface="+mn-cs"/>
              </a:rPr>
              <a:t>      </a:t>
            </a:r>
            <a:r>
              <a:rPr kumimoji="1" lang="zh-CN" altLang="en-US" sz="3200" b="0" i="0" u="none" strike="noStrike" kern="1200" cap="none" spc="0" normalizeH="0" baseline="0" noProof="0" dirty="0">
                <a:ln>
                  <a:noFill/>
                </a:ln>
                <a:solidFill>
                  <a:schemeClr val="bg2"/>
                </a:solidFill>
                <a:effectLst/>
                <a:uLnTx/>
                <a:uFillTx/>
                <a:latin typeface="黑体" panose="02010609060101010101" pitchFamily="2" charset="-122"/>
                <a:ea typeface="黑体" panose="02010609060101010101" pitchFamily="2" charset="-122"/>
                <a:cs typeface="+mn-cs"/>
              </a:rPr>
              <a:t>   </a:t>
            </a:r>
            <a:r>
              <a:rPr kumimoji="1" lang="zh-CN" altLang="en-US" sz="3200" b="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腐草化萤</a:t>
            </a:r>
          </a:p>
          <a:p>
            <a:pPr marL="666750" marR="0" lvl="1" indent="0" algn="l" defTabSz="914400" rtl="0" eaLnBrk="1" fontAlgn="base" latinLnBrk="0" hangingPunct="1">
              <a:lnSpc>
                <a:spcPct val="120000"/>
              </a:lnSpc>
              <a:spcBef>
                <a:spcPct val="20000"/>
              </a:spcBef>
              <a:spcAft>
                <a:spcPct val="0"/>
              </a:spcAft>
              <a:buClrTx/>
              <a:buSzTx/>
              <a:buFont typeface="Wingdings" panose="05000000000000000000" pitchFamily="2" charset="2"/>
              <a:buNone/>
              <a:defRPr/>
            </a:pPr>
            <a:r>
              <a:rPr kumimoji="1" lang="zh-CN" altLang="en-US" sz="3200" b="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         腐肉生蛆</a:t>
            </a:r>
          </a:p>
          <a:p>
            <a:pPr marL="666750" marR="0" lvl="1" indent="0" algn="l" defTabSz="914400" rtl="0" eaLnBrk="1" fontAlgn="base" latinLnBrk="0" hangingPunct="1">
              <a:lnSpc>
                <a:spcPct val="120000"/>
              </a:lnSpc>
              <a:spcBef>
                <a:spcPct val="20000"/>
              </a:spcBef>
              <a:spcAft>
                <a:spcPct val="0"/>
              </a:spcAft>
              <a:buClrTx/>
              <a:buSzTx/>
              <a:buFont typeface="Wingdings" panose="05000000000000000000" pitchFamily="2" charset="2"/>
              <a:buNone/>
              <a:defRPr/>
            </a:pPr>
            <a:r>
              <a:rPr kumimoji="1" lang="zh-CN" altLang="en-US" sz="3200" b="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         淤泥生鼠</a:t>
            </a:r>
          </a:p>
        </p:txBody>
      </p:sp>
      <p:sp>
        <p:nvSpPr>
          <p:cNvPr id="14350" name="Rectangle 14"/>
          <p:cNvSpPr>
            <a:spLocks noGrp="1" noChangeArrowheads="1"/>
          </p:cNvSpPr>
          <p:nvPr>
            <p:ph type="title"/>
          </p:nvPr>
        </p:nvSpPr>
        <p:spPr>
          <a:xfrm>
            <a:off x="615950" y="422275"/>
            <a:ext cx="7772400" cy="1206500"/>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en-US" altLang="zh-CN" sz="3800" b="1"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2</a:t>
            </a:r>
            <a:r>
              <a:rPr kumimoji="1" lang="zh-CN" altLang="en-US" sz="3800" b="1"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、自然发生论</a:t>
            </a:r>
          </a:p>
        </p:txBody>
      </p:sp>
    </p:spTree>
  </p:cSld>
  <p:clrMapOvr>
    <a:masterClrMapping/>
  </p:clrMapOvr>
  <p:transition spd="slow">
    <p:random/>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6" descr="巴斯德证明肉汤不能生出微生物的实验"/>
          <p:cNvPicPr>
            <a:picLocks noChangeAspect="1"/>
          </p:cNvPicPr>
          <p:nvPr/>
        </p:nvPicPr>
        <p:blipFill>
          <a:blip r:embed="rId2"/>
          <a:stretch>
            <a:fillRect/>
          </a:stretch>
        </p:blipFill>
        <p:spPr>
          <a:xfrm>
            <a:off x="1042988" y="1133475"/>
            <a:ext cx="7224712" cy="5464175"/>
          </a:xfrm>
          <a:prstGeom prst="rect">
            <a:avLst/>
          </a:prstGeom>
          <a:noFill/>
          <a:ln w="9525" cap="flat" cmpd="sng">
            <a:solidFill>
              <a:srgbClr val="FFFFFF"/>
            </a:solidFill>
            <a:prstDash val="solid"/>
            <a:miter/>
            <a:headEnd type="none" w="med" len="med"/>
            <a:tailEnd type="none" w="med" len="med"/>
          </a:ln>
        </p:spPr>
      </p:pic>
      <p:sp>
        <p:nvSpPr>
          <p:cNvPr id="10243" name="Rectangle 1041"/>
          <p:cNvSpPr>
            <a:spLocks noGrp="1"/>
          </p:cNvSpPr>
          <p:nvPr>
            <p:ph type="title"/>
          </p:nvPr>
        </p:nvSpPr>
        <p:spPr>
          <a:xfrm>
            <a:off x="0" y="0"/>
            <a:ext cx="9251950" cy="1206500"/>
          </a:xfrm>
          <a:ln/>
        </p:spPr>
        <p:txBody>
          <a:bodyPr vert="horz" wrap="square" lIns="91440" tIns="45720" rIns="91440" bIns="45720" anchor="ctr" anchorCtr="0"/>
          <a:lstStyle/>
          <a:p>
            <a:pPr eaLnBrk="1" hangingPunct="1"/>
            <a:r>
              <a:rPr lang="en-US" altLang="zh-CN" sz="3600" b="1" dirty="0">
                <a:solidFill>
                  <a:schemeClr val="bg2"/>
                </a:solidFill>
                <a:effectLst/>
                <a:latin typeface="华文行楷" panose="02010800040101010101" pitchFamily="2" charset="-122"/>
                <a:ea typeface="华文行楷" panose="02010800040101010101" pitchFamily="2" charset="-122"/>
              </a:rPr>
              <a:t>1860</a:t>
            </a:r>
            <a:r>
              <a:rPr lang="zh-CN" altLang="en-US" sz="3600" b="1" dirty="0">
                <a:solidFill>
                  <a:schemeClr val="bg2"/>
                </a:solidFill>
                <a:effectLst/>
                <a:latin typeface="华文行楷" panose="02010800040101010101" pitchFamily="2" charset="-122"/>
                <a:ea typeface="华文行楷" panose="02010800040101010101" pitchFamily="2" charset="-122"/>
              </a:rPr>
              <a:t>年巴斯德用实验证明肉汤不能生出微生物</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p:cNvSpPr>
          <p:nvPr>
            <p:ph type="title"/>
          </p:nvPr>
        </p:nvSpPr>
        <p:spPr>
          <a:xfrm>
            <a:off x="2627313" y="333375"/>
            <a:ext cx="3814762" cy="963613"/>
          </a:xfrm>
          <a:ln/>
        </p:spPr>
        <p:txBody>
          <a:bodyPr vert="horz" wrap="square" lIns="91440" tIns="45720" rIns="91440" bIns="45720" anchor="ctr" anchorCtr="0"/>
          <a:lstStyle/>
          <a:p>
            <a:pPr eaLnBrk="1" hangingPunct="1"/>
            <a:r>
              <a:rPr lang="en-US" altLang="zh-CN" dirty="0">
                <a:solidFill>
                  <a:schemeClr val="bg2"/>
                </a:solidFill>
                <a:effectLst/>
              </a:rPr>
              <a:t>3</a:t>
            </a:r>
            <a:r>
              <a:rPr lang="zh-CN" altLang="en-US" dirty="0">
                <a:solidFill>
                  <a:schemeClr val="bg2"/>
                </a:solidFill>
                <a:effectLst/>
              </a:rPr>
              <a:t>、宇生论</a:t>
            </a:r>
          </a:p>
        </p:txBody>
      </p:sp>
      <p:sp>
        <p:nvSpPr>
          <p:cNvPr id="105483" name="Text Box 11"/>
          <p:cNvSpPr txBox="1"/>
          <p:nvPr/>
        </p:nvSpPr>
        <p:spPr>
          <a:xfrm>
            <a:off x="1731963" y="5202238"/>
            <a:ext cx="1368425" cy="457200"/>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2400" b="1" dirty="0">
                <a:solidFill>
                  <a:schemeClr val="bg2"/>
                </a:solidFill>
                <a:ea typeface="宋体" panose="02010600030101010101" pitchFamily="2" charset="-122"/>
              </a:rPr>
              <a:t>彗星</a:t>
            </a:r>
          </a:p>
        </p:txBody>
      </p:sp>
      <p:grpSp>
        <p:nvGrpSpPr>
          <p:cNvPr id="11268" name="Group 13"/>
          <p:cNvGrpSpPr/>
          <p:nvPr/>
        </p:nvGrpSpPr>
        <p:grpSpPr>
          <a:xfrm>
            <a:off x="4140200" y="2565400"/>
            <a:ext cx="4464050" cy="2900363"/>
            <a:chOff x="2789" y="2251"/>
            <a:chExt cx="2812" cy="1827"/>
          </a:xfrm>
        </p:grpSpPr>
        <p:pic>
          <p:nvPicPr>
            <p:cNvPr id="11271" name="Picture 9" descr="kjcq2004081805-3"/>
            <p:cNvPicPr>
              <a:picLocks noChangeAspect="1"/>
            </p:cNvPicPr>
            <p:nvPr/>
          </p:nvPicPr>
          <p:blipFill>
            <a:blip r:embed="rId3"/>
            <a:stretch>
              <a:fillRect/>
            </a:stretch>
          </p:blipFill>
          <p:spPr>
            <a:xfrm>
              <a:off x="2789" y="2251"/>
              <a:ext cx="2812" cy="1827"/>
            </a:xfrm>
            <a:prstGeom prst="rect">
              <a:avLst/>
            </a:prstGeom>
            <a:noFill/>
            <a:ln w="9525" cap="flat" cmpd="sng">
              <a:solidFill>
                <a:srgbClr val="FFFFFF"/>
              </a:solidFill>
              <a:prstDash val="solid"/>
              <a:miter/>
              <a:headEnd type="none" w="med" len="med"/>
              <a:tailEnd type="none" w="med" len="med"/>
            </a:ln>
          </p:spPr>
        </p:pic>
        <p:sp>
          <p:nvSpPr>
            <p:cNvPr id="11272" name="Text Box 12"/>
            <p:cNvSpPr txBox="1"/>
            <p:nvPr/>
          </p:nvSpPr>
          <p:spPr>
            <a:xfrm>
              <a:off x="4739" y="3748"/>
              <a:ext cx="862" cy="288"/>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2400" b="1" dirty="0">
                  <a:solidFill>
                    <a:schemeClr val="bg2"/>
                  </a:solidFill>
                  <a:ea typeface="宋体" panose="02010600030101010101" pitchFamily="2" charset="-122"/>
                </a:rPr>
                <a:t>陨石坑</a:t>
              </a:r>
            </a:p>
          </p:txBody>
        </p:sp>
      </p:grpSp>
      <p:sp>
        <p:nvSpPr>
          <p:cNvPr id="11269" name="文本框 3"/>
          <p:cNvSpPr txBox="1"/>
          <p:nvPr/>
        </p:nvSpPr>
        <p:spPr>
          <a:xfrm>
            <a:off x="4275138" y="1924050"/>
            <a:ext cx="4768850" cy="4603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None/>
            </a:pPr>
            <a:r>
              <a:rPr lang="zh-CN" altLang="en-US" sz="2400" dirty="0">
                <a:solidFill>
                  <a:srgbClr val="FF0000"/>
                </a:solidFill>
                <a:ea typeface="宋体" panose="02010600030101010101" pitchFamily="2" charset="-122"/>
              </a:rPr>
              <a:t>地球上生命来自宇宙空间别的星球</a:t>
            </a:r>
          </a:p>
        </p:txBody>
      </p:sp>
      <p:pic>
        <p:nvPicPr>
          <p:cNvPr id="11270" name="Picture 7" descr="lif411_01_pic"/>
          <p:cNvPicPr>
            <a:picLocks noChangeAspect="1"/>
          </p:cNvPicPr>
          <p:nvPr/>
        </p:nvPicPr>
        <p:blipFill>
          <a:blip r:embed="rId4"/>
          <a:stretch>
            <a:fillRect/>
          </a:stretch>
        </p:blipFill>
        <p:spPr>
          <a:xfrm>
            <a:off x="827088" y="1317625"/>
            <a:ext cx="3178175" cy="3816350"/>
          </a:xfrm>
          <a:prstGeom prst="rect">
            <a:avLst/>
          </a:prstGeom>
          <a:noFill/>
          <a:ln w="12700" cap="flat" cmpd="sng">
            <a:solidFill>
              <a:srgbClr val="FFFFFF"/>
            </a:solidFill>
            <a:prstDash val="solid"/>
            <a:miter/>
            <a:headEnd type="none" w="med" len="med"/>
            <a:tailEnd type="none" w="med" len="me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a:xfrm>
            <a:off x="755650" y="765175"/>
            <a:ext cx="7772400" cy="1206500"/>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en-US" altLang="zh-CN" sz="3800" b="1"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4</a:t>
            </a:r>
            <a:r>
              <a:rPr kumimoji="1" lang="zh-CN" altLang="en-US" sz="3800" b="1"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a:t>
            </a:r>
            <a:r>
              <a:rPr kumimoji="1" lang="zh-CN" altLang="en-US" sz="3800" b="0"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热泉生态系统</a:t>
            </a:r>
          </a:p>
        </p:txBody>
      </p:sp>
      <p:sp>
        <p:nvSpPr>
          <p:cNvPr id="14339" name="Rectangle 3"/>
          <p:cNvSpPr>
            <a:spLocks noGrp="1"/>
          </p:cNvSpPr>
          <p:nvPr>
            <p:ph idx="1"/>
          </p:nvPr>
        </p:nvSpPr>
        <p:spPr>
          <a:xfrm>
            <a:off x="1476375" y="2492375"/>
            <a:ext cx="5975350" cy="3673475"/>
          </a:xfrm>
          <a:ln/>
        </p:spPr>
        <p:txBody>
          <a:bodyPr vert="horz" wrap="square" lIns="91440" tIns="45720" rIns="91440" bIns="45720" anchor="t" anchorCtr="0"/>
          <a:lstStyle/>
          <a:p>
            <a:pPr eaLnBrk="1" hangingPunct="1">
              <a:lnSpc>
                <a:spcPct val="100000"/>
              </a:lnSpc>
              <a:spcBef>
                <a:spcPct val="50000"/>
              </a:spcBef>
              <a:buClrTx/>
              <a:buSzTx/>
              <a:buFontTx/>
              <a:buNone/>
            </a:pPr>
            <a:r>
              <a:rPr lang="en-US" altLang="zh-CN" sz="3600" b="1" dirty="0">
                <a:solidFill>
                  <a:schemeClr val="bg2"/>
                </a:solidFill>
                <a:effectLst/>
              </a:rPr>
              <a:t>            </a:t>
            </a:r>
            <a:r>
              <a:rPr lang="zh-CN" altLang="en-US" sz="3600" b="1" dirty="0">
                <a:solidFill>
                  <a:schemeClr val="bg2"/>
                </a:solidFill>
                <a:effectLst/>
              </a:rPr>
              <a:t>位于板块结合地带的深海热泉中，有自养型古细菌，能利用能量将无机物转化成有机物（根据距今</a:t>
            </a:r>
            <a:r>
              <a:rPr lang="en-US" altLang="zh-CN" sz="3600" b="1" dirty="0">
                <a:solidFill>
                  <a:schemeClr val="bg2"/>
                </a:solidFill>
                <a:effectLst/>
              </a:rPr>
              <a:t>34</a:t>
            </a:r>
            <a:r>
              <a:rPr lang="zh-CN" altLang="en-US" sz="3600" b="1" dirty="0">
                <a:solidFill>
                  <a:schemeClr val="bg2"/>
                </a:solidFill>
                <a:effectLst/>
              </a:rPr>
              <a:t>亿年前南非燧石层发现的蓝细菌化石推测）</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5891" name="Text Box 3"/>
          <p:cNvSpPr txBox="1"/>
          <p:nvPr/>
        </p:nvSpPr>
        <p:spPr>
          <a:xfrm>
            <a:off x="363538" y="2349500"/>
            <a:ext cx="7905750" cy="2894013"/>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en-US" altLang="zh-CN" b="1" dirty="0">
                <a:solidFill>
                  <a:srgbClr val="9900CC"/>
                </a:solidFill>
              </a:rPr>
              <a:t>        </a:t>
            </a:r>
            <a:r>
              <a:rPr lang="zh-CN" altLang="en-US" b="1" dirty="0">
                <a:solidFill>
                  <a:schemeClr val="bg2"/>
                </a:solidFill>
              </a:rPr>
              <a:t>化学起源说是被广大学者普遍接受的生</a:t>
            </a:r>
          </a:p>
          <a:p>
            <a:pPr marL="0" lvl="0" indent="0" eaLnBrk="1" hangingPunct="1">
              <a:lnSpc>
                <a:spcPct val="100000"/>
              </a:lnSpc>
              <a:spcBef>
                <a:spcPct val="0"/>
              </a:spcBef>
              <a:buClrTx/>
              <a:buSzTx/>
              <a:buFontTx/>
              <a:buNone/>
            </a:pPr>
            <a:r>
              <a:rPr lang="zh-CN" altLang="en-US" b="1" dirty="0">
                <a:solidFill>
                  <a:schemeClr val="bg2"/>
                </a:solidFill>
              </a:rPr>
              <a:t>命起源假说。这一假说认为，地球上的生命</a:t>
            </a:r>
          </a:p>
          <a:p>
            <a:pPr marL="0" lvl="0" indent="0" eaLnBrk="1" hangingPunct="1">
              <a:lnSpc>
                <a:spcPct val="100000"/>
              </a:lnSpc>
              <a:spcBef>
                <a:spcPct val="0"/>
              </a:spcBef>
              <a:buClrTx/>
              <a:buSzTx/>
              <a:buFontTx/>
              <a:buNone/>
            </a:pPr>
            <a:r>
              <a:rPr lang="zh-CN" altLang="en-US" b="1" dirty="0">
                <a:solidFill>
                  <a:schemeClr val="bg2"/>
                </a:solidFill>
              </a:rPr>
              <a:t>是在地球温度逐步下降以后，在极其漫长的</a:t>
            </a:r>
          </a:p>
          <a:p>
            <a:pPr marL="0" lvl="0" indent="0" eaLnBrk="1" hangingPunct="1">
              <a:lnSpc>
                <a:spcPct val="100000"/>
              </a:lnSpc>
              <a:spcBef>
                <a:spcPct val="0"/>
              </a:spcBef>
              <a:buClrTx/>
              <a:buSzTx/>
              <a:buFontTx/>
              <a:buNone/>
            </a:pPr>
            <a:r>
              <a:rPr lang="zh-CN" altLang="en-US" b="1" dirty="0">
                <a:solidFill>
                  <a:schemeClr val="bg2"/>
                </a:solidFill>
              </a:rPr>
              <a:t>时间内，由非生命物质经过极其复杂的化学</a:t>
            </a:r>
          </a:p>
          <a:p>
            <a:pPr marL="0" lvl="0" indent="0" eaLnBrk="1" hangingPunct="1">
              <a:lnSpc>
                <a:spcPct val="100000"/>
              </a:lnSpc>
              <a:spcBef>
                <a:spcPct val="0"/>
              </a:spcBef>
              <a:buClrTx/>
              <a:buSzTx/>
              <a:buFontTx/>
              <a:buNone/>
            </a:pPr>
            <a:r>
              <a:rPr lang="zh-CN" altLang="en-US" b="1" dirty="0">
                <a:solidFill>
                  <a:schemeClr val="bg2"/>
                </a:solidFill>
              </a:rPr>
              <a:t>过程，一步一步地演变而成的。</a:t>
            </a:r>
            <a:br>
              <a:rPr lang="zh-CN" altLang="en-US" sz="2400" dirty="0">
                <a:solidFill>
                  <a:schemeClr val="bg2"/>
                </a:solidFill>
                <a:ea typeface="宋体" panose="02010600030101010101" pitchFamily="2" charset="-122"/>
              </a:rPr>
            </a:br>
            <a:endParaRPr lang="zh-CN" altLang="en-US" sz="2400" dirty="0">
              <a:solidFill>
                <a:schemeClr val="bg2"/>
              </a:solidFill>
              <a:ea typeface="宋体" panose="02010600030101010101" pitchFamily="2" charset="-122"/>
            </a:endParaRPr>
          </a:p>
        </p:txBody>
      </p:sp>
      <p:sp>
        <p:nvSpPr>
          <p:cNvPr id="2" name="Rectangle 2"/>
          <p:cNvSpPr txBox="1">
            <a:spLocks noChangeArrowheads="1"/>
          </p:cNvSpPr>
          <p:nvPr/>
        </p:nvSpPr>
        <p:spPr>
          <a:xfrm>
            <a:off x="755650" y="765175"/>
            <a:ext cx="7772400" cy="1206500"/>
          </a:xfrm>
          <a:prstGeom prst="rect">
            <a:avLst/>
          </a:prstGeom>
        </p:spPr>
        <p:txBody>
          <a:bodyPr/>
          <a:lstStyle>
            <a:lvl1pPr algn="ctr" rtl="0" eaLnBrk="0" fontAlgn="base" hangingPunct="0">
              <a:spcBef>
                <a:spcPct val="0"/>
              </a:spcBef>
              <a:spcAft>
                <a:spcPct val="0"/>
              </a:spcAft>
              <a:defRPr kumimoji="1" sz="3800"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2pPr>
            <a:lvl3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3pPr>
            <a:lvl4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4pPr>
            <a:lvl5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5pPr>
            <a:lvl6pPr marL="4572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6pPr>
            <a:lvl7pPr marL="9144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7pPr>
            <a:lvl8pPr marL="13716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8pPr>
            <a:lvl9pPr marL="18288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en-US" altLang="zh-CN" sz="3800" b="1"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5</a:t>
            </a:r>
            <a:r>
              <a:rPr kumimoji="1" lang="zh-CN" altLang="en-US" sz="3800" b="1"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、化学进化说</a:t>
            </a:r>
            <a:endParaRPr kumimoji="1" lang="zh-CN" altLang="en-US" sz="3800" b="1" i="0" u="none" strike="noStrike" kern="1200" cap="none" spc="0" normalizeH="0" baseline="0" noProof="0" dirty="0">
              <a:ln>
                <a:noFill/>
              </a:ln>
              <a:solidFill>
                <a:schemeClr val="bg2"/>
              </a:solidFill>
              <a:effectLst>
                <a:outerShdw blurRad="38100" dist="38100" dir="2700000" algn="tl">
                  <a:srgbClr val="000000"/>
                </a:outerShdw>
              </a:effectLst>
              <a:uLnTx/>
              <a:uFillTx/>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165891"/>
                                        </p:tgtEl>
                                        <p:attrNameLst>
                                          <p:attrName>style.visibility</p:attrName>
                                        </p:attrNameLst>
                                      </p:cBhvr>
                                      <p:to>
                                        <p:strVal val="visible"/>
                                      </p:to>
                                    </p:set>
                                    <p:animEffect transition="in" filter="randombar(vertical)">
                                      <p:cBhvr>
                                        <p:cTn id="7" dur="500"/>
                                        <p:tgtEl>
                                          <p:spTgt spid="165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1"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9506" name="yshdq.MPG">
            <a:hlinkClick r:id="" action="ppaction://media"/>
          </p:cNvPr>
          <p:cNvPicPr>
            <a:picLocks noRot="1"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0" y="0"/>
            <a:ext cx="9144000" cy="6884988"/>
          </a:xfrm>
          <a:prstGeom prst="rect">
            <a:avLst/>
          </a:prstGeom>
          <a:noFill/>
          <a:ln w="9525">
            <a:noFill/>
          </a:ln>
        </p:spPr>
      </p:pic>
      <p:sp>
        <p:nvSpPr>
          <p:cNvPr id="17411" name="Rectangle 3"/>
          <p:cNvSpPr>
            <a:spLocks noRot="1"/>
          </p:cNvSpPr>
          <p:nvPr/>
        </p:nvSpPr>
        <p:spPr>
          <a:xfrm>
            <a:off x="2241550" y="0"/>
            <a:ext cx="5210175" cy="1143000"/>
          </a:xfrm>
          <a:prstGeom prst="rect">
            <a:avLst/>
          </a:prstGeom>
          <a:noFill/>
          <a:ln w="9525">
            <a:noFill/>
          </a:ln>
        </p:spPr>
        <p:txBody>
          <a:bodyPr anchor="ctr" anchorCtr="0"/>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6600" dirty="0">
                <a:solidFill>
                  <a:srgbClr val="FF33CC"/>
                </a:solidFill>
                <a:latin typeface="Tahoma" panose="020B0604030504040204" pitchFamily="34" charset="0"/>
                <a:ea typeface="华文行楷" panose="02010800040101010101" pitchFamily="2" charset="-122"/>
              </a:rPr>
              <a:t>生命的起源</a:t>
            </a:r>
          </a:p>
        </p:txBody>
      </p:sp>
      <p:sp>
        <p:nvSpPr>
          <p:cNvPr id="17412" name="Text Box 4"/>
          <p:cNvSpPr txBox="1"/>
          <p:nvPr/>
        </p:nvSpPr>
        <p:spPr>
          <a:xfrm>
            <a:off x="215900" y="935038"/>
            <a:ext cx="8604250" cy="7620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None/>
            </a:pPr>
            <a:r>
              <a:rPr lang="en-US" altLang="zh-CN" sz="4400" b="1" dirty="0">
                <a:solidFill>
                  <a:srgbClr val="00FF00"/>
                </a:solidFill>
                <a:latin typeface="华文新魏" panose="02010800040101010101" pitchFamily="2" charset="-122"/>
                <a:ea typeface="华文新魏" panose="02010800040101010101" pitchFamily="2" charset="-122"/>
              </a:rPr>
              <a:t>1</a:t>
            </a:r>
            <a:r>
              <a:rPr lang="zh-CN" altLang="en-US" sz="4400" b="1" dirty="0">
                <a:solidFill>
                  <a:srgbClr val="00FF00"/>
                </a:solidFill>
                <a:latin typeface="华文新魏" panose="02010800040101010101" pitchFamily="2" charset="-122"/>
                <a:ea typeface="华文新魏" panose="02010800040101010101" pitchFamily="2" charset="-122"/>
              </a:rPr>
              <a:t>、</a:t>
            </a:r>
            <a:r>
              <a:rPr lang="en-US" altLang="zh-CN" sz="4400" b="1" dirty="0">
                <a:solidFill>
                  <a:srgbClr val="00FF00"/>
                </a:solidFill>
                <a:latin typeface="华文新魏" panose="02010800040101010101" pitchFamily="2" charset="-122"/>
                <a:ea typeface="华文新魏" panose="02010800040101010101" pitchFamily="2" charset="-122"/>
              </a:rPr>
              <a:t>46</a:t>
            </a:r>
            <a:r>
              <a:rPr lang="zh-CN" altLang="en-US" sz="4400" b="1" dirty="0">
                <a:solidFill>
                  <a:srgbClr val="00FF00"/>
                </a:solidFill>
                <a:latin typeface="华文新魏" panose="02010800040101010101" pitchFamily="2" charset="-122"/>
                <a:ea typeface="华文新魏" panose="02010800040101010101" pitchFamily="2" charset="-122"/>
              </a:rPr>
              <a:t>亿年的原始的地球的特点：</a:t>
            </a:r>
          </a:p>
        </p:txBody>
      </p:sp>
      <p:sp>
        <p:nvSpPr>
          <p:cNvPr id="149509" name="Text Box 5"/>
          <p:cNvSpPr txBox="1"/>
          <p:nvPr/>
        </p:nvSpPr>
        <p:spPr>
          <a:xfrm>
            <a:off x="611188" y="1544638"/>
            <a:ext cx="7993062" cy="1335087"/>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85000"/>
              </a:lnSpc>
              <a:spcBef>
                <a:spcPct val="50000"/>
              </a:spcBef>
              <a:buClrTx/>
              <a:buSzTx/>
              <a:buFontTx/>
              <a:buNone/>
            </a:pPr>
            <a:r>
              <a:rPr lang="zh-CN" altLang="en-US" b="1" dirty="0">
                <a:solidFill>
                  <a:schemeClr val="tx1"/>
                </a:solidFill>
                <a:ea typeface="宋体" panose="02010600030101010101" pitchFamily="2" charset="-122"/>
              </a:rPr>
              <a:t>　　</a:t>
            </a:r>
            <a:r>
              <a:rPr lang="zh-CN" altLang="en-US" b="1" dirty="0">
                <a:solidFill>
                  <a:srgbClr val="FFFFFF"/>
                </a:solidFill>
                <a:ea typeface="华文新魏" panose="02010800040101010101" pitchFamily="2" charset="-122"/>
              </a:rPr>
              <a:t>炽热的，天空中赤日炎炎，电闪雷鸣，地面上火山喷发，熔岩横溢。一切元素都呈气体状态，不存在生命</a:t>
            </a:r>
            <a:r>
              <a:rPr lang="en-US" altLang="zh-CN" b="1" dirty="0">
                <a:solidFill>
                  <a:srgbClr val="FFFFFF"/>
                </a:solidFill>
                <a:ea typeface="华文新魏" panose="02010800040101010101" pitchFamily="2" charset="-122"/>
              </a:rPr>
              <a:t>……</a:t>
            </a:r>
          </a:p>
        </p:txBody>
      </p:sp>
      <p:sp>
        <p:nvSpPr>
          <p:cNvPr id="17414" name="Text Box 6"/>
          <p:cNvSpPr txBox="1"/>
          <p:nvPr/>
        </p:nvSpPr>
        <p:spPr>
          <a:xfrm>
            <a:off x="663575" y="1012825"/>
            <a:ext cx="184150" cy="366713"/>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17415" name="Text Box 7"/>
          <p:cNvSpPr txBox="1"/>
          <p:nvPr/>
        </p:nvSpPr>
        <p:spPr>
          <a:xfrm>
            <a:off x="1095375" y="4541838"/>
            <a:ext cx="184150" cy="366712"/>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17416" name="Text Box 8"/>
          <p:cNvSpPr txBox="1"/>
          <p:nvPr/>
        </p:nvSpPr>
        <p:spPr>
          <a:xfrm>
            <a:off x="0" y="3733800"/>
            <a:ext cx="4140200" cy="7016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None/>
            </a:pPr>
            <a:r>
              <a:rPr lang="zh-CN" altLang="en-US" sz="4000" b="1" dirty="0">
                <a:solidFill>
                  <a:srgbClr val="00FF00"/>
                </a:solidFill>
                <a:latin typeface="华文新魏" panose="02010800040101010101" pitchFamily="2" charset="-122"/>
                <a:ea typeface="华文新魏" panose="02010800040101010101" pitchFamily="2" charset="-122"/>
              </a:rPr>
              <a:t>（</a:t>
            </a:r>
            <a:r>
              <a:rPr lang="en-US" altLang="zh-CN" sz="4000" b="1" dirty="0">
                <a:solidFill>
                  <a:srgbClr val="00FF00"/>
                </a:solidFill>
                <a:latin typeface="华文新魏" panose="02010800040101010101" pitchFamily="2" charset="-122"/>
                <a:ea typeface="华文新魏" panose="02010800040101010101" pitchFamily="2" charset="-122"/>
              </a:rPr>
              <a:t>1</a:t>
            </a:r>
            <a:r>
              <a:rPr lang="zh-CN" altLang="en-US" sz="4000" b="1" dirty="0">
                <a:solidFill>
                  <a:srgbClr val="00FF00"/>
                </a:solidFill>
                <a:latin typeface="华文新魏" panose="02010800040101010101" pitchFamily="2" charset="-122"/>
                <a:ea typeface="华文新魏" panose="02010800040101010101" pitchFamily="2" charset="-122"/>
              </a:rPr>
              <a:t>）、场所：</a:t>
            </a:r>
          </a:p>
        </p:txBody>
      </p:sp>
      <p:sp>
        <p:nvSpPr>
          <p:cNvPr id="17417" name="Rectangle 9"/>
          <p:cNvSpPr/>
          <p:nvPr/>
        </p:nvSpPr>
        <p:spPr>
          <a:xfrm>
            <a:off x="0" y="4419600"/>
            <a:ext cx="4568825" cy="7016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None/>
            </a:pPr>
            <a:r>
              <a:rPr lang="zh-CN" altLang="en-US" sz="4000" b="1" dirty="0">
                <a:solidFill>
                  <a:srgbClr val="00FF00"/>
                </a:solidFill>
                <a:latin typeface="华文新魏" panose="02010800040101010101" pitchFamily="2" charset="-122"/>
                <a:ea typeface="华文新魏" panose="02010800040101010101" pitchFamily="2" charset="-122"/>
              </a:rPr>
              <a:t>（</a:t>
            </a:r>
            <a:r>
              <a:rPr lang="en-US" altLang="zh-CN" sz="4000" b="1" dirty="0">
                <a:solidFill>
                  <a:srgbClr val="00FF00"/>
                </a:solidFill>
                <a:latin typeface="华文新魏" panose="02010800040101010101" pitchFamily="2" charset="-122"/>
                <a:ea typeface="华文新魏" panose="02010800040101010101" pitchFamily="2" charset="-122"/>
              </a:rPr>
              <a:t>2</a:t>
            </a:r>
            <a:r>
              <a:rPr lang="zh-CN" altLang="en-US" sz="4000" b="1" dirty="0">
                <a:solidFill>
                  <a:srgbClr val="00FF00"/>
                </a:solidFill>
                <a:latin typeface="华文新魏" panose="02010800040101010101" pitchFamily="2" charset="-122"/>
                <a:ea typeface="华文新魏" panose="02010800040101010101" pitchFamily="2" charset="-122"/>
              </a:rPr>
              <a:t>）、物质：</a:t>
            </a:r>
          </a:p>
        </p:txBody>
      </p:sp>
      <p:sp>
        <p:nvSpPr>
          <p:cNvPr id="17418" name="Rectangle 10"/>
          <p:cNvSpPr/>
          <p:nvPr/>
        </p:nvSpPr>
        <p:spPr>
          <a:xfrm>
            <a:off x="0" y="5638800"/>
            <a:ext cx="4137025" cy="7016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None/>
            </a:pPr>
            <a:r>
              <a:rPr lang="zh-CN" altLang="en-US" sz="4000" b="1" dirty="0">
                <a:solidFill>
                  <a:srgbClr val="00FF00"/>
                </a:solidFill>
                <a:latin typeface="华文新魏" panose="02010800040101010101" pitchFamily="2" charset="-122"/>
                <a:ea typeface="华文新魏" panose="02010800040101010101" pitchFamily="2" charset="-122"/>
              </a:rPr>
              <a:t>（</a:t>
            </a:r>
            <a:r>
              <a:rPr lang="en-US" altLang="zh-CN" sz="4000" b="1" dirty="0">
                <a:solidFill>
                  <a:srgbClr val="00FF00"/>
                </a:solidFill>
                <a:latin typeface="华文新魏" panose="02010800040101010101" pitchFamily="2" charset="-122"/>
                <a:ea typeface="华文新魏" panose="02010800040101010101" pitchFamily="2" charset="-122"/>
              </a:rPr>
              <a:t>3</a:t>
            </a:r>
            <a:r>
              <a:rPr lang="zh-CN" altLang="en-US" sz="4000" b="1" dirty="0">
                <a:solidFill>
                  <a:srgbClr val="00FF00"/>
                </a:solidFill>
                <a:latin typeface="华文新魏" panose="02010800040101010101" pitchFamily="2" charset="-122"/>
                <a:ea typeface="华文新魏" panose="02010800040101010101" pitchFamily="2" charset="-122"/>
              </a:rPr>
              <a:t>）、能量：</a:t>
            </a:r>
          </a:p>
        </p:txBody>
      </p:sp>
      <p:sp>
        <p:nvSpPr>
          <p:cNvPr id="149515" name="Rectangle 11"/>
          <p:cNvSpPr/>
          <p:nvPr/>
        </p:nvSpPr>
        <p:spPr>
          <a:xfrm>
            <a:off x="3124200" y="3810000"/>
            <a:ext cx="4298950" cy="641350"/>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3600" dirty="0">
                <a:solidFill>
                  <a:srgbClr val="FFFF00"/>
                </a:solidFill>
                <a:ea typeface="华文行楷" panose="02010800040101010101" pitchFamily="2" charset="-122"/>
              </a:rPr>
              <a:t>原始大气和原始海洋</a:t>
            </a:r>
          </a:p>
        </p:txBody>
      </p:sp>
      <p:sp>
        <p:nvSpPr>
          <p:cNvPr id="149516" name="Rectangle 12"/>
          <p:cNvSpPr/>
          <p:nvPr/>
        </p:nvSpPr>
        <p:spPr>
          <a:xfrm>
            <a:off x="3124200" y="4419600"/>
            <a:ext cx="6300788" cy="12446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90000"/>
              </a:lnSpc>
              <a:spcBef>
                <a:spcPct val="50000"/>
              </a:spcBef>
              <a:buClrTx/>
              <a:buSzTx/>
              <a:buFontTx/>
              <a:buNone/>
            </a:pPr>
            <a:r>
              <a:rPr lang="zh-CN" altLang="en-US" sz="2800" b="1" dirty="0">
                <a:solidFill>
                  <a:schemeClr val="tx1"/>
                </a:solidFill>
                <a:latin typeface="宋体" panose="02010600030101010101" pitchFamily="2" charset="-122"/>
                <a:ea typeface="宋体" panose="02010600030101010101" pitchFamily="2" charset="-122"/>
              </a:rPr>
              <a:t>甲烷</a:t>
            </a:r>
            <a:r>
              <a:rPr lang="en-US" altLang="zh-CN" sz="2800" b="1" dirty="0">
                <a:solidFill>
                  <a:schemeClr val="tx1"/>
                </a:solidFill>
                <a:latin typeface="宋体" panose="02010600030101010101" pitchFamily="2" charset="-122"/>
                <a:ea typeface="宋体" panose="02010600030101010101" pitchFamily="2" charset="-122"/>
              </a:rPr>
              <a:t>(CH</a:t>
            </a:r>
            <a:r>
              <a:rPr lang="en-US" altLang="zh-CN" sz="2800" b="1" baseline="-25000" dirty="0">
                <a:solidFill>
                  <a:schemeClr val="tx1"/>
                </a:solidFill>
                <a:latin typeface="宋体" panose="02010600030101010101" pitchFamily="2" charset="-122"/>
                <a:ea typeface="宋体" panose="02010600030101010101" pitchFamily="2" charset="-122"/>
              </a:rPr>
              <a:t>4 </a:t>
            </a:r>
            <a:r>
              <a:rPr lang="en-US" altLang="zh-CN" sz="2800" b="1" dirty="0">
                <a:solidFill>
                  <a:schemeClr val="tx1"/>
                </a:solidFill>
                <a:latin typeface="宋体" panose="02010600030101010101" pitchFamily="2" charset="-122"/>
                <a:ea typeface="宋体" panose="02010600030101010101" pitchFamily="2" charset="-122"/>
              </a:rPr>
              <a:t>)</a:t>
            </a:r>
            <a:r>
              <a:rPr lang="en-US" altLang="zh-CN" sz="2800" dirty="0">
                <a:solidFill>
                  <a:schemeClr val="tx1"/>
                </a:solidFill>
                <a:latin typeface="宋体" panose="02010600030101010101" pitchFamily="2" charset="-122"/>
                <a:ea typeface="宋体" panose="02010600030101010101" pitchFamily="2" charset="-122"/>
              </a:rPr>
              <a:t> </a:t>
            </a:r>
            <a:r>
              <a:rPr lang="zh-CN" altLang="en-US" sz="2800" b="1" dirty="0">
                <a:solidFill>
                  <a:schemeClr val="tx1"/>
                </a:solidFill>
                <a:latin typeface="宋体" panose="02010600030101010101" pitchFamily="2" charset="-122"/>
                <a:ea typeface="宋体" panose="02010600030101010101" pitchFamily="2" charset="-122"/>
              </a:rPr>
              <a:t>、氨（</a:t>
            </a:r>
            <a:r>
              <a:rPr lang="en-US" altLang="zh-CN" sz="2800" b="1" dirty="0">
                <a:solidFill>
                  <a:schemeClr val="tx1"/>
                </a:solidFill>
                <a:latin typeface="宋体" panose="02010600030101010101" pitchFamily="2" charset="-122"/>
                <a:ea typeface="宋体" panose="02010600030101010101" pitchFamily="2" charset="-122"/>
              </a:rPr>
              <a:t>NH</a:t>
            </a:r>
            <a:r>
              <a:rPr lang="en-US" altLang="zh-CN" sz="2800" b="1" baseline="-25000" dirty="0">
                <a:solidFill>
                  <a:schemeClr val="tx1"/>
                </a:solidFill>
                <a:latin typeface="宋体" panose="02010600030101010101" pitchFamily="2" charset="-122"/>
                <a:ea typeface="宋体" panose="02010600030101010101" pitchFamily="2" charset="-122"/>
              </a:rPr>
              <a:t>3 </a:t>
            </a:r>
            <a:r>
              <a:rPr lang="en-US" altLang="zh-CN" sz="2400" b="1" dirty="0">
                <a:solidFill>
                  <a:schemeClr val="tx1"/>
                </a:solidFill>
                <a:ea typeface="宋体" panose="02010600030101010101" pitchFamily="2" charset="-122"/>
              </a:rPr>
              <a:t>)</a:t>
            </a:r>
            <a:r>
              <a:rPr lang="en-US" altLang="zh-CN" sz="2400" dirty="0">
                <a:solidFill>
                  <a:schemeClr val="tx1"/>
                </a:solidFill>
                <a:ea typeface="宋体" panose="02010600030101010101" pitchFamily="2" charset="-122"/>
              </a:rPr>
              <a:t> </a:t>
            </a:r>
            <a:r>
              <a:rPr lang="zh-CN" altLang="en-US" sz="2800" b="1" dirty="0">
                <a:solidFill>
                  <a:schemeClr val="tx1"/>
                </a:solidFill>
                <a:latin typeface="宋体" panose="02010600030101010101" pitchFamily="2" charset="-122"/>
                <a:ea typeface="宋体" panose="02010600030101010101" pitchFamily="2" charset="-122"/>
              </a:rPr>
              <a:t>、水（</a:t>
            </a:r>
            <a:r>
              <a:rPr lang="en-US" altLang="zh-CN" sz="2800" b="1" dirty="0">
                <a:solidFill>
                  <a:schemeClr val="tx1"/>
                </a:solidFill>
                <a:latin typeface="宋体" panose="02010600030101010101" pitchFamily="2" charset="-122"/>
                <a:ea typeface="宋体" panose="02010600030101010101" pitchFamily="2" charset="-122"/>
              </a:rPr>
              <a:t>H</a:t>
            </a:r>
            <a:r>
              <a:rPr lang="en-US" altLang="zh-CN" sz="2800" b="1" baseline="-25000" dirty="0">
                <a:solidFill>
                  <a:schemeClr val="tx1"/>
                </a:solidFill>
                <a:latin typeface="宋体" panose="02010600030101010101" pitchFamily="2" charset="-122"/>
                <a:ea typeface="宋体" panose="02010600030101010101" pitchFamily="2" charset="-122"/>
              </a:rPr>
              <a:t>2</a:t>
            </a:r>
            <a:r>
              <a:rPr lang="en-US" altLang="zh-CN" sz="2800" b="1" dirty="0">
                <a:solidFill>
                  <a:schemeClr val="tx1"/>
                </a:solidFill>
                <a:latin typeface="宋体" panose="02010600030101010101" pitchFamily="2" charset="-122"/>
                <a:ea typeface="宋体" panose="02010600030101010101" pitchFamily="2" charset="-122"/>
              </a:rPr>
              <a:t>O</a:t>
            </a:r>
            <a:r>
              <a:rPr lang="zh-CN" altLang="en-US" sz="2800" b="1" dirty="0">
                <a:solidFill>
                  <a:schemeClr val="tx1"/>
                </a:solidFill>
                <a:latin typeface="宋体" panose="02010600030101010101" pitchFamily="2" charset="-122"/>
                <a:ea typeface="宋体" panose="02010600030101010101" pitchFamily="2" charset="-122"/>
              </a:rPr>
              <a:t>）、氢气</a:t>
            </a:r>
            <a:r>
              <a:rPr lang="en-US" altLang="zh-CN" sz="2800" b="1" dirty="0">
                <a:solidFill>
                  <a:schemeClr val="tx1"/>
                </a:solidFill>
                <a:latin typeface="宋体" panose="02010600030101010101" pitchFamily="2" charset="-122"/>
                <a:ea typeface="宋体" panose="02010600030101010101" pitchFamily="2" charset="-122"/>
              </a:rPr>
              <a:t>(H</a:t>
            </a:r>
            <a:r>
              <a:rPr lang="en-US" altLang="zh-CN" sz="2800" b="1" baseline="-25000" dirty="0">
                <a:solidFill>
                  <a:schemeClr val="tx1"/>
                </a:solidFill>
                <a:latin typeface="宋体" panose="02010600030101010101" pitchFamily="2" charset="-122"/>
                <a:ea typeface="宋体" panose="02010600030101010101" pitchFamily="2" charset="-122"/>
              </a:rPr>
              <a:t>2 </a:t>
            </a:r>
            <a:r>
              <a:rPr lang="en-US" altLang="zh-CN" sz="2400" b="1" dirty="0">
                <a:solidFill>
                  <a:schemeClr val="tx1"/>
                </a:solidFill>
                <a:ea typeface="宋体" panose="02010600030101010101" pitchFamily="2" charset="-122"/>
              </a:rPr>
              <a:t>)</a:t>
            </a:r>
            <a:r>
              <a:rPr lang="en-US" altLang="zh-CN" sz="2400" dirty="0">
                <a:solidFill>
                  <a:schemeClr val="tx1"/>
                </a:solidFill>
                <a:ea typeface="宋体" panose="02010600030101010101" pitchFamily="2" charset="-122"/>
              </a:rPr>
              <a:t> </a:t>
            </a:r>
            <a:r>
              <a:rPr lang="zh-CN" altLang="en-US" sz="2800" b="1" dirty="0">
                <a:solidFill>
                  <a:schemeClr val="tx1"/>
                </a:solidFill>
                <a:latin typeface="宋体" panose="02010600030101010101" pitchFamily="2" charset="-122"/>
                <a:ea typeface="宋体" panose="02010600030101010101" pitchFamily="2" charset="-122"/>
              </a:rPr>
              <a:t>、硫化氢（</a:t>
            </a:r>
            <a:r>
              <a:rPr lang="en-US" altLang="zh-CN" sz="2800" b="1" dirty="0">
                <a:solidFill>
                  <a:schemeClr val="tx1"/>
                </a:solidFill>
                <a:latin typeface="宋体" panose="02010600030101010101" pitchFamily="2" charset="-122"/>
                <a:ea typeface="宋体" panose="02010600030101010101" pitchFamily="2" charset="-122"/>
              </a:rPr>
              <a:t>H</a:t>
            </a:r>
            <a:r>
              <a:rPr lang="en-US" altLang="zh-CN" sz="2800" b="1" baseline="-25000" dirty="0">
                <a:solidFill>
                  <a:schemeClr val="tx1"/>
                </a:solidFill>
                <a:latin typeface="宋体" panose="02010600030101010101" pitchFamily="2" charset="-122"/>
                <a:ea typeface="宋体" panose="02010600030101010101" pitchFamily="2" charset="-122"/>
              </a:rPr>
              <a:t>2</a:t>
            </a:r>
            <a:r>
              <a:rPr lang="en-US" altLang="zh-CN" sz="2800" b="1" dirty="0">
                <a:solidFill>
                  <a:schemeClr val="tx1"/>
                </a:solidFill>
                <a:latin typeface="宋体" panose="02010600030101010101" pitchFamily="2" charset="-122"/>
                <a:ea typeface="宋体" panose="02010600030101010101" pitchFamily="2" charset="-122"/>
              </a:rPr>
              <a:t>S</a:t>
            </a:r>
            <a:r>
              <a:rPr lang="zh-CN" altLang="en-US" sz="2800" b="1" dirty="0">
                <a:solidFill>
                  <a:schemeClr val="tx1"/>
                </a:solidFill>
                <a:latin typeface="宋体" panose="02010600030101010101" pitchFamily="2" charset="-122"/>
                <a:ea typeface="宋体" panose="02010600030101010101" pitchFamily="2" charset="-122"/>
              </a:rPr>
              <a:t>）、氰化氢（</a:t>
            </a:r>
            <a:r>
              <a:rPr lang="en-US" altLang="zh-CN" sz="2800" b="1" dirty="0">
                <a:solidFill>
                  <a:schemeClr val="tx1"/>
                </a:solidFill>
                <a:latin typeface="宋体" panose="02010600030101010101" pitchFamily="2" charset="-122"/>
                <a:ea typeface="宋体" panose="02010600030101010101" pitchFamily="2" charset="-122"/>
              </a:rPr>
              <a:t>HCN</a:t>
            </a:r>
            <a:r>
              <a:rPr lang="zh-CN" altLang="en-US" sz="2800" b="1" dirty="0">
                <a:solidFill>
                  <a:schemeClr val="tx1"/>
                </a:solidFill>
                <a:latin typeface="宋体" panose="02010600030101010101" pitchFamily="2" charset="-122"/>
                <a:ea typeface="宋体" panose="02010600030101010101" pitchFamily="2" charset="-122"/>
              </a:rPr>
              <a:t>）等等</a:t>
            </a:r>
          </a:p>
        </p:txBody>
      </p:sp>
      <p:sp>
        <p:nvSpPr>
          <p:cNvPr id="149517" name="Rectangle 13"/>
          <p:cNvSpPr/>
          <p:nvPr/>
        </p:nvSpPr>
        <p:spPr>
          <a:xfrm>
            <a:off x="3203575" y="5667375"/>
            <a:ext cx="5703888" cy="119062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3600" dirty="0">
                <a:solidFill>
                  <a:srgbClr val="FFFF00"/>
                </a:solidFill>
                <a:ea typeface="华文行楷" panose="02010800040101010101" pitchFamily="2" charset="-122"/>
              </a:rPr>
              <a:t>宇宙射线、紫外线、闪电、火山喷发释放的能量等等</a:t>
            </a:r>
          </a:p>
        </p:txBody>
      </p:sp>
      <p:sp>
        <p:nvSpPr>
          <p:cNvPr id="17422" name="Text Box 14"/>
          <p:cNvSpPr txBox="1"/>
          <p:nvPr/>
        </p:nvSpPr>
        <p:spPr>
          <a:xfrm>
            <a:off x="179388" y="2933700"/>
            <a:ext cx="8877300" cy="762000"/>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en-US" altLang="zh-CN" sz="4400" b="1" dirty="0">
                <a:solidFill>
                  <a:srgbClr val="00FF00"/>
                </a:solidFill>
                <a:latin typeface="Arial" panose="020B0604020202020204" pitchFamily="34" charset="0"/>
                <a:ea typeface="华文新魏" panose="02010800040101010101" pitchFamily="2" charset="-122"/>
              </a:rPr>
              <a:t>2</a:t>
            </a:r>
            <a:r>
              <a:rPr lang="zh-CN" altLang="en-US" sz="4400" b="1" dirty="0">
                <a:solidFill>
                  <a:srgbClr val="00FF00"/>
                </a:solidFill>
                <a:latin typeface="Arial" panose="020B0604020202020204" pitchFamily="34" charset="0"/>
                <a:ea typeface="华文新魏" panose="02010800040101010101" pitchFamily="2" charset="-122"/>
              </a:rPr>
              <a:t>、原始地球为生命起源提供的条件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9509"/>
                                        </p:tgtEl>
                                        <p:attrNameLst>
                                          <p:attrName>style.visibility</p:attrName>
                                        </p:attrNameLst>
                                      </p:cBhvr>
                                      <p:to>
                                        <p:strVal val="visible"/>
                                      </p:to>
                                    </p:set>
                                    <p:animEffect transition="in" filter="blinds(horizontal)">
                                      <p:cBhvr>
                                        <p:cTn id="7" dur="500"/>
                                        <p:tgtEl>
                                          <p:spTgt spid="14950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149515"/>
                                        </p:tgtEl>
                                        <p:attrNameLst>
                                          <p:attrName>style.visibility</p:attrName>
                                        </p:attrNameLst>
                                      </p:cBhvr>
                                      <p:to>
                                        <p:strVal val="visible"/>
                                      </p:to>
                                    </p:set>
                                    <p:anim calcmode="lin" valueType="num">
                                      <p:cBhvr additive="base">
                                        <p:cTn id="12" dur="500" fill="hold"/>
                                        <p:tgtEl>
                                          <p:spTgt spid="149515"/>
                                        </p:tgtEl>
                                        <p:attrNameLst>
                                          <p:attrName>ppt_x</p:attrName>
                                        </p:attrNameLst>
                                      </p:cBhvr>
                                      <p:tavLst>
                                        <p:tav tm="0">
                                          <p:val>
                                            <p:strVal val="1+#ppt_w/2"/>
                                          </p:val>
                                        </p:tav>
                                        <p:tav tm="100000">
                                          <p:val>
                                            <p:strVal val="#ppt_x"/>
                                          </p:val>
                                        </p:tav>
                                      </p:tavLst>
                                    </p:anim>
                                    <p:anim calcmode="lin" valueType="num">
                                      <p:cBhvr additive="base">
                                        <p:cTn id="13" dur="500" fill="hold"/>
                                        <p:tgtEl>
                                          <p:spTgt spid="14951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0" presetClass="entr" presetSubtype="0" fill="hold" nodeType="clickEffect">
                                  <p:stCondLst>
                                    <p:cond delay="0"/>
                                  </p:stCondLst>
                                  <p:childTnLst>
                                    <p:set>
                                      <p:cBhvr>
                                        <p:cTn id="17" dur="1" fill="hold">
                                          <p:stCondLst>
                                            <p:cond delay="0"/>
                                          </p:stCondLst>
                                        </p:cTn>
                                        <p:tgtEl>
                                          <p:spTgt spid="149516"/>
                                        </p:tgtEl>
                                        <p:attrNameLst>
                                          <p:attrName>style.visibility</p:attrName>
                                        </p:attrNameLst>
                                      </p:cBhvr>
                                      <p:to>
                                        <p:strVal val="visible"/>
                                      </p:to>
                                    </p:set>
                                    <p:animEffect transition="in" filter="wedge">
                                      <p:cBhvr>
                                        <p:cTn id="18" dur="500"/>
                                        <p:tgtEl>
                                          <p:spTgt spid="14951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149517"/>
                                        </p:tgtEl>
                                        <p:attrNameLst>
                                          <p:attrName>style.visibility</p:attrName>
                                        </p:attrNameLst>
                                      </p:cBhvr>
                                      <p:to>
                                        <p:strVal val="visible"/>
                                      </p:to>
                                    </p:set>
                                    <p:anim calcmode="lin" valueType="num">
                                      <p:cBhvr additive="base">
                                        <p:cTn id="23" dur="500" fill="hold"/>
                                        <p:tgtEl>
                                          <p:spTgt spid="149517"/>
                                        </p:tgtEl>
                                        <p:attrNameLst>
                                          <p:attrName>ppt_x</p:attrName>
                                        </p:attrNameLst>
                                      </p:cBhvr>
                                      <p:tavLst>
                                        <p:tav tm="0">
                                          <p:val>
                                            <p:strVal val="0-#ppt_w/2"/>
                                          </p:val>
                                        </p:tav>
                                        <p:tav tm="100000">
                                          <p:val>
                                            <p:strVal val="#ppt_x"/>
                                          </p:val>
                                        </p:tav>
                                      </p:tavLst>
                                    </p:anim>
                                    <p:anim calcmode="lin" valueType="num">
                                      <p:cBhvr additive="base">
                                        <p:cTn id="24" dur="500" fill="hold"/>
                                        <p:tgtEl>
                                          <p:spTgt spid="1495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149506"/>
                    </p:tgtEl>
                  </p:cond>
                </p:stCondLst>
                <p:endSync evt="end" delay="0">
                  <p:rtn val="all"/>
                </p:endSync>
                <p:childTnLst>
                  <p:par>
                    <p:cTn id="26" fill="hold">
                      <p:stCondLst>
                        <p:cond delay="0"/>
                      </p:stCondLst>
                      <p:childTnLst>
                        <p:par>
                          <p:cTn id="27" fill="hold">
                            <p:stCondLst>
                              <p:cond delay="0"/>
                            </p:stCondLst>
                            <p:childTnLst>
                              <p:par>
                                <p:cTn id="28" presetID="2" presetClass="mediacall" presetSubtype="0" fill="hold" nodeType="clickEffect">
                                  <p:stCondLst>
                                    <p:cond delay="0"/>
                                  </p:stCondLst>
                                  <p:childTnLst>
                                    <p:cmd type="call" cmd="togglePause">
                                      <p:cBhvr>
                                        <p:cTn id="29" dur="1" fill="hold"/>
                                        <p:tgtEl>
                                          <p:spTgt spid="149506"/>
                                        </p:tgtEl>
                                      </p:cBhvr>
                                    </p:cmd>
                                  </p:childTnLst>
                                </p:cTn>
                              </p:par>
                            </p:childTnLst>
                          </p:cTn>
                        </p:par>
                      </p:childTnLst>
                    </p:cTn>
                  </p:par>
                </p:childTnLst>
              </p:cTn>
              <p:nextCondLst>
                <p:cond evt="onClick" delay="0">
                  <p:tgtEl>
                    <p:spTgt spid="149506"/>
                  </p:tgtEl>
                </p:cond>
              </p:nextCondLst>
            </p:seq>
            <p:video>
              <p:cMediaNode>
                <p:cTn id="30" fill="hold" display="0">
                  <p:stCondLst>
                    <p:cond delay="indefinite"/>
                  </p:stCondLst>
                  <p:endCondLst>
                    <p:cond evt="onNext" delay="0">
                      <p:tgtEl>
                        <p:sldTgt/>
                      </p:tgtEl>
                    </p:cond>
                    <p:cond evt="onPrev" delay="0">
                      <p:tgtEl>
                        <p:sldTgt/>
                      </p:tgtEl>
                    </p:cond>
                  </p:endCondLst>
                </p:cTn>
                <p:tgtEl>
                  <p:spTgt spid="149506"/>
                </p:tgtEl>
              </p:cMediaNode>
            </p:video>
          </p:childTnLst>
        </p:cTn>
      </p:par>
    </p:tnLst>
    <p:bldLst>
      <p:bldP spid="149509" grpId="0"/>
      <p:bldP spid="149515" grpId="0"/>
      <p:bldP spid="149516" grpId="0"/>
      <p:bldP spid="149517"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0530" name="yshdq.MPG">
            <a:hlinkClick r:id="" action="ppaction://media"/>
          </p:cNvPr>
          <p:cNvPicPr>
            <a:picLocks noRot="1"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0" y="0"/>
            <a:ext cx="9144000" cy="6858000"/>
          </a:xfrm>
          <a:prstGeom prst="rect">
            <a:avLst/>
          </a:prstGeom>
          <a:noFill/>
          <a:ln w="9525">
            <a:noFill/>
          </a:ln>
        </p:spPr>
      </p:pic>
      <p:sp>
        <p:nvSpPr>
          <p:cNvPr id="18435" name="Text Box 3"/>
          <p:cNvSpPr txBox="1"/>
          <p:nvPr/>
        </p:nvSpPr>
        <p:spPr>
          <a:xfrm>
            <a:off x="539750" y="190500"/>
            <a:ext cx="8208963" cy="10064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6000" dirty="0">
                <a:solidFill>
                  <a:schemeClr val="bg1"/>
                </a:solidFill>
                <a:ea typeface="华文行楷" panose="02010800040101010101" pitchFamily="2" charset="-122"/>
              </a:rPr>
              <a:t>火山爆发形成原始大气</a:t>
            </a:r>
          </a:p>
        </p:txBody>
      </p:sp>
      <p:sp>
        <p:nvSpPr>
          <p:cNvPr id="18436" name="Text Box 4"/>
          <p:cNvSpPr txBox="1"/>
          <p:nvPr/>
        </p:nvSpPr>
        <p:spPr>
          <a:xfrm>
            <a:off x="1816100" y="2209800"/>
            <a:ext cx="184150" cy="366713"/>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18437" name="Text Box 5"/>
          <p:cNvSpPr txBox="1"/>
          <p:nvPr/>
        </p:nvSpPr>
        <p:spPr>
          <a:xfrm>
            <a:off x="1554163" y="1146175"/>
            <a:ext cx="1865312" cy="762000"/>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400" b="1" dirty="0">
                <a:solidFill>
                  <a:srgbClr val="FFFF00"/>
                </a:solidFill>
                <a:ea typeface="宋体" panose="02010600030101010101" pitchFamily="2" charset="-122"/>
              </a:rPr>
              <a:t>反应物</a:t>
            </a:r>
          </a:p>
        </p:txBody>
      </p:sp>
      <p:sp>
        <p:nvSpPr>
          <p:cNvPr id="18438" name="Text Box 6"/>
          <p:cNvSpPr txBox="1"/>
          <p:nvPr/>
        </p:nvSpPr>
        <p:spPr>
          <a:xfrm>
            <a:off x="4635500" y="1146175"/>
            <a:ext cx="1304925" cy="762000"/>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400" b="1" dirty="0">
                <a:solidFill>
                  <a:srgbClr val="FFFF00"/>
                </a:solidFill>
                <a:ea typeface="宋体" panose="02010600030101010101" pitchFamily="2" charset="-122"/>
              </a:rPr>
              <a:t>条件</a:t>
            </a:r>
          </a:p>
        </p:txBody>
      </p:sp>
      <p:sp>
        <p:nvSpPr>
          <p:cNvPr id="18439" name="Text Box 7"/>
          <p:cNvSpPr txBox="1"/>
          <p:nvPr/>
        </p:nvSpPr>
        <p:spPr>
          <a:xfrm>
            <a:off x="7380288" y="1163638"/>
            <a:ext cx="1304925" cy="762000"/>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400" b="1" dirty="0">
                <a:solidFill>
                  <a:srgbClr val="FFFF00"/>
                </a:solidFill>
                <a:ea typeface="宋体" panose="02010600030101010101" pitchFamily="2" charset="-122"/>
              </a:rPr>
              <a:t>产物</a:t>
            </a:r>
          </a:p>
        </p:txBody>
      </p:sp>
      <p:sp>
        <p:nvSpPr>
          <p:cNvPr id="18440" name="Text Box 8"/>
          <p:cNvSpPr txBox="1"/>
          <p:nvPr/>
        </p:nvSpPr>
        <p:spPr>
          <a:xfrm>
            <a:off x="179388" y="2565400"/>
            <a:ext cx="1008062" cy="33813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5400" dirty="0">
                <a:solidFill>
                  <a:schemeClr val="accent1"/>
                </a:solidFill>
                <a:ea typeface="华文行楷" panose="02010800040101010101" pitchFamily="2" charset="-122"/>
              </a:rPr>
              <a:t>原始大气</a:t>
            </a:r>
          </a:p>
        </p:txBody>
      </p:sp>
      <p:sp>
        <p:nvSpPr>
          <p:cNvPr id="150537" name="Rectangle 9"/>
          <p:cNvSpPr/>
          <p:nvPr/>
        </p:nvSpPr>
        <p:spPr>
          <a:xfrm>
            <a:off x="1476375" y="2060575"/>
            <a:ext cx="3887788" cy="4302125"/>
          </a:xfrm>
          <a:prstGeom prst="rect">
            <a:avLst/>
          </a:prstGeom>
          <a:noFill/>
          <a:ln w="9525">
            <a:noFill/>
          </a:ln>
          <a:effectLst>
            <a:outerShdw dist="38100" algn="ctr" rotWithShape="0">
              <a:schemeClr val="tx2"/>
            </a:outerShdw>
          </a:effectLst>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15000"/>
              </a:lnSpc>
              <a:spcBef>
                <a:spcPct val="0"/>
              </a:spcBef>
              <a:buClrTx/>
              <a:buSzTx/>
              <a:buFontTx/>
              <a:buNone/>
            </a:pPr>
            <a:r>
              <a:rPr lang="zh-CN" altLang="en-US" sz="4000" b="1" dirty="0">
                <a:solidFill>
                  <a:srgbClr val="00FF00"/>
                </a:solidFill>
                <a:latin typeface="Arial" panose="020B0604020202020204" pitchFamily="34" charset="0"/>
                <a:ea typeface="宋体" panose="02010600030101010101" pitchFamily="2" charset="-122"/>
              </a:rPr>
              <a:t>甲烷（</a:t>
            </a:r>
            <a:r>
              <a:rPr lang="en-US" altLang="zh-CN" sz="4000" b="1" dirty="0">
                <a:solidFill>
                  <a:srgbClr val="00FF00"/>
                </a:solidFill>
                <a:ea typeface="宋体" panose="02010600030101010101" pitchFamily="2" charset="-122"/>
              </a:rPr>
              <a:t>CH</a:t>
            </a:r>
            <a:r>
              <a:rPr lang="en-US" altLang="zh-CN" sz="4000" b="1" baseline="-25000" dirty="0">
                <a:solidFill>
                  <a:srgbClr val="00FF00"/>
                </a:solidFill>
                <a:ea typeface="宋体" panose="02010600030101010101" pitchFamily="2" charset="-122"/>
              </a:rPr>
              <a:t>4</a:t>
            </a:r>
            <a:r>
              <a:rPr lang="zh-CN" altLang="en-US" sz="4000" b="1" baseline="-25000" dirty="0">
                <a:solidFill>
                  <a:srgbClr val="00FF00"/>
                </a:solidFill>
                <a:ea typeface="宋体" panose="02010600030101010101" pitchFamily="2" charset="-122"/>
              </a:rPr>
              <a:t>）</a:t>
            </a:r>
          </a:p>
          <a:p>
            <a:pPr marL="0" lvl="0" indent="0" eaLnBrk="1" hangingPunct="1">
              <a:lnSpc>
                <a:spcPct val="115000"/>
              </a:lnSpc>
              <a:spcBef>
                <a:spcPct val="0"/>
              </a:spcBef>
              <a:buClrTx/>
              <a:buSzTx/>
              <a:buFontTx/>
              <a:buNone/>
            </a:pPr>
            <a:r>
              <a:rPr lang="zh-CN" altLang="en-US" sz="4000" b="1" dirty="0">
                <a:solidFill>
                  <a:srgbClr val="00FF00"/>
                </a:solidFill>
                <a:latin typeface="Arial" panose="020B0604020202020204" pitchFamily="34" charset="0"/>
                <a:ea typeface="宋体" panose="02010600030101010101" pitchFamily="2" charset="-122"/>
              </a:rPr>
              <a:t>氨（</a:t>
            </a:r>
            <a:r>
              <a:rPr lang="en-US" altLang="zh-CN" sz="4000" b="1" dirty="0">
                <a:solidFill>
                  <a:srgbClr val="00FF00"/>
                </a:solidFill>
                <a:ea typeface="宋体" panose="02010600030101010101" pitchFamily="2" charset="-122"/>
              </a:rPr>
              <a:t>NH</a:t>
            </a:r>
            <a:r>
              <a:rPr lang="en-US" altLang="zh-CN" sz="4000" b="1" baseline="-25000" dirty="0">
                <a:solidFill>
                  <a:srgbClr val="00FF00"/>
                </a:solidFill>
                <a:ea typeface="宋体" panose="02010600030101010101" pitchFamily="2" charset="-122"/>
              </a:rPr>
              <a:t>3</a:t>
            </a:r>
            <a:r>
              <a:rPr lang="zh-CN" altLang="en-US" sz="4000" b="1" baseline="-25000" dirty="0">
                <a:solidFill>
                  <a:srgbClr val="00FF00"/>
                </a:solidFill>
                <a:ea typeface="宋体" panose="02010600030101010101" pitchFamily="2" charset="-122"/>
              </a:rPr>
              <a:t>）</a:t>
            </a:r>
          </a:p>
          <a:p>
            <a:pPr marL="0" lvl="0" indent="0" eaLnBrk="1" hangingPunct="1">
              <a:lnSpc>
                <a:spcPct val="115000"/>
              </a:lnSpc>
              <a:spcBef>
                <a:spcPct val="0"/>
              </a:spcBef>
              <a:buClrTx/>
              <a:buSzTx/>
              <a:buFontTx/>
              <a:buNone/>
            </a:pPr>
            <a:r>
              <a:rPr lang="zh-CN" altLang="en-US" sz="4000" b="1" dirty="0">
                <a:solidFill>
                  <a:srgbClr val="00FF00"/>
                </a:solidFill>
                <a:ea typeface="宋体" panose="02010600030101010101" pitchFamily="2" charset="-122"/>
              </a:rPr>
              <a:t>水（</a:t>
            </a:r>
            <a:r>
              <a:rPr lang="en-US" altLang="zh-CN" sz="4000" b="1" dirty="0">
                <a:solidFill>
                  <a:srgbClr val="00FF00"/>
                </a:solidFill>
                <a:ea typeface="宋体" panose="02010600030101010101" pitchFamily="2" charset="-122"/>
              </a:rPr>
              <a:t>H</a:t>
            </a:r>
            <a:r>
              <a:rPr lang="en-US" altLang="zh-CN" sz="4000" b="1" baseline="-25000" dirty="0">
                <a:solidFill>
                  <a:srgbClr val="00FF00"/>
                </a:solidFill>
                <a:ea typeface="宋体" panose="02010600030101010101" pitchFamily="2" charset="-122"/>
              </a:rPr>
              <a:t>2</a:t>
            </a:r>
            <a:r>
              <a:rPr lang="en-US" altLang="zh-CN" sz="4000" b="1" dirty="0">
                <a:solidFill>
                  <a:srgbClr val="00FF00"/>
                </a:solidFill>
                <a:ea typeface="宋体" panose="02010600030101010101" pitchFamily="2" charset="-122"/>
              </a:rPr>
              <a:t>O</a:t>
            </a:r>
            <a:r>
              <a:rPr lang="zh-CN" altLang="en-US" sz="4000" b="1" dirty="0">
                <a:solidFill>
                  <a:srgbClr val="00FF00"/>
                </a:solidFill>
                <a:ea typeface="宋体" panose="02010600030101010101" pitchFamily="2" charset="-122"/>
              </a:rPr>
              <a:t>）</a:t>
            </a:r>
          </a:p>
          <a:p>
            <a:pPr marL="0" lvl="0" indent="0" eaLnBrk="1" hangingPunct="1">
              <a:lnSpc>
                <a:spcPct val="115000"/>
              </a:lnSpc>
              <a:spcBef>
                <a:spcPct val="0"/>
              </a:spcBef>
              <a:buClrTx/>
              <a:buSzTx/>
              <a:buFontTx/>
              <a:buNone/>
            </a:pPr>
            <a:r>
              <a:rPr lang="zh-CN" altLang="en-US" sz="4000" b="1" dirty="0">
                <a:solidFill>
                  <a:srgbClr val="00FF00"/>
                </a:solidFill>
                <a:ea typeface="宋体" panose="02010600030101010101" pitchFamily="2" charset="-122"/>
              </a:rPr>
              <a:t>氢（</a:t>
            </a:r>
            <a:r>
              <a:rPr lang="en-US" altLang="zh-CN" sz="4000" b="1" dirty="0">
                <a:solidFill>
                  <a:srgbClr val="00FF00"/>
                </a:solidFill>
                <a:ea typeface="宋体" panose="02010600030101010101" pitchFamily="2" charset="-122"/>
              </a:rPr>
              <a:t>H</a:t>
            </a:r>
            <a:r>
              <a:rPr lang="en-US" altLang="zh-CN" sz="4000" b="1" baseline="-25000" dirty="0">
                <a:solidFill>
                  <a:srgbClr val="00FF00"/>
                </a:solidFill>
                <a:ea typeface="宋体" panose="02010600030101010101" pitchFamily="2" charset="-122"/>
              </a:rPr>
              <a:t>2</a:t>
            </a:r>
            <a:r>
              <a:rPr lang="zh-CN" altLang="en-US" sz="4000" b="1" baseline="-25000" dirty="0">
                <a:solidFill>
                  <a:srgbClr val="00FF00"/>
                </a:solidFill>
                <a:ea typeface="宋体" panose="02010600030101010101" pitchFamily="2" charset="-122"/>
              </a:rPr>
              <a:t>）</a:t>
            </a:r>
          </a:p>
          <a:p>
            <a:pPr marL="0" lvl="0" indent="0" eaLnBrk="1" hangingPunct="1">
              <a:lnSpc>
                <a:spcPct val="115000"/>
              </a:lnSpc>
              <a:spcBef>
                <a:spcPct val="0"/>
              </a:spcBef>
              <a:buClrTx/>
              <a:buSzTx/>
              <a:buFontTx/>
              <a:buNone/>
            </a:pPr>
            <a:r>
              <a:rPr lang="zh-CN" altLang="en-US" sz="4000" b="1" dirty="0">
                <a:solidFill>
                  <a:srgbClr val="00FF00"/>
                </a:solidFill>
                <a:latin typeface="Arial" panose="020B0604020202020204" pitchFamily="34" charset="0"/>
                <a:ea typeface="宋体" panose="02010600030101010101" pitchFamily="2" charset="-122"/>
              </a:rPr>
              <a:t>硫化氢（</a:t>
            </a:r>
            <a:r>
              <a:rPr lang="en-US" altLang="zh-CN" sz="4000" b="1" dirty="0">
                <a:solidFill>
                  <a:srgbClr val="00FF00"/>
                </a:solidFill>
                <a:ea typeface="宋体" panose="02010600030101010101" pitchFamily="2" charset="-122"/>
              </a:rPr>
              <a:t>H</a:t>
            </a:r>
            <a:r>
              <a:rPr lang="en-US" altLang="zh-CN" sz="4000" b="1" baseline="-25000" dirty="0">
                <a:solidFill>
                  <a:srgbClr val="00FF00"/>
                </a:solidFill>
                <a:ea typeface="宋体" panose="02010600030101010101" pitchFamily="2" charset="-122"/>
              </a:rPr>
              <a:t>2</a:t>
            </a:r>
            <a:r>
              <a:rPr lang="en-US" altLang="zh-CN" sz="4000" b="1" dirty="0">
                <a:solidFill>
                  <a:srgbClr val="00FF00"/>
                </a:solidFill>
                <a:ea typeface="宋体" panose="02010600030101010101" pitchFamily="2" charset="-122"/>
              </a:rPr>
              <a:t>S</a:t>
            </a:r>
            <a:r>
              <a:rPr lang="zh-CN" altLang="en-US" sz="4000" b="1" dirty="0">
                <a:solidFill>
                  <a:srgbClr val="00FF00"/>
                </a:solidFill>
                <a:ea typeface="宋体" panose="02010600030101010101" pitchFamily="2" charset="-122"/>
              </a:rPr>
              <a:t>）</a:t>
            </a:r>
          </a:p>
          <a:p>
            <a:pPr marL="0" lvl="0" indent="0" eaLnBrk="1" hangingPunct="1">
              <a:lnSpc>
                <a:spcPct val="115000"/>
              </a:lnSpc>
              <a:spcBef>
                <a:spcPct val="0"/>
              </a:spcBef>
              <a:buClrTx/>
              <a:buSzTx/>
              <a:buFontTx/>
              <a:buNone/>
            </a:pPr>
            <a:r>
              <a:rPr lang="zh-CN" altLang="en-US" sz="4000" b="1" dirty="0">
                <a:solidFill>
                  <a:srgbClr val="00FF00"/>
                </a:solidFill>
                <a:latin typeface="Arial" panose="020B0604020202020204" pitchFamily="34" charset="0"/>
                <a:ea typeface="宋体" panose="02010600030101010101" pitchFamily="2" charset="-122"/>
              </a:rPr>
              <a:t>氰化氢（</a:t>
            </a:r>
            <a:r>
              <a:rPr lang="en-US" altLang="zh-CN" sz="4000" b="1" dirty="0">
                <a:solidFill>
                  <a:srgbClr val="00FF00"/>
                </a:solidFill>
                <a:ea typeface="宋体" panose="02010600030101010101" pitchFamily="2" charset="-122"/>
              </a:rPr>
              <a:t>HCN</a:t>
            </a:r>
            <a:r>
              <a:rPr lang="zh-CN" altLang="en-US" sz="4000" b="1" dirty="0">
                <a:solidFill>
                  <a:srgbClr val="00FF00"/>
                </a:solidFill>
                <a:ea typeface="宋体" panose="02010600030101010101" pitchFamily="2" charset="-122"/>
              </a:rPr>
              <a:t>）</a:t>
            </a:r>
          </a:p>
        </p:txBody>
      </p:sp>
      <p:sp>
        <p:nvSpPr>
          <p:cNvPr id="18442" name="AutoShape 10"/>
          <p:cNvSpPr/>
          <p:nvPr/>
        </p:nvSpPr>
        <p:spPr>
          <a:xfrm>
            <a:off x="1116013" y="2349500"/>
            <a:ext cx="287337" cy="3944938"/>
          </a:xfrm>
          <a:prstGeom prst="leftBrace">
            <a:avLst>
              <a:gd name="adj1" fmla="val 114410"/>
              <a:gd name="adj2" fmla="val 50000"/>
            </a:avLst>
          </a:prstGeom>
          <a:noFill/>
          <a:ln w="76200" cap="flat" cmpd="sng">
            <a:solidFill>
              <a:srgbClr val="FFFF00"/>
            </a:solidFill>
            <a:prstDash val="solid"/>
            <a:miter/>
            <a:headEnd type="none" w="med" len="med"/>
            <a:tailEnd type="none" w="med" len="med"/>
          </a:ln>
        </p:spPr>
        <p:txBody>
          <a:bodyPr wrap="none" anchor="ctr" anchorCtr="0"/>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0"/>
              </a:spcBef>
              <a:buClrTx/>
              <a:buSzTx/>
              <a:buFontTx/>
              <a:buNone/>
            </a:pPr>
            <a:endParaRPr lang="zh-CN" altLang="zh-CN" sz="1800" dirty="0">
              <a:solidFill>
                <a:srgbClr val="FF33CC"/>
              </a:solidFill>
              <a:latin typeface="Arial" panose="020B0604020202020204" pitchFamily="34" charset="0"/>
              <a:ea typeface="宋体" panose="02010600030101010101" pitchFamily="2" charset="-122"/>
            </a:endParaRPr>
          </a:p>
        </p:txBody>
      </p:sp>
      <p:sp>
        <p:nvSpPr>
          <p:cNvPr id="150539" name="Text Box 11"/>
          <p:cNvSpPr txBox="1"/>
          <p:nvPr/>
        </p:nvSpPr>
        <p:spPr>
          <a:xfrm>
            <a:off x="4356100" y="2565400"/>
            <a:ext cx="2216150" cy="2530475"/>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000" dirty="0">
                <a:solidFill>
                  <a:srgbClr val="FF33CC"/>
                </a:solidFill>
                <a:ea typeface="华文行楷" panose="02010800040101010101" pitchFamily="2" charset="-122"/>
              </a:rPr>
              <a:t>宇宙射线</a:t>
            </a:r>
          </a:p>
          <a:p>
            <a:pPr marL="0" lvl="0" indent="0" eaLnBrk="1" hangingPunct="1">
              <a:lnSpc>
                <a:spcPct val="100000"/>
              </a:lnSpc>
              <a:spcBef>
                <a:spcPct val="0"/>
              </a:spcBef>
              <a:buClrTx/>
              <a:buSzTx/>
              <a:buFontTx/>
              <a:buNone/>
            </a:pPr>
            <a:r>
              <a:rPr lang="zh-CN" altLang="en-US" sz="4000" dirty="0">
                <a:solidFill>
                  <a:srgbClr val="FF33CC"/>
                </a:solidFill>
                <a:ea typeface="华文行楷" panose="02010800040101010101" pitchFamily="2" charset="-122"/>
              </a:rPr>
              <a:t>紫外线</a:t>
            </a:r>
          </a:p>
          <a:p>
            <a:pPr marL="0" lvl="0" indent="0" eaLnBrk="1" hangingPunct="1">
              <a:lnSpc>
                <a:spcPct val="100000"/>
              </a:lnSpc>
              <a:spcBef>
                <a:spcPct val="0"/>
              </a:spcBef>
              <a:buClrTx/>
              <a:buSzTx/>
              <a:buFontTx/>
              <a:buNone/>
            </a:pPr>
            <a:endParaRPr lang="zh-CN" altLang="en-US" sz="4000" dirty="0">
              <a:solidFill>
                <a:srgbClr val="FF33CC"/>
              </a:solidFill>
              <a:ea typeface="华文行楷" panose="02010800040101010101" pitchFamily="2" charset="-122"/>
            </a:endParaRPr>
          </a:p>
          <a:p>
            <a:pPr marL="0" lvl="0" indent="0" eaLnBrk="1" hangingPunct="1">
              <a:lnSpc>
                <a:spcPct val="100000"/>
              </a:lnSpc>
              <a:spcBef>
                <a:spcPct val="0"/>
              </a:spcBef>
              <a:buClrTx/>
              <a:buSzTx/>
              <a:buFontTx/>
              <a:buNone/>
            </a:pPr>
            <a:r>
              <a:rPr lang="zh-CN" altLang="en-US" sz="4000" dirty="0">
                <a:solidFill>
                  <a:srgbClr val="FF33CC"/>
                </a:solidFill>
                <a:ea typeface="华文行楷" panose="02010800040101010101" pitchFamily="2" charset="-122"/>
              </a:rPr>
              <a:t>闪电</a:t>
            </a:r>
          </a:p>
        </p:txBody>
      </p:sp>
      <p:sp>
        <p:nvSpPr>
          <p:cNvPr id="150540" name="Line 12"/>
          <p:cNvSpPr/>
          <p:nvPr/>
        </p:nvSpPr>
        <p:spPr>
          <a:xfrm>
            <a:off x="3995738" y="4149725"/>
            <a:ext cx="2563812" cy="0"/>
          </a:xfrm>
          <a:prstGeom prst="line">
            <a:avLst/>
          </a:prstGeom>
          <a:ln w="76200" cap="flat" cmpd="sng">
            <a:solidFill>
              <a:schemeClr val="bg1"/>
            </a:solidFill>
            <a:prstDash val="solid"/>
            <a:miter/>
            <a:headEnd type="none" w="med" len="med"/>
            <a:tailEnd type="stealth" w="lg" len="lg"/>
          </a:ln>
        </p:spPr>
      </p:sp>
      <p:sp>
        <p:nvSpPr>
          <p:cNvPr id="150541" name="Rectangle 13"/>
          <p:cNvSpPr/>
          <p:nvPr/>
        </p:nvSpPr>
        <p:spPr>
          <a:xfrm>
            <a:off x="7308850" y="2593975"/>
            <a:ext cx="2051050" cy="31400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000" b="1" dirty="0">
                <a:solidFill>
                  <a:schemeClr val="tx1"/>
                </a:solidFill>
                <a:ea typeface="华文新魏" panose="02010800040101010101" pitchFamily="2" charset="-122"/>
              </a:rPr>
              <a:t>氨基酸</a:t>
            </a:r>
          </a:p>
          <a:p>
            <a:pPr marL="0" lvl="0" indent="0" eaLnBrk="1" hangingPunct="1">
              <a:lnSpc>
                <a:spcPct val="100000"/>
              </a:lnSpc>
              <a:spcBef>
                <a:spcPct val="0"/>
              </a:spcBef>
              <a:buClrTx/>
              <a:buSzTx/>
              <a:buFontTx/>
              <a:buNone/>
            </a:pPr>
            <a:endParaRPr lang="zh-CN" altLang="en-US" sz="4000" b="1" dirty="0">
              <a:solidFill>
                <a:schemeClr val="tx1"/>
              </a:solidFill>
              <a:ea typeface="华文新魏" panose="02010800040101010101" pitchFamily="2" charset="-122"/>
            </a:endParaRPr>
          </a:p>
          <a:p>
            <a:pPr marL="0" lvl="0" indent="0" eaLnBrk="1" hangingPunct="1">
              <a:lnSpc>
                <a:spcPct val="100000"/>
              </a:lnSpc>
              <a:spcBef>
                <a:spcPct val="0"/>
              </a:spcBef>
              <a:buClrTx/>
              <a:buSzTx/>
              <a:buFontTx/>
              <a:buNone/>
            </a:pPr>
            <a:r>
              <a:rPr lang="zh-CN" altLang="en-US" sz="4000" b="1" dirty="0">
                <a:solidFill>
                  <a:schemeClr val="tx1"/>
                </a:solidFill>
                <a:ea typeface="华文新魏" panose="02010800040101010101" pitchFamily="2" charset="-122"/>
              </a:rPr>
              <a:t>核苷酸</a:t>
            </a:r>
          </a:p>
          <a:p>
            <a:pPr marL="0" lvl="0" indent="0" eaLnBrk="1" hangingPunct="1">
              <a:lnSpc>
                <a:spcPct val="100000"/>
              </a:lnSpc>
              <a:spcBef>
                <a:spcPct val="0"/>
              </a:spcBef>
              <a:buClrTx/>
              <a:buSzTx/>
              <a:buFontTx/>
              <a:buNone/>
            </a:pPr>
            <a:endParaRPr lang="zh-CN" altLang="en-US" sz="4000" b="1" dirty="0">
              <a:solidFill>
                <a:schemeClr val="tx1"/>
              </a:solidFill>
              <a:ea typeface="华文新魏" panose="02010800040101010101" pitchFamily="2" charset="-122"/>
            </a:endParaRPr>
          </a:p>
          <a:p>
            <a:pPr marL="0" lvl="0" indent="0" eaLnBrk="1" hangingPunct="1">
              <a:lnSpc>
                <a:spcPct val="100000"/>
              </a:lnSpc>
              <a:spcBef>
                <a:spcPct val="0"/>
              </a:spcBef>
              <a:buClrTx/>
              <a:buSzTx/>
              <a:buFontTx/>
              <a:buNone/>
            </a:pPr>
            <a:r>
              <a:rPr lang="zh-CN" altLang="en-US" sz="4000" b="1" dirty="0">
                <a:solidFill>
                  <a:schemeClr val="tx1"/>
                </a:solidFill>
                <a:ea typeface="华文新魏" panose="02010800040101010101" pitchFamily="2" charset="-122"/>
              </a:rPr>
              <a:t>单糖</a:t>
            </a:r>
          </a:p>
        </p:txBody>
      </p:sp>
      <p:sp>
        <p:nvSpPr>
          <p:cNvPr id="18446" name="AutoShape 14"/>
          <p:cNvSpPr/>
          <p:nvPr/>
        </p:nvSpPr>
        <p:spPr>
          <a:xfrm>
            <a:off x="6877050" y="2708275"/>
            <a:ext cx="431800" cy="2808288"/>
          </a:xfrm>
          <a:prstGeom prst="leftBrace">
            <a:avLst>
              <a:gd name="adj1" fmla="val 54197"/>
              <a:gd name="adj2" fmla="val 50000"/>
            </a:avLst>
          </a:prstGeom>
          <a:noFill/>
          <a:ln w="76200" cap="flat" cmpd="sng">
            <a:solidFill>
              <a:srgbClr val="CCFF33"/>
            </a:solidFill>
            <a:prstDash val="solid"/>
            <a:miter/>
            <a:headEnd type="none" w="med" len="med"/>
            <a:tailEnd type="none" w="med" len="med"/>
          </a:ln>
        </p:spPr>
        <p:txBody>
          <a:bodyPr wrap="none" anchor="ctr" anchorCtr="0"/>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0"/>
              </a:spcBef>
              <a:buClrTx/>
              <a:buSzTx/>
              <a:buFontTx/>
              <a:buNone/>
            </a:pPr>
            <a:endParaRPr lang="zh-CN" altLang="zh-CN" sz="1800" dirty="0">
              <a:solidFill>
                <a:srgbClr val="CCFF33"/>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15053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150539"/>
                                        </p:tgtEl>
                                        <p:attrNameLst>
                                          <p:attrName>style.visibility</p:attrName>
                                        </p:attrNameLst>
                                      </p:cBhvr>
                                      <p:to>
                                        <p:strVal val="visible"/>
                                      </p:to>
                                    </p:set>
                                    <p:animEffect transition="in" filter="blinds(horizontal)">
                                      <p:cBhvr>
                                        <p:cTn id="11" dur="500"/>
                                        <p:tgtEl>
                                          <p:spTgt spid="150539"/>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499"/>
                                          </p:stCondLst>
                                        </p:cTn>
                                        <p:tgtEl>
                                          <p:spTgt spid="15054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150541"/>
                                        </p:tgtEl>
                                        <p:attrNameLst>
                                          <p:attrName>style.visibility</p:attrName>
                                        </p:attrNameLst>
                                      </p:cBhvr>
                                      <p:to>
                                        <p:strVal val="visible"/>
                                      </p:to>
                                    </p:set>
                                    <p:animEffect transition="in" filter="box(in)">
                                      <p:cBhvr>
                                        <p:cTn id="20" dur="500"/>
                                        <p:tgtEl>
                                          <p:spTgt spid="15054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150530"/>
                    </p:tgtEl>
                  </p:cond>
                </p:stCondLst>
                <p:endSync evt="end" delay="0">
                  <p:rtn val="all"/>
                </p:endSync>
                <p:childTnLst>
                  <p:par>
                    <p:cTn id="22" fill="hold">
                      <p:stCondLst>
                        <p:cond delay="0"/>
                      </p:stCondLst>
                      <p:childTnLst>
                        <p:par>
                          <p:cTn id="23" fill="hold">
                            <p:stCondLst>
                              <p:cond delay="0"/>
                            </p:stCondLst>
                            <p:childTnLst>
                              <p:par>
                                <p:cTn id="24" presetID="2" presetClass="mediacall" presetSubtype="0" fill="hold" nodeType="clickEffect">
                                  <p:stCondLst>
                                    <p:cond delay="0"/>
                                  </p:stCondLst>
                                  <p:childTnLst>
                                    <p:cmd type="call" cmd="togglePause">
                                      <p:cBhvr>
                                        <p:cTn id="25" dur="1" fill="hold"/>
                                        <p:tgtEl>
                                          <p:spTgt spid="150530"/>
                                        </p:tgtEl>
                                      </p:cBhvr>
                                    </p:cmd>
                                  </p:childTnLst>
                                </p:cTn>
                              </p:par>
                            </p:childTnLst>
                          </p:cTn>
                        </p:par>
                      </p:childTnLst>
                    </p:cTn>
                  </p:par>
                </p:childTnLst>
              </p:cTn>
              <p:nextCondLst>
                <p:cond evt="onClick" delay="0">
                  <p:tgtEl>
                    <p:spTgt spid="150530"/>
                  </p:tgtEl>
                </p:cond>
              </p:nextCondLst>
            </p:seq>
            <p:video>
              <p:cMediaNode>
                <p:cTn id="26" fill="hold" display="0">
                  <p:stCondLst>
                    <p:cond delay="indefinite"/>
                  </p:stCondLst>
                  <p:endCondLst>
                    <p:cond evt="onNext" delay="0">
                      <p:tgtEl>
                        <p:sldTgt/>
                      </p:tgtEl>
                    </p:cond>
                    <p:cond evt="onPrev" delay="0">
                      <p:tgtEl>
                        <p:sldTgt/>
                      </p:tgtEl>
                    </p:cond>
                  </p:endCondLst>
                </p:cTn>
                <p:tgtEl>
                  <p:spTgt spid="150530"/>
                </p:tgtEl>
              </p:cMediaNode>
            </p:video>
          </p:childTnLst>
        </p:cTn>
      </p:par>
    </p:tnLst>
    <p:bldLst>
      <p:bldP spid="150537" grpId="0"/>
      <p:bldP spid="150539" grpId="0"/>
      <p:bldP spid="15054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pic_8105"/>
          <p:cNvPicPr>
            <a:picLocks noChangeAspect="1"/>
          </p:cNvPicPr>
          <p:nvPr/>
        </p:nvPicPr>
        <p:blipFill>
          <a:blip r:embed="rId2">
            <a:clrChange>
              <a:clrFrom>
                <a:srgbClr val="FEFEFE"/>
              </a:clrFrom>
              <a:clrTo>
                <a:srgbClr val="FEFEFE">
                  <a:alpha val="0"/>
                </a:srgbClr>
              </a:clrTo>
            </a:clrChange>
            <a:lum bright="-12000" contrast="30000"/>
          </a:blip>
          <a:stretch>
            <a:fillRect/>
          </a:stretch>
        </p:blipFill>
        <p:spPr>
          <a:xfrm>
            <a:off x="1371600" y="1447800"/>
            <a:ext cx="7162800" cy="5410200"/>
          </a:xfrm>
          <a:prstGeom prst="rect">
            <a:avLst/>
          </a:prstGeom>
          <a:noFill/>
          <a:ln w="9525">
            <a:noFill/>
          </a:ln>
        </p:spPr>
      </p:pic>
      <p:sp>
        <p:nvSpPr>
          <p:cNvPr id="169987" name="Line 3"/>
          <p:cNvSpPr/>
          <p:nvPr/>
        </p:nvSpPr>
        <p:spPr>
          <a:xfrm flipH="1" flipV="1">
            <a:off x="609600" y="4038600"/>
            <a:ext cx="1676400" cy="1219200"/>
          </a:xfrm>
          <a:prstGeom prst="line">
            <a:avLst/>
          </a:prstGeom>
          <a:ln w="60325" cap="flat" cmpd="sng">
            <a:solidFill>
              <a:srgbClr val="008000"/>
            </a:solidFill>
            <a:prstDash val="solid"/>
            <a:miter/>
            <a:headEnd type="none" w="med" len="med"/>
            <a:tailEnd type="triangle" w="med" len="med"/>
          </a:ln>
        </p:spPr>
      </p:sp>
      <p:sp>
        <p:nvSpPr>
          <p:cNvPr id="169988" name="Text Box 4"/>
          <p:cNvSpPr txBox="1"/>
          <p:nvPr/>
        </p:nvSpPr>
        <p:spPr>
          <a:xfrm>
            <a:off x="304800" y="3429000"/>
            <a:ext cx="2322513" cy="519113"/>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2800" b="1" dirty="0">
                <a:solidFill>
                  <a:schemeClr val="bg2"/>
                </a:solidFill>
                <a:ea typeface="宋体" panose="02010600030101010101" pitchFamily="2" charset="-122"/>
              </a:rPr>
              <a:t>原始海洋</a:t>
            </a:r>
          </a:p>
        </p:txBody>
      </p:sp>
      <p:sp>
        <p:nvSpPr>
          <p:cNvPr id="169989" name="Text Box 5"/>
          <p:cNvSpPr txBox="1"/>
          <p:nvPr/>
        </p:nvSpPr>
        <p:spPr>
          <a:xfrm>
            <a:off x="7235825" y="2981325"/>
            <a:ext cx="1612900" cy="519113"/>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2800" b="1" dirty="0">
                <a:solidFill>
                  <a:schemeClr val="bg2"/>
                </a:solidFill>
                <a:ea typeface="宋体" panose="02010600030101010101" pitchFamily="2" charset="-122"/>
              </a:rPr>
              <a:t>原始大气</a:t>
            </a:r>
          </a:p>
        </p:txBody>
      </p:sp>
      <p:sp>
        <p:nvSpPr>
          <p:cNvPr id="169990" name="Line 6"/>
          <p:cNvSpPr/>
          <p:nvPr/>
        </p:nvSpPr>
        <p:spPr>
          <a:xfrm>
            <a:off x="5410200" y="2819400"/>
            <a:ext cx="1905000" cy="381000"/>
          </a:xfrm>
          <a:prstGeom prst="line">
            <a:avLst/>
          </a:prstGeom>
          <a:ln w="76200" cap="flat" cmpd="sng">
            <a:solidFill>
              <a:srgbClr val="008000"/>
            </a:solidFill>
            <a:prstDash val="solid"/>
            <a:miter/>
            <a:headEnd type="none" w="med" len="med"/>
            <a:tailEnd type="triangle" w="med" len="med"/>
          </a:ln>
        </p:spPr>
      </p:sp>
      <p:sp>
        <p:nvSpPr>
          <p:cNvPr id="169991" name="Line 7"/>
          <p:cNvSpPr/>
          <p:nvPr/>
        </p:nvSpPr>
        <p:spPr>
          <a:xfrm>
            <a:off x="5181600" y="5029200"/>
            <a:ext cx="2209800" cy="609600"/>
          </a:xfrm>
          <a:prstGeom prst="line">
            <a:avLst/>
          </a:prstGeom>
          <a:ln w="85725" cap="flat" cmpd="sng">
            <a:solidFill>
              <a:srgbClr val="008000"/>
            </a:solidFill>
            <a:prstDash val="solid"/>
            <a:miter/>
            <a:headEnd type="none" w="med" len="med"/>
            <a:tailEnd type="triangle" w="med" len="med"/>
          </a:ln>
        </p:spPr>
      </p:sp>
      <p:sp>
        <p:nvSpPr>
          <p:cNvPr id="169992" name="Text Box 8"/>
          <p:cNvSpPr txBox="1"/>
          <p:nvPr/>
        </p:nvSpPr>
        <p:spPr>
          <a:xfrm>
            <a:off x="7299325" y="5302250"/>
            <a:ext cx="1844675" cy="519113"/>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2800" b="1" dirty="0">
                <a:solidFill>
                  <a:schemeClr val="bg2"/>
                </a:solidFill>
                <a:ea typeface="宋体" panose="02010600030101010101" pitchFamily="2" charset="-122"/>
              </a:rPr>
              <a:t>模拟降雨</a:t>
            </a:r>
          </a:p>
        </p:txBody>
      </p:sp>
      <p:sp>
        <p:nvSpPr>
          <p:cNvPr id="169993" name="Text Box 9"/>
          <p:cNvSpPr txBox="1"/>
          <p:nvPr/>
        </p:nvSpPr>
        <p:spPr>
          <a:xfrm>
            <a:off x="0" y="5410200"/>
            <a:ext cx="1331913" cy="579438"/>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b="1" dirty="0">
                <a:solidFill>
                  <a:schemeClr val="bg2"/>
                </a:solidFill>
              </a:rPr>
              <a:t>加热</a:t>
            </a:r>
          </a:p>
        </p:txBody>
      </p:sp>
      <p:sp>
        <p:nvSpPr>
          <p:cNvPr id="19466" name="Line 10"/>
          <p:cNvSpPr/>
          <p:nvPr/>
        </p:nvSpPr>
        <p:spPr>
          <a:xfrm flipH="1" flipV="1">
            <a:off x="990600" y="5791200"/>
            <a:ext cx="1676400" cy="228600"/>
          </a:xfrm>
          <a:prstGeom prst="line">
            <a:avLst/>
          </a:prstGeom>
          <a:ln w="41275" cap="flat" cmpd="sng">
            <a:solidFill>
              <a:srgbClr val="008000"/>
            </a:solidFill>
            <a:prstDash val="solid"/>
            <a:miter/>
            <a:headEnd type="none" w="med" len="med"/>
            <a:tailEnd type="triangle" w="med" len="med"/>
          </a:ln>
        </p:spPr>
      </p:sp>
      <p:sp>
        <p:nvSpPr>
          <p:cNvPr id="19467" name="Text Box 11"/>
          <p:cNvSpPr txBox="1"/>
          <p:nvPr/>
        </p:nvSpPr>
        <p:spPr>
          <a:xfrm>
            <a:off x="2700338" y="333375"/>
            <a:ext cx="4724400" cy="823913"/>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800" b="1" dirty="0">
                <a:solidFill>
                  <a:srgbClr val="359933"/>
                </a:solidFill>
                <a:latin typeface="Tahoma" panose="020B0604030504040204" pitchFamily="34" charset="0"/>
              </a:rPr>
              <a:t>米勒实验装置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69987"/>
                                        </p:tgtEl>
                                        <p:attrNameLst>
                                          <p:attrName>style.visibility</p:attrName>
                                        </p:attrNameLst>
                                      </p:cBhvr>
                                      <p:to>
                                        <p:strVal val="visible"/>
                                      </p:to>
                                    </p:set>
                                    <p:anim calcmode="lin" valueType="num">
                                      <p:cBhvr additive="base">
                                        <p:cTn id="7" dur="500" fill="hold"/>
                                        <p:tgtEl>
                                          <p:spTgt spid="169987"/>
                                        </p:tgtEl>
                                        <p:attrNameLst>
                                          <p:attrName>ppt_x</p:attrName>
                                        </p:attrNameLst>
                                      </p:cBhvr>
                                      <p:tavLst>
                                        <p:tav tm="0">
                                          <p:val>
                                            <p:strVal val="0-#ppt_w/2"/>
                                          </p:val>
                                        </p:tav>
                                        <p:tav tm="100000">
                                          <p:val>
                                            <p:strVal val="#ppt_x"/>
                                          </p:val>
                                        </p:tav>
                                      </p:tavLst>
                                    </p:anim>
                                    <p:anim calcmode="lin" valueType="num">
                                      <p:cBhvr additive="base">
                                        <p:cTn id="8" dur="500" fill="hold"/>
                                        <p:tgtEl>
                                          <p:spTgt spid="16998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69988"/>
                                        </p:tgtEl>
                                        <p:attrNameLst>
                                          <p:attrName>style.visibility</p:attrName>
                                        </p:attrNameLst>
                                      </p:cBhvr>
                                      <p:to>
                                        <p:strVal val="visible"/>
                                      </p:to>
                                    </p:set>
                                    <p:anim calcmode="lin" valueType="num">
                                      <p:cBhvr additive="base">
                                        <p:cTn id="13" dur="500" fill="hold"/>
                                        <p:tgtEl>
                                          <p:spTgt spid="169988"/>
                                        </p:tgtEl>
                                        <p:attrNameLst>
                                          <p:attrName>ppt_x</p:attrName>
                                        </p:attrNameLst>
                                      </p:cBhvr>
                                      <p:tavLst>
                                        <p:tav tm="0">
                                          <p:val>
                                            <p:strVal val="0-#ppt_w/2"/>
                                          </p:val>
                                        </p:tav>
                                        <p:tav tm="100000">
                                          <p:val>
                                            <p:strVal val="#ppt_x"/>
                                          </p:val>
                                        </p:tav>
                                      </p:tavLst>
                                    </p:anim>
                                    <p:anim calcmode="lin" valueType="num">
                                      <p:cBhvr additive="base">
                                        <p:cTn id="14" dur="500" fill="hold"/>
                                        <p:tgtEl>
                                          <p:spTgt spid="16998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69990"/>
                                        </p:tgtEl>
                                        <p:attrNameLst>
                                          <p:attrName>style.visibility</p:attrName>
                                        </p:attrNameLst>
                                      </p:cBhvr>
                                      <p:to>
                                        <p:strVal val="visible"/>
                                      </p:to>
                                    </p:set>
                                    <p:anim calcmode="lin" valueType="num">
                                      <p:cBhvr additive="base">
                                        <p:cTn id="19" dur="500" fill="hold"/>
                                        <p:tgtEl>
                                          <p:spTgt spid="169990"/>
                                        </p:tgtEl>
                                        <p:attrNameLst>
                                          <p:attrName>ppt_x</p:attrName>
                                        </p:attrNameLst>
                                      </p:cBhvr>
                                      <p:tavLst>
                                        <p:tav tm="0">
                                          <p:val>
                                            <p:strVal val="0-#ppt_w/2"/>
                                          </p:val>
                                        </p:tav>
                                        <p:tav tm="100000">
                                          <p:val>
                                            <p:strVal val="#ppt_x"/>
                                          </p:val>
                                        </p:tav>
                                      </p:tavLst>
                                    </p:anim>
                                    <p:anim calcmode="lin" valueType="num">
                                      <p:cBhvr additive="base">
                                        <p:cTn id="20" dur="500" fill="hold"/>
                                        <p:tgtEl>
                                          <p:spTgt spid="16999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69989"/>
                                        </p:tgtEl>
                                        <p:attrNameLst>
                                          <p:attrName>style.visibility</p:attrName>
                                        </p:attrNameLst>
                                      </p:cBhvr>
                                      <p:to>
                                        <p:strVal val="visible"/>
                                      </p:to>
                                    </p:set>
                                    <p:anim calcmode="lin" valueType="num">
                                      <p:cBhvr additive="base">
                                        <p:cTn id="25" dur="500" fill="hold"/>
                                        <p:tgtEl>
                                          <p:spTgt spid="169989"/>
                                        </p:tgtEl>
                                        <p:attrNameLst>
                                          <p:attrName>ppt_x</p:attrName>
                                        </p:attrNameLst>
                                      </p:cBhvr>
                                      <p:tavLst>
                                        <p:tav tm="0">
                                          <p:val>
                                            <p:strVal val="0-#ppt_w/2"/>
                                          </p:val>
                                        </p:tav>
                                        <p:tav tm="100000">
                                          <p:val>
                                            <p:strVal val="#ppt_x"/>
                                          </p:val>
                                        </p:tav>
                                      </p:tavLst>
                                    </p:anim>
                                    <p:anim calcmode="lin" valueType="num">
                                      <p:cBhvr additive="base">
                                        <p:cTn id="26" dur="500" fill="hold"/>
                                        <p:tgtEl>
                                          <p:spTgt spid="16998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169991"/>
                                        </p:tgtEl>
                                        <p:attrNameLst>
                                          <p:attrName>style.visibility</p:attrName>
                                        </p:attrNameLst>
                                      </p:cBhvr>
                                      <p:to>
                                        <p:strVal val="visible"/>
                                      </p:to>
                                    </p:set>
                                    <p:anim calcmode="lin" valueType="num">
                                      <p:cBhvr additive="base">
                                        <p:cTn id="31" dur="500" fill="hold"/>
                                        <p:tgtEl>
                                          <p:spTgt spid="169991"/>
                                        </p:tgtEl>
                                        <p:attrNameLst>
                                          <p:attrName>ppt_x</p:attrName>
                                        </p:attrNameLst>
                                      </p:cBhvr>
                                      <p:tavLst>
                                        <p:tav tm="0">
                                          <p:val>
                                            <p:strVal val="0-#ppt_w/2"/>
                                          </p:val>
                                        </p:tav>
                                        <p:tav tm="100000">
                                          <p:val>
                                            <p:strVal val="#ppt_x"/>
                                          </p:val>
                                        </p:tav>
                                      </p:tavLst>
                                    </p:anim>
                                    <p:anim calcmode="lin" valueType="num">
                                      <p:cBhvr additive="base">
                                        <p:cTn id="32" dur="500" fill="hold"/>
                                        <p:tgtEl>
                                          <p:spTgt spid="169991"/>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169992"/>
                                        </p:tgtEl>
                                        <p:attrNameLst>
                                          <p:attrName>style.visibility</p:attrName>
                                        </p:attrNameLst>
                                      </p:cBhvr>
                                      <p:to>
                                        <p:strVal val="visible"/>
                                      </p:to>
                                    </p:set>
                                    <p:anim calcmode="lin" valueType="num">
                                      <p:cBhvr additive="base">
                                        <p:cTn id="37" dur="500" fill="hold"/>
                                        <p:tgtEl>
                                          <p:spTgt spid="169992"/>
                                        </p:tgtEl>
                                        <p:attrNameLst>
                                          <p:attrName>ppt_x</p:attrName>
                                        </p:attrNameLst>
                                      </p:cBhvr>
                                      <p:tavLst>
                                        <p:tav tm="0">
                                          <p:val>
                                            <p:strVal val="0-#ppt_w/2"/>
                                          </p:val>
                                        </p:tav>
                                        <p:tav tm="100000">
                                          <p:val>
                                            <p:strVal val="#ppt_x"/>
                                          </p:val>
                                        </p:tav>
                                      </p:tavLst>
                                    </p:anim>
                                    <p:anim calcmode="lin" valueType="num">
                                      <p:cBhvr additive="base">
                                        <p:cTn id="38" dur="500" fill="hold"/>
                                        <p:tgtEl>
                                          <p:spTgt spid="16999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8" grpId="0"/>
      <p:bldP spid="169989" grpId="0"/>
      <p:bldP spid="169992" grpId="0"/>
      <p:bldP spid="16999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p:nvPr/>
        </p:nvSpPr>
        <p:spPr>
          <a:xfrm>
            <a:off x="2051050" y="115888"/>
            <a:ext cx="5256213" cy="708025"/>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000" b="1" dirty="0">
                <a:solidFill>
                  <a:srgbClr val="CC0000"/>
                </a:solidFill>
                <a:latin typeface="Tahoma" panose="020B0604030504040204" pitchFamily="34" charset="0"/>
                <a:ea typeface="宋体" panose="02010600030101010101" pitchFamily="2" charset="-122"/>
              </a:rPr>
              <a:t>米勒的实验</a:t>
            </a:r>
            <a:r>
              <a:rPr lang="en-US" altLang="zh-CN" sz="4000" b="1" dirty="0">
                <a:solidFill>
                  <a:srgbClr val="CC0000"/>
                </a:solidFill>
                <a:latin typeface="Tahoma" panose="020B0604030504040204" pitchFamily="34" charset="0"/>
                <a:ea typeface="宋体" panose="02010600030101010101" pitchFamily="2" charset="-122"/>
              </a:rPr>
              <a:t>-</a:t>
            </a:r>
            <a:r>
              <a:rPr lang="zh-CN" altLang="en-US" sz="2800" b="1" dirty="0">
                <a:solidFill>
                  <a:schemeClr val="bg2"/>
                </a:solidFill>
                <a:latin typeface="Tahoma" panose="020B0604030504040204" pitchFamily="34" charset="0"/>
                <a:ea typeface="宋体" panose="02010600030101010101" pitchFamily="2" charset="-122"/>
              </a:rPr>
              <a:t>化学进化阶段</a:t>
            </a:r>
            <a:r>
              <a:rPr lang="zh-CN" altLang="en-US" sz="2800" dirty="0">
                <a:solidFill>
                  <a:schemeClr val="bg2"/>
                </a:solidFill>
                <a:latin typeface="Tahoma" panose="020B0604030504040204" pitchFamily="34" charset="0"/>
                <a:ea typeface="宋体" panose="02010600030101010101" pitchFamily="2" charset="-122"/>
              </a:rPr>
              <a:t> </a:t>
            </a:r>
          </a:p>
        </p:txBody>
      </p:sp>
      <p:sp>
        <p:nvSpPr>
          <p:cNvPr id="20483" name="Text Box 5"/>
          <p:cNvSpPr txBox="1"/>
          <p:nvPr/>
        </p:nvSpPr>
        <p:spPr>
          <a:xfrm>
            <a:off x="1187450" y="2565400"/>
            <a:ext cx="4248150" cy="457200"/>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endParaRPr lang="zh-CN" altLang="zh-CN" sz="2400" dirty="0">
              <a:solidFill>
                <a:schemeClr val="tx1"/>
              </a:solidFill>
              <a:ea typeface="宋体" panose="02010600030101010101" pitchFamily="2" charset="-122"/>
            </a:endParaRPr>
          </a:p>
        </p:txBody>
      </p:sp>
      <p:sp>
        <p:nvSpPr>
          <p:cNvPr id="20484" name="Text Box 6"/>
          <p:cNvSpPr txBox="1"/>
          <p:nvPr/>
        </p:nvSpPr>
        <p:spPr>
          <a:xfrm>
            <a:off x="611188" y="908050"/>
            <a:ext cx="8135937" cy="5643563"/>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en-US" altLang="zh-CN" sz="2400" dirty="0">
                <a:solidFill>
                  <a:schemeClr val="tx1"/>
                </a:solidFill>
                <a:latin typeface="黑体" panose="02010609060101010101" pitchFamily="2" charset="-122"/>
              </a:rPr>
              <a:t>     </a:t>
            </a:r>
            <a:r>
              <a:rPr lang="zh-CN" altLang="en-US" sz="2800" b="1" dirty="0">
                <a:solidFill>
                  <a:schemeClr val="bg1"/>
                </a:solidFill>
                <a:latin typeface="黑体" panose="02010609060101010101" pitchFamily="2" charset="-122"/>
              </a:rPr>
              <a:t>米勒先给烧瓶加热，使水蒸气在管中循环，接着他通过两个电极放电产生电火花，模拟原始天空的闪电，以激发密封装置中的不同气体发生化学反应，而球型空间下部连通的冷凝管让反应后的产物和水蒸汽冷却形成液体，又流回底部的烧瓶，即模拟降雨的过程。经过一周持续不断的实验和循环之后。米勒分析其化学成分时发现，其中含有包括</a:t>
            </a:r>
            <a:r>
              <a:rPr lang="en-US" altLang="zh-CN" sz="2800" b="1" dirty="0">
                <a:solidFill>
                  <a:schemeClr val="bg1"/>
                </a:solidFill>
                <a:latin typeface="黑体" panose="02010609060101010101" pitchFamily="2" charset="-122"/>
              </a:rPr>
              <a:t>5</a:t>
            </a:r>
            <a:r>
              <a:rPr lang="zh-CN" altLang="en-US" sz="2800" b="1" dirty="0">
                <a:solidFill>
                  <a:schemeClr val="bg1"/>
                </a:solidFill>
                <a:latin typeface="黑体" panose="02010609060101010101" pitchFamily="2" charset="-122"/>
              </a:rPr>
              <a:t>种氨基酸和不同有机酸在内的各种新的有机化合物，同时还形成了氰氢酸，而氰氢酸可以合成腺嘌呤，腺嘌呤是组成核苷酸的基本单位。</a:t>
            </a:r>
          </a:p>
          <a:p>
            <a:pPr marL="0" lvl="0" indent="0" eaLnBrk="1" hangingPunct="1">
              <a:lnSpc>
                <a:spcPct val="100000"/>
              </a:lnSpc>
              <a:spcBef>
                <a:spcPct val="0"/>
              </a:spcBef>
              <a:buClrTx/>
              <a:buSzTx/>
              <a:buFontTx/>
              <a:buNone/>
            </a:pPr>
            <a:r>
              <a:rPr lang="zh-CN" altLang="en-US" sz="2800" b="1" dirty="0">
                <a:solidFill>
                  <a:schemeClr val="bg1"/>
                </a:solidFill>
                <a:latin typeface="黑体" panose="02010609060101010101" pitchFamily="2" charset="-122"/>
              </a:rPr>
              <a:t>    </a:t>
            </a:r>
            <a:r>
              <a:rPr lang="zh-CN" altLang="en-US" sz="2800" b="1" dirty="0">
                <a:solidFill>
                  <a:srgbClr val="FF0000"/>
                </a:solidFill>
                <a:latin typeface="黑体" panose="02010609060101010101" pitchFamily="2" charset="-122"/>
              </a:rPr>
              <a:t>米勒的实验试图向人们证实，生命起源的第一步，从无机小分子物质形成有机小分子物质，在原始地球的条件下是完全可能实现的。</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1507" name="Picture 3" descr="BD14866_"/>
          <p:cNvPicPr>
            <a:picLocks noChangeAspect="1"/>
          </p:cNvPicPr>
          <p:nvPr/>
        </p:nvPicPr>
        <p:blipFill>
          <a:blip r:embed="rId3"/>
          <a:stretch>
            <a:fillRect/>
          </a:stretch>
        </p:blipFill>
        <p:spPr>
          <a:xfrm>
            <a:off x="4724400" y="5330825"/>
            <a:ext cx="762000" cy="762000"/>
          </a:xfrm>
          <a:prstGeom prst="rect">
            <a:avLst/>
          </a:prstGeom>
          <a:noFill/>
          <a:ln w="9525">
            <a:noFill/>
          </a:ln>
        </p:spPr>
      </p:pic>
      <p:pic>
        <p:nvPicPr>
          <p:cNvPr id="21508" name="Picture 4" descr="BD14866_"/>
          <p:cNvPicPr>
            <a:picLocks noChangeAspect="1"/>
          </p:cNvPicPr>
          <p:nvPr/>
        </p:nvPicPr>
        <p:blipFill>
          <a:blip r:embed="rId3"/>
          <a:stretch>
            <a:fillRect/>
          </a:stretch>
        </p:blipFill>
        <p:spPr>
          <a:xfrm>
            <a:off x="5105400" y="3654425"/>
            <a:ext cx="762000" cy="762000"/>
          </a:xfrm>
          <a:prstGeom prst="rect">
            <a:avLst/>
          </a:prstGeom>
          <a:noFill/>
          <a:ln w="9525">
            <a:noFill/>
          </a:ln>
        </p:spPr>
      </p:pic>
      <p:pic>
        <p:nvPicPr>
          <p:cNvPr id="21509" name="Picture 5" descr="BD14866_"/>
          <p:cNvPicPr>
            <a:picLocks noChangeAspect="1"/>
          </p:cNvPicPr>
          <p:nvPr/>
        </p:nvPicPr>
        <p:blipFill>
          <a:blip r:embed="rId3"/>
          <a:stretch>
            <a:fillRect/>
          </a:stretch>
        </p:blipFill>
        <p:spPr>
          <a:xfrm>
            <a:off x="2590800" y="3349625"/>
            <a:ext cx="685800" cy="685800"/>
          </a:xfrm>
          <a:prstGeom prst="rect">
            <a:avLst/>
          </a:prstGeom>
          <a:noFill/>
          <a:ln w="9525">
            <a:noFill/>
          </a:ln>
        </p:spPr>
      </p:pic>
      <p:pic>
        <p:nvPicPr>
          <p:cNvPr id="21510" name="Picture 6" descr="BD14866_"/>
          <p:cNvPicPr>
            <a:picLocks noChangeAspect="1"/>
          </p:cNvPicPr>
          <p:nvPr/>
        </p:nvPicPr>
        <p:blipFill>
          <a:blip r:embed="rId3"/>
          <a:stretch>
            <a:fillRect/>
          </a:stretch>
        </p:blipFill>
        <p:spPr>
          <a:xfrm>
            <a:off x="2438400" y="4873625"/>
            <a:ext cx="457200" cy="442913"/>
          </a:xfrm>
          <a:prstGeom prst="rect">
            <a:avLst/>
          </a:prstGeom>
          <a:noFill/>
          <a:ln w="9525">
            <a:noFill/>
          </a:ln>
        </p:spPr>
      </p:pic>
      <p:sp>
        <p:nvSpPr>
          <p:cNvPr id="21511" name="Text Box 7"/>
          <p:cNvSpPr txBox="1"/>
          <p:nvPr/>
        </p:nvSpPr>
        <p:spPr>
          <a:xfrm>
            <a:off x="457200" y="228600"/>
            <a:ext cx="2971800" cy="519113"/>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endParaRPr lang="zh-CN" altLang="zh-CN" sz="2800" dirty="0">
              <a:solidFill>
                <a:srgbClr val="0000CC"/>
              </a:solidFill>
              <a:ea typeface="隶书" panose="02010509060101010101" pitchFamily="49" charset="-122"/>
            </a:endParaRPr>
          </a:p>
        </p:txBody>
      </p:sp>
      <p:sp>
        <p:nvSpPr>
          <p:cNvPr id="21512" name="WordArt 8"/>
          <p:cNvSpPr>
            <a:spLocks noTextEdit="1"/>
          </p:cNvSpPr>
          <p:nvPr/>
        </p:nvSpPr>
        <p:spPr>
          <a:xfrm rot="5400000">
            <a:off x="-936625" y="1592263"/>
            <a:ext cx="3889375" cy="1223962"/>
          </a:xfrm>
          <a:prstGeom prst="rect">
            <a:avLst/>
          </a:prstGeom>
        </p:spPr>
        <p:txBody>
          <a:bodyPr vert="eaVert" wrap="none" fromWordArt="1">
            <a:prstTxWarp prst="textPlain">
              <a:avLst>
                <a:gd name="adj" fmla="val 50000"/>
              </a:avLst>
            </a:prstTxWarp>
            <a:normAutofit/>
          </a:bodyPr>
          <a:lstStyle/>
          <a:p>
            <a:pPr algn="ctr"/>
            <a:r>
              <a:rPr lang="zh-CN" altLang="en-US" sz="3600">
                <a:ln w="12700" cap="flat" cmpd="sng">
                  <a:solidFill>
                    <a:srgbClr val="FF6600"/>
                  </a:solidFill>
                  <a:prstDash val="solid"/>
                  <a:headEnd type="none" w="sm" len="sm"/>
                  <a:tailEnd type="none" w="sm" len="sm"/>
                </a:ln>
                <a:solidFill>
                  <a:srgbClr val="66FF33"/>
                </a:solidFill>
                <a:latin typeface="华文行楷" panose="02010800040101010101" pitchFamily="2" charset="-122"/>
                <a:ea typeface="华文行楷" panose="02010800040101010101" pitchFamily="2" charset="-122"/>
              </a:rPr>
              <a:t>生命的起源</a:t>
            </a:r>
          </a:p>
        </p:txBody>
      </p:sp>
      <p:sp>
        <p:nvSpPr>
          <p:cNvPr id="21513" name="Line 9"/>
          <p:cNvSpPr/>
          <p:nvPr/>
        </p:nvSpPr>
        <p:spPr>
          <a:xfrm>
            <a:off x="4211638" y="765175"/>
            <a:ext cx="0" cy="790575"/>
          </a:xfrm>
          <a:prstGeom prst="line">
            <a:avLst/>
          </a:prstGeom>
          <a:ln w="76200" cap="flat" cmpd="sng">
            <a:solidFill>
              <a:srgbClr val="FFFF00"/>
            </a:solidFill>
            <a:prstDash val="solid"/>
            <a:headEnd type="none" w="sm" len="sm"/>
            <a:tailEnd type="triangle" w="sm" len="sm"/>
          </a:ln>
        </p:spPr>
      </p:sp>
      <p:sp>
        <p:nvSpPr>
          <p:cNvPr id="21514" name="Line 10"/>
          <p:cNvSpPr/>
          <p:nvPr/>
        </p:nvSpPr>
        <p:spPr>
          <a:xfrm>
            <a:off x="4211638" y="1989138"/>
            <a:ext cx="0" cy="792162"/>
          </a:xfrm>
          <a:prstGeom prst="line">
            <a:avLst/>
          </a:prstGeom>
          <a:ln w="76200" cap="flat" cmpd="sng">
            <a:solidFill>
              <a:srgbClr val="FFFF00"/>
            </a:solidFill>
            <a:prstDash val="solid"/>
            <a:headEnd type="none" w="sm" len="sm"/>
            <a:tailEnd type="triangle" w="sm" len="sm"/>
          </a:ln>
        </p:spPr>
      </p:sp>
      <p:sp>
        <p:nvSpPr>
          <p:cNvPr id="21515" name="Line 11"/>
          <p:cNvSpPr/>
          <p:nvPr/>
        </p:nvSpPr>
        <p:spPr>
          <a:xfrm>
            <a:off x="4211638" y="3213100"/>
            <a:ext cx="0" cy="792163"/>
          </a:xfrm>
          <a:prstGeom prst="line">
            <a:avLst/>
          </a:prstGeom>
          <a:ln w="76200" cap="flat" cmpd="sng">
            <a:solidFill>
              <a:srgbClr val="FFFF00"/>
            </a:solidFill>
            <a:prstDash val="solid"/>
            <a:headEnd type="none" w="sm" len="sm"/>
            <a:tailEnd type="triangle" w="sm" len="sm"/>
          </a:ln>
        </p:spPr>
      </p:sp>
      <p:sp>
        <p:nvSpPr>
          <p:cNvPr id="21516" name="Line 12"/>
          <p:cNvSpPr/>
          <p:nvPr/>
        </p:nvSpPr>
        <p:spPr>
          <a:xfrm>
            <a:off x="4211638" y="4941888"/>
            <a:ext cx="0" cy="719137"/>
          </a:xfrm>
          <a:prstGeom prst="line">
            <a:avLst/>
          </a:prstGeom>
          <a:ln w="76200" cap="flat" cmpd="sng">
            <a:solidFill>
              <a:srgbClr val="FFFF00"/>
            </a:solidFill>
            <a:prstDash val="solid"/>
            <a:headEnd type="none" w="sm" len="sm"/>
            <a:tailEnd type="triangle" w="sm" len="sm"/>
          </a:ln>
        </p:spPr>
      </p:sp>
      <p:sp>
        <p:nvSpPr>
          <p:cNvPr id="21517" name="Text Box 13"/>
          <p:cNvSpPr txBox="1"/>
          <p:nvPr/>
        </p:nvSpPr>
        <p:spPr>
          <a:xfrm>
            <a:off x="2166938" y="84138"/>
            <a:ext cx="5429250" cy="823912"/>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800" dirty="0">
                <a:solidFill>
                  <a:srgbClr val="FF0000"/>
                </a:solidFill>
                <a:ea typeface="华文新魏" panose="02010800040101010101" pitchFamily="2" charset="-122"/>
              </a:rPr>
              <a:t>无机小分子物质</a:t>
            </a:r>
          </a:p>
        </p:txBody>
      </p:sp>
      <p:sp>
        <p:nvSpPr>
          <p:cNvPr id="21518" name="Text Box 14"/>
          <p:cNvSpPr txBox="1"/>
          <p:nvPr/>
        </p:nvSpPr>
        <p:spPr>
          <a:xfrm>
            <a:off x="3491880" y="765175"/>
            <a:ext cx="2663825" cy="579438"/>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chemeClr val="bg1"/>
                </a:solidFill>
                <a:latin typeface="楷体_GB2312" pitchFamily="49" charset="-122"/>
                <a:ea typeface="楷体_GB2312" pitchFamily="49" charset="-122"/>
              </a:rPr>
              <a:t>生   成</a:t>
            </a:r>
          </a:p>
        </p:txBody>
      </p:sp>
      <p:sp>
        <p:nvSpPr>
          <p:cNvPr id="21519" name="Text Box 15"/>
          <p:cNvSpPr txBox="1"/>
          <p:nvPr/>
        </p:nvSpPr>
        <p:spPr>
          <a:xfrm>
            <a:off x="3491904" y="2057400"/>
            <a:ext cx="2808288" cy="579438"/>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chemeClr val="bg1"/>
                </a:solidFill>
                <a:latin typeface="楷体_GB2312" pitchFamily="49" charset="-122"/>
                <a:ea typeface="楷体_GB2312" pitchFamily="49" charset="-122"/>
              </a:rPr>
              <a:t>形   成</a:t>
            </a:r>
            <a:r>
              <a:rPr lang="zh-CN" altLang="en-US" b="1" dirty="0">
                <a:solidFill>
                  <a:srgbClr val="FFFFFF"/>
                </a:solidFill>
                <a:latin typeface="楷体_GB2312" pitchFamily="49" charset="-122"/>
                <a:ea typeface="楷体_GB2312" pitchFamily="49" charset="-122"/>
              </a:rPr>
              <a:t> </a:t>
            </a:r>
          </a:p>
        </p:txBody>
      </p:sp>
      <p:sp>
        <p:nvSpPr>
          <p:cNvPr id="21520" name="Text Box 16"/>
          <p:cNvSpPr txBox="1"/>
          <p:nvPr/>
        </p:nvSpPr>
        <p:spPr>
          <a:xfrm>
            <a:off x="3530898" y="3213100"/>
            <a:ext cx="2481262" cy="579438"/>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chemeClr val="bg1"/>
                </a:solidFill>
                <a:latin typeface="楷体_GB2312" pitchFamily="49" charset="-122"/>
                <a:ea typeface="楷体_GB2312" pitchFamily="49" charset="-122"/>
              </a:rPr>
              <a:t>组   成</a:t>
            </a:r>
          </a:p>
        </p:txBody>
      </p:sp>
      <p:sp>
        <p:nvSpPr>
          <p:cNvPr id="21521" name="Text Box 17"/>
          <p:cNvSpPr txBox="1"/>
          <p:nvPr/>
        </p:nvSpPr>
        <p:spPr>
          <a:xfrm>
            <a:off x="3419475" y="4941888"/>
            <a:ext cx="1944688" cy="579437"/>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chemeClr val="bg1"/>
                </a:solidFill>
                <a:ea typeface="楷体_GB2312" pitchFamily="49" charset="-122"/>
              </a:rPr>
              <a:t>演     变</a:t>
            </a:r>
          </a:p>
        </p:txBody>
      </p:sp>
      <p:sp>
        <p:nvSpPr>
          <p:cNvPr id="21522" name="Text Box 18"/>
          <p:cNvSpPr txBox="1"/>
          <p:nvPr/>
        </p:nvSpPr>
        <p:spPr>
          <a:xfrm>
            <a:off x="5219700" y="836613"/>
            <a:ext cx="3240088" cy="579437"/>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chemeClr val="bg2"/>
                </a:solidFill>
                <a:latin typeface="Arial" panose="020B0604020202020204" pitchFamily="34" charset="0"/>
                <a:ea typeface="宋体" panose="02010600030101010101" pitchFamily="2" charset="-122"/>
              </a:rPr>
              <a:t>场所：</a:t>
            </a:r>
            <a:r>
              <a:rPr lang="zh-CN" altLang="en-US" b="1" dirty="0">
                <a:solidFill>
                  <a:schemeClr val="bg2"/>
                </a:solidFill>
                <a:ea typeface="华文新魏" panose="02010800040101010101" pitchFamily="2" charset="-122"/>
              </a:rPr>
              <a:t>原始大气</a:t>
            </a:r>
          </a:p>
        </p:txBody>
      </p:sp>
      <p:sp>
        <p:nvSpPr>
          <p:cNvPr id="21523" name="Text Box 19"/>
          <p:cNvSpPr txBox="1"/>
          <p:nvPr/>
        </p:nvSpPr>
        <p:spPr>
          <a:xfrm>
            <a:off x="5327650" y="2057400"/>
            <a:ext cx="3816350" cy="579438"/>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chemeClr val="bg2"/>
                </a:solidFill>
                <a:latin typeface="Arial" panose="020B0604020202020204" pitchFamily="34" charset="0"/>
                <a:ea typeface="宋体" panose="02010600030101010101" pitchFamily="2" charset="-122"/>
              </a:rPr>
              <a:t>场所：</a:t>
            </a:r>
            <a:r>
              <a:rPr lang="zh-CN" altLang="en-US" b="1" dirty="0">
                <a:solidFill>
                  <a:schemeClr val="bg2"/>
                </a:solidFill>
                <a:ea typeface="华文新魏" panose="02010800040101010101" pitchFamily="2" charset="-122"/>
              </a:rPr>
              <a:t>原始海洋</a:t>
            </a:r>
          </a:p>
        </p:txBody>
      </p:sp>
      <p:sp>
        <p:nvSpPr>
          <p:cNvPr id="21524" name="Rectangle 20"/>
          <p:cNvSpPr/>
          <p:nvPr/>
        </p:nvSpPr>
        <p:spPr>
          <a:xfrm>
            <a:off x="5219700" y="5010150"/>
            <a:ext cx="3563938" cy="579438"/>
          </a:xfrm>
          <a:prstGeom prst="rect">
            <a:avLst/>
          </a:prstGeom>
          <a:solidFill>
            <a:schemeClr val="tx1"/>
          </a:solid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chemeClr val="bg2"/>
                </a:solidFill>
                <a:latin typeface="Arial" panose="020B0604020202020204" pitchFamily="34" charset="0"/>
                <a:ea typeface="华文新魏" panose="02010800040101010101" pitchFamily="2" charset="-122"/>
              </a:rPr>
              <a:t>场所：</a:t>
            </a:r>
            <a:r>
              <a:rPr lang="zh-CN" altLang="en-US" b="1" dirty="0">
                <a:solidFill>
                  <a:schemeClr val="bg2"/>
                </a:solidFill>
                <a:ea typeface="华文新魏" panose="02010800040101010101" pitchFamily="2" charset="-122"/>
              </a:rPr>
              <a:t>原始海洋</a:t>
            </a:r>
          </a:p>
        </p:txBody>
      </p:sp>
      <p:sp>
        <p:nvSpPr>
          <p:cNvPr id="21525" name="Text Box 21"/>
          <p:cNvSpPr txBox="1"/>
          <p:nvPr/>
        </p:nvSpPr>
        <p:spPr>
          <a:xfrm>
            <a:off x="755650" y="4362450"/>
            <a:ext cx="1871663" cy="579438"/>
          </a:xfrm>
          <a:prstGeom prst="rect">
            <a:avLst/>
          </a:prstGeom>
          <a:noFill/>
          <a:ln w="12700">
            <a:noFill/>
          </a:ln>
          <a:effectLst>
            <a:outerShdw dist="35921" dir="2699999" algn="ctr" rotWithShape="0">
              <a:srgbClr val="FF0000"/>
            </a:outerShdw>
          </a:effectLst>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FFFF00"/>
                </a:solidFill>
                <a:ea typeface="隶书" panose="02010509060101010101" pitchFamily="49" charset="-122"/>
              </a:rPr>
              <a:t>特点：</a:t>
            </a:r>
          </a:p>
        </p:txBody>
      </p:sp>
      <p:sp>
        <p:nvSpPr>
          <p:cNvPr id="21526" name="Text Box 22"/>
          <p:cNvSpPr txBox="1"/>
          <p:nvPr/>
        </p:nvSpPr>
        <p:spPr>
          <a:xfrm>
            <a:off x="684213" y="6089650"/>
            <a:ext cx="1993900" cy="579438"/>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990000"/>
                </a:solidFill>
                <a:ea typeface="隶书" panose="02010509060101010101" pitchFamily="49" charset="-122"/>
              </a:rPr>
              <a:t>特点：</a:t>
            </a:r>
          </a:p>
        </p:txBody>
      </p:sp>
      <p:sp>
        <p:nvSpPr>
          <p:cNvPr id="21527" name="Text Box 23"/>
          <p:cNvSpPr txBox="1"/>
          <p:nvPr/>
        </p:nvSpPr>
        <p:spPr>
          <a:xfrm>
            <a:off x="1908175" y="4433888"/>
            <a:ext cx="6300788" cy="579437"/>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dirty="0">
                <a:solidFill>
                  <a:srgbClr val="FF0000"/>
                </a:solidFill>
                <a:latin typeface="华文新魏" panose="02010800040101010101" pitchFamily="2" charset="-122"/>
                <a:ea typeface="华文新魏" panose="02010800040101010101" pitchFamily="2" charset="-122"/>
              </a:rPr>
              <a:t>原始界膜和原始的 物质交换</a:t>
            </a:r>
          </a:p>
        </p:txBody>
      </p:sp>
      <p:sp>
        <p:nvSpPr>
          <p:cNvPr id="21528" name="Text Box 24"/>
          <p:cNvSpPr txBox="1"/>
          <p:nvPr/>
        </p:nvSpPr>
        <p:spPr>
          <a:xfrm>
            <a:off x="1908175" y="6165850"/>
            <a:ext cx="5400675" cy="576263"/>
          </a:xfrm>
          <a:prstGeom prst="rect">
            <a:avLst/>
          </a:prstGeom>
          <a:solidFill>
            <a:srgbClr val="66FFFF"/>
          </a:solidFill>
          <a:ln w="57150" cap="flat" cmpd="sng">
            <a:solidFill>
              <a:srgbClr val="66FF33"/>
            </a:solidFill>
            <a:prstDash val="solid"/>
            <a:miter/>
            <a:headEnd type="none" w="sm" len="sm"/>
            <a:tailEnd type="none" w="sm" len="sm"/>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2800" b="1" dirty="0">
                <a:solidFill>
                  <a:srgbClr val="000000"/>
                </a:solidFill>
                <a:ea typeface="楷体_GB2312" pitchFamily="49" charset="-122"/>
              </a:rPr>
              <a:t>具有原始的新陈代谢和繁殖能力</a:t>
            </a:r>
          </a:p>
        </p:txBody>
      </p:sp>
      <p:sp>
        <p:nvSpPr>
          <p:cNvPr id="21529" name="Text Box 25"/>
          <p:cNvSpPr txBox="1"/>
          <p:nvPr/>
        </p:nvSpPr>
        <p:spPr>
          <a:xfrm>
            <a:off x="1808163" y="1341438"/>
            <a:ext cx="5211762" cy="823912"/>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4800" dirty="0">
                <a:solidFill>
                  <a:srgbClr val="FF0000"/>
                </a:solidFill>
                <a:ea typeface="华文新魏" panose="02010800040101010101" pitchFamily="2" charset="-122"/>
              </a:rPr>
              <a:t>有机小分子物质</a:t>
            </a:r>
          </a:p>
        </p:txBody>
      </p:sp>
      <p:sp>
        <p:nvSpPr>
          <p:cNvPr id="21530" name="Text Box 26"/>
          <p:cNvSpPr txBox="1"/>
          <p:nvPr/>
        </p:nvSpPr>
        <p:spPr>
          <a:xfrm>
            <a:off x="1979613" y="2492375"/>
            <a:ext cx="4968875" cy="823913"/>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4800" dirty="0">
                <a:solidFill>
                  <a:srgbClr val="FF0000"/>
                </a:solidFill>
                <a:ea typeface="华文新魏" panose="02010800040101010101" pitchFamily="2" charset="-122"/>
              </a:rPr>
              <a:t>有机大分子物质</a:t>
            </a:r>
          </a:p>
        </p:txBody>
      </p:sp>
      <p:sp>
        <p:nvSpPr>
          <p:cNvPr id="21531" name="Text Box 27"/>
          <p:cNvSpPr txBox="1"/>
          <p:nvPr/>
        </p:nvSpPr>
        <p:spPr>
          <a:xfrm>
            <a:off x="1163638" y="3829050"/>
            <a:ext cx="6216650" cy="823913"/>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4800" dirty="0">
                <a:solidFill>
                  <a:srgbClr val="FF0000"/>
                </a:solidFill>
                <a:ea typeface="华文新魏" panose="02010800040101010101" pitchFamily="2" charset="-122"/>
              </a:rPr>
              <a:t>多分子体系</a:t>
            </a:r>
          </a:p>
        </p:txBody>
      </p:sp>
      <p:sp>
        <p:nvSpPr>
          <p:cNvPr id="21532" name="Text Box 28"/>
          <p:cNvSpPr txBox="1"/>
          <p:nvPr/>
        </p:nvSpPr>
        <p:spPr>
          <a:xfrm>
            <a:off x="2267744" y="5456238"/>
            <a:ext cx="3887788" cy="823912"/>
          </a:xfrm>
          <a:prstGeom prst="rect">
            <a:avLst/>
          </a:prstGeom>
          <a:noFill/>
          <a:ln w="9525">
            <a:noFill/>
          </a:ln>
          <a:effectLst>
            <a:outerShdw dist="35921" dir="2699999" algn="ctr" rotWithShape="0">
              <a:srgbClr val="FFFF00">
                <a:alpha val="50000"/>
              </a:srgbClr>
            </a:outerShdw>
          </a:effectLst>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4800" b="1" dirty="0">
                <a:solidFill>
                  <a:srgbClr val="C00000"/>
                </a:solidFill>
                <a:ea typeface="华文新魏" panose="02010800040101010101" pitchFamily="2" charset="-122"/>
              </a:rPr>
              <a:t>原始生命</a:t>
            </a:r>
          </a:p>
        </p:txBody>
      </p:sp>
      <p:sp>
        <p:nvSpPr>
          <p:cNvPr id="21533" name="Text Box 29"/>
          <p:cNvSpPr txBox="1"/>
          <p:nvPr/>
        </p:nvSpPr>
        <p:spPr>
          <a:xfrm>
            <a:off x="5292725" y="3281363"/>
            <a:ext cx="3779838" cy="579437"/>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chemeClr val="bg2"/>
                </a:solidFill>
                <a:latin typeface="Arial" panose="020B0604020202020204" pitchFamily="34" charset="0"/>
                <a:ea typeface="宋体" panose="02010600030101010101" pitchFamily="2" charset="-122"/>
              </a:rPr>
              <a:t>场所：</a:t>
            </a:r>
            <a:r>
              <a:rPr lang="zh-CN" altLang="en-US" b="1" dirty="0">
                <a:solidFill>
                  <a:schemeClr val="bg2"/>
                </a:solidFill>
                <a:ea typeface="华文新魏" panose="02010800040101010101" pitchFamily="2" charset="-122"/>
              </a:rPr>
              <a:t>原始海洋</a:t>
            </a:r>
          </a:p>
        </p:txBody>
      </p:sp>
      <p:sp>
        <p:nvSpPr>
          <p:cNvPr id="21534" name="Text Box 30"/>
          <p:cNvSpPr txBox="1"/>
          <p:nvPr/>
        </p:nvSpPr>
        <p:spPr>
          <a:xfrm>
            <a:off x="6927850" y="4514850"/>
            <a:ext cx="184150" cy="366713"/>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21535" name="Text Box 31"/>
          <p:cNvSpPr txBox="1"/>
          <p:nvPr/>
        </p:nvSpPr>
        <p:spPr>
          <a:xfrm>
            <a:off x="1384300" y="1274763"/>
            <a:ext cx="184150" cy="366712"/>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21536" name="Text Box 32"/>
          <p:cNvSpPr txBox="1"/>
          <p:nvPr/>
        </p:nvSpPr>
        <p:spPr>
          <a:xfrm>
            <a:off x="447675" y="1417638"/>
            <a:ext cx="184150" cy="366712"/>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endParaRPr lang="zh-CN" altLang="zh-CN" sz="1800" dirty="0">
              <a:solidFill>
                <a:schemeClr val="tx1"/>
              </a:solidFill>
              <a:latin typeface="Arial" panose="020B0604020202020204" pitchFamily="34" charset="0"/>
              <a:ea typeface="宋体" panose="02010600030101010101" pitchFamily="2"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22530" name="Picture 4" descr="P48-2"/>
          <p:cNvPicPr>
            <a:picLocks noChangeAspect="1"/>
          </p:cNvPicPr>
          <p:nvPr/>
        </p:nvPicPr>
        <p:blipFill>
          <a:blip r:embed="rId2"/>
          <a:stretch>
            <a:fillRect/>
          </a:stretch>
        </p:blipFill>
        <p:spPr>
          <a:xfrm>
            <a:off x="5003800" y="333375"/>
            <a:ext cx="3635375" cy="3743325"/>
          </a:xfrm>
          <a:prstGeom prst="rect">
            <a:avLst/>
          </a:prstGeom>
          <a:noFill/>
          <a:ln w="9525">
            <a:noFill/>
          </a:ln>
        </p:spPr>
      </p:pic>
      <p:sp>
        <p:nvSpPr>
          <p:cNvPr id="22531" name="Text Box 5"/>
          <p:cNvSpPr txBox="1"/>
          <p:nvPr/>
        </p:nvSpPr>
        <p:spPr>
          <a:xfrm>
            <a:off x="228600" y="4800600"/>
            <a:ext cx="4876800" cy="64135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3600" b="1" dirty="0">
                <a:solidFill>
                  <a:schemeClr val="tx1"/>
                </a:solidFill>
                <a:ea typeface="宋体" panose="02010600030101010101" pitchFamily="2" charset="-122"/>
              </a:rPr>
              <a:t>原始地球表面想象图</a:t>
            </a:r>
          </a:p>
        </p:txBody>
      </p:sp>
      <p:sp>
        <p:nvSpPr>
          <p:cNvPr id="22532" name="Text Box 6"/>
          <p:cNvSpPr txBox="1"/>
          <p:nvPr/>
        </p:nvSpPr>
        <p:spPr>
          <a:xfrm>
            <a:off x="6011863" y="4394200"/>
            <a:ext cx="3132137" cy="9556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2800" b="1" dirty="0">
                <a:solidFill>
                  <a:schemeClr val="bg2"/>
                </a:solidFill>
                <a:ea typeface="宋体" panose="02010600030101010101" pitchFamily="2" charset="-122"/>
              </a:rPr>
              <a:t>米勒模拟原始地球环境的实验</a:t>
            </a:r>
          </a:p>
        </p:txBody>
      </p:sp>
      <p:sp>
        <p:nvSpPr>
          <p:cNvPr id="147463" name="Text Box 7"/>
          <p:cNvSpPr txBox="1"/>
          <p:nvPr/>
        </p:nvSpPr>
        <p:spPr>
          <a:xfrm>
            <a:off x="0" y="4568825"/>
            <a:ext cx="5867400" cy="1198880"/>
          </a:xfrm>
          <a:prstGeom prst="rect">
            <a:avLst/>
          </a:prstGeom>
          <a:solidFill>
            <a:schemeClr val="tx1"/>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3600" b="1" dirty="0">
                <a:solidFill>
                  <a:schemeClr val="bg1"/>
                </a:solidFill>
                <a:ea typeface="宋体" panose="02010600030101010101" pitchFamily="2" charset="-122"/>
              </a:rPr>
              <a:t>           </a:t>
            </a:r>
            <a:r>
              <a:rPr lang="zh-CN" altLang="en-US" sz="3600" b="1" dirty="0">
                <a:solidFill>
                  <a:schemeClr val="bg2"/>
                </a:solidFill>
                <a:ea typeface="宋体" panose="02010600030101010101" pitchFamily="2" charset="-122"/>
              </a:rPr>
              <a:t>研究表明，地球大约是在        年前形成的。 </a:t>
            </a:r>
          </a:p>
        </p:txBody>
      </p:sp>
      <p:sp>
        <p:nvSpPr>
          <p:cNvPr id="22534" name="Line 8"/>
          <p:cNvSpPr/>
          <p:nvPr/>
        </p:nvSpPr>
        <p:spPr>
          <a:xfrm>
            <a:off x="0" y="5084763"/>
            <a:ext cx="1371600" cy="0"/>
          </a:xfrm>
          <a:prstGeom prst="line">
            <a:avLst/>
          </a:prstGeom>
          <a:ln w="38100" cap="flat" cmpd="sng">
            <a:solidFill>
              <a:schemeClr val="bg1"/>
            </a:solidFill>
            <a:prstDash val="solid"/>
            <a:headEnd type="none" w="med" len="med"/>
            <a:tailEnd type="none" w="med" len="med"/>
          </a:ln>
        </p:spPr>
      </p:sp>
      <p:sp>
        <p:nvSpPr>
          <p:cNvPr id="22535" name="Line 9"/>
          <p:cNvSpPr/>
          <p:nvPr/>
        </p:nvSpPr>
        <p:spPr>
          <a:xfrm>
            <a:off x="971550" y="5661025"/>
            <a:ext cx="914400" cy="0"/>
          </a:xfrm>
          <a:prstGeom prst="line">
            <a:avLst/>
          </a:prstGeom>
          <a:ln w="38100" cap="flat" cmpd="sng">
            <a:solidFill>
              <a:schemeClr val="bg1"/>
            </a:solidFill>
            <a:prstDash val="solid"/>
            <a:headEnd type="none" w="med" len="med"/>
            <a:tailEnd type="none" w="med" len="med"/>
          </a:ln>
        </p:spPr>
      </p:sp>
      <p:sp>
        <p:nvSpPr>
          <p:cNvPr id="147466" name="Text Box 10"/>
          <p:cNvSpPr txBox="1"/>
          <p:nvPr/>
        </p:nvSpPr>
        <p:spPr>
          <a:xfrm>
            <a:off x="0" y="4508500"/>
            <a:ext cx="1828800" cy="579438"/>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FF0000"/>
                </a:solidFill>
                <a:ea typeface="宋体" panose="02010600030101010101" pitchFamily="2" charset="-122"/>
              </a:rPr>
              <a:t>地质学</a:t>
            </a:r>
          </a:p>
        </p:txBody>
      </p:sp>
      <p:sp>
        <p:nvSpPr>
          <p:cNvPr id="147467" name="Text Box 11"/>
          <p:cNvSpPr txBox="1"/>
          <p:nvPr/>
        </p:nvSpPr>
        <p:spPr>
          <a:xfrm>
            <a:off x="971550" y="5084763"/>
            <a:ext cx="1143000" cy="64135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3600" b="1" dirty="0">
                <a:solidFill>
                  <a:srgbClr val="FF0000"/>
                </a:solidFill>
                <a:ea typeface="宋体" panose="02010600030101010101" pitchFamily="2" charset="-122"/>
              </a:rPr>
              <a:t>46</a:t>
            </a:r>
            <a:r>
              <a:rPr lang="zh-CN" altLang="en-US" sz="3600" b="1" dirty="0">
                <a:solidFill>
                  <a:srgbClr val="FF0000"/>
                </a:solidFill>
                <a:ea typeface="宋体" panose="02010600030101010101" pitchFamily="2" charset="-122"/>
              </a:rPr>
              <a:t>亿</a:t>
            </a:r>
          </a:p>
        </p:txBody>
      </p:sp>
      <p:sp>
        <p:nvSpPr>
          <p:cNvPr id="147468" name="Text Box 12"/>
          <p:cNvSpPr txBox="1"/>
          <p:nvPr/>
        </p:nvSpPr>
        <p:spPr>
          <a:xfrm>
            <a:off x="0" y="4611688"/>
            <a:ext cx="5867400" cy="2225675"/>
          </a:xfrm>
          <a:prstGeom prst="rect">
            <a:avLst/>
          </a:prstGeom>
          <a:solidFill>
            <a:srgbClr val="800000"/>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000" b="1" dirty="0">
                <a:solidFill>
                  <a:schemeClr val="tx1"/>
                </a:solidFill>
                <a:ea typeface="宋体" panose="02010600030101010101" pitchFamily="2" charset="-122"/>
              </a:rPr>
              <a:t>原始地球有氧气吗？原始大气的主要成分是什么？</a:t>
            </a:r>
          </a:p>
          <a:p>
            <a:pPr marL="0" lvl="0" indent="0" eaLnBrk="1" hangingPunct="1">
              <a:lnSpc>
                <a:spcPct val="100000"/>
              </a:lnSpc>
              <a:spcBef>
                <a:spcPct val="50000"/>
              </a:spcBef>
              <a:buClrTx/>
              <a:buSzTx/>
              <a:buFontTx/>
              <a:buNone/>
            </a:pPr>
            <a:r>
              <a:rPr lang="zh-CN" altLang="en-US" sz="4000" b="1" dirty="0">
                <a:solidFill>
                  <a:schemeClr val="bg1"/>
                </a:solidFill>
                <a:ea typeface="宋体" panose="02010600030101010101" pitchFamily="2" charset="-122"/>
              </a:rPr>
              <a:t>             </a:t>
            </a:r>
          </a:p>
        </p:txBody>
      </p:sp>
      <p:sp>
        <p:nvSpPr>
          <p:cNvPr id="147469" name="Text Box 13"/>
          <p:cNvSpPr txBox="1"/>
          <p:nvPr/>
        </p:nvSpPr>
        <p:spPr>
          <a:xfrm>
            <a:off x="3924300" y="5667375"/>
            <a:ext cx="4838700" cy="1169988"/>
          </a:xfrm>
          <a:prstGeom prst="rect">
            <a:avLst/>
          </a:prstGeom>
          <a:solidFill>
            <a:srgbClr val="0000FF"/>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2800" b="1" dirty="0">
                <a:solidFill>
                  <a:srgbClr val="FFFF00"/>
                </a:solidFill>
                <a:ea typeface="宋体" panose="02010600030101010101" pitchFamily="2" charset="-122"/>
              </a:rPr>
              <a:t>水蒸气、氢气、氨、甲烷、</a:t>
            </a:r>
            <a:endParaRPr lang="en-US" altLang="zh-CN" sz="2800" b="1" dirty="0">
              <a:solidFill>
                <a:srgbClr val="FFFF00"/>
              </a:solidFill>
              <a:ea typeface="宋体" panose="02010600030101010101" pitchFamily="2" charset="-122"/>
            </a:endParaRPr>
          </a:p>
          <a:p>
            <a:pPr marL="0" lvl="0" indent="0" eaLnBrk="1" hangingPunct="1">
              <a:lnSpc>
                <a:spcPct val="100000"/>
              </a:lnSpc>
              <a:spcBef>
                <a:spcPct val="50000"/>
              </a:spcBef>
              <a:buClrTx/>
              <a:buSzTx/>
              <a:buFontTx/>
              <a:buNone/>
            </a:pPr>
            <a:r>
              <a:rPr lang="zh-CN" altLang="en-US" sz="2800" b="1" dirty="0">
                <a:solidFill>
                  <a:srgbClr val="FFFF00"/>
                </a:solidFill>
                <a:ea typeface="宋体" panose="02010600030101010101" pitchFamily="2" charset="-122"/>
              </a:rPr>
              <a:t>二氧化碳、硫化氢等</a:t>
            </a:r>
          </a:p>
        </p:txBody>
      </p:sp>
      <p:sp>
        <p:nvSpPr>
          <p:cNvPr id="147470" name="Line 14"/>
          <p:cNvSpPr/>
          <p:nvPr/>
        </p:nvSpPr>
        <p:spPr>
          <a:xfrm flipH="1">
            <a:off x="3390900" y="6237288"/>
            <a:ext cx="533400" cy="0"/>
          </a:xfrm>
          <a:prstGeom prst="line">
            <a:avLst/>
          </a:prstGeom>
          <a:ln w="57150" cap="flat" cmpd="sng">
            <a:solidFill>
              <a:srgbClr val="CCFF66"/>
            </a:solidFill>
            <a:prstDash val="solid"/>
            <a:headEnd type="none" w="med" len="med"/>
            <a:tailEnd type="triangle" w="med" len="med"/>
          </a:ln>
        </p:spPr>
      </p:sp>
      <p:sp>
        <p:nvSpPr>
          <p:cNvPr id="147471" name="Text Box 15"/>
          <p:cNvSpPr txBox="1"/>
          <p:nvPr/>
        </p:nvSpPr>
        <p:spPr>
          <a:xfrm>
            <a:off x="34925" y="5930900"/>
            <a:ext cx="3352800" cy="641350"/>
          </a:xfrm>
          <a:prstGeom prst="rect">
            <a:avLst/>
          </a:prstGeom>
          <a:solidFill>
            <a:schemeClr val="bg1"/>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3600" b="1" dirty="0">
                <a:solidFill>
                  <a:schemeClr val="tx1"/>
                </a:solidFill>
                <a:ea typeface="宋体" panose="02010600030101010101" pitchFamily="2" charset="-122"/>
              </a:rPr>
              <a:t>如何推测的？</a:t>
            </a:r>
          </a:p>
        </p:txBody>
      </p:sp>
      <p:sp>
        <p:nvSpPr>
          <p:cNvPr id="147472" name="Line 16"/>
          <p:cNvSpPr/>
          <p:nvPr/>
        </p:nvSpPr>
        <p:spPr>
          <a:xfrm flipH="1" flipV="1">
            <a:off x="3470275" y="5516563"/>
            <a:ext cx="381000" cy="381000"/>
          </a:xfrm>
          <a:prstGeom prst="line">
            <a:avLst/>
          </a:prstGeom>
          <a:ln w="57150" cap="flat" cmpd="sng">
            <a:solidFill>
              <a:srgbClr val="CCFF66"/>
            </a:solidFill>
            <a:prstDash val="solid"/>
            <a:headEnd type="none" w="med" len="med"/>
            <a:tailEnd type="triangle" w="med" len="med"/>
          </a:ln>
        </p:spPr>
      </p:sp>
      <p:sp>
        <p:nvSpPr>
          <p:cNvPr id="147473" name="Text Box 17"/>
          <p:cNvSpPr txBox="1"/>
          <p:nvPr/>
        </p:nvSpPr>
        <p:spPr>
          <a:xfrm>
            <a:off x="35560" y="4701858"/>
            <a:ext cx="3708400" cy="762000"/>
          </a:xfrm>
          <a:prstGeom prst="rect">
            <a:avLst/>
          </a:prstGeom>
          <a:solidFill>
            <a:schemeClr val="tx1"/>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400" b="1" dirty="0">
                <a:solidFill>
                  <a:schemeClr val="bg1"/>
                </a:solidFill>
                <a:ea typeface="宋体" panose="02010600030101010101" pitchFamily="2" charset="-122"/>
              </a:rPr>
              <a:t>有人反对吗？</a:t>
            </a:r>
          </a:p>
        </p:txBody>
      </p:sp>
      <p:pic>
        <p:nvPicPr>
          <p:cNvPr id="22544" name="Picture 18" descr="P48-1"/>
          <p:cNvPicPr>
            <a:picLocks noChangeAspect="1"/>
          </p:cNvPicPr>
          <p:nvPr/>
        </p:nvPicPr>
        <p:blipFill>
          <a:blip r:embed="rId3"/>
          <a:stretch>
            <a:fillRect/>
          </a:stretch>
        </p:blipFill>
        <p:spPr>
          <a:xfrm>
            <a:off x="611188" y="333375"/>
            <a:ext cx="4157662" cy="39020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nodeType="clickEffect">
                                  <p:stCondLst>
                                    <p:cond delay="0"/>
                                  </p:stCondLst>
                                  <p:childTnLst>
                                    <p:set>
                                      <p:cBhvr>
                                        <p:cTn id="6" dur="1" fill="hold">
                                          <p:stCondLst>
                                            <p:cond delay="0"/>
                                          </p:stCondLst>
                                        </p:cTn>
                                        <p:tgtEl>
                                          <p:spTgt spid="147468"/>
                                        </p:tgtEl>
                                        <p:attrNameLst>
                                          <p:attrName>style.visibility</p:attrName>
                                        </p:attrNameLst>
                                      </p:cBhvr>
                                      <p:to>
                                        <p:strVal val="visible"/>
                                      </p:to>
                                    </p:set>
                                    <p:anim calcmode="lin" valueType="num">
                                      <p:cBhvr>
                                        <p:cTn id="7" dur="500" fill="hold"/>
                                        <p:tgtEl>
                                          <p:spTgt spid="147468"/>
                                        </p:tgtEl>
                                        <p:attrNameLst>
                                          <p:attrName>ppt_x</p:attrName>
                                        </p:attrNameLst>
                                      </p:cBhvr>
                                      <p:tavLst>
                                        <p:tav tm="0">
                                          <p:val>
                                            <p:strVal val="#ppt_x"/>
                                          </p:val>
                                        </p:tav>
                                        <p:tav tm="100000">
                                          <p:val>
                                            <p:strVal val="#ppt_x"/>
                                          </p:val>
                                        </p:tav>
                                      </p:tavLst>
                                    </p:anim>
                                    <p:anim calcmode="lin" valueType="num">
                                      <p:cBhvr>
                                        <p:cTn id="8" dur="500" fill="hold"/>
                                        <p:tgtEl>
                                          <p:spTgt spid="147468"/>
                                        </p:tgtEl>
                                        <p:attrNameLst>
                                          <p:attrName>ppt_y</p:attrName>
                                        </p:attrNameLst>
                                      </p:cBhvr>
                                      <p:tavLst>
                                        <p:tav tm="0">
                                          <p:val>
                                            <p:strVal val="#ppt_y+#ppt_h/2"/>
                                          </p:val>
                                        </p:tav>
                                        <p:tav tm="100000">
                                          <p:val>
                                            <p:strVal val="#ppt_y"/>
                                          </p:val>
                                        </p:tav>
                                      </p:tavLst>
                                    </p:anim>
                                    <p:anim calcmode="lin" valueType="num">
                                      <p:cBhvr>
                                        <p:cTn id="9" dur="500" fill="hold"/>
                                        <p:tgtEl>
                                          <p:spTgt spid="147468"/>
                                        </p:tgtEl>
                                        <p:attrNameLst>
                                          <p:attrName>ppt_w</p:attrName>
                                        </p:attrNameLst>
                                      </p:cBhvr>
                                      <p:tavLst>
                                        <p:tav tm="0">
                                          <p:val>
                                            <p:strVal val="#ppt_w"/>
                                          </p:val>
                                        </p:tav>
                                        <p:tav tm="100000">
                                          <p:val>
                                            <p:strVal val="#ppt_w"/>
                                          </p:val>
                                        </p:tav>
                                      </p:tavLst>
                                    </p:anim>
                                    <p:anim calcmode="lin" valueType="num">
                                      <p:cBhvr>
                                        <p:cTn id="10" dur="500" fill="hold"/>
                                        <p:tgtEl>
                                          <p:spTgt spid="147468"/>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nodeType="clickEffect">
                                  <p:stCondLst>
                                    <p:cond delay="0"/>
                                  </p:stCondLst>
                                  <p:childTnLst>
                                    <p:set>
                                      <p:cBhvr>
                                        <p:cTn id="14" dur="1" fill="hold">
                                          <p:stCondLst>
                                            <p:cond delay="0"/>
                                          </p:stCondLst>
                                        </p:cTn>
                                        <p:tgtEl>
                                          <p:spTgt spid="147469"/>
                                        </p:tgtEl>
                                        <p:attrNameLst>
                                          <p:attrName>style.visibility</p:attrName>
                                        </p:attrNameLst>
                                      </p:cBhvr>
                                      <p:to>
                                        <p:strVal val="visible"/>
                                      </p:to>
                                    </p:set>
                                    <p:anim calcmode="lin" valueType="num">
                                      <p:cBhvr additive="base">
                                        <p:cTn id="15" dur="500" fill="hold"/>
                                        <p:tgtEl>
                                          <p:spTgt spid="147469"/>
                                        </p:tgtEl>
                                        <p:attrNameLst>
                                          <p:attrName>ppt_x</p:attrName>
                                        </p:attrNameLst>
                                      </p:cBhvr>
                                      <p:tavLst>
                                        <p:tav tm="0">
                                          <p:val>
                                            <p:strVal val="1+#ppt_w/2"/>
                                          </p:val>
                                        </p:tav>
                                        <p:tav tm="100000">
                                          <p:val>
                                            <p:strVal val="#ppt_x"/>
                                          </p:val>
                                        </p:tav>
                                      </p:tavLst>
                                    </p:anim>
                                    <p:anim calcmode="lin" valueType="num">
                                      <p:cBhvr additive="base">
                                        <p:cTn id="16" dur="500" fill="hold"/>
                                        <p:tgtEl>
                                          <p:spTgt spid="147469"/>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2" fill="hold" nodeType="clickEffect">
                                  <p:stCondLst>
                                    <p:cond delay="0"/>
                                  </p:stCondLst>
                                  <p:childTnLst>
                                    <p:set>
                                      <p:cBhvr>
                                        <p:cTn id="20" dur="1" fill="hold">
                                          <p:stCondLst>
                                            <p:cond delay="0"/>
                                          </p:stCondLst>
                                        </p:cTn>
                                        <p:tgtEl>
                                          <p:spTgt spid="147470"/>
                                        </p:tgtEl>
                                        <p:attrNameLst>
                                          <p:attrName>style.visibility</p:attrName>
                                        </p:attrNameLst>
                                      </p:cBhvr>
                                      <p:to>
                                        <p:strVal val="visible"/>
                                      </p:to>
                                    </p:set>
                                    <p:animEffect transition="in" filter="slide(fromRight)">
                                      <p:cBhvr>
                                        <p:cTn id="21" dur="500"/>
                                        <p:tgtEl>
                                          <p:spTgt spid="147470"/>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nodeType="clickEffect">
                                  <p:stCondLst>
                                    <p:cond delay="0"/>
                                  </p:stCondLst>
                                  <p:childTnLst>
                                    <p:set>
                                      <p:cBhvr>
                                        <p:cTn id="25" dur="1" fill="hold">
                                          <p:stCondLst>
                                            <p:cond delay="0"/>
                                          </p:stCondLst>
                                        </p:cTn>
                                        <p:tgtEl>
                                          <p:spTgt spid="147471"/>
                                        </p:tgtEl>
                                        <p:attrNameLst>
                                          <p:attrName>style.visibility</p:attrName>
                                        </p:attrNameLst>
                                      </p:cBhvr>
                                      <p:to>
                                        <p:strVal val="visible"/>
                                      </p:to>
                                    </p:set>
                                    <p:anim calcmode="lin" valueType="num">
                                      <p:cBhvr additive="base">
                                        <p:cTn id="26" dur="500" fill="hold"/>
                                        <p:tgtEl>
                                          <p:spTgt spid="147471"/>
                                        </p:tgtEl>
                                        <p:attrNameLst>
                                          <p:attrName>ppt_x</p:attrName>
                                        </p:attrNameLst>
                                      </p:cBhvr>
                                      <p:tavLst>
                                        <p:tav tm="0">
                                          <p:val>
                                            <p:strVal val="0-#ppt_w/2"/>
                                          </p:val>
                                        </p:tav>
                                        <p:tav tm="100000">
                                          <p:val>
                                            <p:strVal val="#ppt_x"/>
                                          </p:val>
                                        </p:tav>
                                      </p:tavLst>
                                    </p:anim>
                                    <p:anim calcmode="lin" valueType="num">
                                      <p:cBhvr additive="base">
                                        <p:cTn id="27" dur="500" fill="hold"/>
                                        <p:tgtEl>
                                          <p:spTgt spid="147471"/>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2" presetClass="entr" presetSubtype="2" fill="hold" nodeType="clickEffect">
                                  <p:stCondLst>
                                    <p:cond delay="0"/>
                                  </p:stCondLst>
                                  <p:childTnLst>
                                    <p:set>
                                      <p:cBhvr>
                                        <p:cTn id="31" dur="1" fill="hold">
                                          <p:stCondLst>
                                            <p:cond delay="0"/>
                                          </p:stCondLst>
                                        </p:cTn>
                                        <p:tgtEl>
                                          <p:spTgt spid="147472"/>
                                        </p:tgtEl>
                                        <p:attrNameLst>
                                          <p:attrName>style.visibility</p:attrName>
                                        </p:attrNameLst>
                                      </p:cBhvr>
                                      <p:to>
                                        <p:strVal val="visible"/>
                                      </p:to>
                                    </p:set>
                                    <p:animEffect transition="in" filter="slide(fromRight)">
                                      <p:cBhvr>
                                        <p:cTn id="32" dur="500"/>
                                        <p:tgtEl>
                                          <p:spTgt spid="147472"/>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147473"/>
                                        </p:tgtEl>
                                        <p:attrNameLst>
                                          <p:attrName>style.visibility</p:attrName>
                                        </p:attrNameLst>
                                      </p:cBhvr>
                                      <p:to>
                                        <p:strVal val="visible"/>
                                      </p:to>
                                    </p:set>
                                    <p:anim calcmode="lin" valueType="num">
                                      <p:cBhvr additive="base">
                                        <p:cTn id="37" dur="500" fill="hold"/>
                                        <p:tgtEl>
                                          <p:spTgt spid="147473"/>
                                        </p:tgtEl>
                                        <p:attrNameLst>
                                          <p:attrName>ppt_x</p:attrName>
                                        </p:attrNameLst>
                                      </p:cBhvr>
                                      <p:tavLst>
                                        <p:tav tm="0">
                                          <p:val>
                                            <p:strVal val="0-#ppt_w/2"/>
                                          </p:val>
                                        </p:tav>
                                        <p:tav tm="100000">
                                          <p:val>
                                            <p:strVal val="#ppt_x"/>
                                          </p:val>
                                        </p:tav>
                                      </p:tavLst>
                                    </p:anim>
                                    <p:anim calcmode="lin" valueType="num">
                                      <p:cBhvr additive="base">
                                        <p:cTn id="38" dur="500" fill="hold"/>
                                        <p:tgtEl>
                                          <p:spTgt spid="1474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68" grpId="0" animBg="1"/>
      <p:bldP spid="147469" grpId="0" animBg="1"/>
      <p:bldP spid="147471" grpId="0" animBg="1"/>
      <p:bldP spid="147473"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23554" name="Picture 2" descr="BJ1074"/>
          <p:cNvPicPr>
            <a:picLocks noChangeAspect="1"/>
          </p:cNvPicPr>
          <p:nvPr/>
        </p:nvPicPr>
        <p:blipFill>
          <a:blip r:embed="rId2"/>
          <a:stretch>
            <a:fillRect/>
          </a:stretch>
        </p:blipFill>
        <p:spPr>
          <a:xfrm>
            <a:off x="0" y="0"/>
            <a:ext cx="9144000" cy="6858000"/>
          </a:xfrm>
          <a:prstGeom prst="rect">
            <a:avLst/>
          </a:prstGeom>
          <a:noFill/>
          <a:ln w="9525">
            <a:noFill/>
          </a:ln>
        </p:spPr>
      </p:pic>
      <p:sp>
        <p:nvSpPr>
          <p:cNvPr id="23555" name="WordArt 3" descr="cnimg_net_017"/>
          <p:cNvSpPr>
            <a:spLocks noTextEdit="1"/>
          </p:cNvSpPr>
          <p:nvPr/>
        </p:nvSpPr>
        <p:spPr>
          <a:xfrm>
            <a:off x="2286000" y="457200"/>
            <a:ext cx="5867400" cy="762000"/>
          </a:xfrm>
          <a:prstGeom prst="rect">
            <a:avLst/>
          </a:prstGeom>
        </p:spPr>
        <p:txBody>
          <a:bodyPr wrap="none" fromWordArt="1">
            <a:prstTxWarp prst="textPlain">
              <a:avLst>
                <a:gd name="adj" fmla="val 50000"/>
              </a:avLst>
            </a:prstTxWarp>
            <a:normAutofit/>
          </a:bodyPr>
          <a:lstStyle/>
          <a:p>
            <a:pPr algn="ctr"/>
            <a:r>
              <a:rPr lang="zh-CN" altLang="en-US" sz="3600" b="1">
                <a:ln w="19050" cap="flat" cmpd="sng">
                  <a:solidFill>
                    <a:srgbClr val="99CCFF"/>
                  </a:solidFill>
                  <a:prstDash val="solid"/>
                  <a:headEnd type="none" w="med" len="med"/>
                  <a:tailEnd type="none" w="med" len="med"/>
                </a:ln>
                <a:blipFill rotWithShape="0">
                  <a:blip r:embed="rId3"/>
                  <a:stretch>
                    <a:fillRect/>
                  </a:stretch>
                </a:blipFill>
                <a:effectLst>
                  <a:outerShdw dist="35921" dir="2699999" algn="ctr" rotWithShape="0">
                    <a:srgbClr val="990000"/>
                  </a:outerShdw>
                </a:effectLst>
                <a:latin typeface="宋体" panose="02010600030101010101" pitchFamily="2" charset="-122"/>
                <a:ea typeface="宋体" panose="02010600030101010101" pitchFamily="2" charset="-122"/>
              </a:rPr>
              <a:t>关于原始大气成分的争议</a:t>
            </a:r>
          </a:p>
        </p:txBody>
      </p:sp>
      <p:sp>
        <p:nvSpPr>
          <p:cNvPr id="148484" name="Text Box 4"/>
          <p:cNvSpPr txBox="1"/>
          <p:nvPr/>
        </p:nvSpPr>
        <p:spPr>
          <a:xfrm>
            <a:off x="0" y="1412875"/>
            <a:ext cx="4356100" cy="3387725"/>
          </a:xfrm>
          <a:prstGeom prst="rect">
            <a:avLst/>
          </a:prstGeom>
          <a:solidFill>
            <a:schemeClr val="tx1"/>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3600" b="1" dirty="0">
                <a:solidFill>
                  <a:schemeClr val="bg1"/>
                </a:solidFill>
                <a:ea typeface="宋体" panose="02010600030101010101" pitchFamily="2" charset="-122"/>
              </a:rPr>
              <a:t>20</a:t>
            </a:r>
            <a:r>
              <a:rPr lang="zh-CN" altLang="en-US" sz="3600" b="1" dirty="0">
                <a:solidFill>
                  <a:schemeClr val="bg1"/>
                </a:solidFill>
                <a:ea typeface="宋体" panose="02010600030101010101" pitchFamily="2" charset="-122"/>
              </a:rPr>
              <a:t>世纪</a:t>
            </a:r>
            <a:r>
              <a:rPr lang="en-US" altLang="zh-CN" sz="3600" b="1" dirty="0">
                <a:solidFill>
                  <a:schemeClr val="bg1"/>
                </a:solidFill>
                <a:ea typeface="宋体" panose="02010600030101010101" pitchFamily="2" charset="-122"/>
              </a:rPr>
              <a:t>80</a:t>
            </a:r>
            <a:r>
              <a:rPr lang="zh-CN" altLang="en-US" sz="3600" b="1" dirty="0">
                <a:solidFill>
                  <a:schemeClr val="bg1"/>
                </a:solidFill>
                <a:ea typeface="宋体" panose="02010600030101010101" pitchFamily="2" charset="-122"/>
              </a:rPr>
              <a:t>年代，有学者认为：氨气、甲烷、硫化氢均很容易被紫外线辐射所分解，氢气也多数会逃逸到太空中。</a:t>
            </a:r>
          </a:p>
        </p:txBody>
      </p:sp>
      <p:sp>
        <p:nvSpPr>
          <p:cNvPr id="148485" name="Text Box 5"/>
          <p:cNvSpPr txBox="1"/>
          <p:nvPr/>
        </p:nvSpPr>
        <p:spPr>
          <a:xfrm>
            <a:off x="4356100" y="1279525"/>
            <a:ext cx="4787900" cy="4486275"/>
          </a:xfrm>
          <a:prstGeom prst="rect">
            <a:avLst/>
          </a:prstGeom>
          <a:solidFill>
            <a:schemeClr val="bg1"/>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3600" b="1" dirty="0">
                <a:solidFill>
                  <a:schemeClr val="tx1"/>
                </a:solidFill>
                <a:ea typeface="宋体" panose="02010600030101010101" pitchFamily="2" charset="-122"/>
              </a:rPr>
              <a:t>原始大气的主要成分应该是水蒸气、一氧化碳、二氧化碳、氮气和少量氢气。因为没有氨气和甲烷是不能合成氨基酸等有机物的，所以他们认为生命不可能来源于地球。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iterate type="lt">
                                    <p:tmPct val="100000"/>
                                  </p:iterate>
                                  <p:childTnLst>
                                    <p:set>
                                      <p:cBhvr>
                                        <p:cTn id="6" dur="1" fill="hold">
                                          <p:stCondLst>
                                            <p:cond delay="0"/>
                                          </p:stCondLst>
                                        </p:cTn>
                                        <p:tgtEl>
                                          <p:spTgt spid="148485"/>
                                        </p:tgtEl>
                                        <p:attrNameLst>
                                          <p:attrName>style.visibility</p:attrName>
                                        </p:attrNameLst>
                                      </p:cBhvr>
                                      <p:to>
                                        <p:strVal val="visible"/>
                                      </p:to>
                                    </p:set>
                                    <p:animEffect transition="in" filter="slide(fromLeft)">
                                      <p:cBhvr>
                                        <p:cTn id="7" dur="75"/>
                                        <p:tgtEl>
                                          <p:spTgt spid="148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4" grpId="0" animBg="1"/>
      <p:bldP spid="148485"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4578" name="Picture 2" descr="dw0000"/>
          <p:cNvPicPr>
            <a:picLocks noChangeAspect="1"/>
          </p:cNvPicPr>
          <p:nvPr/>
        </p:nvPicPr>
        <p:blipFill>
          <a:blip r:embed="rId2"/>
          <a:stretch>
            <a:fillRect/>
          </a:stretch>
        </p:blipFill>
        <p:spPr>
          <a:xfrm>
            <a:off x="0" y="0"/>
            <a:ext cx="5105400" cy="3829050"/>
          </a:xfrm>
          <a:prstGeom prst="rect">
            <a:avLst/>
          </a:prstGeom>
          <a:noFill/>
          <a:ln w="9525">
            <a:noFill/>
          </a:ln>
        </p:spPr>
      </p:pic>
      <p:pic>
        <p:nvPicPr>
          <p:cNvPr id="24579" name="Picture 3" descr="dw0001"/>
          <p:cNvPicPr>
            <a:picLocks noChangeAspect="1"/>
          </p:cNvPicPr>
          <p:nvPr/>
        </p:nvPicPr>
        <p:blipFill>
          <a:blip r:embed="rId3"/>
          <a:stretch>
            <a:fillRect/>
          </a:stretch>
        </p:blipFill>
        <p:spPr>
          <a:xfrm>
            <a:off x="3200400" y="3127375"/>
            <a:ext cx="5943600" cy="3730625"/>
          </a:xfrm>
          <a:prstGeom prst="rect">
            <a:avLst/>
          </a:prstGeom>
          <a:noFill/>
          <a:ln w="9525">
            <a:noFill/>
          </a:ln>
        </p:spPr>
      </p:pic>
      <p:sp>
        <p:nvSpPr>
          <p:cNvPr id="174084" name="Text Box 4"/>
          <p:cNvSpPr txBox="1"/>
          <p:nvPr/>
        </p:nvSpPr>
        <p:spPr>
          <a:xfrm>
            <a:off x="-108585" y="4004945"/>
            <a:ext cx="3453130" cy="2306955"/>
          </a:xfrm>
          <a:prstGeom prst="rect">
            <a:avLst/>
          </a:prstGeom>
          <a:noFill/>
          <a:ln w="9525">
            <a:noFill/>
          </a:ln>
        </p:spPr>
        <p:txBody>
          <a:bodyPr wrap="squar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chemeClr val="bg2"/>
                </a:solidFill>
                <a:ea typeface="宋体" panose="02010600030101010101" pitchFamily="2" charset="-122"/>
              </a:rPr>
              <a:t>地球上的生命到底起源于哪里？</a:t>
            </a:r>
          </a:p>
          <a:p>
            <a:pPr marL="0" lvl="0" indent="0" eaLnBrk="1" hangingPunct="1">
              <a:lnSpc>
                <a:spcPct val="100000"/>
              </a:lnSpc>
              <a:spcBef>
                <a:spcPct val="50000"/>
              </a:spcBef>
              <a:buClrTx/>
              <a:buSzTx/>
              <a:buFontTx/>
              <a:buNone/>
            </a:pPr>
            <a:r>
              <a:rPr lang="zh-CN" altLang="en-US" b="1" dirty="0">
                <a:solidFill>
                  <a:schemeClr val="bg2"/>
                </a:solidFill>
                <a:ea typeface="宋体" panose="02010600030101010101" pitchFamily="2" charset="-122"/>
              </a:rPr>
              <a:t>教材以</a:t>
            </a:r>
            <a:r>
              <a:rPr lang="zh-CN" altLang="en-US" b="1" dirty="0">
                <a:solidFill>
                  <a:schemeClr val="bg2"/>
                </a:solidFill>
                <a:highlight>
                  <a:srgbClr val="FF0000"/>
                </a:highlight>
                <a:ea typeface="宋体" panose="02010600030101010101" pitchFamily="2" charset="-122"/>
              </a:rPr>
              <a:t>化学进化说</a:t>
            </a:r>
            <a:r>
              <a:rPr lang="zh-CN" altLang="en-US" b="1" dirty="0">
                <a:solidFill>
                  <a:schemeClr val="bg2"/>
                </a:solidFill>
                <a:ea typeface="宋体" panose="02010600030101010101" pitchFamily="2" charset="-122"/>
              </a:rPr>
              <a:t>为准。</a:t>
            </a:r>
          </a:p>
        </p:txBody>
      </p:sp>
      <p:sp>
        <p:nvSpPr>
          <p:cNvPr id="174085" name="Text Box 5"/>
          <p:cNvSpPr txBox="1"/>
          <p:nvPr/>
        </p:nvSpPr>
        <p:spPr>
          <a:xfrm>
            <a:off x="5003800" y="0"/>
            <a:ext cx="4140200" cy="27717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400" b="1" dirty="0">
                <a:solidFill>
                  <a:schemeClr val="bg2"/>
                </a:solidFill>
                <a:ea typeface="宋体" panose="02010600030101010101" pitchFamily="2" charset="-122"/>
              </a:rPr>
              <a:t>以事实为依据的科学争论，对促进人类的认识是非常有益的。</a:t>
            </a:r>
          </a:p>
        </p:txBody>
      </p:sp>
      <p:sp>
        <p:nvSpPr>
          <p:cNvPr id="174086" name="Rectangle 6"/>
          <p:cNvSpPr/>
          <p:nvPr/>
        </p:nvSpPr>
        <p:spPr>
          <a:xfrm>
            <a:off x="6300788" y="5791200"/>
            <a:ext cx="2843212" cy="1066800"/>
          </a:xfrm>
          <a:prstGeom prst="rect">
            <a:avLst/>
          </a:prstGeom>
          <a:solidFill>
            <a:schemeClr val="tx1"/>
          </a:solid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b="1" dirty="0">
                <a:solidFill>
                  <a:schemeClr val="bg2"/>
                </a:solidFill>
                <a:ea typeface="宋体" panose="02010600030101010101" pitchFamily="2" charset="-122"/>
              </a:rPr>
              <a:t>地球以外还有生命吗</a:t>
            </a:r>
            <a:r>
              <a:rPr lang="en-US" altLang="zh-CN" b="1" dirty="0">
                <a:solidFill>
                  <a:schemeClr val="bg2"/>
                </a:solidFill>
                <a:ea typeface="宋体" panose="02010600030101010101" pitchFamily="2" charset="-122"/>
                <a:hlinkClick r:id="rId4" action="ppaction://hlinkfile"/>
              </a:rPr>
              <a:t>?!!!!!!!</a:t>
            </a:r>
            <a:endParaRPr lang="en-US" altLang="zh-CN" b="1" dirty="0">
              <a:solidFill>
                <a:schemeClr val="bg2"/>
              </a:solidFill>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4084"/>
                                        </p:tgtEl>
                                        <p:attrNameLst>
                                          <p:attrName>style.visibility</p:attrName>
                                        </p:attrNameLst>
                                      </p:cBhvr>
                                      <p:to>
                                        <p:strVal val="visible"/>
                                      </p:to>
                                    </p:set>
                                    <p:anim calcmode="lin" valueType="num">
                                      <p:cBhvr additive="base">
                                        <p:cTn id="7" dur="500" fill="hold"/>
                                        <p:tgtEl>
                                          <p:spTgt spid="174084"/>
                                        </p:tgtEl>
                                        <p:attrNameLst>
                                          <p:attrName>ppt_x</p:attrName>
                                        </p:attrNameLst>
                                      </p:cBhvr>
                                      <p:tavLst>
                                        <p:tav tm="0">
                                          <p:val>
                                            <p:strVal val="#ppt_x"/>
                                          </p:val>
                                        </p:tav>
                                        <p:tav tm="100000">
                                          <p:val>
                                            <p:strVal val="#ppt_x"/>
                                          </p:val>
                                        </p:tav>
                                      </p:tavLst>
                                    </p:anim>
                                    <p:anim calcmode="lin" valueType="num">
                                      <p:cBhvr additive="base">
                                        <p:cTn id="8" dur="500" fill="hold"/>
                                        <p:tgtEl>
                                          <p:spTgt spid="17408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74085"/>
                                        </p:tgtEl>
                                        <p:attrNameLst>
                                          <p:attrName>style.visibility</p:attrName>
                                        </p:attrNameLst>
                                      </p:cBhvr>
                                      <p:to>
                                        <p:strVal val="visible"/>
                                      </p:to>
                                    </p:set>
                                    <p:anim calcmode="lin" valueType="num">
                                      <p:cBhvr additive="base">
                                        <p:cTn id="13" dur="500" fill="hold"/>
                                        <p:tgtEl>
                                          <p:spTgt spid="174085"/>
                                        </p:tgtEl>
                                        <p:attrNameLst>
                                          <p:attrName>ppt_x</p:attrName>
                                        </p:attrNameLst>
                                      </p:cBhvr>
                                      <p:tavLst>
                                        <p:tav tm="0">
                                          <p:val>
                                            <p:strVal val="#ppt_x"/>
                                          </p:val>
                                        </p:tav>
                                        <p:tav tm="100000">
                                          <p:val>
                                            <p:strVal val="#ppt_x"/>
                                          </p:val>
                                        </p:tav>
                                      </p:tavLst>
                                    </p:anim>
                                    <p:anim calcmode="lin" valueType="num">
                                      <p:cBhvr additive="base">
                                        <p:cTn id="14" dur="500" fill="hold"/>
                                        <p:tgtEl>
                                          <p:spTgt spid="174085"/>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174086"/>
                                        </p:tgtEl>
                                        <p:attrNameLst>
                                          <p:attrName>style.visibility</p:attrName>
                                        </p:attrNameLst>
                                      </p:cBhvr>
                                      <p:to>
                                        <p:strVal val="visible"/>
                                      </p:to>
                                    </p:set>
                                    <p:animEffect transition="in" filter="blinds(horizontal)">
                                      <p:cBhvr>
                                        <p:cTn id="19" dur="500"/>
                                        <p:tgtEl>
                                          <p:spTgt spid="1740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4" grpId="0"/>
      <p:bldP spid="174085" grpId="0"/>
      <p:bldP spid="174086"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16389" name="Rectangle 5"/>
          <p:cNvSpPr>
            <a:spLocks noGrp="1" noChangeArrowheads="1"/>
          </p:cNvSpPr>
          <p:nvPr>
            <p:ph idx="1"/>
          </p:nvPr>
        </p:nvSpPr>
        <p:spPr>
          <a:xfrm>
            <a:off x="755650" y="1700213"/>
            <a:ext cx="7632700" cy="4392613"/>
          </a:xfrm>
        </p:spPr>
        <p:txBody>
          <a:bodyPr vert="horz" wrap="square" lIns="91440" tIns="45720" rIns="91440" bIns="45720" numCol="1" anchor="t" anchorCtr="0" compatLnSpc="1"/>
          <a:lstStyle/>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Char char="q"/>
              <a:defRPr/>
            </a:pPr>
            <a:r>
              <a:rPr kumimoji="1" lang="zh-CN" altLang="en-US"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天文学家估计地球形成于约 </a:t>
            </a:r>
            <a:r>
              <a:rPr kumimoji="1" lang="en-US" altLang="zh-CN"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46</a:t>
            </a:r>
            <a:r>
              <a:rPr kumimoji="1" lang="zh-CN" altLang="en-US"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亿年前。</a:t>
            </a:r>
          </a:p>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Char char="q"/>
              <a:defRPr/>
            </a:pPr>
            <a:r>
              <a:rPr kumimoji="1" lang="zh-CN" altLang="en-US"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迄今找到的最早的化石记录了</a:t>
            </a:r>
            <a:r>
              <a:rPr kumimoji="1" lang="en-US" altLang="zh-CN"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35 </a:t>
            </a:r>
            <a:r>
              <a:rPr kumimoji="1" lang="zh-CN" altLang="en-US"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亿年前的原核生物。</a:t>
            </a:r>
          </a:p>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Char char="q"/>
              <a:defRPr/>
            </a:pPr>
            <a:r>
              <a:rPr kumimoji="1" lang="zh-CN" altLang="en-US"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生命起源大约发生在距今 </a:t>
            </a:r>
            <a:r>
              <a:rPr kumimoji="1" lang="en-US" altLang="zh-CN"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45</a:t>
            </a:r>
            <a:r>
              <a:rPr kumimoji="1" lang="zh-CN" altLang="en-US"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a:t>
            </a:r>
            <a:r>
              <a:rPr kumimoji="1" lang="en-US" altLang="zh-CN"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35 </a:t>
            </a:r>
            <a:r>
              <a:rPr kumimoji="1" lang="zh-CN" altLang="en-US" sz="3600" b="0" i="0" u="none" strike="noStrike" kern="1200" cap="none" spc="0" normalizeH="0" baseline="0" noProof="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亿年间。</a:t>
            </a:r>
          </a:p>
        </p:txBody>
      </p:sp>
      <p:sp>
        <p:nvSpPr>
          <p:cNvPr id="16390" name="Rectangle 6"/>
          <p:cNvSpPr>
            <a:spLocks noGrp="1" noChangeArrowheads="1"/>
          </p:cNvSpPr>
          <p:nvPr>
            <p:ph type="title"/>
          </p:nvPr>
        </p:nvSpPr>
        <p:spPr>
          <a:xfrm>
            <a:off x="685800" y="493713"/>
            <a:ext cx="7772400" cy="1206500"/>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000" b="0" i="0" u="none" strike="noStrike" kern="1200" cap="none" spc="0" normalizeH="0" baseline="0" noProof="0">
                <a:ln>
                  <a:noFill/>
                </a:ln>
                <a:solidFill>
                  <a:schemeClr val="bg2"/>
                </a:solidFill>
                <a:effectLst>
                  <a:outerShdw blurRad="38100" dist="38100" dir="2700000" algn="tl">
                    <a:srgbClr val="000000"/>
                  </a:outerShdw>
                </a:effectLst>
                <a:uLnTx/>
                <a:uFillTx/>
                <a:latin typeface="黑体" panose="02010609060101010101" pitchFamily="2" charset="-122"/>
                <a:ea typeface="+mj-ea"/>
                <a:cs typeface="+mj-cs"/>
              </a:rPr>
              <a:t>二、生命起源发生在什么时候</a:t>
            </a:r>
            <a:r>
              <a:rPr kumimoji="1" lang="zh-CN" altLang="en-US" sz="3400" b="0" i="0" u="none" strike="noStrike" kern="1200" cap="none" spc="0" normalizeH="0" baseline="0" noProof="0">
                <a:ln>
                  <a:noFill/>
                </a:ln>
                <a:solidFill>
                  <a:schemeClr val="bg2"/>
                </a:solidFill>
                <a:effectLst>
                  <a:outerShdw blurRad="38100" dist="38100" dir="2700000" algn="tl">
                    <a:srgbClr val="000000"/>
                  </a:outerShdw>
                </a:effectLst>
                <a:uLnTx/>
                <a:uFillTx/>
                <a:latin typeface="黑体" panose="02010609060101010101" pitchFamily="2" charset="-122"/>
                <a:ea typeface="+mj-ea"/>
                <a:cs typeface="+mj-cs"/>
              </a:rPr>
              <a:t>？</a:t>
            </a:r>
          </a:p>
        </p:txBody>
      </p:sp>
    </p:spTree>
  </p:cSld>
  <p:clrMapOvr>
    <a:masterClrMapping/>
  </p:clrMapOvr>
  <p:transition spd="slow">
    <p:random/>
  </p:transition>
</p:sld>
</file>

<file path=ppt/slides/slide19.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26626" name="Picture 2" descr="11-25c"/>
          <p:cNvPicPr>
            <a:picLocks noChangeAspect="1"/>
          </p:cNvPicPr>
          <p:nvPr/>
        </p:nvPicPr>
        <p:blipFill>
          <a:blip r:embed="rId2"/>
          <a:srcRect l="14107" t="2342" r="11830" b="8638"/>
          <a:stretch>
            <a:fillRect/>
          </a:stretch>
        </p:blipFill>
        <p:spPr>
          <a:xfrm>
            <a:off x="1443038" y="360363"/>
            <a:ext cx="4713287" cy="6237287"/>
          </a:xfrm>
          <a:prstGeom prst="rect">
            <a:avLst/>
          </a:prstGeom>
          <a:noFill/>
          <a:ln w="9525" cap="flat" cmpd="sng">
            <a:solidFill>
              <a:srgbClr val="FFFFFF"/>
            </a:solidFill>
            <a:prstDash val="solid"/>
            <a:miter/>
            <a:headEnd type="none" w="med" len="med"/>
            <a:tailEnd type="none" w="med" len="med"/>
          </a:ln>
        </p:spPr>
      </p:pic>
      <p:sp>
        <p:nvSpPr>
          <p:cNvPr id="26627" name="Rectangle 7"/>
          <p:cNvSpPr>
            <a:spLocks noGrp="1"/>
          </p:cNvSpPr>
          <p:nvPr>
            <p:ph type="title"/>
          </p:nvPr>
        </p:nvSpPr>
        <p:spPr>
          <a:xfrm>
            <a:off x="7164388" y="908050"/>
            <a:ext cx="649287" cy="5329238"/>
          </a:xfrm>
          <a:ln/>
        </p:spPr>
        <p:txBody>
          <a:bodyPr vert="horz" wrap="square" lIns="91440" tIns="45720" rIns="91440" bIns="45720" anchor="ctr" anchorCtr="0"/>
          <a:lstStyle/>
          <a:p>
            <a:pPr eaLnBrk="1" hangingPunct="1"/>
            <a:r>
              <a:rPr lang="en-US" altLang="zh-CN" sz="3400" dirty="0">
                <a:solidFill>
                  <a:schemeClr val="bg2"/>
                </a:solidFill>
                <a:effectLst/>
              </a:rPr>
              <a:t>35</a:t>
            </a:r>
            <a:r>
              <a:rPr lang="zh-CN" altLang="en-US" sz="3400" dirty="0">
                <a:solidFill>
                  <a:schemeClr val="bg2"/>
                </a:solidFill>
                <a:effectLst/>
              </a:rPr>
              <a:t>亿年前的蓝细菌化石</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144389" name="Rectangle 5"/>
          <p:cNvSpPr>
            <a:spLocks noGrp="1" noChangeArrowheads="1"/>
          </p:cNvSpPr>
          <p:nvPr>
            <p:ph type="title"/>
          </p:nvPr>
        </p:nvSpPr>
        <p:spPr>
          <a:xfrm>
            <a:off x="1042988" y="836613"/>
            <a:ext cx="933450" cy="4852988"/>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800" b="0" i="0" u="none" strike="noStrike" kern="1200" cap="none" spc="0" normalizeH="0" baseline="0" noProof="0">
                <a:ln>
                  <a:noFill/>
                </a:ln>
                <a:solidFill>
                  <a:schemeClr val="tx2"/>
                </a:solidFill>
                <a:effectLst>
                  <a:outerShdw blurRad="38100" dist="38100" dir="2700000" algn="tl">
                    <a:srgbClr val="000000"/>
                  </a:outerShdw>
                </a:effectLst>
                <a:uLnTx/>
                <a:uFillTx/>
                <a:latin typeface="+mj-lt"/>
                <a:ea typeface="+mj-ea"/>
                <a:cs typeface="+mj-cs"/>
              </a:rPr>
              <a:t>生命的起源和进化</a:t>
            </a:r>
          </a:p>
        </p:txBody>
      </p:sp>
      <p:pic>
        <p:nvPicPr>
          <p:cNvPr id="27651" name="Picture 4" descr="生物进化的历程"/>
          <p:cNvPicPr>
            <a:picLocks noGrp="1" noChangeAspect="1"/>
          </p:cNvPicPr>
          <p:nvPr>
            <p:ph idx="1"/>
          </p:nvPr>
        </p:nvPicPr>
        <p:blipFill>
          <a:blip r:embed="rId3"/>
          <a:srcRect/>
          <a:stretch>
            <a:fillRect/>
          </a:stretch>
        </p:blipFill>
        <p:spPr>
          <a:xfrm>
            <a:off x="2863850" y="288925"/>
            <a:ext cx="4732338" cy="6308725"/>
          </a:xfrm>
          <a:ln/>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29698" name="WordArt 2" descr="纸袋"/>
          <p:cNvSpPr>
            <a:spLocks noTextEdit="1"/>
          </p:cNvSpPr>
          <p:nvPr/>
        </p:nvSpPr>
        <p:spPr>
          <a:xfrm>
            <a:off x="3352800" y="533400"/>
            <a:ext cx="2514600" cy="609600"/>
          </a:xfrm>
          <a:prstGeom prst="rect">
            <a:avLst/>
          </a:prstGeom>
        </p:spPr>
        <p:txBody>
          <a:bodyPr wrap="none" fromWordArt="1">
            <a:prstTxWarp prst="textPlain">
              <a:avLst>
                <a:gd name="adj" fmla="val 50000"/>
              </a:avLst>
            </a:prstTxWarp>
            <a:normAutofit lnSpcReduction="10000"/>
          </a:bodyPr>
          <a:lstStyle/>
          <a:p>
            <a:pPr algn="ctr"/>
            <a:r>
              <a:rPr lang="zh-CN" altLang="en-US" sz="3600" b="1">
                <a:ln w="9525" cap="flat" cmpd="sng">
                  <a:solidFill>
                    <a:srgbClr val="008000"/>
                  </a:solidFill>
                  <a:prstDash val="solid"/>
                  <a:headEnd type="none" w="med" len="med"/>
                  <a:tailEnd type="none" w="med" len="med"/>
                </a:ln>
                <a:blipFill rotWithShape="0">
                  <a:blip r:embed="rId2"/>
                </a:blipFill>
                <a:effectLst>
                  <a:outerShdw dist="563972" dir="14049740" sx="125000" sy="125000" algn="tl" rotWithShape="0">
                    <a:srgbClr val="C7DFD3"/>
                  </a:outerShdw>
                </a:effectLst>
                <a:latin typeface="宋体" panose="02010600030101010101" pitchFamily="2" charset="-122"/>
                <a:ea typeface="宋体" panose="02010600030101010101" pitchFamily="2" charset="-122"/>
              </a:rPr>
              <a:t>练一练</a:t>
            </a:r>
          </a:p>
        </p:txBody>
      </p:sp>
      <p:sp>
        <p:nvSpPr>
          <p:cNvPr id="29699" name="Text Box 3"/>
          <p:cNvSpPr txBox="1"/>
          <p:nvPr/>
        </p:nvSpPr>
        <p:spPr>
          <a:xfrm>
            <a:off x="304800" y="1828800"/>
            <a:ext cx="8588375" cy="301942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1</a:t>
            </a:r>
            <a:r>
              <a:rPr lang="zh-CN" altLang="en-US" sz="4800" b="1" dirty="0">
                <a:solidFill>
                  <a:schemeClr val="bg2"/>
                </a:solidFill>
                <a:ea typeface="宋体" panose="02010600030101010101" pitchFamily="2" charset="-122"/>
              </a:rPr>
              <a:t>、原始的海洋，就像一盘稀薄的热汤，其中所含的          不断相互作用，经过极其漫长的岁月，逐渐形成了        生命。</a:t>
            </a:r>
          </a:p>
        </p:txBody>
      </p:sp>
      <p:sp>
        <p:nvSpPr>
          <p:cNvPr id="29700" name="Line 4"/>
          <p:cNvSpPr/>
          <p:nvPr/>
        </p:nvSpPr>
        <p:spPr>
          <a:xfrm>
            <a:off x="5724525" y="3284538"/>
            <a:ext cx="1905000" cy="0"/>
          </a:xfrm>
          <a:prstGeom prst="line">
            <a:avLst/>
          </a:prstGeom>
          <a:ln w="38100" cap="flat" cmpd="sng">
            <a:solidFill>
              <a:schemeClr val="bg2"/>
            </a:solidFill>
            <a:prstDash val="solid"/>
            <a:headEnd type="none" w="med" len="med"/>
            <a:tailEnd type="none" w="med" len="med"/>
          </a:ln>
        </p:spPr>
      </p:sp>
      <p:sp>
        <p:nvSpPr>
          <p:cNvPr id="29701" name="Line 5"/>
          <p:cNvSpPr/>
          <p:nvPr/>
        </p:nvSpPr>
        <p:spPr>
          <a:xfrm>
            <a:off x="4427538" y="4724400"/>
            <a:ext cx="1447800" cy="0"/>
          </a:xfrm>
          <a:prstGeom prst="line">
            <a:avLst/>
          </a:prstGeom>
          <a:ln w="38100" cap="flat" cmpd="sng">
            <a:solidFill>
              <a:schemeClr val="bg2"/>
            </a:solidFill>
            <a:prstDash val="solid"/>
            <a:headEnd type="none" w="med" len="med"/>
            <a:tailEnd type="none" w="med" len="med"/>
          </a:ln>
        </p:spPr>
      </p:sp>
      <p:sp>
        <p:nvSpPr>
          <p:cNvPr id="155654" name="Text Box 6"/>
          <p:cNvSpPr txBox="1"/>
          <p:nvPr/>
        </p:nvSpPr>
        <p:spPr>
          <a:xfrm>
            <a:off x="5905500" y="2643188"/>
            <a:ext cx="1979613" cy="64135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3600" b="1" dirty="0">
                <a:solidFill>
                  <a:srgbClr val="FF0000"/>
                </a:solidFill>
                <a:ea typeface="宋体" panose="02010600030101010101" pitchFamily="2" charset="-122"/>
              </a:rPr>
              <a:t>有机物</a:t>
            </a:r>
          </a:p>
        </p:txBody>
      </p:sp>
      <p:sp>
        <p:nvSpPr>
          <p:cNvPr id="155655" name="Text Box 7"/>
          <p:cNvSpPr txBox="1"/>
          <p:nvPr/>
        </p:nvSpPr>
        <p:spPr>
          <a:xfrm>
            <a:off x="4703763" y="4076700"/>
            <a:ext cx="1524000" cy="64135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3600" b="1" dirty="0">
                <a:solidFill>
                  <a:srgbClr val="FF0000"/>
                </a:solidFill>
                <a:ea typeface="宋体" panose="02010600030101010101" pitchFamily="2" charset="-122"/>
              </a:rPr>
              <a:t>原始</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155654"/>
                                        </p:tgtEl>
                                        <p:attrNameLst>
                                          <p:attrName>style.visibility</p:attrName>
                                        </p:attrNameLst>
                                      </p:cBhvr>
                                      <p:to>
                                        <p:strVal val="visible"/>
                                      </p:to>
                                    </p:set>
                                    <p:animEffect transition="in" filter="randombar(vertical)">
                                      <p:cBhvr>
                                        <p:cTn id="7" dur="500"/>
                                        <p:tgtEl>
                                          <p:spTgt spid="15565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55655"/>
                                        </p:tgtEl>
                                        <p:attrNameLst>
                                          <p:attrName>style.visibility</p:attrName>
                                        </p:attrNameLst>
                                      </p:cBhvr>
                                      <p:to>
                                        <p:strVal val="visible"/>
                                      </p:to>
                                    </p:set>
                                    <p:animEffect transition="in" filter="randombar(horizontal)">
                                      <p:cBhvr>
                                        <p:cTn id="12" dur="500"/>
                                        <p:tgtEl>
                                          <p:spTgt spid="1556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4" grpId="0"/>
      <p:bldP spid="15565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0722" name="Text Box 3"/>
          <p:cNvSpPr txBox="1"/>
          <p:nvPr/>
        </p:nvSpPr>
        <p:spPr>
          <a:xfrm>
            <a:off x="684213" y="1557338"/>
            <a:ext cx="7620000" cy="301942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2</a:t>
            </a:r>
            <a:r>
              <a:rPr lang="zh-CN" altLang="en-US" sz="4800" b="1" dirty="0">
                <a:solidFill>
                  <a:schemeClr val="bg2"/>
                </a:solidFill>
                <a:ea typeface="宋体" panose="02010600030101010101" pitchFamily="2" charset="-122"/>
              </a:rPr>
              <a:t>、原始大气在         、       以及雷电等自然条件的长期作用下，形成了许多简单的有机物。</a:t>
            </a:r>
          </a:p>
        </p:txBody>
      </p:sp>
      <p:sp>
        <p:nvSpPr>
          <p:cNvPr id="30723" name="Line 4"/>
          <p:cNvSpPr/>
          <p:nvPr/>
        </p:nvSpPr>
        <p:spPr>
          <a:xfrm>
            <a:off x="4648200" y="2286000"/>
            <a:ext cx="1600200" cy="0"/>
          </a:xfrm>
          <a:prstGeom prst="line">
            <a:avLst/>
          </a:prstGeom>
          <a:ln w="38100" cap="flat" cmpd="sng">
            <a:solidFill>
              <a:schemeClr val="bg2"/>
            </a:solidFill>
            <a:prstDash val="solid"/>
            <a:headEnd type="none" w="med" len="med"/>
            <a:tailEnd type="none" w="med" len="med"/>
          </a:ln>
        </p:spPr>
      </p:sp>
      <p:sp>
        <p:nvSpPr>
          <p:cNvPr id="30724" name="Line 5"/>
          <p:cNvSpPr/>
          <p:nvPr/>
        </p:nvSpPr>
        <p:spPr>
          <a:xfrm>
            <a:off x="6477000" y="2286000"/>
            <a:ext cx="1828800" cy="0"/>
          </a:xfrm>
          <a:prstGeom prst="line">
            <a:avLst/>
          </a:prstGeom>
          <a:ln w="38100" cap="flat" cmpd="sng">
            <a:solidFill>
              <a:schemeClr val="bg2"/>
            </a:solidFill>
            <a:prstDash val="solid"/>
            <a:headEnd type="none" w="med" len="med"/>
            <a:tailEnd type="none" w="med" len="med"/>
          </a:ln>
        </p:spPr>
      </p:sp>
      <p:sp>
        <p:nvSpPr>
          <p:cNvPr id="156678" name="Text Box 6"/>
          <p:cNvSpPr txBox="1"/>
          <p:nvPr/>
        </p:nvSpPr>
        <p:spPr>
          <a:xfrm>
            <a:off x="4643438" y="1484313"/>
            <a:ext cx="1524000" cy="7620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400" b="1" dirty="0">
                <a:solidFill>
                  <a:srgbClr val="FF0000"/>
                </a:solidFill>
                <a:ea typeface="宋体" panose="02010600030101010101" pitchFamily="2" charset="-122"/>
              </a:rPr>
              <a:t>高温</a:t>
            </a:r>
          </a:p>
        </p:txBody>
      </p:sp>
      <p:sp>
        <p:nvSpPr>
          <p:cNvPr id="156679" name="Text Box 7"/>
          <p:cNvSpPr txBox="1"/>
          <p:nvPr/>
        </p:nvSpPr>
        <p:spPr>
          <a:xfrm>
            <a:off x="6443663" y="1484313"/>
            <a:ext cx="1905000" cy="7620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400" b="1" dirty="0">
                <a:solidFill>
                  <a:srgbClr val="FF0000"/>
                </a:solidFill>
                <a:ea typeface="宋体" panose="02010600030101010101" pitchFamily="2" charset="-122"/>
              </a:rPr>
              <a:t>紫外线</a:t>
            </a:r>
          </a:p>
        </p:txBody>
      </p:sp>
      <p:sp>
        <p:nvSpPr>
          <p:cNvPr id="30727" name="Text Box 8"/>
          <p:cNvSpPr txBox="1"/>
          <p:nvPr/>
        </p:nvSpPr>
        <p:spPr>
          <a:xfrm>
            <a:off x="685800" y="4652963"/>
            <a:ext cx="8458200" cy="823912"/>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3</a:t>
            </a:r>
            <a:r>
              <a:rPr lang="zh-CN" altLang="en-US" sz="4800" b="1" dirty="0">
                <a:solidFill>
                  <a:schemeClr val="bg2"/>
                </a:solidFill>
                <a:ea typeface="宋体" panose="02010600030101010101" pitchFamily="2" charset="-122"/>
              </a:rPr>
              <a:t>、原始生命起源于          物质。</a:t>
            </a:r>
            <a:endParaRPr lang="en-US" altLang="zh-CN" sz="4800" b="1" dirty="0">
              <a:solidFill>
                <a:schemeClr val="tx1"/>
              </a:solidFill>
              <a:ea typeface="宋体" panose="02010600030101010101" pitchFamily="2" charset="-122"/>
            </a:endParaRPr>
          </a:p>
        </p:txBody>
      </p:sp>
      <p:sp>
        <p:nvSpPr>
          <p:cNvPr id="30728" name="Line 9"/>
          <p:cNvSpPr/>
          <p:nvPr/>
        </p:nvSpPr>
        <p:spPr>
          <a:xfrm>
            <a:off x="5867400" y="5373688"/>
            <a:ext cx="1752600" cy="0"/>
          </a:xfrm>
          <a:prstGeom prst="line">
            <a:avLst/>
          </a:prstGeom>
          <a:ln w="38100" cap="flat" cmpd="sng">
            <a:solidFill>
              <a:schemeClr val="bg2"/>
            </a:solidFill>
            <a:prstDash val="solid"/>
            <a:headEnd type="none" w="med" len="med"/>
            <a:tailEnd type="none" w="med" len="med"/>
          </a:ln>
        </p:spPr>
      </p:sp>
      <p:sp>
        <p:nvSpPr>
          <p:cNvPr id="156682" name="Text Box 10"/>
          <p:cNvSpPr txBox="1"/>
          <p:nvPr/>
        </p:nvSpPr>
        <p:spPr>
          <a:xfrm>
            <a:off x="5795963" y="4652963"/>
            <a:ext cx="1905000" cy="7620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400" b="1" dirty="0">
                <a:solidFill>
                  <a:srgbClr val="FF0000"/>
                </a:solidFill>
                <a:ea typeface="宋体" panose="02010600030101010101" pitchFamily="2" charset="-122"/>
              </a:rPr>
              <a:t>非生命</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56678"/>
                                        </p:tgtEl>
                                        <p:attrNameLst>
                                          <p:attrName>style.visibility</p:attrName>
                                        </p:attrNameLst>
                                      </p:cBhvr>
                                      <p:to>
                                        <p:strVal val="visible"/>
                                      </p:to>
                                    </p:set>
                                    <p:anim calcmode="lin" valueType="num">
                                      <p:cBhvr additive="base">
                                        <p:cTn id="7" dur="500" fill="hold"/>
                                        <p:tgtEl>
                                          <p:spTgt spid="156678"/>
                                        </p:tgtEl>
                                        <p:attrNameLst>
                                          <p:attrName>ppt_x</p:attrName>
                                        </p:attrNameLst>
                                      </p:cBhvr>
                                      <p:tavLst>
                                        <p:tav tm="0">
                                          <p:val>
                                            <p:strVal val="#ppt_x"/>
                                          </p:val>
                                        </p:tav>
                                        <p:tav tm="100000">
                                          <p:val>
                                            <p:strVal val="#ppt_x"/>
                                          </p:val>
                                        </p:tav>
                                      </p:tavLst>
                                    </p:anim>
                                    <p:anim calcmode="lin" valueType="num">
                                      <p:cBhvr additive="base">
                                        <p:cTn id="8" dur="500" fill="hold"/>
                                        <p:tgtEl>
                                          <p:spTgt spid="15667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56679"/>
                                        </p:tgtEl>
                                        <p:attrNameLst>
                                          <p:attrName>style.visibility</p:attrName>
                                        </p:attrNameLst>
                                      </p:cBhvr>
                                      <p:to>
                                        <p:strVal val="visible"/>
                                      </p:to>
                                    </p:set>
                                    <p:anim calcmode="lin" valueType="num">
                                      <p:cBhvr additive="base">
                                        <p:cTn id="13" dur="500" fill="hold"/>
                                        <p:tgtEl>
                                          <p:spTgt spid="156679"/>
                                        </p:tgtEl>
                                        <p:attrNameLst>
                                          <p:attrName>ppt_x</p:attrName>
                                        </p:attrNameLst>
                                      </p:cBhvr>
                                      <p:tavLst>
                                        <p:tav tm="0">
                                          <p:val>
                                            <p:strVal val="#ppt_x"/>
                                          </p:val>
                                        </p:tav>
                                        <p:tav tm="100000">
                                          <p:val>
                                            <p:strVal val="#ppt_x"/>
                                          </p:val>
                                        </p:tav>
                                      </p:tavLst>
                                    </p:anim>
                                    <p:anim calcmode="lin" valueType="num">
                                      <p:cBhvr additive="base">
                                        <p:cTn id="14" dur="500" fill="hold"/>
                                        <p:tgtEl>
                                          <p:spTgt spid="15667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nodeType="clickEffect">
                                  <p:stCondLst>
                                    <p:cond delay="0"/>
                                  </p:stCondLst>
                                  <p:childTnLst>
                                    <p:set>
                                      <p:cBhvr>
                                        <p:cTn id="18" dur="1" fill="hold">
                                          <p:stCondLst>
                                            <p:cond delay="0"/>
                                          </p:stCondLst>
                                        </p:cTn>
                                        <p:tgtEl>
                                          <p:spTgt spid="156682"/>
                                        </p:tgtEl>
                                        <p:attrNameLst>
                                          <p:attrName>style.visibility</p:attrName>
                                        </p:attrNameLst>
                                      </p:cBhvr>
                                      <p:to>
                                        <p:strVal val="visible"/>
                                      </p:to>
                                    </p:set>
                                    <p:anim calcmode="lin" valueType="num">
                                      <p:cBhvr additive="base">
                                        <p:cTn id="19" dur="500" fill="hold"/>
                                        <p:tgtEl>
                                          <p:spTgt spid="156682"/>
                                        </p:tgtEl>
                                        <p:attrNameLst>
                                          <p:attrName>ppt_x</p:attrName>
                                        </p:attrNameLst>
                                      </p:cBhvr>
                                      <p:tavLst>
                                        <p:tav tm="0">
                                          <p:val>
                                            <p:strVal val="0-#ppt_w/2"/>
                                          </p:val>
                                        </p:tav>
                                        <p:tav tm="100000">
                                          <p:val>
                                            <p:strVal val="#ppt_x"/>
                                          </p:val>
                                        </p:tav>
                                      </p:tavLst>
                                    </p:anim>
                                    <p:anim calcmode="lin" valueType="num">
                                      <p:cBhvr additive="base">
                                        <p:cTn id="20" dur="500" fill="hold"/>
                                        <p:tgtEl>
                                          <p:spTgt spid="15668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8" grpId="0"/>
      <p:bldP spid="156679" grpId="0"/>
      <p:bldP spid="156682"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1746" name="Text Box 2"/>
          <p:cNvSpPr txBox="1"/>
          <p:nvPr/>
        </p:nvSpPr>
        <p:spPr>
          <a:xfrm>
            <a:off x="0" y="609600"/>
            <a:ext cx="9144000" cy="575945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4</a:t>
            </a:r>
            <a:r>
              <a:rPr lang="zh-CN" altLang="en-US" sz="4400" b="1" dirty="0">
                <a:solidFill>
                  <a:schemeClr val="bg2"/>
                </a:solidFill>
                <a:ea typeface="宋体" panose="02010600030101010101" pitchFamily="2" charset="-122"/>
              </a:rPr>
              <a:t>、原始的地球大气与现在的空气在成分上有明显的差别，那时的大气成分主要是（        ）</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A</a:t>
            </a:r>
            <a:r>
              <a:rPr lang="zh-CN" altLang="en-US" sz="4000" b="1" dirty="0">
                <a:solidFill>
                  <a:schemeClr val="bg2"/>
                </a:solidFill>
                <a:ea typeface="宋体" panose="02010600030101010101" pitchFamily="2" charset="-122"/>
              </a:rPr>
              <a:t>、水蒸气、氨、甲烷等</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B</a:t>
            </a:r>
            <a:r>
              <a:rPr lang="zh-CN" altLang="en-US" sz="4000" b="1" dirty="0">
                <a:solidFill>
                  <a:schemeClr val="bg2"/>
                </a:solidFill>
                <a:ea typeface="宋体" panose="02010600030101010101" pitchFamily="2" charset="-122"/>
              </a:rPr>
              <a:t>、氮气、氧气、水蒸气、二氧化碳等</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C</a:t>
            </a:r>
            <a:r>
              <a:rPr lang="zh-CN" altLang="en-US" sz="4000" b="1" dirty="0">
                <a:solidFill>
                  <a:schemeClr val="bg2"/>
                </a:solidFill>
                <a:ea typeface="宋体" panose="02010600030101010101" pitchFamily="2" charset="-122"/>
              </a:rPr>
              <a:t>、氧气、氢气、二氧化碳等</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D</a:t>
            </a:r>
            <a:r>
              <a:rPr lang="zh-CN" altLang="en-US" sz="4000" b="1" dirty="0">
                <a:solidFill>
                  <a:schemeClr val="bg2"/>
                </a:solidFill>
                <a:ea typeface="宋体" panose="02010600030101010101" pitchFamily="2" charset="-122"/>
              </a:rPr>
              <a:t>、水蒸气、氧气、氮气等</a:t>
            </a:r>
          </a:p>
        </p:txBody>
      </p:sp>
      <p:sp>
        <p:nvSpPr>
          <p:cNvPr id="157699" name="Text Box 3"/>
          <p:cNvSpPr txBox="1"/>
          <p:nvPr/>
        </p:nvSpPr>
        <p:spPr>
          <a:xfrm>
            <a:off x="3708400" y="1844675"/>
            <a:ext cx="762000" cy="9144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rgbClr val="FF0000"/>
                </a:solidFill>
                <a:ea typeface="宋体" panose="02010600030101010101" pitchFamily="2" charset="-122"/>
              </a:rPr>
              <a:t>A</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57699"/>
                                        </p:tgtEl>
                                        <p:attrNameLst>
                                          <p:attrName>style.visibility</p:attrName>
                                        </p:attrNameLst>
                                      </p:cBhvr>
                                      <p:to>
                                        <p:strVal val="visible"/>
                                      </p:to>
                                    </p:set>
                                    <p:anim calcmode="lin" valueType="num">
                                      <p:cBhvr additive="base">
                                        <p:cTn id="7" dur="500" fill="hold"/>
                                        <p:tgtEl>
                                          <p:spTgt spid="157699"/>
                                        </p:tgtEl>
                                        <p:attrNameLst>
                                          <p:attrName>ppt_x</p:attrName>
                                        </p:attrNameLst>
                                      </p:cBhvr>
                                      <p:tavLst>
                                        <p:tav tm="0">
                                          <p:val>
                                            <p:strVal val="1+#ppt_w/2"/>
                                          </p:val>
                                        </p:tav>
                                        <p:tav tm="100000">
                                          <p:val>
                                            <p:strVal val="#ppt_x"/>
                                          </p:val>
                                        </p:tav>
                                      </p:tavLst>
                                    </p:anim>
                                    <p:anim calcmode="lin" valueType="num">
                                      <p:cBhvr additive="base">
                                        <p:cTn id="8" dur="500" fill="hold"/>
                                        <p:tgtEl>
                                          <p:spTgt spid="1576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9"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2770" name="Text Box 2"/>
          <p:cNvSpPr txBox="1"/>
          <p:nvPr/>
        </p:nvSpPr>
        <p:spPr>
          <a:xfrm>
            <a:off x="838200" y="762000"/>
            <a:ext cx="7620000" cy="4572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endParaRPr lang="zh-CN" altLang="zh-CN" sz="2400" dirty="0">
              <a:solidFill>
                <a:schemeClr val="tx1"/>
              </a:solidFill>
              <a:ea typeface="宋体" panose="02010600030101010101" pitchFamily="2" charset="-122"/>
            </a:endParaRPr>
          </a:p>
        </p:txBody>
      </p:sp>
      <p:sp>
        <p:nvSpPr>
          <p:cNvPr id="32771" name="Text Box 3"/>
          <p:cNvSpPr txBox="1"/>
          <p:nvPr/>
        </p:nvSpPr>
        <p:spPr>
          <a:xfrm>
            <a:off x="533400" y="762000"/>
            <a:ext cx="8382000" cy="54514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5</a:t>
            </a:r>
            <a:r>
              <a:rPr lang="zh-CN" altLang="en-US" sz="4400" b="1" dirty="0">
                <a:solidFill>
                  <a:schemeClr val="bg2"/>
                </a:solidFill>
                <a:ea typeface="宋体" panose="02010600030101010101" pitchFamily="2" charset="-122"/>
              </a:rPr>
              <a:t>、在原始的地球表面，首先形成的生命的基础物质是（      ）</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A</a:t>
            </a:r>
            <a:r>
              <a:rPr lang="zh-CN" altLang="en-US" sz="4400" b="1" dirty="0">
                <a:solidFill>
                  <a:schemeClr val="bg2"/>
                </a:solidFill>
                <a:ea typeface="宋体" panose="02010600030101010101" pitchFamily="2" charset="-122"/>
              </a:rPr>
              <a:t>、小分子有机物</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B</a:t>
            </a:r>
            <a:r>
              <a:rPr lang="zh-CN" altLang="en-US" sz="4400" b="1" dirty="0">
                <a:solidFill>
                  <a:schemeClr val="bg2"/>
                </a:solidFill>
                <a:ea typeface="宋体" panose="02010600030101010101" pitchFamily="2" charset="-122"/>
              </a:rPr>
              <a:t>、大分子有机物</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C</a:t>
            </a:r>
            <a:r>
              <a:rPr lang="zh-CN" altLang="en-US" sz="4400" b="1" dirty="0">
                <a:solidFill>
                  <a:schemeClr val="bg2"/>
                </a:solidFill>
                <a:ea typeface="宋体" panose="02010600030101010101" pitchFamily="2" charset="-122"/>
              </a:rPr>
              <a:t>、小分子无机物</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D</a:t>
            </a:r>
            <a:r>
              <a:rPr lang="zh-CN" altLang="en-US" sz="4400" b="1" dirty="0">
                <a:solidFill>
                  <a:schemeClr val="bg2"/>
                </a:solidFill>
                <a:ea typeface="宋体" panose="02010600030101010101" pitchFamily="2" charset="-122"/>
              </a:rPr>
              <a:t>、原始生命</a:t>
            </a:r>
          </a:p>
        </p:txBody>
      </p:sp>
      <p:sp>
        <p:nvSpPr>
          <p:cNvPr id="158724" name="Text Box 4"/>
          <p:cNvSpPr txBox="1"/>
          <p:nvPr/>
        </p:nvSpPr>
        <p:spPr>
          <a:xfrm>
            <a:off x="6324600" y="1219200"/>
            <a:ext cx="609600" cy="9144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rgbClr val="FF0000"/>
                </a:solidFill>
                <a:ea typeface="宋体" panose="02010600030101010101" pitchFamily="2" charset="-122"/>
              </a:rPr>
              <a:t>A</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8724"/>
                                        </p:tgtEl>
                                        <p:attrNameLst>
                                          <p:attrName>style.visibility</p:attrName>
                                        </p:attrNameLst>
                                      </p:cBhvr>
                                      <p:to>
                                        <p:strVal val="visible"/>
                                      </p:to>
                                    </p:set>
                                    <p:animEffect transition="in" filter="blinds(horizontal)">
                                      <p:cBhvr>
                                        <p:cTn id="7" dur="500"/>
                                        <p:tgtEl>
                                          <p:spTgt spid="158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4"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3794" name="Text Box 2"/>
          <p:cNvSpPr txBox="1"/>
          <p:nvPr/>
        </p:nvSpPr>
        <p:spPr>
          <a:xfrm>
            <a:off x="762000" y="990600"/>
            <a:ext cx="7239000" cy="4572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endParaRPr lang="zh-CN" altLang="zh-CN" sz="2400" dirty="0">
              <a:solidFill>
                <a:schemeClr val="tx1"/>
              </a:solidFill>
              <a:ea typeface="宋体" panose="02010600030101010101" pitchFamily="2" charset="-122"/>
            </a:endParaRPr>
          </a:p>
        </p:txBody>
      </p:sp>
      <p:sp>
        <p:nvSpPr>
          <p:cNvPr id="33795" name="Text Box 3"/>
          <p:cNvSpPr txBox="1"/>
          <p:nvPr/>
        </p:nvSpPr>
        <p:spPr>
          <a:xfrm>
            <a:off x="609600" y="1524000"/>
            <a:ext cx="8077200" cy="375285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6</a:t>
            </a:r>
            <a:r>
              <a:rPr lang="zh-CN" altLang="en-US" sz="4800" b="1" dirty="0">
                <a:solidFill>
                  <a:schemeClr val="bg2"/>
                </a:solidFill>
                <a:ea typeface="宋体" panose="02010600030101010101" pitchFamily="2" charset="-122"/>
              </a:rPr>
              <a:t>、原始生命形成的场所是（      ）</a:t>
            </a:r>
          </a:p>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A</a:t>
            </a:r>
            <a:r>
              <a:rPr lang="zh-CN" altLang="en-US" sz="4800" b="1" dirty="0">
                <a:solidFill>
                  <a:schemeClr val="bg2"/>
                </a:solidFill>
                <a:ea typeface="宋体" panose="02010600030101010101" pitchFamily="2" charset="-122"/>
              </a:rPr>
              <a:t>、原始大气     </a:t>
            </a:r>
            <a:r>
              <a:rPr lang="en-US" altLang="zh-CN" sz="4800" b="1" dirty="0">
                <a:solidFill>
                  <a:schemeClr val="bg2"/>
                </a:solidFill>
                <a:ea typeface="宋体" panose="02010600030101010101" pitchFamily="2" charset="-122"/>
              </a:rPr>
              <a:t>B</a:t>
            </a:r>
            <a:r>
              <a:rPr lang="zh-CN" altLang="en-US" sz="4800" b="1" dirty="0">
                <a:solidFill>
                  <a:schemeClr val="bg2"/>
                </a:solidFill>
                <a:ea typeface="宋体" panose="02010600030101010101" pitchFamily="2" charset="-122"/>
              </a:rPr>
              <a:t>、原始海洋</a:t>
            </a:r>
          </a:p>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C</a:t>
            </a:r>
            <a:r>
              <a:rPr lang="zh-CN" altLang="en-US" sz="4800" b="1" dirty="0">
                <a:solidFill>
                  <a:schemeClr val="bg2"/>
                </a:solidFill>
                <a:ea typeface="宋体" panose="02010600030101010101" pitchFamily="2" charset="-122"/>
              </a:rPr>
              <a:t>、陆地上         </a:t>
            </a:r>
            <a:r>
              <a:rPr lang="en-US" altLang="zh-CN" sz="4800" b="1" dirty="0">
                <a:solidFill>
                  <a:schemeClr val="bg2"/>
                </a:solidFill>
                <a:ea typeface="宋体" panose="02010600030101010101" pitchFamily="2" charset="-122"/>
              </a:rPr>
              <a:t>D</a:t>
            </a:r>
            <a:r>
              <a:rPr lang="zh-CN" altLang="en-US" sz="4800" b="1" dirty="0">
                <a:solidFill>
                  <a:schemeClr val="bg2"/>
                </a:solidFill>
                <a:ea typeface="宋体" panose="02010600030101010101" pitchFamily="2" charset="-122"/>
              </a:rPr>
              <a:t>、大气层中</a:t>
            </a:r>
          </a:p>
        </p:txBody>
      </p:sp>
      <p:sp>
        <p:nvSpPr>
          <p:cNvPr id="159749" name="Text Box 5"/>
          <p:cNvSpPr txBox="1"/>
          <p:nvPr/>
        </p:nvSpPr>
        <p:spPr>
          <a:xfrm>
            <a:off x="1447800" y="2133600"/>
            <a:ext cx="838200" cy="9144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rgbClr val="FF0000"/>
                </a:solidFill>
                <a:ea typeface="宋体" panose="02010600030101010101" pitchFamily="2" charset="-122"/>
              </a:rPr>
              <a:t>B</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59749"/>
                                        </p:tgtEl>
                                        <p:attrNameLst>
                                          <p:attrName>style.visibility</p:attrName>
                                        </p:attrNameLst>
                                      </p:cBhvr>
                                      <p:to>
                                        <p:strVal val="visible"/>
                                      </p:to>
                                    </p:set>
                                    <p:anim calcmode="lin" valueType="num">
                                      <p:cBhvr>
                                        <p:cTn id="7" dur="1000" fill="hold"/>
                                        <p:tgtEl>
                                          <p:spTgt spid="159749"/>
                                        </p:tgtEl>
                                        <p:attrNameLst>
                                          <p:attrName>ppt_w</p:attrName>
                                        </p:attrNameLst>
                                      </p:cBhvr>
                                      <p:tavLst>
                                        <p:tav tm="0">
                                          <p:val>
                                            <p:fltVal val="0"/>
                                          </p:val>
                                        </p:tav>
                                        <p:tav tm="100000">
                                          <p:val>
                                            <p:strVal val="#ppt_w"/>
                                          </p:val>
                                        </p:tav>
                                      </p:tavLst>
                                    </p:anim>
                                    <p:anim calcmode="lin" valueType="num">
                                      <p:cBhvr>
                                        <p:cTn id="8" dur="1000" fill="hold"/>
                                        <p:tgtEl>
                                          <p:spTgt spid="159749"/>
                                        </p:tgtEl>
                                        <p:attrNameLst>
                                          <p:attrName>ppt_h</p:attrName>
                                        </p:attrNameLst>
                                      </p:cBhvr>
                                      <p:tavLst>
                                        <p:tav tm="0">
                                          <p:val>
                                            <p:fltVal val="0"/>
                                          </p:val>
                                        </p:tav>
                                        <p:tav tm="100000">
                                          <p:val>
                                            <p:strVal val="#ppt_h"/>
                                          </p:val>
                                        </p:tav>
                                      </p:tavLst>
                                    </p:anim>
                                    <p:anim calcmode="lin" valueType="num">
                                      <p:cBhvr>
                                        <p:cTn id="9" dur="1000" fill="hold"/>
                                        <p:tgtEl>
                                          <p:spTgt spid="159749"/>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974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49"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4818" name="Text Box 2"/>
          <p:cNvSpPr txBox="1"/>
          <p:nvPr/>
        </p:nvSpPr>
        <p:spPr>
          <a:xfrm>
            <a:off x="609600" y="685800"/>
            <a:ext cx="7543800" cy="4572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endParaRPr lang="zh-CN" altLang="zh-CN" sz="2400" dirty="0">
              <a:solidFill>
                <a:schemeClr val="tx1"/>
              </a:solidFill>
              <a:ea typeface="宋体" panose="02010600030101010101" pitchFamily="2" charset="-122"/>
            </a:endParaRPr>
          </a:p>
        </p:txBody>
      </p:sp>
      <p:sp>
        <p:nvSpPr>
          <p:cNvPr id="34819" name="Text Box 3"/>
          <p:cNvSpPr txBox="1"/>
          <p:nvPr/>
        </p:nvSpPr>
        <p:spPr>
          <a:xfrm>
            <a:off x="533400" y="304800"/>
            <a:ext cx="8229600" cy="630872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7</a:t>
            </a:r>
            <a:r>
              <a:rPr lang="zh-CN" altLang="en-US" sz="4400" b="1" dirty="0">
                <a:solidFill>
                  <a:schemeClr val="bg2"/>
                </a:solidFill>
                <a:ea typeface="宋体" panose="02010600030101010101" pitchFamily="2" charset="-122"/>
              </a:rPr>
              <a:t>、下列有关生命的起源的叙述中正确的是（      ）</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A</a:t>
            </a:r>
            <a:r>
              <a:rPr lang="zh-CN" altLang="en-US" sz="4000" b="1" dirty="0">
                <a:solidFill>
                  <a:schemeClr val="bg2"/>
                </a:solidFill>
                <a:ea typeface="宋体" panose="02010600030101010101" pitchFamily="2" charset="-122"/>
              </a:rPr>
              <a:t>、生命是上帝和神创造出来的</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B</a:t>
            </a:r>
            <a:r>
              <a:rPr lang="zh-CN" altLang="en-US" sz="4000" b="1" dirty="0">
                <a:solidFill>
                  <a:schemeClr val="bg2"/>
                </a:solidFill>
                <a:ea typeface="宋体" panose="02010600030101010101" pitchFamily="2" charset="-122"/>
              </a:rPr>
              <a:t>、生命是从外星球迁移过来的</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C</a:t>
            </a:r>
            <a:r>
              <a:rPr lang="zh-CN" altLang="en-US" sz="4000" b="1" dirty="0">
                <a:solidFill>
                  <a:schemeClr val="bg2"/>
                </a:solidFill>
                <a:ea typeface="宋体" panose="02010600030101010101" pitchFamily="2" charset="-122"/>
              </a:rPr>
              <a:t>、生命是自然而然产生的</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D</a:t>
            </a:r>
            <a:r>
              <a:rPr lang="zh-CN" altLang="en-US" sz="4000" b="1" dirty="0">
                <a:solidFill>
                  <a:schemeClr val="bg2"/>
                </a:solidFill>
                <a:ea typeface="宋体" panose="02010600030101010101" pitchFamily="2" charset="-122"/>
              </a:rPr>
              <a:t>、生命的形成是按照由原始大气中的无机物到有机物，再到原始生命这一顺序逐渐进行的</a:t>
            </a:r>
          </a:p>
        </p:txBody>
      </p:sp>
      <p:sp>
        <p:nvSpPr>
          <p:cNvPr id="160772" name="Text Box 4"/>
          <p:cNvSpPr txBox="1"/>
          <p:nvPr/>
        </p:nvSpPr>
        <p:spPr>
          <a:xfrm>
            <a:off x="4038600" y="838200"/>
            <a:ext cx="914400" cy="9144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rgbClr val="FF0000"/>
                </a:solidFill>
                <a:ea typeface="宋体" panose="02010600030101010101" pitchFamily="2" charset="-122"/>
              </a:rPr>
              <a:t>D</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60772"/>
                                        </p:tgtEl>
                                        <p:attrNameLst>
                                          <p:attrName>style.visibility</p:attrName>
                                        </p:attrNameLst>
                                      </p:cBhvr>
                                      <p:to>
                                        <p:strVal val="visible"/>
                                      </p:to>
                                    </p:set>
                                    <p:anim calcmode="lin" valueType="num">
                                      <p:cBhvr additive="base">
                                        <p:cTn id="7" dur="500" fill="hold"/>
                                        <p:tgtEl>
                                          <p:spTgt spid="160772"/>
                                        </p:tgtEl>
                                        <p:attrNameLst>
                                          <p:attrName>ppt_x</p:attrName>
                                        </p:attrNameLst>
                                      </p:cBhvr>
                                      <p:tavLst>
                                        <p:tav tm="0">
                                          <p:val>
                                            <p:strVal val="1+#ppt_w/2"/>
                                          </p:val>
                                        </p:tav>
                                        <p:tav tm="100000">
                                          <p:val>
                                            <p:strVal val="#ppt_x"/>
                                          </p:val>
                                        </p:tav>
                                      </p:tavLst>
                                    </p:anim>
                                    <p:anim calcmode="lin" valueType="num">
                                      <p:cBhvr additive="base">
                                        <p:cTn id="8" dur="500" fill="hold"/>
                                        <p:tgtEl>
                                          <p:spTgt spid="1607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2"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5842" name="Text Box 2"/>
          <p:cNvSpPr txBox="1"/>
          <p:nvPr/>
        </p:nvSpPr>
        <p:spPr>
          <a:xfrm>
            <a:off x="914400" y="1211263"/>
            <a:ext cx="7086600" cy="411162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8</a:t>
            </a:r>
            <a:r>
              <a:rPr lang="zh-CN" altLang="en-US" sz="4400" b="1" dirty="0">
                <a:solidFill>
                  <a:schemeClr val="bg2"/>
                </a:solidFill>
                <a:ea typeface="宋体" panose="02010600030101010101" pitchFamily="2" charset="-122"/>
              </a:rPr>
              <a:t>、模拟原始地球的条件和大气成分，合成氨基酸的科学家是（      ）</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A</a:t>
            </a:r>
            <a:r>
              <a:rPr lang="zh-CN" altLang="en-US" sz="4400" b="1" dirty="0">
                <a:solidFill>
                  <a:schemeClr val="bg2"/>
                </a:solidFill>
                <a:ea typeface="宋体" panose="02010600030101010101" pitchFamily="2" charset="-122"/>
              </a:rPr>
              <a:t>、爱因斯坦         </a:t>
            </a:r>
            <a:r>
              <a:rPr lang="en-US" altLang="zh-CN" sz="4400" b="1" dirty="0">
                <a:solidFill>
                  <a:schemeClr val="bg2"/>
                </a:solidFill>
                <a:ea typeface="宋体" panose="02010600030101010101" pitchFamily="2" charset="-122"/>
              </a:rPr>
              <a:t>B</a:t>
            </a:r>
            <a:r>
              <a:rPr lang="zh-CN" altLang="en-US" sz="4400" b="1" dirty="0">
                <a:solidFill>
                  <a:schemeClr val="bg2"/>
                </a:solidFill>
                <a:ea typeface="宋体" panose="02010600030101010101" pitchFamily="2" charset="-122"/>
              </a:rPr>
              <a:t>、米勒</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C</a:t>
            </a:r>
            <a:r>
              <a:rPr lang="zh-CN" altLang="en-US" sz="4400" b="1" dirty="0">
                <a:solidFill>
                  <a:schemeClr val="bg2"/>
                </a:solidFill>
                <a:ea typeface="宋体" panose="02010600030101010101" pitchFamily="2" charset="-122"/>
              </a:rPr>
              <a:t>、爱迪生             </a:t>
            </a:r>
            <a:r>
              <a:rPr lang="en-US" altLang="zh-CN" sz="4400" b="1" dirty="0">
                <a:solidFill>
                  <a:schemeClr val="bg2"/>
                </a:solidFill>
                <a:ea typeface="宋体" panose="02010600030101010101" pitchFamily="2" charset="-122"/>
              </a:rPr>
              <a:t>D</a:t>
            </a:r>
            <a:r>
              <a:rPr lang="zh-CN" altLang="en-US" sz="4400" b="1" dirty="0">
                <a:solidFill>
                  <a:schemeClr val="bg2"/>
                </a:solidFill>
                <a:ea typeface="宋体" panose="02010600030101010101" pitchFamily="2" charset="-122"/>
              </a:rPr>
              <a:t>、牛顿</a:t>
            </a:r>
          </a:p>
        </p:txBody>
      </p:sp>
      <p:sp>
        <p:nvSpPr>
          <p:cNvPr id="161795" name="Text Box 3"/>
          <p:cNvSpPr txBox="1"/>
          <p:nvPr/>
        </p:nvSpPr>
        <p:spPr>
          <a:xfrm>
            <a:off x="3276600" y="2420938"/>
            <a:ext cx="838200" cy="9144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rgbClr val="FF0000"/>
                </a:solidFill>
                <a:ea typeface="宋体" panose="02010600030101010101" pitchFamily="2" charset="-122"/>
              </a:rPr>
              <a:t>B</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61795"/>
                                        </p:tgtEl>
                                        <p:attrNameLst>
                                          <p:attrName>style.visibility</p:attrName>
                                        </p:attrNameLst>
                                      </p:cBhvr>
                                      <p:to>
                                        <p:strVal val="visible"/>
                                      </p:to>
                                    </p:set>
                                    <p:anim calcmode="lin" valueType="num">
                                      <p:cBhvr additive="base">
                                        <p:cTn id="7" dur="500" fill="hold"/>
                                        <p:tgtEl>
                                          <p:spTgt spid="161795"/>
                                        </p:tgtEl>
                                        <p:attrNameLst>
                                          <p:attrName>ppt_x</p:attrName>
                                        </p:attrNameLst>
                                      </p:cBhvr>
                                      <p:tavLst>
                                        <p:tav tm="0">
                                          <p:val>
                                            <p:strVal val="0-#ppt_w/2"/>
                                          </p:val>
                                        </p:tav>
                                        <p:tav tm="100000">
                                          <p:val>
                                            <p:strVal val="#ppt_x"/>
                                          </p:val>
                                        </p:tav>
                                      </p:tavLst>
                                    </p:anim>
                                    <p:anim calcmode="lin" valueType="num">
                                      <p:cBhvr additive="base">
                                        <p:cTn id="8" dur="500" fill="hold"/>
                                        <p:tgtEl>
                                          <p:spTgt spid="1617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795"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6866" name="Text Box 2"/>
          <p:cNvSpPr txBox="1"/>
          <p:nvPr/>
        </p:nvSpPr>
        <p:spPr>
          <a:xfrm>
            <a:off x="1066800" y="1676400"/>
            <a:ext cx="7315200" cy="42037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chemeClr val="bg2"/>
                </a:solidFill>
                <a:ea typeface="宋体" panose="02010600030101010101" pitchFamily="2" charset="-122"/>
              </a:rPr>
              <a:t>9</a:t>
            </a:r>
            <a:r>
              <a:rPr lang="zh-CN" altLang="en-US" sz="5400" b="1" dirty="0">
                <a:solidFill>
                  <a:schemeClr val="bg2"/>
                </a:solidFill>
                <a:ea typeface="宋体" panose="02010600030101010101" pitchFamily="2" charset="-122"/>
              </a:rPr>
              <a:t>、下列哪一项是原始大气中没有的（      ）</a:t>
            </a:r>
          </a:p>
          <a:p>
            <a:pPr marL="0" lvl="0" indent="0" eaLnBrk="1" hangingPunct="1">
              <a:lnSpc>
                <a:spcPct val="100000"/>
              </a:lnSpc>
              <a:spcBef>
                <a:spcPct val="50000"/>
              </a:spcBef>
              <a:buClrTx/>
              <a:buSzTx/>
              <a:buFontTx/>
              <a:buNone/>
            </a:pPr>
            <a:r>
              <a:rPr lang="en-US" altLang="zh-CN" sz="5400" b="1" dirty="0">
                <a:solidFill>
                  <a:schemeClr val="bg2"/>
                </a:solidFill>
                <a:ea typeface="宋体" panose="02010600030101010101" pitchFamily="2" charset="-122"/>
              </a:rPr>
              <a:t>A</a:t>
            </a:r>
            <a:r>
              <a:rPr lang="zh-CN" altLang="en-US" sz="5400" b="1" dirty="0">
                <a:solidFill>
                  <a:schemeClr val="bg2"/>
                </a:solidFill>
                <a:ea typeface="宋体" panose="02010600030101010101" pitchFamily="2" charset="-122"/>
              </a:rPr>
              <a:t>、氨             </a:t>
            </a:r>
            <a:r>
              <a:rPr lang="en-US" altLang="zh-CN" sz="5400" b="1" dirty="0">
                <a:solidFill>
                  <a:schemeClr val="bg2"/>
                </a:solidFill>
                <a:ea typeface="宋体" panose="02010600030101010101" pitchFamily="2" charset="-122"/>
              </a:rPr>
              <a:t>B</a:t>
            </a:r>
            <a:r>
              <a:rPr lang="zh-CN" altLang="en-US" sz="5400" b="1" dirty="0">
                <a:solidFill>
                  <a:schemeClr val="bg2"/>
                </a:solidFill>
                <a:ea typeface="宋体" panose="02010600030101010101" pitchFamily="2" charset="-122"/>
              </a:rPr>
              <a:t>、水</a:t>
            </a:r>
          </a:p>
          <a:p>
            <a:pPr marL="0" lvl="0" indent="0" eaLnBrk="1" hangingPunct="1">
              <a:lnSpc>
                <a:spcPct val="100000"/>
              </a:lnSpc>
              <a:spcBef>
                <a:spcPct val="50000"/>
              </a:spcBef>
              <a:buClrTx/>
              <a:buSzTx/>
              <a:buFontTx/>
              <a:buNone/>
            </a:pPr>
            <a:r>
              <a:rPr lang="en-US" altLang="zh-CN" sz="5400" b="1" dirty="0">
                <a:solidFill>
                  <a:schemeClr val="bg2"/>
                </a:solidFill>
                <a:ea typeface="宋体" panose="02010600030101010101" pitchFamily="2" charset="-122"/>
              </a:rPr>
              <a:t>C</a:t>
            </a:r>
            <a:r>
              <a:rPr lang="zh-CN" altLang="en-US" sz="5400" b="1" dirty="0">
                <a:solidFill>
                  <a:schemeClr val="bg2"/>
                </a:solidFill>
                <a:ea typeface="宋体" panose="02010600030101010101" pitchFamily="2" charset="-122"/>
              </a:rPr>
              <a:t>、氧气         </a:t>
            </a:r>
            <a:r>
              <a:rPr lang="en-US" altLang="zh-CN" sz="5400" b="1" dirty="0">
                <a:solidFill>
                  <a:schemeClr val="bg2"/>
                </a:solidFill>
                <a:ea typeface="宋体" panose="02010600030101010101" pitchFamily="2" charset="-122"/>
              </a:rPr>
              <a:t>D</a:t>
            </a:r>
            <a:r>
              <a:rPr lang="zh-CN" altLang="en-US" sz="5400" b="1" dirty="0">
                <a:solidFill>
                  <a:schemeClr val="bg2"/>
                </a:solidFill>
                <a:ea typeface="宋体" panose="02010600030101010101" pitchFamily="2" charset="-122"/>
              </a:rPr>
              <a:t>、氢</a:t>
            </a:r>
          </a:p>
        </p:txBody>
      </p:sp>
      <p:sp>
        <p:nvSpPr>
          <p:cNvPr id="162820" name="Text Box 4"/>
          <p:cNvSpPr txBox="1"/>
          <p:nvPr/>
        </p:nvSpPr>
        <p:spPr>
          <a:xfrm>
            <a:off x="6096000" y="2514600"/>
            <a:ext cx="838200" cy="9144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rgbClr val="FF0000"/>
                </a:solidFill>
                <a:ea typeface="宋体" panose="02010600030101010101" pitchFamily="2" charset="-122"/>
              </a:rPr>
              <a:t>C</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62820"/>
                                        </p:tgtEl>
                                        <p:attrNameLst>
                                          <p:attrName>style.visibility</p:attrName>
                                        </p:attrNameLst>
                                      </p:cBhvr>
                                      <p:to>
                                        <p:strVal val="visible"/>
                                      </p:to>
                                    </p:set>
                                    <p:animEffect transition="in" filter="dissolve">
                                      <p:cBhvr>
                                        <p:cTn id="7" dur="500"/>
                                        <p:tgtEl>
                                          <p:spTgt spid="162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20"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7890" name="Text Box 2"/>
          <p:cNvSpPr txBox="1"/>
          <p:nvPr/>
        </p:nvSpPr>
        <p:spPr>
          <a:xfrm>
            <a:off x="457200" y="612775"/>
            <a:ext cx="8305800" cy="55753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10</a:t>
            </a:r>
            <a:r>
              <a:rPr lang="zh-CN" altLang="en-US" sz="4800" b="1" dirty="0">
                <a:solidFill>
                  <a:schemeClr val="bg2"/>
                </a:solidFill>
                <a:ea typeface="宋体" panose="02010600030101010101" pitchFamily="2" charset="-122"/>
              </a:rPr>
              <a:t>、原始生命是在原始海洋中诞生的主要原因是（      ）</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A</a:t>
            </a:r>
            <a:r>
              <a:rPr lang="zh-CN" altLang="en-US" sz="4400" b="1" dirty="0">
                <a:solidFill>
                  <a:schemeClr val="bg2"/>
                </a:solidFill>
                <a:ea typeface="宋体" panose="02010600030101010101" pitchFamily="2" charset="-122"/>
              </a:rPr>
              <a:t>、水是营养物质</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B</a:t>
            </a:r>
            <a:r>
              <a:rPr lang="zh-CN" altLang="en-US" sz="4400" b="1" dirty="0">
                <a:solidFill>
                  <a:schemeClr val="bg2"/>
                </a:solidFill>
                <a:ea typeface="宋体" panose="02010600030101010101" pitchFamily="2" charset="-122"/>
              </a:rPr>
              <a:t>、水中有氧</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C</a:t>
            </a:r>
            <a:r>
              <a:rPr lang="zh-CN" altLang="en-US" sz="4400" b="1" dirty="0">
                <a:solidFill>
                  <a:schemeClr val="bg2"/>
                </a:solidFill>
                <a:ea typeface="宋体" panose="02010600030101010101" pitchFamily="2" charset="-122"/>
              </a:rPr>
              <a:t>、许多生化反应是离不开水的</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D</a:t>
            </a:r>
            <a:r>
              <a:rPr lang="zh-CN" altLang="en-US" sz="4400" b="1" dirty="0">
                <a:solidFill>
                  <a:schemeClr val="bg2"/>
                </a:solidFill>
                <a:ea typeface="宋体" panose="02010600030101010101" pitchFamily="2" charset="-122"/>
              </a:rPr>
              <a:t>、水是生物体的组成成分</a:t>
            </a:r>
          </a:p>
        </p:txBody>
      </p:sp>
      <p:sp>
        <p:nvSpPr>
          <p:cNvPr id="164867" name="Text Box 3"/>
          <p:cNvSpPr txBox="1"/>
          <p:nvPr/>
        </p:nvSpPr>
        <p:spPr>
          <a:xfrm>
            <a:off x="6096000" y="1219200"/>
            <a:ext cx="914400" cy="10064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6000" b="1" dirty="0">
                <a:solidFill>
                  <a:srgbClr val="FF0000"/>
                </a:solidFill>
                <a:ea typeface="宋体" panose="02010600030101010101" pitchFamily="2" charset="-122"/>
              </a:rPr>
              <a:t>C</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164867"/>
                                        </p:tgtEl>
                                        <p:attrNameLst>
                                          <p:attrName>style.visibility</p:attrName>
                                        </p:attrNameLst>
                                      </p:cBhvr>
                                      <p:to>
                                        <p:strVal val="visible"/>
                                      </p:to>
                                    </p:set>
                                    <p:anim calcmode="lin" valueType="num">
                                      <p:cBhvr additive="base">
                                        <p:cTn id="7" dur="500" fill="hold"/>
                                        <p:tgtEl>
                                          <p:spTgt spid="164867"/>
                                        </p:tgtEl>
                                        <p:attrNameLst>
                                          <p:attrName>ppt_x</p:attrName>
                                        </p:attrNameLst>
                                      </p:cBhvr>
                                      <p:tavLst>
                                        <p:tav tm="0">
                                          <p:val>
                                            <p:strVal val="1+#ppt_w/2"/>
                                          </p:val>
                                        </p:tav>
                                        <p:tav tm="100000">
                                          <p:val>
                                            <p:strVal val="#ppt_x"/>
                                          </p:val>
                                        </p:tav>
                                      </p:tavLst>
                                    </p:anim>
                                    <p:anim calcmode="lin" valueType="num">
                                      <p:cBhvr additive="base">
                                        <p:cTn id="8" dur="500" fill="hold"/>
                                        <p:tgtEl>
                                          <p:spTgt spid="1648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67" grpId="0"/>
    </p:bldLst>
  </p:timing>
</p:sld>
</file>

<file path=ppt/tags/tag1.xml><?xml version="1.0" encoding="utf-8"?>
<p:tagLst xmlns:a="http://schemas.openxmlformats.org/drawingml/2006/main" xmlns:r="http://schemas.openxmlformats.org/officeDocument/2006/relationships" xmlns:p="http://schemas.openxmlformats.org/presentationml/2006/main">
  <p:tag name="KSO_WPP_MARK_KEY" val="f96d69ae-05f1-4ede-9b91-06e095d5c019"/>
  <p:tag name="COMMONDATA" val="eyJoZGlkIjoiZmU5ZmJjMmIyZjc3ZGI4OWQ4MWZjODAxNTcyMGNkNjUifQ=="/>
</p:tagLst>
</file>

<file path=ppt/theme/theme1.xml><?xml version="1.0" encoding="utf-8"?>
<a:theme xmlns:a="http://schemas.openxmlformats.org/drawingml/2006/main" name="进化">
  <a:themeElements>
    <a:clrScheme name="进化 7">
      <a:dk1>
        <a:srgbClr val="200B5B"/>
      </a:dk1>
      <a:lt1>
        <a:srgbClr val="EAEAEA"/>
      </a:lt1>
      <a:dk2>
        <a:srgbClr val="6600FF"/>
      </a:dk2>
      <a:lt2>
        <a:srgbClr val="FFCC66"/>
      </a:lt2>
      <a:accent1>
        <a:srgbClr val="EEB00B"/>
      </a:accent1>
      <a:accent2>
        <a:srgbClr val="6600CC"/>
      </a:accent2>
      <a:accent3>
        <a:srgbClr val="B8AAFF"/>
      </a:accent3>
      <a:accent4>
        <a:srgbClr val="C8C8C8"/>
      </a:accent4>
      <a:accent5>
        <a:srgbClr val="F5D4AA"/>
      </a:accent5>
      <a:accent6>
        <a:srgbClr val="5C00B9"/>
      </a:accent6>
      <a:hlink>
        <a:srgbClr val="00FF00"/>
      </a:hlink>
      <a:folHlink>
        <a:srgbClr val="CC99FF"/>
      </a:folHlink>
    </a:clrScheme>
    <a:fontScheme name="进化">
      <a:majorFont>
        <a:latin typeface="Times New Roman"/>
        <a:ea typeface="黑体"/>
        <a:cs typeface=""/>
      </a:majorFont>
      <a:minorFont>
        <a:latin typeface="Times New Roman"/>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进化 1">
        <a:dk1>
          <a:srgbClr val="200B5B"/>
        </a:dk1>
        <a:lt1>
          <a:srgbClr val="EAEAEA"/>
        </a:lt1>
        <a:dk2>
          <a:srgbClr val="6600FF"/>
        </a:dk2>
        <a:lt2>
          <a:srgbClr val="FFCC66"/>
        </a:lt2>
        <a:accent1>
          <a:srgbClr val="EEB00B"/>
        </a:accent1>
        <a:accent2>
          <a:srgbClr val="6600CC"/>
        </a:accent2>
        <a:accent3>
          <a:srgbClr val="B8AAFF"/>
        </a:accent3>
        <a:accent4>
          <a:srgbClr val="C8C8C8"/>
        </a:accent4>
        <a:accent5>
          <a:srgbClr val="F5D4AA"/>
        </a:accent5>
        <a:accent6>
          <a:srgbClr val="5C00B9"/>
        </a:accent6>
        <a:hlink>
          <a:srgbClr val="FF33CC"/>
        </a:hlink>
        <a:folHlink>
          <a:srgbClr val="CC99FF"/>
        </a:folHlink>
      </a:clrScheme>
      <a:clrMap bg1="dk2" tx1="lt1" bg2="dk1" tx2="lt2" accent1="accent1" accent2="accent2" accent3="accent3" accent4="accent4" accent5="accent5" accent6="accent6" hlink="hlink" folHlink="folHlink"/>
    </a:extraClrScheme>
    <a:extraClrScheme>
      <a:clrScheme name="进化 2">
        <a:dk1>
          <a:srgbClr val="393939"/>
        </a:dk1>
        <a:lt1>
          <a:srgbClr val="FFFFFF"/>
        </a:lt1>
        <a:dk2>
          <a:srgbClr val="6600CC"/>
        </a:dk2>
        <a:lt2>
          <a:srgbClr val="CCCCFF"/>
        </a:lt2>
        <a:accent1>
          <a:srgbClr val="F9D87E"/>
        </a:accent1>
        <a:accent2>
          <a:srgbClr val="FFCCCC"/>
        </a:accent2>
        <a:accent3>
          <a:srgbClr val="FFFFFF"/>
        </a:accent3>
        <a:accent4>
          <a:srgbClr val="2F2F2F"/>
        </a:accent4>
        <a:accent5>
          <a:srgbClr val="FBE9C0"/>
        </a:accent5>
        <a:accent6>
          <a:srgbClr val="E7B9B9"/>
        </a:accent6>
        <a:hlink>
          <a:srgbClr val="FFCCFF"/>
        </a:hlink>
        <a:folHlink>
          <a:srgbClr val="99CCFF"/>
        </a:folHlink>
      </a:clrScheme>
      <a:clrMap bg1="lt1" tx1="dk1" bg2="lt2" tx2="dk2" accent1="accent1" accent2="accent2" accent3="accent3" accent4="accent4" accent5="accent5" accent6="accent6" hlink="hlink" folHlink="folHlink"/>
    </a:extraClrScheme>
    <a:extraClrScheme>
      <a:clrScheme name="进化 3">
        <a:dk1>
          <a:srgbClr val="000000"/>
        </a:dk1>
        <a:lt1>
          <a:srgbClr val="FFFFFF"/>
        </a:lt1>
        <a:dk2>
          <a:srgbClr val="000000"/>
        </a:dk2>
        <a:lt2>
          <a:srgbClr val="FFFFFF"/>
        </a:lt2>
        <a:accent1>
          <a:srgbClr val="CBCBCB"/>
        </a:accent1>
        <a:accent2>
          <a:srgbClr val="5F5F5F"/>
        </a:accent2>
        <a:accent3>
          <a:srgbClr val="FFFFFF"/>
        </a:accent3>
        <a:accent4>
          <a:srgbClr val="000000"/>
        </a:accent4>
        <a:accent5>
          <a:srgbClr val="E2E2E2"/>
        </a:accent5>
        <a:accent6>
          <a:srgbClr val="555555"/>
        </a:accent6>
        <a:hlink>
          <a:srgbClr val="969696"/>
        </a:hlink>
        <a:folHlink>
          <a:srgbClr val="EAEAEA"/>
        </a:folHlink>
      </a:clrScheme>
      <a:clrMap bg1="lt1" tx1="dk1" bg2="lt2" tx2="dk2" accent1="accent1" accent2="accent2" accent3="accent3" accent4="accent4" accent5="accent5" accent6="accent6" hlink="hlink" folHlink="folHlink"/>
    </a:extraClrScheme>
    <a:extraClrScheme>
      <a:clrScheme name="进化 4">
        <a:dk1>
          <a:srgbClr val="330000"/>
        </a:dk1>
        <a:lt1>
          <a:srgbClr val="FFFFCC"/>
        </a:lt1>
        <a:dk2>
          <a:srgbClr val="000000"/>
        </a:dk2>
        <a:lt2>
          <a:srgbClr val="FFCC00"/>
        </a:lt2>
        <a:accent1>
          <a:srgbClr val="FF9900"/>
        </a:accent1>
        <a:accent2>
          <a:srgbClr val="330099"/>
        </a:accent2>
        <a:accent3>
          <a:srgbClr val="AAAAAA"/>
        </a:accent3>
        <a:accent4>
          <a:srgbClr val="DADAAE"/>
        </a:accent4>
        <a:accent5>
          <a:srgbClr val="FFCAAA"/>
        </a:accent5>
        <a:accent6>
          <a:srgbClr val="2D008A"/>
        </a:accent6>
        <a:hlink>
          <a:srgbClr val="FF6633"/>
        </a:hlink>
        <a:folHlink>
          <a:srgbClr val="669900"/>
        </a:folHlink>
      </a:clrScheme>
      <a:clrMap bg1="dk2" tx1="lt1" bg2="dk1" tx2="lt2" accent1="accent1" accent2="accent2" accent3="accent3" accent4="accent4" accent5="accent5" accent6="accent6" hlink="hlink" folHlink="folHlink"/>
    </a:extraClrScheme>
    <a:extraClrScheme>
      <a:clrScheme name="进化 5">
        <a:dk1>
          <a:srgbClr val="333300"/>
        </a:dk1>
        <a:lt1>
          <a:srgbClr val="DDDDDD"/>
        </a:lt1>
        <a:dk2>
          <a:srgbClr val="996600"/>
        </a:dk2>
        <a:lt2>
          <a:srgbClr val="FFCC66"/>
        </a:lt2>
        <a:accent1>
          <a:srgbClr val="EEB00B"/>
        </a:accent1>
        <a:accent2>
          <a:srgbClr val="330099"/>
        </a:accent2>
        <a:accent3>
          <a:srgbClr val="CAB8AA"/>
        </a:accent3>
        <a:accent4>
          <a:srgbClr val="BDBDBD"/>
        </a:accent4>
        <a:accent5>
          <a:srgbClr val="F5D4AA"/>
        </a:accent5>
        <a:accent6>
          <a:srgbClr val="2D008A"/>
        </a:accent6>
        <a:hlink>
          <a:srgbClr val="FF6633"/>
        </a:hlink>
        <a:folHlink>
          <a:srgbClr val="CC9900"/>
        </a:folHlink>
      </a:clrScheme>
      <a:clrMap bg1="dk2" tx1="lt1" bg2="dk1" tx2="lt2" accent1="accent1" accent2="accent2" accent3="accent3" accent4="accent4" accent5="accent5" accent6="accent6" hlink="hlink" folHlink="folHlink"/>
    </a:extraClrScheme>
    <a:extraClrScheme>
      <a:clrScheme name="进化 6">
        <a:dk1>
          <a:srgbClr val="003300"/>
        </a:dk1>
        <a:lt1>
          <a:srgbClr val="FFFFCC"/>
        </a:lt1>
        <a:dk2>
          <a:srgbClr val="999933"/>
        </a:dk2>
        <a:lt2>
          <a:srgbClr val="FFFF66"/>
        </a:lt2>
        <a:accent1>
          <a:srgbClr val="CC9900"/>
        </a:accent1>
        <a:accent2>
          <a:srgbClr val="330099"/>
        </a:accent2>
        <a:accent3>
          <a:srgbClr val="CACAAD"/>
        </a:accent3>
        <a:accent4>
          <a:srgbClr val="DADAAE"/>
        </a:accent4>
        <a:accent5>
          <a:srgbClr val="E2CAAA"/>
        </a:accent5>
        <a:accent6>
          <a:srgbClr val="2D008A"/>
        </a:accent6>
        <a:hlink>
          <a:srgbClr val="FF9900"/>
        </a:hlink>
        <a:folHlink>
          <a:srgbClr val="FF6600"/>
        </a:folHlink>
      </a:clrScheme>
      <a:clrMap bg1="dk2" tx1="lt1" bg2="dk1" tx2="lt2" accent1="accent1" accent2="accent2" accent3="accent3" accent4="accent4" accent5="accent5" accent6="accent6" hlink="hlink" folHlink="folHlink"/>
    </a:extraClrScheme>
    <a:extraClrScheme>
      <a:clrScheme name="进化 7">
        <a:dk1>
          <a:srgbClr val="200B5B"/>
        </a:dk1>
        <a:lt1>
          <a:srgbClr val="EAEAEA"/>
        </a:lt1>
        <a:dk2>
          <a:srgbClr val="6600FF"/>
        </a:dk2>
        <a:lt2>
          <a:srgbClr val="FFCC66"/>
        </a:lt2>
        <a:accent1>
          <a:srgbClr val="EEB00B"/>
        </a:accent1>
        <a:accent2>
          <a:srgbClr val="6600CC"/>
        </a:accent2>
        <a:accent3>
          <a:srgbClr val="B8AAFF"/>
        </a:accent3>
        <a:accent4>
          <a:srgbClr val="C8C8C8"/>
        </a:accent4>
        <a:accent5>
          <a:srgbClr val="F5D4AA"/>
        </a:accent5>
        <a:accent6>
          <a:srgbClr val="5C00B9"/>
        </a:accent6>
        <a:hlink>
          <a:srgbClr val="00FF00"/>
        </a:hlink>
        <a:folHlink>
          <a:srgbClr val="CC99FF"/>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进化</Template>
  <TotalTime>5</TotalTime>
  <Words>1488</Words>
  <Application>Microsoft Office PowerPoint</Application>
  <PresentationFormat>全屏显示(4:3)</PresentationFormat>
  <Paragraphs>172</Paragraphs>
  <Slides>29</Slides>
  <Notes>5</Notes>
  <HiddenSlides>15</HiddenSlides>
  <MMClips>2</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29</vt:i4>
      </vt:variant>
    </vt:vector>
  </HeadingPairs>
  <TitlesOfParts>
    <vt:vector size="40" baseType="lpstr">
      <vt:lpstr>黑体</vt:lpstr>
      <vt:lpstr>华文新魏</vt:lpstr>
      <vt:lpstr>华文行楷</vt:lpstr>
      <vt:lpstr>楷体_GB2312</vt:lpstr>
      <vt:lpstr>隶书</vt:lpstr>
      <vt:lpstr>宋体</vt:lpstr>
      <vt:lpstr>Arial</vt:lpstr>
      <vt:lpstr>Tahoma</vt:lpstr>
      <vt:lpstr>Times New Roman</vt:lpstr>
      <vt:lpstr>Wingdings</vt:lpstr>
      <vt:lpstr>进化</vt:lpstr>
      <vt:lpstr>第三章</vt:lpstr>
      <vt:lpstr>PowerPoint 演示文稿</vt:lpstr>
      <vt:lpstr>一、有关生命起源的几种假说</vt:lpstr>
      <vt:lpstr>1、神造论</vt:lpstr>
      <vt:lpstr>2、自然发生论</vt:lpstr>
      <vt:lpstr>1860年巴斯德用实验证明肉汤不能生出微生物</vt:lpstr>
      <vt:lpstr>3、宇生论</vt:lpstr>
      <vt:lpstr>4、热泉生态系统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二、生命起源发生在什么时候？</vt:lpstr>
      <vt:lpstr>35亿年前的蓝细菌化石</vt:lpstr>
      <vt:lpstr>生命的起源和进化</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第三章  生物的进化</dc:title>
  <dc:creator/>
  <cp:lastModifiedBy>xiaoyong chen</cp:lastModifiedBy>
  <cp:revision>46</cp:revision>
  <dcterms:created xsi:type="dcterms:W3CDTF">2000-04-25T01:29:06Z</dcterms:created>
  <dcterms:modified xsi:type="dcterms:W3CDTF">2026-04-14T07:49:43Z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432B15238D5542828B8D47A5AEA3C57F</vt:lpwstr>
  </property>
  <property fmtid="{D5CDD505-2E9C-101B-9397-08002B2CF9AE}" pid="3" name="KSOProductBuildVer">
    <vt:lpwstr>2052-11.1.0.12763</vt:lpwstr>
  </property>
</Properties>
</file>