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 autoAdjust="0"/>
  </p:normalViewPr>
  <p:slideViewPr>
    <p:cSldViewPr snapToGrid="0">
      <p:cViewPr varScale="1">
        <p:scale>
          <a:sx n="71" d="100"/>
          <a:sy n="71" d="100"/>
        </p:scale>
        <p:origin x="-138" y="-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0E914CC-25E5-4F1D-87A6-8ADDC2B38B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53067196-36A4-4BCA-8D79-9AF4B6E0BC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D63DBB8-A5D6-449F-95CC-A9BD80584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8E001B9-1D9E-4321-9DE7-C29B7DAD4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DCBF457-EE3C-40F3-9596-296559074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840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28F205D-EF67-4450-AAC2-375BF2D88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2D33AA79-9E8E-49EA-871A-D7AD4EAF30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A4A226F-E39C-4BF6-B435-589342D9E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C8D2A89-E19F-4CF6-8005-2FE2EBBEF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EBAD5C9-3EEB-4321-8851-D7BCC009F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4543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6C407E4-A1DF-4B23-96CE-6B268373E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E4B8329-3F73-4041-8376-9D5AAC777C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A4E0FF5-5586-4114-BF0A-198D03726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CA8C783-0CFD-4759-9896-06A051114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27F2BAD-1A5E-4F9D-BE0A-014CDFCBA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382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0D21BEE-1CA6-43A1-8D76-B5F198942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BDE13E6A-B1C7-448A-AF1D-8AAD3BB223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89D5C222-787D-44C7-9388-702D3F356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8457114-3154-47A1-AE03-B616810B5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EC70900-128B-4931-8C8E-B0AB5B8A5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09D0A78E-A7B5-4679-B0DB-E58B3E28B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4616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1DBF48A-8CAC-4E88-9DBF-FDF8C3730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6AF9C87-585C-4449-BDB8-2103F075DD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393DB42-2782-4DCD-98E6-54F8F2FA2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178502B8-BBD9-4164-A2FC-76B8899B61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E970B0E8-116C-4E1D-A071-644DF3DF53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75D83E4F-FC92-4580-9E9E-B16B8DBBD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76E70946-AAF6-4C91-A84C-18D65CE93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F5CC9FFA-76E3-4343-82A0-397468C6E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156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4C57A0C-8316-4404-9076-3118D2E5A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F0FBE529-6B8F-4BD6-9F1F-A0BEB3DCE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A7A6726-E0B1-4B45-97F3-893C461C4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F6B39ECF-348B-4DC6-9675-B744747B8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38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6B65AD9A-8547-4986-B2F9-8E531E11D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C63B25C-17D2-4D37-B2A5-EB8C644FD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AF8007CB-6D33-48E7-92E9-D090A7C1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358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3B46668-CA53-4A89-B3D9-CA85860AB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235015C1-EC35-47C3-AC4F-00CB15BF19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7224E174-0EBB-45CD-A158-DA41559E82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4886E16-F068-4879-B4B5-A8E471975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CA6536B-6EA9-4DFF-99EC-D6991C491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E523F74-F542-4DA6-B998-5B8C1D8CF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5872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A18F5C3-3149-40BE-BC9B-ADBA862BF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4134E4DB-85C5-41BB-8545-687B79B1B5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8647D79-AD9A-46C5-9D3D-B549E9CE6D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AB5098A-8F7A-464B-9D9E-0F66E85B0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16C9DBE-28F8-4488-8559-FD46A6776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4901140-3F26-4E9F-9513-1660339DF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756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C6F6F77-9EAE-4837-B052-A215611EE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5DDBC9E3-D084-4DCC-860C-671BD5A0DC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025E966-E981-4EEE-95D7-F26028FE6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5519E94-4121-4F41-8BF3-435084EEF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5F33664-007B-4521-963D-D52D41483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823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71B6A0A4-EEA1-4499-BB25-758080F907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D29C980D-42EE-4502-B120-12CA2D4B6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36A0904-2B83-4F93-90A2-077814CC3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6C62EAD-AEAC-4805-AC88-DAB3F15FD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47B5CE4-5C5E-47F8-92B6-25404F6FE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984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62E8780-E452-4879-9459-150E9DD4A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96701F8-903E-45F1-9249-16B337676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F8DF531-E1E0-4609-A1C9-299543F57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CBA4B-FDEF-4B26-8B2C-E89924BA7A3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A417936-3DEA-4022-A562-1E2236B511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85FC0E6-0899-4E92-A7A9-D090C2F6B4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7DEE0-1A63-4324-8B1D-27ECF8698CD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561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baike.baidu.com/item/%E8%B6%85%E5%B9%B3%E9%9D%A2/536053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accent1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BBD09BE-69DA-457D-8042-9E234BB693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35405" y="1747346"/>
            <a:ext cx="6225987" cy="1058129"/>
          </a:xfrm>
        </p:spPr>
        <p:txBody>
          <a:bodyPr/>
          <a:lstStyle/>
          <a:p>
            <a:r>
              <a:rPr lang="zh-CN" altLang="en-US" b="1" dirty="0" smtClean="0"/>
              <a:t>趣味数学：</a:t>
            </a:r>
            <a:endParaRPr lang="zh-CN" altLang="en-US" b="1" dirty="0"/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xmlns="" id="{6BBD09BE-69DA-457D-8042-9E234BB693CF}"/>
              </a:ext>
            </a:extLst>
          </p:cNvPr>
          <p:cNvSpPr txBox="1">
            <a:spLocks/>
          </p:cNvSpPr>
          <p:nvPr/>
        </p:nvSpPr>
        <p:spPr>
          <a:xfrm>
            <a:off x="1568822" y="2939945"/>
            <a:ext cx="9144000" cy="10581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/>
              <a:t>平面图形等面积分割问题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78898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BBD09BE-69DA-457D-8042-9E234BB693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65369"/>
            <a:ext cx="9144000" cy="1058129"/>
          </a:xfrm>
        </p:spPr>
        <p:txBody>
          <a:bodyPr/>
          <a:lstStyle/>
          <a:p>
            <a:r>
              <a:rPr lang="zh-CN" altLang="en-US" b="1" dirty="0"/>
              <a:t>火腿三明治定理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24DF6C4-83F7-4B5B-88A3-DFED026A4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827" y="1944894"/>
            <a:ext cx="6434343" cy="428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5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4E8AD5F-0082-45D9-A78D-5FCB6A230D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9443"/>
            <a:ext cx="10515600" cy="4997520"/>
          </a:xfrm>
        </p:spPr>
        <p:txBody>
          <a:bodyPr/>
          <a:lstStyle/>
          <a:p>
            <a:r>
              <a:rPr lang="zh-CN" altLang="en-US" b="1" dirty="0"/>
              <a:t>任意给定一个火腿三明治，总有一刀能把它切开，使得火腿、奶酪和面包片恰好都被分成两等份。</a:t>
            </a:r>
            <a:endParaRPr lang="en-US" altLang="zh-CN" b="1" dirty="0"/>
          </a:p>
          <a:p>
            <a:endParaRPr lang="en-US" altLang="zh-CN" b="1" dirty="0"/>
          </a:p>
          <a:p>
            <a:r>
              <a:rPr lang="zh-CN" altLang="en-US" b="1" dirty="0">
                <a:solidFill>
                  <a:schemeClr val="accent1"/>
                </a:solidFill>
              </a:rPr>
              <a:t>火腿三明治定理可以扩展到 </a:t>
            </a:r>
            <a:r>
              <a:rPr lang="en-US" altLang="zh-CN" b="1" dirty="0">
                <a:solidFill>
                  <a:schemeClr val="accent1"/>
                </a:solidFill>
              </a:rPr>
              <a:t>n </a:t>
            </a:r>
            <a:r>
              <a:rPr lang="zh-CN" altLang="en-US" b="1" dirty="0">
                <a:solidFill>
                  <a:schemeClr val="accent1"/>
                </a:solidFill>
              </a:rPr>
              <a:t>维的情况：</a:t>
            </a:r>
            <a:endParaRPr lang="en-US" altLang="zh-CN" b="1" dirty="0">
              <a:solidFill>
                <a:schemeClr val="accent1"/>
              </a:solidFill>
            </a:endParaRPr>
          </a:p>
          <a:p>
            <a:r>
              <a:rPr lang="en-US" altLang="zh-CN" b="1" dirty="0"/>
              <a:t>1. </a:t>
            </a:r>
            <a:r>
              <a:rPr lang="zh-CN" altLang="en-US" b="1" dirty="0"/>
              <a:t>如果在 </a:t>
            </a:r>
            <a:r>
              <a:rPr lang="en-US" altLang="zh-CN" b="1" dirty="0"/>
              <a:t>n </a:t>
            </a:r>
            <a:r>
              <a:rPr lang="zh-CN" altLang="en-US" b="1" dirty="0"/>
              <a:t>维空间中有 </a:t>
            </a:r>
            <a:r>
              <a:rPr lang="en-US" altLang="zh-CN" b="1" dirty="0"/>
              <a:t>n </a:t>
            </a:r>
            <a:r>
              <a:rPr lang="zh-CN" altLang="en-US" b="1" dirty="0"/>
              <a:t>个物体，那么总存在一个 </a:t>
            </a:r>
            <a:r>
              <a:rPr lang="en-US" altLang="zh-CN" b="1" dirty="0"/>
              <a:t>n - 1 </a:t>
            </a:r>
            <a:r>
              <a:rPr lang="zh-CN" altLang="en-US" b="1" dirty="0"/>
              <a:t>维的</a:t>
            </a:r>
            <a:r>
              <a:rPr lang="zh-CN" altLang="en-US" b="1" dirty="0">
                <a:hlinkClick r:id="rId2"/>
              </a:rPr>
              <a:t>超平面</a:t>
            </a:r>
            <a:r>
              <a:rPr lang="zh-CN" altLang="en-US" b="1" dirty="0"/>
              <a:t>，它能把每个物体都分成“体积”相等的两份。</a:t>
            </a:r>
            <a:endParaRPr lang="en-US" altLang="zh-CN" b="1" dirty="0"/>
          </a:p>
          <a:p>
            <a:r>
              <a:rPr lang="en-US" altLang="zh-CN" b="1" dirty="0"/>
              <a:t>2. </a:t>
            </a:r>
            <a:r>
              <a:rPr lang="zh-CN" altLang="en-US" b="1" dirty="0"/>
              <a:t>这些物体可以是任何形状，还可以是不连通的（比如面包片），甚至可以是一些奇形怪状的点集，只要满足点集可测就行了。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8767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2DDFC6F1-AE6B-4E1E-B3DD-5A05250B2979}"/>
              </a:ext>
            </a:extLst>
          </p:cNvPr>
          <p:cNvSpPr/>
          <p:nvPr/>
        </p:nvSpPr>
        <p:spPr>
          <a:xfrm>
            <a:off x="7633717" y="2835301"/>
            <a:ext cx="3410218" cy="3257019"/>
          </a:xfrm>
          <a:prstGeom prst="ellipse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C3DEAC-FA62-43A3-8131-441FCB835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问题</a:t>
            </a:r>
            <a:r>
              <a:rPr lang="en-US" altLang="zh-CN" dirty="0"/>
              <a:t>1</a:t>
            </a:r>
            <a:r>
              <a:rPr lang="zh-CN" altLang="en-US" dirty="0"/>
              <a:t>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3A2434B-22C1-49FB-978B-7C81F16FF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有一张圆形纸片，中间挖掉了一块小圆形。如何能直直地一剪刀将剩下的纸片分成大小相等的两部分？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1527930-C860-45CF-8FAA-28DE93E71C9E}"/>
              </a:ext>
            </a:extLst>
          </p:cNvPr>
          <p:cNvSpPr/>
          <p:nvPr/>
        </p:nvSpPr>
        <p:spPr>
          <a:xfrm flipH="1">
            <a:off x="9293107" y="4440952"/>
            <a:ext cx="45719" cy="457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44C03DE6-E7BB-480A-9DAF-603F7FD4E0B0}"/>
              </a:ext>
            </a:extLst>
          </p:cNvPr>
          <p:cNvSpPr/>
          <p:nvPr/>
        </p:nvSpPr>
        <p:spPr>
          <a:xfrm>
            <a:off x="7942130" y="3429000"/>
            <a:ext cx="1184285" cy="110889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3FB43031-003B-4854-AAAE-0CF160BB351C}"/>
              </a:ext>
            </a:extLst>
          </p:cNvPr>
          <p:cNvCxnSpPr>
            <a:cxnSpLocks/>
          </p:cNvCxnSpPr>
          <p:nvPr/>
        </p:nvCxnSpPr>
        <p:spPr>
          <a:xfrm flipH="1" flipV="1">
            <a:off x="7024691" y="3058800"/>
            <a:ext cx="4628270" cy="2855742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A3A68083-D068-4B2A-BD76-5B042B6B3700}"/>
              </a:ext>
            </a:extLst>
          </p:cNvPr>
          <p:cNvSpPr/>
          <p:nvPr/>
        </p:nvSpPr>
        <p:spPr>
          <a:xfrm flipH="1">
            <a:off x="8511412" y="3960589"/>
            <a:ext cx="45719" cy="457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724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7B9F197F-B8B1-4E09-9FF8-0562470D043B}"/>
              </a:ext>
            </a:extLst>
          </p:cNvPr>
          <p:cNvSpPr/>
          <p:nvPr/>
        </p:nvSpPr>
        <p:spPr>
          <a:xfrm>
            <a:off x="6548722" y="2887305"/>
            <a:ext cx="4346917" cy="2813538"/>
          </a:xfrm>
          <a:prstGeom prst="rect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C3DEAC-FA62-43A3-8131-441FCB835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问题</a:t>
            </a:r>
            <a:r>
              <a:rPr lang="en-US" altLang="zh-CN" dirty="0"/>
              <a:t>2</a:t>
            </a:r>
            <a:r>
              <a:rPr lang="zh-CN" altLang="en-US" dirty="0"/>
              <a:t>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3A2434B-22C1-49FB-978B-7C81F16FF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有一张长方形纸片，中间挖掉了一块小圆形。如何能直直地一剪刀将剩下的纸片分成大小相等的两部分？</a:t>
            </a: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1527930-C860-45CF-8FAA-28DE93E71C9E}"/>
              </a:ext>
            </a:extLst>
          </p:cNvPr>
          <p:cNvSpPr/>
          <p:nvPr/>
        </p:nvSpPr>
        <p:spPr>
          <a:xfrm flipH="1">
            <a:off x="8676462" y="4244004"/>
            <a:ext cx="45719" cy="457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D6403DDD-A767-42C0-BB6C-A38F2015E1B7}"/>
              </a:ext>
            </a:extLst>
          </p:cNvPr>
          <p:cNvSpPr/>
          <p:nvPr/>
        </p:nvSpPr>
        <p:spPr>
          <a:xfrm>
            <a:off x="6998110" y="4357574"/>
            <a:ext cx="1206517" cy="113948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3FB43031-003B-4854-AAAE-0CF160BB351C}"/>
              </a:ext>
            </a:extLst>
          </p:cNvPr>
          <p:cNvCxnSpPr>
            <a:cxnSpLocks/>
          </p:cNvCxnSpPr>
          <p:nvPr/>
        </p:nvCxnSpPr>
        <p:spPr>
          <a:xfrm flipH="1">
            <a:off x="6096000" y="2560320"/>
            <a:ext cx="5425440" cy="331997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A3A68083-D068-4B2A-BD76-5B042B6B3700}"/>
              </a:ext>
            </a:extLst>
          </p:cNvPr>
          <p:cNvSpPr/>
          <p:nvPr/>
        </p:nvSpPr>
        <p:spPr>
          <a:xfrm flipH="1">
            <a:off x="7578510" y="4904457"/>
            <a:ext cx="45719" cy="457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65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C3DEAC-FA62-43A3-8131-441FCB835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问题</a:t>
            </a:r>
            <a:r>
              <a:rPr lang="en-US" altLang="zh-CN" dirty="0"/>
              <a:t>3</a:t>
            </a:r>
            <a:r>
              <a:rPr lang="zh-CN" altLang="en-US" dirty="0"/>
              <a:t>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3A2434B-22C1-49FB-978B-7C81F16FF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有一张长方形纸片，中间挖掉了一块小长方形。如何能直直地一剪刀将剩下的纸片分成大小相等的两部分？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0F680338-4757-4DBA-9963-8102CF0B3454}"/>
              </a:ext>
            </a:extLst>
          </p:cNvPr>
          <p:cNvGrpSpPr/>
          <p:nvPr/>
        </p:nvGrpSpPr>
        <p:grpSpPr>
          <a:xfrm>
            <a:off x="6608459" y="2948272"/>
            <a:ext cx="4227443" cy="2637182"/>
            <a:chOff x="4923184" y="3167271"/>
            <a:chExt cx="4227443" cy="2637182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446DA4D8-CE52-419C-B3B3-BA4FA03D0495}"/>
                </a:ext>
              </a:extLst>
            </p:cNvPr>
            <p:cNvSpPr/>
            <p:nvPr/>
          </p:nvSpPr>
          <p:spPr>
            <a:xfrm>
              <a:off x="4923184" y="3167271"/>
              <a:ext cx="4227443" cy="2637182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39DB5BFD-5EB8-4117-B923-82AF7546592F}"/>
                </a:ext>
              </a:extLst>
            </p:cNvPr>
            <p:cNvSpPr/>
            <p:nvPr/>
          </p:nvSpPr>
          <p:spPr>
            <a:xfrm rot="8751731">
              <a:off x="5407980" y="3695421"/>
              <a:ext cx="1327026" cy="905020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1527930-C860-45CF-8FAA-28DE93E71C9E}"/>
              </a:ext>
            </a:extLst>
          </p:cNvPr>
          <p:cNvSpPr/>
          <p:nvPr/>
        </p:nvSpPr>
        <p:spPr>
          <a:xfrm flipH="1">
            <a:off x="8676462" y="4244004"/>
            <a:ext cx="45719" cy="457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A3A68083-D068-4B2A-BD76-5B042B6B3700}"/>
              </a:ext>
            </a:extLst>
          </p:cNvPr>
          <p:cNvSpPr/>
          <p:nvPr/>
        </p:nvSpPr>
        <p:spPr>
          <a:xfrm flipH="1">
            <a:off x="7706083" y="3906072"/>
            <a:ext cx="45719" cy="457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3FB43031-003B-4854-AAAE-0CF160BB351C}"/>
              </a:ext>
            </a:extLst>
          </p:cNvPr>
          <p:cNvCxnSpPr>
            <a:cxnSpLocks/>
          </p:cNvCxnSpPr>
          <p:nvPr/>
        </p:nvCxnSpPr>
        <p:spPr>
          <a:xfrm flipH="1" flipV="1">
            <a:off x="5756933" y="3236017"/>
            <a:ext cx="5930494" cy="2107411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9973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C3DEAC-FA62-43A3-8131-441FCB835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问题</a:t>
            </a:r>
            <a:r>
              <a:rPr lang="en-US" altLang="zh-CN" dirty="0"/>
              <a:t>4</a:t>
            </a:r>
            <a:r>
              <a:rPr lang="zh-CN" altLang="en-US" dirty="0"/>
              <a:t>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3A2434B-22C1-49FB-978B-7C81F16FF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有一张等腰直角三角形形纸片，中间挖掉了一块小圆形。如何能直直地一剪刀将剩下的纸片分成大小相等的两部分？</a:t>
            </a:r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75D4EF2A-5E35-48A4-ACC7-AC1D043E73D6}"/>
              </a:ext>
            </a:extLst>
          </p:cNvPr>
          <p:cNvSpPr/>
          <p:nvPr/>
        </p:nvSpPr>
        <p:spPr>
          <a:xfrm rot="8061720">
            <a:off x="7612051" y="3821503"/>
            <a:ext cx="3271616" cy="3346153"/>
          </a:xfrm>
          <a:prstGeom prst="rtTriangle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68E77D6C-FB64-43DF-9D86-04F02A8B554C}"/>
              </a:ext>
            </a:extLst>
          </p:cNvPr>
          <p:cNvSpPr/>
          <p:nvPr/>
        </p:nvSpPr>
        <p:spPr>
          <a:xfrm>
            <a:off x="8023977" y="4312260"/>
            <a:ext cx="1033669" cy="993913"/>
          </a:xfrm>
          <a:prstGeom prst="ellipse">
            <a:avLst/>
          </a:prstGeom>
          <a:solidFill>
            <a:schemeClr val="tx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9CAFFF82-D669-4BB1-A3C6-E941F318E689}"/>
              </a:ext>
            </a:extLst>
          </p:cNvPr>
          <p:cNvSpPr/>
          <p:nvPr/>
        </p:nvSpPr>
        <p:spPr>
          <a:xfrm rot="2647836">
            <a:off x="9101434" y="3200236"/>
            <a:ext cx="195394" cy="204977"/>
          </a:xfrm>
          <a:prstGeom prst="rect">
            <a:avLst/>
          </a:prstGeom>
          <a:solidFill>
            <a:schemeClr val="bg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xmlns="" id="{97EFA61F-1FB6-407B-848D-B858A911F0AC}"/>
              </a:ext>
            </a:extLst>
          </p:cNvPr>
          <p:cNvCxnSpPr>
            <a:cxnSpLocks/>
          </p:cNvCxnSpPr>
          <p:nvPr/>
        </p:nvCxnSpPr>
        <p:spPr>
          <a:xfrm>
            <a:off x="6562272" y="2521482"/>
            <a:ext cx="0" cy="405516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V="1">
            <a:off x="5149360" y="5999355"/>
            <a:ext cx="7042640" cy="1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 flipV="1">
            <a:off x="6410311" y="2662518"/>
            <a:ext cx="0" cy="3914128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516081" y="2669917"/>
            <a:ext cx="1788459" cy="3758294"/>
            <a:chOff x="5516081" y="2669917"/>
            <a:chExt cx="1788459" cy="3758294"/>
          </a:xfrm>
        </p:grpSpPr>
        <p:sp>
          <p:nvSpPr>
            <p:cNvPr id="32" name="矩形 31"/>
            <p:cNvSpPr/>
            <p:nvPr/>
          </p:nvSpPr>
          <p:spPr>
            <a:xfrm>
              <a:off x="5856193" y="5494579"/>
              <a:ext cx="477371" cy="41882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 smtClean="0">
                  <a:solidFill>
                    <a:srgbClr val="C00000"/>
                  </a:solidFill>
                </a:rPr>
                <a:t>θ</a:t>
              </a:r>
              <a:endParaRPr lang="zh-CN" altLang="en-US" b="1" dirty="0">
                <a:solidFill>
                  <a:srgbClr val="C00000"/>
                </a:solidFill>
              </a:endParaRPr>
            </a:p>
          </p:txBody>
        </p:sp>
        <p:sp>
          <p:nvSpPr>
            <p:cNvPr id="31" name="弧形 30"/>
            <p:cNvSpPr/>
            <p:nvPr/>
          </p:nvSpPr>
          <p:spPr>
            <a:xfrm>
              <a:off x="5704913" y="5777479"/>
              <a:ext cx="302560" cy="443753"/>
            </a:xfrm>
            <a:prstGeom prst="arc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8" name="直接连接符 27"/>
            <p:cNvCxnSpPr/>
            <p:nvPr/>
          </p:nvCxnSpPr>
          <p:spPr>
            <a:xfrm flipV="1">
              <a:off x="5516081" y="2669917"/>
              <a:ext cx="1788459" cy="3758294"/>
            </a:xfrm>
            <a:prstGeom prst="line">
              <a:avLst/>
            </a:prstGeom>
            <a:ln w="28575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A3A68083-D068-4B2A-BD76-5B042B6B3700}"/>
              </a:ext>
            </a:extLst>
          </p:cNvPr>
          <p:cNvSpPr/>
          <p:nvPr/>
        </p:nvSpPr>
        <p:spPr>
          <a:xfrm flipH="1">
            <a:off x="8520069" y="4786356"/>
            <a:ext cx="45719" cy="45719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xmlns="" id="{97EFA61F-1FB6-407B-848D-B858A911F0AC}"/>
              </a:ext>
            </a:extLst>
          </p:cNvPr>
          <p:cNvCxnSpPr>
            <a:cxnSpLocks/>
          </p:cNvCxnSpPr>
          <p:nvPr/>
        </p:nvCxnSpPr>
        <p:spPr>
          <a:xfrm flipH="1" flipV="1">
            <a:off x="5996390" y="4802219"/>
            <a:ext cx="5093075" cy="14928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9056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4.44444E-6 L 0.44896 0.00764 " pathEditMode="relative" rAng="0" ptsTypes="AA">
                                      <p:cBhvr>
                                        <p:cTn id="15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48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6599E-6 -4.44444E-6 L 0.25003 -4.44444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0531E-6 -4.44444E-6 L 0.22244 0.0039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5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C3DEAC-FA62-43A3-8131-441FCB835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思考与探究</a:t>
            </a:r>
            <a:r>
              <a:rPr lang="zh-CN" altLang="en-US" dirty="0" smtClean="0"/>
              <a:t>：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3A2434B-22C1-49FB-978B-7C81F16FF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有一</a:t>
            </a:r>
            <a:r>
              <a:rPr lang="zh-CN" altLang="en-US" dirty="0" smtClean="0"/>
              <a:t>张</a:t>
            </a:r>
            <a:r>
              <a:rPr lang="zh-CN" altLang="en-US" dirty="0"/>
              <a:t>不规则</a:t>
            </a:r>
            <a:r>
              <a:rPr lang="zh-CN" altLang="en-US" dirty="0" smtClean="0"/>
              <a:t>纸片</a:t>
            </a:r>
            <a:r>
              <a:rPr lang="zh-CN" altLang="en-US" dirty="0"/>
              <a:t>，中间挖掉了</a:t>
            </a:r>
            <a:r>
              <a:rPr lang="zh-CN" altLang="en-US" dirty="0" smtClean="0"/>
              <a:t>一块不规则图形。</a:t>
            </a:r>
            <a:r>
              <a:rPr lang="zh-CN" altLang="en-US" dirty="0"/>
              <a:t>如何能直直地一剪刀将剩下的纸片分成大小相等的两部分？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6183493" y="2740861"/>
            <a:ext cx="4547260" cy="3727174"/>
          </a:xfrm>
          <a:custGeom>
            <a:avLst/>
            <a:gdLst>
              <a:gd name="connsiteX0" fmla="*/ 1118260 w 3499477"/>
              <a:gd name="connsiteY0" fmla="*/ 1548751 h 3458463"/>
              <a:gd name="connsiteX1" fmla="*/ 607272 w 3499477"/>
              <a:gd name="connsiteY1" fmla="*/ 889845 h 3458463"/>
              <a:gd name="connsiteX2" fmla="*/ 1198942 w 3499477"/>
              <a:gd name="connsiteY2" fmla="*/ 486433 h 3458463"/>
              <a:gd name="connsiteX3" fmla="*/ 1683036 w 3499477"/>
              <a:gd name="connsiteY3" fmla="*/ 2339 h 3458463"/>
              <a:gd name="connsiteX4" fmla="*/ 2261260 w 3499477"/>
              <a:gd name="connsiteY4" fmla="*/ 311621 h 3458463"/>
              <a:gd name="connsiteX5" fmla="*/ 3135319 w 3499477"/>
              <a:gd name="connsiteY5" fmla="*/ 526774 h 3458463"/>
              <a:gd name="connsiteX6" fmla="*/ 3269789 w 3499477"/>
              <a:gd name="connsiteY6" fmla="*/ 1010868 h 3458463"/>
              <a:gd name="connsiteX7" fmla="*/ 3054636 w 3499477"/>
              <a:gd name="connsiteY7" fmla="*/ 1669774 h 3458463"/>
              <a:gd name="connsiteX8" fmla="*/ 3458048 w 3499477"/>
              <a:gd name="connsiteY8" fmla="*/ 2369021 h 3458463"/>
              <a:gd name="connsiteX9" fmla="*/ 1871295 w 3499477"/>
              <a:gd name="connsiteY9" fmla="*/ 2503492 h 3458463"/>
              <a:gd name="connsiteX10" fmla="*/ 808978 w 3499477"/>
              <a:gd name="connsiteY10" fmla="*/ 3458233 h 3458463"/>
              <a:gd name="connsiteX11" fmla="*/ 2154 w 3499477"/>
              <a:gd name="connsiteY11" fmla="*/ 2409363 h 3458463"/>
              <a:gd name="connsiteX12" fmla="*/ 1051025 w 3499477"/>
              <a:gd name="connsiteY12" fmla="*/ 1804245 h 3458463"/>
              <a:gd name="connsiteX13" fmla="*/ 1118260 w 3499477"/>
              <a:gd name="connsiteY13" fmla="*/ 1548751 h 3458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499477" h="3458463">
                <a:moveTo>
                  <a:pt x="1118260" y="1548751"/>
                </a:moveTo>
                <a:cubicBezTo>
                  <a:pt x="1044301" y="1396351"/>
                  <a:pt x="593825" y="1066898"/>
                  <a:pt x="607272" y="889845"/>
                </a:cubicBezTo>
                <a:cubicBezTo>
                  <a:pt x="620719" y="712792"/>
                  <a:pt x="1019648" y="634351"/>
                  <a:pt x="1198942" y="486433"/>
                </a:cubicBezTo>
                <a:cubicBezTo>
                  <a:pt x="1378236" y="338515"/>
                  <a:pt x="1505983" y="31474"/>
                  <a:pt x="1683036" y="2339"/>
                </a:cubicBezTo>
                <a:cubicBezTo>
                  <a:pt x="1860089" y="-26796"/>
                  <a:pt x="2019213" y="224215"/>
                  <a:pt x="2261260" y="311621"/>
                </a:cubicBezTo>
                <a:cubicBezTo>
                  <a:pt x="2503307" y="399027"/>
                  <a:pt x="2967231" y="410233"/>
                  <a:pt x="3135319" y="526774"/>
                </a:cubicBezTo>
                <a:cubicBezTo>
                  <a:pt x="3303407" y="643315"/>
                  <a:pt x="3283236" y="820368"/>
                  <a:pt x="3269789" y="1010868"/>
                </a:cubicBezTo>
                <a:cubicBezTo>
                  <a:pt x="3256342" y="1201368"/>
                  <a:pt x="3023260" y="1443415"/>
                  <a:pt x="3054636" y="1669774"/>
                </a:cubicBezTo>
                <a:cubicBezTo>
                  <a:pt x="3086012" y="1896133"/>
                  <a:pt x="3655271" y="2230068"/>
                  <a:pt x="3458048" y="2369021"/>
                </a:cubicBezTo>
                <a:cubicBezTo>
                  <a:pt x="3260825" y="2507974"/>
                  <a:pt x="2312807" y="2321957"/>
                  <a:pt x="1871295" y="2503492"/>
                </a:cubicBezTo>
                <a:cubicBezTo>
                  <a:pt x="1429783" y="2685027"/>
                  <a:pt x="1120501" y="3473921"/>
                  <a:pt x="808978" y="3458233"/>
                </a:cubicBezTo>
                <a:cubicBezTo>
                  <a:pt x="497455" y="3442545"/>
                  <a:pt x="-38187" y="2685028"/>
                  <a:pt x="2154" y="2409363"/>
                </a:cubicBezTo>
                <a:cubicBezTo>
                  <a:pt x="42495" y="2133698"/>
                  <a:pt x="860525" y="1940957"/>
                  <a:pt x="1051025" y="1804245"/>
                </a:cubicBezTo>
                <a:cubicBezTo>
                  <a:pt x="1241525" y="1667533"/>
                  <a:pt x="1192219" y="1701151"/>
                  <a:pt x="1118260" y="1548751"/>
                </a:cubicBezTo>
                <a:close/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7940962" y="3547714"/>
            <a:ext cx="1382160" cy="986791"/>
          </a:xfrm>
          <a:custGeom>
            <a:avLst/>
            <a:gdLst>
              <a:gd name="connsiteX0" fmla="*/ 248297 w 1382160"/>
              <a:gd name="connsiteY0" fmla="*/ 728451 h 986791"/>
              <a:gd name="connsiteX1" fmla="*/ 6250 w 1382160"/>
              <a:gd name="connsiteY1" fmla="*/ 298145 h 986791"/>
              <a:gd name="connsiteX2" fmla="*/ 490344 w 1382160"/>
              <a:gd name="connsiteY2" fmla="*/ 123333 h 986791"/>
              <a:gd name="connsiteX3" fmla="*/ 1203038 w 1382160"/>
              <a:gd name="connsiteY3" fmla="*/ 42651 h 986791"/>
              <a:gd name="connsiteX4" fmla="*/ 1350956 w 1382160"/>
              <a:gd name="connsiteY4" fmla="*/ 822580 h 986791"/>
              <a:gd name="connsiteX5" fmla="*/ 718944 w 1382160"/>
              <a:gd name="connsiteY5" fmla="*/ 983945 h 986791"/>
              <a:gd name="connsiteX6" fmla="*/ 248297 w 1382160"/>
              <a:gd name="connsiteY6" fmla="*/ 728451 h 986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82160" h="986791">
                <a:moveTo>
                  <a:pt x="248297" y="728451"/>
                </a:moveTo>
                <a:cubicBezTo>
                  <a:pt x="129515" y="614151"/>
                  <a:pt x="-34091" y="398998"/>
                  <a:pt x="6250" y="298145"/>
                </a:cubicBezTo>
                <a:cubicBezTo>
                  <a:pt x="46591" y="197292"/>
                  <a:pt x="290879" y="165915"/>
                  <a:pt x="490344" y="123333"/>
                </a:cubicBezTo>
                <a:cubicBezTo>
                  <a:pt x="689809" y="80751"/>
                  <a:pt x="1059603" y="-73890"/>
                  <a:pt x="1203038" y="42651"/>
                </a:cubicBezTo>
                <a:cubicBezTo>
                  <a:pt x="1346473" y="159192"/>
                  <a:pt x="1431638" y="665698"/>
                  <a:pt x="1350956" y="822580"/>
                </a:cubicBezTo>
                <a:cubicBezTo>
                  <a:pt x="1270274" y="979462"/>
                  <a:pt x="900479" y="995151"/>
                  <a:pt x="718944" y="983945"/>
                </a:cubicBezTo>
                <a:cubicBezTo>
                  <a:pt x="537409" y="972739"/>
                  <a:pt x="367079" y="842751"/>
                  <a:pt x="248297" y="728451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96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C3DEAC-FA62-43A3-8131-441FCB835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小结</a:t>
            </a:r>
            <a:r>
              <a:rPr lang="zh-CN" altLang="en-US" dirty="0" smtClean="0"/>
              <a:t>：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3A2434B-22C1-49FB-978B-7C81F16FF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1.</a:t>
            </a:r>
            <a:r>
              <a:rPr lang="zh-CN" altLang="en-US" dirty="0"/>
              <a:t>本节</a:t>
            </a:r>
            <a:r>
              <a:rPr lang="zh-CN" altLang="en-US" dirty="0" smtClean="0"/>
              <a:t>课运用了哪些几何知识？</a:t>
            </a:r>
            <a:endParaRPr lang="en-US" altLang="zh-CN" dirty="0" smtClean="0"/>
          </a:p>
          <a:p>
            <a:r>
              <a:rPr lang="en-US" altLang="zh-CN" dirty="0" smtClean="0"/>
              <a:t>2</a:t>
            </a:r>
            <a:r>
              <a:rPr lang="en-US" altLang="zh-CN" dirty="0" smtClean="0"/>
              <a:t>.</a:t>
            </a:r>
            <a:r>
              <a:rPr lang="zh-CN" altLang="en-US" dirty="0" smtClean="0"/>
              <a:t>平面图形的分割</a:t>
            </a:r>
            <a:r>
              <a:rPr lang="zh-CN" altLang="en-US" dirty="0" smtClean="0"/>
              <a:t>体现哪些数学思想方法？</a:t>
            </a:r>
            <a:endParaRPr lang="en-US" altLang="zh-CN" dirty="0" smtClean="0"/>
          </a:p>
          <a:p>
            <a:r>
              <a:rPr lang="en-US" altLang="zh-CN" dirty="0" smtClean="0"/>
              <a:t>3.</a:t>
            </a:r>
            <a:r>
              <a:rPr lang="zh-CN" altLang="en-US" dirty="0"/>
              <a:t>基于</a:t>
            </a:r>
            <a:r>
              <a:rPr lang="zh-CN" altLang="en-US" dirty="0" smtClean="0"/>
              <a:t>本节课的学习，你还能提出哪些几何问题？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163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341</Words>
  <Application>Microsoft Office PowerPoint</Application>
  <PresentationFormat>自定义</PresentationFormat>
  <Paragraphs>23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主题​​</vt:lpstr>
      <vt:lpstr>趣味数学：</vt:lpstr>
      <vt:lpstr>火腿三明治定理</vt:lpstr>
      <vt:lpstr>PowerPoint 演示文稿</vt:lpstr>
      <vt:lpstr>问题1：</vt:lpstr>
      <vt:lpstr>问题2：</vt:lpstr>
      <vt:lpstr>问题3：</vt:lpstr>
      <vt:lpstr>问题4：</vt:lpstr>
      <vt:lpstr>思考与探究：</vt:lpstr>
      <vt:lpstr>小结：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火腿三明治定理</dc:title>
  <dc:creator>珂璇 谢</dc:creator>
  <cp:lastModifiedBy>谢珂璇</cp:lastModifiedBy>
  <cp:revision>19</cp:revision>
  <dcterms:created xsi:type="dcterms:W3CDTF">2019-09-29T07:42:17Z</dcterms:created>
  <dcterms:modified xsi:type="dcterms:W3CDTF">2020-01-04T07:58:04Z</dcterms:modified>
</cp:coreProperties>
</file>