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6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263" autoAdjust="0"/>
    <p:restoredTop sz="94660"/>
  </p:normalViewPr>
  <p:slideViewPr>
    <p:cSldViewPr snapToGrid="0">
      <p:cViewPr varScale="1">
        <p:scale>
          <a:sx n="85" d="100"/>
          <a:sy n="85" d="100"/>
        </p:scale>
        <p:origin x="88" y="5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45E79-3C74-4E50-82A9-454568792988}" type="datetimeFigureOut">
              <a:rPr lang="zh-CN" altLang="en-US" smtClean="0"/>
              <a:t>2018-12-2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99056-DB09-4002-AA42-0E90CB2FC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20682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45E79-3C74-4E50-82A9-454568792988}" type="datetimeFigureOut">
              <a:rPr lang="zh-CN" altLang="en-US" smtClean="0"/>
              <a:t>2018-12-2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99056-DB09-4002-AA42-0E90CB2FC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5828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45E79-3C74-4E50-82A9-454568792988}" type="datetimeFigureOut">
              <a:rPr lang="zh-CN" altLang="en-US" smtClean="0"/>
              <a:t>2018-12-2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99056-DB09-4002-AA42-0E90CB2FC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414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45E79-3C74-4E50-82A9-454568792988}" type="datetimeFigureOut">
              <a:rPr lang="zh-CN" altLang="en-US" smtClean="0"/>
              <a:t>2018-12-2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99056-DB09-4002-AA42-0E90CB2FC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8514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45E79-3C74-4E50-82A9-454568792988}" type="datetimeFigureOut">
              <a:rPr lang="zh-CN" altLang="en-US" smtClean="0"/>
              <a:t>2018-12-2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99056-DB09-4002-AA42-0E90CB2FC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2765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45E79-3C74-4E50-82A9-454568792988}" type="datetimeFigureOut">
              <a:rPr lang="zh-CN" altLang="en-US" smtClean="0"/>
              <a:t>2018-12-2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99056-DB09-4002-AA42-0E90CB2FC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8216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45E79-3C74-4E50-82A9-454568792988}" type="datetimeFigureOut">
              <a:rPr lang="zh-CN" altLang="en-US" smtClean="0"/>
              <a:t>2018-12-2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99056-DB09-4002-AA42-0E90CB2FC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12880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45E79-3C74-4E50-82A9-454568792988}" type="datetimeFigureOut">
              <a:rPr lang="zh-CN" altLang="en-US" smtClean="0"/>
              <a:t>2018-12-2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99056-DB09-4002-AA42-0E90CB2FC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85455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45E79-3C74-4E50-82A9-454568792988}" type="datetimeFigureOut">
              <a:rPr lang="zh-CN" altLang="en-US" smtClean="0"/>
              <a:t>2018-12-2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99056-DB09-4002-AA42-0E90CB2FC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83207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45E79-3C74-4E50-82A9-454568792988}" type="datetimeFigureOut">
              <a:rPr lang="zh-CN" altLang="en-US" smtClean="0"/>
              <a:t>2018-12-2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99056-DB09-4002-AA42-0E90CB2FC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9936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45E79-3C74-4E50-82A9-454568792988}" type="datetimeFigureOut">
              <a:rPr lang="zh-CN" altLang="en-US" smtClean="0"/>
              <a:t>2018-12-2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99056-DB09-4002-AA42-0E90CB2FC567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784972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45E79-3C74-4E50-82A9-454568792988}" type="datetimeFigureOut">
              <a:rPr lang="zh-CN" altLang="en-US" smtClean="0"/>
              <a:t>2018-12-2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99056-DB09-4002-AA42-0E90CB2FC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63615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45E79-3C74-4E50-82A9-454568792988}" type="datetimeFigureOut">
              <a:rPr lang="zh-CN" altLang="en-US" smtClean="0"/>
              <a:t>2018-12-2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99056-DB09-4002-AA42-0E90CB2FC567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447075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45E79-3C74-4E50-82A9-454568792988}" type="datetimeFigureOut">
              <a:rPr lang="zh-CN" altLang="en-US" smtClean="0"/>
              <a:t>2018-12-2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99056-DB09-4002-AA42-0E90CB2FC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23845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45E79-3C74-4E50-82A9-454568792988}" type="datetimeFigureOut">
              <a:rPr lang="zh-CN" altLang="en-US" smtClean="0"/>
              <a:t>2018-12-2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99056-DB09-4002-AA42-0E90CB2FC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81426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45E79-3C74-4E50-82A9-454568792988}" type="datetimeFigureOut">
              <a:rPr lang="zh-CN" altLang="en-US" smtClean="0"/>
              <a:t>2018-12-2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99056-DB09-4002-AA42-0E90CB2FC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6888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545E79-3C74-4E50-82A9-454568792988}" type="datetimeFigureOut">
              <a:rPr lang="zh-CN" altLang="en-US" smtClean="0"/>
              <a:t>2018-12-2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6F99056-DB09-4002-AA42-0E90CB2FC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8922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78" r:id="rId2"/>
    <p:sldLayoutId id="2147483779" r:id="rId3"/>
    <p:sldLayoutId id="2147483780" r:id="rId4"/>
    <p:sldLayoutId id="2147483781" r:id="rId5"/>
    <p:sldLayoutId id="2147483782" r:id="rId6"/>
    <p:sldLayoutId id="2147483783" r:id="rId7"/>
    <p:sldLayoutId id="2147483784" r:id="rId8"/>
    <p:sldLayoutId id="2147483785" r:id="rId9"/>
    <p:sldLayoutId id="2147483786" r:id="rId10"/>
    <p:sldLayoutId id="2147483787" r:id="rId11"/>
    <p:sldLayoutId id="2147483788" r:id="rId12"/>
    <p:sldLayoutId id="2147483789" r:id="rId13"/>
    <p:sldLayoutId id="2147483790" r:id="rId14"/>
    <p:sldLayoutId id="2147483791" r:id="rId15"/>
    <p:sldLayoutId id="214748379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baike.so.com/doc/5341795-5577238.html" TargetMode="External"/><Relationship Id="rId2" Type="http://schemas.openxmlformats.org/officeDocument/2006/relationships/hyperlink" Target="https://baike.so.com/doc/931029-6936872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baike.so.com/doc/5384931-24868788.html" TargetMode="External"/><Relationship Id="rId4" Type="http://schemas.openxmlformats.org/officeDocument/2006/relationships/hyperlink" Target="https://baike.so.com/doc/2992893-3156653.html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baike.so.com/doc/3693255-3881321.html" TargetMode="External"/><Relationship Id="rId2" Type="http://schemas.openxmlformats.org/officeDocument/2006/relationships/hyperlink" Target="https://baike.so.com/doc/3486873-3668320.html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baike.so.com/doc/5365334-5600983.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baike.so.com/doc/2221847-2350919.html" TargetMode="External"/><Relationship Id="rId4" Type="http://schemas.openxmlformats.org/officeDocument/2006/relationships/hyperlink" Target="https://baike.so.com/doc/6083547-6296648.html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ADFFC45-3DC9-4433-926F-043E879D9D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5F26A87-0610-435F-AA13-BD658385C9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267230" y="-8468"/>
            <a:ext cx="4763558" cy="6866467"/>
            <a:chOff x="67175" y="-8467"/>
            <a:chExt cx="4763558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E6321436-5AAD-4FB6-BB0D-316D4540E8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448300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94B0BD33-3D46-4F43-947A-825DFEF610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67175" y="3681413"/>
              <a:ext cx="4763558" cy="3176587"/>
            </a:xfrm>
            <a:prstGeom prst="line">
              <a:avLst/>
            </a:prstGeom>
            <a:ln w="9525">
              <a:solidFill>
                <a:schemeClr val="tx1">
                  <a:lumMod val="50000"/>
                  <a:lumOff val="50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92E26C27-E1F5-47DC-9F83-469D196C55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58764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95F944E7-2B4E-4AE2-B4DB-846FF8AE0B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80730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FF14952D-390F-46CC-B302-73DDD9C416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9621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867CDE55-B22A-40D0-882A-9452919EEC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11788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8C409231-C942-4808-B529-DAC32A7DB0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448954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标题 1">
            <a:extLst>
              <a:ext uri="{FF2B5EF4-FFF2-40B4-BE49-F238E27FC236}">
                <a16:creationId xmlns:a16="http://schemas.microsoft.com/office/drawing/2014/main" id="{FE4B888E-A0F2-40FA-A944-82475E162F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7335" y="1282701"/>
            <a:ext cx="5096060" cy="4307148"/>
          </a:xfrm>
        </p:spPr>
        <p:txBody>
          <a:bodyPr anchor="ctr">
            <a:normAutofit/>
          </a:bodyPr>
          <a:lstStyle/>
          <a:p>
            <a:r>
              <a:rPr lang="zh-CN" altLang="en-US" dirty="0">
                <a:latin typeface="MS Mincho" panose="02020609040205080304" pitchFamily="49" charset="-128"/>
                <a:ea typeface="MS Mincho" panose="02020609040205080304" pitchFamily="49" charset="-128"/>
              </a:rPr>
              <a:t>李健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69370F01-B8C9-4CE4-824C-92B2792E6E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36497" y="-8468"/>
            <a:ext cx="5074930" cy="6866468"/>
          </a:xfrm>
          <a:custGeom>
            <a:avLst/>
            <a:gdLst>
              <a:gd name="connsiteX0" fmla="*/ 0 w 5074930"/>
              <a:gd name="connsiteY0" fmla="*/ 0 h 6858000"/>
              <a:gd name="connsiteX1" fmla="*/ 1249825 w 5074930"/>
              <a:gd name="connsiteY1" fmla="*/ 0 h 6858000"/>
              <a:gd name="connsiteX2" fmla="*/ 1249825 w 5074930"/>
              <a:gd name="connsiteY2" fmla="*/ 8457 h 6858000"/>
              <a:gd name="connsiteX3" fmla="*/ 5074930 w 5074930"/>
              <a:gd name="connsiteY3" fmla="*/ 8457 h 6858000"/>
              <a:gd name="connsiteX4" fmla="*/ 5074930 w 5074930"/>
              <a:gd name="connsiteY4" fmla="*/ 6858000 h 6858000"/>
              <a:gd name="connsiteX5" fmla="*/ 1249825 w 5074930"/>
              <a:gd name="connsiteY5" fmla="*/ 6858000 h 6858000"/>
              <a:gd name="connsiteX6" fmla="*/ 1109383 w 507493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074930" h="6858000">
                <a:moveTo>
                  <a:pt x="0" y="0"/>
                </a:moveTo>
                <a:lnTo>
                  <a:pt x="1249825" y="0"/>
                </a:lnTo>
                <a:lnTo>
                  <a:pt x="1249825" y="8457"/>
                </a:lnTo>
                <a:lnTo>
                  <a:pt x="5074930" y="8457"/>
                </a:lnTo>
                <a:lnTo>
                  <a:pt x="5074930" y="6858000"/>
                </a:lnTo>
                <a:lnTo>
                  <a:pt x="1249825" y="6858000"/>
                </a:lnTo>
                <a:lnTo>
                  <a:pt x="1109383" y="6858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E33F941B-5A81-4B39-B1BE-187B5CFB50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21120" y="2876315"/>
            <a:ext cx="3602567" cy="1096899"/>
          </a:xfrm>
        </p:spPr>
        <p:txBody>
          <a:bodyPr anchor="ctr">
            <a:normAutofit/>
          </a:bodyPr>
          <a:lstStyle/>
          <a:p>
            <a:pPr algn="l"/>
            <a:r>
              <a:rPr lang="en-US" altLang="zh-CN">
                <a:solidFill>
                  <a:srgbClr val="FFFFFF"/>
                </a:solidFill>
              </a:rPr>
              <a:t> </a:t>
            </a:r>
            <a:endParaRPr lang="zh-CN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427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5C3D591-1D30-4FFB-9FF9-F7BAA1D91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sz="2700" dirty="0">
                <a:solidFill>
                  <a:srgbClr val="00B0F0"/>
                </a:solidFill>
              </a:rPr>
              <a:t>       2001</a:t>
            </a:r>
            <a:r>
              <a:rPr lang="zh-CN" altLang="en-US" sz="2700" dirty="0">
                <a:solidFill>
                  <a:srgbClr val="00B0F0"/>
                </a:solidFill>
              </a:rPr>
              <a:t>年</a:t>
            </a:r>
            <a:r>
              <a:rPr lang="en-US" altLang="zh-CN" sz="2700" dirty="0">
                <a:solidFill>
                  <a:srgbClr val="00B0F0"/>
                </a:solidFill>
              </a:rPr>
              <a:t>4</a:t>
            </a:r>
            <a:r>
              <a:rPr lang="zh-CN" altLang="en-US" sz="2700" dirty="0">
                <a:solidFill>
                  <a:srgbClr val="00B0F0"/>
                </a:solidFill>
              </a:rPr>
              <a:t>月，正式与清华校友卢庚戌成立“</a:t>
            </a:r>
            <a:r>
              <a:rPr lang="zh-CN" altLang="en-US" sz="2700" dirty="0">
                <a:solidFill>
                  <a:srgbClr val="00B0F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水木年华</a:t>
            </a:r>
            <a:r>
              <a:rPr lang="zh-CN" altLang="en-US" sz="2700" dirty="0">
                <a:solidFill>
                  <a:srgbClr val="00B0F0"/>
                </a:solidFill>
              </a:rPr>
              <a:t>”演唱组。</a:t>
            </a:r>
            <a:r>
              <a:rPr lang="en-US" altLang="zh-CN" sz="2700" dirty="0">
                <a:solidFill>
                  <a:srgbClr val="00B0F0"/>
                </a:solidFill>
              </a:rPr>
              <a:t>9</a:t>
            </a:r>
            <a:r>
              <a:rPr lang="zh-CN" altLang="en-US" sz="2700" dirty="0">
                <a:solidFill>
                  <a:srgbClr val="00B0F0"/>
                </a:solidFill>
              </a:rPr>
              <a:t>月，以组合名义发行第一张专辑</a:t>
            </a:r>
            <a:r>
              <a:rPr lang="en-US" altLang="zh-CN" sz="2700" dirty="0">
                <a:solidFill>
                  <a:srgbClr val="00B0F0"/>
                </a:solidFill>
              </a:rPr>
              <a:t>《</a:t>
            </a:r>
            <a:r>
              <a:rPr lang="zh-CN" altLang="en-US" sz="2700" dirty="0">
                <a:solidFill>
                  <a:srgbClr val="00B0F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一生有你</a:t>
            </a:r>
            <a:r>
              <a:rPr lang="en-US" altLang="zh-CN" sz="2700" dirty="0">
                <a:solidFill>
                  <a:srgbClr val="00B0F0"/>
                </a:solidFill>
              </a:rPr>
              <a:t>》</a:t>
            </a:r>
            <a:r>
              <a:rPr lang="zh-CN" altLang="en-US" sz="2700" dirty="0">
                <a:solidFill>
                  <a:srgbClr val="00B0F0"/>
                </a:solidFill>
              </a:rPr>
              <a:t>。</a:t>
            </a:r>
            <a:r>
              <a:rPr lang="en-US" altLang="zh-CN" sz="2700" dirty="0">
                <a:solidFill>
                  <a:srgbClr val="00B0F0"/>
                </a:solidFill>
              </a:rPr>
              <a:t>2002</a:t>
            </a:r>
            <a:r>
              <a:rPr lang="zh-CN" altLang="en-US" sz="2700" dirty="0">
                <a:solidFill>
                  <a:srgbClr val="00B0F0"/>
                </a:solidFill>
              </a:rPr>
              <a:t>年</a:t>
            </a:r>
            <a:r>
              <a:rPr lang="en-US" altLang="zh-CN" sz="2700" dirty="0">
                <a:solidFill>
                  <a:srgbClr val="00B0F0"/>
                </a:solidFill>
              </a:rPr>
              <a:t>5</a:t>
            </a:r>
            <a:r>
              <a:rPr lang="zh-CN" altLang="en-US" sz="2700" dirty="0">
                <a:solidFill>
                  <a:srgbClr val="00B0F0"/>
                </a:solidFill>
              </a:rPr>
              <a:t>月，在发行第二张专辑</a:t>
            </a:r>
            <a:r>
              <a:rPr lang="en-US" altLang="zh-CN" sz="2700" dirty="0">
                <a:solidFill>
                  <a:srgbClr val="00B0F0"/>
                </a:solidFill>
              </a:rPr>
              <a:t>《</a:t>
            </a:r>
            <a:r>
              <a:rPr lang="zh-CN" altLang="en-US" sz="2700" dirty="0">
                <a:solidFill>
                  <a:srgbClr val="00B0F0"/>
                </a:solidFill>
              </a:rPr>
              <a:t>青春正传</a:t>
            </a:r>
            <a:r>
              <a:rPr lang="en-US" altLang="zh-CN" sz="2700" dirty="0">
                <a:solidFill>
                  <a:srgbClr val="00B0F0"/>
                </a:solidFill>
              </a:rPr>
              <a:t>》</a:t>
            </a:r>
            <a:r>
              <a:rPr lang="zh-CN" altLang="en-US" sz="2700" dirty="0">
                <a:solidFill>
                  <a:srgbClr val="00B0F0"/>
                </a:solidFill>
              </a:rPr>
              <a:t>后李健主动退出水木年华。</a:t>
            </a:r>
            <a:r>
              <a:rPr lang="en-US" altLang="zh-CN" sz="2700" dirty="0">
                <a:solidFill>
                  <a:srgbClr val="00B0F0"/>
                </a:solidFill>
              </a:rPr>
              <a:t>2003</a:t>
            </a:r>
            <a:r>
              <a:rPr lang="zh-CN" altLang="en-US" sz="2700" dirty="0">
                <a:solidFill>
                  <a:srgbClr val="00B0F0"/>
                </a:solidFill>
              </a:rPr>
              <a:t>年</a:t>
            </a:r>
            <a:r>
              <a:rPr lang="en-US" altLang="zh-CN" sz="2700" dirty="0">
                <a:solidFill>
                  <a:srgbClr val="00B0F0"/>
                </a:solidFill>
              </a:rPr>
              <a:t>9</a:t>
            </a:r>
            <a:r>
              <a:rPr lang="zh-CN" altLang="en-US" sz="2700" dirty="0">
                <a:solidFill>
                  <a:srgbClr val="00B0F0"/>
                </a:solidFill>
              </a:rPr>
              <a:t>月，单飞后发行首张个人国语专辑</a:t>
            </a:r>
            <a:r>
              <a:rPr lang="en-US" altLang="zh-CN" sz="2700" dirty="0">
                <a:solidFill>
                  <a:srgbClr val="00B0F0"/>
                </a:solidFill>
              </a:rPr>
              <a:t>《</a:t>
            </a:r>
            <a:r>
              <a:rPr lang="zh-CN" altLang="en-US" sz="2700" dirty="0">
                <a:solidFill>
                  <a:srgbClr val="00B0F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似水流年</a:t>
            </a:r>
            <a:r>
              <a:rPr lang="en-US" altLang="zh-CN" sz="2700" dirty="0">
                <a:solidFill>
                  <a:srgbClr val="00B0F0"/>
                </a:solidFill>
              </a:rPr>
              <a:t>》</a:t>
            </a:r>
            <a:r>
              <a:rPr lang="zh-CN" altLang="en-US" sz="2700" dirty="0">
                <a:solidFill>
                  <a:srgbClr val="00B0F0"/>
                </a:solidFill>
              </a:rPr>
              <a:t>。</a:t>
            </a:r>
            <a:r>
              <a:rPr lang="en-US" altLang="zh-CN" sz="2700" dirty="0">
                <a:solidFill>
                  <a:srgbClr val="00B0F0"/>
                </a:solidFill>
              </a:rPr>
              <a:t>2010</a:t>
            </a:r>
            <a:r>
              <a:rPr lang="zh-CN" altLang="en-US" sz="2700" dirty="0">
                <a:solidFill>
                  <a:srgbClr val="00B0F0"/>
                </a:solidFill>
              </a:rPr>
              <a:t>年，李健举办广州浅唱会，成为少数几位在广州成功举办个人演唱会的原创歌手之一。</a:t>
            </a:r>
            <a:r>
              <a:rPr lang="en-US" altLang="zh-CN" sz="2700" dirty="0">
                <a:solidFill>
                  <a:srgbClr val="00B0F0"/>
                </a:solidFill>
              </a:rPr>
              <a:t>2011</a:t>
            </a:r>
            <a:r>
              <a:rPr lang="zh-CN" altLang="en-US" sz="2700" dirty="0">
                <a:solidFill>
                  <a:srgbClr val="00B0F0"/>
                </a:solidFill>
              </a:rPr>
              <a:t>年</a:t>
            </a:r>
            <a:r>
              <a:rPr lang="en-US" altLang="zh-CN" sz="2700" dirty="0">
                <a:solidFill>
                  <a:srgbClr val="00B0F0"/>
                </a:solidFill>
              </a:rPr>
              <a:t>2</a:t>
            </a:r>
            <a:r>
              <a:rPr lang="zh-CN" altLang="en-US" sz="2700" dirty="0">
                <a:solidFill>
                  <a:srgbClr val="00B0F0"/>
                </a:solidFill>
              </a:rPr>
              <a:t>月</a:t>
            </a:r>
            <a:r>
              <a:rPr lang="en-US" altLang="zh-CN" sz="2700" dirty="0">
                <a:solidFill>
                  <a:srgbClr val="00B0F0"/>
                </a:solidFill>
              </a:rPr>
              <a:t>2</a:t>
            </a:r>
            <a:r>
              <a:rPr lang="zh-CN" altLang="en-US" sz="2700" dirty="0">
                <a:solidFill>
                  <a:srgbClr val="00B0F0"/>
                </a:solidFill>
              </a:rPr>
              <a:t>日，首次登上中央电视台春节联欢晚会的舞台。</a:t>
            </a:r>
            <a:r>
              <a:rPr lang="en-US" altLang="zh-CN" sz="2700" dirty="0">
                <a:solidFill>
                  <a:srgbClr val="00B0F0"/>
                </a:solidFill>
              </a:rPr>
              <a:t>4</a:t>
            </a:r>
            <a:r>
              <a:rPr lang="zh-CN" altLang="en-US" sz="2700" dirty="0">
                <a:solidFill>
                  <a:srgbClr val="00B0F0"/>
                </a:solidFill>
              </a:rPr>
              <a:t>月</a:t>
            </a:r>
            <a:r>
              <a:rPr lang="en-US" altLang="zh-CN" sz="2700" dirty="0">
                <a:solidFill>
                  <a:srgbClr val="00B0F0"/>
                </a:solidFill>
              </a:rPr>
              <a:t>11</a:t>
            </a:r>
            <a:r>
              <a:rPr lang="zh-CN" altLang="en-US" sz="2700" dirty="0">
                <a:solidFill>
                  <a:srgbClr val="00B0F0"/>
                </a:solidFill>
              </a:rPr>
              <a:t>日，李健获得第</a:t>
            </a:r>
            <a:r>
              <a:rPr lang="en-US" altLang="zh-CN" sz="2700" dirty="0">
                <a:solidFill>
                  <a:srgbClr val="00B0F0"/>
                </a:solidFill>
              </a:rPr>
              <a:t>11</a:t>
            </a:r>
            <a:r>
              <a:rPr lang="zh-CN" altLang="en-US" sz="2700" dirty="0">
                <a:solidFill>
                  <a:srgbClr val="00B0F0"/>
                </a:solidFill>
              </a:rPr>
              <a:t>届音乐风云榜年度颁奖典礼内地最佳男歌手、最佳制作人奖。</a:t>
            </a:r>
            <a:r>
              <a:rPr lang="en-US" altLang="zh-CN" sz="2700" dirty="0">
                <a:solidFill>
                  <a:srgbClr val="00B0F0"/>
                </a:solidFill>
              </a:rPr>
              <a:t>2014</a:t>
            </a:r>
            <a:r>
              <a:rPr lang="zh-CN" altLang="en-US" sz="2700" dirty="0">
                <a:solidFill>
                  <a:srgbClr val="00B0F0"/>
                </a:solidFill>
              </a:rPr>
              <a:t>年</a:t>
            </a:r>
            <a:r>
              <a:rPr lang="en-US" altLang="zh-CN" sz="2700" dirty="0">
                <a:solidFill>
                  <a:srgbClr val="00B0F0"/>
                </a:solidFill>
              </a:rPr>
              <a:t>6</a:t>
            </a:r>
            <a:r>
              <a:rPr lang="zh-CN" altLang="en-US" sz="2700" dirty="0">
                <a:solidFill>
                  <a:srgbClr val="00B0F0"/>
                </a:solidFill>
              </a:rPr>
              <a:t>月，获得</a:t>
            </a:r>
            <a:r>
              <a:rPr lang="en-US" altLang="zh-CN" sz="2700" dirty="0">
                <a:solidFill>
                  <a:srgbClr val="00B0F0"/>
                </a:solidFill>
              </a:rPr>
              <a:t>2014 HITO</a:t>
            </a:r>
            <a:r>
              <a:rPr lang="zh-CN" altLang="en-US" sz="2700" dirty="0">
                <a:solidFill>
                  <a:srgbClr val="00B0F0"/>
                </a:solidFill>
              </a:rPr>
              <a:t>流行音乐奖内地歌手奖。</a:t>
            </a:r>
            <a:r>
              <a:rPr lang="en-US" altLang="zh-CN" sz="2700" dirty="0">
                <a:solidFill>
                  <a:srgbClr val="00B0F0"/>
                </a:solidFill>
              </a:rPr>
              <a:t>2015</a:t>
            </a:r>
            <a:r>
              <a:rPr lang="zh-CN" altLang="en-US" sz="2700" dirty="0">
                <a:solidFill>
                  <a:srgbClr val="00B0F0"/>
                </a:solidFill>
              </a:rPr>
              <a:t>年</a:t>
            </a:r>
            <a:r>
              <a:rPr lang="en-US" altLang="zh-CN" sz="2700" dirty="0">
                <a:solidFill>
                  <a:srgbClr val="00B0F0"/>
                </a:solidFill>
              </a:rPr>
              <a:t>3</a:t>
            </a:r>
            <a:r>
              <a:rPr lang="zh-CN" altLang="en-US" sz="2700" dirty="0">
                <a:solidFill>
                  <a:srgbClr val="00B0F0"/>
                </a:solidFill>
              </a:rPr>
              <a:t>月</a:t>
            </a:r>
            <a:r>
              <a:rPr lang="en-US" altLang="zh-CN" sz="2700" dirty="0">
                <a:solidFill>
                  <a:srgbClr val="00B0F0"/>
                </a:solidFill>
              </a:rPr>
              <a:t>27</a:t>
            </a:r>
            <a:r>
              <a:rPr lang="zh-CN" altLang="en-US" sz="2700" dirty="0">
                <a:solidFill>
                  <a:srgbClr val="00B0F0"/>
                </a:solidFill>
              </a:rPr>
              <a:t>日，获得湖南卫视</a:t>
            </a:r>
            <a:r>
              <a:rPr lang="en-US" altLang="zh-CN" sz="2700" dirty="0">
                <a:solidFill>
                  <a:srgbClr val="00B0F0"/>
                </a:solidFill>
              </a:rPr>
              <a:t>《</a:t>
            </a:r>
            <a:r>
              <a:rPr lang="zh-CN" altLang="en-US" sz="2700" dirty="0">
                <a:solidFill>
                  <a:srgbClr val="00B0F0"/>
                </a:solidFill>
              </a:rPr>
              <a:t>我是歌手</a:t>
            </a:r>
            <a:r>
              <a:rPr lang="en-US" altLang="zh-CN" sz="2700" dirty="0">
                <a:solidFill>
                  <a:srgbClr val="00B0F0"/>
                </a:solidFill>
              </a:rPr>
              <a:t>》</a:t>
            </a:r>
            <a:r>
              <a:rPr lang="zh-CN" altLang="en-US" sz="2700" dirty="0">
                <a:solidFill>
                  <a:srgbClr val="00B0F0"/>
                </a:solidFill>
              </a:rPr>
              <a:t>第三季总决赛亚军。</a:t>
            </a:r>
            <a:r>
              <a:rPr lang="en-US" altLang="zh-CN" sz="2700" dirty="0">
                <a:solidFill>
                  <a:srgbClr val="00B0F0"/>
                </a:solidFill>
              </a:rPr>
              <a:t>2017</a:t>
            </a:r>
            <a:r>
              <a:rPr lang="zh-CN" altLang="en-US" sz="2700" dirty="0">
                <a:solidFill>
                  <a:srgbClr val="00B0F0"/>
                </a:solidFill>
              </a:rPr>
              <a:t>年，参加综艺节目</a:t>
            </a:r>
            <a:r>
              <a:rPr lang="en-US" altLang="zh-CN" sz="2700" dirty="0">
                <a:solidFill>
                  <a:srgbClr val="00B0F0"/>
                </a:solidFill>
              </a:rPr>
              <a:t>《</a:t>
            </a:r>
            <a:r>
              <a:rPr lang="zh-CN" altLang="en-US" sz="2700" dirty="0">
                <a:solidFill>
                  <a:srgbClr val="00B0F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歌手</a:t>
            </a:r>
            <a:r>
              <a:rPr lang="en-US" altLang="zh-CN" sz="2700" dirty="0">
                <a:solidFill>
                  <a:srgbClr val="00B0F0"/>
                </a:solidFill>
              </a:rPr>
              <a:t>》</a:t>
            </a:r>
            <a:r>
              <a:rPr lang="zh-CN" altLang="en-US" sz="2700" dirty="0">
                <a:solidFill>
                  <a:srgbClr val="00B0F0"/>
                </a:solidFill>
              </a:rPr>
              <a:t>，最终获得总决赛第四名。</a:t>
            </a:r>
            <a:r>
              <a:rPr lang="en-US" altLang="zh-CN" sz="2700" dirty="0">
                <a:solidFill>
                  <a:srgbClr val="00B0F0"/>
                </a:solidFill>
              </a:rPr>
              <a:t>2018</a:t>
            </a:r>
            <a:r>
              <a:rPr lang="zh-CN" altLang="en-US" sz="2700" dirty="0">
                <a:solidFill>
                  <a:srgbClr val="00B0F0"/>
                </a:solidFill>
              </a:rPr>
              <a:t>年</a:t>
            </a:r>
            <a:r>
              <a:rPr lang="en-US" altLang="zh-CN" sz="2700" dirty="0">
                <a:solidFill>
                  <a:srgbClr val="00B0F0"/>
                </a:solidFill>
              </a:rPr>
              <a:t>7</a:t>
            </a:r>
            <a:r>
              <a:rPr lang="zh-CN" altLang="en-US" sz="2700" dirty="0">
                <a:solidFill>
                  <a:srgbClr val="00B0F0"/>
                </a:solidFill>
              </a:rPr>
              <a:t>月</a:t>
            </a:r>
            <a:r>
              <a:rPr lang="en-US" altLang="zh-CN" sz="2700" dirty="0">
                <a:solidFill>
                  <a:srgbClr val="00B0F0"/>
                </a:solidFill>
              </a:rPr>
              <a:t>13</a:t>
            </a:r>
            <a:r>
              <a:rPr lang="zh-CN" altLang="en-US" sz="2700" dirty="0">
                <a:solidFill>
                  <a:srgbClr val="00B0F0"/>
                </a:solidFill>
              </a:rPr>
              <a:t>日，担任浙江卫视歌唱选秀节目</a:t>
            </a:r>
            <a:r>
              <a:rPr lang="en-US" altLang="zh-CN" sz="2700" dirty="0">
                <a:solidFill>
                  <a:srgbClr val="00B0F0"/>
                </a:solidFill>
              </a:rPr>
              <a:t>《2018</a:t>
            </a:r>
            <a:r>
              <a:rPr lang="zh-CN" altLang="en-US" sz="2700" dirty="0">
                <a:solidFill>
                  <a:srgbClr val="00B0F0"/>
                </a:solidFill>
              </a:rPr>
              <a:t>中国好声音</a:t>
            </a:r>
            <a:r>
              <a:rPr lang="en-US" altLang="zh-CN" sz="2700" dirty="0">
                <a:solidFill>
                  <a:srgbClr val="00B0F0"/>
                </a:solidFill>
              </a:rPr>
              <a:t>》</a:t>
            </a:r>
            <a:r>
              <a:rPr lang="zh-CN" altLang="en-US" sz="2700" dirty="0">
                <a:solidFill>
                  <a:srgbClr val="00B0F0"/>
                </a:solidFill>
              </a:rPr>
              <a:t>的导师。</a:t>
            </a:r>
            <a:r>
              <a:rPr lang="en-US" altLang="zh-CN" sz="2700" dirty="0">
                <a:solidFill>
                  <a:srgbClr val="00B0F0"/>
                </a:solidFill>
              </a:rPr>
              <a:t>10</a:t>
            </a:r>
            <a:r>
              <a:rPr lang="zh-CN" altLang="en-US" sz="2700" dirty="0">
                <a:solidFill>
                  <a:srgbClr val="00B0F0"/>
                </a:solidFill>
              </a:rPr>
              <a:t>月</a:t>
            </a:r>
            <a:r>
              <a:rPr lang="en-US" altLang="zh-CN" sz="2700" dirty="0">
                <a:solidFill>
                  <a:srgbClr val="00B0F0"/>
                </a:solidFill>
              </a:rPr>
              <a:t>7</a:t>
            </a:r>
            <a:r>
              <a:rPr lang="zh-CN" altLang="en-US" sz="2700" dirty="0">
                <a:solidFill>
                  <a:srgbClr val="00B0F0"/>
                </a:solidFill>
              </a:rPr>
              <a:t>日，</a:t>
            </a:r>
            <a:r>
              <a:rPr lang="en-US" altLang="zh-CN" sz="2700" dirty="0">
                <a:solidFill>
                  <a:srgbClr val="00B0F0"/>
                </a:solidFill>
              </a:rPr>
              <a:t>2018《</a:t>
            </a:r>
            <a:r>
              <a:rPr lang="zh-CN" altLang="en-US" sz="2700" dirty="0">
                <a:solidFill>
                  <a:srgbClr val="00B0F0"/>
                </a:solidFill>
              </a:rPr>
              <a:t>中国好声音</a:t>
            </a:r>
            <a:r>
              <a:rPr lang="en-US" altLang="zh-CN" sz="2700" dirty="0">
                <a:solidFill>
                  <a:srgbClr val="00B0F0"/>
                </a:solidFill>
              </a:rPr>
              <a:t>》</a:t>
            </a:r>
            <a:r>
              <a:rPr lang="zh-CN" altLang="en-US" sz="2700" dirty="0">
                <a:solidFill>
                  <a:srgbClr val="00B0F0"/>
                </a:solidFill>
              </a:rPr>
              <a:t>总决赛，李健战队的旦增尼玛获得年度总冠军，李健成为冠军导师</a:t>
            </a:r>
            <a:r>
              <a:rPr lang="zh-CN" altLang="en-US" dirty="0">
                <a:solidFill>
                  <a:srgbClr val="00B0F0"/>
                </a:solidFill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346010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461A3E9-6DE2-43DC-A2DF-807AAB4277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/>
              <a:t>      1985</a:t>
            </a:r>
            <a:r>
              <a:rPr lang="zh-CN" altLang="en-US" dirty="0"/>
              <a:t>年，因电影</a:t>
            </a:r>
            <a:r>
              <a:rPr lang="en-US" altLang="zh-CN" dirty="0"/>
              <a:t>《</a:t>
            </a:r>
            <a:r>
              <a:rPr lang="zh-CN" altLang="en-US" dirty="0">
                <a:hlinkClick r:id="rId2"/>
              </a:rPr>
              <a:t>路边吉他队</a:t>
            </a:r>
            <a:r>
              <a:rPr lang="en-US" altLang="zh-CN" dirty="0"/>
              <a:t>》</a:t>
            </a:r>
            <a:r>
              <a:rPr lang="zh-CN" altLang="en-US" dirty="0"/>
              <a:t>的热映，使刚上初中的李健迷上了吉他。</a:t>
            </a:r>
            <a:r>
              <a:rPr lang="en-US" altLang="zh-CN" dirty="0"/>
              <a:t>1988</a:t>
            </a:r>
            <a:r>
              <a:rPr lang="zh-CN" altLang="en-US" dirty="0"/>
              <a:t>年，母亲用两个多月的工资给李健买了一把红棉吉他。而港台音乐的盛行，使罗大佑、李宗盛、齐秦进入李健的音乐世界，让年少的李健加大了他对吉他的喜爱。</a:t>
            </a:r>
            <a:r>
              <a:rPr lang="en-US" altLang="zh-CN" dirty="0"/>
              <a:t>1993</a:t>
            </a:r>
            <a:r>
              <a:rPr lang="zh-CN" altLang="en-US" dirty="0"/>
              <a:t>年，上高三的李健为了高考加分，参加了清华大学面向全国文艺爱好者举办的冬令营，在活动中他以一首</a:t>
            </a:r>
            <a:r>
              <a:rPr lang="en-US" altLang="zh-CN" dirty="0"/>
              <a:t>《</a:t>
            </a:r>
            <a:r>
              <a:rPr lang="zh-CN" altLang="en-US" dirty="0">
                <a:hlinkClick r:id="rId3"/>
              </a:rPr>
              <a:t>说句心里话</a:t>
            </a:r>
            <a:r>
              <a:rPr lang="en-US" altLang="zh-CN" dirty="0"/>
              <a:t>》</a:t>
            </a:r>
            <a:r>
              <a:rPr lang="zh-CN" altLang="en-US" dirty="0"/>
              <a:t>获得了全国第一名，为高考加了</a:t>
            </a:r>
            <a:r>
              <a:rPr lang="en-US" altLang="zh-CN" dirty="0"/>
              <a:t>50</a:t>
            </a:r>
            <a:r>
              <a:rPr lang="zh-CN" altLang="en-US" dirty="0"/>
              <a:t>分，最终被保送进入清华大学电子工程系。</a:t>
            </a:r>
          </a:p>
        </p:txBody>
      </p:sp>
    </p:spTree>
    <p:extLst>
      <p:ext uri="{BB962C8B-B14F-4D97-AF65-F5344CB8AC3E}">
        <p14:creationId xmlns:p14="http://schemas.microsoft.com/office/powerpoint/2010/main" val="10032390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88C9B83F-64CD-41C1-925F-A08801FFD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E1655065-0BD7-4422-BEC0-4401E99809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4DDD90AC-ABEC-4A76-9C9C-AD0A5F8FC7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>
              <a:extLst>
                <a:ext uri="{FF2B5EF4-FFF2-40B4-BE49-F238E27FC236}">
                  <a16:creationId xmlns:a16="http://schemas.microsoft.com/office/drawing/2014/main" id="{21A8AFEF-EC50-4C0B-9C64-814B76C820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CAFAA800-E117-4357-84E4-56B63EA03E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8DDFC9F4-3B45-402D-8AD7-60B3F08ED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F26A0854-FBE4-4587-B349-06BE192BD7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54A9C4C6-FF7D-470E-BFCA-CE4F60A1F0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B1721EA8-4871-45D4-B78F-AE805A3004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E5763971-E3A3-45C6-9BA8-2E032C7A55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32752E94-0E01-4AF5-A43A-F2FAD8737C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5" name="内容占位符 4" descr="图片包含 人员&#10;&#10;自动生成的说明">
            <a:extLst>
              <a:ext uri="{FF2B5EF4-FFF2-40B4-BE49-F238E27FC236}">
                <a16:creationId xmlns:a16="http://schemas.microsoft.com/office/drawing/2014/main" id="{E0B28D2A-515A-4DCF-AC81-598C527DC9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b="47469"/>
          <a:stretch/>
        </p:blipFill>
        <p:spPr>
          <a:xfrm>
            <a:off x="4269854" y="-1"/>
            <a:ext cx="7922146" cy="6858001"/>
          </a:xfrm>
          <a:custGeom>
            <a:avLst/>
            <a:gdLst>
              <a:gd name="connsiteX0" fmla="*/ 379987 w 7922146"/>
              <a:gd name="connsiteY0" fmla="*/ 0 h 6858001"/>
              <a:gd name="connsiteX1" fmla="*/ 5304971 w 7922146"/>
              <a:gd name="connsiteY1" fmla="*/ 0 h 6858001"/>
              <a:gd name="connsiteX2" fmla="*/ 7065281 w 7922146"/>
              <a:gd name="connsiteY2" fmla="*/ 0 h 6858001"/>
              <a:gd name="connsiteX3" fmla="*/ 7397540 w 7922146"/>
              <a:gd name="connsiteY3" fmla="*/ 0 h 6858001"/>
              <a:gd name="connsiteX4" fmla="*/ 7397540 w 7922146"/>
              <a:gd name="connsiteY4" fmla="*/ 1 h 6858001"/>
              <a:gd name="connsiteX5" fmla="*/ 7922146 w 7922146"/>
              <a:gd name="connsiteY5" fmla="*/ 1 h 6858001"/>
              <a:gd name="connsiteX6" fmla="*/ 7922146 w 7922146"/>
              <a:gd name="connsiteY6" fmla="*/ 6858001 h 6858001"/>
              <a:gd name="connsiteX7" fmla="*/ 7065281 w 7922146"/>
              <a:gd name="connsiteY7" fmla="*/ 6858001 h 6858001"/>
              <a:gd name="connsiteX8" fmla="*/ 7065281 w 7922146"/>
              <a:gd name="connsiteY8" fmla="*/ 6858000 h 6858001"/>
              <a:gd name="connsiteX9" fmla="*/ 5932989 w 7922146"/>
              <a:gd name="connsiteY9" fmla="*/ 6858000 h 6858001"/>
              <a:gd name="connsiteX10" fmla="*/ 5932989 w 7922146"/>
              <a:gd name="connsiteY10" fmla="*/ 6858001 h 6858001"/>
              <a:gd name="connsiteX11" fmla="*/ 27809 w 7922146"/>
              <a:gd name="connsiteY11" fmla="*/ 6858001 h 6858001"/>
              <a:gd name="connsiteX12" fmla="*/ 1803228 w 7922146"/>
              <a:gd name="connsiteY12" fmla="*/ 4521201 h 6858001"/>
              <a:gd name="connsiteX13" fmla="*/ 0 w 7922146"/>
              <a:gd name="connsiteY13" fmla="*/ 0 h 6858001"/>
              <a:gd name="connsiteX14" fmla="*/ 379987 w 7922146"/>
              <a:gd name="connsiteY14" fmla="*/ 0 h 6858001"/>
              <a:gd name="connsiteX15" fmla="*/ 0 w 7922146"/>
              <a:gd name="connsiteY15" fmla="*/ 407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D4339374-ACA8-47C8-8049-491B9C5516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338" y="3048000"/>
            <a:ext cx="4088190" cy="2369093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>
              <a:lnSpc>
                <a:spcPct val="90000"/>
              </a:lnSpc>
            </a:pPr>
            <a:r>
              <a:rPr lang="en-US" altLang="zh-CN" sz="2000" dirty="0"/>
              <a:t>      《</a:t>
            </a:r>
            <a:r>
              <a:rPr lang="zh-CN" altLang="en-US" sz="2000" dirty="0"/>
              <a:t>贝加尔湖畔</a:t>
            </a:r>
            <a:r>
              <a:rPr lang="en-US" altLang="zh-CN" sz="2000" dirty="0"/>
              <a:t>》</a:t>
            </a:r>
            <a:r>
              <a:rPr lang="zh-CN" altLang="en-US" sz="2000" dirty="0"/>
              <a:t>是</a:t>
            </a:r>
            <a:r>
              <a:rPr lang="zh-CN" altLang="en-US" sz="2000" dirty="0">
                <a:hlinkClick r:id="rId3"/>
              </a:rPr>
              <a:t>李健</a:t>
            </a:r>
            <a:r>
              <a:rPr lang="en-US" altLang="zh-CN" sz="2000" dirty="0"/>
              <a:t>2011</a:t>
            </a:r>
            <a:r>
              <a:rPr lang="zh-CN" altLang="en-US" sz="2000" dirty="0"/>
              <a:t>年到俄罗斯的</a:t>
            </a:r>
            <a:r>
              <a:rPr lang="zh-CN" altLang="en-US" sz="2000" dirty="0">
                <a:hlinkClick r:id="rId4"/>
              </a:rPr>
              <a:t>伊尔库茨克</a:t>
            </a:r>
            <a:r>
              <a:rPr lang="zh-CN" altLang="en-US" sz="2000" dirty="0"/>
              <a:t>市游玩，看到</a:t>
            </a:r>
            <a:r>
              <a:rPr lang="zh-CN" altLang="en-US" sz="2000" dirty="0">
                <a:hlinkClick r:id="rId5"/>
              </a:rPr>
              <a:t>贝加尔湖</a:t>
            </a:r>
            <a:r>
              <a:rPr lang="zh-CN" altLang="en-US" sz="2000" dirty="0"/>
              <a:t>壮丽景色而写下的。李健写这首歌就是因为去贝加尔湖时被当地的美景所折服，感动。贝加尔湖在伊尔库茨克市郊，很像李健小时候生活的哈尔滨，在那里他找到了自己的情感出处。而且只有</a:t>
            </a:r>
            <a:r>
              <a:rPr lang="en-US" altLang="zh-CN" sz="2000" dirty="0"/>
              <a:t>70</a:t>
            </a:r>
            <a:r>
              <a:rPr lang="zh-CN" altLang="en-US" sz="2000" dirty="0"/>
              <a:t>多万人口的小城市，文化生活异常丰富，在小教堂里面有很多表演，小型歌剧、器乐，那里的经济可能不是很发达，但是他们精神生活却丰富的多，他们对文化的推崇是大部分人无法想象的。因此，李健有感而发创作了这首</a:t>
            </a:r>
            <a:r>
              <a:rPr lang="en-US" altLang="zh-CN" sz="2000" dirty="0"/>
              <a:t>《</a:t>
            </a:r>
            <a:r>
              <a:rPr lang="zh-CN" altLang="en-US" sz="2000" dirty="0"/>
              <a:t>贝加尔湖畔</a:t>
            </a:r>
            <a:r>
              <a:rPr lang="en-US" altLang="zh-CN" sz="2000" dirty="0"/>
              <a:t>》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A57C1A16-B8AB-4D99-A195-A38F556A6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F8A9B20B-D1DD-4573-B5EC-5580295192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Rectangle 23">
            <a:extLst>
              <a:ext uri="{FF2B5EF4-FFF2-40B4-BE49-F238E27FC236}">
                <a16:creationId xmlns:a16="http://schemas.microsoft.com/office/drawing/2014/main" id="{66D61E08-70C3-48D8-BEA0-787111DC3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Rectangle 25">
            <a:extLst>
              <a:ext uri="{FF2B5EF4-FFF2-40B4-BE49-F238E27FC236}">
                <a16:creationId xmlns:a16="http://schemas.microsoft.com/office/drawing/2014/main" id="{FC55298F-0AE5-478E-AD2B-03C2614C58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Isosceles Triangle 24">
            <a:extLst>
              <a:ext uri="{FF2B5EF4-FFF2-40B4-BE49-F238E27FC236}">
                <a16:creationId xmlns:a16="http://schemas.microsoft.com/office/drawing/2014/main" id="{C180E4EA-0B63-4779-A895-7E90E71088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2" name="Rectangle 27">
            <a:extLst>
              <a:ext uri="{FF2B5EF4-FFF2-40B4-BE49-F238E27FC236}">
                <a16:creationId xmlns:a16="http://schemas.microsoft.com/office/drawing/2014/main" id="{CEE01D9D-3DE8-4EED-B0D3-8F3C79CC7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4" name="Rectangle 28">
            <a:extLst>
              <a:ext uri="{FF2B5EF4-FFF2-40B4-BE49-F238E27FC236}">
                <a16:creationId xmlns:a16="http://schemas.microsoft.com/office/drawing/2014/main" id="{89AF5CE9-607F-43F4-8983-DCD6DA4051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6" name="Rectangle 29">
            <a:extLst>
              <a:ext uri="{FF2B5EF4-FFF2-40B4-BE49-F238E27FC236}">
                <a16:creationId xmlns:a16="http://schemas.microsoft.com/office/drawing/2014/main" id="{6EEA2DBD-9E1E-4521-8C01-F32AD18A89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Isosceles Triangle 29">
            <a:extLst>
              <a:ext uri="{FF2B5EF4-FFF2-40B4-BE49-F238E27FC236}">
                <a16:creationId xmlns:a16="http://schemas.microsoft.com/office/drawing/2014/main" id="{15BBD2C1-BA9B-46A9-A27A-33498B1692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46223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387ADDF3-96F2-4CFC-A961-14113FC244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B2195AFC-C4B1-4F21-9849-0E1B66F2BC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B21AB1A5-6C23-425A-ACBF-0D08C378E1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Rectangle 23">
              <a:extLst>
                <a:ext uri="{FF2B5EF4-FFF2-40B4-BE49-F238E27FC236}">
                  <a16:creationId xmlns:a16="http://schemas.microsoft.com/office/drawing/2014/main" id="{3259683F-7E6E-4F2B-B111-63DBFBD4F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5">
              <a:extLst>
                <a:ext uri="{FF2B5EF4-FFF2-40B4-BE49-F238E27FC236}">
                  <a16:creationId xmlns:a16="http://schemas.microsoft.com/office/drawing/2014/main" id="{54145D7C-848F-41FC-AF6F-961397D30F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49AA40C3-8FF8-4143-9FD4-40F05CB5CE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7">
              <a:extLst>
                <a:ext uri="{FF2B5EF4-FFF2-40B4-BE49-F238E27FC236}">
                  <a16:creationId xmlns:a16="http://schemas.microsoft.com/office/drawing/2014/main" id="{F1EF6D83-6402-4744-921F-6A5D16D936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8">
              <a:extLst>
                <a:ext uri="{FF2B5EF4-FFF2-40B4-BE49-F238E27FC236}">
                  <a16:creationId xmlns:a16="http://schemas.microsoft.com/office/drawing/2014/main" id="{E2BF1FF8-D859-496E-960A-4B09EDCC23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29">
              <a:extLst>
                <a:ext uri="{FF2B5EF4-FFF2-40B4-BE49-F238E27FC236}">
                  <a16:creationId xmlns:a16="http://schemas.microsoft.com/office/drawing/2014/main" id="{4037913A-DA6D-4F85-9684-18087E270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Isosceles Triangle 20">
              <a:extLst>
                <a:ext uri="{FF2B5EF4-FFF2-40B4-BE49-F238E27FC236}">
                  <a16:creationId xmlns:a16="http://schemas.microsoft.com/office/drawing/2014/main" id="{88B65EBE-E36D-4765-90B8-BB2A831487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id="{48D8D2E7-9C8B-4675-A753-93F92FE536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6C2997EE-0889-44C3-AC0D-18F26AC9AA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内容占位符 4" descr="图片包含 西装, 人员, 服装, 男士&#10;&#10;自动生成的说明">
            <a:extLst>
              <a:ext uri="{FF2B5EF4-FFF2-40B4-BE49-F238E27FC236}">
                <a16:creationId xmlns:a16="http://schemas.microsoft.com/office/drawing/2014/main" id="{C3594261-E3B4-4D85-B9D3-16A97D8787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20492"/>
          <a:stretch/>
        </p:blipFill>
        <p:spPr>
          <a:xfrm>
            <a:off x="20" y="10"/>
            <a:ext cx="6335055" cy="6852984"/>
          </a:xfrm>
          <a:custGeom>
            <a:avLst/>
            <a:gdLst>
              <a:gd name="connsiteX0" fmla="*/ 0 w 6335075"/>
              <a:gd name="connsiteY0" fmla="*/ 0 h 6852994"/>
              <a:gd name="connsiteX1" fmla="*/ 6047365 w 6335075"/>
              <a:gd name="connsiteY1" fmla="*/ 0 h 6852994"/>
              <a:gd name="connsiteX2" fmla="*/ 2873531 w 6335075"/>
              <a:gd name="connsiteY2" fmla="*/ 6852993 h 6852994"/>
              <a:gd name="connsiteX3" fmla="*/ 6335075 w 6335075"/>
              <a:gd name="connsiteY3" fmla="*/ 6852993 h 6852994"/>
              <a:gd name="connsiteX4" fmla="*/ 6335075 w 6335075"/>
              <a:gd name="connsiteY4" fmla="*/ 6852994 h 6852994"/>
              <a:gd name="connsiteX5" fmla="*/ 0 w 6335075"/>
              <a:gd name="connsiteY5" fmla="*/ 6852994 h 68529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335075" h="6852994">
                <a:moveTo>
                  <a:pt x="0" y="0"/>
                </a:moveTo>
                <a:lnTo>
                  <a:pt x="6047365" y="0"/>
                </a:lnTo>
                <a:lnTo>
                  <a:pt x="2873531" y="6852993"/>
                </a:lnTo>
                <a:lnTo>
                  <a:pt x="6335075" y="6852993"/>
                </a:lnTo>
                <a:lnTo>
                  <a:pt x="6335075" y="6852994"/>
                </a:lnTo>
                <a:lnTo>
                  <a:pt x="0" y="6852994"/>
                </a:lnTo>
                <a:close/>
              </a:path>
            </a:pathLst>
          </a:custGeom>
        </p:spPr>
      </p:pic>
      <p:pic>
        <p:nvPicPr>
          <p:cNvPr id="7" name="图片 6" descr="图片包含 人员, 男士&#10;&#10;自动生成的说明">
            <a:extLst>
              <a:ext uri="{FF2B5EF4-FFF2-40B4-BE49-F238E27FC236}">
                <a16:creationId xmlns:a16="http://schemas.microsoft.com/office/drawing/2014/main" id="{045D8896-18DF-4D9D-88D9-193A9F14ADC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355"/>
          <a:stretch/>
        </p:blipFill>
        <p:spPr>
          <a:xfrm>
            <a:off x="3050256" y="10"/>
            <a:ext cx="9141744" cy="6857990"/>
          </a:xfrm>
          <a:custGeom>
            <a:avLst/>
            <a:gdLst>
              <a:gd name="connsiteX0" fmla="*/ 3178693 w 9141744"/>
              <a:gd name="connsiteY0" fmla="*/ 0 h 6858000"/>
              <a:gd name="connsiteX1" fmla="*/ 9141744 w 9141744"/>
              <a:gd name="connsiteY1" fmla="*/ 0 h 6858000"/>
              <a:gd name="connsiteX2" fmla="*/ 9141744 w 9141744"/>
              <a:gd name="connsiteY2" fmla="*/ 6858000 h 6858000"/>
              <a:gd name="connsiteX3" fmla="*/ 0 w 9141744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1744" h="6858000">
                <a:moveTo>
                  <a:pt x="3178693" y="0"/>
                </a:moveTo>
                <a:lnTo>
                  <a:pt x="9141744" y="0"/>
                </a:lnTo>
                <a:lnTo>
                  <a:pt x="9141744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534346345"/>
      </p:ext>
    </p:extLst>
  </p:cSld>
  <p:clrMapOvr>
    <a:masterClrMapping/>
  </p:clrMapOvr>
</p:sld>
</file>

<file path=ppt/theme/theme1.xml><?xml version="1.0" encoding="utf-8"?>
<a:theme xmlns:a="http://schemas.openxmlformats.org/drawingml/2006/main" name="平面">
  <a:themeElements>
    <a:clrScheme name="平面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平面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平面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521</Words>
  <Application>Microsoft Office PowerPoint</Application>
  <PresentationFormat>宽屏</PresentationFormat>
  <Paragraphs>5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2" baseType="lpstr">
      <vt:lpstr>方正姚体</vt:lpstr>
      <vt:lpstr>MS Mincho</vt:lpstr>
      <vt:lpstr>华文新魏</vt:lpstr>
      <vt:lpstr>Arial</vt:lpstr>
      <vt:lpstr>Trebuchet MS</vt:lpstr>
      <vt:lpstr>Wingdings 3</vt:lpstr>
      <vt:lpstr>平面</vt:lpstr>
      <vt:lpstr>李健</vt:lpstr>
      <vt:lpstr>       2001年4月，正式与清华校友卢庚戌成立“水木年华”演唱组。9月，以组合名义发行第一张专辑《一生有你》。2002年5月，在发行第二张专辑《青春正传》后李健主动退出水木年华。2003年9月，单飞后发行首张个人国语专辑《似水流年》。2010年，李健举办广州浅唱会，成为少数几位在广州成功举办个人演唱会的原创歌手之一。2011年2月2日，首次登上中央电视台春节联欢晚会的舞台。4月11日，李健获得第11届音乐风云榜年度颁奖典礼内地最佳男歌手、最佳制作人奖。2014年6月，获得2014 HITO流行音乐奖内地歌手奖。2015年3月27日，获得湖南卫视《我是歌手》第三季总决赛亚军。2017年，参加综艺节目《歌手》，最终获得总决赛第四名。2018年7月13日，担任浙江卫视歌唱选秀节目《2018中国好声音》的导师。10月7日，2018《中国好声音》总决赛，李健战队的旦增尼玛获得年度总冠军，李健成为冠军导师。</vt:lpstr>
      <vt:lpstr>      1985年，因电影《路边吉他队》的热映，使刚上初中的李健迷上了吉他。1988年，母亲用两个多月的工资给李健买了一把红棉吉他。而港台音乐的盛行，使罗大佑、李宗盛、齐秦进入李健的音乐世界，让年少的李健加大了他对吉他的喜爱。1993年，上高三的李健为了高考加分，参加了清华大学面向全国文艺爱好者举办的冬令营，在活动中他以一首《说句心里话》获得了全国第一名，为高考加了50分，最终被保送进入清华大学电子工程系。</vt:lpstr>
      <vt:lpstr>      《贝加尔湖畔》是李健2011年到俄罗斯的伊尔库茨克市游玩，看到贝加尔湖壮丽景色而写下的。李健写这首歌就是因为去贝加尔湖时被当地的美景所折服，感动。贝加尔湖在伊尔库茨克市郊，很像李健小时候生活的哈尔滨，在那里他找到了自己的情感出处。而且只有70多万人口的小城市，文化生活异常丰富，在小教堂里面有很多表演，小型歌剧、器乐，那里的经济可能不是很发达，但是他们精神生活却丰富的多，他们对文化的推崇是大部分人无法想象的。因此，李健有感而发创作了这首《贝加尔湖畔》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李健</dc:title>
  <dc:creator>勇 劉</dc:creator>
  <cp:lastModifiedBy>勇 劉</cp:lastModifiedBy>
  <cp:revision>4</cp:revision>
  <dcterms:created xsi:type="dcterms:W3CDTF">2018-12-02T15:00:45Z</dcterms:created>
  <dcterms:modified xsi:type="dcterms:W3CDTF">2018-12-02T15:18:15Z</dcterms:modified>
</cp:coreProperties>
</file>