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513" r:id="rId2"/>
    <p:sldId id="424" r:id="rId3"/>
    <p:sldId id="494" r:id="rId4"/>
    <p:sldId id="655" r:id="rId5"/>
    <p:sldId id="672" r:id="rId6"/>
    <p:sldId id="674" r:id="rId7"/>
    <p:sldId id="673" r:id="rId8"/>
    <p:sldId id="675" r:id="rId9"/>
    <p:sldId id="676" r:id="rId10"/>
    <p:sldId id="680" r:id="rId11"/>
    <p:sldId id="677" r:id="rId12"/>
    <p:sldId id="679" r:id="rId13"/>
    <p:sldId id="678" r:id="rId14"/>
    <p:sldId id="682" r:id="rId15"/>
    <p:sldId id="681" r:id="rId16"/>
    <p:sldId id="462" r:id="rId17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40">
          <p15:clr>
            <a:srgbClr val="A4A3A4"/>
          </p15:clr>
        </p15:guide>
        <p15:guide id="2" pos="396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EAC0"/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620"/>
    <p:restoredTop sz="94270" autoAdjust="0"/>
  </p:normalViewPr>
  <p:slideViewPr>
    <p:cSldViewPr>
      <p:cViewPr varScale="1">
        <p:scale>
          <a:sx n="73" d="100"/>
          <a:sy n="73" d="100"/>
        </p:scale>
        <p:origin x="594" y="66"/>
      </p:cViewPr>
      <p:guideLst>
        <p:guide orient="horz" pos="2240"/>
        <p:guide pos="39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EE02D-8A68-45C0-8CCE-5B692A099E38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F8206-4363-4E0D-BEBD-93593469AE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F8206-4363-4E0D-BEBD-93593469AE6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.万唯logo绿三角白字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6938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7"/>
          <p:cNvGrpSpPr/>
          <p:nvPr userDrawn="1"/>
        </p:nvGrpSpPr>
        <p:grpSpPr bwMode="auto">
          <a:xfrm>
            <a:off x="0" y="2020888"/>
            <a:ext cx="12193588" cy="2959100"/>
            <a:chOff x="0" y="3408"/>
            <a:chExt cx="19200" cy="4661"/>
          </a:xfrm>
        </p:grpSpPr>
        <p:sp>
          <p:nvSpPr>
            <p:cNvPr id="3" name="矩形 2"/>
            <p:cNvSpPr/>
            <p:nvPr/>
          </p:nvSpPr>
          <p:spPr>
            <a:xfrm>
              <a:off x="0" y="3408"/>
              <a:ext cx="19200" cy="466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6000" b="1" noProof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  <a:r>
                <a:rPr lang="zh-CN" altLang="en-US" sz="6000" b="1" noProof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</a:p>
            <a:p>
              <a:pPr algn="ctr"/>
              <a:endParaRPr lang="zh-CN" altLang="en-US" sz="6000" b="1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grpSp>
          <p:nvGrpSpPr>
            <p:cNvPr id="4" name="组合 21"/>
            <p:cNvGrpSpPr/>
            <p:nvPr/>
          </p:nvGrpSpPr>
          <p:grpSpPr bwMode="auto">
            <a:xfrm>
              <a:off x="7491" y="4401"/>
              <a:ext cx="8204" cy="23"/>
              <a:chOff x="6700" y="4853"/>
              <a:chExt cx="8204" cy="23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6699" y="485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>
                <a:off x="13209" y="486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9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B60693A2-874A-47F3-AD94-A444732BF9B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376488"/>
            <a:ext cx="258286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50840" y="1169670"/>
            <a:ext cx="1107996" cy="192784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vert="eaVert">
            <a:spAutoFit/>
          </a:bodyPr>
          <a:lstStyle/>
          <a:p>
            <a:pPr algn="dist"/>
            <a:r>
              <a:rPr lang="zh-CN" altLang="en-US" sz="6000" b="1" noProof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目录</a:t>
            </a:r>
          </a:p>
        </p:txBody>
      </p:sp>
      <p:pic>
        <p:nvPicPr>
          <p:cNvPr id="6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1F404C42-6F43-410F-B78E-77986B7F1C4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789363"/>
            <a:ext cx="190341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栏内容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323" y="846453"/>
            <a:ext cx="11881761" cy="5868668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982791" y="692150"/>
            <a:ext cx="11018685" cy="0"/>
          </a:xfrm>
          <a:prstGeom prst="line">
            <a:avLst/>
          </a:prstGeom>
          <a:ln w="76200">
            <a:solidFill>
              <a:srgbClr val="0095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044711" y="65400"/>
            <a:ext cx="8965168" cy="620940"/>
          </a:xfrm>
          <a:prstGeom prst="roundRect">
            <a:avLst/>
          </a:prstGeom>
          <a:solidFill>
            <a:schemeClr val="bg1"/>
          </a:solidFill>
          <a:effectLst>
            <a:innerShdw blurRad="114300">
              <a:schemeClr val="bg1"/>
            </a:innerShdw>
          </a:effectLst>
        </p:spPr>
        <p:txBody>
          <a:bodyPr>
            <a:spAutoFit/>
          </a:bodyPr>
          <a:lstStyle/>
          <a:p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命题点3　密度、压强、浮力综合</a:t>
            </a:r>
          </a:p>
        </p:txBody>
      </p:sp>
      <p:sp>
        <p:nvSpPr>
          <p:cNvPr id="5" name="文本框 8">
            <a:hlinkClick r:id="rId2" action="ppaction://hlinksldjump"/>
          </p:cNvPr>
          <p:cNvSpPr/>
          <p:nvPr userDrawn="1"/>
        </p:nvSpPr>
        <p:spPr>
          <a:xfrm>
            <a:off x="10181965" y="24349"/>
            <a:ext cx="936747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返回思维导图</a:t>
            </a:r>
          </a:p>
        </p:txBody>
      </p: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1290184" y="25143"/>
            <a:ext cx="684301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5C904580-7801-4156-B2C7-89CB5DE0938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7235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 wrap="square"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命题点3　密度、压强、浮力综合</a:t>
              </a:r>
            </a:p>
          </p:txBody>
        </p:sp>
      </p:grp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FBB6A277-6828-4B98-916D-C43C6242D3B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思维导图</a:t>
              </a: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5689A801-26D8-41C0-958C-3C17A873D4E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 bwMode="auto">
      <p:bgPr>
        <a:solidFill>
          <a:srgbClr val="E5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842" y="365121"/>
            <a:ext cx="11204765" cy="6128385"/>
          </a:xfrm>
          <a:prstGeom prst="rect">
            <a:avLst/>
          </a:prstGeom>
          <a:solidFill>
            <a:schemeClr val="bg1"/>
          </a:solidFill>
          <a:ln w="92075" cmpd="thickThin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74000">
                  <a:schemeClr val="accent5"/>
                </a:gs>
                <a:gs pos="83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1"/>
            </a:gradFill>
            <a:prstDash val="solid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3" name="椭圆 2"/>
          <p:cNvSpPr/>
          <p:nvPr userDrawn="1"/>
        </p:nvSpPr>
        <p:spPr>
          <a:xfrm>
            <a:off x="295314" y="219075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4" name="椭圆 3"/>
          <p:cNvSpPr/>
          <p:nvPr userDrawn="1"/>
        </p:nvSpPr>
        <p:spPr>
          <a:xfrm>
            <a:off x="295314" y="3590925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5" name="椭圆 4"/>
          <p:cNvSpPr/>
          <p:nvPr userDrawn="1"/>
        </p:nvSpPr>
        <p:spPr>
          <a:xfrm>
            <a:off x="295314" y="2890839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6" name="椭圆 5"/>
          <p:cNvSpPr/>
          <p:nvPr userDrawn="1"/>
        </p:nvSpPr>
        <p:spPr>
          <a:xfrm>
            <a:off x="295314" y="149066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7" name="椭圆 6"/>
          <p:cNvSpPr/>
          <p:nvPr userDrawn="1"/>
        </p:nvSpPr>
        <p:spPr>
          <a:xfrm>
            <a:off x="295314" y="568960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8" name="椭圆 7"/>
          <p:cNvSpPr/>
          <p:nvPr userDrawn="1"/>
        </p:nvSpPr>
        <p:spPr>
          <a:xfrm>
            <a:off x="295314" y="498951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9" name="椭圆 8"/>
          <p:cNvSpPr/>
          <p:nvPr userDrawn="1"/>
        </p:nvSpPr>
        <p:spPr>
          <a:xfrm>
            <a:off x="295314" y="428942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10" name="椭圆 9"/>
          <p:cNvSpPr/>
          <p:nvPr userDrawn="1"/>
        </p:nvSpPr>
        <p:spPr>
          <a:xfrm>
            <a:off x="295314" y="79057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11" name="组合 6"/>
          <p:cNvGrpSpPr/>
          <p:nvPr userDrawn="1"/>
        </p:nvGrpSpPr>
        <p:grpSpPr bwMode="auto">
          <a:xfrm>
            <a:off x="932359" y="1173163"/>
            <a:ext cx="10863560" cy="4848233"/>
            <a:chOff x="2354" y="802"/>
            <a:chExt cx="17111" cy="7637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8124" y="802"/>
              <a:ext cx="11341" cy="5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8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2354" y="7578"/>
              <a:ext cx="5528" cy="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物理课件相关问题请</a:t>
              </a:r>
              <a:r>
                <a:rPr lang="en-US" altLang="zh-CN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QQ</a:t>
              </a: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扫码咨询</a:t>
              </a:r>
            </a:p>
          </p:txBody>
        </p:sp>
      </p:grpSp>
      <p:grpSp>
        <p:nvGrpSpPr>
          <p:cNvPr id="14" name="组合 10"/>
          <p:cNvGrpSpPr/>
          <p:nvPr userDrawn="1"/>
        </p:nvGrpSpPr>
        <p:grpSpPr bwMode="auto">
          <a:xfrm>
            <a:off x="6188870" y="5140326"/>
            <a:ext cx="4297363" cy="925513"/>
            <a:chOff x="10292" y="7955"/>
            <a:chExt cx="3899" cy="1665"/>
          </a:xfrm>
        </p:grpSpPr>
        <p:sp>
          <p:nvSpPr>
            <p:cNvPr id="15" name="圆角矩形标注 8"/>
            <p:cNvSpPr/>
            <p:nvPr/>
          </p:nvSpPr>
          <p:spPr>
            <a:xfrm>
              <a:off x="10414" y="8101"/>
              <a:ext cx="3777" cy="1519"/>
            </a:xfrm>
            <a:prstGeom prst="wedgeRoundRectCallout">
              <a:avLst>
                <a:gd name="adj1" fmla="val 53830"/>
                <a:gd name="adj2" fmla="val 32446"/>
                <a:gd name="adj3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44450" cmpd="sng"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100" noProof="1"/>
            </a:p>
          </p:txBody>
        </p:sp>
        <p:sp>
          <p:nvSpPr>
            <p:cNvPr id="16" name="圆角矩形标注 9"/>
            <p:cNvSpPr/>
            <p:nvPr/>
          </p:nvSpPr>
          <p:spPr>
            <a:xfrm>
              <a:off x="10292" y="7955"/>
              <a:ext cx="3779" cy="1362"/>
            </a:xfrm>
            <a:prstGeom prst="wedgeRoundRectCallout">
              <a:avLst>
                <a:gd name="adj1" fmla="val 55856"/>
                <a:gd name="adj2" fmla="val 45611"/>
                <a:gd name="adj3" fmla="val 16667"/>
              </a:avLst>
            </a:prstGeom>
            <a:solidFill>
              <a:schemeClr val="bg1"/>
            </a:solidFill>
            <a:ln w="60325" cmpd="thickThin">
              <a:solidFill>
                <a:schemeClr val="accent5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参与即有机会获得精美礼品</a:t>
              </a:r>
              <a:r>
                <a:rPr lang="en-US" altLang="zh-CN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~</a:t>
              </a:r>
            </a:p>
          </p:txBody>
        </p:sp>
      </p:grpSp>
      <p:grpSp>
        <p:nvGrpSpPr>
          <p:cNvPr id="17" name="组合 3"/>
          <p:cNvGrpSpPr/>
          <p:nvPr userDrawn="1"/>
        </p:nvGrpSpPr>
        <p:grpSpPr bwMode="auto">
          <a:xfrm>
            <a:off x="1304133" y="927100"/>
            <a:ext cx="2689225" cy="1606550"/>
            <a:chOff x="2839" y="3772"/>
            <a:chExt cx="2578" cy="2833"/>
          </a:xfrm>
        </p:grpSpPr>
        <p:sp>
          <p:nvSpPr>
            <p:cNvPr id="18" name="矩形 17"/>
            <p:cNvSpPr/>
            <p:nvPr/>
          </p:nvSpPr>
          <p:spPr>
            <a:xfrm>
              <a:off x="2923" y="3999"/>
              <a:ext cx="2494" cy="260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39" y="3772"/>
              <a:ext cx="2416" cy="241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5">
                      <a:lumMod val="20000"/>
                      <a:lumOff val="80000"/>
                    </a:schemeClr>
                  </a:solidFill>
                </a14:hiddenFill>
              </a:ext>
            </a:ex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threePt" dir="t"/>
              </a:scene3d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4800" b="1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有 奖 征 集</a:t>
              </a:r>
            </a:p>
          </p:txBody>
        </p:sp>
      </p:grpSp>
      <p:grpSp>
        <p:nvGrpSpPr>
          <p:cNvPr id="20" name="组合 13"/>
          <p:cNvGrpSpPr/>
          <p:nvPr userDrawn="1"/>
        </p:nvGrpSpPr>
        <p:grpSpPr bwMode="auto">
          <a:xfrm>
            <a:off x="5233195" y="1055688"/>
            <a:ext cx="6340184" cy="3351212"/>
            <a:chOff x="7337" y="1663"/>
            <a:chExt cx="9983" cy="5278"/>
          </a:xfrm>
        </p:grpSpPr>
        <p:sp>
          <p:nvSpPr>
            <p:cNvPr id="21" name="流程图: 终止 20"/>
            <p:cNvSpPr/>
            <p:nvPr/>
          </p:nvSpPr>
          <p:spPr>
            <a:xfrm>
              <a:off x="7337" y="1663"/>
              <a:ext cx="2507" cy="79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征集内容</a:t>
              </a:r>
            </a:p>
          </p:txBody>
        </p:sp>
        <p:sp>
          <p:nvSpPr>
            <p:cNvPr id="22" name="流程图: 终止 21"/>
            <p:cNvSpPr/>
            <p:nvPr/>
          </p:nvSpPr>
          <p:spPr>
            <a:xfrm>
              <a:off x="7337" y="4258"/>
              <a:ext cx="2507" cy="81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投稿邮箱</a:t>
              </a:r>
            </a:p>
          </p:txBody>
        </p:sp>
        <p:sp>
          <p:nvSpPr>
            <p:cNvPr id="23" name="文本框 11"/>
            <p:cNvSpPr txBox="1">
              <a:spLocks noChangeArrowheads="1"/>
            </p:cNvSpPr>
            <p:nvPr/>
          </p:nvSpPr>
          <p:spPr bwMode="auto">
            <a:xfrm>
              <a:off x="7337" y="3005"/>
              <a:ext cx="998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课堂教学中使用的中考备考优质原创复习课件</a:t>
              </a:r>
            </a:p>
          </p:txBody>
        </p:sp>
        <p:sp>
          <p:nvSpPr>
            <p:cNvPr id="24" name="文本框 12"/>
            <p:cNvSpPr txBox="1">
              <a:spLocks noChangeArrowheads="1"/>
            </p:cNvSpPr>
            <p:nvPr/>
          </p:nvSpPr>
          <p:spPr bwMode="auto">
            <a:xfrm>
              <a:off x="7337" y="5305"/>
              <a:ext cx="9726" cy="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1045472853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@qq.com</a:t>
              </a:r>
            </a:p>
            <a:p>
              <a:pPr>
                <a:lnSpc>
                  <a:spcPct val="140000"/>
                </a:lnSpc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（投稿时请标明：</a:t>
              </a:r>
              <a:r>
                <a:rPr lang="zh-CN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地市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学校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姓名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联系方式）</a:t>
              </a:r>
            </a:p>
          </p:txBody>
        </p:sp>
      </p:grpSp>
      <p:cxnSp>
        <p:nvCxnSpPr>
          <p:cNvPr id="25" name="直接连接符 24"/>
          <p:cNvCxnSpPr/>
          <p:nvPr userDrawn="1"/>
        </p:nvCxnSpPr>
        <p:spPr>
          <a:xfrm>
            <a:off x="4790283" y="879475"/>
            <a:ext cx="22225" cy="50990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6" name="矩形 25"/>
          <p:cNvSpPr>
            <a:spLocks noChangeAspect="1"/>
          </p:cNvSpPr>
          <p:nvPr userDrawn="1"/>
        </p:nvSpPr>
        <p:spPr>
          <a:xfrm>
            <a:off x="1389857" y="2976563"/>
            <a:ext cx="2603500" cy="2603500"/>
          </a:xfrm>
          <a:prstGeom prst="frame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pic>
        <p:nvPicPr>
          <p:cNvPr id="27" name="图片 26" descr="对对鹿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194" y="4786314"/>
            <a:ext cx="7493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27"/>
          <p:cNvPicPr/>
          <p:nvPr userDrawn="1"/>
        </p:nvPicPr>
        <p:blipFill>
          <a:blip r:embed="rId3" cstate="print">
            <a:lum bright="-54000" contrast="100000"/>
          </a:blip>
          <a:stretch>
            <a:fillRect/>
          </a:stretch>
        </p:blipFill>
        <p:spPr>
          <a:xfrm>
            <a:off x="1744283" y="3330346"/>
            <a:ext cx="1886400" cy="1900799"/>
          </a:xfrm>
          <a:prstGeom prst="rect">
            <a:avLst/>
          </a:prstGeom>
          <a:effectLst>
            <a:innerShdw blurRad="139700">
              <a:prstClr val="black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NULL" TargetMode="Externa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.bin"/><Relationship Id="rId4" Type="http://schemas.openxmlformats.org/officeDocument/2006/relationships/image" Target="NULL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2.bin"/><Relationship Id="rId4" Type="http://schemas.openxmlformats.org/officeDocument/2006/relationships/image" Target="NULL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0.wmf"/><Relationship Id="rId9" Type="http://schemas.openxmlformats.org/officeDocument/2006/relationships/oleObject" Target="../embeddings/oleObject6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7.bin"/><Relationship Id="rId4" Type="http://schemas.openxmlformats.org/officeDocument/2006/relationships/image" Target="NULL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27.wmf"/><Relationship Id="rId5" Type="http://schemas.openxmlformats.org/officeDocument/2006/relationships/image" Target="../media/image25.wmf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8.bin"/><Relationship Id="rId9" Type="http://schemas.openxmlformats.org/officeDocument/2006/relationships/image" Target="../media/image26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:a16="http://schemas.microsoft.com/office/drawing/2014/main" id="{89DC9898-5302-45FF-BE5D-958023335E99}"/>
              </a:ext>
            </a:extLst>
          </p:cNvPr>
          <p:cNvGrpSpPr>
            <a:grpSpLocks/>
          </p:cNvGrpSpPr>
          <p:nvPr/>
        </p:nvGrpSpPr>
        <p:grpSpPr bwMode="auto">
          <a:xfrm>
            <a:off x="9335295" y="5013326"/>
            <a:ext cx="2087563" cy="1266825"/>
            <a:chOff x="15634" y="4729"/>
            <a:chExt cx="3034" cy="1996"/>
          </a:xfrm>
        </p:grpSpPr>
        <p:grpSp>
          <p:nvGrpSpPr>
            <p:cNvPr id="16388" name="组合 13">
              <a:extLst>
                <a:ext uri="{FF2B5EF4-FFF2-40B4-BE49-F238E27FC236}">
                  <a16:creationId xmlns:a16="http://schemas.microsoft.com/office/drawing/2014/main" id="{43F1F716-EC8A-46D6-B56F-339CB7B768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634" y="4729"/>
              <a:ext cx="3034" cy="1996"/>
              <a:chOff x="15207" y="8235"/>
              <a:chExt cx="3386" cy="2246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3BE123BD-21F4-4755-990A-C0A9393385F5}"/>
                  </a:ext>
                </a:extLst>
              </p:cNvPr>
              <p:cNvSpPr txBox="1"/>
              <p:nvPr/>
            </p:nvSpPr>
            <p:spPr>
              <a:xfrm>
                <a:off x="15207" y="8235"/>
                <a:ext cx="3386" cy="9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lnSpc>
                    <a:spcPct val="110000"/>
                  </a:lnSpc>
                  <a:defRPr/>
                </a:pPr>
                <a:r>
                  <a:rPr lang="en-US" altLang="zh-CN" sz="2800" b="1" kern="1600" spc="-1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2021</a:t>
                </a:r>
                <a:r>
                  <a:rPr lang="en-US" altLang="zh-CN" sz="2800" b="1" kern="16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lang="zh-CN" altLang="en-US" sz="2800" b="1" kern="1600" spc="-14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广 东</a:t>
                </a:r>
              </a:p>
            </p:txBody>
          </p:sp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55399E92-2246-451E-8799-16A8BC104927}"/>
                  </a:ext>
                </a:extLst>
              </p:cNvPr>
              <p:cNvSpPr txBox="1"/>
              <p:nvPr/>
            </p:nvSpPr>
            <p:spPr>
              <a:xfrm>
                <a:off x="15457" y="9214"/>
                <a:ext cx="2971" cy="1267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eaLnBrk="1" fontAlgn="auto" hangingPunct="1">
                  <a:defRPr/>
                </a:pPr>
                <a:r>
                  <a:rPr lang="zh-CN" altLang="en-US" sz="3600" b="1" noProof="1">
                    <a:solidFill>
                      <a:srgbClr val="128B4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物 理</a:t>
                </a:r>
              </a:p>
            </p:txBody>
          </p:sp>
          <p:cxnSp>
            <p:nvCxnSpPr>
              <p:cNvPr id="18" name="直接连接符 17">
                <a:extLst>
                  <a:ext uri="{FF2B5EF4-FFF2-40B4-BE49-F238E27FC236}">
                    <a16:creationId xmlns:a16="http://schemas.microsoft.com/office/drawing/2014/main" id="{FDF77359-B7F0-4B4E-83CE-8E93B99F78CC}"/>
                  </a:ext>
                </a:extLst>
              </p:cNvPr>
              <p:cNvCxnSpPr/>
              <p:nvPr/>
            </p:nvCxnSpPr>
            <p:spPr>
              <a:xfrm>
                <a:off x="15369" y="10464"/>
                <a:ext cx="3062" cy="0"/>
              </a:xfrm>
              <a:prstGeom prst="line">
                <a:avLst/>
              </a:prstGeom>
              <a:ln w="25400">
                <a:solidFill>
                  <a:srgbClr val="009B4C"/>
                </a:solidFill>
                <a:tailEnd type="none" w="med" len="med"/>
              </a:ln>
              <a:effectLst/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4F2E6FDB-D0BB-4B26-8F81-9D90366D2BCD}"/>
                </a:ext>
              </a:extLst>
            </p:cNvPr>
            <p:cNvCxnSpPr/>
            <p:nvPr/>
          </p:nvCxnSpPr>
          <p:spPr>
            <a:xfrm>
              <a:off x="15779" y="4729"/>
              <a:ext cx="2743" cy="0"/>
            </a:xfrm>
            <a:prstGeom prst="line">
              <a:avLst/>
            </a:prstGeom>
            <a:ln w="25400">
              <a:solidFill>
                <a:srgbClr val="009B4C"/>
              </a:solidFill>
              <a:tailEnd type="none" w="med" len="med"/>
            </a:ln>
            <a:effectLst/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E9781272-E403-4BA4-8333-A55C14AD1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258" y="527050"/>
            <a:ext cx="6510337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480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17"/>
          <p:cNvSpPr txBox="1">
            <a:spLocks noChangeArrowheads="1"/>
          </p:cNvSpPr>
          <p:nvPr/>
        </p:nvSpPr>
        <p:spPr bwMode="auto">
          <a:xfrm>
            <a:off x="5965190" y="2198370"/>
            <a:ext cx="286258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命题点</a:t>
            </a:r>
            <a:r>
              <a:rPr lang="en-US" altLang="zh-CN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137025" y="3300730"/>
            <a:ext cx="6864985" cy="132859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密度、压强、浮力综合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21405" y="1244104"/>
            <a:ext cx="10573390" cy="737235"/>
            <a:chOff x="1027" y="6335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335"/>
              <a:ext cx="16305" cy="1161"/>
              <a:chOff x="1373" y="2606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606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密度、压强、浮力相关判断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762000" y="2118360"/>
            <a:ext cx="1066609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雅安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如图所示．当乒乓球从水里上浮到水面上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乒乓球在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位置时受到的浮力为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水对杯底的压强为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位置时受到的浮力为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水对杯底的压强为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则它们的大小关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系是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CN" altLang="en-US" sz="2400" b="1"/>
          </a:p>
        </p:txBody>
      </p:sp>
      <p:pic>
        <p:nvPicPr>
          <p:cNvPr id="9" name="图片 -214748218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4700" y="3750310"/>
            <a:ext cx="1955165" cy="20466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7406005" y="6087745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" name="文本框 9"/>
          <p:cNvSpPr txBox="1"/>
          <p:nvPr/>
        </p:nvSpPr>
        <p:spPr>
          <a:xfrm>
            <a:off x="5614035" y="3289935"/>
            <a:ext cx="6965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62000" y="1155700"/>
            <a:ext cx="10666095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宿迁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小明在饮料吸管中塞入一些细铁丝作为配重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并将一端封闭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制作了一只简易密度计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将其先后放入甲、乙两杯液体中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当密度计静止时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两杯中液体深度相同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endParaRPr lang="zh-CN" sz="2400" b="1"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下列说法正确的是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密度计在甲杯液体中受到的浮力更大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密度计的刻度线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越往上标注的密度值越大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密度计放入后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乙杯中液体对容器底的压强更大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适当减小配重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可以增大该密度计两条刻度线之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     间的距离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使测量结果更精确</a:t>
            </a:r>
            <a:endParaRPr lang="zh-CN" altLang="en-US" sz="2400" b="1"/>
          </a:p>
        </p:txBody>
      </p:sp>
      <p:pic>
        <p:nvPicPr>
          <p:cNvPr id="2" name="图片 -21474821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635" y="3471545"/>
            <a:ext cx="3082925" cy="2130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8945880" y="5749925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3480435" y="3011170"/>
            <a:ext cx="6070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93115" y="1721485"/>
            <a:ext cx="1060386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临沂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水平桌面上两只相同的烧杯中分别盛有甲、乙两种不同的液体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两个相同的物块在液体中静止时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两烧杯液面相平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甲液体中的物块所受浮力大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乙液体对烧杯底部的压强大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两烧杯对桌面的压强一样大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两物块排开液体的质量一样大</a:t>
            </a:r>
            <a:endParaRPr lang="zh-CN" altLang="en-US" sz="2400" b="1"/>
          </a:p>
        </p:txBody>
      </p:sp>
      <p:pic>
        <p:nvPicPr>
          <p:cNvPr id="2" name="图片 -21474821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1550" y="2945765"/>
            <a:ext cx="3732530" cy="2190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080885" y="5238750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9923780" y="2485390"/>
            <a:ext cx="7854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93115" y="1327150"/>
            <a:ext cx="1060386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阜新改编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水平桌面上有两个完全相同的烧杯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分别盛有两种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不同液体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将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两个质量相等的实心物体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分别放入甲、乙两种液体中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两物体静止时两烧杯中的液面相平．下列说法中错误的是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甲烧杯中液体的密度大于乙烧杯中液体的密度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物体受到的浮力小于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物体受到的浮力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甲烧杯对桌面的压力大于乙烧杯对桌面的压力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两物体放入前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甲烧杯底受到的压强大于乙烧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    杯底受到的压强</a:t>
            </a:r>
            <a:endParaRPr lang="zh-CN" altLang="en-US" sz="2400" b="1"/>
          </a:p>
        </p:txBody>
      </p:sp>
      <p:pic>
        <p:nvPicPr>
          <p:cNvPr id="2" name="图片 -21474821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9060" y="3368675"/>
            <a:ext cx="3327400" cy="20599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723630" y="5481955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9641840" y="2548255"/>
            <a:ext cx="7556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93750" y="1167765"/>
            <a:ext cx="1060323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本溪改编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水平桌面上的甲、乙两个相同容器内分别装有水和盐水．小民将一个放了很久的小鸡蛋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放在水中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漂浮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他又找来一个新鲜的大鸡蛋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放在盐水中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却沉在杯底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此时水和盐水的液面相平．下列说法正确的是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水对杯底的压强等于盐水对杯底的压强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小鸡蛋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的密度等于大鸡蛋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的密度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水对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的浮力大于盐水对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的浮力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甲容器对桌面的压强小于乙容器对桌面的压强</a:t>
            </a:r>
            <a:endParaRPr lang="zh-CN" altLang="en-US" sz="2400" b="1"/>
          </a:p>
        </p:txBody>
      </p:sp>
      <p:pic>
        <p:nvPicPr>
          <p:cNvPr id="2" name="图片 -21474821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9200" y="3424555"/>
            <a:ext cx="3827780" cy="18910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797925" y="5416550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2546985" y="2964180"/>
            <a:ext cx="8147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2195" y="930414"/>
            <a:ext cx="10573390" cy="737235"/>
            <a:chOff x="1027" y="6335"/>
            <a:chExt cx="16651" cy="1161"/>
          </a:xfrm>
        </p:grpSpPr>
        <p:pic>
          <p:nvPicPr>
            <p:cNvPr id="4" name="图片 3" descr="带序号考点标2字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5" name="组合 4"/>
            <p:cNvGrpSpPr/>
            <p:nvPr/>
          </p:nvGrpSpPr>
          <p:grpSpPr>
            <a:xfrm>
              <a:off x="1373" y="6335"/>
              <a:ext cx="16305" cy="1161"/>
              <a:chOff x="1373" y="2606"/>
              <a:chExt cx="16305" cy="1161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8" name="文本框 7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9" name="文本框 8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10" name="文本框 9"/>
              <p:cNvSpPr txBox="1"/>
              <p:nvPr/>
            </p:nvSpPr>
            <p:spPr>
              <a:xfrm>
                <a:off x="4301" y="2606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浮力的相关计算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692150" y="1595755"/>
            <a:ext cx="10846435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雅安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预计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2020</a:t>
            </a:r>
            <a:r>
              <a:rPr lang="zh-CN" sz="2400" b="1">
                <a:ea typeface="宋体" panose="02010600030101010101" pitchFamily="2" charset="-122"/>
              </a:rPr>
              <a:t>年通车的雨城区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大兴二桥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在施工时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要向江中沉放大量的施工构件．如图甲所示．假设一正方体构件从江面被匀速吊入江水中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在沉入过程中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其下表面到水面的距离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zh-CN" sz="2400" b="1">
                <a:ea typeface="宋体" panose="02010600030101010101" pitchFamily="2" charset="-122"/>
              </a:rPr>
              <a:t>逐渐增大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构件所受浮力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、钢绳拉力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随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zh-CN" sz="2400" b="1">
                <a:ea typeface="宋体" panose="02010600030101010101" pitchFamily="2" charset="-122"/>
              </a:rPr>
              <a:t>的变化如图乙所示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  <a:r>
              <a:rPr lang="zh-CN" sz="2400" b="1">
                <a:ea typeface="宋体" panose="02010600030101010101" pitchFamily="2" charset="-122"/>
              </a:rPr>
              <a:t>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N/kg)</a:t>
            </a:r>
            <a:r>
              <a:rPr lang="zh-CN" sz="2400" b="1">
                <a:ea typeface="宋体" panose="02010600030101010101" pitchFamily="2" charset="-122"/>
              </a:rPr>
              <a:t>．下列判断正确的是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构件的边长为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 m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构件的密度为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浮力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随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zh-CN" sz="2400" b="1">
                <a:ea typeface="宋体" panose="02010600030101010101" pitchFamily="2" charset="-122"/>
              </a:rPr>
              <a:t>变化的图线是图乙中的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sz="2400" b="1">
                <a:ea typeface="宋体" panose="02010600030101010101" pitchFamily="2" charset="-122"/>
              </a:rPr>
              <a:t>图线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当构件的下表面距江面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 m</a:t>
            </a:r>
            <a:r>
              <a:rPr lang="zh-CN" sz="2400" b="1">
                <a:ea typeface="宋体" panose="02010600030101010101" pitchFamily="2" charset="-122"/>
              </a:rPr>
              <a:t>深时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构件上表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面受到江水的压强为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Pa</a:t>
            </a:r>
            <a:endParaRPr lang="zh-CN" altLang="en-US" sz="2400" b="1"/>
          </a:p>
        </p:txBody>
      </p:sp>
      <p:pic>
        <p:nvPicPr>
          <p:cNvPr id="2" name="图片 -2147482440" descr="张程广东WL202.TIF"/>
          <p:cNvPicPr>
            <a:picLocks noChangeAspect="1"/>
          </p:cNvPicPr>
          <p:nvPr/>
        </p:nvPicPr>
        <p:blipFill>
          <a:blip r:embed="rId4" r:link="rId5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08190" y="3784600"/>
            <a:ext cx="4430395" cy="2393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8486775" y="6178550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1" name="文本框 10"/>
          <p:cNvSpPr txBox="1"/>
          <p:nvPr/>
        </p:nvSpPr>
        <p:spPr>
          <a:xfrm>
            <a:off x="8294370" y="3324225"/>
            <a:ext cx="7696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27100" y="1708785"/>
            <a:ext cx="1057402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赤峰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2019</a:t>
            </a:r>
            <a:r>
              <a:rPr lang="zh-CN" sz="2400" b="1">
                <a:ea typeface="宋体" panose="02010600030101010101" pitchFamily="2" charset="-122"/>
              </a:rPr>
              <a:t>年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r>
              <a:rPr lang="zh-CN" sz="2400" b="1">
                <a:ea typeface="宋体" panose="02010600030101010101" pitchFamily="2" charset="-122"/>
              </a:rPr>
              <a:t>月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17</a:t>
            </a:r>
            <a:r>
              <a:rPr lang="zh-CN" sz="2400" b="1">
                <a:ea typeface="宋体" panose="02010600030101010101" pitchFamily="2" charset="-122"/>
              </a:rPr>
              <a:t>日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我国第二艘航母正式服役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中国进入双航母时代．</a:t>
            </a:r>
            <a:r>
              <a:rPr lang="zh-CN" sz="2400" b="1">
                <a:ea typeface="宋体" panose="02010600030101010101" pitchFamily="2" charset="-122"/>
              </a:rPr>
              <a:t>该航母满载时排水量是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67 000 t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吃水深度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海面到船底的距离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m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该航母在海上满载航行时受到的浮力是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___N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此时航母底部受到海水的压强为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______Pa(</a:t>
            </a:r>
            <a:r>
              <a:rPr lang="zh-CN" sz="2400" b="1">
                <a:ea typeface="宋体" panose="02010600030101010101" pitchFamily="2" charset="-122"/>
              </a:rPr>
              <a:t>海水的密度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1.03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N/kg)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sp>
        <p:nvSpPr>
          <p:cNvPr id="2" name="文本框 1"/>
          <p:cNvSpPr txBox="1"/>
          <p:nvPr/>
        </p:nvSpPr>
        <p:spPr>
          <a:xfrm>
            <a:off x="6250305" y="2903855"/>
            <a:ext cx="16446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6.7×10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308860" y="3435985"/>
            <a:ext cx="17767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1.03×10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-2147482439" descr="张程广东WL203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5756910" y="3754755"/>
            <a:ext cx="1920875" cy="2120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003925" y="6068060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6" name="组合 5"/>
          <p:cNvGrpSpPr/>
          <p:nvPr/>
        </p:nvGrpSpPr>
        <p:grpSpPr>
          <a:xfrm>
            <a:off x="766614" y="1216660"/>
            <a:ext cx="10589260" cy="3415030"/>
            <a:chOff x="1261" y="1916"/>
            <a:chExt cx="16676" cy="5378"/>
          </a:xfrm>
        </p:grpSpPr>
        <p:sp>
          <p:nvSpPr>
            <p:cNvPr id="2" name="文本框 1"/>
            <p:cNvSpPr txBox="1"/>
            <p:nvPr/>
          </p:nvSpPr>
          <p:spPr>
            <a:xfrm>
              <a:off x="1261" y="1916"/>
              <a:ext cx="16676" cy="53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8.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zh-CN" sz="2400" b="1">
                  <a:ea typeface="宋体" panose="02010600030101010101" pitchFamily="2" charset="-122"/>
                </a:rPr>
                <a:t>如图所示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容器内装有一定量的水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将一质量分布均匀的球形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物体放入水中静止时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该物体恰有</a:t>
              </a:r>
              <a:r>
                <a:rPr lang="en-US" sz="2400" b="1">
                  <a:latin typeface="宋体" panose="02010600030101010101" pitchFamily="2" charset="-122"/>
                </a:rPr>
                <a:t>  </a:t>
              </a:r>
              <a:r>
                <a:rPr lang="zh-CN" sz="2400" b="1">
                  <a:ea typeface="宋体" panose="02010600030101010101" pitchFamily="2" charset="-122"/>
                </a:rPr>
                <a:t>的体积露出水面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则该物体的密度是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________kg/m</a:t>
              </a:r>
              <a:r>
                <a:rPr lang="en-US" sz="2400" b="1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现将部分酒精倒入容器内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</a:t>
              </a:r>
              <a:r>
                <a:rPr lang="zh-CN" sz="2400" b="1">
                  <a:ea typeface="宋体" panose="02010600030101010101" pitchFamily="2" charset="-122"/>
                </a:rPr>
                <a:t>液体未溢出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此时小球露出液面部分的体积将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________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该物体受到的浮力将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________</a:t>
              </a:r>
              <a:r>
                <a:rPr lang="zh-CN" sz="2400" b="1">
                  <a:ea typeface="宋体" panose="02010600030101010101" pitchFamily="2" charset="-122"/>
                </a:rPr>
                <a:t>．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</a:t>
              </a:r>
              <a:r>
                <a:rPr lang="zh-CN" sz="2400" b="1">
                  <a:ea typeface="宋体" panose="02010600030101010101" pitchFamily="2" charset="-122"/>
                </a:rPr>
                <a:t>后两空均选填</a:t>
              </a:r>
              <a:r>
                <a:rPr lang="en-US" sz="2400" b="1">
                  <a:latin typeface="宋体" panose="02010600030101010101" pitchFamily="2" charset="-122"/>
                  <a:cs typeface="Times New Roman" panose="02020603050405020304" pitchFamily="18" charset="0"/>
                </a:rPr>
                <a:t>“</a:t>
              </a:r>
              <a:r>
                <a:rPr lang="zh-CN" sz="2400" b="1">
                  <a:ea typeface="宋体" panose="02010600030101010101" pitchFamily="2" charset="-122"/>
                </a:rPr>
                <a:t>增大</a:t>
              </a:r>
              <a:r>
                <a:rPr lang="en-US" sz="2400" b="1">
                  <a:latin typeface="宋体" panose="02010600030101010101" pitchFamily="2" charset="-122"/>
                  <a:cs typeface="Times New Roman" panose="02020603050405020304" pitchFamily="18" charset="0"/>
                </a:rPr>
                <a:t>”“</a:t>
              </a:r>
              <a:r>
                <a:rPr lang="zh-CN" sz="2400" b="1">
                  <a:ea typeface="宋体" panose="02010600030101010101" pitchFamily="2" charset="-122"/>
                </a:rPr>
                <a:t>减小</a:t>
              </a:r>
              <a:r>
                <a:rPr lang="en-US" sz="2400" b="1">
                  <a:latin typeface="宋体" panose="02010600030101010101" pitchFamily="2" charset="-122"/>
                  <a:cs typeface="Times New Roman" panose="02020603050405020304" pitchFamily="18" charset="0"/>
                </a:rPr>
                <a:t>”</a:t>
              </a:r>
              <a:r>
                <a:rPr lang="zh-CN" sz="2400" b="1">
                  <a:ea typeface="宋体" panose="02010600030101010101" pitchFamily="2" charset="-122"/>
                </a:rPr>
                <a:t>或</a:t>
              </a:r>
              <a:r>
                <a:rPr lang="en-US" sz="2400" b="1">
                  <a:latin typeface="宋体" panose="02010600030101010101" pitchFamily="2" charset="-122"/>
                  <a:cs typeface="Times New Roman" panose="02020603050405020304" pitchFamily="18" charset="0"/>
                </a:rPr>
                <a:t>“</a:t>
              </a:r>
              <a:r>
                <a:rPr lang="zh-CN" sz="2400" b="1">
                  <a:ea typeface="宋体" panose="02010600030101010101" pitchFamily="2" charset="-122"/>
                </a:rPr>
                <a:t>不变</a:t>
              </a:r>
              <a:r>
                <a:rPr lang="en-US" sz="2400" b="1">
                  <a:latin typeface="宋体" panose="02010600030101010101" pitchFamily="2" charset="-122"/>
                  <a:cs typeface="Times New Roman" panose="02020603050405020304" pitchFamily="18" charset="0"/>
                </a:rPr>
                <a:t>”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)(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ρ</a:t>
              </a:r>
              <a:r>
                <a:rPr lang="zh-CN" sz="2400" b="1" baseline="-25000">
                  <a:ea typeface="宋体" panose="02010600030101010101" pitchFamily="2" charset="-122"/>
                </a:rPr>
                <a:t>水</a:t>
              </a:r>
              <a:r>
                <a:rPr lang="zh-CN" sz="2400" b="1">
                  <a:ea typeface="宋体" panose="02010600030101010101" pitchFamily="2" charset="-122"/>
                </a:rPr>
                <a:t>＝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r>
                <a:rPr lang="en-US" sz="2400" b="1">
                  <a:latin typeface="宋体" panose="02010600030101010101" pitchFamily="2" charset="-122"/>
                  <a:cs typeface="Times New Roman" panose="02020603050405020304" pitchFamily="18" charset="0"/>
                </a:rPr>
                <a:t>×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r>
                <a:rPr lang="en-US" sz="2400" b="1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kg/m</a:t>
              </a:r>
              <a:r>
                <a:rPr lang="en-US" sz="2400" b="1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ρ</a:t>
              </a:r>
              <a:r>
                <a:rPr lang="zh-CN" sz="2400" b="1" baseline="-25000">
                  <a:ea typeface="宋体" panose="02010600030101010101" pitchFamily="2" charset="-122"/>
                </a:rPr>
                <a:t>酒精</a:t>
              </a:r>
              <a:r>
                <a:rPr lang="zh-CN" sz="2400" b="1">
                  <a:ea typeface="宋体" panose="02010600030101010101" pitchFamily="2" charset="-122"/>
                </a:rPr>
                <a:t>＝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0.8</a:t>
              </a:r>
              <a:r>
                <a:rPr lang="en-US" sz="2400" b="1">
                  <a:latin typeface="宋体" panose="02010600030101010101" pitchFamily="2" charset="-122"/>
                  <a:cs typeface="Times New Roman" panose="02020603050405020304" pitchFamily="18" charset="0"/>
                </a:rPr>
                <a:t>×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r>
                <a:rPr lang="en-US" sz="2400" b="1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kg/m</a:t>
              </a:r>
              <a:r>
                <a:rPr lang="en-US" sz="2400" b="1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endParaRPr lang="zh-CN" altLang="en-US" sz="2400" b="1"/>
            </a:p>
          </p:txBody>
        </p:sp>
        <p:graphicFrame>
          <p:nvGraphicFramePr>
            <p:cNvPr id="5" name="对象 4">
              <a:hlinkClick r:id="" action="ppaction://ole?verb=0"/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19526355"/>
                </p:ext>
              </p:extLst>
            </p:nvPr>
          </p:nvGraphicFramePr>
          <p:xfrm>
            <a:off x="6153" y="2702"/>
            <a:ext cx="438" cy="11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9" r:id="rId5" imgW="152400" imgH="393700" progId="Equation.KSEE3">
                    <p:embed/>
                  </p:oleObj>
                </mc:Choice>
                <mc:Fallback>
                  <p:oleObj r:id="rId5" imgW="152400" imgH="393700" progId="Equation.KSEE3">
                    <p:embed/>
                    <p:pic>
                      <p:nvPicPr>
                        <p:cNvPr id="0" name="图片 1024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6153" y="2702"/>
                          <a:ext cx="438" cy="113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0" name="文本框 99"/>
          <p:cNvSpPr txBox="1"/>
          <p:nvPr/>
        </p:nvSpPr>
        <p:spPr>
          <a:xfrm>
            <a:off x="9045098" y="1845310"/>
            <a:ext cx="16586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0.6×10</a:t>
            </a:r>
            <a:r>
              <a:rPr lang="en-US" sz="2400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32815" y="2948305"/>
            <a:ext cx="12147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减小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243830" y="2948305"/>
            <a:ext cx="12585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不变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067435" y="1617980"/>
            <a:ext cx="1033716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营口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水平桌面上有一个盛满水的溢水杯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杯中水的深度为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cm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现将一个不吸水的物块轻轻放入溢水杯中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静止时有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72 g</a:t>
            </a:r>
            <a:r>
              <a:rPr lang="zh-CN" sz="2400" b="1">
                <a:ea typeface="宋体" panose="02010600030101010101" pitchFamily="2" charset="-122"/>
              </a:rPr>
              <a:t>水溢出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将其捞出擦干后轻轻放入完全相同且盛满酒精的溢水杯中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静止时有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64 g</a:t>
            </a:r>
            <a:r>
              <a:rPr lang="zh-CN" sz="2400" b="1">
                <a:ea typeface="宋体" panose="02010600030101010101" pitchFamily="2" charset="-122"/>
              </a:rPr>
              <a:t>酒精溢出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则物块在酒精中受到的浮力为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________N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物块的密度为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sz="2400" b="1">
                <a:ea typeface="宋体" panose="02010600030101010101" pitchFamily="2" charset="-122"/>
              </a:rPr>
              <a:t>；此时酒精对容器底的压强为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______Pa.(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 baseline="-25000">
                <a:ea typeface="宋体" panose="02010600030101010101" pitchFamily="2" charset="-122"/>
              </a:rPr>
              <a:t>水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1.0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 baseline="-25000">
                <a:ea typeface="宋体" panose="02010600030101010101" pitchFamily="2" charset="-122"/>
              </a:rPr>
              <a:t>酒精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0.8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kg/m</a:t>
            </a:r>
            <a:r>
              <a:rPr lang="en-US" sz="24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sz="2400" b="1">
                <a:ea typeface="宋体" panose="02010600030101010101" pitchFamily="2" charset="-122"/>
              </a:rPr>
              <a:t>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N/kg)</a:t>
            </a:r>
            <a:endParaRPr lang="zh-CN" altLang="en-US" sz="2400" b="1"/>
          </a:p>
        </p:txBody>
      </p:sp>
      <p:sp>
        <p:nvSpPr>
          <p:cNvPr id="2" name="文本框 1"/>
          <p:cNvSpPr txBox="1"/>
          <p:nvPr/>
        </p:nvSpPr>
        <p:spPr>
          <a:xfrm>
            <a:off x="5213985" y="3378200"/>
            <a:ext cx="10814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0.64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622665" y="3378200"/>
            <a:ext cx="17037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 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0.9×10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517390" y="3870960"/>
            <a:ext cx="8890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800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916035" y="5919470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5" name="组合 4"/>
          <p:cNvGrpSpPr/>
          <p:nvPr/>
        </p:nvGrpSpPr>
        <p:grpSpPr>
          <a:xfrm>
            <a:off x="800100" y="1205230"/>
            <a:ext cx="10589260" cy="4522470"/>
            <a:chOff x="1260" y="1898"/>
            <a:chExt cx="16676" cy="7122"/>
          </a:xfrm>
        </p:grpSpPr>
        <p:sp>
          <p:nvSpPr>
            <p:cNvPr id="100" name="文本框 99"/>
            <p:cNvSpPr txBox="1"/>
            <p:nvPr/>
          </p:nvSpPr>
          <p:spPr>
            <a:xfrm>
              <a:off x="1260" y="1898"/>
              <a:ext cx="16676" cy="71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10.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(2019</a:t>
              </a:r>
              <a:r>
                <a:rPr lang="zh-CN" sz="2400" b="1">
                  <a:ea typeface="黑体" panose="02010609060101010101" pitchFamily="49" charset="-122"/>
                </a:rPr>
                <a:t>贺州</a:t>
              </a:r>
              <a:r>
                <a:rPr 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)</a:t>
              </a:r>
              <a:r>
                <a:rPr lang="zh-CN" sz="2400" b="1">
                  <a:ea typeface="宋体" panose="02010600030101010101" pitchFamily="2" charset="-122"/>
                </a:rPr>
                <a:t>如图甲所示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是一圆柱形容器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放在水平桌面上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内装有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25 cm</a:t>
              </a:r>
              <a:r>
                <a:rPr lang="zh-CN" sz="2400" b="1">
                  <a:ea typeface="宋体" panose="02010600030101010101" pitchFamily="2" charset="-122"/>
                </a:rPr>
                <a:t>深的液体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该液体对容器底部产生的压强为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2 000 Pa.</a:t>
              </a:r>
              <a:r>
                <a:rPr lang="zh-CN" sz="2400" b="1">
                  <a:ea typeface="宋体" panose="02010600030101010101" pitchFamily="2" charset="-122"/>
                </a:rPr>
                <a:t>求：</a:t>
              </a:r>
              <a:endParaRPr lang="en-US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(1)</a:t>
              </a:r>
              <a:r>
                <a:rPr lang="zh-CN" sz="2400" b="1">
                  <a:ea typeface="宋体" panose="02010600030101010101" pitchFamily="2" charset="-122"/>
                </a:rPr>
                <a:t>液体的密度；</a:t>
              </a:r>
              <a:endParaRPr lang="en-US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(2)</a:t>
              </a:r>
              <a:r>
                <a:rPr lang="zh-CN" sz="2400" b="1">
                  <a:ea typeface="宋体" panose="02010600030101010101" pitchFamily="2" charset="-122"/>
                </a:rPr>
                <a:t>若将边长为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10 cm</a:t>
              </a:r>
              <a:r>
                <a:rPr lang="zh-CN" sz="2400" b="1">
                  <a:ea typeface="宋体" panose="02010600030101010101" pitchFamily="2" charset="-122"/>
                </a:rPr>
                <a:t>的正方体木块放入圆柱形容器中如图乙所示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木块静止时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有</a:t>
              </a:r>
              <a:r>
                <a:rPr lang="en-US" sz="2400" b="1">
                  <a:latin typeface="宋体" panose="02010600030101010101" pitchFamily="2" charset="-122"/>
                </a:rPr>
                <a:t>   </a:t>
              </a:r>
              <a:r>
                <a:rPr lang="zh-CN" sz="2400" b="1">
                  <a:ea typeface="宋体" panose="02010600030101010101" pitchFamily="2" charset="-122"/>
                </a:rPr>
                <a:t>的体积露出液面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此时木块受到的浮</a:t>
              </a: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ea typeface="宋体" panose="02010600030101010101" pitchFamily="2" charset="-122"/>
                </a:rPr>
                <a:t>力大小；</a:t>
              </a:r>
              <a:endParaRPr lang="en-US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(3)</a:t>
              </a:r>
              <a:r>
                <a:rPr lang="zh-CN" sz="2400" b="1">
                  <a:ea typeface="宋体" panose="02010600030101010101" pitchFamily="2" charset="-122"/>
                </a:rPr>
                <a:t>要使木块完全浸没至少需要施加多大向下</a:t>
              </a: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ea typeface="宋体" panose="02010600030101010101" pitchFamily="2" charset="-122"/>
                </a:rPr>
                <a:t>的压力．</a:t>
              </a:r>
              <a:endParaRPr lang="zh-CN" altLang="en-US" sz="2400" b="1"/>
            </a:p>
          </p:txBody>
        </p:sp>
        <p:pic>
          <p:nvPicPr>
            <p:cNvPr id="2" name="图片 -2147482438" descr="张程广东WL205.TIF"/>
            <p:cNvPicPr>
              <a:picLocks noChangeAspect="1"/>
            </p:cNvPicPr>
            <p:nvPr/>
          </p:nvPicPr>
          <p:blipFill>
            <a:blip r:embed="rId3" r:link="rId4"/>
            <a:stretch>
              <a:fillRect/>
            </a:stretch>
          </p:blipFill>
          <p:spPr>
            <a:xfrm>
              <a:off x="10998" y="5722"/>
              <a:ext cx="6775" cy="3299"/>
            </a:xfrm>
            <a:prstGeom prst="rect">
              <a:avLst/>
            </a:prstGeom>
            <a:noFill/>
            <a:ln w="9525">
              <a:noFill/>
            </a:ln>
          </p:spPr>
        </p:pic>
        <p:graphicFrame>
          <p:nvGraphicFramePr>
            <p:cNvPr id="4" name="对象 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074" y="5375"/>
            <a:ext cx="459" cy="11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3" r:id="rId5" imgW="152400" imgH="393700" progId="Equation.KSEE3">
                    <p:embed/>
                  </p:oleObj>
                </mc:Choice>
                <mc:Fallback>
                  <p:oleObj r:id="rId5" imgW="152400" imgH="393700" progId="Equation.KSEE3">
                    <p:embed/>
                    <p:pic>
                      <p:nvPicPr>
                        <p:cNvPr id="0" name="图片 2048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2074" y="5375"/>
                          <a:ext cx="459" cy="118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741045" y="962660"/>
            <a:ext cx="10707370" cy="5697220"/>
            <a:chOff x="1167" y="1516"/>
            <a:chExt cx="16862" cy="8972"/>
          </a:xfrm>
        </p:grpSpPr>
        <p:sp>
          <p:nvSpPr>
            <p:cNvPr id="100" name="文本框 99"/>
            <p:cNvSpPr txBox="1"/>
            <p:nvPr/>
          </p:nvSpPr>
          <p:spPr>
            <a:xfrm>
              <a:off x="1167" y="1620"/>
              <a:ext cx="16862" cy="88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>
                <a:lnSpc>
                  <a:spcPct val="150000"/>
                </a:lnSpc>
              </a:pPr>
              <a:r>
                <a:rPr lang="zh-CN" sz="2400" b="1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解：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(1)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由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ρgh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得液体的密度：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ρ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                                   ＝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0.8×10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 kg/m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sz="24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(2)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木块的体积：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r>
                <a:rPr lang="zh-CN" sz="2400" b="1" baseline="-25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木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(0.1 m)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1×10</a:t>
              </a:r>
              <a:r>
                <a:rPr lang="zh-CN" sz="2400" b="1" baseline="30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－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 m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zh-CN" sz="2400" b="1">
                <a:solidFill>
                  <a:srgbClr val="FF0000"/>
                </a:solidFill>
                <a:effectLst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木块静止时</a:t>
              </a:r>
              <a:r>
                <a:rPr lang="zh-CN" sz="2400" b="1">
                  <a:solidFill>
                    <a:srgbClr val="FF0000"/>
                  </a:solidFill>
                  <a:effectLst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有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宋体" panose="02010600030101010101" pitchFamily="2" charset="-122"/>
                </a:rPr>
                <a:t>  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的体积露出液面</a:t>
              </a:r>
              <a:r>
                <a:rPr lang="zh-CN" sz="2400" b="1">
                  <a:solidFill>
                    <a:srgbClr val="FF0000"/>
                  </a:solidFill>
                  <a:effectLst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则木块排开液体的体积：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r>
                <a:rPr lang="zh-CN" sz="2400" b="1" baseline="-25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排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(1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－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宋体" panose="02010600030101010101" pitchFamily="2" charset="-122"/>
                </a:rPr>
                <a:t>  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r>
                <a:rPr lang="zh-CN" sz="2400" b="1" baseline="-25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木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宋体" panose="02010600030101010101" pitchFamily="2" charset="-122"/>
                </a:rPr>
                <a:t>   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×1×10</a:t>
              </a:r>
              <a:r>
                <a:rPr lang="zh-CN" sz="2400" b="1" baseline="30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－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 m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0.75×10</a:t>
              </a:r>
              <a:r>
                <a:rPr lang="zh-CN" sz="2400" b="1" baseline="30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－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zh-CN" sz="2400" b="1">
                <a:solidFill>
                  <a:srgbClr val="FF0000"/>
                </a:solidFill>
                <a:effectLst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根据阿基米德原理</a:t>
              </a:r>
              <a:r>
                <a:rPr lang="zh-CN" sz="2400" b="1">
                  <a:solidFill>
                    <a:srgbClr val="FF0000"/>
                  </a:solidFill>
                  <a:effectLst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木块受到的浮力：</a:t>
              </a:r>
              <a:endParaRPr lang="en-US" sz="2400" b="1" i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zh-CN" sz="2400" b="1" baseline="-25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浮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G</a:t>
              </a:r>
              <a:r>
                <a:rPr lang="zh-CN" sz="2400" b="1" baseline="-25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排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ρ</a:t>
              </a:r>
              <a:r>
                <a:rPr lang="zh-CN" sz="2400" b="1" baseline="-25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液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gV</a:t>
              </a:r>
              <a:r>
                <a:rPr lang="zh-CN" sz="2400" b="1" baseline="-25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排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0.8×10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 kg/m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×10 N/kg×0.75×10</a:t>
              </a:r>
              <a:r>
                <a:rPr lang="zh-CN" sz="2400" b="1" baseline="30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－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 m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6 N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(3)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木块漂浮在液面上所以有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zh-CN" sz="2400" b="1" baseline="-25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浮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G</a:t>
              </a:r>
              <a:r>
                <a:rPr lang="zh-CN" sz="2400" b="1" baseline="-25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木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6 N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木块完全浸没时受到的浮力：</a:t>
              </a:r>
              <a:endParaRPr lang="en-US" sz="2400" b="1" i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zh-CN" sz="2400" b="1" baseline="-25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浮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′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ρ</a:t>
              </a:r>
              <a:r>
                <a:rPr lang="zh-CN" sz="2400" b="1" baseline="-25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液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gV</a:t>
              </a:r>
              <a:r>
                <a:rPr lang="zh-CN" sz="2400" b="1" baseline="-25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木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0.8×10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 kg/m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×10 N/kg×1×10</a:t>
              </a:r>
              <a:r>
                <a:rPr lang="zh-CN" sz="2400" b="1" baseline="30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－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 m</a:t>
              </a:r>
              <a:r>
                <a:rPr lang="en-US" sz="2400" b="1" baseline="30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8 N</a:t>
              </a:r>
              <a:endParaRPr lang="zh-CN" sz="2400" b="1">
                <a:solidFill>
                  <a:srgbClr val="FF0000"/>
                </a:solidFill>
                <a:effectLst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需要向下的压力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zh-CN" sz="2400" b="1" baseline="-25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浮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′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－</a:t>
              </a:r>
              <a:r>
                <a:rPr lang="en-US" sz="2400" b="1" i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G</a:t>
              </a:r>
              <a:r>
                <a:rPr lang="zh-CN" sz="2400" b="1" baseline="-25000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木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8 N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－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6 N</a:t>
              </a:r>
              <a:r>
                <a:rPr lang="zh-CN" sz="2400" b="1">
                  <a:solidFill>
                    <a:srgbClr val="FF0000"/>
                  </a:solidFill>
                  <a:effectLst/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rPr>
                <a:t>2 N</a:t>
              </a:r>
              <a:endParaRPr lang="en-US" altLang="en-US" sz="24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2" name="对象 1">
              <a:hlinkClick r:id="" action="ppaction://ole?verb=0"/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92827000"/>
                </p:ext>
              </p:extLst>
            </p:nvPr>
          </p:nvGraphicFramePr>
          <p:xfrm>
            <a:off x="9017" y="1516"/>
            <a:ext cx="4486" cy="1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r:id="rId3" imgW="1459865" imgH="419100" progId="Equation.KSEE3">
                    <p:embed/>
                  </p:oleObj>
                </mc:Choice>
                <mc:Fallback>
                  <p:oleObj r:id="rId3" imgW="1459865" imgH="419100" progId="Equation.KSEE3">
                    <p:embed/>
                    <p:pic>
                      <p:nvPicPr>
                        <p:cNvPr id="0" name="图片 102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9017" y="1516"/>
                          <a:ext cx="4486" cy="12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" name="对象 2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3353" y="4134"/>
            <a:ext cx="429" cy="12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r:id="rId5" imgW="139700" imgH="393700" progId="Equation.KSEE3">
                    <p:embed/>
                  </p:oleObj>
                </mc:Choice>
                <mc:Fallback>
                  <p:oleObj r:id="rId5" imgW="139700" imgH="393700" progId="Equation.KSEE3">
                    <p:embed/>
                    <p:pic>
                      <p:nvPicPr>
                        <p:cNvPr id="0" name="图片 1025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353" y="4134"/>
                          <a:ext cx="429" cy="120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>
              <a:hlinkClick r:id="" action="ppaction://ole?verb=0"/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43515350"/>
                </p:ext>
              </p:extLst>
            </p:nvPr>
          </p:nvGraphicFramePr>
          <p:xfrm>
            <a:off x="5283" y="4162"/>
            <a:ext cx="468" cy="12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r:id="rId7" imgW="152400" imgH="393700" progId="Equation.KSEE3">
                    <p:embed/>
                  </p:oleObj>
                </mc:Choice>
                <mc:Fallback>
                  <p:oleObj r:id="rId7" imgW="152400" imgH="393700" progId="Equation.KSEE3">
                    <p:embed/>
                    <p:pic>
                      <p:nvPicPr>
                        <p:cNvPr id="0" name="图片 1025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5283" y="4162"/>
                          <a:ext cx="468" cy="120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4741" y="3242"/>
            <a:ext cx="429" cy="12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r:id="rId9" imgW="139700" imgH="393700" progId="Equation.KSEE3">
                    <p:embed/>
                  </p:oleObj>
                </mc:Choice>
                <mc:Fallback>
                  <p:oleObj r:id="rId9" imgW="139700" imgH="393700" progId="Equation.KSEE3">
                    <p:embed/>
                    <p:pic>
                      <p:nvPicPr>
                        <p:cNvPr id="0" name="图片 1025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4741" y="3242"/>
                          <a:ext cx="429" cy="120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874395" y="1095375"/>
            <a:ext cx="10603230" cy="5222240"/>
            <a:chOff x="1377" y="1725"/>
            <a:chExt cx="16698" cy="8224"/>
          </a:xfrm>
        </p:grpSpPr>
        <p:sp>
          <p:nvSpPr>
            <p:cNvPr id="100" name="文本框 99"/>
            <p:cNvSpPr txBox="1"/>
            <p:nvPr/>
          </p:nvSpPr>
          <p:spPr>
            <a:xfrm>
              <a:off x="1377" y="1725"/>
              <a:ext cx="16699" cy="799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11.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(2020</a:t>
              </a:r>
              <a:r>
                <a:rPr lang="zh-CN" sz="2400" b="1">
                  <a:ea typeface="黑体" panose="02010609060101010101" pitchFamily="49" charset="-122"/>
                </a:rPr>
                <a:t>重庆</a:t>
              </a:r>
              <a:r>
                <a:rPr 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r>
                <a:rPr lang="zh-CN" sz="2400" b="1">
                  <a:ea typeface="黑体" panose="02010609060101010101" pitchFamily="49" charset="-122"/>
                </a:rPr>
                <a:t>卷</a:t>
              </a:r>
              <a:r>
                <a:rPr 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)</a:t>
              </a:r>
              <a:r>
                <a:rPr lang="zh-CN" sz="2400" b="1">
                  <a:ea typeface="宋体" panose="02010600030101010101" pitchFamily="2" charset="-122"/>
                </a:rPr>
                <a:t>如图所示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底面积为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200 cm</a:t>
              </a:r>
              <a:r>
                <a:rPr lang="en-US" sz="2400" b="1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zh-CN" sz="2400" b="1">
                  <a:ea typeface="宋体" panose="02010600030101010101" pitchFamily="2" charset="-122"/>
                </a:rPr>
                <a:t>、重为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10 N</a:t>
              </a:r>
              <a:r>
                <a:rPr lang="zh-CN" sz="2400" b="1">
                  <a:ea typeface="宋体" panose="02010600030101010101" pitchFamily="2" charset="-122"/>
                </a:rPr>
                <a:t>的薄壁柱形容器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放在水平桌面上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把边长为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10 cm</a:t>
              </a:r>
              <a:r>
                <a:rPr lang="zh-CN" sz="2400" b="1">
                  <a:ea typeface="宋体" panose="02010600030101010101" pitchFamily="2" charset="-122"/>
                </a:rPr>
                <a:t>的实心正方体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</a:t>
              </a:r>
              <a:r>
                <a:rPr lang="zh-CN" sz="2400" b="1">
                  <a:ea typeface="宋体" panose="02010600030101010101" pitchFamily="2" charset="-122"/>
                </a:rPr>
                <a:t>不吸水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r>
                <a:rPr lang="zh-CN" sz="2400" b="1">
                  <a:ea typeface="宋体" panose="02010600030101010101" pitchFamily="2" charset="-122"/>
                </a:rPr>
                <a:t>用细线悬挂固定在容器正上方静止时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正方体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zh-CN" sz="2400" b="1">
                  <a:ea typeface="宋体" panose="02010600030101010101" pitchFamily="2" charset="-122"/>
                </a:rPr>
                <a:t>有</a:t>
              </a:r>
              <a:r>
                <a:rPr lang="en-US" sz="2400" b="1">
                  <a:latin typeface="宋体" panose="02010600030101010101" pitchFamily="2" charset="-122"/>
                </a:rPr>
                <a:t>   </a:t>
              </a:r>
              <a:r>
                <a:rPr lang="zh-CN" sz="2400" b="1">
                  <a:ea typeface="宋体" panose="02010600030101010101" pitchFamily="2" charset="-122"/>
                </a:rPr>
                <a:t>的体积浸入水中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此时容器内水深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12 cm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已知正方体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zh-CN" sz="2400" b="1">
                  <a:ea typeface="宋体" panose="02010600030101010101" pitchFamily="2" charset="-122"/>
                </a:rPr>
                <a:t>的密度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ρ</a:t>
              </a:r>
              <a:r>
                <a:rPr lang="en-US" sz="2400" b="1" i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zh-CN" sz="2400" b="1">
                  <a:ea typeface="宋体" panose="02010600030101010101" pitchFamily="2" charset="-122"/>
                </a:rPr>
                <a:t>＝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3.0 g/cm</a:t>
              </a:r>
              <a:r>
                <a:rPr lang="en-US" sz="2400" b="1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ρ</a:t>
              </a:r>
              <a:r>
                <a:rPr lang="zh-CN" sz="2400" b="1" baseline="-25000">
                  <a:ea typeface="宋体" panose="02010600030101010101" pitchFamily="2" charset="-122"/>
                </a:rPr>
                <a:t>水</a:t>
              </a:r>
              <a:r>
                <a:rPr lang="zh-CN" sz="2400" b="1">
                  <a:ea typeface="宋体" panose="02010600030101010101" pitchFamily="2" charset="-122"/>
                </a:rPr>
                <a:t>＝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r>
                <a:rPr lang="en-US" sz="2400" b="1">
                  <a:latin typeface="宋体" panose="02010600030101010101" pitchFamily="2" charset="-122"/>
                  <a:cs typeface="Times New Roman" panose="02020603050405020304" pitchFamily="18" charset="0"/>
                </a:rPr>
                <a:t>×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r>
                <a:rPr lang="en-US" sz="2400" b="1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kg/m</a:t>
              </a:r>
              <a:r>
                <a:rPr lang="en-US" sz="2400" b="1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r>
                <a:rPr lang="zh-CN" sz="2400" b="1">
                  <a:ea typeface="宋体" panose="02010600030101010101" pitchFamily="2" charset="-122"/>
                </a:rPr>
                <a:t>．求：</a:t>
              </a:r>
              <a:endParaRPr lang="en-US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(1)</a:t>
              </a:r>
              <a:r>
                <a:rPr lang="zh-CN" sz="2400" b="1">
                  <a:ea typeface="宋体" panose="02010600030101010101" pitchFamily="2" charset="-122"/>
                </a:rPr>
                <a:t>水对容器底部的压强；</a:t>
              </a:r>
              <a:endParaRPr lang="en-US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(2)</a:t>
              </a:r>
              <a:r>
                <a:rPr lang="zh-CN" sz="2400" b="1">
                  <a:ea typeface="宋体" panose="02010600030101010101" pitchFamily="2" charset="-122"/>
                </a:rPr>
                <a:t>正方体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zh-CN" sz="2400" b="1">
                  <a:ea typeface="宋体" panose="02010600030101010101" pitchFamily="2" charset="-122"/>
                </a:rPr>
                <a:t>受到的浮力大小；</a:t>
              </a:r>
              <a:endParaRPr lang="en-US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(3)</a:t>
              </a:r>
              <a:r>
                <a:rPr lang="zh-CN" sz="2400" b="1">
                  <a:ea typeface="宋体" panose="02010600030101010101" pitchFamily="2" charset="-122"/>
                </a:rPr>
                <a:t>解开细线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将正方体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zh-CN" sz="2400" b="1">
                  <a:ea typeface="宋体" panose="02010600030101010101" pitchFamily="2" charset="-122"/>
                </a:rPr>
                <a:t>缓缓放入水中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待正</a:t>
              </a: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ea typeface="宋体" panose="02010600030101010101" pitchFamily="2" charset="-122"/>
                </a:rPr>
                <a:t>方体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zh-CN" sz="2400" b="1">
                  <a:ea typeface="宋体" panose="02010600030101010101" pitchFamily="2" charset="-122"/>
                </a:rPr>
                <a:t>静止后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</a:t>
              </a:r>
              <a:r>
                <a:rPr lang="zh-CN" sz="2400" b="1">
                  <a:ea typeface="宋体" panose="02010600030101010101" pitchFamily="2" charset="-122"/>
                </a:rPr>
                <a:t>容器中的水未溢出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容器对桌面</a:t>
              </a: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ea typeface="宋体" panose="02010600030101010101" pitchFamily="2" charset="-122"/>
                </a:rPr>
                <a:t>的压强．</a:t>
              </a:r>
              <a:endParaRPr lang="zh-CN" altLang="en-US" sz="2400" b="1"/>
            </a:p>
          </p:txBody>
        </p:sp>
        <p:pic>
          <p:nvPicPr>
            <p:cNvPr id="2" name="图片 -2147482437" descr="张程广东WL206.TIF"/>
            <p:cNvPicPr>
              <a:picLocks noChangeAspect="1"/>
            </p:cNvPicPr>
            <p:nvPr/>
          </p:nvPicPr>
          <p:blipFill>
            <a:blip r:embed="rId3" r:link="rId4"/>
            <a:stretch>
              <a:fillRect/>
            </a:stretch>
          </p:blipFill>
          <p:spPr>
            <a:xfrm>
              <a:off x="13147" y="5378"/>
              <a:ext cx="3633" cy="399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" name="文本框 2"/>
            <p:cNvSpPr txBox="1"/>
            <p:nvPr/>
          </p:nvSpPr>
          <p:spPr>
            <a:xfrm>
              <a:off x="13785" y="9369"/>
              <a:ext cx="2636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 algn="ctr"/>
              <a:r>
                <a:rPr lang="zh-CN" b="1">
                  <a:ea typeface="宋体" panose="02010600030101010101" pitchFamily="2" charset="-122"/>
                </a:rPr>
                <a:t>第</a:t>
              </a:r>
              <a:r>
                <a:rPr lang="en-US" b="1">
                  <a:latin typeface="Times New Roman" panose="02020603050405020304" pitchFamily="18" charset="0"/>
                  <a:ea typeface="宋体" panose="02010600030101010101" pitchFamily="2" charset="-122"/>
                </a:rPr>
                <a:t>11</a:t>
              </a:r>
              <a:r>
                <a:rPr lang="zh-CN" b="1">
                  <a:ea typeface="宋体" panose="02010600030101010101" pitchFamily="2" charset="-122"/>
                </a:rPr>
                <a:t>题图</a:t>
              </a:r>
              <a:endParaRPr lang="zh-CN" altLang="en-US" b="1"/>
            </a:p>
          </p:txBody>
        </p:sp>
        <p:graphicFrame>
          <p:nvGraphicFramePr>
            <p:cNvPr id="4" name="对象 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7736" y="3316"/>
            <a:ext cx="483" cy="1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99" r:id="rId5" imgW="139700" imgH="393700" progId="Equation.KSEE3">
                    <p:embed/>
                  </p:oleObj>
                </mc:Choice>
                <mc:Fallback>
                  <p:oleObj r:id="rId5" imgW="139700" imgH="393700" progId="Equation.KSEE3">
                    <p:embed/>
                    <p:pic>
                      <p:nvPicPr>
                        <p:cNvPr id="0" name="图片 3072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7736" y="3316"/>
                          <a:ext cx="483" cy="136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41985" y="885190"/>
            <a:ext cx="11049000" cy="5631180"/>
            <a:chOff x="898" y="1620"/>
            <a:chExt cx="17400" cy="8868"/>
          </a:xfrm>
        </p:grpSpPr>
        <p:sp>
          <p:nvSpPr>
            <p:cNvPr id="100" name="文本框 99"/>
            <p:cNvSpPr txBox="1"/>
            <p:nvPr/>
          </p:nvSpPr>
          <p:spPr>
            <a:xfrm>
              <a:off x="898" y="1620"/>
              <a:ext cx="17400" cy="88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>
                <a:lnSpc>
                  <a:spcPct val="150000"/>
                </a:lnSpc>
              </a:pPr>
              <a:r>
                <a:rPr lang="zh-CN" sz="2400" b="1" dirty="0">
                  <a:solidFill>
                    <a:srgbClr val="FF0000"/>
                  </a:solidFill>
                  <a:ea typeface="黑体" panose="02010609060101010101" pitchFamily="49" charset="-122"/>
                </a:rPr>
                <a:t>解：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(1)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水对容器底部的压强：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ρ</a:t>
              </a:r>
              <a:r>
                <a:rPr lang="zh-CN" sz="2400" b="1" baseline="-25000" dirty="0">
                  <a:solidFill>
                    <a:srgbClr val="FF0000"/>
                  </a:solidFill>
                  <a:ea typeface="宋体" panose="02010600030101010101" pitchFamily="2" charset="-122"/>
                </a:rPr>
                <a:t>水</a:t>
              </a:r>
              <a:r>
                <a:rPr lang="en-US" sz="2400" b="1" i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gh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1×10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kg/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30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×10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N/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kg×0.12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m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1.2×10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Pa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(2)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正方体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的体积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r>
                <a:rPr lang="en-US" sz="2400" b="1" i="1" baseline="-25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(0.1 m)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1×10</a:t>
              </a:r>
              <a:r>
                <a:rPr lang="zh-CN" sz="2400" b="1" baseline="30000" dirty="0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30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zh-CN" sz="24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正方体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有</a:t>
              </a:r>
              <a:r>
                <a:rPr lang="en-US" sz="2400" b="1" dirty="0">
                  <a:solidFill>
                    <a:srgbClr val="FF0000"/>
                  </a:solidFill>
                  <a:latin typeface="宋体" panose="02010600030101010101" pitchFamily="2" charset="-122"/>
                </a:rPr>
                <a:t>  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体积浸入水中</a:t>
              </a:r>
              <a:r>
                <a:rPr lang="zh-CN" sz="2400" b="1" dirty="0">
                  <a:solidFill>
                    <a:srgbClr val="FF0000"/>
                  </a:solidFill>
                  <a:ea typeface="MingLiU_HKSCS" panose="02020500000000000000" pitchFamily="18" charset="-120"/>
                </a:rPr>
                <a:t>，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则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r>
                <a:rPr lang="zh-CN" sz="2400" b="1" baseline="-25000" dirty="0">
                  <a:solidFill>
                    <a:srgbClr val="FF0000"/>
                  </a:solidFill>
                  <a:ea typeface="宋体" panose="02010600030101010101" pitchFamily="2" charset="-122"/>
                </a:rPr>
                <a:t>排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宋体" panose="02010600030101010101" pitchFamily="2" charset="-122"/>
                </a:rPr>
                <a:t>  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r>
                <a:rPr lang="en-US" sz="2400" b="1" i="1" baseline="-25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宋体" panose="02010600030101010101" pitchFamily="2" charset="-122"/>
                </a:rPr>
                <a:t>  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×1×10</a:t>
              </a:r>
              <a:r>
                <a:rPr lang="zh-CN" sz="2400" b="1" baseline="30000" dirty="0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30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0.6×10</a:t>
              </a:r>
              <a:r>
                <a:rPr lang="zh-CN" sz="2400" b="1" baseline="30000" dirty="0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30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zh-CN" sz="24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正方体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受到水的浮力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zh-CN" sz="2400" b="1" baseline="-25000" dirty="0">
                  <a:solidFill>
                    <a:srgbClr val="FF0000"/>
                  </a:solidFill>
                  <a:ea typeface="宋体" panose="02010600030101010101" pitchFamily="2" charset="-122"/>
                </a:rPr>
                <a:t>浮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ρ</a:t>
              </a:r>
              <a:r>
                <a:rPr lang="zh-CN" sz="2400" b="1" baseline="-25000" dirty="0">
                  <a:solidFill>
                    <a:srgbClr val="FF0000"/>
                  </a:solidFill>
                  <a:ea typeface="宋体" panose="02010600030101010101" pitchFamily="2" charset="-122"/>
                </a:rPr>
                <a:t>水</a:t>
              </a:r>
              <a:r>
                <a:rPr lang="en-US" sz="2400" b="1" i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gV</a:t>
              </a:r>
              <a:r>
                <a:rPr lang="zh-CN" sz="2400" b="1" baseline="-25000" dirty="0">
                  <a:solidFill>
                    <a:srgbClr val="FF0000"/>
                  </a:solidFill>
                  <a:ea typeface="宋体" panose="02010600030101010101" pitchFamily="2" charset="-122"/>
                </a:rPr>
                <a:t>排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1×10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 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kg/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30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×10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N/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kg×0.6×10</a:t>
              </a:r>
              <a:r>
                <a:rPr lang="zh-CN" sz="2400" b="1" baseline="30000" dirty="0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30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6 N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(3)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容器中水的体积为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r>
                <a:rPr lang="zh-CN" sz="2400" b="1" baseline="-25000" dirty="0">
                  <a:solidFill>
                    <a:srgbClr val="FF0000"/>
                  </a:solidFill>
                  <a:ea typeface="宋体" panose="02010600030101010101" pitchFamily="2" charset="-122"/>
                </a:rPr>
                <a:t>水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200 ×10</a:t>
              </a:r>
              <a:r>
                <a:rPr lang="zh-CN" sz="2400" b="1" baseline="30000" dirty="0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30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×0.12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m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0.6×10</a:t>
              </a:r>
              <a:r>
                <a:rPr lang="zh-CN" sz="2400" b="1" baseline="30000" dirty="0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30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1.8×10</a:t>
              </a:r>
              <a:r>
                <a:rPr lang="zh-CN" sz="2400" b="1" baseline="30000" dirty="0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30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zh-CN" sz="24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容器中水的重力为：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G</a:t>
              </a:r>
              <a:r>
                <a:rPr lang="zh-CN" sz="2400" b="1" baseline="-25000" dirty="0">
                  <a:solidFill>
                    <a:srgbClr val="FF0000"/>
                  </a:solidFill>
                  <a:ea typeface="宋体" panose="02010600030101010101" pitchFamily="2" charset="-122"/>
                </a:rPr>
                <a:t>水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ρ</a:t>
              </a:r>
              <a:r>
                <a:rPr lang="zh-CN" sz="2400" b="1" baseline="-25000" dirty="0">
                  <a:solidFill>
                    <a:srgbClr val="FF0000"/>
                  </a:solidFill>
                  <a:ea typeface="宋体" panose="02010600030101010101" pitchFamily="2" charset="-122"/>
                </a:rPr>
                <a:t>水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r>
                <a:rPr lang="zh-CN" sz="2400" b="1" baseline="-25000" dirty="0">
                  <a:solidFill>
                    <a:srgbClr val="FF0000"/>
                  </a:solidFill>
                  <a:ea typeface="宋体" panose="02010600030101010101" pitchFamily="2" charset="-122"/>
                </a:rPr>
                <a:t>水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g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1×10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kg/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30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×1.8×10</a:t>
              </a:r>
              <a:r>
                <a:rPr lang="zh-CN" sz="2400" b="1" baseline="30000" dirty="0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30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×10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N/kg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18 N</a:t>
              </a:r>
              <a:endParaRPr lang="zh-CN" sz="24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正方体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的重力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G</a:t>
              </a:r>
              <a:r>
                <a:rPr lang="en-US" sz="2400" b="1" i="1" baseline="-25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i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ρ</a:t>
              </a:r>
              <a:r>
                <a:rPr lang="en-US" sz="2400" b="1" i="1" baseline="-25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en-US" sz="2400" b="1" i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r>
                <a:rPr lang="en-US" sz="2400" b="1" i="1" baseline="-25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en-US" sz="2400" b="1" i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g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3.0×10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 kg/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30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×1×10</a:t>
              </a:r>
              <a:r>
                <a:rPr lang="zh-CN" sz="2400" b="1" baseline="30000" dirty="0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2400" b="1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30000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 dirty="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×10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N/kg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30 N</a:t>
              </a:r>
              <a:endParaRPr lang="zh-CN" sz="24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由</a:t>
              </a:r>
              <a:r>
                <a:rPr 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         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可得</a:t>
              </a:r>
              <a:r>
                <a:rPr lang="zh-CN" sz="2400" b="1" dirty="0">
                  <a:solidFill>
                    <a:srgbClr val="FF0000"/>
                  </a:solidFill>
                  <a:ea typeface="MingLiU_HKSCS" panose="02020500000000000000" pitchFamily="18" charset="-120"/>
                </a:rPr>
                <a:t>，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容器对水平面的压强为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 dirty="0">
                  <a:solidFill>
                    <a:srgbClr val="FF0000"/>
                  </a:solidFill>
                  <a:latin typeface="宋体" panose="02010600030101010101" pitchFamily="2" charset="-122"/>
                </a:rPr>
                <a:t>                                  </a:t>
              </a:r>
              <a:r>
                <a:rPr lang="zh-CN" sz="24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2 900 Pa</a:t>
              </a:r>
              <a:endPara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3334" y="4134"/>
            <a:ext cx="468" cy="12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31" r:id="rId4" imgW="152400" imgH="393700" progId="Equation.KSEE3">
                    <p:embed/>
                  </p:oleObj>
                </mc:Choice>
                <mc:Fallback>
                  <p:oleObj r:id="rId4" imgW="152400" imgH="393700" progId="Equation.KSEE3">
                    <p:embed/>
                    <p:pic>
                      <p:nvPicPr>
                        <p:cNvPr id="0" name="图片 1025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3334" y="4134"/>
                          <a:ext cx="468" cy="120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" name="对象 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8759" y="4134"/>
            <a:ext cx="468" cy="12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32" r:id="rId6" imgW="152400" imgH="393700" progId="Equation.KSEE3">
                    <p:embed/>
                  </p:oleObj>
                </mc:Choice>
                <mc:Fallback>
                  <p:oleObj r:id="rId6" imgW="152400" imgH="393700" progId="Equation.KSEE3">
                    <p:embed/>
                    <p:pic>
                      <p:nvPicPr>
                        <p:cNvPr id="0" name="图片 1025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8759" y="4134"/>
                          <a:ext cx="468" cy="120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0322" y="4134"/>
            <a:ext cx="468" cy="12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33" r:id="rId7" imgW="152400" imgH="393700" progId="Equation.KSEE3">
                    <p:embed/>
                  </p:oleObj>
                </mc:Choice>
                <mc:Fallback>
                  <p:oleObj r:id="rId7" imgW="152400" imgH="393700" progId="Equation.KSEE3">
                    <p:embed/>
                    <p:pic>
                      <p:nvPicPr>
                        <p:cNvPr id="0" name="图片 1025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0322" y="4134"/>
                          <a:ext cx="468" cy="120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" name="对象 -2147482442"/>
            <p:cNvGraphicFramePr>
              <a:graphicFrameLocks noChangeAspect="1"/>
            </p:cNvGraphicFramePr>
            <p:nvPr/>
          </p:nvGraphicFramePr>
          <p:xfrm>
            <a:off x="1621" y="8604"/>
            <a:ext cx="1102" cy="9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34" r:id="rId8" imgW="457200" imgH="405765" progId="Equation.DSMT4">
                    <p:embed/>
                  </p:oleObj>
                </mc:Choice>
                <mc:Fallback>
                  <p:oleObj r:id="rId8" imgW="457200" imgH="405765" progId="Equation.DSMT4">
                    <p:embed/>
                    <p:pic>
                      <p:nvPicPr>
                        <p:cNvPr id="0" name="图片 26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1621" y="8604"/>
                          <a:ext cx="1102" cy="97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对象 -214748244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94893746"/>
                </p:ext>
              </p:extLst>
            </p:nvPr>
          </p:nvGraphicFramePr>
          <p:xfrm>
            <a:off x="1094" y="9368"/>
            <a:ext cx="8179" cy="1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35" r:id="rId10" imgW="3060065" imgH="419100" progId="Equation.DSMT4">
                    <p:embed/>
                  </p:oleObj>
                </mc:Choice>
                <mc:Fallback>
                  <p:oleObj r:id="rId10" imgW="3060065" imgH="419100" progId="Equation.DSMT4">
                    <p:embed/>
                    <p:pic>
                      <p:nvPicPr>
                        <p:cNvPr id="0" name="图片 26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1094" y="9368"/>
                          <a:ext cx="8179" cy="112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30178323"/>
</p:tagLst>
</file>

<file path=ppt/theme/theme1.xml><?xml version="1.0" encoding="utf-8"?>
<a:theme xmlns:a="http://schemas.openxmlformats.org/drawingml/2006/main" name="默认设计模板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1854</Words>
  <Application>Microsoft Office PowerPoint</Application>
  <PresentationFormat>自定义</PresentationFormat>
  <Paragraphs>104</Paragraphs>
  <Slides>16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25" baseType="lpstr">
      <vt:lpstr>黑体</vt:lpstr>
      <vt:lpstr>宋体</vt:lpstr>
      <vt:lpstr>微软雅黑</vt:lpstr>
      <vt:lpstr>Arial</vt:lpstr>
      <vt:lpstr>Calibri</vt:lpstr>
      <vt:lpstr>Times New Roman</vt:lpstr>
      <vt:lpstr>默认设计模板</vt:lpstr>
      <vt:lpstr>WPS 公式 3.0</vt:lpstr>
      <vt:lpstr>MathType 6.0 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admic</dc:creator>
  <cp:lastModifiedBy>wn</cp:lastModifiedBy>
  <cp:revision>228</cp:revision>
  <dcterms:created xsi:type="dcterms:W3CDTF">2019-08-11T08:37:00Z</dcterms:created>
  <dcterms:modified xsi:type="dcterms:W3CDTF">2020-11-14T01:35:58Z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2052-11.1.0.9021</vt:lpwstr>
  </property>
</Properties>
</file>