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305" r:id="rId3"/>
    <p:sldId id="313" r:id="rId4"/>
    <p:sldId id="311" r:id="rId5"/>
    <p:sldId id="296" r:id="rId6"/>
    <p:sldId id="315" r:id="rId7"/>
    <p:sldId id="316" r:id="rId8"/>
    <p:sldId id="317" r:id="rId9"/>
    <p:sldId id="318" r:id="rId10"/>
    <p:sldId id="319" r:id="rId11"/>
    <p:sldId id="320" r:id="rId12"/>
    <p:sldId id="330" r:id="rId13"/>
    <p:sldId id="322" r:id="rId14"/>
    <p:sldId id="323" r:id="rId15"/>
    <p:sldId id="325" r:id="rId16"/>
    <p:sldId id="331" r:id="rId17"/>
    <p:sldId id="332" r:id="rId18"/>
    <p:sldId id="333" r:id="rId19"/>
    <p:sldId id="334" r:id="rId20"/>
    <p:sldId id="335" r:id="rId21"/>
  </p:sldIdLst>
  <p:sldSz cx="9144000" cy="5143500"/>
  <p:notesSz cx="6858000" cy="9144000"/>
  <p:custDataLst>
    <p:tags r:id="rId26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CC3300"/>
    <a:srgbClr val="00FF00"/>
    <a:srgbClr val="0000FF"/>
    <a:srgbClr val="FF7C80"/>
    <a:srgbClr val="FF33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702" y="-4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gs" Target="tags/tag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9458" name="页眉占位符 1945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59" name="日期占位符 1945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noProof="1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4" name="幻灯片图像占位符 19459"/>
          <p:cNvSpPr>
            <a:spLocks noRo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053" name="文本占位符 19460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2" name="页脚占位符 1946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3" name="灯片编号占位符 1946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algn="l" rtl="0" eaLnBrk="0" fontAlgn="base" hangingPunct="0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2504" cy="3394472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200151"/>
            <a:ext cx="4032504" cy="3394472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2" y="1333829"/>
            <a:ext cx="3655181" cy="617934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2" y="1999034"/>
            <a:ext cx="3655181" cy="264321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3829"/>
            <a:ext cx="3673182" cy="617934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034"/>
            <a:ext cx="3673182" cy="264321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3124012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01"/>
            <a:ext cx="4629150" cy="4052888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3124012" cy="28586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52930" cy="4388644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4684713"/>
            <a:ext cx="2133600" cy="3571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4684713"/>
            <a:ext cx="2895600" cy="3571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4684713"/>
            <a:ext cx="2133600" cy="35718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jpeg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5.jpeg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8.jpeg"/><Relationship Id="rId7" Type="http://schemas.openxmlformats.org/officeDocument/2006/relationships/image" Target="../media/image17.jpeg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8.jpeg"/><Relationship Id="rId7" Type="http://schemas.openxmlformats.org/officeDocument/2006/relationships/image" Target="../media/image17.jpeg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30.jpeg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2.jpeg"/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pPr eaLnBrk="1" hangingPunct="1"/>
            <a:endParaRPr lang="zh-CN" altLang="en-US" dirty="0"/>
          </a:p>
        </p:txBody>
      </p:sp>
      <p:pic>
        <p:nvPicPr>
          <p:cNvPr id="2051" name="图片 2054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2" name="图片 2055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3" name="图片 2057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4" name="图片 2058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5" name="图片 2059" descr="家字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5688" y="842963"/>
            <a:ext cx="468312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6" name="图片 2066" descr="家字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771525"/>
            <a:ext cx="8135938" cy="3744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7" name="矩形 2060"/>
          <p:cNvSpPr/>
          <p:nvPr/>
        </p:nvSpPr>
        <p:spPr>
          <a:xfrm>
            <a:off x="611188" y="771525"/>
            <a:ext cx="294640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楷体_GB2312" pitchFamily="49" charset="-122"/>
              </a:rPr>
              <a:t>七年级上册</a:t>
            </a:r>
            <a:r>
              <a:rPr lang="en-US" altLang="zh-CN" b="1">
                <a:latin typeface="Arial" panose="020B0604020202020204" pitchFamily="34" charset="0"/>
                <a:ea typeface="楷体_GB2312" pitchFamily="49" charset="-122"/>
              </a:rPr>
              <a:t>《</a:t>
            </a:r>
            <a:r>
              <a:rPr lang="zh-CN" altLang="en-US" b="1" dirty="0">
                <a:latin typeface="Arial" panose="020B0604020202020204" pitchFamily="34" charset="0"/>
                <a:ea typeface="楷体_GB2312" pitchFamily="49" charset="-122"/>
              </a:rPr>
              <a:t>道德与法治</a:t>
            </a:r>
            <a:r>
              <a:rPr lang="en-US" altLang="zh-CN" b="1">
                <a:latin typeface="Arial" panose="020B0604020202020204" pitchFamily="34" charset="0"/>
                <a:ea typeface="楷体_GB2312" pitchFamily="49" charset="-122"/>
              </a:rPr>
              <a:t>》</a:t>
            </a:r>
            <a:endParaRPr lang="zh-CN" altLang="en-US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058" name="文本框 2061"/>
          <p:cNvSpPr txBox="1"/>
          <p:nvPr/>
        </p:nvSpPr>
        <p:spPr>
          <a:xfrm>
            <a:off x="2339975" y="1419225"/>
            <a:ext cx="4286250" cy="64135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rgbClr val="576869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  </a:t>
            </a:r>
            <a:r>
              <a:rPr lang="zh-CN" altLang="en-US" sz="36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第七课   亲情之爱</a:t>
            </a:r>
            <a:endParaRPr lang="en-US" altLang="zh-CN" sz="3600" b="1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标题 44045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endParaRPr lang="zh-CN" altLang="en-US" dirty="0"/>
          </a:p>
        </p:txBody>
      </p:sp>
      <p:pic>
        <p:nvPicPr>
          <p:cNvPr id="4099" name="图片 44034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图片 44035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1" name="图片 44036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2" name="图片 44037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3" name="图片 44038" descr="家字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5688" y="842963"/>
            <a:ext cx="468312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4" name="文本框 44039"/>
          <p:cNvSpPr txBox="1"/>
          <p:nvPr/>
        </p:nvSpPr>
        <p:spPr>
          <a:xfrm>
            <a:off x="684213" y="91598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5" name="文本框 44040"/>
          <p:cNvSpPr txBox="1"/>
          <p:nvPr/>
        </p:nvSpPr>
        <p:spPr>
          <a:xfrm>
            <a:off x="611188" y="284163"/>
            <a:ext cx="305593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活动一    </a:t>
            </a:r>
            <a:r>
              <a:rPr lang="zh-CN" altLang="en-US" sz="2400" b="1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爱之初体验</a:t>
            </a:r>
            <a:r>
              <a:rPr lang="zh-CN" altLang="en-US" sz="24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 </a:t>
            </a:r>
            <a:endParaRPr lang="zh-CN" altLang="en-US" sz="24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4106" name="文本框 44041"/>
          <p:cNvSpPr txBox="1"/>
          <p:nvPr/>
        </p:nvSpPr>
        <p:spPr>
          <a:xfrm>
            <a:off x="1166813" y="120967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7" name="文本框 44042"/>
          <p:cNvSpPr txBox="1"/>
          <p:nvPr/>
        </p:nvSpPr>
        <p:spPr>
          <a:xfrm>
            <a:off x="1527175" y="178435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8" name="文本框 44043"/>
          <p:cNvSpPr txBox="1"/>
          <p:nvPr/>
        </p:nvSpPr>
        <p:spPr>
          <a:xfrm>
            <a:off x="1979613" y="3651250"/>
            <a:ext cx="56880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请你谈谈这段视频表达了怎样的主题？</a:t>
            </a:r>
            <a:endParaRPr lang="zh-CN" altLang="en-US" sz="2400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4109" name="图片 12" descr="1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613" y="1058863"/>
            <a:ext cx="5113337" cy="2371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标题 1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lIns="91440" tIns="45720" rIns="91440" bIns="45720" anchor="ctr" anchorCtr="0"/>
          <a:p>
            <a:pPr eaLnBrk="1" hangingPunct="1"/>
            <a:endParaRPr lang="zh-CN" altLang="en-US" dirty="0"/>
          </a:p>
        </p:txBody>
      </p:sp>
      <p:pic>
        <p:nvPicPr>
          <p:cNvPr id="5123" name="图片 41986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图片 41987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5" name="图片 41988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6" name="图片 41989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7" name="图片 41990" descr="家字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5688" y="842963"/>
            <a:ext cx="468312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8" name="矩形 41992"/>
          <p:cNvSpPr/>
          <p:nvPr/>
        </p:nvSpPr>
        <p:spPr>
          <a:xfrm>
            <a:off x="611188" y="825500"/>
            <a:ext cx="23177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1400" b="1" dirty="0">
                <a:latin typeface="Arial" panose="020B0604020202020204" pitchFamily="34" charset="0"/>
                <a:ea typeface="楷体_GB2312" pitchFamily="49" charset="-122"/>
              </a:rPr>
              <a:t>七年级上册</a:t>
            </a:r>
            <a:r>
              <a:rPr lang="en-US" altLang="zh-CN" sz="1400" b="1">
                <a:latin typeface="Arial" panose="020B0604020202020204" pitchFamily="34" charset="0"/>
                <a:ea typeface="楷体_GB2312" pitchFamily="49" charset="-122"/>
              </a:rPr>
              <a:t>《</a:t>
            </a:r>
            <a:r>
              <a:rPr lang="zh-CN" altLang="en-US" sz="1400" b="1" dirty="0">
                <a:latin typeface="Arial" panose="020B0604020202020204" pitchFamily="34" charset="0"/>
                <a:ea typeface="楷体_GB2312" pitchFamily="49" charset="-122"/>
              </a:rPr>
              <a:t>道德与法治</a:t>
            </a:r>
            <a:r>
              <a:rPr lang="en-US" altLang="zh-CN" sz="1400" b="1">
                <a:latin typeface="Arial" panose="020B0604020202020204" pitchFamily="34" charset="0"/>
                <a:ea typeface="楷体_GB2312" pitchFamily="49" charset="-122"/>
              </a:rPr>
              <a:t>》</a:t>
            </a:r>
            <a:endParaRPr lang="zh-CN" altLang="en-US" sz="14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129" name="文本框 41993"/>
          <p:cNvSpPr txBox="1"/>
          <p:nvPr/>
        </p:nvSpPr>
        <p:spPr>
          <a:xfrm>
            <a:off x="3203575" y="1203325"/>
            <a:ext cx="2387600" cy="519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  </a:t>
            </a:r>
            <a:r>
              <a:rPr lang="zh-CN" altLang="en-US" sz="2000" b="1" dirty="0">
                <a:solidFill>
                  <a:srgbClr val="0000FF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第七课   亲情之爱</a:t>
            </a:r>
            <a:endParaRPr lang="en-US" altLang="zh-CN" sz="2000" b="1">
              <a:solidFill>
                <a:srgbClr val="0000FF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130" name="矩形 41995"/>
          <p:cNvSpPr>
            <a:spLocks noTextEdit="1"/>
          </p:cNvSpPr>
          <p:nvPr/>
        </p:nvSpPr>
        <p:spPr>
          <a:xfrm>
            <a:off x="2627313" y="1995488"/>
            <a:ext cx="4248150" cy="949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家的意味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图片 5128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图片 7" descr="20160206_2049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825" y="987425"/>
            <a:ext cx="3240088" cy="3043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8" name="图片 4" descr="20160305_1804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13" y="1058863"/>
            <a:ext cx="3384550" cy="295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9" name="矩形 5129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活动二     我说我家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6150" name="图片 5130" descr="家字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1" name="图片 5131" descr="家字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2" name="图片 5132" descr="家字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3" name="图片 5133" descr="家字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图片 49153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矩形 49156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活动二     我说我家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7172" name="图片 49157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3" name="图片 49158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4" name="图片 49159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5" name="图片 49160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5" name="图片 5124" descr="背景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175" y="915988"/>
            <a:ext cx="1595438" cy="1243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8" name="文本框 5127"/>
          <p:cNvSpPr txBox="1"/>
          <p:nvPr/>
        </p:nvSpPr>
        <p:spPr>
          <a:xfrm>
            <a:off x="1979613" y="2211388"/>
            <a:ext cx="1608137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   婚姻关系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pic>
        <p:nvPicPr>
          <p:cNvPr id="5126" name="图片 5125" descr="背景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4525" y="1708150"/>
            <a:ext cx="2016125" cy="1082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65" name="矩形 49164"/>
          <p:cNvSpPr/>
          <p:nvPr/>
        </p:nvSpPr>
        <p:spPr>
          <a:xfrm>
            <a:off x="6227763" y="2932113"/>
            <a:ext cx="110490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血缘关系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pic>
        <p:nvPicPr>
          <p:cNvPr id="5127" name="图片 5126" descr="背景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7675" y="3148013"/>
            <a:ext cx="1943100" cy="1033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30" name="文本框 5129"/>
          <p:cNvSpPr txBox="1"/>
          <p:nvPr/>
        </p:nvSpPr>
        <p:spPr>
          <a:xfrm>
            <a:off x="3492500" y="4156075"/>
            <a:ext cx="122396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收养关系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7182" name="文本框 49167"/>
          <p:cNvSpPr txBox="1"/>
          <p:nvPr/>
        </p:nvSpPr>
        <p:spPr>
          <a:xfrm>
            <a:off x="3708400" y="2211388"/>
            <a:ext cx="181610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家的含义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9172" name="直接连接符 49171"/>
          <p:cNvSpPr/>
          <p:nvPr/>
        </p:nvSpPr>
        <p:spPr>
          <a:xfrm flipH="1" flipV="1">
            <a:off x="3348038" y="2139950"/>
            <a:ext cx="433387" cy="36036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9173" name="直接连接符 49172"/>
          <p:cNvSpPr/>
          <p:nvPr/>
        </p:nvSpPr>
        <p:spPr>
          <a:xfrm flipH="1">
            <a:off x="4356100" y="2716213"/>
            <a:ext cx="144463" cy="431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9174" name="直接连接符 49173"/>
          <p:cNvSpPr/>
          <p:nvPr/>
        </p:nvSpPr>
        <p:spPr>
          <a:xfrm flipV="1">
            <a:off x="5364163" y="2284413"/>
            <a:ext cx="503237" cy="28575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9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9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/>
      <p:bldP spid="49165" grpId="0"/>
      <p:bldP spid="51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图片 50177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图片 7" descr="20160206_2049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825" y="987425"/>
            <a:ext cx="3240088" cy="3043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6" name="图片 4" descr="20160305_1804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13" y="1058863"/>
            <a:ext cx="3384550" cy="295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7" name="矩形 50180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活动二     我说我家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8198" name="图片 50181" descr="家字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9" name="图片 50182" descr="家字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0" name="图片 50183" descr="家字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1" name="图片 50184" descr="家字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8" name="图片 51201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9" name="矩形 51202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活动二     我说我家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9220" name="图片 51203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1" name="图片 51204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2" name="图片 51205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3" name="图片 51206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7" name="矩形 51220"/>
          <p:cNvSpPr>
            <a:spLocks noChangeArrowheads="1" noChangeShapeType="1" noTextEdit="1"/>
          </p:cNvSpPr>
          <p:nvPr/>
        </p:nvSpPr>
        <p:spPr bwMode="auto">
          <a:xfrm>
            <a:off x="1331913" y="1203325"/>
            <a:ext cx="3024187" cy="6477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5400" b="1" i="0" u="none" strike="noStrike" kern="10" cap="none" spc="0" normalizeH="0" baseline="0" noProof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家</a:t>
            </a:r>
            <a:r>
              <a:rPr kumimoji="0" lang="en-US" altLang="zh-CN" sz="5400" b="1" i="0" u="none" strike="noStrike" kern="10" cap="none" spc="0" normalizeH="0" baseline="0" noProof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@</a:t>
            </a:r>
            <a:r>
              <a:rPr kumimoji="0" lang="zh-CN" altLang="en-US" sz="5400" b="1" i="0" u="none" strike="noStrike" kern="10" cap="none" spc="0" normalizeH="0" baseline="0" noProof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颜色</a:t>
            </a:r>
            <a:endParaRPr kumimoji="0" lang="zh-CN" altLang="en-US" sz="5400" b="1" i="0" u="none" strike="noStrike" kern="10" cap="none" spc="0" normalizeH="0" baseline="0" noProof="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48" name="矩形 51222"/>
          <p:cNvSpPr>
            <a:spLocks noChangeArrowheads="1" noChangeShapeType="1" noTextEdit="1"/>
          </p:cNvSpPr>
          <p:nvPr/>
        </p:nvSpPr>
        <p:spPr bwMode="auto">
          <a:xfrm>
            <a:off x="3635375" y="2643188"/>
            <a:ext cx="3529013" cy="936625"/>
          </a:xfrm>
          <a:prstGeom prst="rect">
            <a:avLst/>
          </a:prstGeom>
        </p:spPr>
        <p:txBody>
          <a:bodyPr wrap="none" numCol="1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 w="9525">
                  <a:noFill/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家</a:t>
            </a:r>
            <a:r>
              <a:rPr kumimoji="0" lang="en-US" altLang="zh-CN" sz="3200" b="0" i="0" u="none" strike="noStrike" kern="1200" cap="none" spc="0" normalizeH="0" baseline="0" noProof="0">
                <a:ln w="9525">
                  <a:noFill/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@</a:t>
            </a:r>
            <a:r>
              <a:rPr kumimoji="0" lang="zh-CN" altLang="en-US" sz="3200" b="0" i="0" u="none" strike="noStrike" kern="1200" cap="none" spc="0" normalizeH="0" baseline="0" noProof="0">
                <a:ln w="9525">
                  <a:noFill/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味道</a:t>
            </a:r>
            <a:endParaRPr kumimoji="0" lang="zh-CN" altLang="en-US" sz="3200" b="0" i="0" u="none" strike="noStrike" kern="1200" cap="none" spc="0" normalizeH="0" baseline="0" noProof="0">
              <a:ln w="9525">
                <a:noFill/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2" name="图片 52225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矩形 52226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活动二     我说我家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10244" name="图片 52227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5" name="图片 52228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6" name="图片 52229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7" name="图片 52230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8" name="矩形 7"/>
          <p:cNvPicPr/>
          <p:nvPr/>
        </p:nvPicPr>
        <p:blipFill>
          <a:blip r:embed="rId3"/>
          <a:stretch>
            <a:fillRect/>
          </a:stretch>
        </p:blipFill>
        <p:spPr>
          <a:xfrm>
            <a:off x="2627313" y="987425"/>
            <a:ext cx="4068762" cy="720725"/>
          </a:xfrm>
          <a:prstGeom prst="rect">
            <a:avLst/>
          </a:prstGeom>
          <a:solidFill>
            <a:srgbClr val="008000"/>
          </a:solidFill>
          <a:ln w="9525">
            <a:noFill/>
          </a:ln>
        </p:spPr>
      </p:pic>
      <p:sp>
        <p:nvSpPr>
          <p:cNvPr id="52233" name="下箭头 8"/>
          <p:cNvSpPr/>
          <p:nvPr/>
        </p:nvSpPr>
        <p:spPr>
          <a:xfrm rot="2249682">
            <a:off x="1547813" y="1419225"/>
            <a:ext cx="865187" cy="1512888"/>
          </a:xfrm>
          <a:prstGeom prst="downArrow">
            <a:avLst>
              <a:gd name="adj1" fmla="val 50000"/>
              <a:gd name="adj2" fmla="val 75870"/>
            </a:avLst>
          </a:prstGeom>
          <a:solidFill>
            <a:schemeClr val="accent1"/>
          </a:solidFill>
          <a:ln w="12700" cap="flat" cmpd="sng">
            <a:solidFill>
              <a:srgbClr val="89A4A7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2234" name="下箭头 8"/>
          <p:cNvSpPr/>
          <p:nvPr/>
        </p:nvSpPr>
        <p:spPr>
          <a:xfrm>
            <a:off x="2484438" y="1708150"/>
            <a:ext cx="984250" cy="1038225"/>
          </a:xfrm>
          <a:prstGeom prst="downArrow">
            <a:avLst>
              <a:gd name="adj1" fmla="val 50000"/>
              <a:gd name="adj2" fmla="val 45768"/>
            </a:avLst>
          </a:prstGeom>
          <a:solidFill>
            <a:schemeClr val="accent1"/>
          </a:solidFill>
          <a:ln w="12700" cap="flat" cmpd="sng">
            <a:solidFill>
              <a:srgbClr val="89A4A7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" name="下箭头 13"/>
          <p:cNvSpPr/>
          <p:nvPr/>
        </p:nvSpPr>
        <p:spPr>
          <a:xfrm>
            <a:off x="3708400" y="1708150"/>
            <a:ext cx="863600" cy="15113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下箭头 14"/>
          <p:cNvSpPr/>
          <p:nvPr/>
        </p:nvSpPr>
        <p:spPr>
          <a:xfrm>
            <a:off x="4787900" y="1708150"/>
            <a:ext cx="863600" cy="9112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下箭头 14"/>
          <p:cNvSpPr/>
          <p:nvPr/>
        </p:nvSpPr>
        <p:spPr>
          <a:xfrm>
            <a:off x="5867400" y="1708150"/>
            <a:ext cx="863600" cy="13684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下箭头 12"/>
          <p:cNvSpPr/>
          <p:nvPr/>
        </p:nvSpPr>
        <p:spPr>
          <a:xfrm rot="19670071">
            <a:off x="6811963" y="1447800"/>
            <a:ext cx="865188" cy="15113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2239" name="TextBox 16"/>
          <p:cNvSpPr txBox="1"/>
          <p:nvPr/>
        </p:nvSpPr>
        <p:spPr>
          <a:xfrm rot="2546428">
            <a:off x="827088" y="2787650"/>
            <a:ext cx="11049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经济功能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35150" y="3057525"/>
            <a:ext cx="1795463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抚养和赡养功能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35375" y="3363913"/>
            <a:ext cx="110490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生育功能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72000" y="2716213"/>
            <a:ext cx="1565275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情感交流功能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95963" y="3219450"/>
            <a:ext cx="110490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娱乐功能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52244" name="TextBox 19"/>
          <p:cNvSpPr txBox="1"/>
          <p:nvPr/>
        </p:nvSpPr>
        <p:spPr>
          <a:xfrm rot="-2722130">
            <a:off x="7297738" y="2868613"/>
            <a:ext cx="110490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教育功能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2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52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3" grpId="0" animBg="1"/>
      <p:bldP spid="52234" grpId="0" animBg="1"/>
      <p:bldP spid="14" grpId="0" animBg="1"/>
      <p:bldP spid="15" grpId="0" animBg="1"/>
      <p:bldP spid="2" grpId="0" animBg="1"/>
      <p:bldP spid="13" grpId="0" animBg="1"/>
      <p:bldP spid="52239" grpId="0"/>
      <p:bldP spid="18" grpId="0"/>
      <p:bldP spid="19" grpId="0"/>
      <p:bldP spid="21" grpId="0"/>
      <p:bldP spid="22" grpId="0"/>
      <p:bldP spid="522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图片 53249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矩形 53250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活动二     我说我家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11268" name="图片 53251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9" name="图片 53252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0" name="图片 53253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1" name="图片 53254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0" name="图片 9219" descr="背景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188" y="771525"/>
            <a:ext cx="8064500" cy="3784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图片 54273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矩形 54274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活动二     我说我家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12292" name="图片 54275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3" name="图片 54276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4" name="图片 54277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5" name="图片 54278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6" name="图片 54279" descr="家训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01295">
            <a:off x="7451725" y="1347788"/>
            <a:ext cx="641350" cy="792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7" name="图片 54280" descr="家训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40928">
            <a:off x="7308850" y="3076575"/>
            <a:ext cx="617538" cy="647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282" name="图片 54281" descr="家训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7900" y="1058863"/>
            <a:ext cx="2160588" cy="3241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283" name="图片 54282" descr="家训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8175" y="1058863"/>
            <a:ext cx="2303463" cy="3241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300" name="图片 54285" descr="家训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-882904">
            <a:off x="755650" y="1347788"/>
            <a:ext cx="6413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301" name="图片 54286" descr="家训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-1008757">
            <a:off x="900113" y="3076575"/>
            <a:ext cx="647700" cy="577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4" name="图片 65537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矩形 65538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活动二     我说我家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13316" name="图片 65539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7" name="图片 65540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8" name="图片 65541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9" name="图片 65542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0" name="图片 65543" descr="家训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01295">
            <a:off x="7451725" y="1347788"/>
            <a:ext cx="641350" cy="792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1" name="图片 65544" descr="家训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40928">
            <a:off x="7308850" y="3076575"/>
            <a:ext cx="617538" cy="647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2" name="图片 65545" descr="家训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363" y="1058863"/>
            <a:ext cx="1631950" cy="24495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3" name="图片 65546" descr="家训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5875" y="1058863"/>
            <a:ext cx="1790700" cy="2520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4" name="图片 65547" descr="家训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-882904">
            <a:off x="755650" y="1347788"/>
            <a:ext cx="6413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5" name="图片 65548" descr="家训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-1008757">
            <a:off x="900113" y="3076575"/>
            <a:ext cx="647700" cy="577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6" name="文本框 65549"/>
          <p:cNvSpPr txBox="1"/>
          <p:nvPr/>
        </p:nvSpPr>
        <p:spPr>
          <a:xfrm>
            <a:off x="1331913" y="3940175"/>
            <a:ext cx="69246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请同学们说说自己家的家规家训是什么。。。。。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图片 56321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矩形 56322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活动三     我爱我家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15364" name="图片 56323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5" name="图片 56324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6" name="图片 56325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7" name="图片 56326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8" name="图片 56327" descr="回家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088" y="1347788"/>
            <a:ext cx="3673475" cy="2663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9" name="文本框 56328"/>
          <p:cNvSpPr txBox="1"/>
          <p:nvPr/>
        </p:nvSpPr>
        <p:spPr>
          <a:xfrm>
            <a:off x="2411413" y="1779588"/>
            <a:ext cx="431800" cy="12001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CC3300"/>
                </a:solidFill>
                <a:latin typeface="Arial" panose="020B0604020202020204" pitchFamily="34" charset="0"/>
              </a:rPr>
              <a:t>等</a:t>
            </a:r>
            <a:endParaRPr lang="zh-CN" altLang="en-US" b="1" dirty="0">
              <a:solidFill>
                <a:srgbClr val="CC3300"/>
              </a:solidFill>
              <a:latin typeface="Arial" panose="020B0604020202020204" pitchFamily="34" charset="0"/>
            </a:endParaRPr>
          </a:p>
          <a:p>
            <a:r>
              <a:rPr lang="zh-CN" altLang="en-US" b="1" dirty="0">
                <a:solidFill>
                  <a:srgbClr val="CC3300"/>
                </a:solidFill>
                <a:latin typeface="Arial" panose="020B0604020202020204" pitchFamily="34" charset="0"/>
              </a:rPr>
              <a:t>你</a:t>
            </a:r>
            <a:endParaRPr lang="zh-CN" altLang="en-US" b="1" dirty="0">
              <a:solidFill>
                <a:srgbClr val="CC3300"/>
              </a:solidFill>
              <a:latin typeface="Arial" panose="020B0604020202020204" pitchFamily="34" charset="0"/>
            </a:endParaRPr>
          </a:p>
          <a:p>
            <a:r>
              <a:rPr lang="zh-CN" altLang="en-US" b="1" dirty="0">
                <a:solidFill>
                  <a:srgbClr val="CC3300"/>
                </a:solidFill>
                <a:latin typeface="Arial" panose="020B0604020202020204" pitchFamily="34" charset="0"/>
              </a:rPr>
              <a:t>回</a:t>
            </a:r>
            <a:endParaRPr lang="zh-CN" altLang="en-US" b="1" dirty="0">
              <a:solidFill>
                <a:srgbClr val="CC3300"/>
              </a:solidFill>
              <a:latin typeface="Arial" panose="020B0604020202020204" pitchFamily="34" charset="0"/>
            </a:endParaRPr>
          </a:p>
          <a:p>
            <a:r>
              <a:rPr lang="zh-CN" altLang="en-US" b="1" dirty="0">
                <a:solidFill>
                  <a:srgbClr val="CC3300"/>
                </a:solidFill>
                <a:latin typeface="Arial" panose="020B0604020202020204" pitchFamily="34" charset="0"/>
              </a:rPr>
              <a:t>家</a:t>
            </a:r>
            <a:endParaRPr lang="zh-CN" altLang="en-US" b="1" dirty="0">
              <a:solidFill>
                <a:srgbClr val="CC33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组合 56333"/>
          <p:cNvGrpSpPr/>
          <p:nvPr/>
        </p:nvGrpSpPr>
        <p:grpSpPr>
          <a:xfrm>
            <a:off x="4932363" y="1276350"/>
            <a:ext cx="3516312" cy="400050"/>
            <a:chOff x="3288" y="804"/>
            <a:chExt cx="2215" cy="252"/>
          </a:xfrm>
        </p:grpSpPr>
        <p:sp>
          <p:nvSpPr>
            <p:cNvPr id="15372" name="文本框 56329"/>
            <p:cNvSpPr txBox="1"/>
            <p:nvPr/>
          </p:nvSpPr>
          <p:spPr>
            <a:xfrm>
              <a:off x="3515" y="804"/>
              <a:ext cx="19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dirty="0">
                  <a:latin typeface="Arial" panose="020B0604020202020204" pitchFamily="34" charset="0"/>
                </a:rPr>
                <a:t>你是否有类似的经历和感受？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pic>
          <p:nvPicPr>
            <p:cNvPr id="15373" name="图片 56330" descr="房子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88" y="804"/>
              <a:ext cx="252" cy="25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56338" name="图片 56337" descr="家孝"/>
          <p:cNvPicPr>
            <a:picLocks noChangeAspect="1"/>
          </p:cNvPicPr>
          <p:nvPr/>
        </p:nvPicPr>
        <p:blipFill>
          <a:blip r:embed="rId5"/>
          <a:srcRect l="6541" t="18861"/>
          <a:stretch>
            <a:fillRect/>
          </a:stretch>
        </p:blipFill>
        <p:spPr>
          <a:xfrm>
            <a:off x="4643438" y="1995488"/>
            <a:ext cx="3746500" cy="1981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图片 57345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7462"/>
            <a:ext cx="9144000" cy="51609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矩形 57346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活动四    我行我孝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16388" name="图片 57347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图片 57348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0" name="图片 57349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1" name="图片 57350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56" name="图片 57355" descr="孝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363" y="1419225"/>
            <a:ext cx="2957512" cy="2222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55" name="图片 57354" descr="孝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1419225"/>
            <a:ext cx="2879725" cy="2232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57" name="文本框 57356"/>
          <p:cNvSpPr txBox="1"/>
          <p:nvPr/>
        </p:nvSpPr>
        <p:spPr>
          <a:xfrm>
            <a:off x="1763713" y="3724275"/>
            <a:ext cx="110490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百里负米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57358" name="文本框 57357"/>
          <p:cNvSpPr txBox="1"/>
          <p:nvPr/>
        </p:nvSpPr>
        <p:spPr>
          <a:xfrm>
            <a:off x="5867400" y="3724275"/>
            <a:ext cx="110490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亲尝汤药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pic>
        <p:nvPicPr>
          <p:cNvPr id="16396" name="图片 57360" descr="孝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5738" y="1924050"/>
            <a:ext cx="792162" cy="12239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735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735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10" name="图片 59393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矩形 59394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活动四     我行我孝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17412" name="图片 59395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3" name="图片 59396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4" name="图片 59397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5" name="图片 59398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6" name="图片 59399" descr="孝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8400" y="1851025"/>
            <a:ext cx="1728788" cy="194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7" name="文本框 59400"/>
          <p:cNvSpPr txBox="1"/>
          <p:nvPr/>
        </p:nvSpPr>
        <p:spPr>
          <a:xfrm rot="-1368042">
            <a:off x="2700338" y="1851025"/>
            <a:ext cx="490537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solidFill>
                  <a:srgbClr val="CC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孝</a:t>
            </a:r>
            <a:endParaRPr lang="zh-CN" altLang="en-US" sz="4400" b="1" dirty="0">
              <a:solidFill>
                <a:srgbClr val="CC33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7418" name="文本框 59401"/>
          <p:cNvSpPr txBox="1"/>
          <p:nvPr/>
        </p:nvSpPr>
        <p:spPr>
          <a:xfrm rot="-1726059">
            <a:off x="3276600" y="915988"/>
            <a:ext cx="744538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CC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行</a:t>
            </a:r>
            <a:endParaRPr lang="zh-CN" altLang="en-US" sz="4400" b="1" dirty="0">
              <a:solidFill>
                <a:srgbClr val="CC33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7419" name="文本框 59402"/>
          <p:cNvSpPr txBox="1"/>
          <p:nvPr/>
        </p:nvSpPr>
        <p:spPr>
          <a:xfrm rot="1567357">
            <a:off x="5037138" y="815975"/>
            <a:ext cx="744537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CC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分</a:t>
            </a:r>
            <a:endParaRPr lang="zh-CN" altLang="en-US" sz="4400" b="1" dirty="0">
              <a:solidFill>
                <a:srgbClr val="CC33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7420" name="文本框 59403"/>
          <p:cNvSpPr txBox="1"/>
          <p:nvPr/>
        </p:nvSpPr>
        <p:spPr>
          <a:xfrm rot="1573442">
            <a:off x="5651500" y="1851025"/>
            <a:ext cx="744538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CC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享</a:t>
            </a:r>
            <a:endParaRPr lang="zh-CN" altLang="en-US" sz="4400" b="1" dirty="0">
              <a:solidFill>
                <a:srgbClr val="CC33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图片 66561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矩形 66562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活动四     我行我孝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18436" name="图片 66563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7" name="图片 66564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8" name="图片 66565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9" name="图片 66566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0" name="图片 10" descr="孝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1715452">
            <a:off x="790575" y="1139825"/>
            <a:ext cx="1944688" cy="1295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1" name="图片 12" descr="孝三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39322">
            <a:off x="6227763" y="1203325"/>
            <a:ext cx="2198687" cy="13033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2" name="图片 13" descr="孝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86207">
            <a:off x="1279525" y="2987675"/>
            <a:ext cx="1657350" cy="1171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3" name="图片 14" descr="孝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1869558">
            <a:off x="5940425" y="3003550"/>
            <a:ext cx="1800225" cy="11509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573" name="图片 66572" descr="赞"/>
          <p:cNvPicPr>
            <a:picLocks noChangeAspect="1"/>
          </p:cNvPicPr>
          <p:nvPr/>
        </p:nvPicPr>
        <p:blipFill>
          <a:blip r:embed="rId7"/>
          <a:srcRect b="4778"/>
          <a:stretch>
            <a:fillRect/>
          </a:stretch>
        </p:blipFill>
        <p:spPr>
          <a:xfrm>
            <a:off x="3635375" y="1492250"/>
            <a:ext cx="1612900" cy="22320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8445" name="组合 66576"/>
          <p:cNvGrpSpPr/>
          <p:nvPr/>
        </p:nvGrpSpPr>
        <p:grpSpPr>
          <a:xfrm>
            <a:off x="3059113" y="987425"/>
            <a:ext cx="1954212" cy="1920875"/>
            <a:chOff x="1927" y="622"/>
            <a:chExt cx="1231" cy="1210"/>
          </a:xfrm>
        </p:grpSpPr>
        <p:sp>
          <p:nvSpPr>
            <p:cNvPr id="18447" name="文本框 66573"/>
            <p:cNvSpPr txBox="1"/>
            <p:nvPr/>
          </p:nvSpPr>
          <p:spPr>
            <a:xfrm>
              <a:off x="2426" y="622"/>
              <a:ext cx="73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b="1" dirty="0">
                  <a:latin typeface="Arial" panose="020B0604020202020204" pitchFamily="34" charset="0"/>
                </a:rPr>
                <a:t>尊重父母</a:t>
              </a:r>
              <a:r>
                <a:rPr lang="zh-CN" altLang="en-US" dirty="0">
                  <a:latin typeface="Arial" panose="020B0604020202020204" pitchFamily="34" charset="0"/>
                </a:rPr>
                <a:t> 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18448" name="文本框 66574"/>
            <p:cNvSpPr txBox="1"/>
            <p:nvPr/>
          </p:nvSpPr>
          <p:spPr>
            <a:xfrm>
              <a:off x="1927" y="1166"/>
              <a:ext cx="289" cy="66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>
              <a:spAutoFit/>
            </a:bodyPr>
            <a:p>
              <a:r>
                <a:rPr lang="zh-CN" altLang="en-US" b="1" dirty="0">
                  <a:latin typeface="Arial" panose="020B0604020202020204" pitchFamily="34" charset="0"/>
                </a:rPr>
                <a:t>倾听父母</a:t>
              </a:r>
              <a:r>
                <a:rPr lang="zh-CN" altLang="en-US" dirty="0">
                  <a:latin typeface="Arial" panose="020B0604020202020204" pitchFamily="34" charset="0"/>
                </a:rPr>
                <a:t> 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18446" name="文本框 66575"/>
          <p:cNvSpPr txBox="1"/>
          <p:nvPr/>
        </p:nvSpPr>
        <p:spPr>
          <a:xfrm>
            <a:off x="5508625" y="1779588"/>
            <a:ext cx="458788" cy="1057275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感恩父母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657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图片 67585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矩形 67586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活动四     我行我孝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19460" name="图片 67587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1" name="图片 67588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2" name="图片 67589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3" name="图片 67590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4" name="图片 67591" descr="孝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8400" y="1851025"/>
            <a:ext cx="1728788" cy="194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5" name="文本框 67592"/>
          <p:cNvSpPr txBox="1"/>
          <p:nvPr/>
        </p:nvSpPr>
        <p:spPr>
          <a:xfrm rot="-1368042">
            <a:off x="2700338" y="1851025"/>
            <a:ext cx="490537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solidFill>
                  <a:srgbClr val="CC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答</a:t>
            </a:r>
            <a:endParaRPr lang="zh-CN" altLang="en-US" sz="4400" b="1" dirty="0">
              <a:solidFill>
                <a:srgbClr val="CC33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466" name="文本框 67593"/>
          <p:cNvSpPr txBox="1"/>
          <p:nvPr/>
        </p:nvSpPr>
        <p:spPr>
          <a:xfrm rot="-1726059">
            <a:off x="3276600" y="915988"/>
            <a:ext cx="744538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CC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疑</a:t>
            </a:r>
            <a:endParaRPr lang="zh-CN" altLang="en-US" sz="4400" b="1" dirty="0">
              <a:solidFill>
                <a:srgbClr val="CC33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467" name="文本框 67594"/>
          <p:cNvSpPr txBox="1"/>
          <p:nvPr/>
        </p:nvSpPr>
        <p:spPr>
          <a:xfrm rot="1567357">
            <a:off x="5037138" y="815975"/>
            <a:ext cx="744537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CC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解</a:t>
            </a:r>
            <a:endParaRPr lang="zh-CN" altLang="en-US" sz="4400" b="1" dirty="0">
              <a:solidFill>
                <a:srgbClr val="CC33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468" name="文本框 67595"/>
          <p:cNvSpPr txBox="1"/>
          <p:nvPr/>
        </p:nvSpPr>
        <p:spPr>
          <a:xfrm rot="1573442">
            <a:off x="5651500" y="1851025"/>
            <a:ext cx="744538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CC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惑</a:t>
            </a:r>
            <a:endParaRPr lang="zh-CN" altLang="en-US" sz="4400" b="1" dirty="0">
              <a:solidFill>
                <a:srgbClr val="CC33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图片 69633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矩形 69634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活动四    我行我孝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21508" name="图片 69635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9" name="图片 69636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0" name="图片 69637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1" name="图片 69638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8" name="图片 33797" descr="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013" y="987425"/>
            <a:ext cx="2087562" cy="1727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9" name="图片 33798" descr="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6013" y="2859088"/>
            <a:ext cx="2087562" cy="15986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645" name="文本框 69644"/>
          <p:cNvSpPr txBox="1"/>
          <p:nvPr/>
        </p:nvSpPr>
        <p:spPr>
          <a:xfrm>
            <a:off x="3779838" y="1131888"/>
            <a:ext cx="446405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>
                <a:latin typeface="Arial" panose="020B0604020202020204" pitchFamily="34" charset="0"/>
              </a:rPr>
              <a:t>   《</a:t>
            </a:r>
            <a:r>
              <a:rPr lang="zh-CN" altLang="en-US" b="1" dirty="0">
                <a:latin typeface="Arial" panose="020B0604020202020204" pitchFamily="34" charset="0"/>
              </a:rPr>
              <a:t>老年人权益保障法</a:t>
            </a:r>
            <a:r>
              <a:rPr lang="en-US" altLang="zh-CN" b="1">
                <a:latin typeface="Arial" panose="020B0604020202020204" pitchFamily="34" charset="0"/>
              </a:rPr>
              <a:t>》</a:t>
            </a:r>
            <a:r>
              <a:rPr lang="zh-CN" altLang="en-US" b="1" dirty="0">
                <a:latin typeface="Arial" panose="020B0604020202020204" pitchFamily="34" charset="0"/>
              </a:rPr>
              <a:t>第十八条规定：      </a:t>
            </a:r>
            <a:endParaRPr lang="zh-CN" altLang="en-US" b="1" dirty="0">
              <a:latin typeface="Arial" panose="020B0604020202020204" pitchFamily="34" charset="0"/>
            </a:endParaRPr>
          </a:p>
          <a:p>
            <a:r>
              <a:rPr lang="zh-CN" altLang="en-US" b="1" dirty="0">
                <a:latin typeface="Arial" panose="020B0604020202020204" pitchFamily="34" charset="0"/>
              </a:rPr>
              <a:t>     家庭成员应当关心老年人的精神需求，不得忽视、冷落老年人。</a:t>
            </a:r>
            <a:endParaRPr lang="zh-CN" altLang="en-US" b="1" dirty="0">
              <a:latin typeface="Arial" panose="020B0604020202020204" pitchFamily="34" charset="0"/>
            </a:endParaRPr>
          </a:p>
          <a:p>
            <a:r>
              <a:rPr lang="zh-CN" altLang="en-US" b="1" dirty="0">
                <a:latin typeface="Arial" panose="020B0604020202020204" pitchFamily="34" charset="0"/>
              </a:rPr>
              <a:t>     与老年人分开居住的家庭成员，应当经常看望或者问候老年人。</a:t>
            </a:r>
            <a:endParaRPr lang="zh-CN" altLang="en-US" b="1" dirty="0">
              <a:latin typeface="Arial" panose="020B0604020202020204" pitchFamily="34" charset="0"/>
            </a:endParaRPr>
          </a:p>
          <a:p>
            <a:r>
              <a:rPr lang="en-US" altLang="zh-CN" b="1">
                <a:latin typeface="Arial" panose="020B0604020202020204" pitchFamily="34" charset="0"/>
              </a:rPr>
              <a:t>      ……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69647" name="文本框 69646"/>
          <p:cNvSpPr txBox="1"/>
          <p:nvPr/>
        </p:nvSpPr>
        <p:spPr>
          <a:xfrm>
            <a:off x="3995738" y="3219450"/>
            <a:ext cx="44640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Arial" panose="020B0604020202020204" pitchFamily="34" charset="0"/>
              </a:rPr>
              <a:t>     </a:t>
            </a:r>
            <a:r>
              <a:rPr lang="zh-CN" altLang="en-US" sz="2000" b="1" dirty="0">
                <a:solidFill>
                  <a:srgbClr val="CC3300"/>
                </a:solidFill>
                <a:latin typeface="Arial" panose="020B0604020202020204" pitchFamily="34" charset="0"/>
              </a:rPr>
              <a:t>孝亲敬长是中华民族的传统美德，也是每个中国公民的法定义务。</a:t>
            </a:r>
            <a:endParaRPr lang="zh-CN" altLang="en-US" sz="2000" b="1" dirty="0">
              <a:solidFill>
                <a:srgbClr val="CC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5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9645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5">
                                            <p:txEl>
                                              <p:charRg st="27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9645">
                                            <p:txEl>
                                              <p:charRg st="27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5">
                                            <p:txEl>
                                              <p:charRg st="61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9645">
                                            <p:txEl>
                                              <p:charRg st="61" end="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5">
                                            <p:txEl>
                                              <p:charRg st="95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9645">
                                            <p:txEl>
                                              <p:charRg st="95" end="1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9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图片 70657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60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矩形 70658"/>
          <p:cNvSpPr/>
          <p:nvPr/>
        </p:nvSpPr>
        <p:spPr>
          <a:xfrm>
            <a:off x="611188" y="339725"/>
            <a:ext cx="3673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知识回顾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22532" name="图片 70659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3" name="图片 70660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4" name="图片 70661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5" name="图片 70662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6" name="图片 70664" descr="板书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188" y="771525"/>
            <a:ext cx="8064500" cy="3778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666" name="文本框 70665"/>
          <p:cNvSpPr txBox="1"/>
          <p:nvPr/>
        </p:nvSpPr>
        <p:spPr>
          <a:xfrm>
            <a:off x="3759200" y="993775"/>
            <a:ext cx="110490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家的意味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70667" name="直接连接符 70666"/>
          <p:cNvSpPr/>
          <p:nvPr/>
        </p:nvSpPr>
        <p:spPr>
          <a:xfrm>
            <a:off x="5003800" y="1492250"/>
            <a:ext cx="431800" cy="6477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0668" name="直接连接符 70667"/>
          <p:cNvSpPr/>
          <p:nvPr/>
        </p:nvSpPr>
        <p:spPr>
          <a:xfrm flipH="1">
            <a:off x="3276600" y="1563688"/>
            <a:ext cx="504825" cy="7191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0669" name="直接连接符 70668"/>
          <p:cNvSpPr/>
          <p:nvPr/>
        </p:nvSpPr>
        <p:spPr>
          <a:xfrm>
            <a:off x="4572000" y="1419225"/>
            <a:ext cx="0" cy="79216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0670" name="文本框 70669"/>
          <p:cNvSpPr txBox="1"/>
          <p:nvPr/>
        </p:nvSpPr>
        <p:spPr>
          <a:xfrm>
            <a:off x="2751138" y="2217738"/>
            <a:ext cx="10985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FF3300"/>
                </a:solidFill>
                <a:latin typeface="Arial" panose="020B0604020202020204" pitchFamily="34" charset="0"/>
              </a:rPr>
              <a:t>我说我家</a:t>
            </a:r>
            <a:endParaRPr lang="zh-CN" altLang="en-US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70671" name="文本框 70670"/>
          <p:cNvSpPr txBox="1"/>
          <p:nvPr/>
        </p:nvSpPr>
        <p:spPr>
          <a:xfrm>
            <a:off x="4140200" y="2211388"/>
            <a:ext cx="10985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FF3300"/>
                </a:solidFill>
                <a:latin typeface="Arial" panose="020B0604020202020204" pitchFamily="34" charset="0"/>
              </a:rPr>
              <a:t>我爱我家</a:t>
            </a:r>
            <a:endParaRPr lang="zh-CN" altLang="en-US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70672" name="文本框 70671"/>
          <p:cNvSpPr txBox="1"/>
          <p:nvPr/>
        </p:nvSpPr>
        <p:spPr>
          <a:xfrm>
            <a:off x="5292725" y="2211388"/>
            <a:ext cx="10985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FF3300"/>
                </a:solidFill>
                <a:latin typeface="Arial" panose="020B0604020202020204" pitchFamily="34" charset="0"/>
              </a:rPr>
              <a:t>我行我孝</a:t>
            </a:r>
            <a:endParaRPr lang="zh-CN" altLang="en-US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70674" name="直接连接符 70673"/>
          <p:cNvSpPr/>
          <p:nvPr/>
        </p:nvSpPr>
        <p:spPr>
          <a:xfrm>
            <a:off x="3276600" y="2571750"/>
            <a:ext cx="0" cy="2159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0676" name="矩形 70675"/>
          <p:cNvSpPr/>
          <p:nvPr/>
        </p:nvSpPr>
        <p:spPr>
          <a:xfrm>
            <a:off x="2843213" y="2787650"/>
            <a:ext cx="895350" cy="304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400" dirty="0">
                <a:solidFill>
                  <a:srgbClr val="FF3300"/>
                </a:solidFill>
                <a:latin typeface="Arial" panose="020B0604020202020204" pitchFamily="34" charset="0"/>
              </a:rPr>
              <a:t>身心居所</a:t>
            </a:r>
            <a:endParaRPr lang="zh-CN" altLang="en-US" sz="1400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70677" name="直接连接符 70676"/>
          <p:cNvSpPr/>
          <p:nvPr/>
        </p:nvSpPr>
        <p:spPr>
          <a:xfrm>
            <a:off x="4643438" y="2571750"/>
            <a:ext cx="0" cy="2159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0678" name="矩形 70677"/>
          <p:cNvSpPr/>
          <p:nvPr/>
        </p:nvSpPr>
        <p:spPr>
          <a:xfrm>
            <a:off x="4211638" y="2787650"/>
            <a:ext cx="8953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1400" dirty="0">
                <a:solidFill>
                  <a:srgbClr val="FF3300"/>
                </a:solidFill>
                <a:latin typeface="Arial" panose="020B0604020202020204" pitchFamily="34" charset="0"/>
              </a:rPr>
              <a:t>文化传承</a:t>
            </a:r>
            <a:endParaRPr lang="zh-CN" altLang="en-US" sz="1400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70679" name="直接连接符 70678"/>
          <p:cNvSpPr/>
          <p:nvPr/>
        </p:nvSpPr>
        <p:spPr>
          <a:xfrm>
            <a:off x="5940425" y="2500313"/>
            <a:ext cx="0" cy="2873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0680" name="矩形 70679"/>
          <p:cNvSpPr/>
          <p:nvPr/>
        </p:nvSpPr>
        <p:spPr>
          <a:xfrm>
            <a:off x="5435600" y="2787650"/>
            <a:ext cx="8953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1400" dirty="0">
                <a:solidFill>
                  <a:srgbClr val="FF3300"/>
                </a:solidFill>
                <a:latin typeface="Arial" panose="020B0604020202020204" pitchFamily="34" charset="0"/>
              </a:rPr>
              <a:t>孝在当下</a:t>
            </a:r>
            <a:endParaRPr lang="zh-CN" altLang="en-US" sz="1400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066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0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0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0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0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0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0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70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70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7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70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70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70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70" grpId="0"/>
      <p:bldP spid="70671" grpId="0"/>
      <p:bldP spid="70672" grpId="0"/>
      <p:bldP spid="70676" grpId="0"/>
      <p:bldP spid="70678" grpId="0"/>
      <p:bldP spid="7068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4" name="图片 71681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7462"/>
            <a:ext cx="9144000" cy="51609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矩形 71682"/>
          <p:cNvSpPr/>
          <p:nvPr/>
        </p:nvSpPr>
        <p:spPr>
          <a:xfrm>
            <a:off x="611188" y="339725"/>
            <a:ext cx="46815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课后实践活动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--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方正兰亭超细黑简体" panose="02000000000000000000" pitchFamily="2" charset="-122"/>
              </a:rPr>
              <a:t>孝行传播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方正兰亭超细黑简体" panose="02000000000000000000" pitchFamily="2" charset="-122"/>
            </a:endParaRPr>
          </a:p>
        </p:txBody>
      </p:sp>
      <p:pic>
        <p:nvPicPr>
          <p:cNvPr id="23556" name="图片 71683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7" name="图片 71684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8" name="图片 71685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200" y="842963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9" name="图片 71686" descr="家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4084638"/>
            <a:ext cx="431800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60" name="文本框 71687"/>
          <p:cNvSpPr txBox="1"/>
          <p:nvPr/>
        </p:nvSpPr>
        <p:spPr>
          <a:xfrm>
            <a:off x="2535238" y="178435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84" name="矩形 71690"/>
          <p:cNvSpPr>
            <a:spLocks noChangeArrowheads="1" noChangeShapeType="1" noTextEdit="1"/>
          </p:cNvSpPr>
          <p:nvPr/>
        </p:nvSpPr>
        <p:spPr bwMode="auto">
          <a:xfrm>
            <a:off x="755650" y="987425"/>
            <a:ext cx="2952750" cy="504825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0" cap="none" spc="0" normalizeH="0" baseline="0" noProof="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为“</a:t>
            </a:r>
            <a:r>
              <a:rPr kumimoji="0" lang="en-US" altLang="zh-CN" sz="3600" b="0" i="0" u="none" strike="noStrike" kern="10" cap="none" spc="0" normalizeH="0" baseline="0" noProof="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5·15</a:t>
            </a:r>
            <a:r>
              <a:rPr kumimoji="0" lang="zh-CN" altLang="en-US" sz="3600" b="0" i="0" u="none" strike="noStrike" kern="10" cap="none" spc="0" normalizeH="0" baseline="0" noProof="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国际家庭日”设计宣传海报</a:t>
            </a:r>
            <a:endParaRPr kumimoji="0" lang="zh-CN" altLang="en-US" sz="3600" b="0" i="0" u="none" strike="noStrike" kern="10" cap="none" spc="0" normalizeH="0" baseline="0" noProof="0">
              <a:ln w="19050">
                <a:solidFill>
                  <a:srgbClr val="99CCFF"/>
                </a:solidFill>
                <a:rou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3562" name="图片 71691" descr="家庭日"/>
          <p:cNvPicPr>
            <a:picLocks noChangeAspect="1"/>
          </p:cNvPicPr>
          <p:nvPr/>
        </p:nvPicPr>
        <p:blipFill>
          <a:blip r:embed="rId3"/>
          <a:srcRect b="6372"/>
          <a:stretch>
            <a:fillRect/>
          </a:stretch>
        </p:blipFill>
        <p:spPr>
          <a:xfrm>
            <a:off x="2411413" y="1851025"/>
            <a:ext cx="4752975" cy="25193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PP_MARK_KEY" val="7d3a7783-97f9-471e-9291-ad67a7d0dc18"/>
  <p:tag name="COMMONDATA" val="eyJoZGlkIjoiMDVkYWI0MmE4MDc3NjQxNDYxYjcyYzYyMmNjOWY1ODQifQ=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570</Words>
  <Application>WPS 演示</Application>
  <PresentationFormat>自定义</PresentationFormat>
  <Paragraphs>128</Paragraphs>
  <Slides>19</Slides>
  <Notes>0</Notes>
  <HiddenSlides>0</HiddenSlides>
  <MMClips>3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Arial</vt:lpstr>
      <vt:lpstr>宋体</vt:lpstr>
      <vt:lpstr>Wingdings</vt:lpstr>
      <vt:lpstr>楷体_GB2312</vt:lpstr>
      <vt:lpstr>新宋体</vt:lpstr>
      <vt:lpstr>方正兰亭超细黑简体</vt:lpstr>
      <vt:lpstr>黑体</vt:lpstr>
      <vt:lpstr>微软雅黑</vt:lpstr>
      <vt:lpstr>Arial Unicode MS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琪</cp:lastModifiedBy>
  <cp:revision>12</cp:revision>
  <dcterms:created xsi:type="dcterms:W3CDTF">2023-01-09T03:33:31Z</dcterms:created>
  <dcterms:modified xsi:type="dcterms:W3CDTF">2023-01-09T03:34:43Z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F15145B4B2A945B2B847D62DF7297F0A</vt:lpwstr>
  </property>
  <property fmtid="{D5CDD505-2E9C-101B-9397-08002B2CF9AE}" pid="3" name="KSOProductBuildVer">
    <vt:lpwstr>2052-11.1.0.12970</vt:lpwstr>
  </property>
</Properties>
</file>