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56" r:id="rId2"/>
    <p:sldId id="259" r:id="rId3"/>
    <p:sldId id="289" r:id="rId4"/>
    <p:sldId id="298" r:id="rId5"/>
    <p:sldId id="299" r:id="rId6"/>
    <p:sldId id="290" r:id="rId7"/>
    <p:sldId id="296" r:id="rId8"/>
    <p:sldId id="305" r:id="rId9"/>
    <p:sldId id="300" r:id="rId10"/>
    <p:sldId id="306" r:id="rId11"/>
    <p:sldId id="308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FF"/>
    <a:srgbClr val="FF0000"/>
    <a:srgbClr val="660066"/>
    <a:srgbClr val="006600"/>
    <a:srgbClr val="1F7703"/>
    <a:srgbClr val="000000"/>
    <a:srgbClr val="000066"/>
    <a:srgbClr val="FF6600"/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5121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121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 smtClean="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B3D9D951-D08C-4051-B8C4-C9DFF09537D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C846EA-9BE8-4BC6-8EF1-698F62C6ABA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8983A8-A83A-4C92-B029-233C25B1ED0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AB1384-E72F-43C4-BEF7-EB4272B143D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442EA-976E-426A-8A79-73BC1D49ABA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60971-8C56-4720-856A-AD04E1C47D4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004B6-0A90-4623-BD81-633EFDDC3AB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C1487F-43CD-4F1B-A894-885C919E784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DFD2A-0D1F-491A-AAAC-A9939B8BB7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7968D9-AFC8-4E38-8972-4F92F4E66A8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73A510-EE52-4777-B8CE-F4403DBB991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/>
          </a:p>
        </p:txBody>
      </p:sp>
      <p:sp>
        <p:nvSpPr>
          <p:cNvPr id="5018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/>
          </a:p>
        </p:txBody>
      </p:sp>
      <p:sp>
        <p:nvSpPr>
          <p:cNvPr id="5018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zh-CN" altLang="zh-CN" b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018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018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018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 smtClean="0"/>
            </a:lvl1pPr>
          </a:lstStyle>
          <a:p>
            <a:pPr>
              <a:defRPr/>
            </a:pPr>
            <a:fld id="{E5F73ED7-29AD-4B47-8DC3-1827D3762C3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第十一单元 主题图（图）"/>
          <p:cNvPicPr>
            <a:picLocks noChangeAspect="1" noChangeArrowheads="1"/>
          </p:cNvPicPr>
          <p:nvPr/>
        </p:nvPicPr>
        <p:blipFill>
          <a:blip r:embed="rId2"/>
          <a:srcRect b="216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7" descr="第十一单元 主题图（图）"/>
          <p:cNvPicPr>
            <a:picLocks noChangeAspect="1" noChangeArrowheads="1"/>
          </p:cNvPicPr>
          <p:nvPr/>
        </p:nvPicPr>
        <p:blipFill>
          <a:blip r:embed="rId2"/>
          <a:srcRect l="25099" t="79520" r="45767" b="12630"/>
          <a:stretch>
            <a:fillRect/>
          </a:stretch>
        </p:blipFill>
        <p:spPr bwMode="auto">
          <a:xfrm>
            <a:off x="1187450" y="1125538"/>
            <a:ext cx="266382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8" descr="第十一单元 主题图（图）"/>
          <p:cNvPicPr>
            <a:picLocks noChangeAspect="1" noChangeArrowheads="1"/>
          </p:cNvPicPr>
          <p:nvPr/>
        </p:nvPicPr>
        <p:blipFill>
          <a:blip r:embed="rId2"/>
          <a:srcRect l="58264" t="79398" r="34653" b="13242"/>
          <a:stretch>
            <a:fillRect/>
          </a:stretch>
        </p:blipFill>
        <p:spPr bwMode="auto">
          <a:xfrm>
            <a:off x="3492500" y="2179638"/>
            <a:ext cx="6477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10" descr="图11-10 缺氮的棉花（图）"/>
          <p:cNvPicPr>
            <a:picLocks noChangeAspect="1" noChangeArrowheads="1"/>
          </p:cNvPicPr>
          <p:nvPr/>
        </p:nvPicPr>
        <p:blipFill>
          <a:blip r:embed="rId3"/>
          <a:srcRect r="8342" b="2612"/>
          <a:stretch>
            <a:fillRect/>
          </a:stretch>
        </p:blipFill>
        <p:spPr bwMode="auto">
          <a:xfrm>
            <a:off x="5040313" y="188913"/>
            <a:ext cx="3924300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9" descr="第十一单元 主题图（图）"/>
          <p:cNvPicPr>
            <a:picLocks noChangeAspect="1" noChangeArrowheads="1"/>
          </p:cNvPicPr>
          <p:nvPr/>
        </p:nvPicPr>
        <p:blipFill>
          <a:blip r:embed="rId2"/>
          <a:srcRect l="69289" t="79398" r="18091" b="12593"/>
          <a:stretch>
            <a:fillRect/>
          </a:stretch>
        </p:blipFill>
        <p:spPr bwMode="auto">
          <a:xfrm>
            <a:off x="5003800" y="2133600"/>
            <a:ext cx="115411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2124075" y="3213100"/>
            <a:ext cx="5616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3300"/>
                </a:solidFill>
                <a:latin typeface="Arial" charset="0"/>
              </a:rPr>
              <a:t>课题 </a:t>
            </a:r>
            <a:r>
              <a:rPr lang="en-US" altLang="zh-CN" sz="3600">
                <a:solidFill>
                  <a:srgbClr val="FF3300"/>
                </a:solidFill>
                <a:latin typeface="Arial" charset="0"/>
              </a:rPr>
              <a:t>1  </a:t>
            </a:r>
            <a:r>
              <a:rPr lang="zh-CN" altLang="en-US" sz="3600">
                <a:solidFill>
                  <a:srgbClr val="FF3300"/>
                </a:solidFill>
                <a:latin typeface="Arial" charset="0"/>
              </a:rPr>
              <a:t>生活中常见的盐</a:t>
            </a:r>
          </a:p>
        </p:txBody>
      </p:sp>
      <p:sp>
        <p:nvSpPr>
          <p:cNvPr id="3080" name="Text Box 12"/>
          <p:cNvSpPr txBox="1">
            <a:spLocks noChangeArrowheads="1"/>
          </p:cNvSpPr>
          <p:nvPr/>
        </p:nvSpPr>
        <p:spPr bwMode="auto">
          <a:xfrm>
            <a:off x="2557463" y="4051300"/>
            <a:ext cx="4319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FF"/>
                </a:solidFill>
                <a:latin typeface="Arial" charset="0"/>
              </a:rPr>
              <a:t>（第</a:t>
            </a:r>
            <a:r>
              <a:rPr lang="en-US" altLang="zh-CN">
                <a:solidFill>
                  <a:srgbClr val="0000FF"/>
                </a:solidFill>
                <a:latin typeface="Arial" charset="0"/>
              </a:rPr>
              <a:t>1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课时：复分解反应）</a:t>
            </a:r>
          </a:p>
        </p:txBody>
      </p:sp>
      <p:pic>
        <p:nvPicPr>
          <p:cNvPr id="3081" name="Picture 13" descr="图11-5 大理石是重要的建筑材料（图）"/>
          <p:cNvPicPr>
            <a:picLocks noChangeAspect="1" noChangeArrowheads="1"/>
          </p:cNvPicPr>
          <p:nvPr/>
        </p:nvPicPr>
        <p:blipFill>
          <a:blip r:embed="rId4"/>
          <a:srcRect l="-1707" b="3523"/>
          <a:stretch>
            <a:fillRect/>
          </a:stretch>
        </p:blipFill>
        <p:spPr bwMode="auto">
          <a:xfrm>
            <a:off x="1403350" y="4797425"/>
            <a:ext cx="55086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2" name="TextBox 11"/>
          <p:cNvSpPr txBox="1">
            <a:spLocks noChangeArrowheads="1"/>
          </p:cNvSpPr>
          <p:nvPr/>
        </p:nvSpPr>
        <p:spPr bwMode="auto">
          <a:xfrm>
            <a:off x="7000875" y="6181725"/>
            <a:ext cx="19288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mtClean="0">
                <a:solidFill>
                  <a:srgbClr val="FF0000"/>
                </a:solidFill>
              </a:rPr>
              <a:t>2018.04.08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5"/>
          <p:cNvSpPr txBox="1">
            <a:spLocks noChangeArrowheads="1"/>
          </p:cNvSpPr>
          <p:nvPr/>
        </p:nvSpPr>
        <p:spPr bwMode="auto">
          <a:xfrm>
            <a:off x="971550" y="692150"/>
            <a:ext cx="74168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 smtClean="0">
                <a:latin typeface="Arial" charset="0"/>
              </a:rPr>
              <a:t>【</a:t>
            </a:r>
            <a:r>
              <a:rPr lang="zh-CN" altLang="en-US" dirty="0" smtClean="0">
                <a:latin typeface="Arial" charset="0"/>
              </a:rPr>
              <a:t>课前练习</a:t>
            </a:r>
            <a:r>
              <a:rPr lang="en-US" altLang="zh-CN" dirty="0" smtClean="0">
                <a:latin typeface="Arial" charset="0"/>
              </a:rPr>
              <a:t>】</a:t>
            </a:r>
            <a:r>
              <a:rPr lang="zh-CN" altLang="en-US" dirty="0">
                <a:latin typeface="Arial" charset="0"/>
              </a:rPr>
              <a:t>请写出下列化学反应方程式，并标明其  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                      所属的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基本反应类型</a:t>
            </a:r>
            <a:r>
              <a:rPr lang="zh-CN" altLang="en-US" dirty="0">
                <a:latin typeface="Arial" charset="0"/>
              </a:rPr>
              <a:t>。</a:t>
            </a:r>
          </a:p>
        </p:txBody>
      </p:sp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973138" y="1916113"/>
            <a:ext cx="511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、在空气中加热铜丝 </a:t>
            </a:r>
            <a:endParaRPr lang="zh-CN" altLang="en-US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6148" name="Rectangle 19"/>
          <p:cNvSpPr>
            <a:spLocks noChangeArrowheads="1"/>
          </p:cNvSpPr>
          <p:nvPr/>
        </p:nvSpPr>
        <p:spPr bwMode="auto">
          <a:xfrm>
            <a:off x="977900" y="2901950"/>
            <a:ext cx="5178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Times New Roman" pitchFamily="18" charset="0"/>
              </a:rPr>
              <a:t>2</a:t>
            </a:r>
            <a:r>
              <a:rPr lang="zh-CN" altLang="en-US">
                <a:latin typeface="Times New Roman" pitchFamily="18" charset="0"/>
              </a:rPr>
              <a:t>、实验室用高锰酸钾制取氧气  </a:t>
            </a:r>
          </a:p>
        </p:txBody>
      </p:sp>
      <p:sp>
        <p:nvSpPr>
          <p:cNvPr id="6149" name="Text Box 20"/>
          <p:cNvSpPr txBox="1">
            <a:spLocks noChangeArrowheads="1"/>
          </p:cNvSpPr>
          <p:nvPr/>
        </p:nvSpPr>
        <p:spPr bwMode="auto">
          <a:xfrm>
            <a:off x="973138" y="3860800"/>
            <a:ext cx="359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Times New Roman" pitchFamily="18" charset="0"/>
              </a:rPr>
              <a:t>3</a:t>
            </a:r>
            <a:r>
              <a:rPr lang="zh-CN" altLang="en-US">
                <a:latin typeface="Times New Roman" pitchFamily="18" charset="0"/>
              </a:rPr>
              <a:t>、实验室制取氢气 </a:t>
            </a:r>
          </a:p>
        </p:txBody>
      </p:sp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1406525" y="2276475"/>
            <a:ext cx="4175125" cy="647700"/>
            <a:chOff x="1021" y="1661"/>
            <a:chExt cx="2630" cy="408"/>
          </a:xfrm>
        </p:grpSpPr>
        <p:sp>
          <p:nvSpPr>
            <p:cNvPr id="6164" name="Text Box 33"/>
            <p:cNvSpPr txBox="1">
              <a:spLocks noChangeArrowheads="1"/>
            </p:cNvSpPr>
            <p:nvPr/>
          </p:nvSpPr>
          <p:spPr bwMode="auto">
            <a:xfrm>
              <a:off x="1021" y="1781"/>
              <a:ext cx="263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FF0000"/>
                  </a:solidFill>
                  <a:latin typeface="Times New Roman" pitchFamily="18" charset="0"/>
                </a:rPr>
                <a:t>2 Cu  +   O</a:t>
              </a:r>
              <a:r>
                <a:rPr lang="en-US" altLang="zh-CN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r>
                <a:rPr lang="en-US" altLang="zh-CN">
                  <a:solidFill>
                    <a:srgbClr val="FF0000"/>
                  </a:solidFill>
                  <a:latin typeface="Times New Roman" pitchFamily="18" charset="0"/>
                </a:rPr>
                <a:t>  ===  2CuO</a:t>
              </a:r>
            </a:p>
          </p:txBody>
        </p:sp>
        <p:sp>
          <p:nvSpPr>
            <p:cNvPr id="6165" name="Text Box 34"/>
            <p:cNvSpPr txBox="1">
              <a:spLocks noChangeArrowheads="1"/>
            </p:cNvSpPr>
            <p:nvPr/>
          </p:nvSpPr>
          <p:spPr bwMode="auto">
            <a:xfrm>
              <a:off x="2154" y="1661"/>
              <a:ext cx="3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△</a:t>
              </a:r>
            </a:p>
          </p:txBody>
        </p:sp>
      </p:grpSp>
      <p:grpSp>
        <p:nvGrpSpPr>
          <p:cNvPr id="3" name="Group 38"/>
          <p:cNvGrpSpPr>
            <a:grpSpLocks/>
          </p:cNvGrpSpPr>
          <p:nvPr/>
        </p:nvGrpSpPr>
        <p:grpSpPr bwMode="auto">
          <a:xfrm>
            <a:off x="1482725" y="3213100"/>
            <a:ext cx="5970588" cy="649288"/>
            <a:chOff x="1069" y="2341"/>
            <a:chExt cx="3761" cy="409"/>
          </a:xfrm>
        </p:grpSpPr>
        <p:sp>
          <p:nvSpPr>
            <p:cNvPr id="6162" name="Rectangle 36"/>
            <p:cNvSpPr>
              <a:spLocks noChangeArrowheads="1"/>
            </p:cNvSpPr>
            <p:nvPr/>
          </p:nvSpPr>
          <p:spPr bwMode="auto">
            <a:xfrm>
              <a:off x="1069" y="2462"/>
              <a:ext cx="376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FF0000"/>
                  </a:solidFill>
                  <a:latin typeface="Times New Roman" pitchFamily="18" charset="0"/>
                </a:rPr>
                <a:t>2KMnO</a:t>
              </a:r>
              <a:r>
                <a:rPr lang="en-US" altLang="zh-CN" baseline="-25000">
                  <a:solidFill>
                    <a:srgbClr val="FF0000"/>
                  </a:solidFill>
                  <a:latin typeface="Times New Roman" pitchFamily="18" charset="0"/>
                </a:rPr>
                <a:t>4</a:t>
              </a:r>
              <a:r>
                <a:rPr lang="en-US" altLang="zh-CN">
                  <a:solidFill>
                    <a:srgbClr val="FF0000"/>
                  </a:solidFill>
                  <a:latin typeface="Times New Roman" pitchFamily="18" charset="0"/>
                </a:rPr>
                <a:t> ====  K</a:t>
              </a:r>
              <a:r>
                <a:rPr lang="en-US" altLang="zh-CN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r>
                <a:rPr lang="en-US" altLang="zh-CN">
                  <a:solidFill>
                    <a:srgbClr val="FF0000"/>
                  </a:solidFill>
                  <a:latin typeface="Times New Roman" pitchFamily="18" charset="0"/>
                </a:rPr>
                <a:t>MnO</a:t>
              </a:r>
              <a:r>
                <a:rPr lang="en-US" altLang="zh-CN" baseline="-25000">
                  <a:solidFill>
                    <a:srgbClr val="FF0000"/>
                  </a:solidFill>
                  <a:latin typeface="Times New Roman" pitchFamily="18" charset="0"/>
                </a:rPr>
                <a:t>4</a:t>
              </a:r>
              <a:r>
                <a:rPr lang="en-US" altLang="zh-CN">
                  <a:solidFill>
                    <a:srgbClr val="FF0000"/>
                  </a:solidFill>
                  <a:latin typeface="Times New Roman" pitchFamily="18" charset="0"/>
                </a:rPr>
                <a:t> + MnO</a:t>
              </a:r>
              <a:r>
                <a:rPr lang="en-US" altLang="zh-CN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r>
                <a:rPr lang="en-US" altLang="zh-CN">
                  <a:solidFill>
                    <a:srgbClr val="FF0000"/>
                  </a:solidFill>
                  <a:latin typeface="Times New Roman" pitchFamily="18" charset="0"/>
                </a:rPr>
                <a:t> + O</a:t>
              </a:r>
              <a:r>
                <a:rPr lang="en-US" altLang="zh-CN" baseline="-2500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r>
                <a:rPr lang="en-US" altLang="zh-CN">
                  <a:solidFill>
                    <a:srgbClr val="FF0000"/>
                  </a:solidFill>
                  <a:latin typeface="Times New Roman" pitchFamily="18" charset="0"/>
                </a:rPr>
                <a:t> </a:t>
              </a:r>
              <a:r>
                <a:rPr lang="en-US" altLang="zh-CN">
                  <a:solidFill>
                    <a:srgbClr val="0000FF"/>
                  </a:solidFill>
                </a:rPr>
                <a:t>↑</a:t>
              </a:r>
            </a:p>
          </p:txBody>
        </p:sp>
        <p:sp>
          <p:nvSpPr>
            <p:cNvPr id="6163" name="Rectangle 37"/>
            <p:cNvSpPr>
              <a:spLocks noChangeArrowheads="1"/>
            </p:cNvSpPr>
            <p:nvPr/>
          </p:nvSpPr>
          <p:spPr bwMode="auto">
            <a:xfrm>
              <a:off x="1973" y="2341"/>
              <a:ext cx="3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</a:rPr>
                <a:t>△</a:t>
              </a:r>
            </a:p>
          </p:txBody>
        </p:sp>
      </p:grpSp>
      <p:sp>
        <p:nvSpPr>
          <p:cNvPr id="10279" name="Text Box 39"/>
          <p:cNvSpPr txBox="1">
            <a:spLocks noChangeArrowheads="1"/>
          </p:cNvSpPr>
          <p:nvPr/>
        </p:nvSpPr>
        <p:spPr bwMode="auto">
          <a:xfrm>
            <a:off x="1479550" y="4292600"/>
            <a:ext cx="5037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Zn  +  H</a:t>
            </a:r>
            <a:r>
              <a:rPr lang="en-US" altLang="zh-CN" baseline="-2500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SO</a:t>
            </a:r>
            <a:r>
              <a:rPr lang="en-US" altLang="zh-CN" baseline="-25000">
                <a:solidFill>
                  <a:srgbClr val="FF0000"/>
                </a:solidFill>
                <a:latin typeface="Times New Roman" pitchFamily="18" charset="0"/>
              </a:rPr>
              <a:t>4 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 === ZnSO</a:t>
            </a:r>
            <a:r>
              <a:rPr lang="en-US" altLang="zh-CN" baseline="-25000">
                <a:solidFill>
                  <a:srgbClr val="FF0000"/>
                </a:solidFill>
                <a:latin typeface="Times New Roman" pitchFamily="18" charset="0"/>
              </a:rPr>
              <a:t>4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 + H</a:t>
            </a:r>
            <a:r>
              <a:rPr lang="en-US" altLang="zh-CN" baseline="-25000">
                <a:solidFill>
                  <a:srgbClr val="FF0000"/>
                </a:solidFill>
                <a:latin typeface="Times New Roman" pitchFamily="18" charset="0"/>
              </a:rPr>
              <a:t>2 </a:t>
            </a:r>
            <a:r>
              <a:rPr lang="en-US" altLang="zh-CN">
                <a:solidFill>
                  <a:srgbClr val="0000FF"/>
                </a:solidFill>
              </a:rPr>
              <a:t>↑</a:t>
            </a:r>
          </a:p>
        </p:txBody>
      </p:sp>
      <p:sp>
        <p:nvSpPr>
          <p:cNvPr id="10282" name="Text Box 42"/>
          <p:cNvSpPr txBox="1">
            <a:spLocks noChangeArrowheads="1"/>
          </p:cNvSpPr>
          <p:nvPr/>
        </p:nvSpPr>
        <p:spPr bwMode="auto">
          <a:xfrm>
            <a:off x="5487988" y="2395538"/>
            <a:ext cx="1747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化合反应</a:t>
            </a:r>
          </a:p>
        </p:txBody>
      </p:sp>
      <p:sp>
        <p:nvSpPr>
          <p:cNvPr id="10283" name="Text Box 43"/>
          <p:cNvSpPr txBox="1">
            <a:spLocks noChangeArrowheads="1"/>
          </p:cNvSpPr>
          <p:nvPr/>
        </p:nvSpPr>
        <p:spPr bwMode="auto">
          <a:xfrm>
            <a:off x="7164388" y="3357563"/>
            <a:ext cx="1728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分解反应</a:t>
            </a:r>
          </a:p>
        </p:txBody>
      </p:sp>
      <p:sp>
        <p:nvSpPr>
          <p:cNvPr id="10284" name="Text Box 44"/>
          <p:cNvSpPr txBox="1">
            <a:spLocks noChangeArrowheads="1"/>
          </p:cNvSpPr>
          <p:nvPr/>
        </p:nvSpPr>
        <p:spPr bwMode="auto">
          <a:xfrm>
            <a:off x="6156325" y="4292600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置换反应</a:t>
            </a:r>
          </a:p>
        </p:txBody>
      </p:sp>
      <p:sp>
        <p:nvSpPr>
          <p:cNvPr id="6156" name="Text Box 46"/>
          <p:cNvSpPr txBox="1">
            <a:spLocks noChangeArrowheads="1"/>
          </p:cNvSpPr>
          <p:nvPr/>
        </p:nvSpPr>
        <p:spPr bwMode="auto">
          <a:xfrm>
            <a:off x="973138" y="4765675"/>
            <a:ext cx="388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Times New Roman" pitchFamily="18" charset="0"/>
              </a:rPr>
              <a:t>4</a:t>
            </a:r>
            <a:r>
              <a:rPr lang="zh-CN" altLang="en-US">
                <a:latin typeface="Times New Roman" pitchFamily="18" charset="0"/>
              </a:rPr>
              <a:t>、实验室制取二氧化碳 </a:t>
            </a:r>
          </a:p>
        </p:txBody>
      </p:sp>
      <p:sp>
        <p:nvSpPr>
          <p:cNvPr id="10287" name="Text Box 47"/>
          <p:cNvSpPr txBox="1">
            <a:spLocks noChangeArrowheads="1"/>
          </p:cNvSpPr>
          <p:nvPr/>
        </p:nvSpPr>
        <p:spPr bwMode="auto">
          <a:xfrm>
            <a:off x="1479550" y="5197475"/>
            <a:ext cx="5900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CaCO</a:t>
            </a:r>
            <a:r>
              <a:rPr lang="en-US" altLang="zh-CN" baseline="-25000">
                <a:solidFill>
                  <a:srgbClr val="FF0000"/>
                </a:solidFill>
                <a:latin typeface="Times New Roman" pitchFamily="18" charset="0"/>
              </a:rPr>
              <a:t>3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  +  2HCl</a:t>
            </a:r>
            <a:r>
              <a:rPr lang="en-US" altLang="zh-CN" baseline="-2500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 === CaCl</a:t>
            </a:r>
            <a:r>
              <a:rPr lang="en-US" altLang="zh-CN" baseline="-2500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 + CO</a:t>
            </a:r>
            <a:r>
              <a:rPr lang="en-US" altLang="zh-CN" baseline="-25000">
                <a:solidFill>
                  <a:srgbClr val="FF0000"/>
                </a:solidFill>
                <a:latin typeface="Times New Roman" pitchFamily="18" charset="0"/>
              </a:rPr>
              <a:t>2 </a:t>
            </a:r>
            <a:r>
              <a:rPr lang="en-US" altLang="zh-CN">
                <a:solidFill>
                  <a:srgbClr val="0000FF"/>
                </a:solidFill>
                <a:latin typeface="Times New Roman" pitchFamily="18" charset="0"/>
              </a:rPr>
              <a:t>↑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+H</a:t>
            </a:r>
            <a:r>
              <a:rPr lang="en-US" altLang="zh-CN" baseline="-2500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O</a:t>
            </a:r>
          </a:p>
        </p:txBody>
      </p:sp>
      <p:sp>
        <p:nvSpPr>
          <p:cNvPr id="10289" name="Text Box 49"/>
          <p:cNvSpPr txBox="1">
            <a:spLocks noChangeArrowheads="1"/>
          </p:cNvSpPr>
          <p:nvPr/>
        </p:nvSpPr>
        <p:spPr bwMode="auto">
          <a:xfrm>
            <a:off x="7019925" y="4837113"/>
            <a:ext cx="194468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800">
                <a:solidFill>
                  <a:srgbClr val="0000FF"/>
                </a:solidFill>
              </a:rPr>
              <a:t> </a:t>
            </a:r>
            <a:r>
              <a:rPr lang="en-US" altLang="zh-CN" sz="4800" u="sng">
                <a:solidFill>
                  <a:srgbClr val="0000FF"/>
                </a:solidFill>
              </a:rPr>
              <a:t> </a:t>
            </a:r>
            <a:r>
              <a:rPr lang="zh-CN" altLang="en-US" sz="4800" u="sng">
                <a:solidFill>
                  <a:srgbClr val="0000FF"/>
                </a:solidFill>
              </a:rPr>
              <a:t>？</a:t>
            </a:r>
            <a:r>
              <a:rPr lang="zh-CN" altLang="en-US">
                <a:solidFill>
                  <a:srgbClr val="0000FF"/>
                </a:solidFill>
              </a:rPr>
              <a:t>反应</a:t>
            </a:r>
            <a:endParaRPr lang="zh-CN" altLang="en-US" sz="4800">
              <a:solidFill>
                <a:srgbClr val="0000FF"/>
              </a:solidFill>
            </a:endParaRPr>
          </a:p>
        </p:txBody>
      </p:sp>
      <p:sp>
        <p:nvSpPr>
          <p:cNvPr id="6159" name="Text Box 50"/>
          <p:cNvSpPr txBox="1">
            <a:spLocks noChangeArrowheads="1"/>
          </p:cNvSpPr>
          <p:nvPr/>
        </p:nvSpPr>
        <p:spPr bwMode="auto">
          <a:xfrm>
            <a:off x="971550" y="5678488"/>
            <a:ext cx="68151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latin typeface="Times New Roman" pitchFamily="18" charset="0"/>
              </a:rPr>
              <a:t>5</a:t>
            </a:r>
            <a:r>
              <a:rPr lang="zh-CN" altLang="en-US" dirty="0" smtClean="0">
                <a:latin typeface="Times New Roman" pitchFamily="18" charset="0"/>
              </a:rPr>
              <a:t>、硫酸厂用用熟石灰处理含有硫酸的污水</a:t>
            </a:r>
            <a:endParaRPr lang="zh-CN" altLang="en-US" dirty="0">
              <a:latin typeface="Times New Roman" pitchFamily="18" charset="0"/>
            </a:endParaRPr>
          </a:p>
        </p:txBody>
      </p:sp>
      <p:sp>
        <p:nvSpPr>
          <p:cNvPr id="10291" name="Text Box 51"/>
          <p:cNvSpPr txBox="1">
            <a:spLocks noChangeArrowheads="1"/>
          </p:cNvSpPr>
          <p:nvPr/>
        </p:nvSpPr>
        <p:spPr bwMode="auto">
          <a:xfrm>
            <a:off x="1477963" y="6181725"/>
            <a:ext cx="5757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Ca(OH)</a:t>
            </a:r>
            <a:r>
              <a:rPr lang="en-US" altLang="zh-CN" baseline="-25000" dirty="0" smtClean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  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+  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H</a:t>
            </a:r>
            <a:r>
              <a:rPr lang="en-US" altLang="zh-CN" baseline="-25000" dirty="0" smtClean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SO</a:t>
            </a:r>
            <a:r>
              <a:rPr lang="en-US" altLang="zh-CN" baseline="-25000" dirty="0" smtClean="0">
                <a:solidFill>
                  <a:srgbClr val="FF0000"/>
                </a:solidFill>
                <a:latin typeface="Times New Roman" pitchFamily="18" charset="0"/>
              </a:rPr>
              <a:t>4 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=== 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CaSO</a:t>
            </a:r>
            <a:r>
              <a:rPr lang="en-US" altLang="zh-CN" baseline="-25000" dirty="0" smtClean="0">
                <a:solidFill>
                  <a:srgbClr val="FF0000"/>
                </a:solidFill>
                <a:latin typeface="Times New Roman" pitchFamily="18" charset="0"/>
              </a:rPr>
              <a:t>4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+ 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2H</a:t>
            </a:r>
            <a:r>
              <a:rPr lang="en-US" altLang="zh-CN" baseline="-25000" dirty="0" smtClean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O</a:t>
            </a:r>
            <a:endParaRPr lang="en-US" altLang="zh-CN" dirty="0">
              <a:solidFill>
                <a:srgbClr val="0000FF"/>
              </a:solidFill>
            </a:endParaRPr>
          </a:p>
        </p:txBody>
      </p:sp>
      <p:sp>
        <p:nvSpPr>
          <p:cNvPr id="10292" name="Text Box 52"/>
          <p:cNvSpPr txBox="1">
            <a:spLocks noChangeArrowheads="1"/>
          </p:cNvSpPr>
          <p:nvPr/>
        </p:nvSpPr>
        <p:spPr bwMode="auto">
          <a:xfrm>
            <a:off x="6515100" y="5845175"/>
            <a:ext cx="19446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800">
                <a:solidFill>
                  <a:srgbClr val="0000FF"/>
                </a:solidFill>
              </a:rPr>
              <a:t> </a:t>
            </a:r>
            <a:r>
              <a:rPr lang="en-US" altLang="zh-CN" sz="4800" u="sng">
                <a:solidFill>
                  <a:srgbClr val="0000FF"/>
                </a:solidFill>
              </a:rPr>
              <a:t> </a:t>
            </a:r>
            <a:r>
              <a:rPr lang="zh-CN" altLang="en-US" sz="4800" u="sng">
                <a:solidFill>
                  <a:srgbClr val="0000FF"/>
                </a:solidFill>
              </a:rPr>
              <a:t>？</a:t>
            </a:r>
            <a:r>
              <a:rPr lang="zh-CN" altLang="en-US">
                <a:solidFill>
                  <a:srgbClr val="0000FF"/>
                </a:solidFill>
              </a:rPr>
              <a:t>反应</a:t>
            </a:r>
            <a:endParaRPr lang="zh-CN" altLang="en-US" sz="480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0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0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10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9" grpId="0"/>
      <p:bldP spid="10282" grpId="0"/>
      <p:bldP spid="10283" grpId="0"/>
      <p:bldP spid="10284" grpId="0"/>
      <p:bldP spid="10287" grpId="0"/>
      <p:bldP spid="10289" grpId="0"/>
      <p:bldP spid="10291" grpId="0"/>
      <p:bldP spid="1029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1187450" y="1196975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Times New Roman" pitchFamily="18" charset="0"/>
              </a:rPr>
              <a:t>一、复分解反应</a:t>
            </a: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827088" y="1971668"/>
            <a:ext cx="1655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、概念：</a:t>
            </a:r>
          </a:p>
        </p:txBody>
      </p:sp>
      <p:sp>
        <p:nvSpPr>
          <p:cNvPr id="67593" name="Rectangle 9"/>
          <p:cNvSpPr>
            <a:spLocks noChangeArrowheads="1"/>
          </p:cNvSpPr>
          <p:nvPr/>
        </p:nvSpPr>
        <p:spPr bwMode="auto">
          <a:xfrm>
            <a:off x="1331913" y="2500306"/>
            <a:ext cx="70564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Times New Roman" pitchFamily="18" charset="0"/>
              </a:rPr>
              <a:t>两种化合物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在溶液中</a:t>
            </a:r>
            <a:r>
              <a:rPr lang="zh-CN" altLang="en-US">
                <a:latin typeface="Times New Roman" pitchFamily="18" charset="0"/>
              </a:rPr>
              <a:t>互相</a:t>
            </a:r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交换成分</a:t>
            </a:r>
            <a:r>
              <a:rPr lang="zh-CN" altLang="en-US">
                <a:latin typeface="Times New Roman" pitchFamily="18" charset="0"/>
              </a:rPr>
              <a:t>，生成另外两种</a:t>
            </a:r>
          </a:p>
          <a:p>
            <a:r>
              <a:rPr lang="zh-CN" altLang="en-US">
                <a:latin typeface="Times New Roman" pitchFamily="18" charset="0"/>
              </a:rPr>
              <a:t>化合物的反应。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2268538" y="1971668"/>
            <a:ext cx="4464050" cy="457200"/>
            <a:chOff x="1157" y="1389"/>
            <a:chExt cx="2812" cy="288"/>
          </a:xfrm>
        </p:grpSpPr>
        <p:sp>
          <p:nvSpPr>
            <p:cNvPr id="7184" name="Line 11"/>
            <p:cNvSpPr>
              <a:spLocks noChangeShapeType="1"/>
            </p:cNvSpPr>
            <p:nvPr/>
          </p:nvSpPr>
          <p:spPr bwMode="auto">
            <a:xfrm>
              <a:off x="2200" y="1541"/>
              <a:ext cx="59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5" name="Text Box 12"/>
            <p:cNvSpPr txBox="1">
              <a:spLocks noChangeArrowheads="1"/>
            </p:cNvSpPr>
            <p:nvPr/>
          </p:nvSpPr>
          <p:spPr bwMode="auto">
            <a:xfrm>
              <a:off x="1157" y="1389"/>
              <a:ext cx="28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latin typeface="Times New Roman" pitchFamily="18" charset="0"/>
                </a:rPr>
                <a:t>( AB + CD                 AD + CB )</a:t>
              </a:r>
            </a:p>
          </p:txBody>
        </p:sp>
      </p:grpSp>
      <p:sp>
        <p:nvSpPr>
          <p:cNvPr id="67597" name="Text Box 13"/>
          <p:cNvSpPr txBox="1">
            <a:spLocks noChangeArrowheads="1"/>
          </p:cNvSpPr>
          <p:nvPr/>
        </p:nvSpPr>
        <p:spPr bwMode="auto">
          <a:xfrm>
            <a:off x="3419475" y="1196975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（化化化化）</a:t>
            </a:r>
          </a:p>
        </p:txBody>
      </p:sp>
      <p:sp>
        <p:nvSpPr>
          <p:cNvPr id="67604" name="Text Box 20"/>
          <p:cNvSpPr txBox="1">
            <a:spLocks noChangeArrowheads="1"/>
          </p:cNvSpPr>
          <p:nvPr/>
        </p:nvSpPr>
        <p:spPr bwMode="auto">
          <a:xfrm>
            <a:off x="1457344" y="4433910"/>
            <a:ext cx="5900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CaCO</a:t>
            </a:r>
            <a:r>
              <a:rPr lang="en-US" altLang="zh-CN" baseline="-25000" dirty="0">
                <a:solidFill>
                  <a:srgbClr val="FF0000"/>
                </a:solidFill>
                <a:latin typeface="Times New Roman" pitchFamily="18" charset="0"/>
              </a:rPr>
              <a:t>3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  +  2HCl</a:t>
            </a:r>
            <a:r>
              <a:rPr lang="en-US" altLang="zh-CN" baseline="-250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 === CaCl</a:t>
            </a:r>
            <a:r>
              <a:rPr lang="en-US" altLang="zh-CN" baseline="-25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 + CO</a:t>
            </a:r>
            <a:r>
              <a:rPr lang="en-US" altLang="zh-CN" baseline="-25000" dirty="0">
                <a:solidFill>
                  <a:srgbClr val="FF0000"/>
                </a:solidFill>
                <a:latin typeface="Times New Roman" pitchFamily="18" charset="0"/>
              </a:rPr>
              <a:t>2 </a:t>
            </a:r>
            <a:r>
              <a:rPr lang="en-US" altLang="zh-CN" dirty="0">
                <a:solidFill>
                  <a:srgbClr val="0000FF"/>
                </a:solidFill>
                <a:latin typeface="+mn-ea"/>
                <a:ea typeface="+mn-ea"/>
              </a:rPr>
              <a:t>↑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+H</a:t>
            </a:r>
            <a:r>
              <a:rPr lang="en-US" altLang="zh-CN" baseline="-250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O</a:t>
            </a:r>
          </a:p>
        </p:txBody>
      </p: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5548341" y="4891110"/>
            <a:ext cx="3095625" cy="601662"/>
            <a:chOff x="3424" y="2931"/>
            <a:chExt cx="1950" cy="379"/>
          </a:xfrm>
        </p:grpSpPr>
        <p:sp>
          <p:nvSpPr>
            <p:cNvPr id="7180" name="Rectangle 21"/>
            <p:cNvSpPr>
              <a:spLocks noChangeArrowheads="1"/>
            </p:cNvSpPr>
            <p:nvPr/>
          </p:nvSpPr>
          <p:spPr bwMode="auto">
            <a:xfrm>
              <a:off x="4286" y="3022"/>
              <a:ext cx="10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0000FF"/>
                  </a:solidFill>
                  <a:latin typeface="Times New Roman" pitchFamily="18" charset="0"/>
                </a:rPr>
                <a:t>H</a:t>
              </a:r>
              <a:r>
                <a:rPr lang="en-US" altLang="zh-CN" baseline="-25000">
                  <a:solidFill>
                    <a:srgbClr val="0000FF"/>
                  </a:solidFill>
                  <a:latin typeface="Times New Roman" pitchFamily="18" charset="0"/>
                </a:rPr>
                <a:t>2</a:t>
              </a:r>
              <a:r>
                <a:rPr lang="en-US" altLang="zh-CN">
                  <a:solidFill>
                    <a:srgbClr val="0000FF"/>
                  </a:solidFill>
                  <a:latin typeface="Times New Roman" pitchFamily="18" charset="0"/>
                </a:rPr>
                <a:t>CO</a:t>
              </a:r>
              <a:r>
                <a:rPr lang="en-US" altLang="zh-CN" baseline="-25000">
                  <a:solidFill>
                    <a:srgbClr val="0000FF"/>
                  </a:solidFill>
                  <a:latin typeface="Times New Roman" pitchFamily="18" charset="0"/>
                </a:rPr>
                <a:t>3</a:t>
              </a:r>
              <a:endParaRPr lang="en-US" altLang="zh-CN">
                <a:latin typeface="Times New Roman" pitchFamily="18" charset="0"/>
              </a:endParaRPr>
            </a:p>
          </p:txBody>
        </p:sp>
        <p:sp>
          <p:nvSpPr>
            <p:cNvPr id="7181" name="Line 22"/>
            <p:cNvSpPr>
              <a:spLocks noChangeShapeType="1"/>
            </p:cNvSpPr>
            <p:nvPr/>
          </p:nvSpPr>
          <p:spPr bwMode="auto">
            <a:xfrm>
              <a:off x="3424" y="2931"/>
              <a:ext cx="998" cy="0"/>
            </a:xfrm>
            <a:prstGeom prst="line">
              <a:avLst/>
            </a:prstGeom>
            <a:noFill/>
            <a:ln w="349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2" name="Line 23"/>
            <p:cNvSpPr>
              <a:spLocks noChangeShapeType="1"/>
            </p:cNvSpPr>
            <p:nvPr/>
          </p:nvSpPr>
          <p:spPr bwMode="auto">
            <a:xfrm>
              <a:off x="3878" y="2931"/>
              <a:ext cx="0" cy="272"/>
            </a:xfrm>
            <a:prstGeom prst="line">
              <a:avLst/>
            </a:prstGeom>
            <a:noFill/>
            <a:ln w="349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3" name="Line 24"/>
            <p:cNvSpPr>
              <a:spLocks noChangeShapeType="1"/>
            </p:cNvSpPr>
            <p:nvPr/>
          </p:nvSpPr>
          <p:spPr bwMode="auto">
            <a:xfrm>
              <a:off x="3878" y="3203"/>
              <a:ext cx="363" cy="0"/>
            </a:xfrm>
            <a:prstGeom prst="line">
              <a:avLst/>
            </a:prstGeom>
            <a:noFill/>
            <a:ln w="349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7610" name="Rectangle 26"/>
          <p:cNvSpPr>
            <a:spLocks noChangeArrowheads="1"/>
          </p:cNvSpPr>
          <p:nvPr/>
        </p:nvSpPr>
        <p:spPr bwMode="auto">
          <a:xfrm>
            <a:off x="393700" y="5643578"/>
            <a:ext cx="8464580" cy="830997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Times New Roman" pitchFamily="18" charset="0"/>
              </a:rPr>
              <a:t>【</a:t>
            </a:r>
            <a:r>
              <a:rPr lang="zh-CN" altLang="en-US" dirty="0">
                <a:solidFill>
                  <a:schemeClr val="bg1"/>
                </a:solidFill>
                <a:latin typeface="Times New Roman" pitchFamily="18" charset="0"/>
              </a:rPr>
              <a:t>思考</a:t>
            </a:r>
            <a:r>
              <a:rPr lang="en-US" altLang="zh-CN" dirty="0" smtClean="0">
                <a:solidFill>
                  <a:schemeClr val="bg1"/>
                </a:solidFill>
                <a:latin typeface="Times New Roman" pitchFamily="18" charset="0"/>
              </a:rPr>
              <a:t>1】</a:t>
            </a:r>
            <a:r>
              <a:rPr lang="zh-CN" altLang="en-US" dirty="0" smtClean="0">
                <a:solidFill>
                  <a:schemeClr val="bg1"/>
                </a:solidFill>
                <a:latin typeface="Times New Roman" pitchFamily="18" charset="0"/>
              </a:rPr>
              <a:t>酸碱盐之间是否都能发生复分解反应？发生复分解</a:t>
            </a:r>
            <a:endParaRPr lang="en-US" altLang="zh-CN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r>
              <a:rPr lang="en-US" altLang="zh-CN" dirty="0" smtClean="0">
                <a:solidFill>
                  <a:schemeClr val="bg1"/>
                </a:solidFill>
                <a:latin typeface="Times New Roman" pitchFamily="18" charset="0"/>
              </a:rPr>
              <a:t>                  </a:t>
            </a:r>
            <a:r>
              <a:rPr lang="zh-CN" altLang="en-US" dirty="0" smtClean="0">
                <a:solidFill>
                  <a:schemeClr val="bg1"/>
                </a:solidFill>
                <a:latin typeface="Times New Roman" pitchFamily="18" charset="0"/>
              </a:rPr>
              <a:t>反应有什么条件限制吗？</a:t>
            </a:r>
            <a:endParaRPr lang="zh-CN" alt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8" name="AutoShape 130"/>
          <p:cNvSpPr>
            <a:spLocks noChangeArrowheads="1"/>
          </p:cNvSpPr>
          <p:nvPr/>
        </p:nvSpPr>
        <p:spPr bwMode="auto">
          <a:xfrm>
            <a:off x="2070074" y="3568703"/>
            <a:ext cx="1930422" cy="217487"/>
          </a:xfrm>
          <a:prstGeom prst="curvedDownArrow">
            <a:avLst>
              <a:gd name="adj1" fmla="val 104615"/>
              <a:gd name="adj2" fmla="val 20923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" name="AutoShape 131"/>
          <p:cNvSpPr>
            <a:spLocks noChangeArrowheads="1"/>
          </p:cNvSpPr>
          <p:nvPr/>
        </p:nvSpPr>
        <p:spPr bwMode="auto">
          <a:xfrm flipH="1" flipV="1">
            <a:off x="1925611" y="4143379"/>
            <a:ext cx="1860570" cy="226759"/>
          </a:xfrm>
          <a:prstGeom prst="curvedDownArrow">
            <a:avLst>
              <a:gd name="adj1" fmla="val 150000"/>
              <a:gd name="adj2" fmla="val 300000"/>
              <a:gd name="adj3" fmla="val 33333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" name="Text Box 51"/>
          <p:cNvSpPr txBox="1">
            <a:spLocks noChangeArrowheads="1"/>
          </p:cNvSpPr>
          <p:nvPr/>
        </p:nvSpPr>
        <p:spPr bwMode="auto">
          <a:xfrm>
            <a:off x="1477963" y="3714752"/>
            <a:ext cx="5757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Ca(OH)</a:t>
            </a:r>
            <a:r>
              <a:rPr lang="en-US" altLang="zh-CN" baseline="-25000" dirty="0" smtClean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  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+  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H</a:t>
            </a:r>
            <a:r>
              <a:rPr lang="en-US" altLang="zh-CN" baseline="-25000" dirty="0" smtClean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SO</a:t>
            </a:r>
            <a:r>
              <a:rPr lang="en-US" altLang="zh-CN" baseline="-25000" dirty="0" smtClean="0">
                <a:solidFill>
                  <a:srgbClr val="FF0000"/>
                </a:solidFill>
                <a:latin typeface="Times New Roman" pitchFamily="18" charset="0"/>
              </a:rPr>
              <a:t>4 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=== 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CaSO</a:t>
            </a:r>
            <a:r>
              <a:rPr lang="en-US" altLang="zh-CN" baseline="-25000" dirty="0" smtClean="0">
                <a:solidFill>
                  <a:srgbClr val="FF0000"/>
                </a:solidFill>
                <a:latin typeface="Times New Roman" pitchFamily="18" charset="0"/>
              </a:rPr>
              <a:t>4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Times New Roman" pitchFamily="18" charset="0"/>
              </a:rPr>
              <a:t>+ 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2H</a:t>
            </a:r>
            <a:r>
              <a:rPr lang="en-US" altLang="zh-CN" baseline="-25000" dirty="0" smtClean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  <a:latin typeface="Times New Roman" pitchFamily="18" charset="0"/>
              </a:rPr>
              <a:t>O</a:t>
            </a:r>
            <a:endParaRPr lang="en-US" altLang="zh-CN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67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67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67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1" grpId="0"/>
      <p:bldP spid="67592" grpId="0"/>
      <p:bldP spid="67593" grpId="0"/>
      <p:bldP spid="67597" grpId="0"/>
      <p:bldP spid="67604" grpId="0"/>
      <p:bldP spid="67610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23850" y="476250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【</a:t>
            </a:r>
            <a:r>
              <a:rPr lang="zh-CN" altLang="en-US" dirty="0">
                <a:latin typeface="宋体" pitchFamily="2" charset="-122"/>
              </a:rPr>
              <a:t>演示实验</a:t>
            </a:r>
            <a:r>
              <a:rPr lang="en-US" altLang="zh-CN" dirty="0">
                <a:latin typeface="宋体" pitchFamily="2" charset="-122"/>
              </a:rPr>
              <a:t>11-3】P</a:t>
            </a:r>
            <a:r>
              <a:rPr lang="en-US" altLang="zh-CN" baseline="-25000" dirty="0">
                <a:latin typeface="宋体" pitchFamily="2" charset="-122"/>
              </a:rPr>
              <a:t>75</a:t>
            </a:r>
            <a:endParaRPr lang="en-US" altLang="zh-CN" dirty="0">
              <a:latin typeface="宋体" pitchFamily="2" charset="-122"/>
            </a:endParaRPr>
          </a:p>
        </p:txBody>
      </p:sp>
      <p:graphicFrame>
        <p:nvGraphicFramePr>
          <p:cNvPr id="77828" name="Group 4"/>
          <p:cNvGraphicFramePr>
            <a:graphicFrameLocks noGrp="1"/>
          </p:cNvGraphicFramePr>
          <p:nvPr/>
        </p:nvGraphicFramePr>
        <p:xfrm>
          <a:off x="396875" y="1204913"/>
          <a:ext cx="8207375" cy="2176463"/>
        </p:xfrm>
        <a:graphic>
          <a:graphicData uri="http://schemas.openxmlformats.org/drawingml/2006/table">
            <a:tbl>
              <a:tblPr/>
              <a:tblGrid>
                <a:gridCol w="1079500"/>
                <a:gridCol w="3382963"/>
                <a:gridCol w="3744912"/>
              </a:tblGrid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CuSO</a:t>
                      </a:r>
                      <a:r>
                        <a:rPr kumimoji="0" lang="en-US" altLang="zh-CN" sz="24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溶液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</a:t>
                      </a:r>
                      <a:r>
                        <a:rPr kumimoji="0" lang="en-US" altLang="zh-CN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NaOH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CuSO</a:t>
                      </a:r>
                      <a:r>
                        <a:rPr kumimoji="0" lang="en-US" altLang="zh-CN" sz="24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溶液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+BaCl</a:t>
                      </a:r>
                      <a:r>
                        <a:rPr kumimoji="0" lang="en-US" altLang="zh-CN" sz="24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2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化学方程式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7846" name="Text Box 22"/>
          <p:cNvSpPr txBox="1">
            <a:spLocks noChangeArrowheads="1"/>
          </p:cNvSpPr>
          <p:nvPr/>
        </p:nvSpPr>
        <p:spPr bwMode="auto">
          <a:xfrm>
            <a:off x="1905003" y="1857364"/>
            <a:ext cx="273843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/>
              <a:t>产生</a:t>
            </a:r>
            <a:r>
              <a:rPr lang="zh-CN" altLang="en-US" dirty="0">
                <a:solidFill>
                  <a:srgbClr val="0000FF"/>
                </a:solidFill>
              </a:rPr>
              <a:t>蓝色沉淀</a:t>
            </a:r>
          </a:p>
        </p:txBody>
      </p:sp>
      <p:sp>
        <p:nvSpPr>
          <p:cNvPr id="77847" name="Text Box 23"/>
          <p:cNvSpPr txBox="1">
            <a:spLocks noChangeArrowheads="1"/>
          </p:cNvSpPr>
          <p:nvPr/>
        </p:nvSpPr>
        <p:spPr bwMode="auto">
          <a:xfrm>
            <a:off x="5357813" y="1843088"/>
            <a:ext cx="2382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/>
              <a:t>产生</a:t>
            </a:r>
            <a:r>
              <a:rPr lang="zh-CN" altLang="en-US" dirty="0">
                <a:solidFill>
                  <a:schemeClr val="hlink"/>
                </a:solidFill>
              </a:rPr>
              <a:t>白色沉淀</a:t>
            </a:r>
          </a:p>
        </p:txBody>
      </p:sp>
      <p:sp>
        <p:nvSpPr>
          <p:cNvPr id="77848" name="Text Box 24"/>
          <p:cNvSpPr txBox="1">
            <a:spLocks noChangeArrowheads="1"/>
          </p:cNvSpPr>
          <p:nvPr/>
        </p:nvSpPr>
        <p:spPr bwMode="auto">
          <a:xfrm>
            <a:off x="1476375" y="2444750"/>
            <a:ext cx="38877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CuSO</a:t>
            </a:r>
            <a:r>
              <a:rPr lang="en-US" altLang="zh-CN" baseline="-25000" dirty="0">
                <a:solidFill>
                  <a:schemeClr val="hlink"/>
                </a:solidFill>
                <a:latin typeface="宋体" pitchFamily="2" charset="-122"/>
              </a:rPr>
              <a:t>4</a:t>
            </a:r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+2NaOH=</a:t>
            </a:r>
          </a:p>
          <a:p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      </a:t>
            </a: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Cu(OH)</a:t>
            </a:r>
            <a:r>
              <a:rPr lang="en-US" altLang="zh-CN" baseline="-25000" dirty="0">
                <a:solidFill>
                  <a:srgbClr val="0000FF"/>
                </a:solidFill>
                <a:latin typeface="宋体" pitchFamily="2" charset="-122"/>
              </a:rPr>
              <a:t>2</a:t>
            </a:r>
            <a:r>
              <a:rPr lang="en-US" altLang="zh-CN" dirty="0">
                <a:solidFill>
                  <a:srgbClr val="0000FF"/>
                </a:solidFill>
              </a:rPr>
              <a:t>↓</a:t>
            </a:r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+Na</a:t>
            </a:r>
            <a:r>
              <a:rPr lang="en-US" altLang="zh-CN" baseline="-25000" dirty="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SO</a:t>
            </a:r>
            <a:r>
              <a:rPr lang="en-US" altLang="zh-CN" baseline="-25000" dirty="0">
                <a:solidFill>
                  <a:schemeClr val="hlink"/>
                </a:solidFill>
                <a:latin typeface="宋体" pitchFamily="2" charset="-122"/>
              </a:rPr>
              <a:t>4</a:t>
            </a:r>
          </a:p>
        </p:txBody>
      </p:sp>
      <p:sp>
        <p:nvSpPr>
          <p:cNvPr id="77849" name="Text Box 25"/>
          <p:cNvSpPr txBox="1">
            <a:spLocks noChangeArrowheads="1"/>
          </p:cNvSpPr>
          <p:nvPr/>
        </p:nvSpPr>
        <p:spPr bwMode="auto">
          <a:xfrm>
            <a:off x="4970463" y="2444750"/>
            <a:ext cx="39227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CuSO</a:t>
            </a:r>
            <a:r>
              <a:rPr lang="en-US" altLang="zh-CN" baseline="-25000" dirty="0">
                <a:solidFill>
                  <a:schemeClr val="hlink"/>
                </a:solidFill>
                <a:latin typeface="宋体" pitchFamily="2" charset="-122"/>
              </a:rPr>
              <a:t>4</a:t>
            </a:r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+BaCl</a:t>
            </a:r>
            <a:r>
              <a:rPr lang="en-US" altLang="zh-CN" baseline="-25000" dirty="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=</a:t>
            </a:r>
          </a:p>
          <a:p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       </a:t>
            </a: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BaSO</a:t>
            </a:r>
            <a:r>
              <a:rPr lang="en-US" altLang="zh-CN" baseline="-25000" dirty="0">
                <a:solidFill>
                  <a:srgbClr val="0000FF"/>
                </a:solidFill>
                <a:latin typeface="宋体" pitchFamily="2" charset="-122"/>
              </a:rPr>
              <a:t>4 </a:t>
            </a:r>
            <a:r>
              <a:rPr lang="en-US" altLang="zh-CN" dirty="0">
                <a:solidFill>
                  <a:srgbClr val="0000FF"/>
                </a:solidFill>
              </a:rPr>
              <a:t>↓</a:t>
            </a:r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+ CuCl</a:t>
            </a:r>
            <a:r>
              <a:rPr lang="en-US" altLang="zh-CN" baseline="-25000" dirty="0">
                <a:solidFill>
                  <a:schemeClr val="hlink"/>
                </a:solidFill>
                <a:latin typeface="宋体" pitchFamily="2" charset="-122"/>
              </a:rPr>
              <a:t>2 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214282" y="3571876"/>
            <a:ext cx="8643998" cy="2928958"/>
            <a:chOff x="214282" y="3571876"/>
            <a:chExt cx="8643998" cy="2928958"/>
          </a:xfrm>
        </p:grpSpPr>
        <p:sp>
          <p:nvSpPr>
            <p:cNvPr id="30" name="TextBox 29"/>
            <p:cNvSpPr txBox="1"/>
            <p:nvPr/>
          </p:nvSpPr>
          <p:spPr>
            <a:xfrm>
              <a:off x="214282" y="3571876"/>
              <a:ext cx="86439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【</a:t>
              </a:r>
              <a:r>
                <a:rPr lang="zh-CN" altLang="en-US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思考</a:t>
              </a: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】</a:t>
              </a:r>
              <a:r>
                <a:rPr lang="zh-CN" altLang="en-US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结合</a:t>
              </a:r>
              <a:r>
                <a:rPr lang="zh-CN" altLang="en-US" dirty="0" smtClean="0">
                  <a:solidFill>
                    <a:srgbClr val="FF0000"/>
                  </a:solidFill>
                  <a:latin typeface="Times New Roman" pitchFamily="18" charset="0"/>
                  <a:ea typeface="+mn-ea"/>
                  <a:cs typeface="Times New Roman" pitchFamily="18" charset="0"/>
                </a:rPr>
                <a:t>实验现象</a:t>
              </a:r>
              <a:r>
                <a:rPr lang="zh-CN" altLang="en-US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和</a:t>
              </a:r>
              <a:r>
                <a:rPr lang="zh-CN" altLang="en-US" dirty="0" smtClean="0">
                  <a:solidFill>
                    <a:srgbClr val="FF0000"/>
                  </a:solidFill>
                  <a:latin typeface="Times New Roman" pitchFamily="18" charset="0"/>
                  <a:ea typeface="+mn-ea"/>
                  <a:cs typeface="Times New Roman" pitchFamily="18" charset="0"/>
                </a:rPr>
                <a:t>生成物</a:t>
              </a:r>
              <a:r>
                <a:rPr lang="zh-CN" altLang="en-US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进行分析，下列复分解反应</a:t>
              </a:r>
              <a:endParaRPr lang="en-US" altLang="zh-CN" dirty="0" smtClean="0">
                <a:latin typeface="Times New Roman" pitchFamily="18" charset="0"/>
                <a:ea typeface="+mn-ea"/>
                <a:cs typeface="Times New Roman" pitchFamily="18" charset="0"/>
              </a:endParaRPr>
            </a:p>
            <a:p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                </a:t>
              </a:r>
              <a:r>
                <a:rPr lang="zh-CN" altLang="en-US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都有什么</a:t>
              </a:r>
              <a:r>
                <a:rPr lang="zh-CN" altLang="en-US" dirty="0" smtClean="0">
                  <a:solidFill>
                    <a:srgbClr val="0000FF"/>
                  </a:solidFill>
                  <a:latin typeface="Times New Roman" pitchFamily="18" charset="0"/>
                  <a:ea typeface="+mn-ea"/>
                  <a:cs typeface="Times New Roman" pitchFamily="18" charset="0"/>
                </a:rPr>
                <a:t>特点</a:t>
              </a:r>
              <a:r>
                <a:rPr lang="zh-CN" altLang="en-US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吗？</a:t>
              </a:r>
              <a:endParaRPr lang="zh-CN" altLang="en-US" dirty="0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31" name="Text Box 20"/>
            <p:cNvSpPr txBox="1">
              <a:spLocks noChangeArrowheads="1"/>
            </p:cNvSpPr>
            <p:nvPr/>
          </p:nvSpPr>
          <p:spPr bwMode="auto">
            <a:xfrm>
              <a:off x="1500166" y="5472130"/>
              <a:ext cx="5900738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CaCO</a:t>
              </a:r>
              <a:r>
                <a:rPr lang="en-US" altLang="zh-CN" baseline="-25000" dirty="0">
                  <a:latin typeface="Times New Roman" pitchFamily="18" charset="0"/>
                  <a:ea typeface="+mn-ea"/>
                  <a:cs typeface="Times New Roman" pitchFamily="18" charset="0"/>
                </a:rPr>
                <a:t>3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  +  2HCl</a:t>
              </a:r>
              <a:r>
                <a:rPr lang="en-US" altLang="zh-CN" baseline="-25000" dirty="0">
                  <a:latin typeface="Times New Roman" pitchFamily="18" charset="0"/>
                  <a:ea typeface="+mn-ea"/>
                  <a:cs typeface="Times New Roman" pitchFamily="18" charset="0"/>
                </a:rPr>
                <a:t> 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 === CaCl</a:t>
              </a:r>
              <a:r>
                <a:rPr lang="en-US" altLang="zh-CN" baseline="-25000" dirty="0">
                  <a:latin typeface="Times New Roman" pitchFamily="18" charset="0"/>
                  <a:ea typeface="+mn-ea"/>
                  <a:cs typeface="Times New Roman" pitchFamily="18" charset="0"/>
                </a:rPr>
                <a:t>2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 + CO</a:t>
              </a:r>
              <a:r>
                <a:rPr lang="en-US" altLang="zh-CN" baseline="-25000" dirty="0">
                  <a:latin typeface="Times New Roman" pitchFamily="18" charset="0"/>
                  <a:ea typeface="+mn-ea"/>
                  <a:cs typeface="Times New Roman" pitchFamily="18" charset="0"/>
                </a:rPr>
                <a:t>2 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↑+H</a:t>
              </a:r>
              <a:r>
                <a:rPr lang="en-US" altLang="zh-CN" baseline="-25000" dirty="0">
                  <a:latin typeface="Times New Roman" pitchFamily="18" charset="0"/>
                  <a:ea typeface="+mn-ea"/>
                  <a:cs typeface="Times New Roman" pitchFamily="18" charset="0"/>
                </a:rPr>
                <a:t>2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O</a:t>
              </a:r>
            </a:p>
          </p:txBody>
        </p:sp>
        <p:sp>
          <p:nvSpPr>
            <p:cNvPr id="32" name="Text Box 20"/>
            <p:cNvSpPr txBox="1">
              <a:spLocks noChangeArrowheads="1"/>
            </p:cNvSpPr>
            <p:nvPr/>
          </p:nvSpPr>
          <p:spPr bwMode="auto">
            <a:xfrm>
              <a:off x="1500166" y="6039169"/>
              <a:ext cx="590073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Ca(OH)</a:t>
              </a:r>
              <a:r>
                <a:rPr lang="en-US" altLang="zh-CN" baseline="-25000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2</a:t>
              </a: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  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+  </a:t>
              </a: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H</a:t>
              </a:r>
              <a:r>
                <a:rPr lang="en-US" altLang="zh-CN" baseline="-25000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2</a:t>
              </a: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SO</a:t>
              </a:r>
              <a:r>
                <a:rPr lang="en-US" altLang="zh-CN" baseline="-25000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4 </a:t>
              </a: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 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=== </a:t>
              </a: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CaSO</a:t>
              </a:r>
              <a:r>
                <a:rPr lang="en-US" altLang="zh-CN" baseline="-25000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4</a:t>
              </a: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 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+ </a:t>
              </a: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2H</a:t>
              </a:r>
              <a:r>
                <a:rPr lang="en-US" altLang="zh-CN" baseline="-25000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2</a:t>
              </a: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O</a:t>
              </a:r>
              <a:endParaRPr lang="en-US" altLang="zh-CN" dirty="0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33" name="Text Box 24"/>
            <p:cNvSpPr txBox="1">
              <a:spLocks noChangeArrowheads="1"/>
            </p:cNvSpPr>
            <p:nvPr/>
          </p:nvSpPr>
          <p:spPr bwMode="auto">
            <a:xfrm>
              <a:off x="1500166" y="4392625"/>
              <a:ext cx="522924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CuSO</a:t>
              </a:r>
              <a:r>
                <a:rPr lang="en-US" altLang="zh-CN" baseline="-25000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4</a:t>
              </a: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+2NaOH == 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Cu(OH)</a:t>
              </a:r>
              <a:r>
                <a:rPr lang="en-US" altLang="zh-CN" baseline="-25000" dirty="0">
                  <a:latin typeface="Times New Roman" pitchFamily="18" charset="0"/>
                  <a:ea typeface="+mn-ea"/>
                  <a:cs typeface="Times New Roman" pitchFamily="18" charset="0"/>
                </a:rPr>
                <a:t>2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↓+Na</a:t>
              </a:r>
              <a:r>
                <a:rPr lang="en-US" altLang="zh-CN" baseline="-25000" dirty="0">
                  <a:latin typeface="Times New Roman" pitchFamily="18" charset="0"/>
                  <a:ea typeface="+mn-ea"/>
                  <a:cs typeface="Times New Roman" pitchFamily="18" charset="0"/>
                </a:rPr>
                <a:t>2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SO</a:t>
              </a:r>
              <a:r>
                <a:rPr lang="en-US" altLang="zh-CN" baseline="-25000" dirty="0">
                  <a:latin typeface="Times New Roman" pitchFamily="18" charset="0"/>
                  <a:ea typeface="+mn-ea"/>
                  <a:cs typeface="Times New Roman" pitchFamily="18" charset="0"/>
                </a:rPr>
                <a:t>4</a:t>
              </a:r>
            </a:p>
          </p:txBody>
        </p:sp>
        <p:sp>
          <p:nvSpPr>
            <p:cNvPr id="34" name="Text Box 25"/>
            <p:cNvSpPr txBox="1">
              <a:spLocks noChangeArrowheads="1"/>
            </p:cNvSpPr>
            <p:nvPr/>
          </p:nvSpPr>
          <p:spPr bwMode="auto">
            <a:xfrm>
              <a:off x="1500166" y="4929198"/>
              <a:ext cx="544992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CuSO</a:t>
              </a:r>
              <a:r>
                <a:rPr lang="en-US" altLang="zh-CN" baseline="-25000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4</a:t>
              </a: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+BaCl</a:t>
              </a:r>
              <a:r>
                <a:rPr lang="en-US" altLang="zh-CN" baseline="-25000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2 </a:t>
              </a:r>
              <a:r>
                <a:rPr lang="en-US" altLang="zh-CN" dirty="0" smtClean="0">
                  <a:latin typeface="Times New Roman" pitchFamily="18" charset="0"/>
                  <a:ea typeface="+mn-ea"/>
                  <a:cs typeface="Times New Roman" pitchFamily="18" charset="0"/>
                </a:rPr>
                <a:t>== 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BaSO</a:t>
              </a:r>
              <a:r>
                <a:rPr lang="en-US" altLang="zh-CN" baseline="-25000" dirty="0">
                  <a:latin typeface="Times New Roman" pitchFamily="18" charset="0"/>
                  <a:ea typeface="+mn-ea"/>
                  <a:cs typeface="Times New Roman" pitchFamily="18" charset="0"/>
                </a:rPr>
                <a:t>4 </a:t>
              </a:r>
              <a:r>
                <a:rPr lang="en-US" altLang="zh-CN" dirty="0">
                  <a:latin typeface="Times New Roman" pitchFamily="18" charset="0"/>
                  <a:ea typeface="+mn-ea"/>
                  <a:cs typeface="Times New Roman" pitchFamily="18" charset="0"/>
                </a:rPr>
                <a:t>↓+ CuCl</a:t>
              </a:r>
              <a:r>
                <a:rPr lang="en-US" altLang="zh-CN" baseline="-25000" dirty="0">
                  <a:latin typeface="Times New Roman" pitchFamily="18" charset="0"/>
                  <a:ea typeface="+mn-ea"/>
                  <a:cs typeface="Times New Roman" pitchFamily="18" charset="0"/>
                </a:rPr>
                <a:t>2 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7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7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77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77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46" grpId="0"/>
      <p:bldP spid="77847" grpId="0"/>
      <p:bldP spid="77848" grpId="0"/>
      <p:bldP spid="778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84" name="AutoShape 148"/>
          <p:cNvSpPr>
            <a:spLocks noChangeArrowheads="1"/>
          </p:cNvSpPr>
          <p:nvPr/>
        </p:nvSpPr>
        <p:spPr bwMode="auto">
          <a:xfrm>
            <a:off x="5214942" y="785794"/>
            <a:ext cx="3455988" cy="576262"/>
          </a:xfrm>
          <a:prstGeom prst="wedgeRoundRectCallout">
            <a:avLst>
              <a:gd name="adj1" fmla="val -123119"/>
              <a:gd name="adj2" fmla="val 51590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mtClean="0"/>
              <a:t>它们能</a:t>
            </a:r>
            <a:r>
              <a:rPr lang="zh-CN" altLang="en-US"/>
              <a:t>反应吗？</a:t>
            </a:r>
          </a:p>
        </p:txBody>
      </p:sp>
      <p:sp>
        <p:nvSpPr>
          <p:cNvPr id="65663" name="Text Box 127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928662" y="1201151"/>
            <a:ext cx="57150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latin typeface="Times New Roman" pitchFamily="18" charset="0"/>
              </a:rPr>
              <a:t>2</a:t>
            </a:r>
            <a:r>
              <a:rPr lang="zh-CN" altLang="en-US" sz="3200" dirty="0">
                <a:latin typeface="Times New Roman" pitchFamily="18" charset="0"/>
              </a:rPr>
              <a:t>、发生复分解反应的</a:t>
            </a:r>
            <a:r>
              <a:rPr lang="zh-CN" altLang="en-US" sz="3200" dirty="0">
                <a:solidFill>
                  <a:srgbClr val="FF0000"/>
                </a:solidFill>
                <a:latin typeface="Times New Roman" pitchFamily="18" charset="0"/>
              </a:rPr>
              <a:t>条件</a:t>
            </a:r>
            <a:r>
              <a:rPr lang="zh-CN" altLang="en-US" sz="3200" dirty="0">
                <a:latin typeface="Times New Roman" pitchFamily="18" charset="0"/>
              </a:rPr>
              <a:t>  </a:t>
            </a:r>
          </a:p>
        </p:txBody>
      </p:sp>
      <p:sp>
        <p:nvSpPr>
          <p:cNvPr id="65664" name="Text Box 128"/>
          <p:cNvSpPr txBox="1">
            <a:spLocks noChangeArrowheads="1"/>
          </p:cNvSpPr>
          <p:nvPr/>
        </p:nvSpPr>
        <p:spPr bwMode="auto">
          <a:xfrm>
            <a:off x="971550" y="2000240"/>
            <a:ext cx="78486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</a:rPr>
              <a:t>两种化合物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在溶液中</a:t>
            </a:r>
            <a:r>
              <a:rPr lang="zh-CN" altLang="en-US" sz="2800" dirty="0">
                <a:latin typeface="Times New Roman" pitchFamily="18" charset="0"/>
              </a:rPr>
              <a:t>交换成分时</a:t>
            </a:r>
            <a:r>
              <a:rPr lang="zh-CN" altLang="en-US" sz="2800" dirty="0" smtClean="0">
                <a:latin typeface="Times New Roman" pitchFamily="18" charset="0"/>
              </a:rPr>
              <a:t>，有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沉淀</a:t>
            </a:r>
            <a:r>
              <a:rPr lang="zh-CN" altLang="en-US" sz="2800" dirty="0">
                <a:latin typeface="Times New Roman" pitchFamily="18" charset="0"/>
              </a:rPr>
              <a:t>或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气体</a:t>
            </a:r>
            <a:r>
              <a:rPr lang="zh-CN" altLang="en-US" sz="2800" dirty="0">
                <a:latin typeface="Times New Roman" pitchFamily="18" charset="0"/>
              </a:rPr>
              <a:t>或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水</a:t>
            </a:r>
            <a:r>
              <a:rPr lang="zh-CN" altLang="en-US" sz="2800" dirty="0">
                <a:latin typeface="Times New Roman" pitchFamily="18" charset="0"/>
              </a:rPr>
              <a:t>产生。</a:t>
            </a:r>
          </a:p>
        </p:txBody>
      </p:sp>
      <p:sp>
        <p:nvSpPr>
          <p:cNvPr id="7" name="Text Box 129"/>
          <p:cNvSpPr txBox="1">
            <a:spLocks noChangeArrowheads="1"/>
          </p:cNvSpPr>
          <p:nvPr/>
        </p:nvSpPr>
        <p:spPr bwMode="auto">
          <a:xfrm>
            <a:off x="1042988" y="3852870"/>
            <a:ext cx="3455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latin typeface="宋体" pitchFamily="2" charset="-122"/>
              </a:rPr>
              <a:t>Mg Cl</a:t>
            </a:r>
            <a:r>
              <a:rPr lang="en-US" altLang="zh-CN" baseline="-25000" dirty="0">
                <a:latin typeface="宋体" pitchFamily="2" charset="-122"/>
              </a:rPr>
              <a:t>2</a:t>
            </a:r>
            <a:r>
              <a:rPr lang="en-US" altLang="zh-CN" dirty="0">
                <a:latin typeface="宋体" pitchFamily="2" charset="-122"/>
              </a:rPr>
              <a:t> + Na</a:t>
            </a:r>
            <a:r>
              <a:rPr lang="en-US" altLang="zh-CN" baseline="-25000" dirty="0">
                <a:latin typeface="宋体" pitchFamily="2" charset="-122"/>
              </a:rPr>
              <a:t>2 </a:t>
            </a:r>
            <a:r>
              <a:rPr lang="en-US" altLang="zh-CN" dirty="0">
                <a:latin typeface="宋体" pitchFamily="2" charset="-122"/>
              </a:rPr>
              <a:t>SO</a:t>
            </a:r>
            <a:r>
              <a:rPr lang="en-US" altLang="zh-CN" baseline="-25000" dirty="0">
                <a:latin typeface="宋体" pitchFamily="2" charset="-122"/>
              </a:rPr>
              <a:t>4</a:t>
            </a:r>
            <a:r>
              <a:rPr lang="en-US" altLang="zh-CN" dirty="0">
                <a:latin typeface="宋体" pitchFamily="2" charset="-122"/>
              </a:rPr>
              <a:t>   </a:t>
            </a:r>
          </a:p>
        </p:txBody>
      </p:sp>
      <p:sp>
        <p:nvSpPr>
          <p:cNvPr id="8" name="AutoShape 130"/>
          <p:cNvSpPr>
            <a:spLocks noChangeArrowheads="1"/>
          </p:cNvSpPr>
          <p:nvPr/>
        </p:nvSpPr>
        <p:spPr bwMode="auto">
          <a:xfrm>
            <a:off x="1908175" y="3563945"/>
            <a:ext cx="1511300" cy="288925"/>
          </a:xfrm>
          <a:prstGeom prst="curvedDownArrow">
            <a:avLst>
              <a:gd name="adj1" fmla="val 104615"/>
              <a:gd name="adj2" fmla="val 20923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" name="AutoShape 131"/>
          <p:cNvSpPr>
            <a:spLocks noChangeArrowheads="1"/>
          </p:cNvSpPr>
          <p:nvPr/>
        </p:nvSpPr>
        <p:spPr bwMode="auto">
          <a:xfrm flipH="1" flipV="1">
            <a:off x="1763713" y="4356108"/>
            <a:ext cx="1619250" cy="215900"/>
          </a:xfrm>
          <a:prstGeom prst="curvedDownArrow">
            <a:avLst>
              <a:gd name="adj1" fmla="val 150000"/>
              <a:gd name="adj2" fmla="val 300000"/>
              <a:gd name="adj3" fmla="val 33333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" name="Text Box 132"/>
          <p:cNvSpPr txBox="1">
            <a:spLocks noChangeArrowheads="1"/>
          </p:cNvSpPr>
          <p:nvPr/>
        </p:nvSpPr>
        <p:spPr bwMode="auto">
          <a:xfrm>
            <a:off x="3571868" y="3827470"/>
            <a:ext cx="35004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 </a:t>
            </a:r>
            <a:r>
              <a:rPr lang="en-US" altLang="zh-CN" dirty="0" smtClean="0">
                <a:latin typeface="宋体" pitchFamily="2" charset="-122"/>
              </a:rPr>
              <a:t>==  MgSO</a:t>
            </a:r>
            <a:r>
              <a:rPr lang="en-US" altLang="zh-CN" baseline="-25000" dirty="0" smtClean="0">
                <a:latin typeface="宋体" pitchFamily="2" charset="-122"/>
              </a:rPr>
              <a:t>4</a:t>
            </a:r>
            <a:r>
              <a:rPr lang="en-US" altLang="zh-CN" dirty="0" smtClean="0">
                <a:latin typeface="宋体" pitchFamily="2" charset="-122"/>
              </a:rPr>
              <a:t>+2NaCl</a:t>
            </a:r>
            <a:endParaRPr lang="en-US" altLang="zh-CN" dirty="0">
              <a:latin typeface="宋体" pitchFamily="2" charset="-122"/>
            </a:endParaRPr>
          </a:p>
        </p:txBody>
      </p:sp>
      <p:grpSp>
        <p:nvGrpSpPr>
          <p:cNvPr id="11" name="Group 143"/>
          <p:cNvGrpSpPr>
            <a:grpSpLocks/>
          </p:cNvGrpSpPr>
          <p:nvPr/>
        </p:nvGrpSpPr>
        <p:grpSpPr bwMode="auto">
          <a:xfrm>
            <a:off x="3708400" y="3781433"/>
            <a:ext cx="647700" cy="576262"/>
            <a:chOff x="2336" y="255"/>
            <a:chExt cx="408" cy="363"/>
          </a:xfrm>
        </p:grpSpPr>
        <p:sp>
          <p:nvSpPr>
            <p:cNvPr id="12" name="Line 144"/>
            <p:cNvSpPr>
              <a:spLocks noChangeShapeType="1"/>
            </p:cNvSpPr>
            <p:nvPr/>
          </p:nvSpPr>
          <p:spPr bwMode="auto">
            <a:xfrm>
              <a:off x="2336" y="255"/>
              <a:ext cx="408" cy="363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145"/>
            <p:cNvSpPr>
              <a:spLocks noChangeShapeType="1"/>
            </p:cNvSpPr>
            <p:nvPr/>
          </p:nvSpPr>
          <p:spPr bwMode="auto">
            <a:xfrm flipH="1">
              <a:off x="2336" y="255"/>
              <a:ext cx="408" cy="363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" name="Text Box 146"/>
          <p:cNvSpPr txBox="1">
            <a:spLocks noChangeArrowheads="1"/>
          </p:cNvSpPr>
          <p:nvPr/>
        </p:nvSpPr>
        <p:spPr bwMode="auto">
          <a:xfrm>
            <a:off x="1000100" y="4929198"/>
            <a:ext cx="7766050" cy="457200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【</a:t>
            </a:r>
            <a:r>
              <a:rPr lang="zh-CN" altLang="en-US" dirty="0">
                <a:solidFill>
                  <a:schemeClr val="bg1"/>
                </a:solidFill>
              </a:rPr>
              <a:t>注意</a:t>
            </a:r>
            <a:r>
              <a:rPr lang="en-US" altLang="zh-CN" dirty="0">
                <a:solidFill>
                  <a:schemeClr val="bg1"/>
                </a:solidFill>
              </a:rPr>
              <a:t>】</a:t>
            </a:r>
            <a:r>
              <a:rPr lang="zh-CN" altLang="en-US" dirty="0">
                <a:solidFill>
                  <a:schemeClr val="bg1"/>
                </a:solidFill>
              </a:rPr>
              <a:t>酸碱盐之间并不是都能发生复分解反应，</a:t>
            </a:r>
          </a:p>
        </p:txBody>
      </p:sp>
      <p:sp>
        <p:nvSpPr>
          <p:cNvPr id="15" name="Text Box 147"/>
          <p:cNvSpPr txBox="1">
            <a:spLocks noChangeArrowheads="1"/>
          </p:cNvSpPr>
          <p:nvPr/>
        </p:nvSpPr>
        <p:spPr bwMode="auto">
          <a:xfrm>
            <a:off x="1000100" y="5387322"/>
            <a:ext cx="7762875" cy="457200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但是：酸碱盐之间只要反应，则一定是复分解反应。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56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5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5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65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684" grpId="0" animBg="1"/>
      <p:bldP spid="65664" grpId="0"/>
      <p:bldP spid="7" grpId="0"/>
      <p:bldP spid="8" grpId="0" animBg="1"/>
      <p:bldP spid="9" grpId="0" animBg="1"/>
      <p:bldP spid="10" grpId="0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酸碱盐溶解性表（新）"/>
          <p:cNvPicPr>
            <a:picLocks noChangeAspect="1" noChangeArrowheads="1"/>
          </p:cNvPicPr>
          <p:nvPr/>
        </p:nvPicPr>
        <p:blipFill>
          <a:blip r:embed="rId2"/>
          <a:srcRect l="2757" t="13057" r="2425" b="13594"/>
          <a:stretch>
            <a:fillRect/>
          </a:stretch>
        </p:blipFill>
        <p:spPr bwMode="auto">
          <a:xfrm>
            <a:off x="1187450" y="0"/>
            <a:ext cx="7272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07950" y="292100"/>
            <a:ext cx="549275" cy="277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钾钠硝铵盐溶水快，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11188" y="295275"/>
            <a:ext cx="549275" cy="277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zh-CN" altLang="en-US">
                <a:solidFill>
                  <a:srgbClr val="6600CC"/>
                </a:solidFill>
                <a:latin typeface="Times New Roman" pitchFamily="18" charset="0"/>
              </a:rPr>
              <a:t>硫酸盐除了钡银钙，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79388" y="3068638"/>
            <a:ext cx="549275" cy="277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zh-CN" altLang="en-US">
                <a:solidFill>
                  <a:srgbClr val="1F7703"/>
                </a:solidFill>
                <a:latin typeface="Times New Roman" pitchFamily="18" charset="0"/>
              </a:rPr>
              <a:t>盐酸盐只有氯化银，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82625" y="3068638"/>
            <a:ext cx="549275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其它盐类水下沉（碳酸盐）。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8523288" y="404813"/>
            <a:ext cx="498475" cy="60721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>
                <a:latin typeface="Times New Roman" pitchFamily="18" charset="0"/>
              </a:rPr>
              <a:t>附录 </a:t>
            </a:r>
            <a:r>
              <a:rPr lang="en-US" altLang="zh-CN" sz="2000">
                <a:latin typeface="Times New Roman" pitchFamily="18" charset="0"/>
              </a:rPr>
              <a:t>1   </a:t>
            </a:r>
            <a:r>
              <a:rPr lang="zh-CN" altLang="en-US" sz="2000">
                <a:latin typeface="Times New Roman" pitchFamily="18" charset="0"/>
              </a:rPr>
              <a:t>部分酸、碱和盐的溶解性表（</a:t>
            </a:r>
            <a:r>
              <a:rPr lang="en-US" altLang="zh-CN" sz="2000">
                <a:latin typeface="Times New Roman" pitchFamily="18" charset="0"/>
              </a:rPr>
              <a:t>20</a:t>
            </a:r>
            <a:r>
              <a:rPr lang="zh-CN" altLang="en-US" sz="2000">
                <a:latin typeface="Times New Roman" pitchFamily="18" charset="0"/>
              </a:rPr>
              <a:t>摄氏度） </a:t>
            </a:r>
            <a:r>
              <a:rPr lang="en-US" altLang="zh-CN" sz="2000">
                <a:latin typeface="Times New Roman" pitchFamily="18" charset="0"/>
              </a:rPr>
              <a:t>P114</a:t>
            </a:r>
          </a:p>
        </p:txBody>
      </p:sp>
      <p:sp>
        <p:nvSpPr>
          <p:cNvPr id="69642" name="Line 10"/>
          <p:cNvSpPr>
            <a:spLocks noChangeShapeType="1"/>
          </p:cNvSpPr>
          <p:nvPr/>
        </p:nvSpPr>
        <p:spPr bwMode="auto">
          <a:xfrm>
            <a:off x="4929190" y="571479"/>
            <a:ext cx="3173" cy="621349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44" name="Line 12"/>
          <p:cNvSpPr>
            <a:spLocks noChangeShapeType="1"/>
          </p:cNvSpPr>
          <p:nvPr/>
        </p:nvSpPr>
        <p:spPr bwMode="auto">
          <a:xfrm>
            <a:off x="6589713" y="549275"/>
            <a:ext cx="503237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48" name="Line 16"/>
          <p:cNvSpPr>
            <a:spLocks noChangeShapeType="1"/>
          </p:cNvSpPr>
          <p:nvPr/>
        </p:nvSpPr>
        <p:spPr bwMode="auto">
          <a:xfrm>
            <a:off x="5508625" y="549275"/>
            <a:ext cx="50323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50" name="Line 18"/>
          <p:cNvSpPr>
            <a:spLocks noChangeShapeType="1"/>
          </p:cNvSpPr>
          <p:nvPr/>
        </p:nvSpPr>
        <p:spPr bwMode="auto">
          <a:xfrm>
            <a:off x="7670800" y="549275"/>
            <a:ext cx="50323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51" name="Line 19"/>
          <p:cNvSpPr>
            <a:spLocks noChangeShapeType="1"/>
          </p:cNvSpPr>
          <p:nvPr/>
        </p:nvSpPr>
        <p:spPr bwMode="auto">
          <a:xfrm>
            <a:off x="8101013" y="2563813"/>
            <a:ext cx="0" cy="4105275"/>
          </a:xfrm>
          <a:prstGeom prst="line">
            <a:avLst/>
          </a:prstGeom>
          <a:noFill/>
          <a:ln w="57150" cap="rnd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52" name="Line 20"/>
          <p:cNvSpPr>
            <a:spLocks noChangeShapeType="1"/>
          </p:cNvSpPr>
          <p:nvPr/>
        </p:nvSpPr>
        <p:spPr bwMode="auto">
          <a:xfrm>
            <a:off x="3924300" y="3357563"/>
            <a:ext cx="0" cy="3382962"/>
          </a:xfrm>
          <a:prstGeom prst="line">
            <a:avLst/>
          </a:prstGeom>
          <a:noFill/>
          <a:ln w="57150" cap="rnd">
            <a:solidFill>
              <a:srgbClr val="0000FF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55" name="Rectangle 23"/>
          <p:cNvSpPr>
            <a:spLocks noChangeArrowheads="1"/>
          </p:cNvSpPr>
          <p:nvPr/>
        </p:nvSpPr>
        <p:spPr bwMode="auto">
          <a:xfrm>
            <a:off x="3492500" y="2420938"/>
            <a:ext cx="539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√</a:t>
            </a:r>
          </a:p>
        </p:txBody>
      </p:sp>
      <p:sp>
        <p:nvSpPr>
          <p:cNvPr id="69656" name="Oval 24"/>
          <p:cNvSpPr>
            <a:spLocks noChangeArrowheads="1"/>
          </p:cNvSpPr>
          <p:nvPr/>
        </p:nvSpPr>
        <p:spPr bwMode="auto">
          <a:xfrm>
            <a:off x="6588125" y="2838450"/>
            <a:ext cx="360363" cy="360363"/>
          </a:xfrm>
          <a:prstGeom prst="ellipse">
            <a:avLst/>
          </a:prstGeom>
          <a:noFill/>
          <a:ln w="349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9657" name="Oval 25"/>
          <p:cNvSpPr>
            <a:spLocks noChangeArrowheads="1"/>
          </p:cNvSpPr>
          <p:nvPr/>
        </p:nvSpPr>
        <p:spPr bwMode="auto">
          <a:xfrm>
            <a:off x="6588125" y="6453188"/>
            <a:ext cx="360363" cy="360362"/>
          </a:xfrm>
          <a:prstGeom prst="ellipse">
            <a:avLst/>
          </a:prstGeom>
          <a:noFill/>
          <a:ln w="349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9658" name="Oval 26"/>
          <p:cNvSpPr>
            <a:spLocks noChangeArrowheads="1"/>
          </p:cNvSpPr>
          <p:nvPr/>
        </p:nvSpPr>
        <p:spPr bwMode="auto">
          <a:xfrm>
            <a:off x="7596188" y="3284538"/>
            <a:ext cx="360362" cy="360362"/>
          </a:xfrm>
          <a:prstGeom prst="ellipse">
            <a:avLst/>
          </a:prstGeom>
          <a:noFill/>
          <a:ln w="349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9659" name="Oval 27"/>
          <p:cNvSpPr>
            <a:spLocks noChangeArrowheads="1"/>
          </p:cNvSpPr>
          <p:nvPr/>
        </p:nvSpPr>
        <p:spPr bwMode="auto">
          <a:xfrm>
            <a:off x="3506788" y="2824163"/>
            <a:ext cx="360362" cy="360362"/>
          </a:xfrm>
          <a:prstGeom prst="ellipse">
            <a:avLst/>
          </a:prstGeom>
          <a:noFill/>
          <a:ln w="34925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9660" name="Rectangle 28"/>
          <p:cNvSpPr>
            <a:spLocks noChangeArrowheads="1"/>
          </p:cNvSpPr>
          <p:nvPr/>
        </p:nvSpPr>
        <p:spPr bwMode="auto">
          <a:xfrm>
            <a:off x="6659563" y="2205038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chemeClr val="hlink"/>
                </a:solidFill>
              </a:rPr>
              <a:t>↓</a:t>
            </a:r>
          </a:p>
        </p:txBody>
      </p:sp>
      <p:sp>
        <p:nvSpPr>
          <p:cNvPr id="69661" name="Rectangle 29"/>
          <p:cNvSpPr>
            <a:spLocks noChangeArrowheads="1"/>
          </p:cNvSpPr>
          <p:nvPr/>
        </p:nvSpPr>
        <p:spPr bwMode="auto">
          <a:xfrm>
            <a:off x="5651500" y="6280150"/>
            <a:ext cx="64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chemeClr val="hlink"/>
                </a:solidFill>
              </a:rPr>
              <a:t>↓</a:t>
            </a:r>
          </a:p>
        </p:txBody>
      </p:sp>
      <p:sp>
        <p:nvSpPr>
          <p:cNvPr id="25" name="Line 11"/>
          <p:cNvSpPr>
            <a:spLocks noChangeShapeType="1"/>
          </p:cNvSpPr>
          <p:nvPr/>
        </p:nvSpPr>
        <p:spPr bwMode="auto">
          <a:xfrm>
            <a:off x="4286248" y="928670"/>
            <a:ext cx="4071966" cy="0"/>
          </a:xfrm>
          <a:prstGeom prst="line">
            <a:avLst/>
          </a:prstGeom>
          <a:ln w="50800">
            <a:solidFill>
              <a:srgbClr val="1F7703"/>
            </a:solidFill>
            <a:prstDash val="sysDash"/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cxnSp>
        <p:nvCxnSpPr>
          <p:cNvPr id="27" name="直接连接符 26"/>
          <p:cNvCxnSpPr/>
          <p:nvPr/>
        </p:nvCxnSpPr>
        <p:spPr bwMode="auto">
          <a:xfrm>
            <a:off x="3214678" y="1785926"/>
            <a:ext cx="5072098" cy="1588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 bwMode="auto">
          <a:xfrm>
            <a:off x="3214678" y="2212966"/>
            <a:ext cx="5072098" cy="1588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 bwMode="auto">
          <a:xfrm>
            <a:off x="3214678" y="1355710"/>
            <a:ext cx="5072098" cy="1588"/>
          </a:xfrm>
          <a:prstGeom prst="line">
            <a:avLst/>
          </a:prstGeom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3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9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69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69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69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9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69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9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9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3000"/>
                                        <p:tgtEl>
                                          <p:spTgt spid="69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69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69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3000"/>
                                        <p:tgtEl>
                                          <p:spTgt spid="69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69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2" grpId="0" animBg="1"/>
      <p:bldP spid="69644" grpId="0" animBg="1"/>
      <p:bldP spid="69648" grpId="0" animBg="1"/>
      <p:bldP spid="69650" grpId="0" animBg="1"/>
      <p:bldP spid="69651" grpId="0" animBg="1"/>
      <p:bldP spid="69652" grpId="0" animBg="1"/>
      <p:bldP spid="69655" grpId="0"/>
      <p:bldP spid="69656" grpId="0" animBg="1"/>
      <p:bldP spid="69657" grpId="0" animBg="1"/>
      <p:bldP spid="69658" grpId="0" animBg="1"/>
      <p:bldP spid="69659" grpId="0" animBg="1"/>
      <p:bldP spid="69660" grpId="0"/>
      <p:bldP spid="69661" grpId="0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827088" y="1928802"/>
            <a:ext cx="7848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 smtClean="0">
                <a:latin typeface="宋体" pitchFamily="2" charset="-122"/>
              </a:rPr>
              <a:t>你能从</a:t>
            </a:r>
            <a:r>
              <a:rPr lang="zh-CN" altLang="en-US" dirty="0" smtClean="0">
                <a:solidFill>
                  <a:srgbClr val="006600"/>
                </a:solidFill>
                <a:latin typeface="宋体" pitchFamily="2" charset="-122"/>
              </a:rPr>
              <a:t>微观角度</a:t>
            </a:r>
            <a:r>
              <a:rPr lang="zh-CN" altLang="en-US" dirty="0" smtClean="0">
                <a:latin typeface="宋体" pitchFamily="2" charset="-122"/>
              </a:rPr>
              <a:t>分析出</a:t>
            </a:r>
            <a:r>
              <a:rPr lang="en-US" altLang="zh-CN" dirty="0" err="1" smtClean="0">
                <a:solidFill>
                  <a:srgbClr val="0000CC"/>
                </a:solidFill>
                <a:latin typeface="宋体" pitchFamily="2" charset="-122"/>
              </a:rPr>
              <a:t>NaOH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溶液与</a:t>
            </a:r>
            <a:r>
              <a:rPr lang="en-US" altLang="zh-CN" dirty="0" smtClean="0">
                <a:solidFill>
                  <a:srgbClr val="0000CC"/>
                </a:solidFill>
                <a:latin typeface="宋体" pitchFamily="2" charset="-122"/>
              </a:rPr>
              <a:t>CuSO</a:t>
            </a:r>
            <a:r>
              <a:rPr lang="en-US" altLang="zh-CN" baseline="-25000" dirty="0" smtClean="0">
                <a:solidFill>
                  <a:srgbClr val="0000CC"/>
                </a:solidFill>
                <a:latin typeface="宋体" pitchFamily="2" charset="-122"/>
              </a:rPr>
              <a:t>4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溶液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反应的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实质</a:t>
            </a:r>
            <a:r>
              <a:rPr lang="zh-CN" altLang="en-US" dirty="0" smtClean="0">
                <a:latin typeface="宋体" pitchFamily="2" charset="-122"/>
              </a:rPr>
              <a:t>吗？试试看，你能行的！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2786050" y="1071546"/>
            <a:ext cx="30718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200" dirty="0" smtClean="0">
                <a:solidFill>
                  <a:srgbClr val="000000"/>
                </a:solidFill>
                <a:latin typeface="宋体" pitchFamily="2" charset="-122"/>
              </a:rPr>
              <a:t>【</a:t>
            </a:r>
            <a:r>
              <a:rPr lang="zh-CN" altLang="en-US" sz="3200" dirty="0" smtClean="0">
                <a:solidFill>
                  <a:srgbClr val="000000"/>
                </a:solidFill>
                <a:latin typeface="宋体" pitchFamily="2" charset="-122"/>
              </a:rPr>
              <a:t>提高能力</a:t>
            </a:r>
            <a:r>
              <a:rPr lang="en-US" altLang="zh-CN" sz="3200" dirty="0" smtClean="0">
                <a:solidFill>
                  <a:srgbClr val="000000"/>
                </a:solidFill>
                <a:latin typeface="宋体" pitchFamily="2" charset="-122"/>
              </a:rPr>
              <a:t>】</a:t>
            </a:r>
            <a:endParaRPr lang="en-US" altLang="zh-CN" sz="3200" dirty="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" name="Text Box 27"/>
          <p:cNvSpPr txBox="1">
            <a:spLocks noChangeArrowheads="1"/>
          </p:cNvSpPr>
          <p:nvPr/>
        </p:nvSpPr>
        <p:spPr bwMode="auto">
          <a:xfrm>
            <a:off x="1006507" y="3146421"/>
            <a:ext cx="43513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latin typeface="宋体" pitchFamily="2" charset="-122"/>
              </a:rPr>
              <a:t>Cu </a:t>
            </a:r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SO</a:t>
            </a:r>
            <a:r>
              <a:rPr lang="en-US" altLang="zh-CN" baseline="-25000" dirty="0">
                <a:solidFill>
                  <a:schemeClr val="hlink"/>
                </a:solidFill>
                <a:latin typeface="宋体" pitchFamily="2" charset="-122"/>
              </a:rPr>
              <a:t>4</a:t>
            </a:r>
            <a:r>
              <a:rPr lang="en-US" altLang="zh-CN" dirty="0">
                <a:latin typeface="宋体" pitchFamily="2" charset="-122"/>
              </a:rPr>
              <a:t> </a:t>
            </a:r>
            <a:r>
              <a:rPr lang="en-US" altLang="zh-CN" dirty="0" smtClean="0">
                <a:latin typeface="宋体" pitchFamily="2" charset="-122"/>
              </a:rPr>
              <a:t>  +    2Na</a:t>
            </a:r>
            <a:r>
              <a:rPr lang="en-US" altLang="zh-CN" baseline="-25000" dirty="0" smtClean="0">
                <a:solidFill>
                  <a:srgbClr val="0000FF"/>
                </a:solidFill>
                <a:latin typeface="宋体" pitchFamily="2" charset="-122"/>
              </a:rPr>
              <a:t> 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OH  </a:t>
            </a:r>
            <a:r>
              <a:rPr lang="en-US" altLang="zh-CN" dirty="0" smtClean="0">
                <a:latin typeface="宋体" pitchFamily="2" charset="-122"/>
              </a:rPr>
              <a:t> </a:t>
            </a:r>
            <a:r>
              <a:rPr lang="en-US" altLang="zh-CN" dirty="0">
                <a:latin typeface="宋体" pitchFamily="2" charset="-122"/>
              </a:rPr>
              <a:t>== </a:t>
            </a:r>
          </a:p>
        </p:txBody>
      </p:sp>
      <p:sp>
        <p:nvSpPr>
          <p:cNvPr id="7" name="AutoShape 28"/>
          <p:cNvSpPr>
            <a:spLocks noChangeArrowheads="1"/>
          </p:cNvSpPr>
          <p:nvPr/>
        </p:nvSpPr>
        <p:spPr bwMode="auto">
          <a:xfrm>
            <a:off x="1714480" y="2928934"/>
            <a:ext cx="2357454" cy="285752"/>
          </a:xfrm>
          <a:prstGeom prst="curvedDownArrow">
            <a:avLst>
              <a:gd name="adj1" fmla="val 104615"/>
              <a:gd name="adj2" fmla="val 209231"/>
              <a:gd name="adj3" fmla="val 33333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AutoShape 29"/>
          <p:cNvSpPr>
            <a:spLocks noChangeArrowheads="1"/>
          </p:cNvSpPr>
          <p:nvPr/>
        </p:nvSpPr>
        <p:spPr bwMode="auto">
          <a:xfrm flipH="1" flipV="1">
            <a:off x="1571604" y="3571876"/>
            <a:ext cx="2428892" cy="247644"/>
          </a:xfrm>
          <a:prstGeom prst="curvedDownArrow">
            <a:avLst>
              <a:gd name="adj1" fmla="val 150000"/>
              <a:gd name="adj2" fmla="val 300000"/>
              <a:gd name="adj3" fmla="val 33333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" name="Text Box 30"/>
          <p:cNvSpPr txBox="1">
            <a:spLocks noChangeArrowheads="1"/>
          </p:cNvSpPr>
          <p:nvPr/>
        </p:nvSpPr>
        <p:spPr bwMode="auto">
          <a:xfrm>
            <a:off x="5160997" y="3121021"/>
            <a:ext cx="362584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Cu(</a:t>
            </a: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OH</a:t>
            </a:r>
            <a:r>
              <a:rPr lang="en-US" altLang="zh-CN" dirty="0">
                <a:latin typeface="宋体" pitchFamily="2" charset="-122"/>
              </a:rPr>
              <a:t>)</a:t>
            </a:r>
            <a:r>
              <a:rPr lang="en-US" altLang="zh-CN" baseline="-25000" dirty="0">
                <a:latin typeface="宋体" pitchFamily="2" charset="-122"/>
              </a:rPr>
              <a:t>2 </a:t>
            </a:r>
            <a:r>
              <a:rPr lang="en-US" altLang="zh-CN" dirty="0">
                <a:solidFill>
                  <a:srgbClr val="0000FF"/>
                </a:solidFill>
              </a:rPr>
              <a:t>↓</a:t>
            </a:r>
            <a:r>
              <a:rPr lang="en-US" altLang="zh-CN" dirty="0"/>
              <a:t> </a:t>
            </a:r>
            <a:r>
              <a:rPr lang="en-US" altLang="zh-CN" dirty="0">
                <a:latin typeface="宋体" pitchFamily="2" charset="-122"/>
              </a:rPr>
              <a:t>+ </a:t>
            </a:r>
            <a:r>
              <a:rPr lang="en-US" altLang="zh-CN" dirty="0" smtClean="0">
                <a:latin typeface="宋体" pitchFamily="2" charset="-122"/>
              </a:rPr>
              <a:t>  Na</a:t>
            </a:r>
            <a:r>
              <a:rPr lang="en-US" altLang="zh-CN" baseline="-25000" dirty="0" smtClean="0">
                <a:latin typeface="宋体" pitchFamily="2" charset="-122"/>
              </a:rPr>
              <a:t>2</a:t>
            </a:r>
            <a:r>
              <a:rPr lang="en-US" altLang="zh-CN" dirty="0" smtClean="0">
                <a:latin typeface="宋体" pitchFamily="2" charset="-122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SO</a:t>
            </a:r>
            <a:r>
              <a:rPr lang="en-US" altLang="zh-CN" baseline="-25000" dirty="0">
                <a:solidFill>
                  <a:srgbClr val="FF0000"/>
                </a:solidFill>
                <a:latin typeface="宋体" pitchFamily="2" charset="-122"/>
              </a:rPr>
              <a:t>4</a:t>
            </a:r>
            <a:endParaRPr lang="en-US" altLang="zh-CN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0" name="Line 31"/>
          <p:cNvSpPr>
            <a:spLocks noChangeShapeType="1"/>
          </p:cNvSpPr>
          <p:nvPr/>
        </p:nvSpPr>
        <p:spPr bwMode="auto">
          <a:xfrm>
            <a:off x="1871694" y="4178296"/>
            <a:ext cx="647700" cy="43180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Line 32"/>
          <p:cNvSpPr>
            <a:spLocks noChangeShapeType="1"/>
          </p:cNvSpPr>
          <p:nvPr/>
        </p:nvSpPr>
        <p:spPr bwMode="auto">
          <a:xfrm>
            <a:off x="8062944" y="4178296"/>
            <a:ext cx="647700" cy="431800"/>
          </a:xfrm>
          <a:prstGeom prst="line">
            <a:avLst/>
          </a:prstGeom>
          <a:noFill/>
          <a:ln w="34925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Line 33"/>
          <p:cNvSpPr>
            <a:spLocks noChangeShapeType="1"/>
          </p:cNvSpPr>
          <p:nvPr/>
        </p:nvSpPr>
        <p:spPr bwMode="auto">
          <a:xfrm>
            <a:off x="3095657" y="4106858"/>
            <a:ext cx="647700" cy="431800"/>
          </a:xfrm>
          <a:prstGeom prst="line">
            <a:avLst/>
          </a:prstGeom>
          <a:noFill/>
          <a:ln w="3492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Line 34"/>
          <p:cNvSpPr>
            <a:spLocks noChangeShapeType="1"/>
          </p:cNvSpPr>
          <p:nvPr/>
        </p:nvSpPr>
        <p:spPr bwMode="auto">
          <a:xfrm>
            <a:off x="7127907" y="4106858"/>
            <a:ext cx="647700" cy="431800"/>
          </a:xfrm>
          <a:prstGeom prst="line">
            <a:avLst/>
          </a:prstGeom>
          <a:noFill/>
          <a:ln w="3492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Text Box 35"/>
          <p:cNvSpPr txBox="1">
            <a:spLocks noChangeArrowheads="1"/>
          </p:cNvSpPr>
          <p:nvPr/>
        </p:nvSpPr>
        <p:spPr bwMode="auto">
          <a:xfrm>
            <a:off x="2735294" y="4081458"/>
            <a:ext cx="2233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+ 2Na</a:t>
            </a:r>
            <a:r>
              <a:rPr lang="en-US" altLang="zh-CN" baseline="30000" dirty="0">
                <a:latin typeface="宋体" pitchFamily="2" charset="-122"/>
              </a:rPr>
              <a:t>+</a:t>
            </a:r>
            <a:r>
              <a:rPr lang="en-US" altLang="zh-CN" dirty="0">
                <a:latin typeface="宋体" pitchFamily="2" charset="-122"/>
              </a:rPr>
              <a:t> </a:t>
            </a: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+ 2OH</a:t>
            </a:r>
            <a:r>
              <a:rPr lang="zh-CN" altLang="en-US" baseline="30000" dirty="0">
                <a:solidFill>
                  <a:srgbClr val="0000FF"/>
                </a:solidFill>
                <a:latin typeface="宋体" pitchFamily="2" charset="-122"/>
              </a:rPr>
              <a:t>－</a:t>
            </a:r>
            <a:endParaRPr lang="zh-CN" altLang="en-US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5" name="Text Box 36"/>
          <p:cNvSpPr txBox="1">
            <a:spLocks noChangeArrowheads="1"/>
          </p:cNvSpPr>
          <p:nvPr/>
        </p:nvSpPr>
        <p:spPr bwMode="auto">
          <a:xfrm>
            <a:off x="4767294" y="4081458"/>
            <a:ext cx="2432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== Cu(</a:t>
            </a: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OH</a:t>
            </a:r>
            <a:r>
              <a:rPr lang="en-US" altLang="zh-CN" dirty="0">
                <a:latin typeface="宋体" pitchFamily="2" charset="-122"/>
              </a:rPr>
              <a:t>)</a:t>
            </a:r>
            <a:r>
              <a:rPr lang="en-US" altLang="zh-CN" baseline="-25000" dirty="0">
                <a:latin typeface="宋体" pitchFamily="2" charset="-122"/>
              </a:rPr>
              <a:t>2</a:t>
            </a:r>
            <a:r>
              <a:rPr lang="en-US" altLang="zh-CN" dirty="0">
                <a:latin typeface="宋体" pitchFamily="2" charset="-122"/>
              </a:rPr>
              <a:t> </a:t>
            </a: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↓</a:t>
            </a:r>
            <a:endParaRPr lang="en-US" altLang="zh-CN" baseline="30000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6" name="Text Box 37"/>
          <p:cNvSpPr txBox="1">
            <a:spLocks noChangeArrowheads="1"/>
          </p:cNvSpPr>
          <p:nvPr/>
        </p:nvSpPr>
        <p:spPr bwMode="auto">
          <a:xfrm>
            <a:off x="935069" y="4081458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Cu</a:t>
            </a:r>
            <a:r>
              <a:rPr lang="en-US" altLang="zh-CN" baseline="30000" dirty="0">
                <a:latin typeface="宋体" pitchFamily="2" charset="-122"/>
              </a:rPr>
              <a:t>2+ </a:t>
            </a:r>
            <a:r>
              <a:rPr lang="en-US" altLang="zh-CN" dirty="0">
                <a:latin typeface="宋体" pitchFamily="2" charset="-122"/>
              </a:rPr>
              <a:t>+ 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SO</a:t>
            </a:r>
            <a:r>
              <a:rPr lang="en-US" altLang="zh-CN" baseline="-25000" dirty="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en-US" altLang="zh-CN" baseline="30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baseline="30000" dirty="0">
                <a:solidFill>
                  <a:srgbClr val="FF0000"/>
                </a:solidFill>
                <a:latin typeface="宋体" pitchFamily="2" charset="-122"/>
              </a:rPr>
              <a:t>－</a:t>
            </a:r>
            <a:endParaRPr lang="zh-CN" altLang="en-US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7" name="Text Box 38"/>
          <p:cNvSpPr txBox="1">
            <a:spLocks noChangeArrowheads="1"/>
          </p:cNvSpPr>
          <p:nvPr/>
        </p:nvSpPr>
        <p:spPr bwMode="auto">
          <a:xfrm>
            <a:off x="6767544" y="4081458"/>
            <a:ext cx="2376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+ </a:t>
            </a:r>
            <a:r>
              <a:rPr lang="en-US" altLang="zh-CN" dirty="0">
                <a:latin typeface="宋体" pitchFamily="2" charset="-122"/>
              </a:rPr>
              <a:t>2Na</a:t>
            </a:r>
            <a:r>
              <a:rPr lang="en-US" altLang="zh-CN" baseline="30000" dirty="0">
                <a:solidFill>
                  <a:srgbClr val="0000FF"/>
                </a:solidFill>
                <a:latin typeface="宋体" pitchFamily="2" charset="-122"/>
              </a:rPr>
              <a:t>+ </a:t>
            </a: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+ 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SO</a:t>
            </a:r>
            <a:r>
              <a:rPr lang="en-US" altLang="zh-CN" baseline="-25000" dirty="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en-US" altLang="zh-CN" baseline="30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baseline="30000" dirty="0">
                <a:solidFill>
                  <a:srgbClr val="FF0000"/>
                </a:solidFill>
                <a:latin typeface="宋体" pitchFamily="2" charset="-122"/>
              </a:rPr>
              <a:t>－</a:t>
            </a:r>
            <a:r>
              <a:rPr lang="zh-CN" altLang="en-US" baseline="30000" dirty="0">
                <a:solidFill>
                  <a:srgbClr val="0000FF"/>
                </a:solidFill>
                <a:latin typeface="宋体" pitchFamily="2" charset="-122"/>
              </a:rPr>
              <a:t> </a:t>
            </a:r>
          </a:p>
        </p:txBody>
      </p:sp>
      <p:sp>
        <p:nvSpPr>
          <p:cNvPr id="18" name="Text Box 39"/>
          <p:cNvSpPr txBox="1">
            <a:spLocks noChangeArrowheads="1"/>
          </p:cNvSpPr>
          <p:nvPr/>
        </p:nvSpPr>
        <p:spPr bwMode="auto">
          <a:xfrm>
            <a:off x="1582769" y="4730746"/>
            <a:ext cx="2233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+ 2OH</a:t>
            </a:r>
            <a:r>
              <a:rPr lang="zh-CN" altLang="en-US" baseline="30000">
                <a:solidFill>
                  <a:srgbClr val="0000FF"/>
                </a:solidFill>
                <a:latin typeface="宋体" pitchFamily="2" charset="-122"/>
              </a:rPr>
              <a:t>－</a:t>
            </a:r>
            <a:endParaRPr lang="zh-CN" altLang="en-US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9" name="Text Box 40"/>
          <p:cNvSpPr txBox="1">
            <a:spLocks noChangeArrowheads="1"/>
          </p:cNvSpPr>
          <p:nvPr/>
        </p:nvSpPr>
        <p:spPr bwMode="auto">
          <a:xfrm>
            <a:off x="2662269" y="4730746"/>
            <a:ext cx="2432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== Cu(OH)</a:t>
            </a:r>
            <a:r>
              <a:rPr lang="en-US" altLang="zh-CN" baseline="-25000">
                <a:latin typeface="宋体" pitchFamily="2" charset="-122"/>
              </a:rPr>
              <a:t>2</a:t>
            </a:r>
            <a:r>
              <a:rPr lang="en-US" altLang="zh-CN">
                <a:latin typeface="宋体" pitchFamily="2" charset="-122"/>
              </a:rPr>
              <a:t> </a:t>
            </a:r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↓</a:t>
            </a:r>
            <a:endParaRPr lang="en-US" altLang="zh-CN" baseline="3000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20" name="Text Box 41"/>
          <p:cNvSpPr txBox="1">
            <a:spLocks noChangeArrowheads="1"/>
          </p:cNvSpPr>
          <p:nvPr/>
        </p:nvSpPr>
        <p:spPr bwMode="auto">
          <a:xfrm>
            <a:off x="935069" y="4730746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Cu</a:t>
            </a:r>
            <a:r>
              <a:rPr lang="en-US" altLang="zh-CN" baseline="30000">
                <a:solidFill>
                  <a:srgbClr val="FF0000"/>
                </a:solidFill>
                <a:latin typeface="宋体" pitchFamily="2" charset="-122"/>
              </a:rPr>
              <a:t>2+</a:t>
            </a:r>
            <a:endParaRPr lang="en-US" altLang="zh-CN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1" name="Text Box 42"/>
          <p:cNvSpPr txBox="1">
            <a:spLocks noChangeArrowheads="1"/>
          </p:cNvSpPr>
          <p:nvPr/>
        </p:nvSpPr>
        <p:spPr bwMode="auto">
          <a:xfrm>
            <a:off x="323851" y="5286388"/>
            <a:ext cx="846299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【</a:t>
            </a:r>
            <a:r>
              <a:rPr lang="zh-CN" altLang="en-US" dirty="0">
                <a:latin typeface="宋体" pitchFamily="2" charset="-122"/>
              </a:rPr>
              <a:t>思考</a:t>
            </a:r>
            <a:r>
              <a:rPr lang="en-US" altLang="zh-CN" dirty="0">
                <a:latin typeface="宋体" pitchFamily="2" charset="-122"/>
              </a:rPr>
              <a:t>2</a:t>
            </a:r>
            <a:r>
              <a:rPr lang="en-US" altLang="zh-CN" dirty="0" smtClean="0">
                <a:latin typeface="宋体" pitchFamily="2" charset="-122"/>
              </a:rPr>
              <a:t>】</a:t>
            </a:r>
            <a:r>
              <a:rPr lang="zh-CN" altLang="en-US" dirty="0" smtClean="0">
                <a:latin typeface="宋体" pitchFamily="2" charset="-122"/>
              </a:rPr>
              <a:t>如果在硫酸铜溶液中滴加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过量</a:t>
            </a:r>
            <a:r>
              <a:rPr lang="zh-CN" altLang="en-US" dirty="0" smtClean="0">
                <a:latin typeface="宋体" pitchFamily="2" charset="-122"/>
              </a:rPr>
              <a:t>氢氧化钠溶液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会出</a:t>
            </a:r>
            <a:endParaRPr lang="en-US" altLang="zh-CN" dirty="0" smtClean="0">
              <a:solidFill>
                <a:srgbClr val="FF0000"/>
              </a:solidFill>
              <a:latin typeface="宋体" pitchFamily="2" charset="-122"/>
            </a:endParaRPr>
          </a:p>
          <a:p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         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什么实验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现象？</a:t>
            </a:r>
          </a:p>
        </p:txBody>
      </p:sp>
      <p:sp>
        <p:nvSpPr>
          <p:cNvPr id="23" name="Text Box 22"/>
          <p:cNvSpPr txBox="1">
            <a:spLocks noChangeArrowheads="1"/>
          </p:cNvSpPr>
          <p:nvPr/>
        </p:nvSpPr>
        <p:spPr bwMode="auto">
          <a:xfrm>
            <a:off x="1714480" y="6072206"/>
            <a:ext cx="25717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/>
              <a:t>产生</a:t>
            </a:r>
            <a:r>
              <a:rPr lang="zh-CN" altLang="en-US" dirty="0">
                <a:solidFill>
                  <a:srgbClr val="0000FF"/>
                </a:solidFill>
              </a:rPr>
              <a:t>蓝色</a:t>
            </a:r>
            <a:r>
              <a:rPr lang="zh-CN" altLang="en-US" dirty="0" smtClean="0">
                <a:solidFill>
                  <a:srgbClr val="0000FF"/>
                </a:solidFill>
              </a:rPr>
              <a:t>沉淀，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24" name="Text Box 26"/>
          <p:cNvSpPr txBox="1">
            <a:spLocks noChangeArrowheads="1"/>
          </p:cNvSpPr>
          <p:nvPr/>
        </p:nvSpPr>
        <p:spPr bwMode="auto">
          <a:xfrm>
            <a:off x="4071934" y="6072206"/>
            <a:ext cx="35719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溶液由蓝色变成无色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827088" y="1928802"/>
            <a:ext cx="7848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 smtClean="0">
                <a:latin typeface="宋体" pitchFamily="2" charset="-122"/>
              </a:rPr>
              <a:t>试试看：请你</a:t>
            </a:r>
            <a:r>
              <a:rPr lang="zh-CN" altLang="en-US" dirty="0" smtClean="0"/>
              <a:t>从微观角度分析出</a:t>
            </a:r>
            <a:r>
              <a:rPr lang="en-US" dirty="0" smtClean="0">
                <a:solidFill>
                  <a:srgbClr val="FF0000"/>
                </a:solidFill>
                <a:latin typeface="+mj-ea"/>
                <a:ea typeface="+mj-ea"/>
              </a:rPr>
              <a:t>CuSO</a:t>
            </a:r>
            <a:r>
              <a:rPr lang="en-US" baseline="-25000" dirty="0" smtClean="0">
                <a:solidFill>
                  <a:srgbClr val="FF0000"/>
                </a:solidFill>
                <a:latin typeface="+mj-ea"/>
                <a:ea typeface="+mj-ea"/>
              </a:rPr>
              <a:t>4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溶液与</a:t>
            </a:r>
            <a:r>
              <a:rPr lang="en-US" dirty="0" smtClean="0">
                <a:solidFill>
                  <a:srgbClr val="FF0000"/>
                </a:solidFill>
                <a:latin typeface="+mj-ea"/>
                <a:ea typeface="+mj-ea"/>
              </a:rPr>
              <a:t>BaCl</a:t>
            </a:r>
            <a:r>
              <a:rPr lang="en-US" baseline="-25000" dirty="0" smtClean="0">
                <a:solidFill>
                  <a:srgbClr val="FF0000"/>
                </a:solidFill>
                <a:latin typeface="+mj-ea"/>
                <a:ea typeface="+mj-ea"/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溶液</a:t>
            </a:r>
            <a:r>
              <a:rPr lang="zh-CN" altLang="en-US" dirty="0" smtClean="0"/>
              <a:t>反应的实质。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2786050" y="1071546"/>
            <a:ext cx="30718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200" dirty="0" smtClean="0">
                <a:solidFill>
                  <a:srgbClr val="000000"/>
                </a:solidFill>
                <a:latin typeface="宋体" pitchFamily="2" charset="-122"/>
              </a:rPr>
              <a:t>【</a:t>
            </a:r>
            <a:r>
              <a:rPr lang="zh-CN" altLang="en-US" sz="3200" dirty="0" smtClean="0">
                <a:solidFill>
                  <a:srgbClr val="000000"/>
                </a:solidFill>
                <a:latin typeface="宋体" pitchFamily="2" charset="-122"/>
              </a:rPr>
              <a:t>学以致用</a:t>
            </a:r>
            <a:r>
              <a:rPr lang="en-US" altLang="zh-CN" sz="3200" dirty="0" smtClean="0">
                <a:solidFill>
                  <a:srgbClr val="000000"/>
                </a:solidFill>
                <a:latin typeface="宋体" pitchFamily="2" charset="-122"/>
              </a:rPr>
              <a:t>1】</a:t>
            </a:r>
            <a:endParaRPr lang="en-US" altLang="zh-CN" sz="3200" dirty="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" name="Text Box 27"/>
          <p:cNvSpPr txBox="1">
            <a:spLocks noChangeArrowheads="1"/>
          </p:cNvSpPr>
          <p:nvPr/>
        </p:nvSpPr>
        <p:spPr bwMode="auto">
          <a:xfrm>
            <a:off x="1006507" y="3146421"/>
            <a:ext cx="43513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latin typeface="宋体" pitchFamily="2" charset="-122"/>
              </a:rPr>
              <a:t>Cu </a:t>
            </a:r>
            <a:r>
              <a:rPr lang="en-US" altLang="zh-CN" dirty="0">
                <a:solidFill>
                  <a:schemeClr val="hlink"/>
                </a:solidFill>
                <a:latin typeface="宋体" pitchFamily="2" charset="-122"/>
              </a:rPr>
              <a:t>SO</a:t>
            </a:r>
            <a:r>
              <a:rPr lang="en-US" altLang="zh-CN" baseline="-25000" dirty="0">
                <a:solidFill>
                  <a:schemeClr val="hlink"/>
                </a:solidFill>
                <a:latin typeface="宋体" pitchFamily="2" charset="-122"/>
              </a:rPr>
              <a:t>4</a:t>
            </a:r>
            <a:r>
              <a:rPr lang="en-US" altLang="zh-CN" dirty="0">
                <a:latin typeface="宋体" pitchFamily="2" charset="-122"/>
              </a:rPr>
              <a:t> </a:t>
            </a:r>
            <a:r>
              <a:rPr lang="en-US" altLang="zh-CN" dirty="0" smtClean="0">
                <a:latin typeface="宋体" pitchFamily="2" charset="-122"/>
              </a:rPr>
              <a:t>  +    Ba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Cl</a:t>
            </a:r>
            <a:r>
              <a:rPr lang="en-US" altLang="zh-CN" baseline="-25000" dirty="0" smtClean="0">
                <a:solidFill>
                  <a:srgbClr val="0000FF"/>
                </a:solidFill>
                <a:latin typeface="宋体" pitchFamily="2" charset="-122"/>
              </a:rPr>
              <a:t>2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  </a:t>
            </a:r>
            <a:r>
              <a:rPr lang="en-US" altLang="zh-CN" dirty="0" smtClean="0">
                <a:latin typeface="宋体" pitchFamily="2" charset="-122"/>
              </a:rPr>
              <a:t> </a:t>
            </a:r>
            <a:r>
              <a:rPr lang="en-US" altLang="zh-CN" dirty="0">
                <a:latin typeface="宋体" pitchFamily="2" charset="-122"/>
              </a:rPr>
              <a:t>== </a:t>
            </a:r>
          </a:p>
        </p:txBody>
      </p:sp>
      <p:sp>
        <p:nvSpPr>
          <p:cNvPr id="7" name="AutoShape 28"/>
          <p:cNvSpPr>
            <a:spLocks noChangeArrowheads="1"/>
          </p:cNvSpPr>
          <p:nvPr/>
        </p:nvSpPr>
        <p:spPr bwMode="auto">
          <a:xfrm>
            <a:off x="1714480" y="2928934"/>
            <a:ext cx="2357454" cy="285752"/>
          </a:xfrm>
          <a:prstGeom prst="curvedDownArrow">
            <a:avLst>
              <a:gd name="adj1" fmla="val 104615"/>
              <a:gd name="adj2" fmla="val 209231"/>
              <a:gd name="adj3" fmla="val 33333"/>
            </a:avLst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AutoShape 29"/>
          <p:cNvSpPr>
            <a:spLocks noChangeArrowheads="1"/>
          </p:cNvSpPr>
          <p:nvPr/>
        </p:nvSpPr>
        <p:spPr bwMode="auto">
          <a:xfrm flipH="1" flipV="1">
            <a:off x="1571604" y="3571876"/>
            <a:ext cx="2428892" cy="247644"/>
          </a:xfrm>
          <a:prstGeom prst="curvedDownArrow">
            <a:avLst>
              <a:gd name="adj1" fmla="val 150000"/>
              <a:gd name="adj2" fmla="val 300000"/>
              <a:gd name="adj3" fmla="val 33333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" name="Text Box 30"/>
          <p:cNvSpPr txBox="1">
            <a:spLocks noChangeArrowheads="1"/>
          </p:cNvSpPr>
          <p:nvPr/>
        </p:nvSpPr>
        <p:spPr bwMode="auto">
          <a:xfrm>
            <a:off x="5160997" y="3121021"/>
            <a:ext cx="362584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 smtClean="0">
                <a:latin typeface="宋体" pitchFamily="2" charset="-122"/>
              </a:rPr>
              <a:t>Ba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SO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en-US" altLang="zh-CN" baseline="-25000" dirty="0" smtClean="0">
                <a:latin typeface="宋体" pitchFamily="2" charset="-122"/>
              </a:rPr>
              <a:t> </a:t>
            </a:r>
            <a:r>
              <a:rPr lang="en-US" altLang="zh-CN" dirty="0">
                <a:solidFill>
                  <a:srgbClr val="0000FF"/>
                </a:solidFill>
              </a:rPr>
              <a:t>↓</a:t>
            </a:r>
            <a:r>
              <a:rPr lang="en-US" altLang="zh-CN" dirty="0"/>
              <a:t> </a:t>
            </a:r>
            <a:r>
              <a:rPr lang="en-US" altLang="zh-CN" dirty="0">
                <a:latin typeface="宋体" pitchFamily="2" charset="-122"/>
              </a:rPr>
              <a:t>+ </a:t>
            </a:r>
            <a:r>
              <a:rPr lang="en-US" altLang="zh-CN" dirty="0" smtClean="0">
                <a:latin typeface="宋体" pitchFamily="2" charset="-122"/>
              </a:rPr>
              <a:t>  Cu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Cl</a:t>
            </a:r>
            <a:r>
              <a:rPr lang="en-US" altLang="zh-CN" baseline="-25000" dirty="0" smtClean="0">
                <a:solidFill>
                  <a:srgbClr val="0000FF"/>
                </a:solidFill>
                <a:latin typeface="宋体" pitchFamily="2" charset="-122"/>
              </a:rPr>
              <a:t>2</a:t>
            </a:r>
            <a:endParaRPr lang="en-US" altLang="zh-CN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0" name="Line 31"/>
          <p:cNvSpPr>
            <a:spLocks noChangeShapeType="1"/>
          </p:cNvSpPr>
          <p:nvPr/>
        </p:nvSpPr>
        <p:spPr bwMode="auto">
          <a:xfrm>
            <a:off x="928662" y="4178296"/>
            <a:ext cx="647700" cy="43180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Line 32"/>
          <p:cNvSpPr>
            <a:spLocks noChangeShapeType="1"/>
          </p:cNvSpPr>
          <p:nvPr/>
        </p:nvSpPr>
        <p:spPr bwMode="auto">
          <a:xfrm>
            <a:off x="6858016" y="4178296"/>
            <a:ext cx="647700" cy="431800"/>
          </a:xfrm>
          <a:prstGeom prst="line">
            <a:avLst/>
          </a:prstGeom>
          <a:noFill/>
          <a:ln w="34925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Line 33"/>
          <p:cNvSpPr>
            <a:spLocks noChangeShapeType="1"/>
          </p:cNvSpPr>
          <p:nvPr/>
        </p:nvSpPr>
        <p:spPr bwMode="auto">
          <a:xfrm>
            <a:off x="4067176" y="4106858"/>
            <a:ext cx="647700" cy="431800"/>
          </a:xfrm>
          <a:prstGeom prst="line">
            <a:avLst/>
          </a:prstGeom>
          <a:noFill/>
          <a:ln w="3492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Line 34"/>
          <p:cNvSpPr>
            <a:spLocks noChangeShapeType="1"/>
          </p:cNvSpPr>
          <p:nvPr/>
        </p:nvSpPr>
        <p:spPr bwMode="auto">
          <a:xfrm>
            <a:off x="7710514" y="4106858"/>
            <a:ext cx="647700" cy="431800"/>
          </a:xfrm>
          <a:prstGeom prst="line">
            <a:avLst/>
          </a:prstGeom>
          <a:noFill/>
          <a:ln w="3492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Text Box 35"/>
          <p:cNvSpPr txBox="1">
            <a:spLocks noChangeArrowheads="1"/>
          </p:cNvSpPr>
          <p:nvPr/>
        </p:nvSpPr>
        <p:spPr bwMode="auto">
          <a:xfrm>
            <a:off x="2735294" y="4081458"/>
            <a:ext cx="22336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+ </a:t>
            </a:r>
            <a:r>
              <a:rPr lang="en-US" altLang="zh-CN" dirty="0" smtClean="0">
                <a:latin typeface="宋体" pitchFamily="2" charset="-122"/>
              </a:rPr>
              <a:t>Ba</a:t>
            </a:r>
            <a:r>
              <a:rPr lang="en-US" altLang="zh-CN" baseline="30000" dirty="0" smtClean="0">
                <a:latin typeface="宋体" pitchFamily="2" charset="-122"/>
              </a:rPr>
              <a:t>2+</a:t>
            </a:r>
            <a:r>
              <a:rPr lang="en-US" altLang="zh-CN" dirty="0" smtClean="0">
                <a:latin typeface="宋体" pitchFamily="2" charset="-122"/>
              </a:rPr>
              <a:t> </a:t>
            </a: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+ 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2Cl</a:t>
            </a:r>
            <a:r>
              <a:rPr lang="zh-CN" altLang="en-US" baseline="30000" dirty="0" smtClean="0">
                <a:solidFill>
                  <a:srgbClr val="0000FF"/>
                </a:solidFill>
                <a:latin typeface="宋体" pitchFamily="2" charset="-122"/>
              </a:rPr>
              <a:t>－</a:t>
            </a:r>
            <a:endParaRPr lang="zh-CN" altLang="en-US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5" name="Text Box 36"/>
          <p:cNvSpPr txBox="1">
            <a:spLocks noChangeArrowheads="1"/>
          </p:cNvSpPr>
          <p:nvPr/>
        </p:nvSpPr>
        <p:spPr bwMode="auto">
          <a:xfrm>
            <a:off x="4767294" y="4081458"/>
            <a:ext cx="2432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== </a:t>
            </a:r>
            <a:r>
              <a:rPr lang="en-US" altLang="zh-CN" dirty="0" smtClean="0">
                <a:latin typeface="宋体" pitchFamily="2" charset="-122"/>
              </a:rPr>
              <a:t>Ba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SO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en-US" altLang="zh-CN" baseline="-25000" dirty="0" smtClean="0">
                <a:latin typeface="宋体" pitchFamily="2" charset="-122"/>
              </a:rPr>
              <a:t> 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↓</a:t>
            </a:r>
            <a:endParaRPr lang="en-US" altLang="zh-CN" baseline="30000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6" name="Text Box 37"/>
          <p:cNvSpPr txBox="1">
            <a:spLocks noChangeArrowheads="1"/>
          </p:cNvSpPr>
          <p:nvPr/>
        </p:nvSpPr>
        <p:spPr bwMode="auto">
          <a:xfrm>
            <a:off x="935069" y="4081458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Cu</a:t>
            </a:r>
            <a:r>
              <a:rPr lang="en-US" altLang="zh-CN" baseline="30000" dirty="0">
                <a:latin typeface="宋体" pitchFamily="2" charset="-122"/>
              </a:rPr>
              <a:t>2+ </a:t>
            </a:r>
            <a:r>
              <a:rPr lang="en-US" altLang="zh-CN" dirty="0">
                <a:latin typeface="宋体" pitchFamily="2" charset="-122"/>
              </a:rPr>
              <a:t>+ 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SO</a:t>
            </a:r>
            <a:r>
              <a:rPr lang="en-US" altLang="zh-CN" baseline="-25000" dirty="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en-US" altLang="zh-CN" baseline="30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baseline="30000" dirty="0">
                <a:solidFill>
                  <a:srgbClr val="FF0000"/>
                </a:solidFill>
                <a:latin typeface="宋体" pitchFamily="2" charset="-122"/>
              </a:rPr>
              <a:t>－</a:t>
            </a:r>
            <a:endParaRPr lang="zh-CN" altLang="en-US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7" name="Text Box 38"/>
          <p:cNvSpPr txBox="1">
            <a:spLocks noChangeArrowheads="1"/>
          </p:cNvSpPr>
          <p:nvPr/>
        </p:nvSpPr>
        <p:spPr bwMode="auto">
          <a:xfrm>
            <a:off x="6500826" y="4081458"/>
            <a:ext cx="2376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+ </a:t>
            </a:r>
            <a:r>
              <a:rPr lang="en-US" altLang="zh-CN" dirty="0" smtClean="0">
                <a:latin typeface="宋体" pitchFamily="2" charset="-122"/>
              </a:rPr>
              <a:t>Cu</a:t>
            </a:r>
            <a:r>
              <a:rPr lang="en-US" altLang="zh-CN" baseline="30000" dirty="0" smtClean="0">
                <a:latin typeface="宋体" pitchFamily="2" charset="-122"/>
              </a:rPr>
              <a:t>2+ 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+ 2Cl</a:t>
            </a:r>
            <a:r>
              <a:rPr lang="zh-CN" altLang="en-US" baseline="30000" dirty="0" smtClean="0">
                <a:solidFill>
                  <a:srgbClr val="0000FF"/>
                </a:solidFill>
                <a:latin typeface="宋体" pitchFamily="2" charset="-122"/>
              </a:rPr>
              <a:t>－</a:t>
            </a:r>
            <a:endParaRPr lang="zh-CN" altLang="en-US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8" name="Text Box 39"/>
          <p:cNvSpPr txBox="1">
            <a:spLocks noChangeArrowheads="1"/>
          </p:cNvSpPr>
          <p:nvPr/>
        </p:nvSpPr>
        <p:spPr bwMode="auto">
          <a:xfrm>
            <a:off x="1909759" y="4730746"/>
            <a:ext cx="2233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+ </a:t>
            </a:r>
            <a:r>
              <a:rPr lang="en-US" altLang="zh-CN" dirty="0" smtClean="0">
                <a:latin typeface="宋体" pitchFamily="2" charset="-122"/>
              </a:rPr>
              <a:t>Ba</a:t>
            </a:r>
            <a:r>
              <a:rPr lang="en-US" altLang="zh-CN" baseline="30000" dirty="0" smtClean="0">
                <a:latin typeface="宋体" pitchFamily="2" charset="-122"/>
              </a:rPr>
              <a:t>2+</a:t>
            </a:r>
            <a:r>
              <a:rPr lang="en-US" altLang="zh-CN" dirty="0" smtClean="0">
                <a:latin typeface="宋体" pitchFamily="2" charset="-122"/>
              </a:rPr>
              <a:t> </a:t>
            </a:r>
            <a:endParaRPr lang="zh-CN" altLang="en-US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9" name="Text Box 40"/>
          <p:cNvSpPr txBox="1">
            <a:spLocks noChangeArrowheads="1"/>
          </p:cNvSpPr>
          <p:nvPr/>
        </p:nvSpPr>
        <p:spPr bwMode="auto">
          <a:xfrm>
            <a:off x="3000364" y="4730746"/>
            <a:ext cx="2432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== </a:t>
            </a:r>
            <a:r>
              <a:rPr lang="en-US" altLang="zh-CN" dirty="0" smtClean="0">
                <a:latin typeface="宋体" pitchFamily="2" charset="-122"/>
              </a:rPr>
              <a:t>Ba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SO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en-US" altLang="zh-CN" baseline="-25000" dirty="0" smtClean="0">
                <a:latin typeface="宋体" pitchFamily="2" charset="-122"/>
              </a:rPr>
              <a:t> 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↓</a:t>
            </a:r>
            <a:endParaRPr lang="en-US" altLang="zh-CN" baseline="30000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20" name="Text Box 41"/>
          <p:cNvSpPr txBox="1">
            <a:spLocks noChangeArrowheads="1"/>
          </p:cNvSpPr>
          <p:nvPr/>
        </p:nvSpPr>
        <p:spPr bwMode="auto">
          <a:xfrm>
            <a:off x="935069" y="4730746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SO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en-US" altLang="zh-CN" baseline="30000" dirty="0" smtClean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baseline="30000" dirty="0" smtClean="0">
                <a:solidFill>
                  <a:srgbClr val="FF0000"/>
                </a:solidFill>
                <a:latin typeface="宋体" pitchFamily="2" charset="-122"/>
              </a:rPr>
              <a:t>－</a:t>
            </a:r>
            <a:endParaRPr lang="zh-CN" altLang="en-US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1" name="Text Box 42"/>
          <p:cNvSpPr txBox="1">
            <a:spLocks noChangeArrowheads="1"/>
          </p:cNvSpPr>
          <p:nvPr/>
        </p:nvSpPr>
        <p:spPr bwMode="auto">
          <a:xfrm>
            <a:off x="323850" y="5400692"/>
            <a:ext cx="876776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 smtClean="0">
                <a:latin typeface="宋体" pitchFamily="2" charset="-122"/>
              </a:rPr>
              <a:t>【</a:t>
            </a:r>
            <a:r>
              <a:rPr lang="zh-CN" altLang="en-US" dirty="0" smtClean="0">
                <a:latin typeface="宋体" pitchFamily="2" charset="-122"/>
              </a:rPr>
              <a:t>思考</a:t>
            </a:r>
            <a:r>
              <a:rPr lang="en-US" altLang="zh-CN" dirty="0" smtClean="0">
                <a:latin typeface="宋体" pitchFamily="2" charset="-122"/>
              </a:rPr>
              <a:t>3】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还有什么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物质与</a:t>
            </a:r>
            <a:r>
              <a:rPr lang="en-US" altLang="zh-CN" dirty="0" smtClean="0">
                <a:solidFill>
                  <a:srgbClr val="0000CC"/>
                </a:solidFill>
                <a:latin typeface="宋体" pitchFamily="2" charset="-122"/>
              </a:rPr>
              <a:t>CuSO</a:t>
            </a:r>
            <a:r>
              <a:rPr lang="en-US" altLang="zh-CN" baseline="-25000" dirty="0" smtClean="0">
                <a:solidFill>
                  <a:srgbClr val="0000CC"/>
                </a:solidFill>
                <a:latin typeface="宋体" pitchFamily="2" charset="-122"/>
              </a:rPr>
              <a:t>4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之间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的反应也会出现这样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的</a:t>
            </a:r>
            <a:endParaRPr lang="en-US" altLang="zh-CN" dirty="0" smtClean="0">
              <a:solidFill>
                <a:srgbClr val="FF0000"/>
              </a:solidFill>
              <a:latin typeface="宋体" pitchFamily="2" charset="-122"/>
            </a:endParaRPr>
          </a:p>
          <a:p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         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实验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现象？</a:t>
            </a:r>
          </a:p>
        </p:txBody>
      </p:sp>
      <p:sp>
        <p:nvSpPr>
          <p:cNvPr id="23" name="Text Box 22"/>
          <p:cNvSpPr txBox="1">
            <a:spLocks noChangeArrowheads="1"/>
          </p:cNvSpPr>
          <p:nvPr/>
        </p:nvSpPr>
        <p:spPr bwMode="auto">
          <a:xfrm>
            <a:off x="1714480" y="6182045"/>
            <a:ext cx="25717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 smtClean="0"/>
              <a:t>产生</a:t>
            </a:r>
            <a:r>
              <a:rPr lang="zh-CN" altLang="en-US" dirty="0" smtClean="0">
                <a:solidFill>
                  <a:srgbClr val="0000FF"/>
                </a:solidFill>
              </a:rPr>
              <a:t>白色沉淀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24" name="Text Box 26"/>
          <p:cNvSpPr txBox="1">
            <a:spLocks noChangeArrowheads="1"/>
          </p:cNvSpPr>
          <p:nvPr/>
        </p:nvSpPr>
        <p:spPr bwMode="auto">
          <a:xfrm>
            <a:off x="3857620" y="6182044"/>
            <a:ext cx="35719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</a:rPr>
              <a:t>（蓝色溶液不变色）</a:t>
            </a:r>
            <a:endParaRPr lang="zh-CN" altLang="en-US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2786050" y="1071546"/>
            <a:ext cx="30718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200" dirty="0" smtClean="0"/>
              <a:t>【</a:t>
            </a:r>
            <a:r>
              <a:rPr lang="zh-CN" altLang="en-US" sz="3200" dirty="0" smtClean="0"/>
              <a:t>知识点迁移</a:t>
            </a:r>
            <a:r>
              <a:rPr lang="en-US" altLang="zh-CN" sz="3200" dirty="0" smtClean="0">
                <a:solidFill>
                  <a:srgbClr val="000000"/>
                </a:solidFill>
                <a:latin typeface="宋体" pitchFamily="2" charset="-122"/>
              </a:rPr>
              <a:t>】</a:t>
            </a:r>
            <a:endParaRPr lang="en-US" altLang="zh-CN" sz="3200" dirty="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827088" y="1928802"/>
            <a:ext cx="7848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 smtClean="0">
                <a:latin typeface="宋体" pitchFamily="2" charset="-122"/>
              </a:rPr>
              <a:t>试试看：请你</a:t>
            </a:r>
            <a:r>
              <a:rPr lang="zh-CN" altLang="en-US" dirty="0" smtClean="0"/>
              <a:t>从微观角度分析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MgCl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</a:rPr>
              <a:t>溶液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与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Na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SO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zh-CN" altLang="en-US" dirty="0" smtClean="0">
                <a:solidFill>
                  <a:srgbClr val="FF0000"/>
                </a:solidFill>
                <a:latin typeface="+mj-ea"/>
                <a:ea typeface="+mj-ea"/>
              </a:rPr>
              <a:t>溶液</a:t>
            </a:r>
            <a:r>
              <a:rPr lang="zh-CN" altLang="en-US" dirty="0" smtClean="0"/>
              <a:t>之间是否能发生复分解反应？。</a:t>
            </a:r>
            <a:endParaRPr lang="zh-CN" altLang="en-US" dirty="0"/>
          </a:p>
        </p:txBody>
      </p:sp>
      <p:sp>
        <p:nvSpPr>
          <p:cNvPr id="51" name="Text Box 129"/>
          <p:cNvSpPr txBox="1">
            <a:spLocks noChangeArrowheads="1"/>
          </p:cNvSpPr>
          <p:nvPr/>
        </p:nvSpPr>
        <p:spPr bwMode="auto">
          <a:xfrm>
            <a:off x="1204888" y="3146421"/>
            <a:ext cx="3455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宋体" pitchFamily="2" charset="-122"/>
              </a:rPr>
              <a:t>Mg Cl</a:t>
            </a:r>
            <a:r>
              <a:rPr lang="en-US" altLang="zh-CN" baseline="-25000">
                <a:latin typeface="宋体" pitchFamily="2" charset="-122"/>
              </a:rPr>
              <a:t>2</a:t>
            </a:r>
            <a:r>
              <a:rPr lang="en-US" altLang="zh-CN">
                <a:latin typeface="宋体" pitchFamily="2" charset="-122"/>
              </a:rPr>
              <a:t> + Na</a:t>
            </a:r>
            <a:r>
              <a:rPr lang="en-US" altLang="zh-CN" baseline="-25000">
                <a:latin typeface="宋体" pitchFamily="2" charset="-122"/>
              </a:rPr>
              <a:t>2 </a:t>
            </a:r>
            <a:r>
              <a:rPr lang="en-US" altLang="zh-CN">
                <a:latin typeface="宋体" pitchFamily="2" charset="-122"/>
              </a:rPr>
              <a:t>SO</a:t>
            </a:r>
            <a:r>
              <a:rPr lang="en-US" altLang="zh-CN" baseline="-25000">
                <a:latin typeface="宋体" pitchFamily="2" charset="-122"/>
              </a:rPr>
              <a:t>4</a:t>
            </a:r>
            <a:r>
              <a:rPr lang="en-US" altLang="zh-CN">
                <a:latin typeface="宋体" pitchFamily="2" charset="-122"/>
              </a:rPr>
              <a:t>   ==</a:t>
            </a:r>
          </a:p>
        </p:txBody>
      </p:sp>
      <p:sp>
        <p:nvSpPr>
          <p:cNvPr id="52" name="AutoShape 130"/>
          <p:cNvSpPr>
            <a:spLocks noChangeArrowheads="1"/>
          </p:cNvSpPr>
          <p:nvPr/>
        </p:nvSpPr>
        <p:spPr bwMode="auto">
          <a:xfrm>
            <a:off x="2070075" y="2857496"/>
            <a:ext cx="1511300" cy="288925"/>
          </a:xfrm>
          <a:prstGeom prst="curvedDownArrow">
            <a:avLst>
              <a:gd name="adj1" fmla="val 104615"/>
              <a:gd name="adj2" fmla="val 20923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3" name="AutoShape 131"/>
          <p:cNvSpPr>
            <a:spLocks noChangeArrowheads="1"/>
          </p:cNvSpPr>
          <p:nvPr/>
        </p:nvSpPr>
        <p:spPr bwMode="auto">
          <a:xfrm flipH="1" flipV="1">
            <a:off x="1925613" y="3649659"/>
            <a:ext cx="1619250" cy="215900"/>
          </a:xfrm>
          <a:prstGeom prst="curvedDownArrow">
            <a:avLst>
              <a:gd name="adj1" fmla="val 150000"/>
              <a:gd name="adj2" fmla="val 300000"/>
              <a:gd name="adj3" fmla="val 33333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4" name="Text Box 132"/>
          <p:cNvSpPr txBox="1">
            <a:spLocks noChangeArrowheads="1"/>
          </p:cNvSpPr>
          <p:nvPr/>
        </p:nvSpPr>
        <p:spPr bwMode="auto">
          <a:xfrm>
            <a:off x="4354488" y="3121021"/>
            <a:ext cx="286071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 </a:t>
            </a:r>
            <a:r>
              <a:rPr lang="en-US" altLang="zh-CN" dirty="0" smtClean="0">
                <a:latin typeface="宋体" pitchFamily="2" charset="-122"/>
              </a:rPr>
              <a:t>MgSO</a:t>
            </a:r>
            <a:r>
              <a:rPr lang="en-US" altLang="zh-CN" baseline="-25000" dirty="0" smtClean="0">
                <a:latin typeface="宋体" pitchFamily="2" charset="-122"/>
              </a:rPr>
              <a:t>4  </a:t>
            </a:r>
            <a:r>
              <a:rPr lang="en-US" altLang="zh-CN" dirty="0" smtClean="0">
                <a:latin typeface="宋体" pitchFamily="2" charset="-122"/>
              </a:rPr>
              <a:t>+ 2NaCl</a:t>
            </a:r>
            <a:endParaRPr lang="en-US" altLang="zh-CN" dirty="0">
              <a:latin typeface="宋体" pitchFamily="2" charset="-122"/>
            </a:endParaRPr>
          </a:p>
        </p:txBody>
      </p:sp>
      <p:sp>
        <p:nvSpPr>
          <p:cNvPr id="58" name="Text Box 133"/>
          <p:cNvSpPr txBox="1">
            <a:spLocks noChangeArrowheads="1"/>
          </p:cNvSpPr>
          <p:nvPr/>
        </p:nvSpPr>
        <p:spPr bwMode="auto">
          <a:xfrm>
            <a:off x="1204888" y="4097072"/>
            <a:ext cx="358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Mg</a:t>
            </a:r>
            <a:r>
              <a:rPr lang="en-US" altLang="zh-CN" baseline="30000">
                <a:solidFill>
                  <a:schemeClr val="hlink"/>
                </a:solidFill>
                <a:latin typeface="宋体" pitchFamily="2" charset="-122"/>
              </a:rPr>
              <a:t>2+ 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+2Cl</a:t>
            </a:r>
            <a:r>
              <a:rPr lang="zh-CN" altLang="en-US" baseline="30000">
                <a:solidFill>
                  <a:schemeClr val="hlink"/>
                </a:solidFill>
                <a:latin typeface="宋体" pitchFamily="2" charset="-122"/>
              </a:rPr>
              <a:t>－ </a:t>
            </a:r>
            <a:r>
              <a:rPr lang="en-US" altLang="zh-CN">
                <a:latin typeface="宋体" pitchFamily="2" charset="-122"/>
              </a:rPr>
              <a:t>+ </a:t>
            </a:r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2Na</a:t>
            </a:r>
            <a:r>
              <a:rPr lang="en-US" altLang="zh-CN" baseline="30000">
                <a:solidFill>
                  <a:srgbClr val="0000FF"/>
                </a:solidFill>
                <a:latin typeface="宋体" pitchFamily="2" charset="-122"/>
              </a:rPr>
              <a:t>+</a:t>
            </a:r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 +SO</a:t>
            </a:r>
            <a:r>
              <a:rPr lang="en-US" altLang="zh-CN" baseline="-25000">
                <a:solidFill>
                  <a:srgbClr val="0000FF"/>
                </a:solidFill>
                <a:latin typeface="宋体" pitchFamily="2" charset="-122"/>
              </a:rPr>
              <a:t>4</a:t>
            </a:r>
            <a:r>
              <a:rPr lang="en-US" altLang="zh-CN" baseline="30000">
                <a:solidFill>
                  <a:srgbClr val="0000FF"/>
                </a:solidFill>
                <a:latin typeface="宋体" pitchFamily="2" charset="-122"/>
              </a:rPr>
              <a:t>2</a:t>
            </a:r>
            <a:r>
              <a:rPr lang="zh-CN" altLang="en-US" baseline="30000">
                <a:solidFill>
                  <a:srgbClr val="0000FF"/>
                </a:solidFill>
                <a:latin typeface="宋体" pitchFamily="2" charset="-122"/>
              </a:rPr>
              <a:t>－</a:t>
            </a:r>
            <a:endParaRPr lang="zh-CN" altLang="en-US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59" name="Text Box 134"/>
          <p:cNvSpPr txBox="1">
            <a:spLocks noChangeArrowheads="1"/>
          </p:cNvSpPr>
          <p:nvPr/>
        </p:nvSpPr>
        <p:spPr bwMode="auto">
          <a:xfrm>
            <a:off x="4749775" y="4097072"/>
            <a:ext cx="4448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宋体" pitchFamily="2" charset="-122"/>
              </a:rPr>
              <a:t>== 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Mg</a:t>
            </a:r>
            <a:r>
              <a:rPr lang="en-US" altLang="zh-CN" baseline="30000">
                <a:solidFill>
                  <a:schemeClr val="hlink"/>
                </a:solidFill>
                <a:latin typeface="宋体" pitchFamily="2" charset="-122"/>
              </a:rPr>
              <a:t>2+ </a:t>
            </a:r>
            <a:r>
              <a:rPr lang="en-US" altLang="zh-CN">
                <a:solidFill>
                  <a:schemeClr val="hlink"/>
                </a:solidFill>
                <a:latin typeface="宋体" pitchFamily="2" charset="-122"/>
              </a:rPr>
              <a:t>+SO</a:t>
            </a:r>
            <a:r>
              <a:rPr lang="en-US" altLang="zh-CN" baseline="-25000">
                <a:solidFill>
                  <a:schemeClr val="hlink"/>
                </a:solidFill>
                <a:latin typeface="宋体" pitchFamily="2" charset="-122"/>
              </a:rPr>
              <a:t>4</a:t>
            </a:r>
            <a:r>
              <a:rPr lang="en-US" altLang="zh-CN" baseline="3000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zh-CN" altLang="en-US" baseline="30000">
                <a:solidFill>
                  <a:schemeClr val="hlink"/>
                </a:solidFill>
                <a:latin typeface="宋体" pitchFamily="2" charset="-122"/>
              </a:rPr>
              <a:t>－ </a:t>
            </a:r>
            <a:r>
              <a:rPr lang="en-US" altLang="zh-CN">
                <a:latin typeface="宋体" pitchFamily="2" charset="-122"/>
              </a:rPr>
              <a:t>+</a:t>
            </a:r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 2Na</a:t>
            </a:r>
            <a:r>
              <a:rPr lang="en-US" altLang="zh-CN" baseline="30000">
                <a:solidFill>
                  <a:srgbClr val="0000FF"/>
                </a:solidFill>
                <a:latin typeface="宋体" pitchFamily="2" charset="-122"/>
              </a:rPr>
              <a:t>+ </a:t>
            </a:r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+2Cl</a:t>
            </a:r>
            <a:r>
              <a:rPr lang="zh-CN" altLang="en-US" baseline="30000">
                <a:solidFill>
                  <a:srgbClr val="0000FF"/>
                </a:solidFill>
                <a:latin typeface="宋体" pitchFamily="2" charset="-122"/>
              </a:rPr>
              <a:t>－</a:t>
            </a:r>
          </a:p>
        </p:txBody>
      </p:sp>
      <p:sp>
        <p:nvSpPr>
          <p:cNvPr id="60" name="Line 135"/>
          <p:cNvSpPr>
            <a:spLocks noChangeShapeType="1"/>
          </p:cNvSpPr>
          <p:nvPr/>
        </p:nvSpPr>
        <p:spPr bwMode="auto">
          <a:xfrm>
            <a:off x="1204888" y="4097072"/>
            <a:ext cx="647700" cy="431800"/>
          </a:xfrm>
          <a:prstGeom prst="line">
            <a:avLst/>
          </a:prstGeom>
          <a:noFill/>
          <a:ln w="3492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" name="Line 136"/>
          <p:cNvSpPr>
            <a:spLocks noChangeShapeType="1"/>
          </p:cNvSpPr>
          <p:nvPr/>
        </p:nvSpPr>
        <p:spPr bwMode="auto">
          <a:xfrm>
            <a:off x="5238725" y="4097072"/>
            <a:ext cx="647700" cy="431800"/>
          </a:xfrm>
          <a:prstGeom prst="line">
            <a:avLst/>
          </a:prstGeom>
          <a:noFill/>
          <a:ln w="3492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2" name="Line 137"/>
          <p:cNvSpPr>
            <a:spLocks noChangeShapeType="1"/>
          </p:cNvSpPr>
          <p:nvPr/>
        </p:nvSpPr>
        <p:spPr bwMode="auto">
          <a:xfrm>
            <a:off x="1997050" y="4097072"/>
            <a:ext cx="647700" cy="431800"/>
          </a:xfrm>
          <a:prstGeom prst="line">
            <a:avLst/>
          </a:prstGeom>
          <a:noFill/>
          <a:ln w="34925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" name="Line 138"/>
          <p:cNvSpPr>
            <a:spLocks noChangeShapeType="1"/>
          </p:cNvSpPr>
          <p:nvPr/>
        </p:nvSpPr>
        <p:spPr bwMode="auto">
          <a:xfrm>
            <a:off x="7902550" y="4097072"/>
            <a:ext cx="647700" cy="431800"/>
          </a:xfrm>
          <a:prstGeom prst="line">
            <a:avLst/>
          </a:prstGeom>
          <a:noFill/>
          <a:ln w="34925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4" name="Line 139"/>
          <p:cNvSpPr>
            <a:spLocks noChangeShapeType="1"/>
          </p:cNvSpPr>
          <p:nvPr/>
        </p:nvSpPr>
        <p:spPr bwMode="auto">
          <a:xfrm>
            <a:off x="3078138" y="4097072"/>
            <a:ext cx="647700" cy="431800"/>
          </a:xfrm>
          <a:prstGeom prst="line">
            <a:avLst/>
          </a:prstGeom>
          <a:noFill/>
          <a:ln w="3492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5" name="Line 140"/>
          <p:cNvSpPr>
            <a:spLocks noChangeShapeType="1"/>
          </p:cNvSpPr>
          <p:nvPr/>
        </p:nvSpPr>
        <p:spPr bwMode="auto">
          <a:xfrm>
            <a:off x="7110388" y="4097072"/>
            <a:ext cx="647700" cy="431800"/>
          </a:xfrm>
          <a:prstGeom prst="line">
            <a:avLst/>
          </a:prstGeom>
          <a:noFill/>
          <a:ln w="3492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6" name="Line 141"/>
          <p:cNvSpPr>
            <a:spLocks noChangeShapeType="1"/>
          </p:cNvSpPr>
          <p:nvPr/>
        </p:nvSpPr>
        <p:spPr bwMode="auto">
          <a:xfrm>
            <a:off x="3941738" y="4097072"/>
            <a:ext cx="647700" cy="431800"/>
          </a:xfrm>
          <a:prstGeom prst="line">
            <a:avLst/>
          </a:prstGeom>
          <a:noFill/>
          <a:ln w="34925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7" name="Line 142"/>
          <p:cNvSpPr>
            <a:spLocks noChangeShapeType="1"/>
          </p:cNvSpPr>
          <p:nvPr/>
        </p:nvSpPr>
        <p:spPr bwMode="auto">
          <a:xfrm>
            <a:off x="6102325" y="4097072"/>
            <a:ext cx="647700" cy="431800"/>
          </a:xfrm>
          <a:prstGeom prst="line">
            <a:avLst/>
          </a:prstGeom>
          <a:noFill/>
          <a:ln w="34925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73" name="Group 143"/>
          <p:cNvGrpSpPr>
            <a:grpSpLocks/>
          </p:cNvGrpSpPr>
          <p:nvPr/>
        </p:nvGrpSpPr>
        <p:grpSpPr bwMode="auto">
          <a:xfrm>
            <a:off x="3870300" y="3074984"/>
            <a:ext cx="647700" cy="576262"/>
            <a:chOff x="2336" y="255"/>
            <a:chExt cx="408" cy="363"/>
          </a:xfrm>
        </p:grpSpPr>
        <p:sp>
          <p:nvSpPr>
            <p:cNvPr id="74" name="Line 144"/>
            <p:cNvSpPr>
              <a:spLocks noChangeShapeType="1"/>
            </p:cNvSpPr>
            <p:nvPr/>
          </p:nvSpPr>
          <p:spPr bwMode="auto">
            <a:xfrm>
              <a:off x="2336" y="255"/>
              <a:ext cx="408" cy="363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Line 145"/>
            <p:cNvSpPr>
              <a:spLocks noChangeShapeType="1"/>
            </p:cNvSpPr>
            <p:nvPr/>
          </p:nvSpPr>
          <p:spPr bwMode="auto">
            <a:xfrm flipH="1">
              <a:off x="2336" y="255"/>
              <a:ext cx="408" cy="363"/>
            </a:xfrm>
            <a:prstGeom prst="line">
              <a:avLst/>
            </a:prstGeom>
            <a:noFill/>
            <a:ln w="34925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571472" y="5214950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宏观：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714480" y="5214950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两者在溶液中交换成分，有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沉淀</a:t>
            </a:r>
            <a:r>
              <a:rPr lang="zh-CN" altLang="en-US" dirty="0" smtClean="0">
                <a:latin typeface="Times New Roman" pitchFamily="18" charset="0"/>
              </a:rPr>
              <a:t>或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气体</a:t>
            </a:r>
            <a:r>
              <a:rPr lang="zh-CN" altLang="en-US" dirty="0" smtClean="0">
                <a:latin typeface="Times New Roman" pitchFamily="18" charset="0"/>
              </a:rPr>
              <a:t>或</a:t>
            </a:r>
            <a:r>
              <a:rPr lang="zh-CN" altLang="en-US" dirty="0" smtClean="0">
                <a:solidFill>
                  <a:srgbClr val="FF0000"/>
                </a:solidFill>
                <a:latin typeface="Times New Roman" pitchFamily="18" charset="0"/>
              </a:rPr>
              <a:t>水</a:t>
            </a:r>
            <a:r>
              <a:rPr lang="zh-CN" altLang="en-US" dirty="0" smtClean="0">
                <a:latin typeface="Times New Roman" pitchFamily="18" charset="0"/>
              </a:rPr>
              <a:t>产生</a:t>
            </a:r>
            <a:endParaRPr lang="zh-CN" altLang="en-US" dirty="0"/>
          </a:p>
        </p:txBody>
      </p:sp>
      <p:sp>
        <p:nvSpPr>
          <p:cNvPr id="78" name="TextBox 77"/>
          <p:cNvSpPr txBox="1"/>
          <p:nvPr/>
        </p:nvSpPr>
        <p:spPr>
          <a:xfrm>
            <a:off x="571472" y="5738170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00CC"/>
                </a:solidFill>
              </a:rPr>
              <a:t>微观：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714480" y="5786454"/>
            <a:ext cx="5214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溶液中</a:t>
            </a:r>
            <a:r>
              <a:rPr lang="zh-CN" altLang="en-US" dirty="0" smtClean="0">
                <a:solidFill>
                  <a:srgbClr val="FF0000"/>
                </a:solidFill>
              </a:rPr>
              <a:t>离子的浓度</a:t>
            </a:r>
            <a:r>
              <a:rPr lang="zh-CN" altLang="en-US" dirty="0" smtClean="0"/>
              <a:t>发生了改变</a:t>
            </a:r>
            <a:endParaRPr lang="zh-CN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428596" y="4643446"/>
            <a:ext cx="5134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小结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复分解反应发生的条件是：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 animBg="1"/>
      <p:bldP spid="53" grpId="0" animBg="1"/>
      <p:bldP spid="54" grpId="0"/>
      <p:bldP spid="58" grpId="0"/>
      <p:bldP spid="59" grpId="0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6" grpId="0"/>
      <p:bldP spid="77" grpId="0"/>
      <p:bldP spid="78" grpId="0"/>
      <p:bldP spid="79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2500298" y="552434"/>
            <a:ext cx="43577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kumimoji="1" lang="en-US" altLang="zh-CN" sz="3200" dirty="0" smtClean="0">
                <a:solidFill>
                  <a:srgbClr val="FF0000"/>
                </a:solidFill>
                <a:latin typeface="Arial" charset="0"/>
              </a:rPr>
              <a:t>【</a:t>
            </a:r>
            <a:r>
              <a:rPr kumimoji="1" lang="zh-CN" altLang="en-US" sz="3200" dirty="0" smtClean="0">
                <a:solidFill>
                  <a:srgbClr val="FF0000"/>
                </a:solidFill>
                <a:latin typeface="Arial" charset="0"/>
              </a:rPr>
              <a:t>活动与探究</a:t>
            </a:r>
            <a:r>
              <a:rPr kumimoji="1" lang="en-US" altLang="zh-CN" sz="3200" dirty="0" smtClean="0">
                <a:solidFill>
                  <a:srgbClr val="FF0000"/>
                </a:solidFill>
                <a:latin typeface="Arial" charset="0"/>
              </a:rPr>
              <a:t>】</a:t>
            </a:r>
            <a:endParaRPr kumimoji="1" lang="zh-CN" altLang="en-US" sz="3200" dirty="0">
              <a:solidFill>
                <a:srgbClr val="FF0000"/>
              </a:solidFill>
              <a:latin typeface="Arial" charset="0"/>
            </a:endParaRPr>
          </a:p>
        </p:txBody>
      </p:sp>
      <p:graphicFrame>
        <p:nvGraphicFramePr>
          <p:cNvPr id="64515" name="Group 3"/>
          <p:cNvGraphicFramePr>
            <a:graphicFrameLocks noGrp="1"/>
          </p:cNvGraphicFramePr>
          <p:nvPr/>
        </p:nvGraphicFramePr>
        <p:xfrm>
          <a:off x="468313" y="2060575"/>
          <a:ext cx="8066087" cy="2297119"/>
        </p:xfrm>
        <a:graphic>
          <a:graphicData uri="http://schemas.openxmlformats.org/drawingml/2006/table">
            <a:tbl>
              <a:tblPr/>
              <a:tblGrid>
                <a:gridCol w="1439862"/>
                <a:gridCol w="1657350"/>
                <a:gridCol w="1833563"/>
                <a:gridCol w="1566862"/>
                <a:gridCol w="1568450"/>
              </a:tblGrid>
              <a:tr h="4397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NaOH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溶液</a:t>
                      </a:r>
                      <a:endParaRPr kumimoji="1" lang="zh-CN" altLang="en-US" sz="2400" b="1" i="0" u="none" strike="noStrike" cap="none" normalizeH="0" baseline="-3000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NaCl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K</a:t>
                      </a:r>
                      <a:r>
                        <a:rPr kumimoji="1" lang="en-US" altLang="zh-CN" sz="24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CO</a:t>
                      </a:r>
                      <a:r>
                        <a:rPr kumimoji="1" lang="en-US" altLang="zh-CN" sz="24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Ba(NO</a:t>
                      </a:r>
                      <a:r>
                        <a:rPr kumimoji="1" lang="en-US" altLang="zh-CN" sz="24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3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)</a:t>
                      </a:r>
                      <a:r>
                        <a:rPr kumimoji="1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稀硫酸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6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判断依据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4541" name="Rectangle 29"/>
          <p:cNvSpPr>
            <a:spLocks noChangeArrowheads="1"/>
          </p:cNvSpPr>
          <p:nvPr/>
        </p:nvSpPr>
        <p:spPr bwMode="auto">
          <a:xfrm>
            <a:off x="2339975" y="2500306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1" lang="zh-CN" altLang="en-US" dirty="0">
                <a:solidFill>
                  <a:schemeClr val="hlink"/>
                </a:solidFill>
                <a:latin typeface="Arial" charset="0"/>
              </a:rPr>
              <a:t>能</a:t>
            </a:r>
          </a:p>
        </p:txBody>
      </p:sp>
      <p:sp>
        <p:nvSpPr>
          <p:cNvPr id="64542" name="Rectangle 30"/>
          <p:cNvSpPr>
            <a:spLocks noChangeArrowheads="1"/>
          </p:cNvSpPr>
          <p:nvPr/>
        </p:nvSpPr>
        <p:spPr bwMode="auto">
          <a:xfrm>
            <a:off x="3997325" y="2505069"/>
            <a:ext cx="1150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1" lang="zh-CN" altLang="en-US">
                <a:solidFill>
                  <a:schemeClr val="hlink"/>
                </a:solidFill>
                <a:latin typeface="Arial" charset="0"/>
              </a:rPr>
              <a:t>不能</a:t>
            </a:r>
          </a:p>
        </p:txBody>
      </p:sp>
      <p:sp>
        <p:nvSpPr>
          <p:cNvPr id="64543" name="Rectangle 31"/>
          <p:cNvSpPr>
            <a:spLocks noChangeArrowheads="1"/>
          </p:cNvSpPr>
          <p:nvPr/>
        </p:nvSpPr>
        <p:spPr bwMode="auto">
          <a:xfrm>
            <a:off x="5867400" y="2505069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1" lang="zh-CN" altLang="en-US">
                <a:solidFill>
                  <a:schemeClr val="hlink"/>
                </a:solidFill>
                <a:latin typeface="Arial" charset="0"/>
              </a:rPr>
              <a:t>能</a:t>
            </a:r>
          </a:p>
        </p:txBody>
      </p:sp>
      <p:sp>
        <p:nvSpPr>
          <p:cNvPr id="64544" name="Rectangle 32"/>
          <p:cNvSpPr>
            <a:spLocks noChangeArrowheads="1"/>
          </p:cNvSpPr>
          <p:nvPr/>
        </p:nvSpPr>
        <p:spPr bwMode="auto">
          <a:xfrm>
            <a:off x="1909763" y="3132131"/>
            <a:ext cx="1655762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1" lang="zh-CN" altLang="en-US" sz="2200">
                <a:solidFill>
                  <a:srgbClr val="0000FF"/>
                </a:solidFill>
                <a:latin typeface="Arial" charset="0"/>
              </a:rPr>
              <a:t>在溶液中交换成分时，</a:t>
            </a:r>
            <a:r>
              <a:rPr kumimoji="1" lang="zh-CN" altLang="en-US" sz="2200">
                <a:solidFill>
                  <a:schemeClr val="hlink"/>
                </a:solidFill>
                <a:latin typeface="Arial" charset="0"/>
              </a:rPr>
              <a:t>有水产生</a:t>
            </a:r>
          </a:p>
        </p:txBody>
      </p:sp>
      <p:sp>
        <p:nvSpPr>
          <p:cNvPr id="64545" name="Rectangle 33"/>
          <p:cNvSpPr>
            <a:spLocks noChangeArrowheads="1"/>
          </p:cNvSpPr>
          <p:nvPr/>
        </p:nvSpPr>
        <p:spPr bwMode="auto">
          <a:xfrm>
            <a:off x="7451725" y="2505069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1" lang="zh-CN" altLang="en-US">
                <a:solidFill>
                  <a:schemeClr val="hlink"/>
                </a:solidFill>
                <a:latin typeface="Arial" charset="0"/>
              </a:rPr>
              <a:t>能</a:t>
            </a:r>
          </a:p>
        </p:txBody>
      </p:sp>
      <p:sp>
        <p:nvSpPr>
          <p:cNvPr id="64546" name="Rectangle 34"/>
          <p:cNvSpPr>
            <a:spLocks noChangeArrowheads="1"/>
          </p:cNvSpPr>
          <p:nvPr/>
        </p:nvSpPr>
        <p:spPr bwMode="auto">
          <a:xfrm>
            <a:off x="3565525" y="3047994"/>
            <a:ext cx="18002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1" lang="zh-CN" altLang="en-US" sz="2000">
                <a:solidFill>
                  <a:schemeClr val="hlink"/>
                </a:solidFill>
                <a:latin typeface="Arial" charset="0"/>
              </a:rPr>
              <a:t>在溶液中交换成分时，</a:t>
            </a:r>
            <a:r>
              <a:rPr kumimoji="1" lang="zh-CN" altLang="en-US" sz="2000">
                <a:solidFill>
                  <a:srgbClr val="0000FF"/>
                </a:solidFill>
                <a:latin typeface="Arial" charset="0"/>
              </a:rPr>
              <a:t>没有沉淀、气体、水产生</a:t>
            </a:r>
          </a:p>
        </p:txBody>
      </p:sp>
      <p:sp>
        <p:nvSpPr>
          <p:cNvPr id="64547" name="Rectangle 35"/>
          <p:cNvSpPr>
            <a:spLocks noChangeArrowheads="1"/>
          </p:cNvSpPr>
          <p:nvPr/>
        </p:nvSpPr>
        <p:spPr bwMode="auto">
          <a:xfrm>
            <a:off x="5364163" y="3032119"/>
            <a:ext cx="16573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1" lang="zh-CN" altLang="en-US" sz="2000">
                <a:solidFill>
                  <a:srgbClr val="0000FF"/>
                </a:solidFill>
                <a:latin typeface="Arial" charset="0"/>
              </a:rPr>
              <a:t>在溶液中交换成分时，</a:t>
            </a:r>
            <a:r>
              <a:rPr kumimoji="1" lang="zh-CN" altLang="en-US" sz="2000">
                <a:solidFill>
                  <a:schemeClr val="hlink"/>
                </a:solidFill>
                <a:latin typeface="Arial" charset="0"/>
              </a:rPr>
              <a:t>有气体、水产生</a:t>
            </a:r>
          </a:p>
        </p:txBody>
      </p:sp>
      <p:sp>
        <p:nvSpPr>
          <p:cNvPr id="64548" name="Rectangle 36"/>
          <p:cNvSpPr>
            <a:spLocks noChangeArrowheads="1"/>
          </p:cNvSpPr>
          <p:nvPr/>
        </p:nvSpPr>
        <p:spPr bwMode="auto">
          <a:xfrm>
            <a:off x="6948488" y="3121019"/>
            <a:ext cx="1657350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1" lang="zh-CN" altLang="en-US" sz="2200">
                <a:solidFill>
                  <a:srgbClr val="0000FF"/>
                </a:solidFill>
                <a:latin typeface="Arial" charset="0"/>
              </a:rPr>
              <a:t>在溶液中交换成分时，</a:t>
            </a:r>
            <a:r>
              <a:rPr kumimoji="1" lang="zh-CN" altLang="en-US" sz="2200">
                <a:solidFill>
                  <a:schemeClr val="hlink"/>
                </a:solidFill>
                <a:latin typeface="Arial" charset="0"/>
              </a:rPr>
              <a:t>有沉淀产生</a:t>
            </a:r>
          </a:p>
        </p:txBody>
      </p:sp>
      <p:sp>
        <p:nvSpPr>
          <p:cNvPr id="64549" name="Text Box 37"/>
          <p:cNvSpPr txBox="1">
            <a:spLocks noChangeArrowheads="1"/>
          </p:cNvSpPr>
          <p:nvPr/>
        </p:nvSpPr>
        <p:spPr bwMode="auto">
          <a:xfrm>
            <a:off x="250825" y="4467533"/>
            <a:ext cx="41782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 smtClean="0">
                <a:latin typeface="宋体" pitchFamily="2" charset="-122"/>
              </a:rPr>
              <a:t>2.</a:t>
            </a:r>
            <a:r>
              <a:rPr lang="zh-CN" altLang="en-US" dirty="0" smtClean="0">
                <a:latin typeface="宋体" pitchFamily="2" charset="-122"/>
              </a:rPr>
              <a:t>设计实验证明你的判断</a:t>
            </a:r>
            <a:endParaRPr lang="zh-CN" altLang="en-US" dirty="0">
              <a:solidFill>
                <a:schemeClr val="hlink"/>
              </a:solidFill>
              <a:latin typeface="宋体" pitchFamily="2" charset="-122"/>
            </a:endParaRPr>
          </a:p>
        </p:txBody>
      </p:sp>
      <p:sp>
        <p:nvSpPr>
          <p:cNvPr id="64550" name="Text Box 38"/>
          <p:cNvSpPr txBox="1">
            <a:spLocks noChangeArrowheads="1"/>
          </p:cNvSpPr>
          <p:nvPr/>
        </p:nvSpPr>
        <p:spPr bwMode="auto">
          <a:xfrm>
            <a:off x="468313" y="5373688"/>
            <a:ext cx="86934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latin typeface="+mn-ea"/>
                <a:ea typeface="+mn-ea"/>
              </a:rPr>
              <a:t>取少量的氢氧化钠溶液</a:t>
            </a:r>
            <a:r>
              <a:rPr lang="zh-CN" altLang="en-US" dirty="0" smtClean="0">
                <a:latin typeface="+mn-ea"/>
                <a:ea typeface="+mn-ea"/>
              </a:rPr>
              <a:t>于一支试管</a:t>
            </a:r>
            <a:r>
              <a:rPr lang="zh-CN" altLang="en-US" dirty="0">
                <a:latin typeface="+mn-ea"/>
                <a:ea typeface="+mn-ea"/>
              </a:rPr>
              <a:t>中，滴</a:t>
            </a:r>
            <a:r>
              <a:rPr lang="zh-CN" altLang="en-US" dirty="0" smtClean="0">
                <a:latin typeface="+mn-ea"/>
                <a:ea typeface="+mn-ea"/>
              </a:rPr>
              <a:t>加</a:t>
            </a:r>
            <a:r>
              <a:rPr lang="en-US" altLang="zh-CN" dirty="0" smtClean="0">
                <a:latin typeface="+mn-ea"/>
                <a:ea typeface="+mn-ea"/>
              </a:rPr>
              <a:t>2</a:t>
            </a:r>
            <a:r>
              <a:rPr lang="zh-CN" altLang="en-US" dirty="0">
                <a:latin typeface="+mn-ea"/>
                <a:ea typeface="+mn-ea"/>
              </a:rPr>
              <a:t>滴无色酚酞溶液，</a:t>
            </a:r>
          </a:p>
        </p:txBody>
      </p:sp>
      <p:sp>
        <p:nvSpPr>
          <p:cNvPr id="64551" name="Text Box 39"/>
          <p:cNvSpPr txBox="1">
            <a:spLocks noChangeArrowheads="1"/>
          </p:cNvSpPr>
          <p:nvPr/>
        </p:nvSpPr>
        <p:spPr bwMode="auto">
          <a:xfrm>
            <a:off x="468313" y="5780088"/>
            <a:ext cx="384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振荡</a:t>
            </a:r>
            <a:r>
              <a:rPr lang="zh-CN" altLang="en-US"/>
              <a:t>，</a:t>
            </a:r>
            <a:r>
              <a:rPr lang="zh-CN" altLang="en-US">
                <a:solidFill>
                  <a:schemeClr val="hlink"/>
                </a:solidFill>
              </a:rPr>
              <a:t>无色酚酞溶液变红，</a:t>
            </a:r>
          </a:p>
        </p:txBody>
      </p:sp>
      <p:sp>
        <p:nvSpPr>
          <p:cNvPr id="64552" name="Text Box 40"/>
          <p:cNvSpPr txBox="1">
            <a:spLocks noChangeArrowheads="1"/>
          </p:cNvSpPr>
          <p:nvPr/>
        </p:nvSpPr>
        <p:spPr bwMode="auto">
          <a:xfrm>
            <a:off x="4048125" y="5780088"/>
            <a:ext cx="506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/>
              <a:t>再向试管中逐滴滴加稀硫酸，</a:t>
            </a:r>
            <a:r>
              <a:rPr lang="zh-CN" altLang="en-US" dirty="0">
                <a:solidFill>
                  <a:srgbClr val="0000FF"/>
                </a:solidFill>
              </a:rPr>
              <a:t>振荡</a:t>
            </a:r>
            <a:r>
              <a:rPr lang="zh-CN" altLang="en-US" dirty="0"/>
              <a:t>，</a:t>
            </a:r>
          </a:p>
        </p:txBody>
      </p:sp>
      <p:sp>
        <p:nvSpPr>
          <p:cNvPr id="64553" name="Text Box 41"/>
          <p:cNvSpPr txBox="1">
            <a:spLocks noChangeArrowheads="1"/>
          </p:cNvSpPr>
          <p:nvPr/>
        </p:nvSpPr>
        <p:spPr bwMode="auto">
          <a:xfrm>
            <a:off x="468313" y="6165850"/>
            <a:ext cx="353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</a:rPr>
              <a:t>试管中溶液的颜色消失。</a:t>
            </a:r>
          </a:p>
        </p:txBody>
      </p:sp>
      <p:sp>
        <p:nvSpPr>
          <p:cNvPr id="64554" name="Text Box 42"/>
          <p:cNvSpPr txBox="1">
            <a:spLocks noChangeArrowheads="1"/>
          </p:cNvSpPr>
          <p:nvPr/>
        </p:nvSpPr>
        <p:spPr bwMode="auto">
          <a:xfrm>
            <a:off x="3759200" y="6165850"/>
            <a:ext cx="506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证明氢氧化钠与稀硫酸发生了反应。</a:t>
            </a:r>
          </a:p>
        </p:txBody>
      </p:sp>
      <p:sp>
        <p:nvSpPr>
          <p:cNvPr id="19" name="Text Box 37"/>
          <p:cNvSpPr txBox="1">
            <a:spLocks noChangeArrowheads="1"/>
          </p:cNvSpPr>
          <p:nvPr/>
        </p:nvSpPr>
        <p:spPr bwMode="auto">
          <a:xfrm>
            <a:off x="1087461" y="1285860"/>
            <a:ext cx="80565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 smtClean="0">
                <a:latin typeface="宋体" pitchFamily="2" charset="-122"/>
              </a:rPr>
              <a:t>1.</a:t>
            </a:r>
            <a:r>
              <a:rPr lang="zh-CN" altLang="en-US" dirty="0" smtClean="0">
                <a:latin typeface="宋体" pitchFamily="2" charset="-122"/>
              </a:rPr>
              <a:t>判断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稀硫酸</a:t>
            </a:r>
            <a:r>
              <a:rPr lang="zh-CN" altLang="en-US" dirty="0" smtClean="0">
                <a:latin typeface="宋体" pitchFamily="2" charset="-122"/>
              </a:rPr>
              <a:t>与下表中四种化合物溶液之间是否反应？</a:t>
            </a:r>
            <a:endParaRPr lang="zh-CN" altLang="en-US" dirty="0">
              <a:solidFill>
                <a:schemeClr val="hlink"/>
              </a:solidFill>
              <a:latin typeface="宋体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286380" y="681319"/>
            <a:ext cx="12362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dirty="0" smtClean="0">
                <a:solidFill>
                  <a:srgbClr val="0000FF"/>
                </a:solidFill>
                <a:latin typeface="Arial" charset="0"/>
              </a:rPr>
              <a:t>（</a:t>
            </a:r>
            <a:r>
              <a:rPr kumimoji="1" lang="en-US" altLang="zh-CN" dirty="0" smtClean="0">
                <a:solidFill>
                  <a:srgbClr val="0000FF"/>
                </a:solidFill>
                <a:latin typeface="Arial" charset="0"/>
              </a:rPr>
              <a:t>P</a:t>
            </a:r>
            <a:r>
              <a:rPr kumimoji="1" lang="en-US" altLang="zh-CN" baseline="-25000" dirty="0" smtClean="0">
                <a:solidFill>
                  <a:srgbClr val="0000FF"/>
                </a:solidFill>
                <a:latin typeface="Arial" charset="0"/>
              </a:rPr>
              <a:t>75</a:t>
            </a:r>
            <a:r>
              <a:rPr kumimoji="1" lang="zh-CN" altLang="en-US" dirty="0" smtClean="0">
                <a:solidFill>
                  <a:srgbClr val="0000FF"/>
                </a:solidFill>
                <a:latin typeface="Arial" charset="0"/>
              </a:rPr>
              <a:t>）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21" name="Text Box 37"/>
          <p:cNvSpPr txBox="1">
            <a:spLocks noChangeArrowheads="1"/>
          </p:cNvSpPr>
          <p:nvPr/>
        </p:nvSpPr>
        <p:spPr bwMode="auto">
          <a:xfrm>
            <a:off x="214282" y="4896161"/>
            <a:ext cx="6842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  <a:latin typeface="宋体" pitchFamily="2" charset="-122"/>
              </a:rPr>
              <a:t>（</a:t>
            </a:r>
            <a:r>
              <a:rPr lang="en-US" altLang="zh-CN" dirty="0" smtClean="0">
                <a:solidFill>
                  <a:schemeClr val="hlink"/>
                </a:solidFill>
                <a:latin typeface="宋体" pitchFamily="2" charset="-122"/>
              </a:rPr>
              <a:t>1</a:t>
            </a:r>
            <a:r>
              <a:rPr lang="zh-CN" altLang="en-US" dirty="0" smtClean="0">
                <a:solidFill>
                  <a:schemeClr val="hlink"/>
                </a:solidFill>
                <a:latin typeface="宋体" pitchFamily="2" charset="-122"/>
              </a:rPr>
              <a:t>）证明</a:t>
            </a:r>
            <a:r>
              <a:rPr lang="en-US" altLang="zh-CN" dirty="0" smtClean="0">
                <a:solidFill>
                  <a:schemeClr val="hlink"/>
                </a:solidFill>
                <a:latin typeface="宋体" pitchFamily="2" charset="-122"/>
              </a:rPr>
              <a:t>H</a:t>
            </a:r>
            <a:r>
              <a:rPr lang="en-US" altLang="zh-CN" baseline="-25000" dirty="0" smtClean="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 dirty="0" smtClean="0">
                <a:solidFill>
                  <a:schemeClr val="hlink"/>
                </a:solidFill>
                <a:latin typeface="宋体" pitchFamily="2" charset="-122"/>
              </a:rPr>
              <a:t>SO</a:t>
            </a:r>
            <a:r>
              <a:rPr lang="en-US" altLang="zh-CN" baseline="-25000" dirty="0" smtClean="0">
                <a:solidFill>
                  <a:schemeClr val="hlink"/>
                </a:solidFill>
                <a:latin typeface="宋体" pitchFamily="2" charset="-122"/>
              </a:rPr>
              <a:t>4</a:t>
            </a:r>
            <a:r>
              <a:rPr lang="zh-CN" altLang="en-US" dirty="0" smtClean="0">
                <a:solidFill>
                  <a:schemeClr val="hlink"/>
                </a:solidFill>
                <a:latin typeface="宋体" pitchFamily="2" charset="-122"/>
              </a:rPr>
              <a:t>与</a:t>
            </a:r>
            <a:r>
              <a:rPr lang="en-US" altLang="zh-CN" dirty="0" err="1" smtClean="0">
                <a:solidFill>
                  <a:schemeClr val="hlink"/>
                </a:solidFill>
                <a:latin typeface="宋体" pitchFamily="2" charset="-122"/>
              </a:rPr>
              <a:t>NaOH</a:t>
            </a:r>
            <a:r>
              <a:rPr lang="zh-CN" altLang="en-US" dirty="0" smtClean="0">
                <a:solidFill>
                  <a:schemeClr val="hlink"/>
                </a:solidFill>
                <a:latin typeface="宋体" pitchFamily="2" charset="-122"/>
              </a:rPr>
              <a:t>之间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能</a:t>
            </a:r>
            <a:r>
              <a:rPr lang="zh-CN" altLang="en-US" dirty="0" smtClean="0">
                <a:solidFill>
                  <a:schemeClr val="hlink"/>
                </a:solidFill>
                <a:latin typeface="宋体" pitchFamily="2" charset="-122"/>
              </a:rPr>
              <a:t>发生反应</a:t>
            </a:r>
            <a:endParaRPr lang="zh-CN" altLang="en-US" dirty="0">
              <a:solidFill>
                <a:schemeClr val="hlink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4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4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4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4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4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4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64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64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64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64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64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64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41" grpId="0"/>
      <p:bldP spid="64542" grpId="0"/>
      <p:bldP spid="64543" grpId="0"/>
      <p:bldP spid="64544" grpId="0"/>
      <p:bldP spid="64545" grpId="0"/>
      <p:bldP spid="64546" grpId="0"/>
      <p:bldP spid="64547" grpId="0"/>
      <p:bldP spid="64548" grpId="0"/>
      <p:bldP spid="64549" grpId="0"/>
      <p:bldP spid="64550" grpId="0"/>
      <p:bldP spid="64551" grpId="0"/>
      <p:bldP spid="64552" grpId="0"/>
      <p:bldP spid="64553" grpId="0"/>
      <p:bldP spid="64554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2500298" y="552434"/>
            <a:ext cx="43577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kumimoji="1" lang="en-US" altLang="zh-CN" sz="3200" dirty="0" smtClean="0">
                <a:solidFill>
                  <a:srgbClr val="FF0000"/>
                </a:solidFill>
                <a:latin typeface="Arial" charset="0"/>
              </a:rPr>
              <a:t>【</a:t>
            </a:r>
            <a:r>
              <a:rPr kumimoji="1" lang="zh-CN" altLang="en-US" sz="3200" dirty="0" smtClean="0">
                <a:solidFill>
                  <a:srgbClr val="FF0000"/>
                </a:solidFill>
                <a:latin typeface="Arial" charset="0"/>
              </a:rPr>
              <a:t>活动与探究</a:t>
            </a:r>
            <a:r>
              <a:rPr kumimoji="1" lang="en-US" altLang="zh-CN" sz="3200" dirty="0" smtClean="0">
                <a:solidFill>
                  <a:srgbClr val="FF0000"/>
                </a:solidFill>
                <a:latin typeface="Arial" charset="0"/>
              </a:rPr>
              <a:t>】</a:t>
            </a:r>
            <a:endParaRPr kumimoji="1" lang="zh-CN" altLang="en-US" sz="3200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64549" name="Text Box 37"/>
          <p:cNvSpPr txBox="1">
            <a:spLocks noChangeArrowheads="1"/>
          </p:cNvSpPr>
          <p:nvPr/>
        </p:nvSpPr>
        <p:spPr bwMode="auto">
          <a:xfrm>
            <a:off x="285750" y="2143116"/>
            <a:ext cx="41782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 smtClean="0">
                <a:latin typeface="宋体" pitchFamily="2" charset="-122"/>
              </a:rPr>
              <a:t>2.</a:t>
            </a:r>
            <a:r>
              <a:rPr lang="zh-CN" altLang="en-US" dirty="0" smtClean="0">
                <a:latin typeface="宋体" pitchFamily="2" charset="-122"/>
              </a:rPr>
              <a:t>设计实验证明你的判断</a:t>
            </a:r>
            <a:endParaRPr lang="zh-CN" altLang="en-US" dirty="0">
              <a:solidFill>
                <a:schemeClr val="hlink"/>
              </a:solidFill>
              <a:latin typeface="宋体" pitchFamily="2" charset="-122"/>
            </a:endParaRPr>
          </a:p>
        </p:txBody>
      </p:sp>
      <p:sp>
        <p:nvSpPr>
          <p:cNvPr id="64550" name="Text Box 38"/>
          <p:cNvSpPr txBox="1">
            <a:spLocks noChangeArrowheads="1"/>
          </p:cNvSpPr>
          <p:nvPr/>
        </p:nvSpPr>
        <p:spPr bwMode="auto">
          <a:xfrm>
            <a:off x="503238" y="3192147"/>
            <a:ext cx="86934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latin typeface="+mn-ea"/>
                <a:ea typeface="+mn-ea"/>
              </a:rPr>
              <a:t>取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少量</a:t>
            </a:r>
            <a:r>
              <a:rPr lang="zh-CN" altLang="en-US" dirty="0" smtClean="0">
                <a:latin typeface="+mn-ea"/>
                <a:ea typeface="+mn-ea"/>
              </a:rPr>
              <a:t>的</a:t>
            </a:r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稀硫酸</a:t>
            </a:r>
            <a:r>
              <a:rPr lang="zh-CN" altLang="en-US" dirty="0" smtClean="0">
                <a:latin typeface="+mn-ea"/>
                <a:ea typeface="+mn-ea"/>
              </a:rPr>
              <a:t>于一支试管</a:t>
            </a:r>
            <a:r>
              <a:rPr lang="zh-CN" altLang="en-US" dirty="0">
                <a:latin typeface="+mn-ea"/>
                <a:ea typeface="+mn-ea"/>
              </a:rPr>
              <a:t>中，滴</a:t>
            </a:r>
            <a:r>
              <a:rPr lang="zh-CN" altLang="en-US" dirty="0" smtClean="0">
                <a:latin typeface="+mn-ea"/>
                <a:ea typeface="+mn-ea"/>
              </a:rPr>
              <a:t>加</a:t>
            </a:r>
            <a:r>
              <a:rPr lang="en-US" altLang="zh-CN" dirty="0" smtClean="0">
                <a:latin typeface="+mn-ea"/>
                <a:ea typeface="+mn-ea"/>
              </a:rPr>
              <a:t>2</a:t>
            </a:r>
            <a:r>
              <a:rPr lang="zh-CN" altLang="en-US" dirty="0" smtClean="0">
                <a:latin typeface="+mn-ea"/>
                <a:ea typeface="+mn-ea"/>
              </a:rPr>
              <a:t>滴</a:t>
            </a:r>
            <a:r>
              <a:rPr lang="zh-CN" altLang="en-US" dirty="0" smtClean="0">
                <a:solidFill>
                  <a:srgbClr val="660066"/>
                </a:solidFill>
                <a:latin typeface="+mn-ea"/>
                <a:ea typeface="+mn-ea"/>
              </a:rPr>
              <a:t>紫色石蕊溶液</a:t>
            </a:r>
            <a:r>
              <a:rPr lang="zh-CN" altLang="en-US" dirty="0" smtClean="0">
                <a:latin typeface="+mn-ea"/>
                <a:ea typeface="+mn-ea"/>
              </a:rPr>
              <a:t>，</a:t>
            </a:r>
            <a:r>
              <a:rPr lang="zh-CN" altLang="en-US" dirty="0" smtClean="0">
                <a:solidFill>
                  <a:srgbClr val="0000FF"/>
                </a:solidFill>
              </a:rPr>
              <a:t>振荡</a:t>
            </a:r>
            <a:r>
              <a:rPr lang="zh-CN" altLang="en-US" dirty="0" smtClean="0"/>
              <a:t>，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64551" name="Text Box 39"/>
          <p:cNvSpPr txBox="1">
            <a:spLocks noChangeArrowheads="1"/>
          </p:cNvSpPr>
          <p:nvPr/>
        </p:nvSpPr>
        <p:spPr bwMode="auto">
          <a:xfrm>
            <a:off x="503238" y="3669985"/>
            <a:ext cx="23503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660066"/>
                </a:solidFill>
              </a:rPr>
              <a:t>紫色石蕊</a:t>
            </a:r>
            <a:r>
              <a:rPr lang="zh-CN" altLang="en-US" dirty="0" smtClean="0">
                <a:solidFill>
                  <a:schemeClr val="hlink"/>
                </a:solidFill>
              </a:rPr>
              <a:t>变</a:t>
            </a:r>
            <a:r>
              <a:rPr lang="zh-CN" altLang="en-US" dirty="0">
                <a:solidFill>
                  <a:schemeClr val="hlink"/>
                </a:solidFill>
              </a:rPr>
              <a:t>红，</a:t>
            </a:r>
          </a:p>
        </p:txBody>
      </p:sp>
      <p:sp>
        <p:nvSpPr>
          <p:cNvPr id="64552" name="Text Box 40"/>
          <p:cNvSpPr txBox="1">
            <a:spLocks noChangeArrowheads="1"/>
          </p:cNvSpPr>
          <p:nvPr/>
        </p:nvSpPr>
        <p:spPr bwMode="auto">
          <a:xfrm>
            <a:off x="2714612" y="3669985"/>
            <a:ext cx="63754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latin typeface="+mn-ea"/>
                <a:ea typeface="+mn-ea"/>
              </a:rPr>
              <a:t>再向试管</a:t>
            </a:r>
            <a:r>
              <a:rPr lang="zh-CN" altLang="en-US" dirty="0" smtClean="0">
                <a:latin typeface="+mn-ea"/>
                <a:ea typeface="+mn-ea"/>
              </a:rPr>
              <a:t>中滴加</a:t>
            </a: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过量</a:t>
            </a:r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（或足量）</a:t>
            </a:r>
            <a:r>
              <a:rPr lang="zh-CN" altLang="en-US" dirty="0" smtClean="0">
                <a:latin typeface="+mn-ea"/>
                <a:ea typeface="+mn-ea"/>
              </a:rPr>
              <a:t>的</a:t>
            </a:r>
            <a:r>
              <a:rPr lang="en-US" altLang="zh-CN" dirty="0" err="1" smtClean="0">
                <a:latin typeface="+mn-ea"/>
                <a:ea typeface="+mn-ea"/>
              </a:rPr>
              <a:t>NaCl</a:t>
            </a:r>
            <a:r>
              <a:rPr lang="zh-CN" altLang="en-US" dirty="0" smtClean="0">
                <a:latin typeface="+mn-ea"/>
                <a:ea typeface="+mn-ea"/>
              </a:rPr>
              <a:t>溶液，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64553" name="Text Box 41"/>
          <p:cNvSpPr txBox="1">
            <a:spLocks noChangeArrowheads="1"/>
          </p:cNvSpPr>
          <p:nvPr/>
        </p:nvSpPr>
        <p:spPr bwMode="auto">
          <a:xfrm>
            <a:off x="503238" y="4127185"/>
            <a:ext cx="4568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  <a:latin typeface="+mn-ea"/>
              </a:rPr>
              <a:t>振荡</a:t>
            </a:r>
            <a:r>
              <a:rPr lang="zh-CN" altLang="en-US" dirty="0" smtClean="0">
                <a:latin typeface="+mn-ea"/>
              </a:rPr>
              <a:t>，</a:t>
            </a:r>
            <a:r>
              <a:rPr lang="zh-CN" altLang="en-US" dirty="0" smtClean="0">
                <a:solidFill>
                  <a:schemeClr val="hlink"/>
                </a:solidFill>
              </a:rPr>
              <a:t>溶液依然呈现红色，</a:t>
            </a:r>
            <a:endParaRPr lang="zh-CN" altLang="en-US" dirty="0">
              <a:solidFill>
                <a:schemeClr val="hlink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286380" y="681319"/>
            <a:ext cx="12362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dirty="0" smtClean="0">
                <a:solidFill>
                  <a:srgbClr val="0000FF"/>
                </a:solidFill>
                <a:latin typeface="Arial" charset="0"/>
              </a:rPr>
              <a:t>（</a:t>
            </a:r>
            <a:r>
              <a:rPr kumimoji="1" lang="en-US" altLang="zh-CN" dirty="0" smtClean="0">
                <a:solidFill>
                  <a:srgbClr val="0000FF"/>
                </a:solidFill>
                <a:latin typeface="Arial" charset="0"/>
              </a:rPr>
              <a:t>P</a:t>
            </a:r>
            <a:r>
              <a:rPr kumimoji="1" lang="en-US" altLang="zh-CN" baseline="-25000" dirty="0" smtClean="0">
                <a:solidFill>
                  <a:srgbClr val="0000FF"/>
                </a:solidFill>
                <a:latin typeface="Arial" charset="0"/>
              </a:rPr>
              <a:t>75</a:t>
            </a:r>
            <a:r>
              <a:rPr kumimoji="1" lang="zh-CN" altLang="en-US" dirty="0" smtClean="0">
                <a:solidFill>
                  <a:srgbClr val="0000FF"/>
                </a:solidFill>
                <a:latin typeface="Arial" charset="0"/>
              </a:rPr>
              <a:t>）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21" name="Text Box 37"/>
          <p:cNvSpPr txBox="1">
            <a:spLocks noChangeArrowheads="1"/>
          </p:cNvSpPr>
          <p:nvPr/>
        </p:nvSpPr>
        <p:spPr bwMode="auto">
          <a:xfrm>
            <a:off x="249207" y="2643182"/>
            <a:ext cx="6842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dirty="0" smtClean="0">
                <a:solidFill>
                  <a:schemeClr val="hlink"/>
                </a:solidFill>
                <a:latin typeface="宋体" pitchFamily="2" charset="-122"/>
              </a:rPr>
              <a:t>（</a:t>
            </a:r>
            <a:r>
              <a:rPr lang="en-US" altLang="zh-CN" dirty="0" smtClean="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zh-CN" altLang="en-US" dirty="0" smtClean="0">
                <a:solidFill>
                  <a:schemeClr val="hlink"/>
                </a:solidFill>
                <a:latin typeface="宋体" pitchFamily="2" charset="-122"/>
              </a:rPr>
              <a:t>）证明</a:t>
            </a:r>
            <a:r>
              <a:rPr lang="en-US" altLang="zh-CN" dirty="0" smtClean="0">
                <a:solidFill>
                  <a:schemeClr val="hlink"/>
                </a:solidFill>
                <a:latin typeface="宋体" pitchFamily="2" charset="-122"/>
              </a:rPr>
              <a:t>H</a:t>
            </a:r>
            <a:r>
              <a:rPr lang="en-US" altLang="zh-CN" baseline="-25000" dirty="0" smtClean="0">
                <a:solidFill>
                  <a:schemeClr val="hlink"/>
                </a:solidFill>
                <a:latin typeface="宋体" pitchFamily="2" charset="-122"/>
              </a:rPr>
              <a:t>2</a:t>
            </a:r>
            <a:r>
              <a:rPr lang="en-US" altLang="zh-CN" dirty="0" smtClean="0">
                <a:solidFill>
                  <a:schemeClr val="hlink"/>
                </a:solidFill>
                <a:latin typeface="宋体" pitchFamily="2" charset="-122"/>
              </a:rPr>
              <a:t>SO</a:t>
            </a:r>
            <a:r>
              <a:rPr lang="en-US" altLang="zh-CN" baseline="-25000" dirty="0" smtClean="0">
                <a:solidFill>
                  <a:schemeClr val="hlink"/>
                </a:solidFill>
                <a:latin typeface="宋体" pitchFamily="2" charset="-122"/>
              </a:rPr>
              <a:t>4</a:t>
            </a:r>
            <a:r>
              <a:rPr lang="zh-CN" altLang="en-US" dirty="0" smtClean="0">
                <a:solidFill>
                  <a:schemeClr val="hlink"/>
                </a:solidFill>
                <a:latin typeface="宋体" pitchFamily="2" charset="-122"/>
              </a:rPr>
              <a:t>与</a:t>
            </a:r>
            <a:r>
              <a:rPr lang="en-US" altLang="zh-CN" dirty="0" err="1" smtClean="0">
                <a:solidFill>
                  <a:schemeClr val="hlink"/>
                </a:solidFill>
                <a:latin typeface="宋体" pitchFamily="2" charset="-122"/>
              </a:rPr>
              <a:t>NaCl</a:t>
            </a:r>
            <a:r>
              <a:rPr lang="zh-CN" altLang="en-US" dirty="0" smtClean="0">
                <a:solidFill>
                  <a:schemeClr val="hlink"/>
                </a:solidFill>
                <a:latin typeface="宋体" pitchFamily="2" charset="-122"/>
              </a:rPr>
              <a:t>之间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不能</a:t>
            </a:r>
            <a:r>
              <a:rPr lang="zh-CN" altLang="en-US" dirty="0" smtClean="0">
                <a:solidFill>
                  <a:schemeClr val="hlink"/>
                </a:solidFill>
                <a:latin typeface="宋体" pitchFamily="2" charset="-122"/>
              </a:rPr>
              <a:t>发生反应</a:t>
            </a:r>
            <a:endParaRPr lang="zh-CN" altLang="en-US" dirty="0">
              <a:solidFill>
                <a:schemeClr val="hlink"/>
              </a:solidFill>
              <a:latin typeface="宋体" pitchFamily="2" charset="-122"/>
            </a:endParaRPr>
          </a:p>
        </p:txBody>
      </p:sp>
      <p:sp>
        <p:nvSpPr>
          <p:cNvPr id="22" name="Text Box 41"/>
          <p:cNvSpPr txBox="1">
            <a:spLocks noChangeArrowheads="1"/>
          </p:cNvSpPr>
          <p:nvPr/>
        </p:nvSpPr>
        <p:spPr bwMode="auto">
          <a:xfrm>
            <a:off x="4198868" y="4128632"/>
            <a:ext cx="35878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且没有沉淀、气泡产生。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24" name="Text Box 41"/>
          <p:cNvSpPr txBox="1">
            <a:spLocks noChangeArrowheads="1"/>
          </p:cNvSpPr>
          <p:nvPr/>
        </p:nvSpPr>
        <p:spPr bwMode="auto">
          <a:xfrm>
            <a:off x="357158" y="4786322"/>
            <a:ext cx="821216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 smtClean="0">
                <a:latin typeface="+mn-ea"/>
                <a:ea typeface="+mn-ea"/>
              </a:rPr>
              <a:t>【</a:t>
            </a:r>
            <a:r>
              <a:rPr lang="zh-CN" altLang="en-US" dirty="0" smtClean="0">
                <a:latin typeface="+mn-ea"/>
                <a:ea typeface="+mn-ea"/>
              </a:rPr>
              <a:t>思考</a:t>
            </a:r>
            <a:r>
              <a:rPr lang="en-US" altLang="zh-CN" dirty="0" smtClean="0">
                <a:latin typeface="+mn-ea"/>
                <a:ea typeface="+mn-ea"/>
              </a:rPr>
              <a:t>4】</a:t>
            </a:r>
            <a:r>
              <a:rPr lang="zh-CN" altLang="en-US" dirty="0" smtClean="0">
                <a:latin typeface="+mn-ea"/>
                <a:ea typeface="+mn-ea"/>
              </a:rPr>
              <a:t>上述实验中稀硫酸和氯化钠的滴加顺序能否颠倒？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25" name="Text Box 41"/>
          <p:cNvSpPr txBox="1">
            <a:spLocks noChangeArrowheads="1"/>
          </p:cNvSpPr>
          <p:nvPr/>
        </p:nvSpPr>
        <p:spPr bwMode="auto">
          <a:xfrm>
            <a:off x="1785918" y="5396227"/>
            <a:ext cx="63722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若颠倒，一定保证滴加稀硫酸的量为“少量”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13" name="Text Box 41"/>
          <p:cNvSpPr txBox="1">
            <a:spLocks noChangeArrowheads="1"/>
          </p:cNvSpPr>
          <p:nvPr/>
        </p:nvSpPr>
        <p:spPr bwMode="auto">
          <a:xfrm>
            <a:off x="1785918" y="5896293"/>
            <a:ext cx="23503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可是不好表达！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4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4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4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4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50" grpId="0"/>
      <p:bldP spid="64551" grpId="0"/>
      <p:bldP spid="64552" grpId="0"/>
      <p:bldP spid="64553" grpId="0"/>
      <p:bldP spid="22" grpId="0"/>
      <p:bldP spid="24" grpId="0"/>
      <p:bldP spid="25" grpId="0"/>
      <p:bldP spid="13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3038</TotalTime>
  <Words>932</Words>
  <Application>Microsoft PowerPoint</Application>
  <PresentationFormat>全屏显示(4:3)</PresentationFormat>
  <Paragraphs>143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admin</cp:lastModifiedBy>
  <cp:revision>236</cp:revision>
  <dcterms:created xsi:type="dcterms:W3CDTF">2004-03-09T10:49:12Z</dcterms:created>
  <dcterms:modified xsi:type="dcterms:W3CDTF">2018-04-09T01:45:26Z</dcterms:modified>
</cp:coreProperties>
</file>