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3" r:id="rId3"/>
  </p:sldMasterIdLst>
  <p:notesMasterIdLst>
    <p:notesMasterId r:id="rId29"/>
  </p:notesMasterIdLst>
  <p:handoutMasterIdLst>
    <p:handoutMasterId r:id="rId30"/>
  </p:handoutMasterIdLst>
  <p:sldIdLst>
    <p:sldId id="356" r:id="rId4"/>
    <p:sldId id="256" r:id="rId5"/>
    <p:sldId id="439" r:id="rId6"/>
    <p:sldId id="260" r:id="rId7"/>
    <p:sldId id="485" r:id="rId8"/>
    <p:sldId id="486" r:id="rId9"/>
    <p:sldId id="261" r:id="rId10"/>
    <p:sldId id="377" r:id="rId11"/>
    <p:sldId id="263" r:id="rId12"/>
    <p:sldId id="270" r:id="rId13"/>
    <p:sldId id="452" r:id="rId14"/>
    <p:sldId id="448" r:id="rId15"/>
    <p:sldId id="421" r:id="rId16"/>
    <p:sldId id="456" r:id="rId17"/>
    <p:sldId id="453" r:id="rId18"/>
    <p:sldId id="460" r:id="rId19"/>
    <p:sldId id="461" r:id="rId20"/>
    <p:sldId id="457" r:id="rId21"/>
    <p:sldId id="463" r:id="rId22"/>
    <p:sldId id="464" r:id="rId23"/>
    <p:sldId id="332" r:id="rId24"/>
    <p:sldId id="487" r:id="rId25"/>
    <p:sldId id="284" r:id="rId26"/>
    <p:sldId id="488" r:id="rId27"/>
    <p:sldId id="436" r:id="rId28"/>
  </p:sldIdLst>
  <p:sldSz cx="9144000" cy="51435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FF"/>
    <a:srgbClr val="FF9900"/>
    <a:srgbClr val="CCFF99"/>
    <a:srgbClr val="FF66FF"/>
    <a:srgbClr val="FFCCFF"/>
    <a:srgbClr val="CCFFFF"/>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p:restoredTop sz="94660"/>
  </p:normalViewPr>
  <p:slideViewPr>
    <p:cSldViewPr snapToGrid="0" showGuides="1">
      <p:cViewPr varScale="1">
        <p:scale>
          <a:sx n="146" d="100"/>
          <a:sy n="146" d="100"/>
        </p:scale>
        <p:origin x="576" y="108"/>
      </p:cViewPr>
      <p:guideLst>
        <p:guide orient="horz" pos="1651"/>
        <p:guide pos="2946"/>
      </p:guideLst>
    </p:cSldViewPr>
  </p:slideViewPr>
  <p:notesTextViewPr>
    <p:cViewPr>
      <p:scale>
        <a:sx n="1" d="1"/>
        <a:sy n="1" d="1"/>
      </p:scale>
      <p:origin x="0" y="0"/>
    </p:cViewPr>
  </p:notesTextViewPr>
  <p:gridSpacing cx="36004" cy="36004"/>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handoutMaster" Target="handoutMasters/handoutMaster1.xml"/><Relationship Id="rId3" Type="http://schemas.openxmlformats.org/officeDocument/2006/relationships/slideMaster" Target="slideMasters/slideMaster2.xml"/><Relationship Id="rId29" Type="http://schemas.openxmlformats.org/officeDocument/2006/relationships/notesMaster" Target="notesMasters/notesMaster1.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状元成才路</a:t>
            </a: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CECF695D-8D44-41BF-AF05-4370F18A3EA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状元成才路</a:t>
            </a: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8B85F0D4-EE39-462D-873D-B7CCA8625FC4}"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状元成才路</a:t>
            </a: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F0F12F1D-59C2-4B29-8C6F-68A266788477}"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状元成才路</a:t>
            </a: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F3688D5E-FF33-4DFD-A1FF-9F19425DAA13}"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5035"/>
          </a:xfrm>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 name="页脚占位符 2"/>
          <p:cNvSpPr>
            <a:spLocks noGrp="1"/>
          </p:cNvSpPr>
          <p:nvPr>
            <p:ph type="ftr" sz="quarter" idx="11"/>
          </p:nvPr>
        </p:nvSpPr>
        <p:spPr>
          <a:xfrm>
            <a:off x="3124200" y="4767263"/>
            <a:ext cx="2895600" cy="275035"/>
          </a:xfrm>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a:xfrm>
            <a:off x="6553200" y="4767263"/>
            <a:ext cx="2133600" cy="275035"/>
          </a:xfrm>
        </p:spPr>
        <p:txBody>
          <a:bodyPr/>
          <a:p>
            <a:pPr lvl="0" eaLnBrk="1" fontAlgn="base" hangingPunct="1"/>
            <a:fld id="{9A0DB2DC-4C9A-4742-B13C-FB6460FD3503}" type="slidenum">
              <a:rPr lang="zh-CN" altLang="en-US" strike="noStrike" noProof="1" dirty="0">
                <a:latin typeface="Calibri" panose="020F0502020204030204" pitchFamily="34" charset="0"/>
                <a:ea typeface="宋体" panose="02010600030101010101" pitchFamily="2" charset="-122"/>
                <a:cs typeface="+mn-cs"/>
              </a:rPr>
            </a:fld>
            <a:endParaRPr lang="zh-CN" altLang="en-US" strike="noStrike" noProof="1" dirty="0">
              <a:latin typeface="Calibri" panose="020F050202020403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image" Target="../media/image1.png"/><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image" Target="../media/image2.png"/><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5"/>
          <a:stretch>
            <a:fillRect/>
          </a:stretch>
        </a:blip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5pPr>
      <a:lvl6pPr marL="4572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6pPr>
      <a:lvl7pPr marL="9144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7pPr>
      <a:lvl8pPr marL="13716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8pPr>
      <a:lvl9pPr marL="18288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9pPr>
    </p:titleStyle>
    <p:bodyStyle>
      <a:lvl1pPr marL="342900" indent="-342900" algn="l" rtl="0" eaLnBrk="0" fontAlgn="base" hangingPunct="0">
        <a:spcBef>
          <a:spcPct val="20000"/>
        </a:spcBef>
        <a:spcAft>
          <a:spcPct val="0"/>
        </a:spcAft>
        <a:defRPr sz="2400" b="1"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2"/>
          <a:stretch>
            <a:fillRect/>
          </a:stretch>
        </a:blip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54" r:id="rId1"/>
  </p:sldLayoutIdLst>
  <p:hf sldNum="0" hdr="0" ftr="0" dt="0"/>
  <p:txStyles>
    <p:title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5pPr>
      <a:lvl6pPr marL="4572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6pPr>
      <a:lvl7pPr marL="9144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7pPr>
      <a:lvl8pPr marL="13716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8pPr>
      <a:lvl9pPr marL="18288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9pPr>
    </p:titleStyle>
    <p:bodyStyle>
      <a:lvl1pPr marL="342900" indent="-342900" algn="l" rtl="0" eaLnBrk="0" fontAlgn="base" hangingPunct="0">
        <a:spcBef>
          <a:spcPct val="20000"/>
        </a:spcBef>
        <a:spcAft>
          <a:spcPct val="0"/>
        </a:spcAft>
        <a:defRPr sz="2400" b="1"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Picture 11"/>
          <p:cNvPicPr>
            <a:picLocks noChangeAspect="1"/>
          </p:cNvPicPr>
          <p:nvPr/>
        </p:nvPicPr>
        <p:blipFill>
          <a:blip r:embed="rId1"/>
          <a:srcRect b="27191"/>
          <a:stretch>
            <a:fillRect/>
          </a:stretch>
        </p:blipFill>
        <p:spPr>
          <a:xfrm>
            <a:off x="0" y="0"/>
            <a:ext cx="9144000" cy="5143500"/>
          </a:xfrm>
          <a:prstGeom prst="rect">
            <a:avLst/>
          </a:prstGeom>
          <a:noFill/>
          <a:ln w="9525">
            <a:noFill/>
          </a:ln>
        </p:spPr>
      </p:pic>
      <p:sp>
        <p:nvSpPr>
          <p:cNvPr id="5" name="Rectangle 12"/>
          <p:cNvSpPr>
            <a:spLocks noChangeArrowheads="1"/>
          </p:cNvSpPr>
          <p:nvPr/>
        </p:nvSpPr>
        <p:spPr bwMode="auto">
          <a:xfrm>
            <a:off x="1585278" y="980123"/>
            <a:ext cx="6297613" cy="3044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panose="020B0604020202020204" pitchFamily="34" charset="0"/>
                <a:ea typeface="宋体" panose="02010600030101010101" pitchFamily="2" charset="-122"/>
              </a:defRPr>
            </a:lvl1pPr>
            <a:lvl2pPr marL="742950" indent="-285750">
              <a:defRPr sz="2800">
                <a:solidFill>
                  <a:schemeClr val="tx1"/>
                </a:solidFill>
                <a:latin typeface="Arial" panose="020B0604020202020204" pitchFamily="34" charset="0"/>
                <a:ea typeface="宋体" panose="02010600030101010101" pitchFamily="2" charset="-122"/>
              </a:defRPr>
            </a:lvl2pPr>
            <a:lvl3pPr marL="1143000" indent="-228600">
              <a:defRPr sz="2800">
                <a:solidFill>
                  <a:schemeClr val="tx1"/>
                </a:solidFill>
                <a:latin typeface="Arial" panose="020B0604020202020204" pitchFamily="34" charset="0"/>
                <a:ea typeface="宋体" panose="02010600030101010101" pitchFamily="2" charset="-122"/>
              </a:defRPr>
            </a:lvl3pPr>
            <a:lvl4pPr marL="1600200" indent="-228600">
              <a:defRPr sz="2800">
                <a:solidFill>
                  <a:schemeClr val="tx1"/>
                </a:solidFill>
                <a:latin typeface="Arial" panose="020B0604020202020204" pitchFamily="34" charset="0"/>
                <a:ea typeface="宋体" panose="02010600030101010101" pitchFamily="2" charset="-122"/>
              </a:defRPr>
            </a:lvl4pPr>
            <a:lvl5pPr marL="2057400" indent="-228600">
              <a:defRPr sz="28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dirty="0">
                <a:ln>
                  <a:noFill/>
                </a:ln>
                <a:solidFill>
                  <a:srgbClr val="0000FF"/>
                </a:solidFill>
                <a:effectLst/>
                <a:uLnTx/>
                <a:uFillTx/>
                <a:latin typeface="方正启体简体" panose="03000509000000000000" charset="-122"/>
                <a:ea typeface="方正启体简体" panose="03000509000000000000" charset="-122"/>
                <a:cs typeface="方正启体简体" panose="03000509000000000000" charset="-122"/>
              </a:rPr>
              <a:t>          有人说中国的孩子“高分低能”“会读书不会研究”，缺乏创新精神和实践动手能力。问题出在哪里呢？相信丁肇中教授的文章会给我们极大的启发。</a:t>
            </a:r>
            <a:endParaRPr kumimoji="0" lang="zh-CN" altLang="en-US" sz="3200" b="1" i="0" u="none" strike="noStrike" kern="1200" cap="none" spc="0" normalizeH="0" baseline="0" noProof="0" dirty="0">
              <a:ln>
                <a:noFill/>
              </a:ln>
              <a:solidFill>
                <a:srgbClr val="0000FF"/>
              </a:solidFill>
              <a:effectLst/>
              <a:uLnTx/>
              <a:uFillTx/>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5">
                                            <p:txEl>
                                              <p:charRg st="0" end="71"/>
                                            </p:txEl>
                                          </p:spTgt>
                                        </p:tgtEl>
                                        <p:attrNameLst>
                                          <p:attrName>style.visibility</p:attrName>
                                        </p:attrNameLst>
                                      </p:cBhvr>
                                      <p:to>
                                        <p:strVal val="visible"/>
                                      </p:to>
                                    </p:set>
                                    <p:animEffect transition="in" filter="plus(in)">
                                      <p:cBhvr>
                                        <p:cTn id="7" dur="2000"/>
                                        <p:tgtEl>
                                          <p:spTgt spid="5">
                                            <p:txEl>
                                              <p:charRg st="0" end="7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rotWithShape="0">
          <a:blip r:embed="rId1"/>
          <a:stretch>
            <a:fillRect/>
          </a:stretch>
        </a:blipFill>
        <a:effectLst/>
      </p:bgPr>
    </p:bg>
    <p:spTree>
      <p:nvGrpSpPr>
        <p:cNvPr id="1" name=""/>
        <p:cNvGrpSpPr/>
        <p:nvPr/>
      </p:nvGrpSpPr>
      <p:grpSpPr/>
      <p:sp>
        <p:nvSpPr>
          <p:cNvPr id="6" name="标题 1"/>
          <p:cNvSpPr txBox="1"/>
          <p:nvPr/>
        </p:nvSpPr>
        <p:spPr bwMode="auto">
          <a:xfrm>
            <a:off x="1600200" y="3741738"/>
            <a:ext cx="5649913" cy="7778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lvl1pPr algn="ctr" rtl="0" eaLnBrk="0" fontAlgn="base" hangingPunct="0">
              <a:spcBef>
                <a:spcPct val="0"/>
              </a:spcBef>
              <a:spcAft>
                <a:spcPct val="0"/>
              </a:spcAft>
              <a:defRPr sz="2800" b="1" kern="1200">
                <a:solidFill>
                  <a:schemeClr val="tx1"/>
                </a:solidFill>
                <a:latin typeface="+mj-lt"/>
                <a:ea typeface="+mj-ea"/>
                <a:cs typeface="+mj-cs"/>
              </a:defRPr>
            </a:lvl1pPr>
            <a:lvl2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2pPr>
            <a:lvl3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3pPr>
            <a:lvl4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4pPr>
            <a:lvl5pPr algn="ctr" rtl="0" eaLnBrk="0" fontAlgn="base" hangingPunct="0">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5pPr>
            <a:lvl6pPr marL="4572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6pPr>
            <a:lvl7pPr marL="9144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7pPr>
            <a:lvl8pPr marL="13716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8pPr>
            <a:lvl9pPr marL="1828800" algn="ctr" rtl="0" fontAlgn="base">
              <a:spcBef>
                <a:spcPct val="0"/>
              </a:spcBef>
              <a:spcAft>
                <a:spcPct val="0"/>
              </a:spcAft>
              <a:defRPr sz="2800" b="1">
                <a:solidFill>
                  <a:schemeClr val="tx1"/>
                </a:solidFill>
                <a:latin typeface="Times New Roman" panose="02020603050405020304" pitchFamily="18"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4400" b="1" i="0" u="none" strike="noStrike" kern="1200" cap="none" spc="0" normalizeH="0" baseline="0" noProof="0" dirty="0">
                <a:ln>
                  <a:noFill/>
                </a:ln>
                <a:solidFill>
                  <a:schemeClr val="tx1"/>
                </a:solidFill>
                <a:effectLst/>
                <a:uLnTx/>
                <a:uFillTx/>
                <a:latin typeface="+mj-ea"/>
                <a:ea typeface="+mj-ea"/>
                <a:cs typeface="+mj-cs"/>
              </a:rPr>
              <a:t>14 </a:t>
            </a:r>
            <a:r>
              <a:rPr kumimoji="0" lang="zh-CN" altLang="en-US" sz="4400" b="1" i="0" u="none" strike="noStrike" kern="1200" cap="none" spc="0" normalizeH="0" baseline="0" noProof="0" dirty="0">
                <a:ln>
                  <a:noFill/>
                </a:ln>
                <a:solidFill>
                  <a:schemeClr val="tx1"/>
                </a:solidFill>
                <a:effectLst/>
                <a:uLnTx/>
                <a:uFillTx/>
                <a:latin typeface="+mj-ea"/>
                <a:ea typeface="+mj-ea"/>
                <a:cs typeface="+mj-cs"/>
              </a:rPr>
              <a:t>应有格物致知精神</a:t>
            </a:r>
            <a:endParaRPr kumimoji="0" lang="zh-CN" altLang="en-US" sz="4400" b="1" i="0" u="none" strike="noStrike" kern="1200" cap="none" spc="0" normalizeH="0" baseline="0" noProof="0" dirty="0">
              <a:ln>
                <a:noFill/>
              </a:ln>
              <a:solidFill>
                <a:schemeClr val="tx1"/>
              </a:solidFill>
              <a:effectLst/>
              <a:uLnTx/>
              <a:uFillTx/>
              <a:latin typeface="+mj-ea"/>
              <a:ea typeface="+mj-ea"/>
              <a:cs typeface="+mj-cs"/>
            </a:endParaRPr>
          </a:p>
        </p:txBody>
      </p:sp>
      <p:sp>
        <p:nvSpPr>
          <p:cNvPr id="7" name="副标题 2"/>
          <p:cNvSpPr txBox="1"/>
          <p:nvPr/>
        </p:nvSpPr>
        <p:spPr bwMode="auto">
          <a:xfrm>
            <a:off x="3132138" y="4594225"/>
            <a:ext cx="2971800" cy="436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rtl="0" eaLnBrk="0" fontAlgn="base" hangingPunct="0">
              <a:spcBef>
                <a:spcPct val="20000"/>
              </a:spcBef>
              <a:spcAft>
                <a:spcPct val="0"/>
              </a:spcAft>
              <a:defRPr sz="2400" b="1"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en-US" altLang="zh-CN" sz="2400" b="1" i="0" u="none" strike="noStrike" kern="1200" cap="none" spc="0" normalizeH="0" baseline="0" noProof="0" dirty="0">
                <a:ln>
                  <a:noFill/>
                </a:ln>
                <a:solidFill>
                  <a:schemeClr val="tx1"/>
                </a:solidFill>
                <a:effectLst/>
                <a:uLnTx/>
                <a:uFillTx/>
                <a:latin typeface="+mj-ea"/>
                <a:ea typeface="+mj-ea"/>
                <a:cs typeface="+mn-cs"/>
              </a:rPr>
              <a:t>R·</a:t>
            </a:r>
            <a:r>
              <a:rPr kumimoji="0" lang="zh-CN" altLang="en-US" sz="2400" b="1" i="0" u="none" strike="noStrike" kern="1200" cap="none" spc="0" normalizeH="0" baseline="0" noProof="0" dirty="0">
                <a:ln>
                  <a:noFill/>
                </a:ln>
                <a:solidFill>
                  <a:schemeClr val="tx1"/>
                </a:solidFill>
                <a:effectLst/>
                <a:uLnTx/>
                <a:uFillTx/>
                <a:latin typeface="+mj-ea"/>
                <a:ea typeface="+mj-ea"/>
                <a:cs typeface="+mn-cs"/>
              </a:rPr>
              <a:t>八年级语文下册</a:t>
            </a:r>
            <a:endParaRPr kumimoji="0" lang="zh-CN" altLang="en-US" sz="2400" b="1" i="0" u="none" strike="noStrike" kern="1200" cap="none" spc="0" normalizeH="0" baseline="0" noProof="0" dirty="0">
              <a:ln>
                <a:noFill/>
              </a:ln>
              <a:solidFill>
                <a:schemeClr val="tx1"/>
              </a:solidFill>
              <a:effectLst/>
              <a:uLnTx/>
              <a:uFillTx/>
              <a:latin typeface="+mj-ea"/>
              <a:ea typeface="+mj-ea"/>
              <a:cs typeface="+mn-cs"/>
            </a:endParaRPr>
          </a:p>
        </p:txBody>
      </p:sp>
      <p:cxnSp>
        <p:nvCxnSpPr>
          <p:cNvPr id="8" name="直接连接符 7"/>
          <p:cNvCxnSpPr/>
          <p:nvPr/>
        </p:nvCxnSpPr>
        <p:spPr>
          <a:xfrm>
            <a:off x="1270000" y="4570413"/>
            <a:ext cx="65405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8"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9"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0"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72"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73"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74"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75"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76"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77"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78"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79"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0"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1"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2"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3"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4"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5"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6"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7"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8"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89"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0"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1"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2"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3"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4"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5"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6"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7"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8"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199"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0"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1"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2"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3"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4"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5"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6"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7"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8"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09"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0"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1"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2"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3"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4"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5"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6"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7"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8"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19"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20"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221"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 name="TextBox 4"/>
          <p:cNvSpPr txBox="1"/>
          <p:nvPr/>
        </p:nvSpPr>
        <p:spPr>
          <a:xfrm>
            <a:off x="709613" y="1020763"/>
            <a:ext cx="7824787" cy="3452812"/>
          </a:xfrm>
          <a:prstGeom prst="rect">
            <a:avLst/>
          </a:prstGeom>
          <a:noFill/>
          <a:ln w="9525">
            <a:noFill/>
          </a:ln>
        </p:spPr>
        <p:txBody>
          <a:bodyPr>
            <a:spAutoFit/>
          </a:bodyPr>
          <a:p>
            <a:pPr eaLnBrk="1" hangingPunct="1">
              <a:lnSpc>
                <a:spcPct val="120000"/>
              </a:lnSpc>
              <a:spcBef>
                <a:spcPts val="1200"/>
              </a:spcBef>
            </a:pPr>
            <a:r>
              <a:rPr lang="en-US" altLang="zh-CN" sz="2800" b="1" dirty="0">
                <a:latin typeface="楷体" panose="02010609060101010101" pitchFamily="49" charset="-122"/>
                <a:ea typeface="楷体" panose="02010609060101010101" pitchFamily="49" charset="-122"/>
              </a:rPr>
              <a:t>1.</a:t>
            </a:r>
            <a:r>
              <a:rPr lang="zh-CN" altLang="en-US" sz="2800" b="1" dirty="0">
                <a:latin typeface="楷体" panose="02010609060101010101" pitchFamily="49" charset="-122"/>
                <a:ea typeface="楷体" panose="02010609060101010101" pitchFamily="49" charset="-122"/>
              </a:rPr>
              <a:t>把握文章的思想内容，理清文章的论证思路。</a:t>
            </a: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重点</a:t>
            </a:r>
            <a:r>
              <a:rPr lang="en-US" altLang="zh-CN" sz="2800" b="1" dirty="0">
                <a:solidFill>
                  <a:srgbClr val="FF0000"/>
                </a:solidFill>
                <a:latin typeface="楷体" panose="02010609060101010101" pitchFamily="49" charset="-122"/>
                <a:ea typeface="楷体" panose="02010609060101010101" pitchFamily="49" charset="-122"/>
              </a:rPr>
              <a:t>)</a:t>
            </a:r>
            <a:endParaRPr lang="en-US" altLang="zh-CN" sz="2800" b="1" dirty="0">
              <a:solidFill>
                <a:srgbClr val="FF0000"/>
              </a:solidFill>
              <a:latin typeface="楷体" panose="02010609060101010101" pitchFamily="49" charset="-122"/>
              <a:ea typeface="楷体" panose="02010609060101010101" pitchFamily="49" charset="-122"/>
            </a:endParaRPr>
          </a:p>
          <a:p>
            <a:pPr eaLnBrk="1" hangingPunct="1">
              <a:lnSpc>
                <a:spcPct val="120000"/>
              </a:lnSpc>
              <a:spcBef>
                <a:spcPts val="1200"/>
              </a:spcBef>
            </a:pPr>
            <a:r>
              <a:rPr lang="en-US" altLang="zh-CN" sz="2800" b="1" dirty="0">
                <a:latin typeface="楷体" panose="02010609060101010101" pitchFamily="49" charset="-122"/>
                <a:ea typeface="楷体" panose="02010609060101010101" pitchFamily="49" charset="-122"/>
              </a:rPr>
              <a:t>2.</a:t>
            </a:r>
            <a:r>
              <a:rPr lang="zh-CN" altLang="en-US" sz="2800" b="1" dirty="0">
                <a:latin typeface="楷体" panose="02010609060101010101" pitchFamily="49" charset="-122"/>
                <a:ea typeface="楷体" panose="02010609060101010101" pitchFamily="49" charset="-122"/>
              </a:rPr>
              <a:t>归纳课文的中心论点，学习摆事实、讲道理的论证方法。</a:t>
            </a: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重点</a:t>
            </a:r>
            <a:r>
              <a:rPr lang="en-US" altLang="zh-CN" sz="2800" b="1" dirty="0">
                <a:solidFill>
                  <a:srgbClr val="FF0000"/>
                </a:solidFill>
                <a:latin typeface="楷体" panose="02010609060101010101" pitchFamily="49" charset="-122"/>
                <a:ea typeface="楷体" panose="02010609060101010101" pitchFamily="49" charset="-122"/>
              </a:rPr>
              <a:t>)</a:t>
            </a:r>
            <a:endParaRPr lang="en-US" altLang="zh-CN" sz="2800" b="1" dirty="0">
              <a:solidFill>
                <a:srgbClr val="FF0000"/>
              </a:solidFill>
              <a:latin typeface="楷体" panose="02010609060101010101" pitchFamily="49" charset="-122"/>
              <a:ea typeface="楷体" panose="02010609060101010101" pitchFamily="49" charset="-122"/>
            </a:endParaRPr>
          </a:p>
          <a:p>
            <a:pPr eaLnBrk="1" hangingPunct="1">
              <a:lnSpc>
                <a:spcPct val="120000"/>
              </a:lnSpc>
              <a:spcBef>
                <a:spcPts val="1200"/>
              </a:spcBef>
            </a:pPr>
            <a:r>
              <a:rPr lang="en-US" altLang="zh-CN" sz="2800" b="1" dirty="0">
                <a:latin typeface="楷体" panose="02010609060101010101" pitchFamily="49" charset="-122"/>
                <a:ea typeface="楷体" panose="02010609060101010101" pitchFamily="49" charset="-122"/>
              </a:rPr>
              <a:t>3.</a:t>
            </a:r>
            <a:r>
              <a:rPr lang="zh-CN" altLang="en-US" sz="2800" b="1" dirty="0">
                <a:latin typeface="楷体" panose="02010609060101010101" pitchFamily="49" charset="-122"/>
                <a:ea typeface="楷体" panose="02010609060101010101" pitchFamily="49" charset="-122"/>
              </a:rPr>
              <a:t>感受科学实验精神的重要性，树立格物致知精神及乐于动手实验的科学品质。</a:t>
            </a: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难点</a:t>
            </a:r>
            <a:r>
              <a:rPr lang="en-US" altLang="zh-CN" sz="2800" b="1" dirty="0">
                <a:solidFill>
                  <a:srgbClr val="FF0000"/>
                </a:solidFill>
                <a:latin typeface="楷体" panose="02010609060101010101" pitchFamily="49" charset="-122"/>
                <a:ea typeface="楷体" panose="02010609060101010101" pitchFamily="49" charset="-122"/>
              </a:rPr>
              <a:t>)</a:t>
            </a:r>
            <a:endParaRPr lang="en-US" altLang="zh-CN" sz="2800" b="1" dirty="0">
              <a:solidFill>
                <a:srgbClr val="FF0000"/>
              </a:solidFill>
              <a:latin typeface="楷体" panose="02010609060101010101" pitchFamily="49" charset="-122"/>
              <a:ea typeface="楷体" panose="02010609060101010101" pitchFamily="49" charset="-122"/>
            </a:endParaRPr>
          </a:p>
        </p:txBody>
      </p:sp>
      <p:grpSp>
        <p:nvGrpSpPr>
          <p:cNvPr id="5223" name="组合 1"/>
          <p:cNvGrpSpPr/>
          <p:nvPr/>
        </p:nvGrpSpPr>
        <p:grpSpPr>
          <a:xfrm>
            <a:off x="393700" y="282575"/>
            <a:ext cx="2249488" cy="574675"/>
            <a:chOff x="251073" y="267494"/>
            <a:chExt cx="2249488" cy="574675"/>
          </a:xfrm>
        </p:grpSpPr>
        <p:sp>
          <p:nvSpPr>
            <p:cNvPr id="5224"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黑体" panose="02010609060101010101" pitchFamily="49" charset="-122"/>
                  <a:ea typeface="黑体" panose="02010609060101010101" pitchFamily="49" charset="-122"/>
                </a:rPr>
                <a:t>学习目标</a:t>
              </a:r>
              <a:endParaRPr lang="zh-CN" altLang="en-US" sz="3000" b="1" dirty="0">
                <a:solidFill>
                  <a:srgbClr val="00B050"/>
                </a:solidFill>
                <a:latin typeface="黑体" panose="02010609060101010101" pitchFamily="49" charset="-122"/>
                <a:ea typeface="黑体" panose="02010609060101010101" pitchFamily="49" charset="-122"/>
              </a:endParaRPr>
            </a:p>
          </p:txBody>
        </p:sp>
        <p:cxnSp>
          <p:nvCxnSpPr>
            <p:cNvPr id="8" name="直接连接符 7"/>
            <p:cNvCxnSpPr/>
            <p:nvPr/>
          </p:nvCxnSpPr>
          <p:spPr>
            <a:xfrm>
              <a:off x="251073" y="842169"/>
              <a:ext cx="2016125"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5226" name="Group 4"/>
            <p:cNvGrpSpPr>
              <a:grpSpLocks noChangeAspect="1"/>
            </p:cNvGrpSpPr>
            <p:nvPr/>
          </p:nvGrpSpPr>
          <p:grpSpPr>
            <a:xfrm>
              <a:off x="2051298" y="483394"/>
              <a:ext cx="449263" cy="292100"/>
              <a:chOff x="2432" y="1329"/>
              <a:chExt cx="657" cy="426"/>
            </a:xfrm>
          </p:grpSpPr>
          <p:sp>
            <p:nvSpPr>
              <p:cNvPr id="10"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1"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2"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3"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mn-lt"/>
                  <a:ea typeface="+mn-ea"/>
                  <a:cs typeface="+mn-cs"/>
                </a:endParaRPr>
              </a:p>
            </p:txBody>
          </p:sp>
          <p:sp>
            <p:nvSpPr>
              <p:cNvPr id="14"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5"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6"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0"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8"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96"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197"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198"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199"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0"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1"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2"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3"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4"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5"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6"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7"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8"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09"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0"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1"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2"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3"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4"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5"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6"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7"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8"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19"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0"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1"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2"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3"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4"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5"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6"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7"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8"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29"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0"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1"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2"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3"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4"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5"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6"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7"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8"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39"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40"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41"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42"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43"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44"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6245"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5" name="TextBox 4"/>
          <p:cNvSpPr txBox="1"/>
          <p:nvPr/>
        </p:nvSpPr>
        <p:spPr>
          <a:xfrm>
            <a:off x="538163" y="1165225"/>
            <a:ext cx="6019800" cy="3194050"/>
          </a:xfrm>
          <a:prstGeom prst="rect">
            <a:avLst/>
          </a:prstGeom>
          <a:noFill/>
          <a:ln w="9525">
            <a:noFill/>
          </a:ln>
        </p:spPr>
        <p:txBody>
          <a:bodyPr>
            <a:spAutoFit/>
          </a:bodyPr>
          <a:p>
            <a:pPr eaLnBrk="1" hangingPunct="1">
              <a:lnSpc>
                <a:spcPct val="120000"/>
              </a:lnSpc>
            </a:pPr>
            <a:r>
              <a:rPr lang="zh-CN" altLang="en-US" sz="2800" b="1" dirty="0">
                <a:solidFill>
                  <a:srgbClr val="FF0000"/>
                </a:solidFill>
                <a:latin typeface="楷体" panose="02010609060101010101" pitchFamily="49" charset="-122"/>
                <a:ea typeface="楷体" panose="02010609060101010101" pitchFamily="49" charset="-122"/>
              </a:rPr>
              <a:t>    丁肇中</a:t>
            </a: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1936</a:t>
            </a:r>
            <a:r>
              <a:rPr lang="zh-CN" altLang="en-US" sz="2800" b="1" dirty="0">
                <a:latin typeface="楷体" panose="02010609060101010101" pitchFamily="49" charset="-122"/>
                <a:ea typeface="楷体" panose="02010609060101010101" pitchFamily="49" charset="-122"/>
              </a:rPr>
              <a:t>年出生，祖籍山东日照，美籍华裔物理学家。</a:t>
            </a:r>
            <a:r>
              <a:rPr lang="en-US" altLang="zh-CN" sz="2800" b="1" dirty="0">
                <a:latin typeface="楷体" panose="02010609060101010101" pitchFamily="49" charset="-122"/>
                <a:ea typeface="楷体" panose="02010609060101010101" pitchFamily="49" charset="-122"/>
              </a:rPr>
              <a:t>1976</a:t>
            </a:r>
            <a:r>
              <a:rPr lang="zh-CN" altLang="en-US" sz="2800" b="1" dirty="0">
                <a:latin typeface="楷体" panose="02010609060101010101" pitchFamily="49" charset="-122"/>
                <a:ea typeface="楷体" panose="02010609060101010101" pitchFamily="49" charset="-122"/>
              </a:rPr>
              <a:t>年获得诺贝尔物理学奖，中国科技大学名誉教授，中国科学院高能物理研究所学术委员会专家，他的研究方向是高能实验粒子物理学。</a:t>
            </a:r>
            <a:endParaRPr lang="zh-CN" altLang="en-US" sz="2800" b="1" dirty="0">
              <a:latin typeface="楷体" panose="02010609060101010101" pitchFamily="49" charset="-122"/>
              <a:ea typeface="楷体" panose="02010609060101010101" pitchFamily="49" charset="-122"/>
            </a:endParaRPr>
          </a:p>
        </p:txBody>
      </p:sp>
      <p:grpSp>
        <p:nvGrpSpPr>
          <p:cNvPr id="6247" name="组合 1"/>
          <p:cNvGrpSpPr/>
          <p:nvPr/>
        </p:nvGrpSpPr>
        <p:grpSpPr>
          <a:xfrm>
            <a:off x="393700" y="282575"/>
            <a:ext cx="2249488" cy="574675"/>
            <a:chOff x="251073" y="267494"/>
            <a:chExt cx="2249488" cy="574675"/>
          </a:xfrm>
        </p:grpSpPr>
        <p:sp>
          <p:nvSpPr>
            <p:cNvPr id="6249"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黑体" panose="02010609060101010101" pitchFamily="49" charset="-122"/>
                  <a:ea typeface="黑体" panose="02010609060101010101" pitchFamily="49" charset="-122"/>
                </a:rPr>
                <a:t>走近作者</a:t>
              </a:r>
              <a:endParaRPr lang="zh-CN" altLang="en-US" sz="3000" b="1" dirty="0">
                <a:solidFill>
                  <a:srgbClr val="00B050"/>
                </a:solidFill>
                <a:latin typeface="黑体" panose="02010609060101010101" pitchFamily="49" charset="-122"/>
                <a:ea typeface="黑体" panose="02010609060101010101" pitchFamily="49" charset="-122"/>
              </a:endParaRPr>
            </a:p>
          </p:txBody>
        </p:sp>
        <p:cxnSp>
          <p:nvCxnSpPr>
            <p:cNvPr id="9" name="直接连接符 8"/>
            <p:cNvCxnSpPr/>
            <p:nvPr/>
          </p:nvCxnSpPr>
          <p:spPr>
            <a:xfrm>
              <a:off x="251073" y="842169"/>
              <a:ext cx="2016125"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6251" name="Group 4"/>
            <p:cNvGrpSpPr>
              <a:grpSpLocks noChangeAspect="1"/>
            </p:cNvGrpSpPr>
            <p:nvPr/>
          </p:nvGrpSpPr>
          <p:grpSpPr>
            <a:xfrm>
              <a:off x="2051298" y="483394"/>
              <a:ext cx="449263" cy="292100"/>
              <a:chOff x="2432" y="1329"/>
              <a:chExt cx="657" cy="426"/>
            </a:xfrm>
          </p:grpSpPr>
          <p:sp>
            <p:nvSpPr>
              <p:cNvPr id="11"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2"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3"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4"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mn-lt"/>
                  <a:ea typeface="+mn-ea"/>
                  <a:cs typeface="+mn-cs"/>
                </a:endParaRPr>
              </a:p>
            </p:txBody>
          </p:sp>
          <p:sp>
            <p:nvSpPr>
              <p:cNvPr id="15"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6"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7"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grpSp>
      <p:pic>
        <p:nvPicPr>
          <p:cNvPr id="18" name="Picture 7" descr="E:\上课课件\人九语上\人九语状元大课堂（上）正文\JST31.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645365" y="1425705"/>
            <a:ext cx="1982652" cy="2504306"/>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9"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8"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796"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797"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798"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799"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0"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1"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2"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3"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4"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5"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6"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7"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8"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09"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0"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1"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2"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3"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4"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5"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6"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7"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8"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19"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0"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1"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2"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3"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4"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5"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6"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7"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8"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29"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0"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1"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2"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3"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4"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5"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6"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7"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8"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39"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40"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41"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42"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43"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44"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1845"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grpSp>
        <p:nvGrpSpPr>
          <p:cNvPr id="31846" name="组合 1"/>
          <p:cNvGrpSpPr/>
          <p:nvPr/>
        </p:nvGrpSpPr>
        <p:grpSpPr>
          <a:xfrm>
            <a:off x="393700" y="282575"/>
            <a:ext cx="2249488" cy="574675"/>
            <a:chOff x="251073" y="267494"/>
            <a:chExt cx="2249488" cy="574675"/>
          </a:xfrm>
        </p:grpSpPr>
        <p:sp>
          <p:nvSpPr>
            <p:cNvPr id="31848"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黑体" panose="02010609060101010101" pitchFamily="49" charset="-122"/>
                  <a:ea typeface="黑体" panose="02010609060101010101" pitchFamily="49" charset="-122"/>
                </a:rPr>
                <a:t>拓展迁移</a:t>
              </a:r>
              <a:endParaRPr lang="zh-CN" altLang="en-US" sz="3000" b="1" dirty="0">
                <a:solidFill>
                  <a:srgbClr val="00B050"/>
                </a:solidFill>
                <a:latin typeface="黑体" panose="02010609060101010101" pitchFamily="49" charset="-122"/>
                <a:ea typeface="黑体" panose="02010609060101010101" pitchFamily="49" charset="-122"/>
              </a:endParaRPr>
            </a:p>
          </p:txBody>
        </p:sp>
        <p:cxnSp>
          <p:nvCxnSpPr>
            <p:cNvPr id="9" name="直接连接符 8"/>
            <p:cNvCxnSpPr/>
            <p:nvPr/>
          </p:nvCxnSpPr>
          <p:spPr>
            <a:xfrm>
              <a:off x="251073" y="842169"/>
              <a:ext cx="2016125"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31850" name="Group 4"/>
            <p:cNvGrpSpPr>
              <a:grpSpLocks noChangeAspect="1"/>
            </p:cNvGrpSpPr>
            <p:nvPr/>
          </p:nvGrpSpPr>
          <p:grpSpPr>
            <a:xfrm>
              <a:off x="2051298" y="483394"/>
              <a:ext cx="449263" cy="292100"/>
              <a:chOff x="2432" y="1329"/>
              <a:chExt cx="657" cy="426"/>
            </a:xfrm>
          </p:grpSpPr>
          <p:sp>
            <p:nvSpPr>
              <p:cNvPr id="11"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2"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3"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4"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mn-lt"/>
                  <a:ea typeface="+mn-ea"/>
                  <a:cs typeface="+mn-cs"/>
                </a:endParaRPr>
              </a:p>
            </p:txBody>
          </p:sp>
          <p:sp>
            <p:nvSpPr>
              <p:cNvPr id="15"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6"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7"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20" name="矩形 19"/>
          <p:cNvSpPr/>
          <p:nvPr/>
        </p:nvSpPr>
        <p:spPr>
          <a:xfrm>
            <a:off x="393700" y="612775"/>
            <a:ext cx="8448675" cy="4137025"/>
          </a:xfrm>
          <a:prstGeom prst="rect">
            <a:avLst/>
          </a:prstGeom>
          <a:noFill/>
          <a:ln w="9525">
            <a:noFill/>
          </a:ln>
        </p:spPr>
        <p:txBody>
          <a:bodyPr lIns="68580" tIns="34290" rIns="68580" bIns="34290">
            <a:spAutoFit/>
          </a:bodyPr>
          <a:p>
            <a:pPr algn="ctr" eaLnBrk="1" hangingPunct="1">
              <a:lnSpc>
                <a:spcPct val="120000"/>
              </a:lnSpc>
            </a:pPr>
            <a:r>
              <a:rPr lang="zh-CN" altLang="en-US" sz="2800" b="1" dirty="0">
                <a:solidFill>
                  <a:srgbClr val="0000FF"/>
                </a:solidFill>
                <a:latin typeface="楷体" panose="02010609060101010101" pitchFamily="49" charset="-122"/>
                <a:ea typeface="楷体" panose="02010609060101010101" pitchFamily="49" charset="-122"/>
              </a:rPr>
              <a:t>丁肇中逸事</a:t>
            </a:r>
            <a:endParaRPr lang="en-US" altLang="zh-CN" sz="2800" b="1" dirty="0">
              <a:solidFill>
                <a:srgbClr val="0000FF"/>
              </a:solidFill>
              <a:latin typeface="楷体" panose="02010609060101010101" pitchFamily="49" charset="-122"/>
              <a:ea typeface="楷体" panose="02010609060101010101" pitchFamily="49" charset="-122"/>
            </a:endParaRPr>
          </a:p>
          <a:p>
            <a:pPr eaLnBrk="1" hangingPunct="1">
              <a:lnSpc>
                <a:spcPct val="120000"/>
              </a:lnSpc>
            </a:pPr>
            <a:r>
              <a:rPr lang="en-US" altLang="zh-CN" sz="2800" b="1" dirty="0">
                <a:solidFill>
                  <a:srgbClr val="0000FF"/>
                </a:solidFill>
                <a:latin typeface="楷体" panose="02010609060101010101" pitchFamily="49" charset="-122"/>
                <a:ea typeface="楷体" panose="02010609060101010101" pitchFamily="49" charset="-122"/>
              </a:rPr>
              <a:t>    1972</a:t>
            </a:r>
            <a:r>
              <a:rPr lang="zh-CN" altLang="en-US" sz="2800" b="1" dirty="0">
                <a:solidFill>
                  <a:srgbClr val="0000FF"/>
                </a:solidFill>
                <a:latin typeface="楷体" panose="02010609060101010101" pitchFamily="49" charset="-122"/>
                <a:ea typeface="楷体" panose="02010609060101010101" pitchFamily="49" charset="-122"/>
              </a:rPr>
              <a:t>年夏，丁肇中实验小组利用美国布鲁克海文国家实验室的质子加速器寻找质量在</a:t>
            </a:r>
            <a:r>
              <a:rPr lang="en-US" altLang="zh-CN" sz="2800" b="1" dirty="0">
                <a:solidFill>
                  <a:srgbClr val="0000FF"/>
                </a:solidFill>
                <a:latin typeface="楷体" panose="02010609060101010101" pitchFamily="49" charset="-122"/>
                <a:ea typeface="楷体" panose="02010609060101010101" pitchFamily="49" charset="-122"/>
              </a:rPr>
              <a:t>1.5×109eV</a:t>
            </a:r>
            <a:r>
              <a:rPr lang="zh-CN" altLang="en-US" sz="2800" b="1" dirty="0">
                <a:solidFill>
                  <a:srgbClr val="0000FF"/>
                </a:solidFill>
                <a:latin typeface="楷体" panose="02010609060101010101" pitchFamily="49" charset="-122"/>
                <a:ea typeface="楷体" panose="02010609060101010101" pitchFamily="49" charset="-122"/>
              </a:rPr>
              <a:t>～</a:t>
            </a:r>
            <a:r>
              <a:rPr lang="en-US" altLang="zh-CN" sz="2800" b="1" dirty="0">
                <a:solidFill>
                  <a:srgbClr val="0000FF"/>
                </a:solidFill>
                <a:latin typeface="楷体" panose="02010609060101010101" pitchFamily="49" charset="-122"/>
                <a:ea typeface="楷体" panose="02010609060101010101" pitchFamily="49" charset="-122"/>
              </a:rPr>
              <a:t>5.5×109eV</a:t>
            </a:r>
            <a:r>
              <a:rPr lang="zh-CN" altLang="en-US" sz="2800" b="1" dirty="0">
                <a:solidFill>
                  <a:srgbClr val="0000FF"/>
                </a:solidFill>
                <a:latin typeface="楷体" panose="02010609060101010101" pitchFamily="49" charset="-122"/>
                <a:ea typeface="楷体" panose="02010609060101010101" pitchFamily="49" charset="-122"/>
              </a:rPr>
              <a:t>之间的长寿命中性粒子。</a:t>
            </a:r>
            <a:r>
              <a:rPr lang="en-US" altLang="zh-CN" sz="2800" b="1" dirty="0">
                <a:solidFill>
                  <a:srgbClr val="0000FF"/>
                </a:solidFill>
                <a:latin typeface="楷体" panose="02010609060101010101" pitchFamily="49" charset="-122"/>
                <a:ea typeface="楷体" panose="02010609060101010101" pitchFamily="49" charset="-122"/>
              </a:rPr>
              <a:t>1974</a:t>
            </a:r>
            <a:r>
              <a:rPr lang="zh-CN" altLang="en-US" sz="2800" b="1" dirty="0">
                <a:solidFill>
                  <a:srgbClr val="0000FF"/>
                </a:solidFill>
                <a:latin typeface="楷体" panose="02010609060101010101" pitchFamily="49" charset="-122"/>
                <a:ea typeface="楷体" panose="02010609060101010101" pitchFamily="49" charset="-122"/>
              </a:rPr>
              <a:t>年，他们发现了一个质量约为质子质量</a:t>
            </a:r>
            <a:r>
              <a:rPr lang="en-US" altLang="zh-CN" sz="2800" b="1" dirty="0">
                <a:solidFill>
                  <a:srgbClr val="0000FF"/>
                </a:solidFill>
                <a:latin typeface="楷体" panose="02010609060101010101" pitchFamily="49" charset="-122"/>
                <a:ea typeface="楷体" panose="02010609060101010101" pitchFamily="49" charset="-122"/>
              </a:rPr>
              <a:t>3</a:t>
            </a:r>
            <a:r>
              <a:rPr lang="zh-CN" altLang="en-US" sz="2800" b="1" dirty="0">
                <a:solidFill>
                  <a:srgbClr val="0000FF"/>
                </a:solidFill>
                <a:latin typeface="楷体" panose="02010609060101010101" pitchFamily="49" charset="-122"/>
                <a:ea typeface="楷体" panose="02010609060101010101" pitchFamily="49" charset="-122"/>
              </a:rPr>
              <a:t>倍</a:t>
            </a: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能量为</a:t>
            </a:r>
            <a:r>
              <a:rPr lang="en-US" altLang="zh-CN" sz="2800" b="1" dirty="0">
                <a:solidFill>
                  <a:srgbClr val="0000FF"/>
                </a:solidFill>
                <a:latin typeface="楷体" panose="02010609060101010101" pitchFamily="49" charset="-122"/>
                <a:ea typeface="楷体" panose="02010609060101010101" pitchFamily="49" charset="-122"/>
              </a:rPr>
              <a:t>3.1×109eV)</a:t>
            </a:r>
            <a:r>
              <a:rPr lang="zh-CN" altLang="en-US" sz="2800" b="1" dirty="0">
                <a:solidFill>
                  <a:srgbClr val="0000FF"/>
                </a:solidFill>
                <a:latin typeface="楷体" panose="02010609060101010101" pitchFamily="49" charset="-122"/>
                <a:ea typeface="楷体" panose="02010609060101010101" pitchFamily="49" charset="-122"/>
              </a:rPr>
              <a:t>的长寿命中性粒子。在公开发表这个发现时，丁肇中把这个新粒子取名为</a:t>
            </a:r>
            <a:r>
              <a:rPr lang="en-US" altLang="zh-CN" sz="2800" b="1" dirty="0">
                <a:solidFill>
                  <a:srgbClr val="0000FF"/>
                </a:solidFill>
                <a:latin typeface="楷体" panose="02010609060101010101" pitchFamily="49" charset="-122"/>
                <a:ea typeface="楷体" panose="02010609060101010101" pitchFamily="49" charset="-122"/>
              </a:rPr>
              <a:t>J</a:t>
            </a:r>
            <a:r>
              <a:rPr lang="zh-CN" altLang="en-US" sz="2800" b="1" dirty="0">
                <a:solidFill>
                  <a:srgbClr val="0000FF"/>
                </a:solidFill>
                <a:latin typeface="楷体" panose="02010609060101010101" pitchFamily="49" charset="-122"/>
                <a:ea typeface="楷体" panose="02010609060101010101" pitchFamily="49" charset="-122"/>
              </a:rPr>
              <a:t>粒子，“</a:t>
            </a:r>
            <a:r>
              <a:rPr lang="en-US" altLang="zh-CN" sz="2800" b="1" dirty="0">
                <a:solidFill>
                  <a:srgbClr val="0000FF"/>
                </a:solidFill>
                <a:latin typeface="楷体" panose="02010609060101010101" pitchFamily="49" charset="-122"/>
                <a:ea typeface="楷体" panose="02010609060101010101" pitchFamily="49" charset="-122"/>
              </a:rPr>
              <a:t>J”</a:t>
            </a:r>
            <a:r>
              <a:rPr lang="zh-CN" altLang="en-US" sz="2800" b="1" dirty="0">
                <a:solidFill>
                  <a:srgbClr val="0000FF"/>
                </a:solidFill>
                <a:latin typeface="楷体" panose="02010609060101010101" pitchFamily="49" charset="-122"/>
                <a:ea typeface="楷体" panose="02010609060101010101" pitchFamily="49" charset="-122"/>
              </a:rPr>
              <a:t>和汉字“丁”字形相近，寓意是中国人发现的粒子。</a:t>
            </a:r>
            <a:endParaRPr lang="zh-CN" altLang="en-US" sz="28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666750" y="687388"/>
            <a:ext cx="7877175" cy="3689350"/>
          </a:xfrm>
          <a:prstGeom prst="rect">
            <a:avLst/>
          </a:prstGeom>
          <a:noFill/>
          <a:ln w="9525">
            <a:noFill/>
          </a:ln>
        </p:spPr>
        <p:txBody>
          <a:bodyPr lIns="68580" tIns="34290" rIns="68580" bIns="34290">
            <a:spAutoFit/>
          </a:bodyPr>
          <a:p>
            <a:pPr eaLnBrk="1" hangingPunct="1">
              <a:lnSpc>
                <a:spcPct val="120000"/>
              </a:lnSpc>
            </a:pPr>
            <a:r>
              <a:rPr lang="zh-CN" altLang="en-US" sz="2800" b="1" dirty="0">
                <a:solidFill>
                  <a:srgbClr val="0000FF"/>
                </a:solidFill>
                <a:latin typeface="楷体" panose="02010609060101010101" pitchFamily="49" charset="-122"/>
                <a:ea typeface="楷体" panose="02010609060101010101" pitchFamily="49" charset="-122"/>
              </a:rPr>
              <a:t>与此同时，美国人里希特也发现了这种粒子，并取名为</a:t>
            </a:r>
            <a:r>
              <a:rPr lang="en-US" altLang="zh-CN" sz="2800" b="1" dirty="0">
                <a:solidFill>
                  <a:srgbClr val="0000FF"/>
                </a:solidFill>
                <a:latin typeface="楷体" panose="02010609060101010101" pitchFamily="49" charset="-122"/>
                <a:ea typeface="楷体" panose="02010609060101010101" pitchFamily="49" charset="-122"/>
              </a:rPr>
              <a:t>ψ</a:t>
            </a:r>
            <a:r>
              <a:rPr lang="zh-CN" altLang="en-US" sz="2800" b="1" dirty="0">
                <a:solidFill>
                  <a:srgbClr val="0000FF"/>
                </a:solidFill>
                <a:latin typeface="楷体" panose="02010609060101010101" pitchFamily="49" charset="-122"/>
                <a:ea typeface="楷体" panose="02010609060101010101" pitchFamily="49" charset="-122"/>
              </a:rPr>
              <a:t>粒子。后来人们就把这种粒子称为</a:t>
            </a:r>
            <a:r>
              <a:rPr lang="en-US" altLang="zh-CN" sz="2800" b="1" dirty="0">
                <a:solidFill>
                  <a:srgbClr val="0000FF"/>
                </a:solidFill>
                <a:latin typeface="楷体" panose="02010609060101010101" pitchFamily="49" charset="-122"/>
                <a:ea typeface="楷体" panose="02010609060101010101" pitchFamily="49" charset="-122"/>
              </a:rPr>
              <a:t>J/ψ</a:t>
            </a:r>
            <a:r>
              <a:rPr lang="zh-CN" altLang="en-US" sz="2800" b="1" dirty="0">
                <a:solidFill>
                  <a:srgbClr val="0000FF"/>
                </a:solidFill>
                <a:latin typeface="楷体" panose="02010609060101010101" pitchFamily="49" charset="-122"/>
                <a:ea typeface="楷体" panose="02010609060101010101" pitchFamily="49" charset="-122"/>
              </a:rPr>
              <a:t>粒子。</a:t>
            </a:r>
            <a:r>
              <a:rPr lang="en-US" altLang="zh-CN" sz="2800" b="1" dirty="0">
                <a:solidFill>
                  <a:srgbClr val="0000FF"/>
                </a:solidFill>
                <a:latin typeface="楷体" panose="02010609060101010101" pitchFamily="49" charset="-122"/>
                <a:ea typeface="楷体" panose="02010609060101010101" pitchFamily="49" charset="-122"/>
              </a:rPr>
              <a:t>J/ψ</a:t>
            </a:r>
            <a:r>
              <a:rPr lang="zh-CN" altLang="en-US" sz="2800" b="1" dirty="0">
                <a:solidFill>
                  <a:srgbClr val="0000FF"/>
                </a:solidFill>
                <a:latin typeface="楷体" panose="02010609060101010101" pitchFamily="49" charset="-122"/>
                <a:ea typeface="楷体" panose="02010609060101010101" pitchFamily="49" charset="-122"/>
              </a:rPr>
              <a:t>粒子具有奇特的性质，其寿命值比预料值大</a:t>
            </a:r>
            <a:r>
              <a:rPr lang="en-US" altLang="zh-CN" sz="2800" b="1" dirty="0">
                <a:solidFill>
                  <a:srgbClr val="0000FF"/>
                </a:solidFill>
                <a:latin typeface="楷体" panose="02010609060101010101" pitchFamily="49" charset="-122"/>
                <a:ea typeface="楷体" panose="02010609060101010101" pitchFamily="49" charset="-122"/>
              </a:rPr>
              <a:t>5000</a:t>
            </a:r>
            <a:r>
              <a:rPr lang="zh-CN" altLang="en-US" sz="2800" b="1" dirty="0">
                <a:solidFill>
                  <a:srgbClr val="0000FF"/>
                </a:solidFill>
                <a:latin typeface="楷体" panose="02010609060101010101" pitchFamily="49" charset="-122"/>
                <a:ea typeface="楷体" panose="02010609060101010101" pitchFamily="49" charset="-122"/>
              </a:rPr>
              <a:t>倍。这表明它有新的内部结构，不能用当时已知的</a:t>
            </a:r>
            <a:r>
              <a:rPr lang="en-US" altLang="zh-CN" sz="2800" b="1" dirty="0">
                <a:solidFill>
                  <a:srgbClr val="0000FF"/>
                </a:solidFill>
                <a:latin typeface="楷体" panose="02010609060101010101" pitchFamily="49" charset="-122"/>
                <a:ea typeface="楷体" panose="02010609060101010101" pitchFamily="49" charset="-122"/>
              </a:rPr>
              <a:t>3</a:t>
            </a:r>
            <a:r>
              <a:rPr lang="zh-CN" altLang="en-US" sz="2800" b="1" dirty="0">
                <a:solidFill>
                  <a:srgbClr val="0000FF"/>
                </a:solidFill>
                <a:latin typeface="楷体" panose="02010609060101010101" pitchFamily="49" charset="-122"/>
                <a:ea typeface="楷体" panose="02010609060101010101" pitchFamily="49" charset="-122"/>
              </a:rPr>
              <a:t>种味夸克来解释，而需要引进第四种夸克即粲夸克来解释。</a:t>
            </a:r>
            <a:r>
              <a:rPr lang="en-US" altLang="zh-CN" sz="2800" b="1" dirty="0">
                <a:solidFill>
                  <a:srgbClr val="0000FF"/>
                </a:solidFill>
                <a:latin typeface="楷体" panose="02010609060101010101" pitchFamily="49" charset="-122"/>
                <a:ea typeface="楷体" panose="02010609060101010101" pitchFamily="49" charset="-122"/>
              </a:rPr>
              <a:t>J/ψ</a:t>
            </a:r>
            <a:r>
              <a:rPr lang="zh-CN" altLang="en-US" sz="2800" b="1" dirty="0">
                <a:solidFill>
                  <a:srgbClr val="0000FF"/>
                </a:solidFill>
                <a:latin typeface="楷体" panose="02010609060101010101" pitchFamily="49" charset="-122"/>
                <a:ea typeface="楷体" panose="02010609060101010101" pitchFamily="49" charset="-122"/>
              </a:rPr>
              <a:t>粒子的发现大大推动了粒子物理学的发展。</a:t>
            </a:r>
            <a:endParaRPr lang="zh-CN" altLang="en-US" sz="28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9"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0"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220"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1"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2"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3"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4"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5"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6"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7"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8"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29"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0"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1"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2"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3"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4"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5"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6"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7"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8"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39"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0"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1"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2"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3"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4"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5"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6"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7"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8"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49"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0"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1"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2"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3"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4"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5"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6"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7"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8"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59"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0"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1"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2"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3"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4"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5"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6"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7"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8"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69"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7270" name="矩形 1"/>
          <p:cNvSpPr/>
          <p:nvPr/>
        </p:nvSpPr>
        <p:spPr>
          <a:xfrm>
            <a:off x="647700" y="982663"/>
            <a:ext cx="8180388" cy="3884612"/>
          </a:xfrm>
          <a:prstGeom prst="rect">
            <a:avLst/>
          </a:prstGeom>
          <a:noFill/>
          <a:ln w="9525">
            <a:noFill/>
          </a:ln>
        </p:spPr>
        <p:txBody>
          <a:bodyPr>
            <a:spAutoFit/>
          </a:bodyPr>
          <a:p>
            <a:pPr hangingPunct="1">
              <a:lnSpc>
                <a:spcPct val="110000"/>
              </a:lnSpc>
            </a:pPr>
            <a:r>
              <a:rPr lang="zh-CN" altLang="en-US" sz="2800" b="1" dirty="0">
                <a:latin typeface="楷体" panose="02010609060101010101" pitchFamily="49" charset="-122"/>
                <a:ea typeface="楷体" panose="02010609060101010101" pitchFamily="49" charset="-122"/>
              </a:rPr>
              <a:t>    本文选自</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瞭望</a:t>
            </a:r>
            <a:r>
              <a:rPr lang="en-US" altLang="zh-CN" sz="2800" b="1" dirty="0">
                <a:latin typeface="楷体" panose="02010609060101010101" pitchFamily="49" charset="-122"/>
                <a:ea typeface="楷体" panose="02010609060101010101" pitchFamily="49" charset="-122"/>
              </a:rPr>
              <a:t>》1991</a:t>
            </a:r>
            <a:r>
              <a:rPr lang="zh-CN" altLang="en-US" sz="2800" b="1" dirty="0">
                <a:latin typeface="楷体" panose="02010609060101010101" pitchFamily="49" charset="-122"/>
                <a:ea typeface="楷体" panose="02010609060101010101" pitchFamily="49" charset="-122"/>
              </a:rPr>
              <a:t>年第</a:t>
            </a:r>
            <a:r>
              <a:rPr lang="en-US" altLang="zh-CN" sz="2800" b="1" dirty="0">
                <a:latin typeface="楷体" panose="02010609060101010101" pitchFamily="49" charset="-122"/>
                <a:ea typeface="楷体" panose="02010609060101010101" pitchFamily="49" charset="-122"/>
              </a:rPr>
              <a:t>44</a:t>
            </a:r>
            <a:r>
              <a:rPr lang="zh-CN" altLang="en-US" sz="2800" b="1" dirty="0">
                <a:latin typeface="楷体" panose="02010609060101010101" pitchFamily="49" charset="-122"/>
                <a:ea typeface="楷体" panose="02010609060101010101" pitchFamily="49" charset="-122"/>
              </a:rPr>
              <a:t>期，有改动。受传统教育的影响，我国基础教育过于注重基础知识和基本技能的训练，而忽视对学生创新精神和实践能力的培养，致使学生大多“高分低能”。这已不适应社会、时代发展的需要，鉴于此，著名科学家丁肇中根据现代学术的发展和个人经验，并联系传统的文化背景和我国的现状，向我们提出了忠告：应有格物致知精神。 </a:t>
            </a:r>
            <a:endParaRPr lang="zh-CN" altLang="en-US" sz="2800" b="1" dirty="0">
              <a:latin typeface="楷体" panose="02010609060101010101" pitchFamily="49" charset="-122"/>
              <a:ea typeface="楷体" panose="02010609060101010101" pitchFamily="49" charset="-122"/>
            </a:endParaRPr>
          </a:p>
        </p:txBody>
      </p:sp>
      <p:grpSp>
        <p:nvGrpSpPr>
          <p:cNvPr id="7271" name="组合 1"/>
          <p:cNvGrpSpPr/>
          <p:nvPr/>
        </p:nvGrpSpPr>
        <p:grpSpPr>
          <a:xfrm>
            <a:off x="444500" y="341313"/>
            <a:ext cx="2249488" cy="574675"/>
            <a:chOff x="251073" y="267494"/>
            <a:chExt cx="2249488" cy="574675"/>
          </a:xfrm>
        </p:grpSpPr>
        <p:sp>
          <p:nvSpPr>
            <p:cNvPr id="7272"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黑体" panose="02010609060101010101" pitchFamily="49" charset="-122"/>
                  <a:ea typeface="黑体" panose="02010609060101010101" pitchFamily="49" charset="-122"/>
                </a:rPr>
                <a:t>背景链接</a:t>
              </a:r>
              <a:endParaRPr lang="zh-CN" altLang="en-US" sz="3000" b="1" dirty="0">
                <a:solidFill>
                  <a:srgbClr val="00B050"/>
                </a:solidFill>
                <a:latin typeface="黑体" panose="02010609060101010101" pitchFamily="49" charset="-122"/>
                <a:ea typeface="黑体" panose="02010609060101010101" pitchFamily="49" charset="-122"/>
              </a:endParaRPr>
            </a:p>
          </p:txBody>
        </p:sp>
        <p:cxnSp>
          <p:nvCxnSpPr>
            <p:cNvPr id="9" name="直接连接符 8"/>
            <p:cNvCxnSpPr/>
            <p:nvPr/>
          </p:nvCxnSpPr>
          <p:spPr>
            <a:xfrm>
              <a:off x="251073" y="842169"/>
              <a:ext cx="2016125"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7274" name="Group 4"/>
            <p:cNvGrpSpPr>
              <a:grpSpLocks noChangeAspect="1"/>
            </p:cNvGrpSpPr>
            <p:nvPr/>
          </p:nvGrpSpPr>
          <p:grpSpPr>
            <a:xfrm>
              <a:off x="2051298" y="483394"/>
              <a:ext cx="449263" cy="292100"/>
              <a:chOff x="2432" y="1329"/>
              <a:chExt cx="657" cy="426"/>
            </a:xfrm>
          </p:grpSpPr>
          <p:sp>
            <p:nvSpPr>
              <p:cNvPr id="11"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2"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3"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4"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mn-lt"/>
                  <a:ea typeface="+mn-ea"/>
                  <a:cs typeface="+mn-cs"/>
                </a:endParaRPr>
              </a:p>
            </p:txBody>
          </p:sp>
          <p:sp>
            <p:nvSpPr>
              <p:cNvPr id="15"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6"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7"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8"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9"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0"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1"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2"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3"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4"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5"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6"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7"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8"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9"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0"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1"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2"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3"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4"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5"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6"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7"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8"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9"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90"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91"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92"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244"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45"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46"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47"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48"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49"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0"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1"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2"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3"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4"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5"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6"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7"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8"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59"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0"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1"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2"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3"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4"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5"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6"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7"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8"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69"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0"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1"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2"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3"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4"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5"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6"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7"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8"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79"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0"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1"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2"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3"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4"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5"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6"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7"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8"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89"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90"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91"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92"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8293"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9" name="矩形 22"/>
          <p:cNvSpPr/>
          <p:nvPr/>
        </p:nvSpPr>
        <p:spPr>
          <a:xfrm>
            <a:off x="592138" y="1184275"/>
            <a:ext cx="8334375" cy="3324225"/>
          </a:xfrm>
          <a:prstGeom prst="rect">
            <a:avLst/>
          </a:prstGeom>
          <a:noFill/>
          <a:ln w="9525">
            <a:noFill/>
          </a:ln>
        </p:spPr>
        <p:txBody>
          <a:bodyPr>
            <a:spAutoFit/>
          </a:bodyPr>
          <a:p>
            <a:pPr>
              <a:lnSpc>
                <a:spcPct val="150000"/>
              </a:lnSpc>
            </a:pPr>
            <a:r>
              <a:rPr lang="zh-CN" altLang="en-US" sz="2800" b="1" dirty="0">
                <a:latin typeface="楷体" panose="02010609060101010101" pitchFamily="49" charset="-122"/>
                <a:ea typeface="楷体" panose="02010609060101010101" pitchFamily="49" charset="-122"/>
              </a:rPr>
              <a:t>丁</a:t>
            </a:r>
            <a:r>
              <a:rPr lang="zh-CN" altLang="en-US" sz="2800" b="1" dirty="0">
                <a:solidFill>
                  <a:srgbClr val="FF0000"/>
                </a:solidFill>
                <a:latin typeface="楷体" panose="02010609060101010101" pitchFamily="49" charset="-122"/>
                <a:ea typeface="楷体" panose="02010609060101010101" pitchFamily="49" charset="-122"/>
              </a:rPr>
              <a:t>肇</a:t>
            </a:r>
            <a:r>
              <a:rPr lang="zh-CN" altLang="en-US" sz="2800" b="1" dirty="0">
                <a:latin typeface="楷体" panose="02010609060101010101" pitchFamily="49" charset="-122"/>
                <a:ea typeface="楷体" panose="02010609060101010101" pitchFamily="49" charset="-122"/>
              </a:rPr>
              <a:t>中</a:t>
            </a:r>
            <a:r>
              <a:rPr lang="en-US" altLang="zh-CN" sz="2800" b="1" dirty="0">
                <a:latin typeface="楷体" panose="02010609060101010101" pitchFamily="49" charset="-122"/>
                <a:ea typeface="楷体" panose="02010609060101010101" pitchFamily="49" charset="-122"/>
              </a:rPr>
              <a:t>(      )   </a:t>
            </a:r>
            <a:r>
              <a:rPr lang="zh-CN" altLang="en-US" sz="2800" b="1" dirty="0">
                <a:solidFill>
                  <a:srgbClr val="FF0000"/>
                </a:solidFill>
                <a:latin typeface="楷体" panose="02010609060101010101" pitchFamily="49" charset="-122"/>
                <a:ea typeface="楷体" panose="02010609060101010101" pitchFamily="49" charset="-122"/>
              </a:rPr>
              <a:t>瞭</a:t>
            </a:r>
            <a:r>
              <a:rPr lang="zh-CN" altLang="en-US" sz="2800" b="1" dirty="0">
                <a:latin typeface="楷体" panose="02010609060101010101" pitchFamily="49" charset="-122"/>
                <a:ea typeface="楷体" panose="02010609060101010101" pitchFamily="49" charset="-122"/>
              </a:rPr>
              <a:t>望（    ）   缅怀（    ）朱</a:t>
            </a:r>
            <a:r>
              <a:rPr lang="zh-CN" altLang="en-US" sz="2800" b="1" dirty="0">
                <a:solidFill>
                  <a:srgbClr val="FF0000"/>
                </a:solidFill>
                <a:latin typeface="楷体" panose="02010609060101010101" pitchFamily="49" charset="-122"/>
                <a:ea typeface="楷体" panose="02010609060101010101" pitchFamily="49" charset="-122"/>
              </a:rPr>
              <a:t>熹</a:t>
            </a:r>
            <a:r>
              <a:rPr lang="en-US" altLang="zh-CN" sz="2800" b="1" dirty="0">
                <a:latin typeface="楷体" panose="02010609060101010101" pitchFamily="49" charset="-122"/>
                <a:ea typeface="楷体" panose="02010609060101010101" pitchFamily="49" charset="-122"/>
              </a:rPr>
              <a:t>(      )  </a:t>
            </a:r>
            <a:r>
              <a:rPr lang="zh-CN" altLang="en-US" sz="2800" b="1" dirty="0">
                <a:latin typeface="楷体" panose="02010609060101010101" pitchFamily="49" charset="-122"/>
                <a:ea typeface="楷体" panose="02010609060101010101" pitchFamily="49" charset="-122"/>
              </a:rPr>
              <a:t>格物</a:t>
            </a:r>
            <a:r>
              <a:rPr lang="zh-CN" altLang="en-US" sz="2800" b="1" dirty="0">
                <a:solidFill>
                  <a:srgbClr val="FF0000"/>
                </a:solidFill>
                <a:latin typeface="楷体" panose="02010609060101010101" pitchFamily="49" charset="-122"/>
                <a:ea typeface="楷体" panose="02010609060101010101" pitchFamily="49" charset="-122"/>
              </a:rPr>
              <a:t>致</a:t>
            </a:r>
            <a:r>
              <a:rPr lang="zh-CN" altLang="en-US" sz="2800" b="1" dirty="0">
                <a:latin typeface="楷体" panose="02010609060101010101" pitchFamily="49" charset="-122"/>
                <a:ea typeface="楷体" panose="02010609060101010101" pitchFamily="49" charset="-122"/>
              </a:rPr>
              <a:t>知</a:t>
            </a:r>
            <a:r>
              <a:rPr lang="en-US" altLang="zh-CN" sz="2800" b="1" dirty="0">
                <a:latin typeface="楷体" panose="02010609060101010101" pitchFamily="49" charset="-122"/>
                <a:ea typeface="楷体" panose="02010609060101010101" pitchFamily="49" charset="-122"/>
              </a:rPr>
              <a:t>(    )   </a:t>
            </a:r>
            <a:r>
              <a:rPr lang="zh-CN" altLang="en-US" sz="2800" b="1" dirty="0">
                <a:solidFill>
                  <a:srgbClr val="FF0000"/>
                </a:solidFill>
                <a:latin typeface="楷体" panose="02010609060101010101" pitchFamily="49" charset="-122"/>
                <a:ea typeface="楷体" panose="02010609060101010101" pitchFamily="49" charset="-122"/>
              </a:rPr>
              <a:t>诺</a:t>
            </a:r>
            <a:r>
              <a:rPr lang="zh-CN" altLang="en-US" sz="2800" b="1" dirty="0">
                <a:latin typeface="楷体" panose="02010609060101010101" pitchFamily="49" charset="-122"/>
                <a:ea typeface="楷体" panose="02010609060101010101" pitchFamily="49" charset="-122"/>
              </a:rPr>
              <a:t>贝尔（    ）</a:t>
            </a:r>
            <a:endParaRPr lang="en-US" altLang="zh-CN" sz="2800" b="1" dirty="0">
              <a:latin typeface="楷体" panose="02010609060101010101" pitchFamily="49" charset="-122"/>
              <a:ea typeface="楷体" panose="02010609060101010101" pitchFamily="49" charset="-122"/>
            </a:endParaRPr>
          </a:p>
          <a:p>
            <a:pPr>
              <a:lnSpc>
                <a:spcPct val="150000"/>
              </a:lnSpc>
            </a:pPr>
            <a:r>
              <a:rPr lang="zh-CN" altLang="en-US" sz="2800" b="1" dirty="0">
                <a:solidFill>
                  <a:srgbClr val="FF0000"/>
                </a:solidFill>
                <a:latin typeface="楷体" panose="02010609060101010101" pitchFamily="49" charset="-122"/>
                <a:ea typeface="楷体" panose="02010609060101010101" pitchFamily="49" charset="-122"/>
              </a:rPr>
              <a:t>儒</a:t>
            </a:r>
            <a:r>
              <a:rPr lang="zh-CN" altLang="en-US" sz="2800" b="1" dirty="0">
                <a:latin typeface="楷体" panose="02010609060101010101" pitchFamily="49" charset="-122"/>
                <a:ea typeface="楷体" panose="02010609060101010101" pitchFamily="49" charset="-122"/>
              </a:rPr>
              <a:t>家（     ）</a:t>
            </a:r>
            <a:r>
              <a:rPr lang="en-US" altLang="zh-CN" sz="2800" b="1" dirty="0">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袖</a:t>
            </a:r>
            <a:r>
              <a:rPr lang="zh-CN" altLang="en-US" sz="2800" b="1" dirty="0">
                <a:latin typeface="楷体" panose="02010609060101010101" pitchFamily="49" charset="-122"/>
                <a:ea typeface="楷体" panose="02010609060101010101" pitchFamily="49" charset="-122"/>
              </a:rPr>
              <a:t>手旁观</a:t>
            </a:r>
            <a:r>
              <a:rPr lang="en-US" altLang="zh-CN" sz="2800" b="1" dirty="0">
                <a:latin typeface="楷体" panose="02010609060101010101" pitchFamily="49" charset="-122"/>
                <a:ea typeface="楷体" panose="02010609060101010101" pitchFamily="49" charset="-122"/>
              </a:rPr>
              <a:t>(     )   </a:t>
            </a:r>
            <a:r>
              <a:rPr lang="zh-CN" altLang="en-US" sz="2800" b="1" dirty="0">
                <a:latin typeface="楷体" panose="02010609060101010101" pitchFamily="49" charset="-122"/>
                <a:ea typeface="楷体" panose="02010609060101010101" pitchFamily="49" charset="-122"/>
              </a:rPr>
              <a:t>测</a:t>
            </a:r>
            <a:r>
              <a:rPr lang="zh-CN" altLang="en-US" sz="2800" b="1" dirty="0">
                <a:solidFill>
                  <a:srgbClr val="FF0000"/>
                </a:solidFill>
                <a:latin typeface="楷体" panose="02010609060101010101" pitchFamily="49" charset="-122"/>
                <a:ea typeface="楷体" panose="02010609060101010101" pitchFamily="49" charset="-122"/>
              </a:rPr>
              <a:t>量</a:t>
            </a:r>
            <a:r>
              <a:rPr lang="zh-CN" altLang="en-US" sz="2800" b="1" dirty="0">
                <a:latin typeface="楷体" panose="02010609060101010101" pitchFamily="49" charset="-122"/>
                <a:ea typeface="楷体" panose="02010609060101010101" pitchFamily="49" charset="-122"/>
              </a:rPr>
              <a:t>（     ）</a:t>
            </a: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埋</a:t>
            </a:r>
            <a:r>
              <a:rPr lang="zh-CN" altLang="en-US" sz="2800" b="1" dirty="0">
                <a:solidFill>
                  <a:srgbClr val="FF0000"/>
                </a:solidFill>
                <a:latin typeface="楷体" panose="02010609060101010101" pitchFamily="49" charset="-122"/>
                <a:ea typeface="楷体" panose="02010609060101010101" pitchFamily="49" charset="-122"/>
              </a:rPr>
              <a:t>没</a:t>
            </a:r>
            <a:r>
              <a:rPr lang="zh-CN" altLang="en-US" sz="2800" b="1" dirty="0">
                <a:latin typeface="楷体" panose="02010609060101010101" pitchFamily="49" charset="-122"/>
                <a:ea typeface="楷体" panose="02010609060101010101" pitchFamily="49" charset="-122"/>
              </a:rPr>
              <a:t>（     ）</a:t>
            </a:r>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不知所</a:t>
            </a:r>
            <a:r>
              <a:rPr lang="zh-CN" altLang="en-US" sz="2800" b="1" dirty="0">
                <a:solidFill>
                  <a:srgbClr val="FF0000"/>
                </a:solidFill>
                <a:latin typeface="楷体" panose="02010609060101010101" pitchFamily="49" charset="-122"/>
                <a:ea typeface="楷体" panose="02010609060101010101" pitchFamily="49" charset="-122"/>
              </a:rPr>
              <a:t>措</a:t>
            </a:r>
            <a:r>
              <a:rPr lang="zh-CN" altLang="en-US" sz="2800" b="1" dirty="0">
                <a:latin typeface="楷体" panose="02010609060101010101" pitchFamily="49" charset="-122"/>
                <a:ea typeface="楷体" panose="02010609060101010101" pitchFamily="49" charset="-122"/>
              </a:rPr>
              <a:t>（    ） </a:t>
            </a:r>
            <a:endParaRPr lang="en-US" altLang="zh-CN" sz="2800" b="1" dirty="0">
              <a:latin typeface="楷体" panose="02010609060101010101" pitchFamily="49" charset="-122"/>
              <a:ea typeface="楷体" panose="02010609060101010101" pitchFamily="49" charset="-122"/>
            </a:endParaRPr>
          </a:p>
          <a:p>
            <a:pPr>
              <a:lnSpc>
                <a:spcPct val="150000"/>
              </a:lnSpc>
            </a:pPr>
            <a:r>
              <a:rPr lang="zh-CN" altLang="en-US" sz="2800" b="1" dirty="0">
                <a:solidFill>
                  <a:srgbClr val="FF0000"/>
                </a:solidFill>
                <a:latin typeface="楷体" panose="02010609060101010101" pitchFamily="49" charset="-122"/>
                <a:ea typeface="楷体" panose="02010609060101010101" pitchFamily="49" charset="-122"/>
              </a:rPr>
              <a:t>彷徨</a:t>
            </a:r>
            <a:r>
              <a:rPr lang="en-US" altLang="zh-CN" sz="2800" b="1" dirty="0">
                <a:latin typeface="楷体" panose="02010609060101010101" pitchFamily="49" charset="-122"/>
                <a:ea typeface="楷体" panose="02010609060101010101" pitchFamily="49" charset="-122"/>
              </a:rPr>
              <a:t>(           )</a:t>
            </a:r>
            <a:endParaRPr lang="zh-CN" altLang="en-US" sz="2800" b="1" dirty="0">
              <a:latin typeface="楷体" panose="02010609060101010101" pitchFamily="49" charset="-122"/>
              <a:ea typeface="楷体" panose="02010609060101010101" pitchFamily="49" charset="-122"/>
            </a:endParaRPr>
          </a:p>
        </p:txBody>
      </p:sp>
      <p:grpSp>
        <p:nvGrpSpPr>
          <p:cNvPr id="8295" name="组合 1"/>
          <p:cNvGrpSpPr/>
          <p:nvPr/>
        </p:nvGrpSpPr>
        <p:grpSpPr>
          <a:xfrm>
            <a:off x="427038" y="414338"/>
            <a:ext cx="2249487" cy="574675"/>
            <a:chOff x="251073" y="267494"/>
            <a:chExt cx="2249488" cy="574675"/>
          </a:xfrm>
        </p:grpSpPr>
        <p:sp>
          <p:nvSpPr>
            <p:cNvPr id="8308"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黑体" panose="02010609060101010101" pitchFamily="49" charset="-122"/>
                  <a:ea typeface="黑体" panose="02010609060101010101" pitchFamily="49" charset="-122"/>
                </a:rPr>
                <a:t>字词学习</a:t>
              </a:r>
              <a:endParaRPr lang="zh-CN" altLang="en-US" sz="3000" b="1" dirty="0">
                <a:solidFill>
                  <a:srgbClr val="00B050"/>
                </a:solidFill>
                <a:latin typeface="黑体" panose="02010609060101010101" pitchFamily="49" charset="-122"/>
                <a:ea typeface="黑体" panose="02010609060101010101" pitchFamily="49" charset="-122"/>
              </a:endParaRPr>
            </a:p>
          </p:txBody>
        </p:sp>
        <p:cxnSp>
          <p:nvCxnSpPr>
            <p:cNvPr id="21" name="直接连接符 20"/>
            <p:cNvCxnSpPr/>
            <p:nvPr/>
          </p:nvCxnSpPr>
          <p:spPr>
            <a:xfrm>
              <a:off x="251073" y="842169"/>
              <a:ext cx="2016126"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8310" name="Group 4"/>
            <p:cNvGrpSpPr>
              <a:grpSpLocks noChangeAspect="1"/>
            </p:cNvGrpSpPr>
            <p:nvPr/>
          </p:nvGrpSpPr>
          <p:grpSpPr>
            <a:xfrm>
              <a:off x="2051298" y="483394"/>
              <a:ext cx="449263" cy="292100"/>
              <a:chOff x="2432" y="1329"/>
              <a:chExt cx="657" cy="426"/>
            </a:xfrm>
          </p:grpSpPr>
          <p:sp>
            <p:nvSpPr>
              <p:cNvPr id="35"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36"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37"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38"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mn-lt"/>
                  <a:ea typeface="+mn-ea"/>
                  <a:cs typeface="+mn-cs"/>
                </a:endParaRPr>
              </a:p>
            </p:txBody>
          </p:sp>
          <p:sp>
            <p:nvSpPr>
              <p:cNvPr id="39"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40"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41"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42" name="矩形 41"/>
          <p:cNvSpPr/>
          <p:nvPr/>
        </p:nvSpPr>
        <p:spPr>
          <a:xfrm>
            <a:off x="2087563" y="1276350"/>
            <a:ext cx="908050" cy="5222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zhào</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24" name="矩形 23"/>
          <p:cNvSpPr/>
          <p:nvPr/>
        </p:nvSpPr>
        <p:spPr>
          <a:xfrm>
            <a:off x="1817688" y="1920875"/>
            <a:ext cx="547688" cy="5222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xī</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26" name="矩形 25"/>
          <p:cNvSpPr/>
          <p:nvPr/>
        </p:nvSpPr>
        <p:spPr>
          <a:xfrm>
            <a:off x="4824413" y="1905000"/>
            <a:ext cx="728663" cy="5238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zhì</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27" name="矩形 26"/>
          <p:cNvSpPr/>
          <p:nvPr/>
        </p:nvSpPr>
        <p:spPr>
          <a:xfrm>
            <a:off x="7643813" y="1898650"/>
            <a:ext cx="728663" cy="5238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nuò</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28" name="矩形 27"/>
          <p:cNvSpPr/>
          <p:nvPr/>
        </p:nvSpPr>
        <p:spPr>
          <a:xfrm>
            <a:off x="1944688" y="2541588"/>
            <a:ext cx="546100" cy="5238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rú</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29" name="矩形 28"/>
          <p:cNvSpPr/>
          <p:nvPr/>
        </p:nvSpPr>
        <p:spPr>
          <a:xfrm>
            <a:off x="4813300" y="2544763"/>
            <a:ext cx="728663" cy="5238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xiù</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30" name="矩形 29"/>
          <p:cNvSpPr/>
          <p:nvPr/>
        </p:nvSpPr>
        <p:spPr>
          <a:xfrm>
            <a:off x="7405688" y="2555875"/>
            <a:ext cx="1090613" cy="5238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lián</a:t>
            </a:r>
            <a:r>
              <a:rPr kumimoji="0" lang="en-US" altLang="zh-CN" sz="2800" b="1" i="0" u="none" strike="noStrike" kern="1200" cap="none" spc="0" normalizeH="0" baseline="0" noProof="0" dirty="0" err="1">
                <a:ln>
                  <a:noFill/>
                </a:ln>
                <a:solidFill>
                  <a:srgbClr val="0000FF"/>
                </a:solidFill>
                <a:effectLst/>
                <a:uLnTx/>
                <a:uFillTx/>
                <a:latin typeface="+mn-ea"/>
                <a:ea typeface="宋体" panose="02010600030101010101" pitchFamily="2" charset="-122"/>
                <a:cs typeface="+mn-cs"/>
              </a:rPr>
              <a:t>ɡ</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31" name="矩形 30"/>
          <p:cNvSpPr/>
          <p:nvPr/>
        </p:nvSpPr>
        <p:spPr>
          <a:xfrm>
            <a:off x="1943100" y="3200400"/>
            <a:ext cx="547688" cy="5222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mò</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32" name="矩形 31"/>
          <p:cNvSpPr/>
          <p:nvPr/>
        </p:nvSpPr>
        <p:spPr>
          <a:xfrm>
            <a:off x="4984750" y="3182938"/>
            <a:ext cx="727075" cy="5222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cuò</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46" name="矩形 45"/>
          <p:cNvSpPr/>
          <p:nvPr/>
        </p:nvSpPr>
        <p:spPr>
          <a:xfrm>
            <a:off x="1585913" y="3822700"/>
            <a:ext cx="1995488" cy="5238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pán</a:t>
            </a:r>
            <a:r>
              <a:rPr kumimoji="0" lang="en-US" altLang="zh-CN" sz="2800" b="1" i="0" u="none" strike="noStrike" kern="1200" cap="none" spc="0" normalizeH="0" baseline="0" noProof="0" dirty="0" err="1">
                <a:ln>
                  <a:noFill/>
                </a:ln>
                <a:solidFill>
                  <a:srgbClr val="0000FF"/>
                </a:solidFill>
                <a:effectLst/>
                <a:uLnTx/>
                <a:uFillTx/>
                <a:latin typeface="+mn-ea"/>
                <a:ea typeface="宋体" panose="02010600030101010101" pitchFamily="2" charset="-122"/>
                <a:cs typeface="+mn-cs"/>
              </a:rPr>
              <a:t>ɡ</a:t>
            </a:r>
            <a:r>
              <a:rPr kumimoji="0" lang="en-US" altLang="zh-CN" sz="2800" b="1" i="0" u="none" strike="noStrike" kern="1200" cap="none" spc="0" normalizeH="0" baseline="0" noProof="0" dirty="0">
                <a:ln>
                  <a:noFill/>
                </a:ln>
                <a:solidFill>
                  <a:srgbClr val="0000FF"/>
                </a:solidFill>
                <a:effectLst/>
                <a:uLnTx/>
                <a:uFillTx/>
                <a:latin typeface="+mn-ea"/>
                <a:ea typeface="+mn-ea"/>
                <a:cs typeface="+mn-cs"/>
              </a:rPr>
              <a:t> </a:t>
            </a: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huán</a:t>
            </a:r>
            <a:r>
              <a:rPr kumimoji="0" lang="en-US" altLang="zh-CN" sz="2800" b="1" i="0" u="none" strike="noStrike" kern="1200" cap="none" spc="0" normalizeH="0" baseline="0" noProof="0" dirty="0" err="1">
                <a:ln>
                  <a:noFill/>
                </a:ln>
                <a:solidFill>
                  <a:srgbClr val="0000FF"/>
                </a:solidFill>
                <a:effectLst/>
                <a:uLnTx/>
                <a:uFillTx/>
                <a:latin typeface="+mn-ea"/>
                <a:ea typeface="宋体" panose="02010600030101010101" pitchFamily="2" charset="-122"/>
                <a:cs typeface="+mn-cs"/>
              </a:rPr>
              <a:t>ɡ</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25" name="矩形 24"/>
          <p:cNvSpPr/>
          <p:nvPr/>
        </p:nvSpPr>
        <p:spPr>
          <a:xfrm>
            <a:off x="4730750" y="1276350"/>
            <a:ext cx="908050" cy="522288"/>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liào</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
        <p:nvSpPr>
          <p:cNvPr id="33" name="矩形 32"/>
          <p:cNvSpPr/>
          <p:nvPr/>
        </p:nvSpPr>
        <p:spPr>
          <a:xfrm>
            <a:off x="7419975" y="1249363"/>
            <a:ext cx="909638" cy="52387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err="1">
                <a:ln>
                  <a:noFill/>
                </a:ln>
                <a:solidFill>
                  <a:srgbClr val="0000FF"/>
                </a:solidFill>
                <a:effectLst/>
                <a:uLnTx/>
                <a:uFillTx/>
                <a:latin typeface="+mn-ea"/>
                <a:ea typeface="+mn-ea"/>
                <a:cs typeface="+mn-cs"/>
              </a:rPr>
              <a:t>miǎn</a:t>
            </a:r>
            <a:endParaRPr kumimoji="0" lang="zh-CN" altLang="en-US" sz="2800" b="1" i="0" u="none" strike="noStrike" kern="1200" cap="none" spc="0" normalizeH="0" baseline="0" noProof="0" dirty="0">
              <a:ln>
                <a:noFill/>
              </a:ln>
              <a:solidFill>
                <a:srgbClr val="0000FF"/>
              </a:solidFill>
              <a:effectLst/>
              <a:uLnTx/>
              <a:uFillTx/>
              <a:latin typeface="+mn-ea"/>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2"/>
                                        </p:tgtEl>
                                        <p:attrNameLst>
                                          <p:attrName>style.visibility</p:attrName>
                                        </p:attrNameLst>
                                      </p:cBhvr>
                                      <p:to>
                                        <p:strVal val="visible"/>
                                      </p:to>
                                    </p:set>
                                    <p:animEffect transition="in" filter="barn(inVertical)">
                                      <p:cBhvr>
                                        <p:cTn id="14" dur="500"/>
                                        <p:tgtEl>
                                          <p:spTgt spid="42"/>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arn(inVertical)">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barn(inVertical)">
                                      <p:cBhvr>
                                        <p:cTn id="24" dur="500"/>
                                        <p:tgtEl>
                                          <p:spTgt spid="33"/>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arn(inVertical)">
                                      <p:cBhvr>
                                        <p:cTn id="29" dur="500"/>
                                        <p:tgtEl>
                                          <p:spTgt spid="24"/>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barn(inVertical)">
                                      <p:cBhvr>
                                        <p:cTn id="34" dur="500"/>
                                        <p:tgtEl>
                                          <p:spTgt spid="26"/>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barn(inVertical)">
                                      <p:cBhvr>
                                        <p:cTn id="39" dur="500"/>
                                        <p:tgtEl>
                                          <p:spTgt spid="27"/>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barn(inVertical)">
                                      <p:cBhvr>
                                        <p:cTn id="44" dur="500"/>
                                        <p:tgtEl>
                                          <p:spTgt spid="28"/>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barn(inVertical)">
                                      <p:cBhvr>
                                        <p:cTn id="49" dur="500"/>
                                        <p:tgtEl>
                                          <p:spTgt spid="29"/>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barn(inVertical)">
                                      <p:cBhvr>
                                        <p:cTn id="54" dur="500"/>
                                        <p:tgtEl>
                                          <p:spTgt spid="30"/>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barn(inVertical)">
                                      <p:cBhvr>
                                        <p:cTn id="59" dur="500"/>
                                        <p:tgtEl>
                                          <p:spTgt spid="31"/>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barn(inVertical)">
                                      <p:cBhvr>
                                        <p:cTn id="64" dur="500"/>
                                        <p:tgtEl>
                                          <p:spTgt spid="32"/>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46"/>
                                        </p:tgtEl>
                                        <p:attrNameLst>
                                          <p:attrName>style.visibility</p:attrName>
                                        </p:attrNameLst>
                                      </p:cBhvr>
                                      <p:to>
                                        <p:strVal val="visible"/>
                                      </p:to>
                                    </p:set>
                                    <p:animEffect transition="in" filter="barn(inVertical)">
                                      <p:cBhvr>
                                        <p:cTn id="6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42" grpId="0"/>
      <p:bldP spid="24" grpId="0"/>
      <p:bldP spid="26" grpId="0"/>
      <p:bldP spid="27" grpId="0"/>
      <p:bldP spid="28" grpId="0"/>
      <p:bldP spid="29" grpId="0"/>
      <p:bldP spid="30" grpId="0"/>
      <p:bldP spid="31" grpId="0"/>
      <p:bldP spid="32" grpId="0"/>
      <p:bldP spid="46" grpId="0"/>
      <p:bldP spid="25"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TextBox 1"/>
          <p:cNvSpPr txBox="1"/>
          <p:nvPr/>
        </p:nvSpPr>
        <p:spPr>
          <a:xfrm>
            <a:off x="264160" y="48260"/>
            <a:ext cx="1612900" cy="521970"/>
          </a:xfrm>
          <a:prstGeom prst="rect">
            <a:avLst/>
          </a:prstGeom>
          <a:noFill/>
          <a:ln w="9525">
            <a:noFill/>
          </a:ln>
        </p:spPr>
        <p:txBody>
          <a:bodyPr wrap="none">
            <a:spAutoFit/>
          </a:bodyPr>
          <a:p>
            <a:pPr eaLnBrk="1" hangingPunct="1"/>
            <a:r>
              <a:rPr lang="zh-CN" altLang="en-US" sz="2800" b="1" dirty="0">
                <a:solidFill>
                  <a:srgbClr val="FF0000"/>
                </a:solidFill>
                <a:latin typeface="方正启体简体" panose="03000509000000000000" charset="-122"/>
                <a:ea typeface="方正启体简体" panose="03000509000000000000" charset="-122"/>
              </a:rPr>
              <a:t>词语解释</a:t>
            </a:r>
            <a:endParaRPr lang="zh-CN" altLang="en-US" sz="2800" b="1" dirty="0">
              <a:solidFill>
                <a:srgbClr val="FF0000"/>
              </a:solidFill>
              <a:latin typeface="方正启体简体" panose="03000509000000000000" charset="-122"/>
              <a:ea typeface="方正启体简体" panose="03000509000000000000" charset="-122"/>
            </a:endParaRPr>
          </a:p>
        </p:txBody>
      </p:sp>
      <p:sp>
        <p:nvSpPr>
          <p:cNvPr id="3" name="TextBox 1"/>
          <p:cNvSpPr txBox="1"/>
          <p:nvPr/>
        </p:nvSpPr>
        <p:spPr>
          <a:xfrm>
            <a:off x="632460" y="-14128"/>
            <a:ext cx="7878763" cy="4794885"/>
          </a:xfrm>
          <a:prstGeom prst="rect">
            <a:avLst/>
          </a:prstGeom>
          <a:noFill/>
          <a:ln w="9525">
            <a:noFill/>
          </a:ln>
        </p:spPr>
        <p:txBody>
          <a:bodyPr lIns="68580" tIns="34290" rIns="68580" bIns="34290" anchor="ctr">
            <a:spAutoFit/>
          </a:bodyPr>
          <a:p>
            <a:pPr eaLnBrk="1" hangingPunct="1">
              <a:lnSpc>
                <a:spcPct val="110000"/>
              </a:lnSpc>
              <a:spcBef>
                <a:spcPts val="600"/>
              </a:spcBef>
            </a:pPr>
            <a:endParaRPr lang="en-US" altLang="zh-CN" sz="2800" b="1" dirty="0">
              <a:latin typeface="方正启体简体" panose="03000509000000000000" charset="-122"/>
              <a:ea typeface="方正启体简体" panose="03000509000000000000" charset="-122"/>
              <a:cs typeface="方正启体简体" panose="03000509000000000000" charset="-122"/>
            </a:endParaRPr>
          </a:p>
          <a:p>
            <a:pPr eaLnBrk="1" hangingPunct="1">
              <a:lnSpc>
                <a:spcPct val="110000"/>
              </a:lnSpc>
              <a:spcBef>
                <a:spcPts val="600"/>
              </a:spcBef>
            </a:pPr>
            <a:r>
              <a:rPr lang="zh-CN" altLang="en-US" sz="2800" b="1" dirty="0">
                <a:solidFill>
                  <a:srgbClr val="0000FF"/>
                </a:solidFill>
                <a:latin typeface="方正启体简体" panose="03000509000000000000" charset="-122"/>
                <a:ea typeface="方正启体简体" panose="03000509000000000000" charset="-122"/>
                <a:cs typeface="方正启体简体" panose="03000509000000000000" charset="-122"/>
              </a:rPr>
              <a:t>修身：</a:t>
            </a:r>
            <a:r>
              <a:rPr lang="zh-CN" altLang="en-US" sz="2800" b="1" dirty="0">
                <a:latin typeface="方正启体简体" panose="03000509000000000000" charset="-122"/>
                <a:ea typeface="方正启体简体" panose="03000509000000000000" charset="-122"/>
                <a:cs typeface="方正启体简体" panose="03000509000000000000" charset="-122"/>
              </a:rPr>
              <a:t>旧时指努力提高自己的品德修养。</a:t>
            </a:r>
            <a:endParaRPr lang="en-US" altLang="zh-CN" sz="2800" b="1" dirty="0">
              <a:latin typeface="方正启体简体" panose="03000509000000000000" charset="-122"/>
              <a:ea typeface="方正启体简体" panose="03000509000000000000" charset="-122"/>
              <a:cs typeface="方正启体简体" panose="03000509000000000000" charset="-122"/>
            </a:endParaRPr>
          </a:p>
          <a:p>
            <a:pPr eaLnBrk="1" hangingPunct="1">
              <a:lnSpc>
                <a:spcPct val="110000"/>
              </a:lnSpc>
              <a:spcBef>
                <a:spcPts val="600"/>
              </a:spcBef>
            </a:pPr>
            <a:r>
              <a:rPr lang="zh-CN" altLang="en-US" sz="2800" b="1" dirty="0">
                <a:solidFill>
                  <a:srgbClr val="0000FF"/>
                </a:solidFill>
                <a:latin typeface="方正启体简体" panose="03000509000000000000" charset="-122"/>
                <a:ea typeface="方正启体简体" panose="03000509000000000000" charset="-122"/>
                <a:cs typeface="方正启体简体" panose="03000509000000000000" charset="-122"/>
              </a:rPr>
              <a:t>清谈：</a:t>
            </a:r>
            <a:r>
              <a:rPr lang="zh-CN" altLang="en-US" sz="2800" b="1" dirty="0">
                <a:latin typeface="方正启体简体" panose="03000509000000000000" charset="-122"/>
                <a:ea typeface="方正启体简体" panose="03000509000000000000" charset="-122"/>
                <a:cs typeface="方正启体简体" panose="03000509000000000000" charset="-122"/>
              </a:rPr>
              <a:t>本指魏晋间一些大夫不务实际，空谈哲理。后世泛指一般不切实际的谈论。</a:t>
            </a:r>
            <a:endParaRPr lang="zh-CN" altLang="en-US" sz="2800" b="1" dirty="0">
              <a:latin typeface="方正启体简体" panose="03000509000000000000" charset="-122"/>
              <a:ea typeface="方正启体简体" panose="03000509000000000000" charset="-122"/>
              <a:cs typeface="方正启体简体" panose="03000509000000000000" charset="-122"/>
            </a:endParaRPr>
          </a:p>
          <a:p>
            <a:pPr eaLnBrk="1" hangingPunct="1">
              <a:lnSpc>
                <a:spcPct val="110000"/>
              </a:lnSpc>
              <a:spcBef>
                <a:spcPts val="600"/>
              </a:spcBef>
            </a:pPr>
            <a:r>
              <a:rPr lang="zh-CN" altLang="en-US" sz="2800" b="1" dirty="0">
                <a:solidFill>
                  <a:srgbClr val="0000FF"/>
                </a:solidFill>
                <a:latin typeface="方正启体简体" panose="03000509000000000000" charset="-122"/>
                <a:ea typeface="方正启体简体" panose="03000509000000000000" charset="-122"/>
                <a:sym typeface="+mn-ea"/>
              </a:rPr>
              <a:t>正心：</a:t>
            </a:r>
            <a:r>
              <a:rPr lang="zh-CN" altLang="en-US" sz="2800" b="1" dirty="0">
                <a:latin typeface="方正启体简体" panose="03000509000000000000" charset="-122"/>
                <a:ea typeface="方正启体简体" panose="03000509000000000000" charset="-122"/>
                <a:sym typeface="+mn-ea"/>
              </a:rPr>
              <a:t>即心要端正。</a:t>
            </a:r>
            <a:endParaRPr lang="en-US" altLang="zh-CN" sz="2800" b="1" dirty="0">
              <a:latin typeface="方正启体简体" panose="03000509000000000000" charset="-122"/>
              <a:ea typeface="方正启体简体" panose="03000509000000000000" charset="-122"/>
            </a:endParaRPr>
          </a:p>
          <a:p>
            <a:pPr eaLnBrk="1" hangingPunct="1">
              <a:lnSpc>
                <a:spcPct val="110000"/>
              </a:lnSpc>
              <a:spcBef>
                <a:spcPts val="600"/>
              </a:spcBef>
            </a:pPr>
            <a:r>
              <a:rPr lang="zh-CN" altLang="en-US" sz="2800" b="1" dirty="0">
                <a:solidFill>
                  <a:srgbClr val="0000FF"/>
                </a:solidFill>
                <a:latin typeface="方正启体简体" panose="03000509000000000000" charset="-122"/>
                <a:ea typeface="方正启体简体" panose="03000509000000000000" charset="-122"/>
                <a:sym typeface="+mn-ea"/>
              </a:rPr>
              <a:t>齐家：</a:t>
            </a:r>
            <a:r>
              <a:rPr lang="zh-CN" altLang="en-US" sz="2800" b="1" dirty="0">
                <a:latin typeface="方正启体简体" panose="03000509000000000000" charset="-122"/>
                <a:ea typeface="方正启体简体" panose="03000509000000000000" charset="-122"/>
                <a:sym typeface="+mn-ea"/>
              </a:rPr>
              <a:t>即把自己的家族整顿好。</a:t>
            </a:r>
            <a:endParaRPr lang="en-US" altLang="zh-CN" sz="2800" b="1" dirty="0">
              <a:latin typeface="方正启体简体" panose="03000509000000000000" charset="-122"/>
              <a:ea typeface="方正启体简体" panose="03000509000000000000" charset="-122"/>
            </a:endParaRPr>
          </a:p>
          <a:p>
            <a:pPr eaLnBrk="1" hangingPunct="1">
              <a:lnSpc>
                <a:spcPct val="110000"/>
              </a:lnSpc>
              <a:spcBef>
                <a:spcPts val="600"/>
              </a:spcBef>
            </a:pPr>
            <a:r>
              <a:rPr lang="zh-CN" altLang="en-US" sz="2800" b="1" u="sng" dirty="0">
                <a:solidFill>
                  <a:srgbClr val="0000FF"/>
                </a:solidFill>
                <a:latin typeface="方正启体简体" panose="03000509000000000000" charset="-122"/>
                <a:ea typeface="方正启体简体" panose="03000509000000000000" charset="-122"/>
                <a:sym typeface="+mn-ea"/>
              </a:rPr>
              <a:t>袖手旁观：</a:t>
            </a:r>
            <a:r>
              <a:rPr lang="zh-CN" altLang="en-US" sz="2800" b="1" u="sng" dirty="0">
                <a:latin typeface="方正启体简体" panose="03000509000000000000" charset="-122"/>
                <a:ea typeface="方正启体简体" panose="03000509000000000000" charset="-122"/>
                <a:sym typeface="+mn-ea"/>
              </a:rPr>
              <a:t>比喻置于事外或不协助别人。</a:t>
            </a:r>
            <a:endParaRPr lang="zh-CN" altLang="en-US" sz="2800" b="1" u="sng" dirty="0">
              <a:latin typeface="方正启体简体" panose="03000509000000000000" charset="-122"/>
              <a:ea typeface="方正启体简体" panose="03000509000000000000" charset="-122"/>
            </a:endParaRPr>
          </a:p>
          <a:p>
            <a:pPr eaLnBrk="1" hangingPunct="1">
              <a:lnSpc>
                <a:spcPct val="110000"/>
              </a:lnSpc>
              <a:spcBef>
                <a:spcPts val="600"/>
              </a:spcBef>
            </a:pPr>
            <a:r>
              <a:rPr lang="zh-CN" altLang="en-US" sz="2800" b="1" u="sng" dirty="0">
                <a:solidFill>
                  <a:srgbClr val="0000FF"/>
                </a:solidFill>
                <a:latin typeface="方正启体简体" panose="03000509000000000000" charset="-122"/>
                <a:ea typeface="方正启体简体" panose="03000509000000000000" charset="-122"/>
                <a:sym typeface="+mn-ea"/>
              </a:rPr>
              <a:t>不知所措：</a:t>
            </a:r>
            <a:r>
              <a:rPr lang="zh-CN" altLang="en-US" sz="2800" b="1" u="sng" dirty="0">
                <a:latin typeface="方正启体简体" panose="03000509000000000000" charset="-122"/>
                <a:ea typeface="方正启体简体" panose="03000509000000000000" charset="-122"/>
                <a:sym typeface="+mn-ea"/>
              </a:rPr>
              <a:t>不知道怎么办才好。形容处境为难或心神慌乱。</a:t>
            </a:r>
            <a:endParaRPr lang="en-US" altLang="zh-CN" sz="2800" b="1" dirty="0">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charRg st="86" end="105"/>
                                            </p:txEl>
                                          </p:spTgt>
                                        </p:tgtEl>
                                        <p:attrNameLst>
                                          <p:attrName>style.visibility</p:attrName>
                                        </p:attrNameLst>
                                      </p:cBhvr>
                                      <p:to>
                                        <p:strVal val="visible"/>
                                      </p:to>
                                    </p:set>
                                    <p:animEffect transition="in" filter="fade">
                                      <p:cBhvr>
                                        <p:cTn id="7" dur="1000"/>
                                        <p:tgtEl>
                                          <p:spTgt spid="3">
                                            <p:txEl>
                                              <p:charRg st="86" end="105"/>
                                            </p:txEl>
                                          </p:spTgt>
                                        </p:tgtEl>
                                      </p:cBhvr>
                                    </p:animEffect>
                                    <p:anim calcmode="lin" valueType="num">
                                      <p:cBhvr>
                                        <p:cTn id="8" dur="1000" fill="hold"/>
                                        <p:tgtEl>
                                          <p:spTgt spid="3">
                                            <p:txEl>
                                              <p:charRg st="86" end="105"/>
                                            </p:txEl>
                                          </p:spTgt>
                                        </p:tgtEl>
                                        <p:attrNameLst>
                                          <p:attrName>ppt_x</p:attrName>
                                        </p:attrNameLst>
                                      </p:cBhvr>
                                      <p:tavLst>
                                        <p:tav tm="0">
                                          <p:val>
                                            <p:strVal val="#ppt_x"/>
                                          </p:val>
                                        </p:tav>
                                        <p:tav tm="100000">
                                          <p:val>
                                            <p:strVal val="#ppt_x"/>
                                          </p:val>
                                        </p:tav>
                                      </p:tavLst>
                                    </p:anim>
                                    <p:anim calcmode="lin" valueType="num">
                                      <p:cBhvr>
                                        <p:cTn id="9" dur="1000" fill="hold"/>
                                        <p:tgtEl>
                                          <p:spTgt spid="3">
                                            <p:txEl>
                                              <p:charRg st="86" end="105"/>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charRg st="105" end="142"/>
                                            </p:txEl>
                                          </p:spTgt>
                                        </p:tgtEl>
                                        <p:attrNameLst>
                                          <p:attrName>style.visibility</p:attrName>
                                        </p:attrNameLst>
                                      </p:cBhvr>
                                      <p:to>
                                        <p:strVal val="visible"/>
                                      </p:to>
                                    </p:set>
                                    <p:animEffect transition="in" filter="fade">
                                      <p:cBhvr>
                                        <p:cTn id="14" dur="1000"/>
                                        <p:tgtEl>
                                          <p:spTgt spid="3">
                                            <p:txEl>
                                              <p:charRg st="105" end="142"/>
                                            </p:txEl>
                                          </p:spTgt>
                                        </p:tgtEl>
                                      </p:cBhvr>
                                    </p:animEffect>
                                    <p:anim calcmode="lin" valueType="num">
                                      <p:cBhvr>
                                        <p:cTn id="15" dur="1000" fill="hold"/>
                                        <p:tgtEl>
                                          <p:spTgt spid="3">
                                            <p:txEl>
                                              <p:charRg st="105" end="14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charRg st="105" end="14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charRg st="3" end="3"/>
                                            </p:txEl>
                                          </p:spTgt>
                                        </p:tgtEl>
                                        <p:attrNameLst>
                                          <p:attrName>style.visibility</p:attrName>
                                        </p:attrNameLst>
                                      </p:cBhvr>
                                      <p:to>
                                        <p:strVal val="visible"/>
                                      </p:to>
                                    </p:set>
                                    <p:animEffect transition="in" filter="fade">
                                      <p:cBhvr>
                                        <p:cTn id="21" dur="1000"/>
                                        <p:tgtEl>
                                          <p:spTgt spid="3">
                                            <p:txEl>
                                              <p:charRg st="3" end="3"/>
                                            </p:txEl>
                                          </p:spTgt>
                                        </p:tgtEl>
                                      </p:cBhvr>
                                    </p:animEffect>
                                    <p:anim calcmode="lin" valueType="num">
                                      <p:cBhvr>
                                        <p:cTn id="22" dur="1000" fill="hold"/>
                                        <p:tgtEl>
                                          <p:spTgt spid="3">
                                            <p:txEl>
                                              <p:char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char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charRg st="4" end="4"/>
                                            </p:txEl>
                                          </p:spTgt>
                                        </p:tgtEl>
                                        <p:attrNameLst>
                                          <p:attrName>style.visibility</p:attrName>
                                        </p:attrNameLst>
                                      </p:cBhvr>
                                      <p:to>
                                        <p:strVal val="visible"/>
                                      </p:to>
                                    </p:set>
                                    <p:animEffect transition="in" filter="fade">
                                      <p:cBhvr>
                                        <p:cTn id="28" dur="1000"/>
                                        <p:tgtEl>
                                          <p:spTgt spid="3">
                                            <p:txEl>
                                              <p:charRg st="4" end="4"/>
                                            </p:txEl>
                                          </p:spTgt>
                                        </p:tgtEl>
                                      </p:cBhvr>
                                    </p:animEffect>
                                    <p:anim calcmode="lin" valueType="num">
                                      <p:cBhvr>
                                        <p:cTn id="29" dur="1000" fill="hold"/>
                                        <p:tgtEl>
                                          <p:spTgt spid="3">
                                            <p:txEl>
                                              <p:char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char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charRg st="5" end="5"/>
                                            </p:txEl>
                                          </p:spTgt>
                                        </p:tgtEl>
                                        <p:attrNameLst>
                                          <p:attrName>style.visibility</p:attrName>
                                        </p:attrNameLst>
                                      </p:cBhvr>
                                      <p:to>
                                        <p:strVal val="visible"/>
                                      </p:to>
                                    </p:set>
                                    <p:animEffect transition="in" filter="fade">
                                      <p:cBhvr>
                                        <p:cTn id="35" dur="1000"/>
                                        <p:tgtEl>
                                          <p:spTgt spid="3">
                                            <p:txEl>
                                              <p:charRg st="5" end="5"/>
                                            </p:txEl>
                                          </p:spTgt>
                                        </p:tgtEl>
                                      </p:cBhvr>
                                    </p:animEffect>
                                    <p:anim calcmode="lin" valueType="num">
                                      <p:cBhvr>
                                        <p:cTn id="36" dur="1000" fill="hold"/>
                                        <p:tgtEl>
                                          <p:spTgt spid="3">
                                            <p:txEl>
                                              <p:char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char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charRg st="6" end="6"/>
                                            </p:txEl>
                                          </p:spTgt>
                                        </p:tgtEl>
                                        <p:attrNameLst>
                                          <p:attrName>style.visibility</p:attrName>
                                        </p:attrNameLst>
                                      </p:cBhvr>
                                      <p:to>
                                        <p:strVal val="visible"/>
                                      </p:to>
                                    </p:set>
                                    <p:animEffect transition="in" filter="fade">
                                      <p:cBhvr>
                                        <p:cTn id="42" dur="1000"/>
                                        <p:tgtEl>
                                          <p:spTgt spid="3">
                                            <p:txEl>
                                              <p:charRg st="6" end="6"/>
                                            </p:txEl>
                                          </p:spTgt>
                                        </p:tgtEl>
                                      </p:cBhvr>
                                    </p:animEffect>
                                    <p:anim calcmode="lin" valueType="num">
                                      <p:cBhvr>
                                        <p:cTn id="43" dur="1000" fill="hold"/>
                                        <p:tgtEl>
                                          <p:spTgt spid="3">
                                            <p:txEl>
                                              <p:char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char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 name="文本框 32"/>
          <p:cNvSpPr txBox="1">
            <a:spLocks noChangeArrowheads="1"/>
          </p:cNvSpPr>
          <p:nvPr/>
        </p:nvSpPr>
        <p:spPr bwMode="auto">
          <a:xfrm>
            <a:off x="4475163" y="2925763"/>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en-US"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0"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1"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2"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3"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4"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5"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6"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7"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8"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9"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0"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1"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2"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3"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4"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6"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7"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8"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9"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0"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1"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2"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3"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4"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5"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6"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7"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8"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9"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0"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1"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2"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3"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4"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5"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6"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7"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8"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9"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0"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1"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2"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3"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4"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5"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6"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7"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8"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9"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11316"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17"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18"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19"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0"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1"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2"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3"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4"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5"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6"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7"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8"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29"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0"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1"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2"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3"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4"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5"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6"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7"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8"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39"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0"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1"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2"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3"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4"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5"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6"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7"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8"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49"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0"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1"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2"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3"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4"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5"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6"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7"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8"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59"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60"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61"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62"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63"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64"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1365"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2" name="矩形 1"/>
          <p:cNvSpPr/>
          <p:nvPr/>
        </p:nvSpPr>
        <p:spPr>
          <a:xfrm>
            <a:off x="827088" y="1162050"/>
            <a:ext cx="7450138" cy="1212850"/>
          </a:xfrm>
          <a:prstGeom prst="rect">
            <a:avLst/>
          </a:prstGeom>
        </p:spPr>
        <p:txBody>
          <a:bodyPr>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方正启体简体" panose="03000509000000000000" charset="-122"/>
              </a:rPr>
              <a:t>    什么叫“格物”和“致知”？课文中作了解释，请找出来。</a:t>
            </a:r>
            <a:endPar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方正启体简体" panose="03000509000000000000" charset="-122"/>
            </a:endParaRPr>
          </a:p>
        </p:txBody>
      </p:sp>
      <p:grpSp>
        <p:nvGrpSpPr>
          <p:cNvPr id="11367" name="组合 1"/>
          <p:cNvGrpSpPr/>
          <p:nvPr/>
        </p:nvGrpSpPr>
        <p:grpSpPr>
          <a:xfrm>
            <a:off x="393700" y="282575"/>
            <a:ext cx="2249488" cy="574675"/>
            <a:chOff x="251073" y="267494"/>
            <a:chExt cx="2249488" cy="574675"/>
          </a:xfrm>
        </p:grpSpPr>
        <p:sp>
          <p:nvSpPr>
            <p:cNvPr id="11369"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方正启体简体" panose="03000509000000000000" charset="-122"/>
                  <a:ea typeface="方正启体简体" panose="03000509000000000000" charset="-122"/>
                </a:rPr>
                <a:t>整体感知</a:t>
              </a:r>
              <a:endParaRPr lang="zh-CN" altLang="en-US" sz="3000" b="1" dirty="0">
                <a:solidFill>
                  <a:srgbClr val="00B050"/>
                </a:solidFill>
                <a:latin typeface="方正启体简体" panose="03000509000000000000" charset="-122"/>
                <a:ea typeface="方正启体简体" panose="03000509000000000000" charset="-122"/>
              </a:endParaRPr>
            </a:p>
          </p:txBody>
        </p:sp>
        <p:cxnSp>
          <p:nvCxnSpPr>
            <p:cNvPr id="10" name="直接连接符 9"/>
            <p:cNvCxnSpPr/>
            <p:nvPr/>
          </p:nvCxnSpPr>
          <p:spPr>
            <a:xfrm>
              <a:off x="251073" y="842169"/>
              <a:ext cx="2016125"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11371" name="Group 4"/>
            <p:cNvGrpSpPr>
              <a:grpSpLocks noChangeAspect="1"/>
            </p:cNvGrpSpPr>
            <p:nvPr/>
          </p:nvGrpSpPr>
          <p:grpSpPr>
            <a:xfrm>
              <a:off x="2051298" y="483394"/>
              <a:ext cx="449263" cy="292100"/>
              <a:chOff x="2432" y="1329"/>
              <a:chExt cx="657" cy="426"/>
            </a:xfrm>
          </p:grpSpPr>
          <p:sp>
            <p:nvSpPr>
              <p:cNvPr id="12"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3"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4"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5"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方正启体简体" panose="03000509000000000000" charset="-122"/>
                  <a:ea typeface="方正启体简体" panose="03000509000000000000" charset="-122"/>
                  <a:cs typeface="+mn-cs"/>
                </a:endParaRPr>
              </a:p>
            </p:txBody>
          </p:sp>
          <p:sp>
            <p:nvSpPr>
              <p:cNvPr id="16"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7"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8"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grpSp>
      </p:grpSp>
      <p:sp>
        <p:nvSpPr>
          <p:cNvPr id="35" name="Rectangle 3"/>
          <p:cNvSpPr txBox="1"/>
          <p:nvPr/>
        </p:nvSpPr>
        <p:spPr>
          <a:xfrm>
            <a:off x="2247900" y="2486025"/>
            <a:ext cx="5081588" cy="2106613"/>
          </a:xfrm>
          <a:prstGeom prst="rect">
            <a:avLst/>
          </a:prstGeom>
          <a:noFill/>
          <a:ln w="9525">
            <a:noFill/>
          </a:ln>
        </p:spPr>
        <p:txBody>
          <a:bodyPr lIns="68580" tIns="34290" rIns="68580" bIns="34290"/>
          <a:p>
            <a:pPr marL="342900" indent="-342900" eaLnBrk="1" hangingPunct="1">
              <a:spcBef>
                <a:spcPct val="20000"/>
              </a:spcBef>
            </a:pPr>
            <a:r>
              <a:rPr lang="zh-CN" altLang="en-US" sz="2800" b="1" dirty="0">
                <a:solidFill>
                  <a:srgbClr val="FF0000"/>
                </a:solidFill>
                <a:latin typeface="方正启体简体" panose="03000509000000000000" charset="-122"/>
                <a:ea typeface="方正启体简体" panose="03000509000000000000" charset="-122"/>
              </a:rPr>
              <a:t>从探察物体而得到知识。</a:t>
            </a:r>
            <a:endParaRPr lang="zh-CN" altLang="en-US" sz="2800" b="1" dirty="0">
              <a:solidFill>
                <a:srgbClr val="FF0000"/>
              </a:solidFill>
              <a:latin typeface="方正启体简体" panose="03000509000000000000" charset="-122"/>
              <a:ea typeface="方正启体简体" panose="03000509000000000000" charset="-122"/>
            </a:endParaRPr>
          </a:p>
          <a:p>
            <a:pPr marL="342900" indent="-342900" eaLnBrk="1" hangingPunct="1">
              <a:spcBef>
                <a:spcPct val="20000"/>
              </a:spcBef>
            </a:pPr>
            <a:r>
              <a:rPr lang="zh-CN" altLang="en-US" sz="2800" b="1" dirty="0">
                <a:solidFill>
                  <a:srgbClr val="FF0000"/>
                </a:solidFill>
                <a:latin typeface="方正启体简体" panose="03000509000000000000" charset="-122"/>
                <a:ea typeface="方正启体简体" panose="03000509000000000000" charset="-122"/>
              </a:rPr>
              <a:t>格：探察、探究。</a:t>
            </a:r>
            <a:endParaRPr lang="zh-CN" altLang="en-US" sz="2800" b="1" dirty="0">
              <a:solidFill>
                <a:srgbClr val="FF0000"/>
              </a:solidFill>
              <a:latin typeface="方正启体简体" panose="03000509000000000000" charset="-122"/>
              <a:ea typeface="方正启体简体" panose="03000509000000000000" charset="-122"/>
            </a:endParaRPr>
          </a:p>
          <a:p>
            <a:pPr marL="342900" indent="-342900" eaLnBrk="1" hangingPunct="1">
              <a:spcBef>
                <a:spcPct val="20000"/>
              </a:spcBef>
            </a:pPr>
            <a:r>
              <a:rPr lang="zh-CN" altLang="en-US" sz="2800" b="1" dirty="0">
                <a:solidFill>
                  <a:srgbClr val="FF0000"/>
                </a:solidFill>
                <a:latin typeface="方正启体简体" panose="03000509000000000000" charset="-122"/>
                <a:ea typeface="方正启体简体" panose="03000509000000000000" charset="-122"/>
              </a:rPr>
              <a:t>物：物体、事物。</a:t>
            </a:r>
            <a:endParaRPr lang="zh-CN" altLang="en-US" sz="2800" b="1" dirty="0">
              <a:solidFill>
                <a:srgbClr val="FF0000"/>
              </a:solidFill>
              <a:latin typeface="方正启体简体" panose="03000509000000000000" charset="-122"/>
              <a:ea typeface="方正启体简体" panose="03000509000000000000" charset="-122"/>
            </a:endParaRPr>
          </a:p>
          <a:p>
            <a:pPr marL="342900" indent="-342900" eaLnBrk="1" hangingPunct="1">
              <a:spcBef>
                <a:spcPct val="20000"/>
              </a:spcBef>
            </a:pPr>
            <a:r>
              <a:rPr lang="zh-CN" altLang="en-US" sz="2800" b="1" dirty="0">
                <a:solidFill>
                  <a:srgbClr val="FF0000"/>
                </a:solidFill>
                <a:latin typeface="方正启体简体" panose="03000509000000000000" charset="-122"/>
                <a:ea typeface="方正启体简体" panose="03000509000000000000" charset="-122"/>
              </a:rPr>
              <a:t>致：达到、得到。</a:t>
            </a:r>
            <a:endParaRPr lang="zh-CN" altLang="en-US" sz="2000" b="1" dirty="0">
              <a:solidFill>
                <a:srgbClr val="FF0000"/>
              </a:solidFill>
              <a:latin typeface="方正启体简体" panose="03000509000000000000" charset="-122"/>
              <a:ea typeface="方正启体简体" panose="03000509000000000000"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5">
                                            <p:txEl>
                                              <p:charRg st="0" end="12"/>
                                            </p:txEl>
                                          </p:spTgt>
                                        </p:tgtEl>
                                        <p:attrNameLst>
                                          <p:attrName>style.visibility</p:attrName>
                                        </p:attrNameLst>
                                      </p:cBhvr>
                                      <p:to>
                                        <p:strVal val="visible"/>
                                      </p:to>
                                    </p:set>
                                    <p:animEffect transition="in" filter="box(out)">
                                      <p:cBhvr>
                                        <p:cTn id="7" dur="500"/>
                                        <p:tgtEl>
                                          <p:spTgt spid="35">
                                            <p:txEl>
                                              <p:charRg st="0" end="1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35">
                                            <p:txEl>
                                              <p:charRg st="12" end="21"/>
                                            </p:txEl>
                                          </p:spTgt>
                                        </p:tgtEl>
                                        <p:attrNameLst>
                                          <p:attrName>style.visibility</p:attrName>
                                        </p:attrNameLst>
                                      </p:cBhvr>
                                      <p:to>
                                        <p:strVal val="visible"/>
                                      </p:to>
                                    </p:set>
                                    <p:animEffect transition="in" filter="box(out)">
                                      <p:cBhvr>
                                        <p:cTn id="12" dur="500"/>
                                        <p:tgtEl>
                                          <p:spTgt spid="35">
                                            <p:txEl>
                                              <p:charRg st="12" end="2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35">
                                            <p:txEl>
                                              <p:charRg st="21" end="30"/>
                                            </p:txEl>
                                          </p:spTgt>
                                        </p:tgtEl>
                                        <p:attrNameLst>
                                          <p:attrName>style.visibility</p:attrName>
                                        </p:attrNameLst>
                                      </p:cBhvr>
                                      <p:to>
                                        <p:strVal val="visible"/>
                                      </p:to>
                                    </p:set>
                                    <p:animEffect transition="in" filter="box(out)">
                                      <p:cBhvr>
                                        <p:cTn id="17" dur="500"/>
                                        <p:tgtEl>
                                          <p:spTgt spid="35">
                                            <p:txEl>
                                              <p:charRg st="21" end="3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35">
                                            <p:txEl>
                                              <p:charRg st="30" end="39"/>
                                            </p:txEl>
                                          </p:spTgt>
                                        </p:tgtEl>
                                        <p:attrNameLst>
                                          <p:attrName>style.visibility</p:attrName>
                                        </p:attrNameLst>
                                      </p:cBhvr>
                                      <p:to>
                                        <p:strVal val="visible"/>
                                      </p:to>
                                    </p:set>
                                    <p:animEffect transition="in" filter="box(out)">
                                      <p:cBhvr>
                                        <p:cTn id="22" dur="500"/>
                                        <p:tgtEl>
                                          <p:spTgt spid="35">
                                            <p:txEl>
                                              <p:charRg st="30" end="3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792163" y="514350"/>
            <a:ext cx="7451725" cy="650875"/>
          </a:xfrm>
          <a:prstGeom prst="rect">
            <a:avLst/>
          </a:prstGeom>
        </p:spPr>
        <p:txBody>
          <a:bodyPr>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mn-cs"/>
              </a:rPr>
              <a:t>本文的论点是什么？</a:t>
            </a:r>
            <a:endPar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3" name="Rectangle 3"/>
          <p:cNvSpPr txBox="1"/>
          <p:nvPr/>
        </p:nvSpPr>
        <p:spPr>
          <a:xfrm>
            <a:off x="792163" y="1312863"/>
            <a:ext cx="7313612" cy="557212"/>
          </a:xfrm>
          <a:prstGeom prst="rect">
            <a:avLst/>
          </a:prstGeom>
          <a:noFill/>
          <a:ln w="9525">
            <a:noFill/>
          </a:ln>
        </p:spPr>
        <p:txBody>
          <a:bodyPr lIns="68580" tIns="34290" rIns="68580" bIns="34290"/>
          <a:p>
            <a:pPr eaLnBrk="1" hangingPunct="1">
              <a:lnSpc>
                <a:spcPct val="130000"/>
              </a:lnSpc>
            </a:pPr>
            <a:r>
              <a:rPr lang="en-US" altLang="zh-CN" sz="2800" b="1" dirty="0">
                <a:solidFill>
                  <a:srgbClr val="FF0000"/>
                </a:solidFill>
                <a:latin typeface="方正启体简体" panose="03000509000000000000" charset="-122"/>
                <a:ea typeface="方正启体简体" panose="03000509000000000000" charset="-122"/>
              </a:rPr>
              <a:t>          </a:t>
            </a:r>
            <a:r>
              <a:rPr lang="zh-CN" altLang="en-US" sz="2800" b="1" dirty="0">
                <a:solidFill>
                  <a:srgbClr val="FF0000"/>
                </a:solidFill>
                <a:latin typeface="方正启体简体" panose="03000509000000000000" charset="-122"/>
                <a:ea typeface="方正启体简体" panose="03000509000000000000" charset="-122"/>
              </a:rPr>
              <a:t>应有格物致知精神。（课题即是论点）</a:t>
            </a:r>
            <a:endParaRPr lang="zh-CN" altLang="en-US" sz="2800" b="1" dirty="0">
              <a:solidFill>
                <a:srgbClr val="FF0000"/>
              </a:solidFill>
              <a:latin typeface="方正启体简体" panose="03000509000000000000" charset="-122"/>
              <a:ea typeface="方正启体简体" panose="03000509000000000000" charset="-122"/>
            </a:endParaRPr>
          </a:p>
        </p:txBody>
      </p:sp>
      <p:sp>
        <p:nvSpPr>
          <p:cNvPr id="4" name="矩形 3"/>
          <p:cNvSpPr/>
          <p:nvPr/>
        </p:nvSpPr>
        <p:spPr>
          <a:xfrm>
            <a:off x="792480" y="2015173"/>
            <a:ext cx="7450138" cy="573088"/>
          </a:xfrm>
          <a:prstGeom prst="rect">
            <a:avLst/>
          </a:prstGeom>
        </p:spPr>
        <p:txBody>
          <a:bodyPr>
            <a:spAutoFit/>
          </a:bodyPr>
          <a:lstStyle/>
          <a:p>
            <a:pPr marL="0" marR="0" lvl="0" indent="0" algn="l" defTabSz="914400" rtl="0" eaLnBrk="1" fontAlgn="base" latinLnBrk="0" hangingPunct="1">
              <a:lnSpc>
                <a:spcPct val="13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mn-cs"/>
              </a:rPr>
              <a:t>本文的结论是什么？</a:t>
            </a:r>
            <a:endPar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5" name="Rectangle 3"/>
          <p:cNvSpPr txBox="1"/>
          <p:nvPr/>
        </p:nvSpPr>
        <p:spPr>
          <a:xfrm>
            <a:off x="792163" y="2733675"/>
            <a:ext cx="7313612" cy="1687513"/>
          </a:xfrm>
          <a:prstGeom prst="rect">
            <a:avLst/>
          </a:prstGeom>
          <a:noFill/>
          <a:ln w="9525">
            <a:noFill/>
          </a:ln>
        </p:spPr>
        <p:txBody>
          <a:bodyPr lIns="68580" tIns="34290" rIns="68580" bIns="34290"/>
          <a:p>
            <a:pPr eaLnBrk="1" hangingPunct="1">
              <a:lnSpc>
                <a:spcPct val="130000"/>
              </a:lnSpc>
            </a:pPr>
            <a:r>
              <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rPr>
              <a:t>          希望我们这一代对于格物和致知有新的认识和思考，使得实验精神真正变成中国文化的一部分。</a:t>
            </a:r>
            <a:endPar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
                                            <p:txEl>
                                              <p:charRg st="0" end="18"/>
                                            </p:txEl>
                                          </p:spTgt>
                                        </p:tgtEl>
                                        <p:attrNameLst>
                                          <p:attrName>style.visibility</p:attrName>
                                        </p:attrNameLst>
                                      </p:cBhvr>
                                      <p:to>
                                        <p:strVal val="visible"/>
                                      </p:to>
                                    </p:set>
                                    <p:animEffect transition="in" filter="box(out)">
                                      <p:cBhvr>
                                        <p:cTn id="7" dur="500"/>
                                        <p:tgtEl>
                                          <p:spTgt spid="3">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
                                            <p:txEl>
                                              <p:charRg st="0" end="47"/>
                                            </p:txEl>
                                          </p:spTgt>
                                        </p:tgtEl>
                                        <p:attrNameLst>
                                          <p:attrName>style.visibility</p:attrName>
                                        </p:attrNameLst>
                                      </p:cBhvr>
                                      <p:to>
                                        <p:strVal val="visible"/>
                                      </p:to>
                                    </p:set>
                                    <p:animEffect transition="in" filter="box(out)">
                                      <p:cBhvr>
                                        <p:cTn id="17" dur="500"/>
                                        <p:tgtEl>
                                          <p:spTgt spid="5">
                                            <p:txEl>
                                              <p:charRg st="0" end="4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文本框 32"/>
          <p:cNvSpPr txBox="1">
            <a:spLocks noChangeArrowheads="1"/>
          </p:cNvSpPr>
          <p:nvPr/>
        </p:nvSpPr>
        <p:spPr bwMode="auto">
          <a:xfrm>
            <a:off x="4475163" y="2925763"/>
            <a:ext cx="50038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en-US"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19"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0"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1"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2"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3"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4"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5"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6"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7"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8"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29"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0"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1"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2"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3"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4"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5"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6"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7"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8"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39"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0"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1"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2"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3"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4"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5"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6"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7"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8"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49"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0"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1"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2"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3"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4"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5"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6"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7"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8"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59"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0"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1"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2"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3"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4"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5"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6"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67"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方正启体简体" panose="03000509000000000000" charset="-122"/>
              <a:ea typeface="方正启体简体" panose="03000509000000000000" charset="-122"/>
              <a:cs typeface="+mn-cs"/>
            </a:endParaRPr>
          </a:p>
        </p:txBody>
      </p:sp>
      <p:sp>
        <p:nvSpPr>
          <p:cNvPr id="13364"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65"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66"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67"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68"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69"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0"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1"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2"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3"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4"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5"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6"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7"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8"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79"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0"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1"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2"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3"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4"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5"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6"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7"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8"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89"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0"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1"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2"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3"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4"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5"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6"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7"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8"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399"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0"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1"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2"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3"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4"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5"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6"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7"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8"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09"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10"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11"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12"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sp>
        <p:nvSpPr>
          <p:cNvPr id="13413"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方正启体简体" panose="03000509000000000000" charset="-122"/>
                <a:ea typeface="方正启体简体" panose="03000509000000000000" charset="-122"/>
              </a:rPr>
              <a:t>状元成才路</a:t>
            </a:r>
            <a:endParaRPr lang="zh-CN" altLang="zh-CN" sz="500" dirty="0">
              <a:solidFill>
                <a:schemeClr val="bg1"/>
              </a:solidFill>
              <a:latin typeface="方正启体简体" panose="03000509000000000000" charset="-122"/>
              <a:ea typeface="方正启体简体" panose="03000509000000000000" charset="-122"/>
            </a:endParaRPr>
          </a:p>
        </p:txBody>
      </p:sp>
      <p:grpSp>
        <p:nvGrpSpPr>
          <p:cNvPr id="2" name="组合 1"/>
          <p:cNvGrpSpPr/>
          <p:nvPr/>
        </p:nvGrpSpPr>
        <p:grpSpPr>
          <a:xfrm>
            <a:off x="565150" y="971550"/>
            <a:ext cx="1763713" cy="868363"/>
            <a:chOff x="580627" y="788390"/>
            <a:chExt cx="1762768" cy="867787"/>
          </a:xfrm>
        </p:grpSpPr>
        <p:sp>
          <p:nvSpPr>
            <p:cNvPr id="3" name="下箭头标注 14"/>
            <p:cNvSpPr/>
            <p:nvPr/>
          </p:nvSpPr>
          <p:spPr>
            <a:xfrm>
              <a:off x="580627" y="823292"/>
              <a:ext cx="1762768" cy="832885"/>
            </a:xfrm>
            <a:prstGeom prst="downArrowCallout">
              <a:avLst/>
            </a:prstGeom>
            <a:solidFill>
              <a:srgbClr val="FFCCFF"/>
            </a:solidFill>
            <a:ln w="28575">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80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4" name="Text Box 48"/>
            <p:cNvSpPr txBox="1">
              <a:spLocks noChangeArrowheads="1"/>
            </p:cNvSpPr>
            <p:nvPr/>
          </p:nvSpPr>
          <p:spPr bwMode="auto">
            <a:xfrm>
              <a:off x="583800" y="788390"/>
              <a:ext cx="1759595" cy="523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0000FF"/>
                  </a:solidFill>
                  <a:effectLst/>
                  <a:uLnTx/>
                  <a:uFillTx/>
                  <a:latin typeface="方正启体简体" panose="03000509000000000000" charset="-122"/>
                  <a:ea typeface="方正启体简体" panose="03000509000000000000" charset="-122"/>
                  <a:cs typeface="+mn-cs"/>
                </a:rPr>
                <a:t>提出问题</a:t>
              </a:r>
              <a:endParaRPr kumimoji="0" lang="zh-CN" altLang="en-US" sz="2800" b="1" i="0" u="none" strike="noStrike" kern="1200" cap="none" spc="0" normalizeH="0" baseline="0" noProof="0" dirty="0">
                <a:ln>
                  <a:noFill/>
                </a:ln>
                <a:solidFill>
                  <a:srgbClr val="0000FF"/>
                </a:solidFill>
                <a:effectLst/>
                <a:uLnTx/>
                <a:uFillTx/>
                <a:latin typeface="方正启体简体" panose="03000509000000000000" charset="-122"/>
                <a:ea typeface="方正启体简体" panose="03000509000000000000" charset="-122"/>
                <a:cs typeface="+mn-cs"/>
              </a:endParaRPr>
            </a:p>
          </p:txBody>
        </p:sp>
      </p:grpSp>
      <p:grpSp>
        <p:nvGrpSpPr>
          <p:cNvPr id="5" name="组合 4"/>
          <p:cNvGrpSpPr/>
          <p:nvPr/>
        </p:nvGrpSpPr>
        <p:grpSpPr>
          <a:xfrm>
            <a:off x="3368675" y="1006475"/>
            <a:ext cx="1774825" cy="849313"/>
            <a:chOff x="3143735" y="807012"/>
            <a:chExt cx="1774073" cy="849165"/>
          </a:xfrm>
        </p:grpSpPr>
        <p:sp>
          <p:nvSpPr>
            <p:cNvPr id="6" name="下箭头标注 18"/>
            <p:cNvSpPr/>
            <p:nvPr/>
          </p:nvSpPr>
          <p:spPr>
            <a:xfrm>
              <a:off x="3143735" y="822884"/>
              <a:ext cx="1762966" cy="833293"/>
            </a:xfrm>
            <a:prstGeom prst="downArrowCallout">
              <a:avLst/>
            </a:prstGeom>
            <a:solidFill>
              <a:srgbClr val="FFCCFF"/>
            </a:solidFill>
            <a:ln w="28575">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80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7" name="Text Box 49"/>
            <p:cNvSpPr txBox="1">
              <a:spLocks noChangeArrowheads="1"/>
            </p:cNvSpPr>
            <p:nvPr/>
          </p:nvSpPr>
          <p:spPr bwMode="auto">
            <a:xfrm>
              <a:off x="3189753" y="807012"/>
              <a:ext cx="1728055" cy="5237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a:ln>
                    <a:noFill/>
                  </a:ln>
                  <a:solidFill>
                    <a:srgbClr val="0000FF"/>
                  </a:solidFill>
                  <a:effectLst/>
                  <a:uLnTx/>
                  <a:uFillTx/>
                  <a:latin typeface="方正启体简体" panose="03000509000000000000" charset="-122"/>
                  <a:ea typeface="方正启体简体" panose="03000509000000000000" charset="-122"/>
                  <a:cs typeface="+mn-cs"/>
                </a:rPr>
                <a:t>分析问题</a:t>
              </a:r>
              <a:endParaRPr kumimoji="0" lang="zh-CN" altLang="en-US" sz="2800" b="1" i="0" u="none" strike="noStrike" kern="1200" cap="none" spc="0" normalizeH="0" baseline="0" noProof="0">
                <a:ln>
                  <a:noFill/>
                </a:ln>
                <a:solidFill>
                  <a:srgbClr val="0000FF"/>
                </a:solidFill>
                <a:effectLst/>
                <a:uLnTx/>
                <a:uFillTx/>
                <a:latin typeface="方正启体简体" panose="03000509000000000000" charset="-122"/>
                <a:ea typeface="方正启体简体" panose="03000509000000000000" charset="-122"/>
                <a:cs typeface="+mn-cs"/>
              </a:endParaRPr>
            </a:p>
          </p:txBody>
        </p:sp>
      </p:grpSp>
      <p:grpSp>
        <p:nvGrpSpPr>
          <p:cNvPr id="8" name="组合 7"/>
          <p:cNvGrpSpPr/>
          <p:nvPr/>
        </p:nvGrpSpPr>
        <p:grpSpPr>
          <a:xfrm>
            <a:off x="6472238" y="971550"/>
            <a:ext cx="1620837" cy="852488"/>
            <a:chOff x="5868144" y="722004"/>
            <a:chExt cx="1781823" cy="852881"/>
          </a:xfrm>
        </p:grpSpPr>
        <p:sp>
          <p:nvSpPr>
            <p:cNvPr id="9" name="下箭头标注 19"/>
            <p:cNvSpPr/>
            <p:nvPr/>
          </p:nvSpPr>
          <p:spPr>
            <a:xfrm>
              <a:off x="5868144" y="741063"/>
              <a:ext cx="1781823" cy="833822"/>
            </a:xfrm>
            <a:prstGeom prst="downArrowCallout">
              <a:avLst/>
            </a:prstGeom>
            <a:solidFill>
              <a:srgbClr val="FFCCFF"/>
            </a:solidFill>
            <a:ln w="28575">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80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0" name="Text Box 50"/>
            <p:cNvSpPr txBox="1">
              <a:spLocks noChangeArrowheads="1"/>
            </p:cNvSpPr>
            <p:nvPr/>
          </p:nvSpPr>
          <p:spPr bwMode="auto">
            <a:xfrm>
              <a:off x="5868144" y="722004"/>
              <a:ext cx="1781823" cy="5225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0000FF"/>
                  </a:solidFill>
                  <a:effectLst/>
                  <a:uLnTx/>
                  <a:uFillTx/>
                  <a:latin typeface="方正启体简体" panose="03000509000000000000" charset="-122"/>
                  <a:ea typeface="方正启体简体" panose="03000509000000000000" charset="-122"/>
                  <a:cs typeface="+mn-cs"/>
                </a:rPr>
                <a:t>解决问题</a:t>
              </a:r>
              <a:endParaRPr kumimoji="0" lang="zh-CN" altLang="en-US" sz="2800" b="1" i="0" u="none" strike="noStrike" kern="1200" cap="none" spc="0" normalizeH="0" baseline="0" noProof="0" dirty="0">
                <a:ln>
                  <a:noFill/>
                </a:ln>
                <a:solidFill>
                  <a:srgbClr val="0000FF"/>
                </a:solidFill>
                <a:effectLst/>
                <a:uLnTx/>
                <a:uFillTx/>
                <a:latin typeface="方正启体简体" panose="03000509000000000000" charset="-122"/>
                <a:ea typeface="方正启体简体" panose="03000509000000000000" charset="-122"/>
                <a:cs typeface="+mn-cs"/>
              </a:endParaRPr>
            </a:p>
          </p:txBody>
        </p:sp>
      </p:grpSp>
      <p:sp>
        <p:nvSpPr>
          <p:cNvPr id="11" name="矩形 10"/>
          <p:cNvSpPr/>
          <p:nvPr/>
        </p:nvSpPr>
        <p:spPr>
          <a:xfrm>
            <a:off x="246063" y="1781175"/>
            <a:ext cx="2736850" cy="523875"/>
          </a:xfrm>
          <a:prstGeom prst="rect">
            <a:avLst/>
          </a:prstGeom>
          <a:noFill/>
          <a:ln w="9525">
            <a:noFill/>
          </a:ln>
        </p:spPr>
        <p:txBody>
          <a:bodyPr>
            <a:spAutoFit/>
          </a:bodyPr>
          <a:p>
            <a:pPr algn="ctr"/>
            <a:r>
              <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rPr>
              <a:t>第一部分（</a:t>
            </a:r>
            <a:r>
              <a:rPr lang="en-US" altLang="zh-CN" sz="2800" b="1" dirty="0">
                <a:solidFill>
                  <a:srgbClr val="FF0000"/>
                </a:solidFill>
                <a:latin typeface="方正启体简体" panose="03000509000000000000" charset="-122"/>
                <a:ea typeface="方正启体简体" panose="03000509000000000000" charset="-122"/>
                <a:cs typeface="方正启体简体" panose="03000509000000000000" charset="-122"/>
              </a:rPr>
              <a:t>1</a:t>
            </a:r>
            <a:r>
              <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rPr>
              <a:t>）</a:t>
            </a:r>
            <a:endPar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sp>
        <p:nvSpPr>
          <p:cNvPr id="12" name="矩形 11"/>
          <p:cNvSpPr/>
          <p:nvPr/>
        </p:nvSpPr>
        <p:spPr>
          <a:xfrm>
            <a:off x="2741613" y="1798638"/>
            <a:ext cx="3317875" cy="523875"/>
          </a:xfrm>
          <a:prstGeom prst="rect">
            <a:avLst/>
          </a:prstGeom>
          <a:noFill/>
          <a:ln w="9525">
            <a:noFill/>
          </a:ln>
        </p:spPr>
        <p:txBody>
          <a:bodyPr>
            <a:spAutoFit/>
          </a:bodyPr>
          <a:p>
            <a:pPr algn="ctr"/>
            <a:r>
              <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rPr>
              <a:t>第二部分（</a:t>
            </a:r>
            <a:r>
              <a:rPr lang="en-US" altLang="zh-CN" sz="2800" b="1" dirty="0">
                <a:solidFill>
                  <a:srgbClr val="FF0000"/>
                </a:solidFill>
                <a:latin typeface="方正启体简体" panose="03000509000000000000" charset="-122"/>
                <a:ea typeface="方正启体简体" panose="03000509000000000000" charset="-122"/>
                <a:cs typeface="方正启体简体" panose="03000509000000000000" charset="-122"/>
              </a:rPr>
              <a:t>2</a:t>
            </a:r>
            <a:r>
              <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rPr>
              <a:t>～</a:t>
            </a:r>
            <a:r>
              <a:rPr lang="en-US" altLang="zh-CN" sz="2800" b="1" dirty="0">
                <a:solidFill>
                  <a:srgbClr val="FF0000"/>
                </a:solidFill>
                <a:latin typeface="方正启体简体" panose="03000509000000000000" charset="-122"/>
                <a:ea typeface="方正启体简体" panose="03000509000000000000" charset="-122"/>
                <a:cs typeface="方正启体简体" panose="03000509000000000000" charset="-122"/>
              </a:rPr>
              <a:t>12</a:t>
            </a:r>
            <a:r>
              <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rPr>
              <a:t>）</a:t>
            </a:r>
            <a:endPar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sp>
        <p:nvSpPr>
          <p:cNvPr id="13" name="矩形 12"/>
          <p:cNvSpPr/>
          <p:nvPr/>
        </p:nvSpPr>
        <p:spPr>
          <a:xfrm>
            <a:off x="5969000" y="1789113"/>
            <a:ext cx="2813050" cy="523875"/>
          </a:xfrm>
          <a:prstGeom prst="rect">
            <a:avLst/>
          </a:prstGeom>
          <a:noFill/>
          <a:ln w="9525">
            <a:noFill/>
          </a:ln>
        </p:spPr>
        <p:txBody>
          <a:bodyPr>
            <a:spAutoFit/>
          </a:bodyPr>
          <a:p>
            <a:pPr algn="ctr"/>
            <a:r>
              <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rPr>
              <a:t>第三部分（</a:t>
            </a:r>
            <a:r>
              <a:rPr lang="en-US" altLang="zh-CN" sz="2800" b="1" dirty="0">
                <a:solidFill>
                  <a:srgbClr val="FF0000"/>
                </a:solidFill>
                <a:latin typeface="方正启体简体" panose="03000509000000000000" charset="-122"/>
                <a:ea typeface="方正启体简体" panose="03000509000000000000" charset="-122"/>
                <a:cs typeface="方正启体简体" panose="03000509000000000000" charset="-122"/>
              </a:rPr>
              <a:t>13</a:t>
            </a:r>
            <a:r>
              <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rPr>
              <a:t>）</a:t>
            </a:r>
            <a:endParaRPr lang="zh-CN" altLang="en-US" sz="2800" b="1" dirty="0">
              <a:solidFill>
                <a:srgbClr val="FF0000"/>
              </a:solidFill>
              <a:latin typeface="方正启体简体" panose="03000509000000000000" charset="-122"/>
              <a:ea typeface="方正启体简体" panose="03000509000000000000" charset="-122"/>
              <a:cs typeface="方正启体简体" panose="03000509000000000000" charset="-122"/>
            </a:endParaRPr>
          </a:p>
        </p:txBody>
      </p:sp>
      <p:sp>
        <p:nvSpPr>
          <p:cNvPr id="15" name="圆角矩形 34"/>
          <p:cNvSpPr/>
          <p:nvPr/>
        </p:nvSpPr>
        <p:spPr>
          <a:xfrm>
            <a:off x="2497138" y="2305050"/>
            <a:ext cx="3665538" cy="2484438"/>
          </a:xfrm>
          <a:prstGeom prst="roundRect">
            <a:avLst/>
          </a:prstGeom>
          <a:solidFill>
            <a:srgbClr val="FFFF00">
              <a:alpha val="32000"/>
            </a:srgbClr>
          </a:solidFill>
          <a:ln w="28575">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l" defTabSz="914400" rtl="0" eaLnBrk="0"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方正启体简体" panose="03000509000000000000" charset="-122"/>
              </a:rPr>
              <a:t>    用中国学生存在的问题和自己的亲身经验，从正反两方面分析了实验精神在科学上的重要性。</a:t>
            </a:r>
            <a:endPar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方正启体简体" panose="03000509000000000000" charset="-122"/>
            </a:endParaRPr>
          </a:p>
        </p:txBody>
      </p:sp>
      <p:sp>
        <p:nvSpPr>
          <p:cNvPr id="16" name="圆角矩形 35"/>
          <p:cNvSpPr/>
          <p:nvPr/>
        </p:nvSpPr>
        <p:spPr>
          <a:xfrm>
            <a:off x="6103938" y="2384425"/>
            <a:ext cx="2944813" cy="2259013"/>
          </a:xfrm>
          <a:prstGeom prst="roundRect">
            <a:avLst/>
          </a:prstGeom>
          <a:solidFill>
            <a:srgbClr val="CCFFCC">
              <a:alpha val="94000"/>
            </a:srgbClr>
          </a:solidFill>
          <a:ln w="28575">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l" defTabSz="914400" rtl="0" eaLnBrk="0" fontAlgn="base" latinLnBrk="0" hangingPunct="1">
              <a:lnSpc>
                <a:spcPct val="13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方正启体简体" panose="03000509000000000000" charset="-122"/>
              </a:rPr>
              <a:t>    强调培养实验精神的意义，并对中国年青一代提出希望。</a:t>
            </a:r>
            <a:endPar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方正启体简体" panose="03000509000000000000" charset="-122"/>
            </a:endParaRPr>
          </a:p>
        </p:txBody>
      </p:sp>
      <p:sp>
        <p:nvSpPr>
          <p:cNvPr id="17" name="矩形 16"/>
          <p:cNvSpPr/>
          <p:nvPr/>
        </p:nvSpPr>
        <p:spPr>
          <a:xfrm>
            <a:off x="127318" y="202248"/>
            <a:ext cx="6775450" cy="584200"/>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mn-cs"/>
              </a:rPr>
              <a:t>自由地朗读课文，整理出文章脉络。</a:t>
            </a:r>
            <a:endParaRPr kumimoji="0" lang="zh-CN" altLang="en-US" sz="32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4" name="圆角矩形 33"/>
          <p:cNvSpPr/>
          <p:nvPr/>
        </p:nvSpPr>
        <p:spPr>
          <a:xfrm>
            <a:off x="115888" y="2570163"/>
            <a:ext cx="2505075" cy="1697038"/>
          </a:xfrm>
          <a:prstGeom prst="roundRect">
            <a:avLst/>
          </a:prstGeom>
          <a:solidFill>
            <a:srgbClr val="FFCCFF">
              <a:alpha val="84000"/>
            </a:srgbClr>
          </a:solidFill>
          <a:ln w="28575">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l" defTabSz="914400" rtl="0" eaLnBrk="0" fontAlgn="base" latinLnBrk="0" hangingPunct="1">
              <a:lnSpc>
                <a:spcPct val="13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方正启体简体" panose="03000509000000000000" charset="-122"/>
              </a:rPr>
              <a:t>      中国学生应该怎样学习自然科学。</a:t>
            </a:r>
            <a:endParaRPr kumimoji="0" lang="zh-CN" altLang="en-US" sz="2800" b="1" i="0" u="none" strike="noStrike" kern="1200" cap="none" spc="0" normalizeH="0" baseline="0" noProof="0" dirty="0">
              <a:ln>
                <a:noFill/>
              </a:ln>
              <a:solidFill>
                <a:schemeClr val="tx1"/>
              </a:solidFill>
              <a:effectLst/>
              <a:uLnTx/>
              <a:uFillTx/>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5" grpId="0" animBg="1"/>
      <p:bldP spid="16" grpId="0"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8" name="图片 1"/>
          <p:cNvPicPr>
            <a:picLocks noChangeAspect="1"/>
          </p:cNvPicPr>
          <p:nvPr/>
        </p:nvPicPr>
        <p:blipFill>
          <a:blip r:embed="rId1"/>
          <a:stretch>
            <a:fillRect/>
          </a:stretch>
        </p:blipFill>
        <p:spPr>
          <a:xfrm>
            <a:off x="0" y="-6350"/>
            <a:ext cx="9144000" cy="5149850"/>
          </a:xfrm>
          <a:prstGeom prst="rect">
            <a:avLst/>
          </a:prstGeom>
          <a:noFill/>
          <a:ln w="9525">
            <a:noFill/>
          </a:ln>
        </p:spPr>
      </p:pic>
      <p:sp>
        <p:nvSpPr>
          <p:cNvPr id="14339" name="矩形 2"/>
          <p:cNvSpPr/>
          <p:nvPr/>
        </p:nvSpPr>
        <p:spPr>
          <a:xfrm>
            <a:off x="436563" y="2678113"/>
            <a:ext cx="6300787" cy="650875"/>
          </a:xfrm>
          <a:prstGeom prst="rect">
            <a:avLst/>
          </a:prstGeom>
          <a:noFill/>
          <a:ln w="9525">
            <a:noFill/>
          </a:ln>
        </p:spPr>
        <p:txBody>
          <a:bodyPr>
            <a:spAutoFit/>
          </a:bodyPr>
          <a:p>
            <a:pPr eaLnBrk="1" hangingPunct="1">
              <a:lnSpc>
                <a:spcPct val="130000"/>
              </a:lnSpc>
            </a:pPr>
            <a:r>
              <a:rPr lang="zh-CN" altLang="en-US" sz="2800" b="1" dirty="0">
                <a:solidFill>
                  <a:srgbClr val="000000"/>
                </a:solidFill>
                <a:latin typeface="方正启体简体" panose="03000509000000000000" charset="-122"/>
                <a:ea typeface="方正启体简体" panose="03000509000000000000" charset="-122"/>
              </a:rPr>
              <a:t>默读第二部分，思考下列问题：</a:t>
            </a:r>
            <a:endParaRPr lang="zh-CN" altLang="en-US" sz="2800" b="1" dirty="0">
              <a:solidFill>
                <a:srgbClr val="000000"/>
              </a:solidFill>
              <a:latin typeface="方正启体简体" panose="03000509000000000000" charset="-122"/>
              <a:ea typeface="方正启体简体" panose="03000509000000000000" charset="-122"/>
            </a:endParaRPr>
          </a:p>
        </p:txBody>
      </p:sp>
      <p:sp>
        <p:nvSpPr>
          <p:cNvPr id="14340" name="文本框 2"/>
          <p:cNvSpPr txBox="1"/>
          <p:nvPr/>
        </p:nvSpPr>
        <p:spPr>
          <a:xfrm>
            <a:off x="1179513" y="3521075"/>
            <a:ext cx="7862887" cy="522288"/>
          </a:xfrm>
          <a:prstGeom prst="rect">
            <a:avLst/>
          </a:prstGeom>
          <a:noFill/>
          <a:ln w="9525">
            <a:noFill/>
          </a:ln>
        </p:spPr>
        <p:txBody>
          <a:bodyPr>
            <a:spAutoFit/>
          </a:bodyPr>
          <a:p>
            <a:pPr eaLnBrk="1" hangingPunct="1"/>
            <a:r>
              <a:rPr lang="zh-CN" altLang="en-US" sz="2800" b="1" dirty="0">
                <a:latin typeface="方正启体简体" panose="03000509000000000000" charset="-122"/>
                <a:ea typeface="方正启体简体" panose="03000509000000000000" charset="-122"/>
              </a:rPr>
              <a:t>作者是如何展开论述的，运用了哪些论证方法？</a:t>
            </a:r>
            <a:endParaRPr lang="zh-CN" altLang="en-US" sz="2800" b="1" dirty="0">
              <a:latin typeface="方正启体简体" panose="03000509000000000000" charset="-122"/>
              <a:ea typeface="方正启体简体" panose="03000509000000000000" charset="-122"/>
            </a:endParaRPr>
          </a:p>
        </p:txBody>
      </p:sp>
      <p:grpSp>
        <p:nvGrpSpPr>
          <p:cNvPr id="14341" name="组合 1"/>
          <p:cNvGrpSpPr/>
          <p:nvPr/>
        </p:nvGrpSpPr>
        <p:grpSpPr>
          <a:xfrm>
            <a:off x="277813" y="431800"/>
            <a:ext cx="2249487" cy="574675"/>
            <a:chOff x="251073" y="267494"/>
            <a:chExt cx="2249488" cy="574675"/>
          </a:xfrm>
        </p:grpSpPr>
        <p:sp>
          <p:nvSpPr>
            <p:cNvPr id="14342"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方正启体简体" panose="03000509000000000000" charset="-122"/>
                  <a:ea typeface="方正启体简体" panose="03000509000000000000" charset="-122"/>
                </a:rPr>
                <a:t>课文解读</a:t>
              </a:r>
              <a:endParaRPr lang="zh-CN" altLang="en-US" sz="3000" b="1" dirty="0">
                <a:solidFill>
                  <a:srgbClr val="00B050"/>
                </a:solidFill>
                <a:latin typeface="方正启体简体" panose="03000509000000000000" charset="-122"/>
                <a:ea typeface="方正启体简体" panose="03000509000000000000" charset="-122"/>
              </a:endParaRPr>
            </a:p>
          </p:txBody>
        </p:sp>
        <p:cxnSp>
          <p:nvCxnSpPr>
            <p:cNvPr id="11" name="直接连接符 10"/>
            <p:cNvCxnSpPr/>
            <p:nvPr/>
          </p:nvCxnSpPr>
          <p:spPr>
            <a:xfrm>
              <a:off x="251073" y="842169"/>
              <a:ext cx="2016126"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14344" name="Group 4"/>
            <p:cNvGrpSpPr>
              <a:grpSpLocks noChangeAspect="1"/>
            </p:cNvGrpSpPr>
            <p:nvPr/>
          </p:nvGrpSpPr>
          <p:grpSpPr>
            <a:xfrm>
              <a:off x="2051298" y="483394"/>
              <a:ext cx="449263" cy="292100"/>
              <a:chOff x="2432" y="1329"/>
              <a:chExt cx="657" cy="426"/>
            </a:xfrm>
          </p:grpSpPr>
          <p:sp>
            <p:nvSpPr>
              <p:cNvPr id="13"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4"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5"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6"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方正启体简体" panose="03000509000000000000" charset="-122"/>
                  <a:ea typeface="方正启体简体" panose="03000509000000000000" charset="-122"/>
                  <a:cs typeface="+mn-cs"/>
                </a:endParaRPr>
              </a:p>
            </p:txBody>
          </p:sp>
          <p:sp>
            <p:nvSpPr>
              <p:cNvPr id="17"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8"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sp>
            <p:nvSpPr>
              <p:cNvPr id="19"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方正启体简体" panose="03000509000000000000" charset="-122"/>
                  <a:ea typeface="方正启体简体" panose="03000509000000000000" charset="-122"/>
                  <a:cs typeface="+mn-cs"/>
                </a:endParaRPr>
              </a:p>
            </p:txBody>
          </p:sp>
        </p:grpSp>
      </p:gr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9"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8"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9"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5412"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13"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14"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15"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16"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17"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18"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19"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0"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1"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2"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3"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4"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5"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6"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7"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8"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29"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0"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1"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2"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3"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4"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5"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6"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7"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8"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39"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0"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1"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2"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3"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4"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5"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6"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7"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8"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49"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0"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1"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2"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3"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4"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5"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6"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7"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8"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59"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60"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61"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5462" name="矩形 3"/>
          <p:cNvSpPr/>
          <p:nvPr/>
        </p:nvSpPr>
        <p:spPr>
          <a:xfrm>
            <a:off x="927100" y="844550"/>
            <a:ext cx="2168525" cy="523875"/>
          </a:xfrm>
          <a:prstGeom prst="rect">
            <a:avLst/>
          </a:prstGeom>
          <a:solidFill>
            <a:srgbClr val="FFCCFF"/>
          </a:solidFill>
          <a:ln w="9525">
            <a:noFill/>
          </a:ln>
        </p:spPr>
        <p:txBody>
          <a:bodyPr wrap="none">
            <a:spAutoFit/>
          </a:bodyPr>
          <a:p>
            <a:r>
              <a:rPr lang="zh-CN" altLang="en-US" sz="2800" b="1" dirty="0">
                <a:solidFill>
                  <a:srgbClr val="0000FF"/>
                </a:solidFill>
                <a:latin typeface="楷体" panose="02010609060101010101" pitchFamily="49" charset="-122"/>
                <a:ea typeface="楷体" panose="02010609060101010101" pitchFamily="49" charset="-122"/>
              </a:rPr>
              <a:t>第一层（</a:t>
            </a:r>
            <a:r>
              <a:rPr lang="en-US" altLang="zh-CN" sz="2800" b="1" dirty="0">
                <a:solidFill>
                  <a:srgbClr val="0000FF"/>
                </a:solidFill>
                <a:latin typeface="楷体" panose="02010609060101010101" pitchFamily="49" charset="-122"/>
                <a:ea typeface="楷体" panose="02010609060101010101" pitchFamily="49" charset="-122"/>
              </a:rPr>
              <a:t>2</a:t>
            </a:r>
            <a:r>
              <a:rPr lang="zh-CN" altLang="en-US" sz="2800" b="1" dirty="0">
                <a:solidFill>
                  <a:srgbClr val="0000FF"/>
                </a:solidFill>
                <a:latin typeface="楷体" panose="02010609060101010101" pitchFamily="49" charset="-122"/>
                <a:ea typeface="楷体" panose="02010609060101010101" pitchFamily="49" charset="-122"/>
              </a:rPr>
              <a:t>）</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15463" name="矩形 6"/>
          <p:cNvSpPr/>
          <p:nvPr/>
        </p:nvSpPr>
        <p:spPr>
          <a:xfrm>
            <a:off x="3251200" y="844550"/>
            <a:ext cx="2709863" cy="523875"/>
          </a:xfrm>
          <a:prstGeom prst="rect">
            <a:avLst/>
          </a:prstGeom>
          <a:solidFill>
            <a:srgbClr val="FFFF00">
              <a:alpha val="56862"/>
            </a:srgbClr>
          </a:solidFill>
          <a:ln w="9525">
            <a:noFill/>
          </a:ln>
        </p:spPr>
        <p:txBody>
          <a:bodyPr wrap="none">
            <a:spAutoFit/>
          </a:bodyPr>
          <a:p>
            <a:r>
              <a:rPr lang="zh-CN" altLang="en-US" sz="2800" b="1" dirty="0">
                <a:solidFill>
                  <a:srgbClr val="0000FF"/>
                </a:solidFill>
                <a:latin typeface="楷体" panose="02010609060101010101" pitchFamily="49" charset="-122"/>
                <a:ea typeface="楷体" panose="02010609060101010101" pitchFamily="49" charset="-122"/>
              </a:rPr>
              <a:t>第二层（</a:t>
            </a:r>
            <a:r>
              <a:rPr lang="en-US" altLang="zh-CN" sz="2800" b="1" dirty="0">
                <a:solidFill>
                  <a:srgbClr val="0000FF"/>
                </a:solidFill>
                <a:latin typeface="楷体" panose="02010609060101010101" pitchFamily="49" charset="-122"/>
                <a:ea typeface="楷体" panose="02010609060101010101" pitchFamily="49" charset="-122"/>
              </a:rPr>
              <a:t>3</a:t>
            </a:r>
            <a:r>
              <a:rPr lang="zh-CN" altLang="en-US" sz="2800" b="1" dirty="0">
                <a:solidFill>
                  <a:srgbClr val="0000FF"/>
                </a:solidFill>
                <a:latin typeface="楷体" panose="02010609060101010101" pitchFamily="49" charset="-122"/>
                <a:ea typeface="楷体" panose="02010609060101010101" pitchFamily="49" charset="-122"/>
              </a:rPr>
              <a:t>～</a:t>
            </a:r>
            <a:r>
              <a:rPr lang="en-US" altLang="zh-CN" sz="2800" b="1" dirty="0">
                <a:solidFill>
                  <a:srgbClr val="0000FF"/>
                </a:solidFill>
                <a:latin typeface="楷体" panose="02010609060101010101" pitchFamily="49" charset="-122"/>
                <a:ea typeface="楷体" panose="02010609060101010101" pitchFamily="49" charset="-122"/>
              </a:rPr>
              <a:t>5</a:t>
            </a:r>
            <a:r>
              <a:rPr lang="zh-CN" altLang="en-US" sz="2800" b="1" dirty="0">
                <a:solidFill>
                  <a:srgbClr val="0000FF"/>
                </a:solidFill>
                <a:latin typeface="楷体" panose="02010609060101010101" pitchFamily="49" charset="-122"/>
                <a:ea typeface="楷体" panose="02010609060101010101" pitchFamily="49" charset="-122"/>
              </a:rPr>
              <a:t>）</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15464" name="矩形 46"/>
          <p:cNvSpPr/>
          <p:nvPr/>
        </p:nvSpPr>
        <p:spPr>
          <a:xfrm>
            <a:off x="6116638" y="852488"/>
            <a:ext cx="2890837" cy="523875"/>
          </a:xfrm>
          <a:prstGeom prst="rect">
            <a:avLst/>
          </a:prstGeom>
          <a:solidFill>
            <a:srgbClr val="D8FFD8"/>
          </a:solidFill>
          <a:ln w="9525">
            <a:noFill/>
          </a:ln>
        </p:spPr>
        <p:txBody>
          <a:bodyPr wrap="none">
            <a:spAutoFit/>
          </a:bodyPr>
          <a:p>
            <a:r>
              <a:rPr lang="zh-CN" altLang="en-US" sz="2800" b="1" dirty="0">
                <a:solidFill>
                  <a:srgbClr val="0000FF"/>
                </a:solidFill>
                <a:latin typeface="楷体" panose="02010609060101010101" pitchFamily="49" charset="-122"/>
                <a:ea typeface="楷体" panose="02010609060101010101" pitchFamily="49" charset="-122"/>
              </a:rPr>
              <a:t>第三层（</a:t>
            </a:r>
            <a:r>
              <a:rPr lang="en-US" altLang="zh-CN" sz="2800" b="1" dirty="0">
                <a:solidFill>
                  <a:srgbClr val="0000FF"/>
                </a:solidFill>
                <a:latin typeface="楷体" panose="02010609060101010101" pitchFamily="49" charset="-122"/>
                <a:ea typeface="楷体" panose="02010609060101010101" pitchFamily="49" charset="-122"/>
              </a:rPr>
              <a:t>6</a:t>
            </a:r>
            <a:r>
              <a:rPr lang="zh-CN" altLang="en-US" sz="2800" b="1" dirty="0">
                <a:solidFill>
                  <a:srgbClr val="0000FF"/>
                </a:solidFill>
                <a:latin typeface="楷体" panose="02010609060101010101" pitchFamily="49" charset="-122"/>
                <a:ea typeface="楷体" panose="02010609060101010101" pitchFamily="49" charset="-122"/>
              </a:rPr>
              <a:t>～</a:t>
            </a:r>
            <a:r>
              <a:rPr lang="en-US" altLang="zh-CN" sz="2800" b="1" dirty="0">
                <a:solidFill>
                  <a:srgbClr val="0000FF"/>
                </a:solidFill>
                <a:latin typeface="楷体" panose="02010609060101010101" pitchFamily="49" charset="-122"/>
                <a:ea typeface="楷体" panose="02010609060101010101" pitchFamily="49" charset="-122"/>
              </a:rPr>
              <a:t>12</a:t>
            </a:r>
            <a:r>
              <a:rPr lang="zh-CN" altLang="en-US" sz="2800" b="1" dirty="0">
                <a:solidFill>
                  <a:srgbClr val="0000FF"/>
                </a:solidFill>
                <a:latin typeface="楷体" panose="02010609060101010101" pitchFamily="49" charset="-122"/>
                <a:ea typeface="楷体" panose="02010609060101010101" pitchFamily="49" charset="-122"/>
              </a:rPr>
              <a:t>）</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11" name="下箭头 47"/>
          <p:cNvSpPr/>
          <p:nvPr/>
        </p:nvSpPr>
        <p:spPr>
          <a:xfrm>
            <a:off x="1844675" y="1416050"/>
            <a:ext cx="261938" cy="635000"/>
          </a:xfrm>
          <a:prstGeom prst="downArrow">
            <a:avLst/>
          </a:prstGeom>
          <a:solidFill>
            <a:srgbClr val="FFCCFF"/>
          </a:solidFill>
          <a:ln w="15875">
            <a:no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2" name="下箭头 48"/>
          <p:cNvSpPr/>
          <p:nvPr/>
        </p:nvSpPr>
        <p:spPr>
          <a:xfrm>
            <a:off x="4513263" y="1416050"/>
            <a:ext cx="260350" cy="635000"/>
          </a:xfrm>
          <a:prstGeom prst="downArrow">
            <a:avLst/>
          </a:prstGeom>
          <a:solidFill>
            <a:srgbClr val="CCFFCC"/>
          </a:solidFill>
          <a:ln w="15875">
            <a:no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3" name="下箭头 49"/>
          <p:cNvSpPr/>
          <p:nvPr/>
        </p:nvSpPr>
        <p:spPr>
          <a:xfrm>
            <a:off x="7469188" y="1416050"/>
            <a:ext cx="261938" cy="635000"/>
          </a:xfrm>
          <a:prstGeom prst="downArrow">
            <a:avLst/>
          </a:prstGeom>
          <a:solidFill>
            <a:srgbClr val="FFCCFF"/>
          </a:solidFill>
          <a:ln w="15875">
            <a:no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4" name="组合 13"/>
          <p:cNvGrpSpPr/>
          <p:nvPr/>
        </p:nvGrpSpPr>
        <p:grpSpPr bwMode="auto">
          <a:xfrm>
            <a:off x="6234125" y="2070050"/>
            <a:ext cx="2587294" cy="2260292"/>
            <a:chOff x="5840934" y="2197478"/>
            <a:chExt cx="2586578" cy="2520570"/>
          </a:xfrm>
          <a:solidFill>
            <a:schemeClr val="bg1">
              <a:alpha val="54000"/>
            </a:schemeClr>
          </a:solidFill>
        </p:grpSpPr>
        <p:sp>
          <p:nvSpPr>
            <p:cNvPr id="15" name="AutoShape 17"/>
            <p:cNvSpPr>
              <a:spLocks noChangeArrowheads="1"/>
            </p:cNvSpPr>
            <p:nvPr/>
          </p:nvSpPr>
          <p:spPr bwMode="auto">
            <a:xfrm>
              <a:off x="5840934" y="2197478"/>
              <a:ext cx="2586578" cy="2520570"/>
            </a:xfrm>
            <a:prstGeom prst="roundRect">
              <a:avLst>
                <a:gd name="adj" fmla="val 13745"/>
              </a:avLst>
            </a:prstGeom>
            <a:grpFill/>
            <a:ln w="38100">
              <a:solidFill>
                <a:srgbClr val="00B0F0"/>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600" b="0"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16" name="矩形 52"/>
            <p:cNvSpPr>
              <a:spLocks noChangeArrowheads="1"/>
            </p:cNvSpPr>
            <p:nvPr/>
          </p:nvSpPr>
          <p:spPr bwMode="auto">
            <a:xfrm>
              <a:off x="5998674" y="2379040"/>
              <a:ext cx="2206185" cy="22446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0" fontAlgn="base" latinLnBrk="0" hangingPunct="1">
                <a:lnSpc>
                  <a:spcPct val="120000"/>
                </a:lnSpc>
                <a:spcBef>
                  <a:spcPct val="0"/>
                </a:spcBef>
                <a:spcAft>
                  <a:spcPct val="0"/>
                </a:spcAft>
                <a:buClrTx/>
                <a:buSzTx/>
                <a:buFontTx/>
                <a:buNone/>
                <a:defRPr/>
              </a:pPr>
              <a:r>
                <a:rPr kumimoji="0" lang="zh-CN" altLang="en-US" sz="26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mn-cs"/>
                </a:rPr>
                <a:t>从正反两方面分析实验精神在科学上的重要性。</a:t>
              </a:r>
              <a:endParaRPr kumimoji="0" lang="zh-CN" altLang="en-US" sz="26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mn-cs"/>
              </a:endParaRPr>
            </a:p>
          </p:txBody>
        </p:sp>
      </p:grpSp>
      <p:grpSp>
        <p:nvGrpSpPr>
          <p:cNvPr id="17" name="组合 16"/>
          <p:cNvGrpSpPr/>
          <p:nvPr/>
        </p:nvGrpSpPr>
        <p:grpSpPr>
          <a:xfrm>
            <a:off x="804863" y="2098675"/>
            <a:ext cx="2325687" cy="2308225"/>
            <a:chOff x="925692" y="2201571"/>
            <a:chExt cx="2325596" cy="2307992"/>
          </a:xfrm>
        </p:grpSpPr>
        <p:sp>
          <p:nvSpPr>
            <p:cNvPr id="15474" name="矩形 50"/>
            <p:cNvSpPr/>
            <p:nvPr/>
          </p:nvSpPr>
          <p:spPr>
            <a:xfrm>
              <a:off x="964576" y="2441587"/>
              <a:ext cx="2263210" cy="1578799"/>
            </a:xfrm>
            <a:prstGeom prst="rect">
              <a:avLst/>
            </a:prstGeom>
            <a:noFill/>
            <a:ln w="9525">
              <a:noFill/>
            </a:ln>
          </p:spPr>
          <p:txBody>
            <a:bodyPr>
              <a:spAutoFit/>
            </a:bodyPr>
            <a:p>
              <a:pPr>
                <a:lnSpc>
                  <a:spcPct val="130000"/>
                </a:lnSpc>
              </a:pPr>
              <a:r>
                <a:rPr lang="zh-CN" altLang="en-US" sz="2600" b="1" dirty="0">
                  <a:latin typeface="楷体" panose="02010609060101010101" pitchFamily="49" charset="-122"/>
                  <a:ea typeface="楷体" panose="02010609060101010101" pitchFamily="49" charset="-122"/>
                </a:rPr>
                <a:t>从正面解释</a:t>
              </a:r>
              <a:endParaRPr lang="en-US" altLang="zh-CN" sz="2600" b="1" dirty="0">
                <a:latin typeface="楷体" panose="02010609060101010101" pitchFamily="49" charset="-122"/>
                <a:ea typeface="楷体" panose="02010609060101010101" pitchFamily="49" charset="-122"/>
              </a:endParaRPr>
            </a:p>
            <a:p>
              <a:pPr>
                <a:lnSpc>
                  <a:spcPct val="130000"/>
                </a:lnSpc>
              </a:pPr>
              <a:r>
                <a:rPr lang="zh-CN" altLang="en-US" sz="2600" b="1" dirty="0">
                  <a:latin typeface="楷体" panose="02010609060101010101" pitchFamily="49" charset="-122"/>
                  <a:ea typeface="楷体" panose="02010609060101010101" pitchFamily="49" charset="-122"/>
                </a:rPr>
                <a:t>“格物致知”的真正含义。</a:t>
              </a:r>
              <a:endParaRPr lang="zh-CN" altLang="en-US" sz="2600" b="1" dirty="0">
                <a:latin typeface="楷体" panose="02010609060101010101" pitchFamily="49" charset="-122"/>
                <a:ea typeface="楷体" panose="02010609060101010101" pitchFamily="49" charset="-122"/>
              </a:endParaRPr>
            </a:p>
          </p:txBody>
        </p:sp>
        <p:sp>
          <p:nvSpPr>
            <p:cNvPr id="15475" name="AutoShape 19"/>
            <p:cNvSpPr/>
            <p:nvPr/>
          </p:nvSpPr>
          <p:spPr>
            <a:xfrm>
              <a:off x="925692" y="2201571"/>
              <a:ext cx="2325596" cy="2307992"/>
            </a:xfrm>
            <a:prstGeom prst="roundRect">
              <a:avLst>
                <a:gd name="adj" fmla="val 13745"/>
              </a:avLst>
            </a:prstGeom>
            <a:noFill/>
            <a:ln w="38100" cap="flat" cmpd="sng">
              <a:solidFill>
                <a:srgbClr val="00B0F0"/>
              </a:solidFill>
              <a:prstDash val="solid"/>
              <a:headEnd type="none" w="med" len="med"/>
              <a:tailEnd type="none" w="med" len="med"/>
            </a:ln>
          </p:spPr>
          <p:txBody>
            <a:bodyPr wrap="none" anchor="ctr"/>
            <a:p>
              <a:endParaRPr lang="zh-CN" altLang="en-US" sz="2600" dirty="0">
                <a:latin typeface="楷体" panose="02010609060101010101" pitchFamily="49" charset="-122"/>
                <a:ea typeface="楷体" panose="02010609060101010101" pitchFamily="49" charset="-122"/>
              </a:endParaRPr>
            </a:p>
          </p:txBody>
        </p:sp>
      </p:grpSp>
      <p:grpSp>
        <p:nvGrpSpPr>
          <p:cNvPr id="20" name="组合 19"/>
          <p:cNvGrpSpPr/>
          <p:nvPr/>
        </p:nvGrpSpPr>
        <p:grpSpPr>
          <a:xfrm>
            <a:off x="3181350" y="2071688"/>
            <a:ext cx="3009900" cy="2335212"/>
            <a:chOff x="3386248" y="2201570"/>
            <a:chExt cx="2256158" cy="2644274"/>
          </a:xfrm>
        </p:grpSpPr>
        <p:sp>
          <p:nvSpPr>
            <p:cNvPr id="15472" name="矩形 51"/>
            <p:cNvSpPr/>
            <p:nvPr/>
          </p:nvSpPr>
          <p:spPr>
            <a:xfrm>
              <a:off x="3427552" y="2425596"/>
              <a:ext cx="2158633" cy="2287899"/>
            </a:xfrm>
            <a:prstGeom prst="rect">
              <a:avLst/>
            </a:prstGeom>
            <a:noFill/>
            <a:ln w="9525">
              <a:noFill/>
            </a:ln>
          </p:spPr>
          <p:txBody>
            <a:bodyPr>
              <a:spAutoFit/>
            </a:bodyPr>
            <a:p>
              <a:pPr>
                <a:lnSpc>
                  <a:spcPct val="120000"/>
                </a:lnSpc>
              </a:pPr>
              <a:r>
                <a:rPr lang="zh-CN" altLang="en-US" sz="2600" b="1" dirty="0">
                  <a:latin typeface="楷体" panose="02010609060101010101" pitchFamily="49" charset="-122"/>
                  <a:ea typeface="楷体" panose="02010609060101010101" pitchFamily="49" charset="-122"/>
                </a:rPr>
                <a:t>从反面论证传统的中国教育并不重视真正的“格物”和“致知”。</a:t>
              </a:r>
              <a:endParaRPr lang="zh-CN" altLang="en-US" sz="2600" b="1" dirty="0">
                <a:latin typeface="楷体" panose="02010609060101010101" pitchFamily="49" charset="-122"/>
                <a:ea typeface="楷体" panose="02010609060101010101" pitchFamily="49" charset="-122"/>
              </a:endParaRPr>
            </a:p>
          </p:txBody>
        </p:sp>
        <p:sp>
          <p:nvSpPr>
            <p:cNvPr id="15473" name="AutoShape 18"/>
            <p:cNvSpPr/>
            <p:nvPr/>
          </p:nvSpPr>
          <p:spPr>
            <a:xfrm>
              <a:off x="3386248" y="2201570"/>
              <a:ext cx="2256158" cy="2644274"/>
            </a:xfrm>
            <a:prstGeom prst="roundRect">
              <a:avLst>
                <a:gd name="adj" fmla="val 13745"/>
              </a:avLst>
            </a:prstGeom>
            <a:noFill/>
            <a:ln w="38100" cap="flat" cmpd="sng">
              <a:solidFill>
                <a:srgbClr val="00B0F0"/>
              </a:solidFill>
              <a:prstDash val="solid"/>
              <a:headEnd type="none" w="med" len="med"/>
              <a:tailEnd type="none" w="med" len="med"/>
            </a:ln>
          </p:spPr>
          <p:txBody>
            <a:bodyPr wrap="none" anchor="ctr"/>
            <a:p>
              <a:endParaRPr lang="zh-CN" altLang="en-US" sz="2600" dirty="0">
                <a:latin typeface="楷体" panose="02010609060101010101" pitchFamily="49" charset="-122"/>
                <a:ea typeface="楷体" panose="02010609060101010101" pitchFamily="49" charset="-122"/>
              </a:endParaRPr>
            </a:p>
          </p:txBody>
        </p:sp>
      </p:grpSp>
      <p:sp>
        <p:nvSpPr>
          <p:cNvPr id="23" name="TextBox 59"/>
          <p:cNvSpPr txBox="1"/>
          <p:nvPr/>
        </p:nvSpPr>
        <p:spPr>
          <a:xfrm>
            <a:off x="128588" y="1563688"/>
            <a:ext cx="614362" cy="1716087"/>
          </a:xfrm>
          <a:prstGeom prst="rect">
            <a:avLst/>
          </a:prstGeom>
          <a:noFill/>
          <a:ln w="9525">
            <a:noFill/>
          </a:ln>
        </p:spPr>
        <p:txBody>
          <a:bodyPr vert="eaVert">
            <a:spAutoFit/>
          </a:bodyPr>
          <a:p>
            <a:pPr algn="ctr"/>
            <a:r>
              <a:rPr lang="zh-CN" altLang="en-US" sz="2800" b="1" dirty="0">
                <a:solidFill>
                  <a:srgbClr val="0000FF"/>
                </a:solidFill>
                <a:latin typeface="黑体" panose="02010609060101010101" pitchFamily="49" charset="-122"/>
                <a:ea typeface="黑体" panose="02010609060101010101" pitchFamily="49" charset="-122"/>
              </a:rPr>
              <a:t>第二部分</a:t>
            </a:r>
            <a:endParaRPr lang="zh-CN" altLang="en-US" sz="2800" b="1"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1"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2"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3"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4"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5"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6"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7"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8"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9"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0"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6436"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37"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38"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39"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0"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1"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2"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3"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4"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5"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6"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7"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8"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49"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0"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1"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2"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3"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4"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5"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6"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7"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8"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59"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0"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1"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2"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3"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4"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5"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6"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7"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8"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69"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0"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1"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2"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3"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4"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5"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6"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7"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8"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79"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80"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81"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82"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83"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84"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16485"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4" name="矩形: 圆角 3"/>
          <p:cNvSpPr/>
          <p:nvPr/>
        </p:nvSpPr>
        <p:spPr>
          <a:xfrm>
            <a:off x="7531100" y="2273300"/>
            <a:ext cx="914400" cy="503238"/>
          </a:xfrm>
          <a:prstGeom prst="roundRect">
            <a:avLst/>
          </a:prstGeom>
          <a:solidFill>
            <a:srgbClr val="CCFF99"/>
          </a:solidFill>
          <a:ln w="381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矩形: 圆角 6"/>
          <p:cNvSpPr/>
          <p:nvPr/>
        </p:nvSpPr>
        <p:spPr>
          <a:xfrm>
            <a:off x="803275" y="2825750"/>
            <a:ext cx="2894013" cy="503238"/>
          </a:xfrm>
          <a:prstGeom prst="roundRect">
            <a:avLst/>
          </a:prstGeom>
          <a:solidFill>
            <a:srgbClr val="CCFF99"/>
          </a:solidFill>
          <a:ln w="381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488" name="矩形 1"/>
          <p:cNvSpPr/>
          <p:nvPr/>
        </p:nvSpPr>
        <p:spPr>
          <a:xfrm>
            <a:off x="457200" y="328613"/>
            <a:ext cx="4310063" cy="522287"/>
          </a:xfrm>
          <a:prstGeom prst="rect">
            <a:avLst/>
          </a:prstGeom>
          <a:solidFill>
            <a:srgbClr val="FFCCFF"/>
          </a:solidFill>
          <a:ln w="9525">
            <a:noFill/>
          </a:ln>
        </p:spPr>
        <p:txBody>
          <a:bodyPr>
            <a:spAutoFit/>
          </a:bodyPr>
          <a:p>
            <a:r>
              <a:rPr lang="zh-CN" altLang="en-US" sz="2800" b="1" dirty="0">
                <a:solidFill>
                  <a:srgbClr val="0000FF"/>
                </a:solidFill>
                <a:latin typeface="楷体" panose="02010609060101010101" pitchFamily="49" charset="-122"/>
                <a:ea typeface="楷体" panose="02010609060101010101" pitchFamily="49" charset="-122"/>
              </a:rPr>
              <a:t>第一层（</a:t>
            </a:r>
            <a:r>
              <a:rPr lang="en-US" altLang="zh-CN" sz="2800" b="1" dirty="0">
                <a:solidFill>
                  <a:srgbClr val="0000FF"/>
                </a:solidFill>
                <a:latin typeface="楷体" panose="02010609060101010101" pitchFamily="49" charset="-122"/>
                <a:ea typeface="楷体" panose="02010609060101010101" pitchFamily="49" charset="-122"/>
              </a:rPr>
              <a:t>2</a:t>
            </a:r>
            <a:r>
              <a:rPr lang="zh-CN" altLang="en-US" sz="2800" b="1" dirty="0">
                <a:solidFill>
                  <a:srgbClr val="0000FF"/>
                </a:solidFill>
                <a:latin typeface="楷体" panose="02010609060101010101" pitchFamily="49" charset="-122"/>
                <a:ea typeface="楷体" panose="02010609060101010101" pitchFamily="49" charset="-122"/>
              </a:rPr>
              <a:t>）：正面解释</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8" name="矩形: 圆角 7"/>
          <p:cNvSpPr/>
          <p:nvPr/>
        </p:nvSpPr>
        <p:spPr>
          <a:xfrm>
            <a:off x="5094288" y="3376613"/>
            <a:ext cx="3259138" cy="503238"/>
          </a:xfrm>
          <a:prstGeom prst="roundRect">
            <a:avLst/>
          </a:prstGeom>
          <a:solidFill>
            <a:srgbClr val="CCFF99"/>
          </a:solidFill>
          <a:ln w="381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 name="矩形: 圆角 8"/>
          <p:cNvSpPr/>
          <p:nvPr/>
        </p:nvSpPr>
        <p:spPr>
          <a:xfrm>
            <a:off x="803275" y="3956050"/>
            <a:ext cx="6394450" cy="503238"/>
          </a:xfrm>
          <a:prstGeom prst="roundRect">
            <a:avLst/>
          </a:prstGeom>
          <a:solidFill>
            <a:srgbClr val="CCFF99"/>
          </a:solidFill>
          <a:ln w="381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 name="TextBox 1"/>
          <p:cNvSpPr txBox="1"/>
          <p:nvPr/>
        </p:nvSpPr>
        <p:spPr>
          <a:xfrm>
            <a:off x="738188" y="1093788"/>
            <a:ext cx="7935912" cy="3452812"/>
          </a:xfrm>
          <a:prstGeom prst="rect">
            <a:avLst/>
          </a:prstGeom>
          <a:noFill/>
          <a:ln w="9525">
            <a:noFill/>
          </a:ln>
        </p:spPr>
        <p:txBody>
          <a:bodyPr>
            <a:spAutoFit/>
          </a:bodyPr>
          <a:p>
            <a:pPr eaLnBrk="1" hangingPunct="1">
              <a:lnSpc>
                <a:spcPct val="130000"/>
              </a:lnSpc>
              <a:spcBef>
                <a:spcPts val="1200"/>
              </a:spcBef>
            </a:pPr>
            <a:r>
              <a:rPr lang="zh-CN" altLang="en-US" sz="2800" b="1" dirty="0">
                <a:latin typeface="楷体" panose="02010609060101010101" pitchFamily="49" charset="-122"/>
                <a:ea typeface="楷体" panose="02010609060101010101" pitchFamily="49" charset="-122"/>
              </a:rPr>
              <a:t>    在中国传统教育里，最重要的书是“四书”。 “四书”之一的</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大学</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里这样说：一个人教育的出发点是“格物”和“致知”。就是说，从探察物体而得到知识。用这两个词语描写现代学术发展是再恰当也没有的了。现代学术的基础就是实地的探察，就是我们现在所谓的实验。</a:t>
            </a:r>
            <a:endParaRPr lang="zh-CN" altLang="en-US" sz="2800" b="1"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Vertical)">
                                      <p:cBhvr>
                                        <p:cTn id="20" dur="500"/>
                                        <p:tgtEl>
                                          <p:spTgt spid="8"/>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矩形 1"/>
          <p:cNvSpPr/>
          <p:nvPr/>
        </p:nvSpPr>
        <p:spPr>
          <a:xfrm>
            <a:off x="457200" y="328613"/>
            <a:ext cx="4637088" cy="522287"/>
          </a:xfrm>
          <a:prstGeom prst="rect">
            <a:avLst/>
          </a:prstGeom>
          <a:solidFill>
            <a:srgbClr val="FFCCFF"/>
          </a:solidFill>
          <a:ln w="9525">
            <a:noFill/>
          </a:ln>
        </p:spPr>
        <p:txBody>
          <a:bodyPr>
            <a:spAutoFit/>
          </a:bodyPr>
          <a:p>
            <a:r>
              <a:rPr lang="zh-CN" altLang="en-US" sz="2800" b="1" dirty="0">
                <a:solidFill>
                  <a:srgbClr val="0000FF"/>
                </a:solidFill>
                <a:latin typeface="楷体" panose="02010609060101010101" pitchFamily="49" charset="-122"/>
                <a:ea typeface="楷体" panose="02010609060101010101" pitchFamily="49" charset="-122"/>
              </a:rPr>
              <a:t>第二层（</a:t>
            </a:r>
            <a:r>
              <a:rPr lang="en-US" altLang="zh-CN" sz="2800" b="1" dirty="0">
                <a:solidFill>
                  <a:srgbClr val="0000FF"/>
                </a:solidFill>
                <a:latin typeface="楷体" panose="02010609060101010101" pitchFamily="49" charset="-122"/>
                <a:ea typeface="楷体" panose="02010609060101010101" pitchFamily="49" charset="-122"/>
              </a:rPr>
              <a:t>3</a:t>
            </a:r>
            <a:r>
              <a:rPr lang="zh-CN" altLang="en-US" sz="2800" b="1" dirty="0">
                <a:solidFill>
                  <a:srgbClr val="0000FF"/>
                </a:solidFill>
                <a:latin typeface="楷体" panose="02010609060101010101" pitchFamily="49" charset="-122"/>
                <a:ea typeface="楷体" panose="02010609060101010101" pitchFamily="49" charset="-122"/>
              </a:rPr>
              <a:t>～</a:t>
            </a:r>
            <a:r>
              <a:rPr lang="en-US" altLang="zh-CN" sz="2800" b="1" dirty="0">
                <a:solidFill>
                  <a:srgbClr val="0000FF"/>
                </a:solidFill>
                <a:latin typeface="楷体" panose="02010609060101010101" pitchFamily="49" charset="-122"/>
                <a:ea typeface="楷体" panose="02010609060101010101" pitchFamily="49" charset="-122"/>
              </a:rPr>
              <a:t>5</a:t>
            </a:r>
            <a:r>
              <a:rPr lang="zh-CN" altLang="en-US" sz="2800" b="1" dirty="0">
                <a:solidFill>
                  <a:srgbClr val="0000FF"/>
                </a:solidFill>
                <a:latin typeface="楷体" panose="02010609060101010101" pitchFamily="49" charset="-122"/>
                <a:ea typeface="楷体" panose="02010609060101010101" pitchFamily="49" charset="-122"/>
              </a:rPr>
              <a:t>）</a:t>
            </a: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反面论证</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3" name="TextBox 1"/>
          <p:cNvSpPr txBox="1">
            <a:spLocks noChangeArrowheads="1"/>
          </p:cNvSpPr>
          <p:nvPr/>
        </p:nvSpPr>
        <p:spPr bwMode="auto">
          <a:xfrm>
            <a:off x="693738" y="984250"/>
            <a:ext cx="7934325" cy="105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ts val="120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uLnTx/>
                <a:uFillTx/>
                <a:latin typeface="+mn-ea"/>
                <a:ea typeface="+mn-ea"/>
                <a:cs typeface="+mn-cs"/>
              </a:rPr>
              <a:t>作者举了王阳明的例子。我们探讨一下：王阳明 “格”竹子失败证明了什么？</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p:txBody>
      </p:sp>
      <p:sp>
        <p:nvSpPr>
          <p:cNvPr id="10" name="TextBox 1"/>
          <p:cNvSpPr txBox="1"/>
          <p:nvPr/>
        </p:nvSpPr>
        <p:spPr>
          <a:xfrm>
            <a:off x="693738" y="2111375"/>
            <a:ext cx="7934325" cy="2608263"/>
          </a:xfrm>
          <a:prstGeom prst="rect">
            <a:avLst/>
          </a:prstGeom>
          <a:noFill/>
          <a:ln w="9525">
            <a:noFill/>
          </a:ln>
        </p:spPr>
        <p:txBody>
          <a:bodyPr>
            <a:spAutoFit/>
          </a:bodyPr>
          <a:p>
            <a:pPr eaLnBrk="1" hangingPunct="1">
              <a:lnSpc>
                <a:spcPct val="120000"/>
              </a:lnSpc>
              <a:spcBef>
                <a:spcPts val="1200"/>
              </a:spcBef>
            </a:pPr>
            <a:r>
              <a:rPr lang="zh-CN" altLang="en-US" sz="2800" b="1" dirty="0">
                <a:solidFill>
                  <a:srgbClr val="0000FF"/>
                </a:solidFill>
                <a:latin typeface="楷体" panose="02010609060101010101" pitchFamily="49" charset="-122"/>
                <a:ea typeface="楷体" panose="02010609060101010101" pitchFamily="49" charset="-122"/>
              </a:rPr>
              <a:t>    王阳明的“格物”实际上是“格己”，而不是研究万物的道理，这是无用的，不能适用于现在的世界。证明实验的过程不是消极的观察而是积极地实践，也证明了中国古代的传统教育没有真正理解格物致知的含义。</a:t>
            </a:r>
            <a:endParaRPr lang="zh-CN" altLang="en-US" sz="28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矩形: 圆角 4"/>
          <p:cNvSpPr/>
          <p:nvPr/>
        </p:nvSpPr>
        <p:spPr>
          <a:xfrm>
            <a:off x="1123950" y="2825750"/>
            <a:ext cx="1474788" cy="501650"/>
          </a:xfrm>
          <a:prstGeom prst="roundRect">
            <a:avLst/>
          </a:prstGeom>
          <a:solidFill>
            <a:srgbClr val="CCFF99"/>
          </a:solidFill>
          <a:ln w="3810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435" name="矩形 1"/>
          <p:cNvSpPr/>
          <p:nvPr/>
        </p:nvSpPr>
        <p:spPr>
          <a:xfrm>
            <a:off x="457200" y="569913"/>
            <a:ext cx="6264275" cy="523875"/>
          </a:xfrm>
          <a:prstGeom prst="rect">
            <a:avLst/>
          </a:prstGeom>
          <a:solidFill>
            <a:srgbClr val="FFCCFF"/>
          </a:solidFill>
          <a:ln w="9525">
            <a:noFill/>
          </a:ln>
        </p:spPr>
        <p:txBody>
          <a:bodyPr>
            <a:spAutoFit/>
          </a:bodyPr>
          <a:p>
            <a:r>
              <a:rPr lang="zh-CN" altLang="en-US" sz="2800" b="1" dirty="0">
                <a:solidFill>
                  <a:srgbClr val="0000FF"/>
                </a:solidFill>
                <a:latin typeface="楷体" panose="02010609060101010101" pitchFamily="49" charset="-122"/>
                <a:ea typeface="楷体" panose="02010609060101010101" pitchFamily="49" charset="-122"/>
              </a:rPr>
              <a:t>第三层（</a:t>
            </a:r>
            <a:r>
              <a:rPr lang="en-US" altLang="zh-CN" sz="2800" b="1" dirty="0">
                <a:solidFill>
                  <a:srgbClr val="0000FF"/>
                </a:solidFill>
                <a:latin typeface="楷体" panose="02010609060101010101" pitchFamily="49" charset="-122"/>
                <a:ea typeface="楷体" panose="02010609060101010101" pitchFamily="49" charset="-122"/>
              </a:rPr>
              <a:t>6</a:t>
            </a:r>
            <a:r>
              <a:rPr lang="zh-CN" altLang="en-US" sz="2800" b="1" dirty="0">
                <a:solidFill>
                  <a:srgbClr val="0000FF"/>
                </a:solidFill>
                <a:latin typeface="楷体" panose="02010609060101010101" pitchFamily="49" charset="-122"/>
                <a:ea typeface="楷体" panose="02010609060101010101" pitchFamily="49" charset="-122"/>
              </a:rPr>
              <a:t>～</a:t>
            </a:r>
            <a:r>
              <a:rPr lang="en-US" altLang="zh-CN" sz="2800" b="1" dirty="0">
                <a:solidFill>
                  <a:srgbClr val="0000FF"/>
                </a:solidFill>
                <a:latin typeface="楷体" panose="02010609060101010101" pitchFamily="49" charset="-122"/>
                <a:ea typeface="楷体" panose="02010609060101010101" pitchFamily="49" charset="-122"/>
              </a:rPr>
              <a:t>12</a:t>
            </a:r>
            <a:r>
              <a:rPr lang="zh-CN" altLang="en-US" sz="2800" b="1" dirty="0">
                <a:solidFill>
                  <a:srgbClr val="0000FF"/>
                </a:solidFill>
                <a:latin typeface="楷体" panose="02010609060101010101" pitchFamily="49" charset="-122"/>
                <a:ea typeface="楷体" panose="02010609060101010101" pitchFamily="49" charset="-122"/>
              </a:rPr>
              <a:t>）</a:t>
            </a: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正反两方面分析</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3" name="TextBox 1"/>
          <p:cNvSpPr txBox="1">
            <a:spLocks noChangeArrowheads="1"/>
          </p:cNvSpPr>
          <p:nvPr/>
        </p:nvSpPr>
        <p:spPr bwMode="auto">
          <a:xfrm>
            <a:off x="457200" y="1409700"/>
            <a:ext cx="8170863"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ts val="1200"/>
              </a:spcBef>
              <a:spcAft>
                <a:spcPct val="0"/>
              </a:spcAft>
              <a:buClrTx/>
              <a:buSzTx/>
              <a:buFontTx/>
              <a:buNone/>
              <a:defRPr/>
            </a:pPr>
            <a:r>
              <a:rPr kumimoji="0" lang="en-US" altLang="zh-CN" sz="2800" b="1" i="0" u="none" strike="noStrike" kern="1200" cap="none" spc="0" normalizeH="0" baseline="0" noProof="0" dirty="0">
                <a:ln>
                  <a:noFill/>
                </a:ln>
                <a:solidFill>
                  <a:schemeClr val="tx1"/>
                </a:solidFill>
                <a:effectLst/>
                <a:uLnTx/>
                <a:uFillTx/>
                <a:latin typeface="+mn-ea"/>
                <a:ea typeface="+mn-ea"/>
                <a:cs typeface="+mn-cs"/>
              </a:rPr>
              <a:t>1.</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从现代观念看，真正的“格物致知”是什么呢？</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p:txBody>
      </p:sp>
      <p:sp>
        <p:nvSpPr>
          <p:cNvPr id="10" name="TextBox 1"/>
          <p:cNvSpPr txBox="1"/>
          <p:nvPr/>
        </p:nvSpPr>
        <p:spPr>
          <a:xfrm>
            <a:off x="693738" y="2262188"/>
            <a:ext cx="7856537" cy="1643062"/>
          </a:xfrm>
          <a:prstGeom prst="rect">
            <a:avLst/>
          </a:prstGeom>
          <a:noFill/>
          <a:ln w="9525">
            <a:noFill/>
          </a:ln>
        </p:spPr>
        <p:txBody>
          <a:bodyPr>
            <a:spAutoFit/>
          </a:bodyPr>
          <a:p>
            <a:pPr eaLnBrk="1" hangingPunct="1">
              <a:lnSpc>
                <a:spcPct val="120000"/>
              </a:lnSpc>
              <a:spcBef>
                <a:spcPts val="1200"/>
              </a:spcBef>
            </a:pPr>
            <a:r>
              <a:rPr lang="zh-CN" altLang="en-US" sz="2800" b="1" dirty="0">
                <a:solidFill>
                  <a:srgbClr val="0000FF"/>
                </a:solidFill>
                <a:latin typeface="楷体" panose="02010609060101010101" pitchFamily="49" charset="-122"/>
                <a:ea typeface="楷体" panose="02010609060101010101" pitchFamily="49" charset="-122"/>
              </a:rPr>
              <a:t>    科学发展的历史告诉我们，新的知识只能通过实地实验而得到，不是由自我检讨或哲理的清谈就可求到的。</a:t>
            </a:r>
            <a:endParaRPr lang="zh-CN" altLang="en-US" sz="28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Box 1"/>
          <p:cNvSpPr txBox="1">
            <a:spLocks noChangeArrowheads="1"/>
          </p:cNvSpPr>
          <p:nvPr/>
        </p:nvSpPr>
        <p:spPr bwMode="auto">
          <a:xfrm>
            <a:off x="515938" y="730250"/>
            <a:ext cx="8170863"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ts val="1200"/>
              </a:spcBef>
              <a:spcAft>
                <a:spcPct val="0"/>
              </a:spcAft>
              <a:buClrTx/>
              <a:buSzTx/>
              <a:buFontTx/>
              <a:buNone/>
              <a:defRPr/>
            </a:pPr>
            <a:r>
              <a:rPr kumimoji="0" lang="en-US" altLang="zh-CN" sz="2800" b="1" i="0" u="none" strike="noStrike" kern="1200" cap="none" spc="0" normalizeH="0" baseline="0" noProof="0" dirty="0">
                <a:ln>
                  <a:noFill/>
                </a:ln>
                <a:solidFill>
                  <a:schemeClr val="tx1"/>
                </a:solidFill>
                <a:effectLst/>
                <a:uLnTx/>
                <a:uFillTx/>
                <a:latin typeface="+mn-ea"/>
                <a:ea typeface="+mn-ea"/>
                <a:cs typeface="+mn-cs"/>
              </a:rPr>
              <a:t>2.</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怎样进行实验？实验有什么特点？</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p:txBody>
      </p:sp>
      <p:sp>
        <p:nvSpPr>
          <p:cNvPr id="3" name="TextBox 1"/>
          <p:cNvSpPr txBox="1"/>
          <p:nvPr/>
        </p:nvSpPr>
        <p:spPr>
          <a:xfrm>
            <a:off x="509588" y="1635125"/>
            <a:ext cx="8177212" cy="2314575"/>
          </a:xfrm>
          <a:prstGeom prst="rect">
            <a:avLst/>
          </a:prstGeom>
          <a:noFill/>
          <a:ln w="9525">
            <a:noFill/>
          </a:ln>
        </p:spPr>
        <p:txBody>
          <a:bodyPr>
            <a:spAutoFit/>
          </a:bodyPr>
          <a:p>
            <a:pPr marL="457200" indent="-457200" eaLnBrk="1" hangingPunct="1">
              <a:lnSpc>
                <a:spcPct val="120000"/>
              </a:lnSpc>
              <a:spcBef>
                <a:spcPts val="1200"/>
              </a:spcBef>
              <a:buFont typeface="Wingdings" panose="05000000000000000000" pitchFamily="2" charset="2"/>
              <a:buChar char="u"/>
            </a:pPr>
            <a:r>
              <a:rPr lang="zh-CN" altLang="en-US" sz="2800" b="1" dirty="0">
                <a:solidFill>
                  <a:srgbClr val="0000FF"/>
                </a:solidFill>
                <a:latin typeface="楷体" panose="02010609060101010101" pitchFamily="49" charset="-122"/>
                <a:ea typeface="楷体" panose="02010609060101010101" pitchFamily="49" charset="-122"/>
              </a:rPr>
              <a:t>实验的过程不是消极的观察，而是积极的探测。</a:t>
            </a:r>
            <a:endParaRPr lang="zh-CN" altLang="en-US" sz="2800" b="1" dirty="0">
              <a:solidFill>
                <a:srgbClr val="0000FF"/>
              </a:solidFill>
              <a:latin typeface="楷体" panose="02010609060101010101" pitchFamily="49" charset="-122"/>
              <a:ea typeface="楷体" panose="02010609060101010101" pitchFamily="49" charset="-122"/>
            </a:endParaRPr>
          </a:p>
          <a:p>
            <a:pPr marL="457200" indent="-457200" eaLnBrk="1" hangingPunct="1">
              <a:lnSpc>
                <a:spcPct val="120000"/>
              </a:lnSpc>
              <a:spcBef>
                <a:spcPts val="1200"/>
              </a:spcBef>
              <a:buFont typeface="Wingdings" panose="05000000000000000000" pitchFamily="2" charset="2"/>
              <a:buChar char="u"/>
            </a:pPr>
            <a:r>
              <a:rPr lang="zh-CN" altLang="en-US" sz="2800" b="1" dirty="0">
                <a:solidFill>
                  <a:srgbClr val="0000FF"/>
                </a:solidFill>
                <a:latin typeface="楷体" panose="02010609060101010101" pitchFamily="49" charset="-122"/>
                <a:ea typeface="楷体" panose="02010609060101010101" pitchFamily="49" charset="-122"/>
              </a:rPr>
              <a:t>实验不是毫无选择的地测量，它需要有细致具体的计划。特别重要的，是要有一个适当的目标，以作为整个探索过程的向导。</a:t>
            </a:r>
            <a:endParaRPr lang="zh-CN" altLang="en-US" sz="2800" b="1" dirty="0">
              <a:solidFill>
                <a:srgbClr val="0000FF"/>
              </a:solidFill>
              <a:latin typeface="楷体" panose="02010609060101010101" pitchFamily="49" charset="-122"/>
              <a:ea typeface="楷体" panose="02010609060101010101" pitchFamily="49" charset="-122"/>
            </a:endParaRPr>
          </a:p>
        </p:txBody>
      </p:sp>
      <p:cxnSp>
        <p:nvCxnSpPr>
          <p:cNvPr id="5" name="直接连接符 4"/>
          <p:cNvCxnSpPr/>
          <p:nvPr/>
        </p:nvCxnSpPr>
        <p:spPr>
          <a:xfrm flipV="1">
            <a:off x="6400800" y="2141538"/>
            <a:ext cx="1868488" cy="7938"/>
          </a:xfrm>
          <a:prstGeom prst="line">
            <a:avLst/>
          </a:prstGeom>
          <a:ln w="38100">
            <a:solidFill>
              <a:srgbClr val="FF00FF"/>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6727825" y="2811463"/>
            <a:ext cx="1866900" cy="635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103313" y="3313113"/>
            <a:ext cx="1122363" cy="14288"/>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5040313" y="3336925"/>
            <a:ext cx="3008313" cy="635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par>
                                <p:cTn id="20" presetID="16" presetClass="entr" presetSubtype="21"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5"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6"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7"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8"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9"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0"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0532"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33"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34"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35"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36"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37"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38"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39"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0"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1"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2"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3"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4"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5"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6"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7"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8"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49"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0"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1"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2"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3"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4"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5"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6"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7"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8"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59"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0"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1"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2"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3"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4"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5"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6"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7"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8"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69"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0"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1"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2"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3"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4"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5"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6"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7"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8"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79"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80"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0581"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 name="TextBox 1"/>
          <p:cNvSpPr txBox="1">
            <a:spLocks noChangeArrowheads="1"/>
          </p:cNvSpPr>
          <p:nvPr/>
        </p:nvSpPr>
        <p:spPr bwMode="auto">
          <a:xfrm>
            <a:off x="515938" y="730250"/>
            <a:ext cx="8170863"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ts val="1200"/>
              </a:spcBef>
              <a:spcAft>
                <a:spcPct val="0"/>
              </a:spcAft>
              <a:buClrTx/>
              <a:buSzTx/>
              <a:buFontTx/>
              <a:buNone/>
              <a:defRPr/>
            </a:pPr>
            <a:r>
              <a:rPr kumimoji="0" lang="en-US" altLang="zh-CN" sz="2800" b="1" i="0" u="none" strike="noStrike" kern="1200" cap="none" spc="0" normalizeH="0" baseline="0" noProof="0" dirty="0">
                <a:ln>
                  <a:noFill/>
                </a:ln>
                <a:solidFill>
                  <a:schemeClr val="tx1"/>
                </a:solidFill>
                <a:effectLst/>
                <a:uLnTx/>
                <a:uFillTx/>
                <a:latin typeface="+mn-ea"/>
                <a:ea typeface="+mn-ea"/>
                <a:cs typeface="+mn-cs"/>
              </a:rPr>
              <a:t>3.</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一个成功的实验者应该具备怎样的素质？它们之间有何联系？</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p:txBody>
      </p:sp>
      <p:sp>
        <p:nvSpPr>
          <p:cNvPr id="3" name="TextBox 1"/>
          <p:cNvSpPr txBox="1"/>
          <p:nvPr/>
        </p:nvSpPr>
        <p:spPr>
          <a:xfrm>
            <a:off x="588963" y="1998663"/>
            <a:ext cx="8175625" cy="541337"/>
          </a:xfrm>
          <a:prstGeom prst="rect">
            <a:avLst/>
          </a:prstGeom>
          <a:noFill/>
          <a:ln w="9525">
            <a:noFill/>
          </a:ln>
        </p:spPr>
        <p:txBody>
          <a:bodyPr>
            <a:spAutoFit/>
          </a:bodyPr>
          <a:p>
            <a:pPr algn="ctr" eaLnBrk="1" hangingPunct="1">
              <a:lnSpc>
                <a:spcPct val="120000"/>
              </a:lnSpc>
              <a:spcBef>
                <a:spcPts val="1200"/>
              </a:spcBef>
            </a:pPr>
            <a:r>
              <a:rPr lang="zh-CN" altLang="en-US" sz="2800" b="1" dirty="0">
                <a:solidFill>
                  <a:srgbClr val="0000FF"/>
                </a:solidFill>
                <a:latin typeface="楷体" panose="02010609060101010101" pitchFamily="49" charset="-122"/>
                <a:ea typeface="楷体" panose="02010609060101010101" pitchFamily="49" charset="-122"/>
              </a:rPr>
              <a:t>一个成功的实验需要的是</a:t>
            </a:r>
            <a:r>
              <a:rPr lang="zh-CN" altLang="en-US" sz="2800" b="1" dirty="0">
                <a:solidFill>
                  <a:srgbClr val="FF0000"/>
                </a:solidFill>
                <a:latin typeface="楷体" panose="02010609060101010101" pitchFamily="49" charset="-122"/>
                <a:ea typeface="楷体" panose="02010609060101010101" pitchFamily="49" charset="-122"/>
              </a:rPr>
              <a:t>眼光</a:t>
            </a:r>
            <a:r>
              <a:rPr lang="zh-CN" altLang="en-US"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勇气</a:t>
            </a:r>
            <a:r>
              <a:rPr lang="zh-CN" altLang="en-US" sz="2800" b="1" dirty="0">
                <a:solidFill>
                  <a:srgbClr val="0000FF"/>
                </a:solidFill>
                <a:latin typeface="楷体" panose="02010609060101010101" pitchFamily="49" charset="-122"/>
                <a:ea typeface="楷体" panose="02010609060101010101" pitchFamily="49" charset="-122"/>
              </a:rPr>
              <a:t>和</a:t>
            </a:r>
            <a:r>
              <a:rPr lang="zh-CN" altLang="en-US" sz="2800" b="1" dirty="0">
                <a:solidFill>
                  <a:srgbClr val="FF0000"/>
                </a:solidFill>
                <a:latin typeface="楷体" panose="02010609060101010101" pitchFamily="49" charset="-122"/>
                <a:ea typeface="楷体" panose="02010609060101010101" pitchFamily="49" charset="-122"/>
              </a:rPr>
              <a:t>毅力</a:t>
            </a:r>
            <a:r>
              <a:rPr lang="zh-CN" altLang="en-US" sz="2800" b="1" dirty="0">
                <a:solidFill>
                  <a:srgbClr val="0000FF"/>
                </a:solidFill>
                <a:latin typeface="楷体" panose="02010609060101010101" pitchFamily="49" charset="-122"/>
                <a:ea typeface="楷体" panose="02010609060101010101" pitchFamily="49" charset="-122"/>
              </a:rPr>
              <a:t>。</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9" name="TextBox 1"/>
          <p:cNvSpPr txBox="1"/>
          <p:nvPr/>
        </p:nvSpPr>
        <p:spPr>
          <a:xfrm>
            <a:off x="4140200" y="2930525"/>
            <a:ext cx="1724025" cy="954088"/>
          </a:xfrm>
          <a:prstGeom prst="rect">
            <a:avLst/>
          </a:prstGeom>
          <a:noFill/>
          <a:ln w="9525">
            <a:noFill/>
          </a:ln>
        </p:spPr>
        <p:txBody>
          <a:bodyPr>
            <a:spAutoFit/>
          </a:bodyPr>
          <a:p>
            <a:pPr algn="ctr" eaLnBrk="1" hangingPunct="1">
              <a:spcBef>
                <a:spcPts val="1200"/>
              </a:spcBef>
            </a:pPr>
            <a:r>
              <a:rPr lang="zh-CN" altLang="en-US" sz="2800" b="1" dirty="0">
                <a:solidFill>
                  <a:srgbClr val="FF00FF"/>
                </a:solidFill>
                <a:latin typeface="楷体" panose="02010609060101010101" pitchFamily="49" charset="-122"/>
                <a:ea typeface="楷体" panose="02010609060101010101" pitchFamily="49" charset="-122"/>
              </a:rPr>
              <a:t>选择正确的目标</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10" name="TextBox 1"/>
          <p:cNvSpPr txBox="1"/>
          <p:nvPr/>
        </p:nvSpPr>
        <p:spPr>
          <a:xfrm>
            <a:off x="5964238" y="2832100"/>
            <a:ext cx="1187450" cy="954088"/>
          </a:xfrm>
          <a:prstGeom prst="rect">
            <a:avLst/>
          </a:prstGeom>
          <a:noFill/>
          <a:ln w="9525">
            <a:noFill/>
          </a:ln>
        </p:spPr>
        <p:txBody>
          <a:bodyPr>
            <a:spAutoFit/>
          </a:bodyPr>
          <a:p>
            <a:pPr algn="ctr" eaLnBrk="1" hangingPunct="1">
              <a:spcBef>
                <a:spcPts val="1200"/>
              </a:spcBef>
            </a:pPr>
            <a:r>
              <a:rPr lang="zh-CN" altLang="en-US" sz="2800" b="1" dirty="0">
                <a:solidFill>
                  <a:srgbClr val="FF00FF"/>
                </a:solidFill>
                <a:latin typeface="楷体" panose="02010609060101010101" pitchFamily="49" charset="-122"/>
                <a:ea typeface="楷体" panose="02010609060101010101" pitchFamily="49" charset="-122"/>
              </a:rPr>
              <a:t>开展实验</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11" name="TextBox 1"/>
          <p:cNvSpPr txBox="1"/>
          <p:nvPr/>
        </p:nvSpPr>
        <p:spPr>
          <a:xfrm>
            <a:off x="7151688" y="2832100"/>
            <a:ext cx="1493837" cy="954088"/>
          </a:xfrm>
          <a:prstGeom prst="rect">
            <a:avLst/>
          </a:prstGeom>
          <a:noFill/>
          <a:ln w="9525">
            <a:noFill/>
          </a:ln>
        </p:spPr>
        <p:txBody>
          <a:bodyPr>
            <a:spAutoFit/>
          </a:bodyPr>
          <a:p>
            <a:pPr algn="ctr" eaLnBrk="1" hangingPunct="1">
              <a:spcBef>
                <a:spcPts val="1200"/>
              </a:spcBef>
            </a:pPr>
            <a:r>
              <a:rPr lang="zh-CN" altLang="en-US" sz="2800" b="1" dirty="0">
                <a:solidFill>
                  <a:srgbClr val="FF00FF"/>
                </a:solidFill>
                <a:latin typeface="楷体" panose="02010609060101010101" pitchFamily="49" charset="-122"/>
                <a:ea typeface="楷体" panose="02010609060101010101" pitchFamily="49" charset="-122"/>
              </a:rPr>
              <a:t>坚持完成实验</a:t>
            </a:r>
            <a:endParaRPr lang="en-US" altLang="zh-CN" sz="2800" b="1" dirty="0">
              <a:solidFill>
                <a:srgbClr val="FF00FF"/>
              </a:solidFill>
              <a:latin typeface="楷体" panose="02010609060101010101" pitchFamily="49" charset="-122"/>
              <a:ea typeface="楷体" panose="02010609060101010101" pitchFamily="49" charset="-122"/>
            </a:endParaRPr>
          </a:p>
        </p:txBody>
      </p:sp>
      <p:sp>
        <p:nvSpPr>
          <p:cNvPr id="4" name="箭头: 下 3"/>
          <p:cNvSpPr/>
          <p:nvPr/>
        </p:nvSpPr>
        <p:spPr>
          <a:xfrm rot="1406780">
            <a:off x="5157788" y="2501900"/>
            <a:ext cx="230188" cy="522288"/>
          </a:xfrm>
          <a:prstGeom prst="downArrow">
            <a:avLst/>
          </a:prstGeom>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箭头: 下 11"/>
          <p:cNvSpPr/>
          <p:nvPr/>
        </p:nvSpPr>
        <p:spPr>
          <a:xfrm>
            <a:off x="6392863" y="2441575"/>
            <a:ext cx="230188" cy="488950"/>
          </a:xfrm>
          <a:prstGeom prst="downArrow">
            <a:avLst/>
          </a:prstGeom>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箭头: 下 12"/>
          <p:cNvSpPr/>
          <p:nvPr/>
        </p:nvSpPr>
        <p:spPr>
          <a:xfrm rot="19559789">
            <a:off x="7643813" y="2484438"/>
            <a:ext cx="230188" cy="488950"/>
          </a:xfrm>
          <a:prstGeom prst="downArrow">
            <a:avLst/>
          </a:prstGeom>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up)">
                                      <p:cBhvr>
                                        <p:cTn id="23" dur="500"/>
                                        <p:tgtEl>
                                          <p:spTgt spid="12"/>
                                        </p:tgtEl>
                                      </p:cBhvr>
                                    </p:animEffect>
                                  </p:childTnLst>
                                </p:cTn>
                              </p:par>
                            </p:childTnLst>
                          </p:cTn>
                        </p:par>
                        <p:par>
                          <p:cTn id="24" fill="hold">
                            <p:stCondLst>
                              <p:cond delay="500"/>
                            </p:stCondLst>
                            <p:childTnLst>
                              <p:par>
                                <p:cTn id="25" presetID="42"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up)">
                                      <p:cBhvr>
                                        <p:cTn id="34" dur="500"/>
                                        <p:tgtEl>
                                          <p:spTgt spid="13"/>
                                        </p:tgtEl>
                                      </p:cBhvr>
                                    </p:animEffect>
                                  </p:childTnLst>
                                </p:cTn>
                              </p:par>
                            </p:childTnLst>
                          </p:cTn>
                        </p:par>
                        <p:par>
                          <p:cTn id="35" fill="hold">
                            <p:stCondLst>
                              <p:cond delay="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0" grpId="0"/>
      <p:bldP spid="11" grpId="0"/>
      <p:bldP spid="4"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extBox 1"/>
          <p:cNvSpPr txBox="1">
            <a:spLocks noChangeArrowheads="1"/>
          </p:cNvSpPr>
          <p:nvPr/>
        </p:nvSpPr>
        <p:spPr bwMode="auto">
          <a:xfrm>
            <a:off x="515938" y="688975"/>
            <a:ext cx="8170863"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ts val="1200"/>
              </a:spcBef>
              <a:spcAft>
                <a:spcPct val="0"/>
              </a:spcAft>
              <a:buClrTx/>
              <a:buSzTx/>
              <a:buFontTx/>
              <a:buNone/>
              <a:defRPr/>
            </a:pPr>
            <a:r>
              <a:rPr kumimoji="0" lang="en-US" altLang="zh-CN" sz="2800" b="1" i="0" u="none" strike="noStrike" kern="1200" cap="none" spc="0" normalizeH="0" baseline="0" noProof="0" dirty="0">
                <a:ln>
                  <a:noFill/>
                </a:ln>
                <a:solidFill>
                  <a:schemeClr val="tx1"/>
                </a:solidFill>
                <a:effectLst/>
                <a:uLnTx/>
                <a:uFillTx/>
                <a:latin typeface="+mn-ea"/>
                <a:ea typeface="+mn-ea"/>
                <a:cs typeface="+mn-cs"/>
              </a:rPr>
              <a:t>4.</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作者列举了什么例子从反面论证实验精神在科学上的重要性？</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p:txBody>
      </p:sp>
      <p:sp>
        <p:nvSpPr>
          <p:cNvPr id="3" name="TextBox 1"/>
          <p:cNvSpPr txBox="1"/>
          <p:nvPr/>
        </p:nvSpPr>
        <p:spPr>
          <a:xfrm>
            <a:off x="588328" y="2138680"/>
            <a:ext cx="7967662" cy="1795780"/>
          </a:xfrm>
          <a:prstGeom prst="rect">
            <a:avLst/>
          </a:prstGeom>
          <a:noFill/>
          <a:ln w="9525">
            <a:noFill/>
          </a:ln>
        </p:spPr>
        <p:txBody>
          <a:bodyPr>
            <a:spAutoFit/>
          </a:bodyPr>
          <a:p>
            <a:pPr marL="457200" indent="-457200" eaLnBrk="1" hangingPunct="1">
              <a:lnSpc>
                <a:spcPct val="120000"/>
              </a:lnSpc>
              <a:spcBef>
                <a:spcPts val="1200"/>
              </a:spcBef>
              <a:buFont typeface="Wingdings" panose="05000000000000000000" pitchFamily="2" charset="2"/>
              <a:buChar char="p"/>
            </a:pPr>
            <a:r>
              <a:rPr lang="zh-CN" altLang="en-US" sz="2800" b="1" dirty="0">
                <a:solidFill>
                  <a:srgbClr val="0000FF"/>
                </a:solidFill>
                <a:latin typeface="楷体" panose="02010609060101010101" pitchFamily="49" charset="-122"/>
                <a:ea typeface="楷体" panose="02010609060101010101" pitchFamily="49" charset="-122"/>
              </a:rPr>
              <a:t>中国学生往往念功课成绩很好，但在研究工作中不知所措。</a:t>
            </a:r>
            <a:endParaRPr lang="zh-CN" altLang="en-US" sz="2800" b="1" dirty="0">
              <a:solidFill>
                <a:srgbClr val="0000FF"/>
              </a:solidFill>
              <a:latin typeface="楷体" panose="02010609060101010101" pitchFamily="49" charset="-122"/>
              <a:ea typeface="楷体" panose="02010609060101010101" pitchFamily="49" charset="-122"/>
            </a:endParaRPr>
          </a:p>
          <a:p>
            <a:pPr marL="457200" indent="-457200" eaLnBrk="1" hangingPunct="1">
              <a:lnSpc>
                <a:spcPct val="120000"/>
              </a:lnSpc>
              <a:spcBef>
                <a:spcPts val="1200"/>
              </a:spcBef>
              <a:buFont typeface="Wingdings" panose="05000000000000000000" pitchFamily="2" charset="2"/>
              <a:buChar char="p"/>
            </a:pP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我</a:t>
            </a:r>
            <a:r>
              <a:rPr lang="en-US" altLang="zh-CN" sz="2800" b="1" dirty="0">
                <a:solidFill>
                  <a:srgbClr val="0000FF"/>
                </a:solidFill>
                <a:latin typeface="楷体" panose="02010609060101010101" pitchFamily="49" charset="-122"/>
                <a:ea typeface="楷体" panose="02010609060101010101" pitchFamily="49" charset="-122"/>
              </a:rPr>
              <a:t>”</a:t>
            </a:r>
            <a:r>
              <a:rPr lang="zh-CN" altLang="en-US" sz="2800" b="1" dirty="0">
                <a:solidFill>
                  <a:srgbClr val="0000FF"/>
                </a:solidFill>
                <a:latin typeface="楷体" panose="02010609060101010101" pitchFamily="49" charset="-122"/>
                <a:ea typeface="楷体" panose="02010609060101010101" pitchFamily="49" charset="-122"/>
              </a:rPr>
              <a:t>在</a:t>
            </a:r>
            <a:r>
              <a:rPr lang="zh-CN" altLang="en-US" sz="2800" b="1" dirty="0">
                <a:solidFill>
                  <a:srgbClr val="0000FF"/>
                </a:solidFill>
                <a:latin typeface="楷体" panose="02010609060101010101" pitchFamily="49" charset="-122"/>
                <a:ea typeface="楷体" panose="02010609060101010101" pitchFamily="49" charset="-122"/>
                <a:sym typeface="+mn-ea"/>
              </a:rPr>
              <a:t>美国念物理，埋头读书却毫无帮助。</a:t>
            </a:r>
            <a:endParaRPr lang="zh-CN" altLang="en-US" sz="2800" b="1" dirty="0">
              <a:solidFill>
                <a:srgbClr val="0000FF"/>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8"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9"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0"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1"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2"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3"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4"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5"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6"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7"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8"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79"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0"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81"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748"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49"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0"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1"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2"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3"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4"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5"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6"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7"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8"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59"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0"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1"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2"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3"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4"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5"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6"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7"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8"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69"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0"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1"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2"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3"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4"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5"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6"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7"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8"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79"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0"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1"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2"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3"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4"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5"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6"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7"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8"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89"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90"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91"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92"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93"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94"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95"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96"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9797"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9" name="左大括号 8"/>
          <p:cNvSpPr/>
          <p:nvPr/>
        </p:nvSpPr>
        <p:spPr>
          <a:xfrm>
            <a:off x="228600" y="1358900"/>
            <a:ext cx="254000" cy="3052763"/>
          </a:xfrm>
          <a:prstGeom prst="leftBrace">
            <a:avLst>
              <a:gd name="adj1" fmla="val 36502"/>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2" name="TextBox 1"/>
          <p:cNvSpPr txBox="1"/>
          <p:nvPr/>
        </p:nvSpPr>
        <p:spPr>
          <a:xfrm>
            <a:off x="393700" y="1238250"/>
            <a:ext cx="7045325" cy="523875"/>
          </a:xfrm>
          <a:prstGeom prst="rect">
            <a:avLst/>
          </a:prstGeom>
          <a:noFill/>
          <a:ln w="9525">
            <a:noFill/>
          </a:ln>
        </p:spPr>
        <p:txBody>
          <a:bodyPr>
            <a:spAutoFit/>
          </a:bodyPr>
          <a:p>
            <a:pPr eaLnBrk="1" hangingPunct="1"/>
            <a:r>
              <a:rPr lang="zh-CN" altLang="en-US" sz="2800" b="1" dirty="0">
                <a:solidFill>
                  <a:srgbClr val="000000"/>
                </a:solidFill>
                <a:latin typeface="楷体" panose="02010609060101010101" pitchFamily="49" charset="-122"/>
                <a:ea typeface="楷体" panose="02010609060101010101" pitchFamily="49" charset="-122"/>
              </a:rPr>
              <a:t>引论（提出论点）：</a:t>
            </a:r>
            <a:r>
              <a:rPr lang="zh-CN" altLang="en-US" sz="2800" b="1" dirty="0">
                <a:solidFill>
                  <a:srgbClr val="FF00FF"/>
                </a:solidFill>
                <a:latin typeface="楷体" panose="02010609060101010101" pitchFamily="49" charset="-122"/>
                <a:ea typeface="楷体" panose="02010609060101010101" pitchFamily="49" charset="-122"/>
              </a:rPr>
              <a:t>应有格物致知精神</a:t>
            </a:r>
            <a:endParaRPr lang="zh-CN" altLang="en-US" sz="2800" b="1" dirty="0">
              <a:solidFill>
                <a:srgbClr val="FF00FF"/>
              </a:solidFill>
              <a:latin typeface="楷体" panose="02010609060101010101" pitchFamily="49" charset="-122"/>
              <a:ea typeface="楷体" panose="02010609060101010101" pitchFamily="49" charset="-122"/>
            </a:endParaRPr>
          </a:p>
        </p:txBody>
      </p:sp>
      <p:sp>
        <p:nvSpPr>
          <p:cNvPr id="17" name="TextBox 16"/>
          <p:cNvSpPr txBox="1"/>
          <p:nvPr/>
        </p:nvSpPr>
        <p:spPr>
          <a:xfrm>
            <a:off x="430213" y="2111375"/>
            <a:ext cx="1665287" cy="954088"/>
          </a:xfrm>
          <a:prstGeom prst="rect">
            <a:avLst/>
          </a:prstGeom>
          <a:noFill/>
          <a:ln w="9525">
            <a:noFill/>
          </a:ln>
        </p:spPr>
        <p:txBody>
          <a:bodyPr>
            <a:spAutoFit/>
          </a:bodyPr>
          <a:p>
            <a:pPr eaLnBrk="1" hangingPunct="1"/>
            <a:r>
              <a:rPr lang="zh-CN" altLang="en-US" sz="2800" b="1" dirty="0">
                <a:solidFill>
                  <a:srgbClr val="000000"/>
                </a:solidFill>
                <a:latin typeface="楷体" panose="02010609060101010101" pitchFamily="49" charset="-122"/>
                <a:ea typeface="楷体" panose="02010609060101010101" pitchFamily="49" charset="-122"/>
              </a:rPr>
              <a:t>本论（阐明道理）</a:t>
            </a:r>
            <a:endParaRPr lang="zh-CN" altLang="en-US" sz="2800" b="1" dirty="0">
              <a:solidFill>
                <a:srgbClr val="FF00FF"/>
              </a:solidFill>
              <a:latin typeface="楷体" panose="02010609060101010101" pitchFamily="49" charset="-122"/>
              <a:ea typeface="楷体" panose="02010609060101010101" pitchFamily="49" charset="-122"/>
            </a:endParaRPr>
          </a:p>
        </p:txBody>
      </p:sp>
      <p:sp>
        <p:nvSpPr>
          <p:cNvPr id="26" name="TextBox 25"/>
          <p:cNvSpPr txBox="1"/>
          <p:nvPr/>
        </p:nvSpPr>
        <p:spPr>
          <a:xfrm>
            <a:off x="504825" y="3592513"/>
            <a:ext cx="6823075" cy="954087"/>
          </a:xfrm>
          <a:prstGeom prst="rect">
            <a:avLst/>
          </a:prstGeom>
          <a:noFill/>
          <a:ln w="9525">
            <a:noFill/>
          </a:ln>
        </p:spPr>
        <p:txBody>
          <a:bodyPr>
            <a:spAutoFit/>
          </a:bodyPr>
          <a:p>
            <a:pPr eaLnBrk="1" hangingPunct="1"/>
            <a:r>
              <a:rPr lang="zh-CN" altLang="en-US" sz="2800" b="1" dirty="0">
                <a:solidFill>
                  <a:srgbClr val="000000"/>
                </a:solidFill>
                <a:latin typeface="楷体" panose="02010609060101010101" pitchFamily="49" charset="-122"/>
                <a:ea typeface="楷体" panose="02010609060101010101" pitchFamily="49" charset="-122"/>
              </a:rPr>
              <a:t>结论（解决问题）：</a:t>
            </a:r>
            <a:r>
              <a:rPr lang="zh-CN" altLang="en-US" sz="2800" b="1" dirty="0">
                <a:solidFill>
                  <a:srgbClr val="FF00FF"/>
                </a:solidFill>
                <a:latin typeface="楷体" panose="02010609060101010101" pitchFamily="49" charset="-122"/>
                <a:ea typeface="楷体" panose="02010609060101010101" pitchFamily="49" charset="-122"/>
              </a:rPr>
              <a:t>论证“格物致知”的真正意义，提出希望</a:t>
            </a:r>
            <a:endParaRPr lang="zh-CN" altLang="en-US" sz="2800" b="1" dirty="0">
              <a:solidFill>
                <a:srgbClr val="FF00FF"/>
              </a:solidFill>
              <a:latin typeface="楷体" panose="02010609060101010101" pitchFamily="49" charset="-122"/>
              <a:ea typeface="楷体" panose="02010609060101010101" pitchFamily="49" charset="-122"/>
            </a:endParaRPr>
          </a:p>
        </p:txBody>
      </p:sp>
      <p:sp>
        <p:nvSpPr>
          <p:cNvPr id="29802" name="TextBox 3"/>
          <p:cNvSpPr txBox="1"/>
          <p:nvPr/>
        </p:nvSpPr>
        <p:spPr>
          <a:xfrm>
            <a:off x="2193925" y="666750"/>
            <a:ext cx="4697413" cy="522288"/>
          </a:xfrm>
          <a:prstGeom prst="rect">
            <a:avLst/>
          </a:prstGeom>
          <a:noFill/>
          <a:ln w="9525">
            <a:noFill/>
          </a:ln>
        </p:spPr>
        <p:txBody>
          <a:bodyPr>
            <a:spAutoFit/>
          </a:bodyPr>
          <a:p>
            <a:pPr algn="ctr" eaLnBrk="1" hangingPunct="1"/>
            <a:r>
              <a:rPr lang="zh-CN" altLang="en-US" sz="2800" b="1" dirty="0">
                <a:solidFill>
                  <a:srgbClr val="FF0000"/>
                </a:solidFill>
                <a:latin typeface="楷体" panose="02010609060101010101" pitchFamily="49" charset="-122"/>
                <a:ea typeface="楷体" panose="02010609060101010101" pitchFamily="49" charset="-122"/>
              </a:rPr>
              <a:t>应有格物致知精神</a:t>
            </a:r>
            <a:endParaRPr lang="en-US" altLang="zh-CN" sz="2800" b="1" dirty="0">
              <a:solidFill>
                <a:srgbClr val="FF0000"/>
              </a:solidFill>
              <a:latin typeface="楷体" panose="02010609060101010101" pitchFamily="49" charset="-122"/>
              <a:ea typeface="楷体" panose="02010609060101010101" pitchFamily="49" charset="-122"/>
            </a:endParaRPr>
          </a:p>
        </p:txBody>
      </p:sp>
      <p:grpSp>
        <p:nvGrpSpPr>
          <p:cNvPr id="29803" name="组合 1"/>
          <p:cNvGrpSpPr/>
          <p:nvPr/>
        </p:nvGrpSpPr>
        <p:grpSpPr>
          <a:xfrm>
            <a:off x="393700" y="282575"/>
            <a:ext cx="2249488" cy="574675"/>
            <a:chOff x="251073" y="267494"/>
            <a:chExt cx="2249488" cy="574675"/>
          </a:xfrm>
        </p:grpSpPr>
        <p:sp>
          <p:nvSpPr>
            <p:cNvPr id="29808"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黑体" panose="02010609060101010101" pitchFamily="49" charset="-122"/>
                  <a:ea typeface="黑体" panose="02010609060101010101" pitchFamily="49" charset="-122"/>
                </a:rPr>
                <a:t>结构梳理</a:t>
              </a:r>
              <a:endParaRPr lang="zh-CN" altLang="en-US" sz="3000" b="1" dirty="0">
                <a:solidFill>
                  <a:srgbClr val="00B050"/>
                </a:solidFill>
                <a:latin typeface="黑体" panose="02010609060101010101" pitchFamily="49" charset="-122"/>
                <a:ea typeface="黑体" panose="02010609060101010101" pitchFamily="49" charset="-122"/>
              </a:endParaRPr>
            </a:p>
          </p:txBody>
        </p:sp>
        <p:cxnSp>
          <p:nvCxnSpPr>
            <p:cNvPr id="21" name="直接连接符 20"/>
            <p:cNvCxnSpPr/>
            <p:nvPr/>
          </p:nvCxnSpPr>
          <p:spPr>
            <a:xfrm>
              <a:off x="251073" y="842169"/>
              <a:ext cx="2016125"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29810" name="Group 4"/>
            <p:cNvGrpSpPr>
              <a:grpSpLocks noChangeAspect="1"/>
            </p:cNvGrpSpPr>
            <p:nvPr/>
          </p:nvGrpSpPr>
          <p:grpSpPr>
            <a:xfrm>
              <a:off x="2051298" y="483394"/>
              <a:ext cx="449263" cy="292100"/>
              <a:chOff x="2432" y="1329"/>
              <a:chExt cx="657" cy="426"/>
            </a:xfrm>
          </p:grpSpPr>
          <p:sp>
            <p:nvSpPr>
              <p:cNvPr id="23"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24"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25"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27"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mn-lt"/>
                  <a:ea typeface="+mn-ea"/>
                  <a:cs typeface="+mn-cs"/>
                </a:endParaRPr>
              </a:p>
            </p:txBody>
          </p:sp>
          <p:sp>
            <p:nvSpPr>
              <p:cNvPr id="28"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29"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30"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19" name="左大括号 18"/>
          <p:cNvSpPr/>
          <p:nvPr/>
        </p:nvSpPr>
        <p:spPr>
          <a:xfrm>
            <a:off x="1905000" y="2052638"/>
            <a:ext cx="211138" cy="1223963"/>
          </a:xfrm>
          <a:prstGeom prst="leftBrace">
            <a:avLst>
              <a:gd name="adj1" fmla="val 36502"/>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20" name="TextBox 1"/>
          <p:cNvSpPr txBox="1"/>
          <p:nvPr/>
        </p:nvSpPr>
        <p:spPr>
          <a:xfrm>
            <a:off x="2006600" y="1943100"/>
            <a:ext cx="6134100" cy="1385888"/>
          </a:xfrm>
          <a:prstGeom prst="rect">
            <a:avLst/>
          </a:prstGeom>
          <a:noFill/>
          <a:ln w="9525">
            <a:noFill/>
          </a:ln>
        </p:spPr>
        <p:txBody>
          <a:bodyPr>
            <a:spAutoFit/>
          </a:bodyPr>
          <a:p>
            <a:pPr eaLnBrk="1" hangingPunct="1"/>
            <a:r>
              <a:rPr lang="zh-CN" altLang="en-US" sz="2700" b="1" dirty="0">
                <a:solidFill>
                  <a:srgbClr val="FF00FF"/>
                </a:solidFill>
                <a:latin typeface="楷体" panose="02010609060101010101" pitchFamily="49" charset="-122"/>
                <a:ea typeface="楷体" panose="02010609060101010101" pitchFamily="49" charset="-122"/>
              </a:rPr>
              <a:t>解释“格物致知”的含义</a:t>
            </a:r>
            <a:endParaRPr lang="en-US" altLang="zh-CN" sz="2700" b="1" dirty="0">
              <a:solidFill>
                <a:srgbClr val="FF00FF"/>
              </a:solidFill>
              <a:latin typeface="楷体" panose="02010609060101010101" pitchFamily="49" charset="-122"/>
              <a:ea typeface="楷体" panose="02010609060101010101" pitchFamily="49" charset="-122"/>
            </a:endParaRPr>
          </a:p>
          <a:p>
            <a:pPr eaLnBrk="1" hangingPunct="1"/>
            <a:r>
              <a:rPr lang="zh-CN" altLang="en-US" sz="2700" b="1" dirty="0">
                <a:solidFill>
                  <a:srgbClr val="FF00FF"/>
                </a:solidFill>
                <a:latin typeface="楷体" panose="02010609060101010101" pitchFamily="49" charset="-122"/>
                <a:ea typeface="楷体" panose="02010609060101010101" pitchFamily="49" charset="-122"/>
              </a:rPr>
              <a:t>举例说明在古代并未重视“格物致知”</a:t>
            </a:r>
            <a:endParaRPr lang="en-US" altLang="zh-CN" sz="2700" b="1" dirty="0">
              <a:solidFill>
                <a:srgbClr val="FF00FF"/>
              </a:solidFill>
              <a:latin typeface="楷体" panose="02010609060101010101" pitchFamily="49" charset="-122"/>
              <a:ea typeface="楷体" panose="02010609060101010101" pitchFamily="49" charset="-122"/>
            </a:endParaRPr>
          </a:p>
          <a:p>
            <a:pPr eaLnBrk="1" hangingPunct="1"/>
            <a:r>
              <a:rPr lang="zh-CN" altLang="en-US" sz="2700" b="1" dirty="0">
                <a:solidFill>
                  <a:srgbClr val="FF00FF"/>
                </a:solidFill>
                <a:latin typeface="楷体" panose="02010609060101010101" pitchFamily="49" charset="-122"/>
                <a:ea typeface="楷体" panose="02010609060101010101" pitchFamily="49" charset="-122"/>
              </a:rPr>
              <a:t>现代“格物致知”的重要性</a:t>
            </a:r>
            <a:endParaRPr lang="zh-CN" altLang="en-US" sz="2700" b="1" dirty="0">
              <a:solidFill>
                <a:srgbClr val="FF00FF"/>
              </a:solidFill>
              <a:latin typeface="楷体" panose="02010609060101010101" pitchFamily="49" charset="-122"/>
              <a:ea typeface="楷体" panose="02010609060101010101" pitchFamily="49" charset="-122"/>
            </a:endParaRPr>
          </a:p>
        </p:txBody>
      </p:sp>
      <p:sp>
        <p:nvSpPr>
          <p:cNvPr id="22" name="左大括号 21"/>
          <p:cNvSpPr/>
          <p:nvPr/>
        </p:nvSpPr>
        <p:spPr>
          <a:xfrm flipH="1">
            <a:off x="7832725" y="1365250"/>
            <a:ext cx="280988" cy="3046413"/>
          </a:xfrm>
          <a:prstGeom prst="leftBrace">
            <a:avLst>
              <a:gd name="adj1" fmla="val 36502"/>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8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mn-cs"/>
            </a:endParaRPr>
          </a:p>
        </p:txBody>
      </p:sp>
      <p:sp>
        <p:nvSpPr>
          <p:cNvPr id="31" name="TextBox 1"/>
          <p:cNvSpPr txBox="1"/>
          <p:nvPr/>
        </p:nvSpPr>
        <p:spPr>
          <a:xfrm>
            <a:off x="8010525" y="1581150"/>
            <a:ext cx="1046163" cy="2608263"/>
          </a:xfrm>
          <a:prstGeom prst="rect">
            <a:avLst/>
          </a:prstGeom>
          <a:noFill/>
          <a:ln w="9525">
            <a:noFill/>
          </a:ln>
        </p:spPr>
        <p:txBody>
          <a:bodyPr vert="eaVert">
            <a:spAutoFit/>
          </a:bodyPr>
          <a:p>
            <a:pPr algn="ctr" eaLnBrk="1" hangingPunct="1"/>
            <a:r>
              <a:rPr lang="zh-CN" altLang="en-US" sz="2800" b="1" dirty="0">
                <a:solidFill>
                  <a:srgbClr val="FF0000"/>
                </a:solidFill>
                <a:latin typeface="楷体" panose="02010609060101010101" pitchFamily="49" charset="-122"/>
                <a:ea typeface="楷体" panose="02010609060101010101" pitchFamily="49" charset="-122"/>
              </a:rPr>
              <a:t>培养实验精神</a:t>
            </a:r>
            <a:endParaRPr lang="en-US" altLang="zh-CN" sz="2800" b="1" dirty="0">
              <a:solidFill>
                <a:srgbClr val="FF0000"/>
              </a:solidFill>
              <a:latin typeface="楷体" panose="02010609060101010101" pitchFamily="49" charset="-122"/>
              <a:ea typeface="楷体" panose="02010609060101010101" pitchFamily="49" charset="-122"/>
            </a:endParaRPr>
          </a:p>
          <a:p>
            <a:pPr algn="ctr" eaLnBrk="1" hangingPunct="1"/>
            <a:r>
              <a:rPr lang="zh-CN" altLang="en-US" sz="2800" b="1" dirty="0">
                <a:solidFill>
                  <a:srgbClr val="FF0000"/>
                </a:solidFill>
                <a:latin typeface="楷体" panose="02010609060101010101" pitchFamily="49" charset="-122"/>
                <a:ea typeface="楷体" panose="02010609060101010101" pitchFamily="49" charset="-122"/>
              </a:rPr>
              <a:t>贡献人类社会</a:t>
            </a:r>
            <a:endParaRPr lang="zh-CN" altLang="en-US" sz="2800" b="1" dirty="0">
              <a:solidFill>
                <a:srgbClr val="FF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1000"/>
                                        <p:tgtEl>
                                          <p:spTgt spid="19"/>
                                        </p:tgtEl>
                                      </p:cBhvr>
                                    </p:animEffect>
                                    <p:anim calcmode="lin" valueType="num">
                                      <p:cBhvr>
                                        <p:cTn id="27" dur="1000" fill="hold"/>
                                        <p:tgtEl>
                                          <p:spTgt spid="19"/>
                                        </p:tgtEl>
                                        <p:attrNameLst>
                                          <p:attrName>ppt_x</p:attrName>
                                        </p:attrNameLst>
                                      </p:cBhvr>
                                      <p:tavLst>
                                        <p:tav tm="0">
                                          <p:val>
                                            <p:strVal val="#ppt_x"/>
                                          </p:val>
                                        </p:tav>
                                        <p:tav tm="100000">
                                          <p:val>
                                            <p:strVal val="#ppt_x"/>
                                          </p:val>
                                        </p:tav>
                                      </p:tavLst>
                                    </p:anim>
                                    <p:anim calcmode="lin" valueType="num">
                                      <p:cBhvr>
                                        <p:cTn id="2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1000"/>
                                        <p:tgtEl>
                                          <p:spTgt spid="20"/>
                                        </p:tgtEl>
                                      </p:cBhvr>
                                    </p:animEffect>
                                    <p:anim calcmode="lin" valueType="num">
                                      <p:cBhvr>
                                        <p:cTn id="34" dur="1000" fill="hold"/>
                                        <p:tgtEl>
                                          <p:spTgt spid="20"/>
                                        </p:tgtEl>
                                        <p:attrNameLst>
                                          <p:attrName>ppt_x</p:attrName>
                                        </p:attrNameLst>
                                      </p:cBhvr>
                                      <p:tavLst>
                                        <p:tav tm="0">
                                          <p:val>
                                            <p:strVal val="#ppt_x"/>
                                          </p:val>
                                        </p:tav>
                                        <p:tav tm="100000">
                                          <p:val>
                                            <p:strVal val="#ppt_x"/>
                                          </p:val>
                                        </p:tav>
                                      </p:tavLst>
                                    </p:anim>
                                    <p:anim calcmode="lin" valueType="num">
                                      <p:cBhvr>
                                        <p:cTn id="3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1000"/>
                                        <p:tgtEl>
                                          <p:spTgt spid="26"/>
                                        </p:tgtEl>
                                      </p:cBhvr>
                                    </p:animEffect>
                                    <p:anim calcmode="lin" valueType="num">
                                      <p:cBhvr>
                                        <p:cTn id="41" dur="1000" fill="hold"/>
                                        <p:tgtEl>
                                          <p:spTgt spid="26"/>
                                        </p:tgtEl>
                                        <p:attrNameLst>
                                          <p:attrName>ppt_x</p:attrName>
                                        </p:attrNameLst>
                                      </p:cBhvr>
                                      <p:tavLst>
                                        <p:tav tm="0">
                                          <p:val>
                                            <p:strVal val="#ppt_x"/>
                                          </p:val>
                                        </p:tav>
                                        <p:tav tm="100000">
                                          <p:val>
                                            <p:strVal val="#ppt_x"/>
                                          </p:val>
                                        </p:tav>
                                      </p:tavLst>
                                    </p:anim>
                                    <p:anim calcmode="lin" valueType="num">
                                      <p:cBhvr>
                                        <p:cTn id="42" dur="1000" fill="hold"/>
                                        <p:tgtEl>
                                          <p:spTgt spid="26"/>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1000"/>
                                        <p:tgtEl>
                                          <p:spTgt spid="31"/>
                                        </p:tgtEl>
                                      </p:cBhvr>
                                    </p:animEffect>
                                    <p:anim calcmode="lin" valueType="num">
                                      <p:cBhvr>
                                        <p:cTn id="54" dur="1000" fill="hold"/>
                                        <p:tgtEl>
                                          <p:spTgt spid="31"/>
                                        </p:tgtEl>
                                        <p:attrNameLst>
                                          <p:attrName>ppt_x</p:attrName>
                                        </p:attrNameLst>
                                      </p:cBhvr>
                                      <p:tavLst>
                                        <p:tav tm="0">
                                          <p:val>
                                            <p:strVal val="#ppt_x"/>
                                          </p:val>
                                        </p:tav>
                                        <p:tav tm="100000">
                                          <p:val>
                                            <p:strVal val="#ppt_x"/>
                                          </p:val>
                                        </p:tav>
                                      </p:tavLst>
                                    </p:anim>
                                    <p:anim calcmode="lin" valueType="num">
                                      <p:cBhvr>
                                        <p:cTn id="5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p:bldP spid="17" grpId="0"/>
      <p:bldP spid="26" grpId="0"/>
      <p:bldP spid="19" grpId="0" animBg="1"/>
      <p:bldP spid="20" grpId="0"/>
      <p:bldP spid="22" grpId="0" animBg="1"/>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Picture 5"/>
          <p:cNvPicPr>
            <a:picLocks noChangeAspect="1"/>
          </p:cNvPicPr>
          <p:nvPr/>
        </p:nvPicPr>
        <p:blipFill>
          <a:blip r:embed="rId1"/>
          <a:stretch>
            <a:fillRect/>
          </a:stretch>
        </p:blipFill>
        <p:spPr>
          <a:xfrm>
            <a:off x="-20955" y="23495"/>
            <a:ext cx="9150350" cy="5053330"/>
          </a:xfrm>
          <a:prstGeom prst="rect">
            <a:avLst/>
          </a:prstGeom>
          <a:noFill/>
          <a:ln w="9525">
            <a:noFill/>
          </a:ln>
        </p:spPr>
      </p:pic>
      <p:sp>
        <p:nvSpPr>
          <p:cNvPr id="38920" name="Text Box 8"/>
          <p:cNvSpPr txBox="1"/>
          <p:nvPr/>
        </p:nvSpPr>
        <p:spPr>
          <a:xfrm>
            <a:off x="5760244" y="4667250"/>
            <a:ext cx="309880" cy="321945"/>
          </a:xfrm>
          <a:prstGeom prst="rect">
            <a:avLst/>
          </a:prstGeom>
          <a:noFill/>
          <a:ln w="9525">
            <a:noFill/>
          </a:ln>
        </p:spPr>
        <p:txBody>
          <a:bodyPr wrap="none" anchor="t">
            <a:spAutoFit/>
          </a:bodyPr>
          <a:p>
            <a:endParaRPr lang="zh-CN" altLang="zh-CN" sz="1500" dirty="0">
              <a:solidFill>
                <a:schemeClr val="bg1"/>
              </a:solidFill>
              <a:latin typeface="Arial" panose="020B0604020202020204" pitchFamily="34" charset="0"/>
              <a:ea typeface="宋体" panose="02010600030101010101" pitchFamily="2" charset="-122"/>
            </a:endParaRPr>
          </a:p>
        </p:txBody>
      </p:sp>
      <p:sp>
        <p:nvSpPr>
          <p:cNvPr id="13316" name="Rectangle 17"/>
          <p:cNvSpPr/>
          <p:nvPr/>
        </p:nvSpPr>
        <p:spPr>
          <a:xfrm>
            <a:off x="1349375" y="1417320"/>
            <a:ext cx="6410325" cy="1476375"/>
          </a:xfrm>
          <a:prstGeom prst="rect">
            <a:avLst/>
          </a:prstGeom>
          <a:noFill/>
          <a:ln w="9525">
            <a:noFill/>
          </a:ln>
        </p:spPr>
        <p:txBody>
          <a:bodyPr wrap="square" anchor="t">
            <a:spAutoFit/>
          </a:bodyPr>
          <a:p>
            <a:r>
              <a:rPr lang="en-US" altLang="zh-CN" sz="3000" b="1" dirty="0">
                <a:solidFill>
                  <a:srgbClr val="000066"/>
                </a:solidFill>
                <a:latin typeface="方正启体简体" panose="03000509000000000000" charset="-122"/>
                <a:ea typeface="方正启体简体" panose="03000509000000000000" charset="-122"/>
                <a:cs typeface="方正启体简体" panose="03000509000000000000" charset="-122"/>
              </a:rPr>
              <a:t>           </a:t>
            </a:r>
            <a:r>
              <a:rPr lang="zh-CN" altLang="en-US" sz="3000" b="1" dirty="0">
                <a:solidFill>
                  <a:srgbClr val="000066"/>
                </a:solidFill>
                <a:latin typeface="方正启体简体" panose="03000509000000000000" charset="-122"/>
                <a:ea typeface="方正启体简体" panose="03000509000000000000" charset="-122"/>
                <a:cs typeface="方正启体简体" panose="03000509000000000000" charset="-122"/>
              </a:rPr>
              <a:t>要实现你的目标</a:t>
            </a:r>
            <a:r>
              <a:rPr lang="en-US" altLang="zh-CN" sz="3000" b="1" dirty="0">
                <a:solidFill>
                  <a:srgbClr val="000066"/>
                </a:solidFill>
                <a:latin typeface="方正启体简体" panose="03000509000000000000" charset="-122"/>
                <a:ea typeface="方正启体简体" panose="03000509000000000000" charset="-122"/>
                <a:cs typeface="方正启体简体" panose="03000509000000000000" charset="-122"/>
              </a:rPr>
              <a:t>,</a:t>
            </a:r>
            <a:r>
              <a:rPr lang="zh-CN" altLang="en-US" sz="3000" b="1" dirty="0">
                <a:solidFill>
                  <a:srgbClr val="000066"/>
                </a:solidFill>
                <a:latin typeface="方正启体简体" panose="03000509000000000000" charset="-122"/>
                <a:ea typeface="方正启体简体" panose="03000509000000000000" charset="-122"/>
                <a:cs typeface="方正启体简体" panose="03000509000000000000" charset="-122"/>
              </a:rPr>
              <a:t>最重要的是好奇心</a:t>
            </a:r>
            <a:r>
              <a:rPr lang="en-US" altLang="zh-CN" sz="3000" b="1" dirty="0">
                <a:solidFill>
                  <a:srgbClr val="000066"/>
                </a:solidFill>
                <a:latin typeface="方正启体简体" panose="03000509000000000000" charset="-122"/>
                <a:ea typeface="方正启体简体" panose="03000509000000000000" charset="-122"/>
                <a:cs typeface="方正启体简体" panose="03000509000000000000" charset="-122"/>
              </a:rPr>
              <a:t>,</a:t>
            </a:r>
            <a:r>
              <a:rPr lang="zh-CN" altLang="en-US" sz="3000" b="1" dirty="0">
                <a:solidFill>
                  <a:srgbClr val="000066"/>
                </a:solidFill>
                <a:latin typeface="方正启体简体" panose="03000509000000000000" charset="-122"/>
                <a:ea typeface="方正启体简体" panose="03000509000000000000" charset="-122"/>
                <a:cs typeface="方正启体简体" panose="03000509000000000000" charset="-122"/>
              </a:rPr>
              <a:t>并且永远对自己充满信心</a:t>
            </a:r>
            <a:r>
              <a:rPr lang="en-US" altLang="zh-CN" sz="3000" b="1" dirty="0">
                <a:solidFill>
                  <a:srgbClr val="000066"/>
                </a:solidFill>
                <a:latin typeface="方正启体简体" panose="03000509000000000000" charset="-122"/>
                <a:ea typeface="方正启体简体" panose="03000509000000000000" charset="-122"/>
                <a:cs typeface="方正启体简体" panose="03000509000000000000" charset="-122"/>
              </a:rPr>
              <a:t>,</a:t>
            </a:r>
            <a:r>
              <a:rPr lang="zh-CN" altLang="en-US" sz="3000" b="1" dirty="0">
                <a:solidFill>
                  <a:srgbClr val="000066"/>
                </a:solidFill>
                <a:latin typeface="方正启体简体" panose="03000509000000000000" charset="-122"/>
                <a:ea typeface="方正启体简体" panose="03000509000000000000" charset="-122"/>
                <a:cs typeface="方正启体简体" panose="03000509000000000000" charset="-122"/>
              </a:rPr>
              <a:t>大胆尝试</a:t>
            </a:r>
            <a:r>
              <a:rPr lang="en-US" altLang="zh-CN" sz="3000" b="1" dirty="0">
                <a:solidFill>
                  <a:srgbClr val="000066"/>
                </a:solidFill>
                <a:latin typeface="方正启体简体" panose="03000509000000000000" charset="-122"/>
                <a:ea typeface="方正启体简体" panose="03000509000000000000" charset="-122"/>
                <a:cs typeface="方正启体简体" panose="03000509000000000000" charset="-122"/>
              </a:rPr>
              <a:t>,</a:t>
            </a:r>
            <a:r>
              <a:rPr lang="zh-CN" altLang="en-US" sz="3000" b="1" dirty="0">
                <a:solidFill>
                  <a:srgbClr val="000066"/>
                </a:solidFill>
                <a:latin typeface="方正启体简体" panose="03000509000000000000" charset="-122"/>
                <a:ea typeface="方正启体简体" panose="03000509000000000000" charset="-122"/>
                <a:cs typeface="方正启体简体" panose="03000509000000000000" charset="-122"/>
              </a:rPr>
              <a:t>做你自己认为最正确的事。</a:t>
            </a:r>
            <a:endParaRPr lang="en-US" altLang="zh-CN" sz="3000" b="1" dirty="0">
              <a:solidFill>
                <a:srgbClr val="000066"/>
              </a:solidFill>
              <a:latin typeface="方正启体简体" panose="03000509000000000000" charset="-122"/>
              <a:ea typeface="方正启体简体" panose="03000509000000000000" charset="-122"/>
              <a:cs typeface="方正启体简体" panose="03000509000000000000" charset="-122"/>
            </a:endParaRPr>
          </a:p>
        </p:txBody>
      </p:sp>
      <p:sp>
        <p:nvSpPr>
          <p:cNvPr id="13317" name="Rectangle 18"/>
          <p:cNvSpPr/>
          <p:nvPr/>
        </p:nvSpPr>
        <p:spPr>
          <a:xfrm>
            <a:off x="5485765" y="3378676"/>
            <a:ext cx="1838325" cy="506730"/>
          </a:xfrm>
          <a:prstGeom prst="rect">
            <a:avLst/>
          </a:prstGeom>
          <a:noFill/>
          <a:ln w="9525">
            <a:noFill/>
          </a:ln>
        </p:spPr>
        <p:txBody>
          <a:bodyPr wrap="none" anchor="t">
            <a:spAutoFit/>
          </a:bodyPr>
          <a:p>
            <a:pPr>
              <a:spcBef>
                <a:spcPct val="50000"/>
              </a:spcBef>
            </a:pPr>
            <a:r>
              <a:rPr lang="en-US" altLang="zh-CN" sz="2700" b="1" dirty="0">
                <a:solidFill>
                  <a:srgbClr val="000066"/>
                </a:solidFill>
                <a:latin typeface="方正启体简体" panose="03000509000000000000" charset="-122"/>
                <a:ea typeface="方正启体简体" panose="03000509000000000000" charset="-122"/>
                <a:cs typeface="方正启体简体" panose="03000509000000000000" charset="-122"/>
              </a:rPr>
              <a:t>——</a:t>
            </a:r>
            <a:r>
              <a:rPr lang="zh-CN" altLang="en-US" sz="2700" b="1" dirty="0">
                <a:solidFill>
                  <a:srgbClr val="000066"/>
                </a:solidFill>
                <a:latin typeface="方正启体简体" panose="03000509000000000000" charset="-122"/>
                <a:ea typeface="方正启体简体" panose="03000509000000000000" charset="-122"/>
                <a:cs typeface="方正启体简体" panose="03000509000000000000" charset="-122"/>
              </a:rPr>
              <a:t>丁肇中</a:t>
            </a:r>
            <a:endParaRPr lang="zh-CN" altLang="en-US" sz="2700" b="1" dirty="0">
              <a:solidFill>
                <a:srgbClr val="000066"/>
              </a:solidFill>
              <a:latin typeface="方正启体简体" panose="03000509000000000000" charset="-122"/>
              <a:ea typeface="方正启体简体" panose="03000509000000000000" charset="-122"/>
              <a:cs typeface="方正启体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nodePh="1">
                                  <p:stCondLst>
                                    <p:cond delay="0"/>
                                  </p:stCondLst>
                                  <p:endCondLst>
                                    <p:cond evt="begin" delay="0">
                                      <p:tn val="5"/>
                                    </p:cond>
                                  </p:endCondLst>
                                  <p:childTnLst>
                                    <p:set>
                                      <p:cBhvr>
                                        <p:cTn id="6" dur="1" fill="hold">
                                          <p:stCondLst>
                                            <p:cond delay="0"/>
                                          </p:stCondLst>
                                        </p:cTn>
                                        <p:tgtEl>
                                          <p:spTgt spid="38920"/>
                                        </p:tgtEl>
                                        <p:attrNameLst>
                                          <p:attrName>style.visibility</p:attrName>
                                        </p:attrNameLst>
                                      </p:cBhvr>
                                      <p:to>
                                        <p:strVal val="visible"/>
                                      </p:to>
                                    </p:set>
                                    <p:animEffect transition="in" filter="randombar(horizontal)">
                                      <p:cBhvr>
                                        <p:cTn id="7" dur="500"/>
                                        <p:tgtEl>
                                          <p:spTgt spid="389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TextBox 6"/>
          <p:cNvSpPr txBox="1"/>
          <p:nvPr/>
        </p:nvSpPr>
        <p:spPr>
          <a:xfrm>
            <a:off x="698500" y="1496378"/>
            <a:ext cx="7920038" cy="2307590"/>
          </a:xfrm>
          <a:prstGeom prst="rect">
            <a:avLst/>
          </a:prstGeom>
          <a:noFill/>
        </p:spPr>
        <p:txBody>
          <a:bodyPr lIns="68580" tIns="34290" rIns="68580" bIns="34290">
            <a:spAutoFit/>
          </a:bodyPr>
          <a:lstStyle/>
          <a:p>
            <a:pPr marR="0" defTabSz="914400" eaLnBrk="1" hangingPunct="1">
              <a:lnSpc>
                <a:spcPct val="130000"/>
              </a:lnSpc>
              <a:buClrTx/>
              <a:buSzTx/>
              <a:buFontTx/>
              <a:defRPr/>
            </a:pPr>
            <a:r>
              <a:rPr kumimoji="0" lang="zh-CN" altLang="en-US" sz="2800" b="1" kern="1200" cap="none" spc="0" normalizeH="0" baseline="0" noProof="0" dirty="0">
                <a:solidFill>
                  <a:srgbClr val="0000FF"/>
                </a:solidFill>
                <a:latin typeface="方正启体简体" panose="03000509000000000000" charset="-122"/>
                <a:ea typeface="方正启体简体" panose="03000509000000000000" charset="-122"/>
                <a:cs typeface="方正启体简体" panose="03000509000000000000" charset="-122"/>
              </a:rPr>
              <a:t>          本文由古代文化典籍引出观点，以王阳明和自己的实例为论据，针对传统教育下的中国学生，论证了格物致知的真正含义，号召中国学生应有真正的格物致知精神。</a:t>
            </a:r>
            <a:endParaRPr kumimoji="0" lang="zh-CN" altLang="en-US" sz="2800" b="1" kern="1200" cap="none" spc="0" normalizeH="0" baseline="0" noProof="0" dirty="0">
              <a:solidFill>
                <a:srgbClr val="0000FF"/>
              </a:solidFill>
              <a:latin typeface="方正启体简体" panose="03000509000000000000" charset="-122"/>
              <a:ea typeface="方正启体简体" panose="03000509000000000000" charset="-122"/>
              <a:cs typeface="方正启体简体" panose="03000509000000000000" charset="-122"/>
            </a:endParaRPr>
          </a:p>
        </p:txBody>
      </p:sp>
      <p:grpSp>
        <p:nvGrpSpPr>
          <p:cNvPr id="30723" name="组合 1"/>
          <p:cNvGrpSpPr/>
          <p:nvPr/>
        </p:nvGrpSpPr>
        <p:grpSpPr>
          <a:xfrm>
            <a:off x="411163" y="371475"/>
            <a:ext cx="2249487" cy="574675"/>
            <a:chOff x="251073" y="267494"/>
            <a:chExt cx="2249488" cy="574675"/>
          </a:xfrm>
        </p:grpSpPr>
        <p:sp>
          <p:nvSpPr>
            <p:cNvPr id="30724"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黑体" panose="02010609060101010101" pitchFamily="49" charset="-122"/>
                  <a:ea typeface="黑体" panose="02010609060101010101" pitchFamily="49" charset="-122"/>
                </a:rPr>
                <a:t>主旨概括</a:t>
              </a:r>
              <a:endParaRPr lang="zh-CN" altLang="en-US" sz="3000" b="1" dirty="0">
                <a:solidFill>
                  <a:srgbClr val="00B050"/>
                </a:solidFill>
                <a:latin typeface="黑体" panose="02010609060101010101" pitchFamily="49" charset="-122"/>
                <a:ea typeface="黑体" panose="02010609060101010101" pitchFamily="49" charset="-122"/>
              </a:endParaRPr>
            </a:p>
          </p:txBody>
        </p:sp>
        <p:cxnSp>
          <p:nvCxnSpPr>
            <p:cNvPr id="9" name="直接连接符 8"/>
            <p:cNvCxnSpPr/>
            <p:nvPr/>
          </p:nvCxnSpPr>
          <p:spPr>
            <a:xfrm>
              <a:off x="251073" y="842169"/>
              <a:ext cx="2016126"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30726" name="Group 4"/>
            <p:cNvGrpSpPr>
              <a:grpSpLocks noChangeAspect="1"/>
            </p:cNvGrpSpPr>
            <p:nvPr/>
          </p:nvGrpSpPr>
          <p:grpSpPr>
            <a:xfrm>
              <a:off x="2051298" y="483394"/>
              <a:ext cx="449263" cy="292100"/>
              <a:chOff x="2432" y="1329"/>
              <a:chExt cx="657" cy="426"/>
            </a:xfrm>
          </p:grpSpPr>
          <p:sp>
            <p:nvSpPr>
              <p:cNvPr id="11"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2"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3"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4"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mn-lt"/>
                  <a:ea typeface="+mn-ea"/>
                  <a:cs typeface="+mn-cs"/>
                </a:endParaRPr>
              </a:p>
            </p:txBody>
          </p:sp>
          <p:sp>
            <p:nvSpPr>
              <p:cNvPr id="15"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6"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7"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000000"/>
                                          </p:val>
                                        </p:tav>
                                        <p:tav tm="100000">
                                          <p:val>
                                            <p:strVal val="#ppt_w"/>
                                          </p:val>
                                        </p:tav>
                                      </p:tavLst>
                                    </p:anim>
                                    <p:anim calcmode="lin" valueType="num">
                                      <p:cBhvr>
                                        <p:cTn id="8" dur="1000" fill="hold"/>
                                        <p:tgtEl>
                                          <p:spTgt spid="7"/>
                                        </p:tgtEl>
                                        <p:attrNameLst>
                                          <p:attrName>ppt_h</p:attrName>
                                        </p:attrNameLst>
                                      </p:cBhvr>
                                      <p:tavLst>
                                        <p:tav tm="0">
                                          <p:val>
                                            <p:fltVal val="0.000000"/>
                                          </p:val>
                                        </p:tav>
                                        <p:tav tm="100000">
                                          <p:val>
                                            <p:strVal val="#ppt_h"/>
                                          </p:val>
                                        </p:tav>
                                      </p:tavLst>
                                    </p:anim>
                                    <p:anim calcmode="lin" valueType="num">
                                      <p:cBhvr>
                                        <p:cTn id="9" dur="1000" fill="hold"/>
                                        <p:tgtEl>
                                          <p:spTgt spid="7"/>
                                        </p:tgtEl>
                                        <p:attrNameLst>
                                          <p:attrName>style.rotation</p:attrName>
                                        </p:attrNameLst>
                                      </p:cBhvr>
                                      <p:tavLst>
                                        <p:tav tm="0">
                                          <p:val>
                                            <p:fltVal val="90.000000"/>
                                          </p:val>
                                        </p:tav>
                                        <p:tav tm="100000">
                                          <p:val>
                                            <p:fltVal val="0.00000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6" name="Picture 6" descr="wall_10"/>
          <p:cNvPicPr>
            <a:picLocks noChangeAspect="1"/>
          </p:cNvPicPr>
          <p:nvPr/>
        </p:nvPicPr>
        <p:blipFill>
          <a:blip r:embed="rId1"/>
          <a:stretch>
            <a:fillRect/>
          </a:stretch>
        </p:blipFill>
        <p:spPr>
          <a:xfrm>
            <a:off x="1143000" y="0"/>
            <a:ext cx="6858000" cy="5143500"/>
          </a:xfrm>
          <a:prstGeom prst="rect">
            <a:avLst/>
          </a:prstGeom>
          <a:solidFill>
            <a:schemeClr val="bg1"/>
          </a:solidFill>
          <a:ln w="9525">
            <a:noFill/>
          </a:ln>
        </p:spPr>
      </p:pic>
      <p:sp>
        <p:nvSpPr>
          <p:cNvPr id="16387" name="Text Box 7"/>
          <p:cNvSpPr txBox="1"/>
          <p:nvPr/>
        </p:nvSpPr>
        <p:spPr>
          <a:xfrm>
            <a:off x="638810" y="319405"/>
            <a:ext cx="3456385" cy="714375"/>
          </a:xfrm>
          <a:prstGeom prst="rect">
            <a:avLst/>
          </a:prstGeom>
          <a:noFill/>
          <a:ln w="9525">
            <a:noFill/>
          </a:ln>
        </p:spPr>
        <p:txBody>
          <a:bodyPr>
            <a:spAutoFit/>
          </a:bodyPr>
          <a:p>
            <a:pPr eaLnBrk="1" hangingPunct="1">
              <a:spcBef>
                <a:spcPct val="50000"/>
              </a:spcBef>
            </a:pPr>
            <a:r>
              <a:rPr lang="zh-CN" altLang="en-US" sz="4050" b="1" dirty="0">
                <a:solidFill>
                  <a:srgbClr val="3333FF"/>
                </a:solidFill>
                <a:latin typeface="Century Gothic" panose="020B0502020202020204" pitchFamily="34" charset="0"/>
                <a:ea typeface="幼圆" panose="02010509060101010101" charset="-122"/>
              </a:rPr>
              <a:t>课堂练笔：</a:t>
            </a:r>
            <a:endParaRPr lang="zh-CN" altLang="en-US" sz="4050" b="1" dirty="0">
              <a:solidFill>
                <a:srgbClr val="3333FF"/>
              </a:solidFill>
              <a:latin typeface="Century Gothic" panose="020B0502020202020204" pitchFamily="34" charset="0"/>
              <a:ea typeface="幼圆" panose="02010509060101010101" charset="-122"/>
            </a:endParaRPr>
          </a:p>
        </p:txBody>
      </p:sp>
      <p:sp>
        <p:nvSpPr>
          <p:cNvPr id="16388" name="Text Box 8"/>
          <p:cNvSpPr txBox="1"/>
          <p:nvPr/>
        </p:nvSpPr>
        <p:spPr>
          <a:xfrm>
            <a:off x="923925" y="1301115"/>
            <a:ext cx="7273925" cy="2861310"/>
          </a:xfrm>
          <a:prstGeom prst="rect">
            <a:avLst/>
          </a:prstGeom>
          <a:noFill/>
          <a:ln w="9525">
            <a:noFill/>
          </a:ln>
        </p:spPr>
        <p:txBody>
          <a:bodyPr wrap="square">
            <a:spAutoFit/>
          </a:bodyPr>
          <a:p>
            <a:pPr eaLnBrk="1" hangingPunct="1">
              <a:lnSpc>
                <a:spcPct val="150000"/>
              </a:lnSpc>
              <a:spcBef>
                <a:spcPct val="50000"/>
              </a:spcBef>
            </a:pPr>
            <a:r>
              <a:rPr lang="en-US" altLang="zh-CN" sz="2400" b="1" dirty="0">
                <a:solidFill>
                  <a:schemeClr val="tx1"/>
                </a:solidFill>
                <a:latin typeface="Century Gothic" panose="020B0502020202020204" pitchFamily="34" charset="0"/>
                <a:ea typeface="幼圆" panose="02010509060101010101" charset="-122"/>
              </a:rPr>
              <a:t>       </a:t>
            </a:r>
            <a:r>
              <a:rPr lang="zh-CN" altLang="en-US" sz="2400" b="1" dirty="0">
                <a:solidFill>
                  <a:schemeClr val="tx1"/>
                </a:solidFill>
                <a:latin typeface="Century Gothic" panose="020B0502020202020204" pitchFamily="34" charset="0"/>
                <a:ea typeface="幼圆" panose="02010509060101010101" charset="-122"/>
              </a:rPr>
              <a:t>课文说：“中国学生往往念功课成绩很好，考试都得近一百分，但是面临着需要主意的研究工作时，就常常不知所措了。” 想一下，这是不是符合实际？如果是，应该怎样改进？提出建议和方法，并把你的 看法写成片断作文。</a:t>
            </a:r>
            <a:endParaRPr lang="zh-CN" altLang="en-US" sz="2400" b="1" dirty="0">
              <a:solidFill>
                <a:schemeClr val="tx1"/>
              </a:solidFill>
              <a:latin typeface="Century Gothic" panose="020B0502020202020204" pitchFamily="34" charset="0"/>
              <a:ea typeface="幼圆" panose="02010509060101010101"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文本框 32"/>
          <p:cNvSpPr txBox="1">
            <a:spLocks noChangeArrowheads="1"/>
          </p:cNvSpPr>
          <p:nvPr/>
        </p:nvSpPr>
        <p:spPr bwMode="auto">
          <a:xfrm>
            <a:off x="4475163" y="2925763"/>
            <a:ext cx="504825"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19" name="文本框 34"/>
          <p:cNvSpPr txBox="1">
            <a:spLocks noChangeArrowheads="1"/>
          </p:cNvSpPr>
          <p:nvPr/>
        </p:nvSpPr>
        <p:spPr bwMode="auto">
          <a:xfrm rot="21319903">
            <a:off x="8066088" y="16271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0" name="文本框 36"/>
          <p:cNvSpPr txBox="1">
            <a:spLocks noChangeArrowheads="1"/>
          </p:cNvSpPr>
          <p:nvPr/>
        </p:nvSpPr>
        <p:spPr bwMode="auto">
          <a:xfrm rot="16249134">
            <a:off x="5861844" y="131683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1" name="文本框 37"/>
          <p:cNvSpPr txBox="1">
            <a:spLocks noChangeArrowheads="1"/>
          </p:cNvSpPr>
          <p:nvPr/>
        </p:nvSpPr>
        <p:spPr bwMode="auto">
          <a:xfrm rot="17449134">
            <a:off x="5331619" y="17248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2" name="文本框 45"/>
          <p:cNvSpPr txBox="1">
            <a:spLocks noChangeArrowheads="1"/>
          </p:cNvSpPr>
          <p:nvPr/>
        </p:nvSpPr>
        <p:spPr bwMode="auto">
          <a:xfrm rot="16249134">
            <a:off x="6422231" y="13390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3" name="文本框 46"/>
          <p:cNvSpPr txBox="1">
            <a:spLocks noChangeArrowheads="1"/>
          </p:cNvSpPr>
          <p:nvPr/>
        </p:nvSpPr>
        <p:spPr bwMode="auto">
          <a:xfrm rot="21175089">
            <a:off x="7067550" y="1570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4" name="文本框 47"/>
          <p:cNvSpPr txBox="1">
            <a:spLocks noChangeArrowheads="1"/>
          </p:cNvSpPr>
          <p:nvPr/>
        </p:nvSpPr>
        <p:spPr bwMode="auto">
          <a:xfrm rot="17449134">
            <a:off x="7655719" y="24995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5" name="文本框 49"/>
          <p:cNvSpPr txBox="1">
            <a:spLocks noChangeArrowheads="1"/>
          </p:cNvSpPr>
          <p:nvPr/>
        </p:nvSpPr>
        <p:spPr bwMode="auto">
          <a:xfrm rot="657351">
            <a:off x="8167688" y="11826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6" name="文本框 50"/>
          <p:cNvSpPr txBox="1">
            <a:spLocks noChangeArrowheads="1"/>
          </p:cNvSpPr>
          <p:nvPr/>
        </p:nvSpPr>
        <p:spPr bwMode="auto">
          <a:xfrm rot="1480325">
            <a:off x="7391400" y="1244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7" name="文本框 51"/>
          <p:cNvSpPr txBox="1">
            <a:spLocks noChangeArrowheads="1"/>
          </p:cNvSpPr>
          <p:nvPr/>
        </p:nvSpPr>
        <p:spPr bwMode="auto">
          <a:xfrm rot="16249134">
            <a:off x="8366919" y="27154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8" name="文本框 32"/>
          <p:cNvSpPr txBox="1">
            <a:spLocks noChangeArrowheads="1"/>
          </p:cNvSpPr>
          <p:nvPr/>
        </p:nvSpPr>
        <p:spPr bwMode="auto">
          <a:xfrm>
            <a:off x="3262313" y="3560763"/>
            <a:ext cx="5048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29" name="文本框 34"/>
          <p:cNvSpPr txBox="1">
            <a:spLocks noChangeArrowheads="1"/>
          </p:cNvSpPr>
          <p:nvPr/>
        </p:nvSpPr>
        <p:spPr bwMode="auto">
          <a:xfrm rot="4149897">
            <a:off x="4464050" y="349885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0" name="文本框 36"/>
          <p:cNvSpPr txBox="1">
            <a:spLocks noChangeArrowheads="1"/>
          </p:cNvSpPr>
          <p:nvPr/>
        </p:nvSpPr>
        <p:spPr bwMode="auto">
          <a:xfrm rot="20220000">
            <a:off x="3900488" y="13017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1" name="文本框 37"/>
          <p:cNvSpPr txBox="1">
            <a:spLocks noChangeArrowheads="1"/>
          </p:cNvSpPr>
          <p:nvPr/>
        </p:nvSpPr>
        <p:spPr bwMode="auto">
          <a:xfrm rot="21420000">
            <a:off x="4130675" y="20542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2" name="文本框 45"/>
          <p:cNvSpPr txBox="1">
            <a:spLocks noChangeArrowheads="1"/>
          </p:cNvSpPr>
          <p:nvPr/>
        </p:nvSpPr>
        <p:spPr bwMode="auto">
          <a:xfrm rot="20220000">
            <a:off x="4460875" y="1323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 name="文本框 46"/>
          <p:cNvSpPr txBox="1">
            <a:spLocks noChangeArrowheads="1"/>
          </p:cNvSpPr>
          <p:nvPr/>
        </p:nvSpPr>
        <p:spPr bwMode="auto">
          <a:xfrm rot="20220000">
            <a:off x="4830763"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4" name="文本框 47"/>
          <p:cNvSpPr txBox="1">
            <a:spLocks noChangeArrowheads="1"/>
          </p:cNvSpPr>
          <p:nvPr/>
        </p:nvSpPr>
        <p:spPr bwMode="auto">
          <a:xfrm rot="21420000">
            <a:off x="5064125" y="22352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5" name="文本框 49"/>
          <p:cNvSpPr txBox="1">
            <a:spLocks noChangeArrowheads="1"/>
          </p:cNvSpPr>
          <p:nvPr/>
        </p:nvSpPr>
        <p:spPr bwMode="auto">
          <a:xfrm rot="16249134">
            <a:off x="6311106" y="21105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6" name="文本框 50"/>
          <p:cNvSpPr txBox="1">
            <a:spLocks noChangeArrowheads="1"/>
          </p:cNvSpPr>
          <p:nvPr/>
        </p:nvSpPr>
        <p:spPr bwMode="auto">
          <a:xfrm rot="21429897">
            <a:off x="5589588" y="25908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7" name="文本框 51"/>
          <p:cNvSpPr txBox="1">
            <a:spLocks noChangeArrowheads="1"/>
          </p:cNvSpPr>
          <p:nvPr/>
        </p:nvSpPr>
        <p:spPr bwMode="auto">
          <a:xfrm rot="16249134">
            <a:off x="5845969" y="343455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8" name="文本框 32"/>
          <p:cNvSpPr txBox="1">
            <a:spLocks noChangeArrowheads="1"/>
          </p:cNvSpPr>
          <p:nvPr/>
        </p:nvSpPr>
        <p:spPr bwMode="auto">
          <a:xfrm rot="1209897">
            <a:off x="1136650" y="3875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9" name="文本框 34"/>
          <p:cNvSpPr txBox="1">
            <a:spLocks noChangeArrowheads="1"/>
          </p:cNvSpPr>
          <p:nvPr/>
        </p:nvSpPr>
        <p:spPr bwMode="auto">
          <a:xfrm rot="4149897">
            <a:off x="2143125" y="345598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0" name="文本框 36"/>
          <p:cNvSpPr txBox="1">
            <a:spLocks noChangeArrowheads="1"/>
          </p:cNvSpPr>
          <p:nvPr/>
        </p:nvSpPr>
        <p:spPr bwMode="auto">
          <a:xfrm rot="20220000">
            <a:off x="1604963" y="32289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1" name="文本框 37"/>
          <p:cNvSpPr txBox="1">
            <a:spLocks noChangeArrowheads="1"/>
          </p:cNvSpPr>
          <p:nvPr/>
        </p:nvSpPr>
        <p:spPr bwMode="auto">
          <a:xfrm rot="1029897">
            <a:off x="2486025" y="2754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2" name="文本框 45"/>
          <p:cNvSpPr txBox="1">
            <a:spLocks noChangeArrowheads="1"/>
          </p:cNvSpPr>
          <p:nvPr/>
        </p:nvSpPr>
        <p:spPr bwMode="auto">
          <a:xfrm rot="20220000">
            <a:off x="3162300" y="3146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3" name="文本框 46"/>
          <p:cNvSpPr txBox="1">
            <a:spLocks noChangeArrowheads="1"/>
          </p:cNvSpPr>
          <p:nvPr/>
        </p:nvSpPr>
        <p:spPr bwMode="auto">
          <a:xfrm rot="21429897">
            <a:off x="787400" y="153035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4" name="文本框 47"/>
          <p:cNvSpPr txBox="1">
            <a:spLocks noChangeArrowheads="1"/>
          </p:cNvSpPr>
          <p:nvPr/>
        </p:nvSpPr>
        <p:spPr bwMode="auto">
          <a:xfrm rot="1029897">
            <a:off x="828675" y="340042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5" name="文本框 49"/>
          <p:cNvSpPr txBox="1">
            <a:spLocks noChangeArrowheads="1"/>
          </p:cNvSpPr>
          <p:nvPr/>
        </p:nvSpPr>
        <p:spPr bwMode="auto">
          <a:xfrm rot="21429897">
            <a:off x="3009900" y="38369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6" name="文本框 50"/>
          <p:cNvSpPr txBox="1">
            <a:spLocks noChangeArrowheads="1"/>
          </p:cNvSpPr>
          <p:nvPr/>
        </p:nvSpPr>
        <p:spPr bwMode="auto">
          <a:xfrm rot="21429897">
            <a:off x="4157663" y="31702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7" name="文本框 51"/>
          <p:cNvSpPr txBox="1">
            <a:spLocks noChangeArrowheads="1"/>
          </p:cNvSpPr>
          <p:nvPr/>
        </p:nvSpPr>
        <p:spPr bwMode="auto">
          <a:xfrm rot="21429897">
            <a:off x="4324350" y="392906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8" name="文本框 32"/>
          <p:cNvSpPr txBox="1">
            <a:spLocks noChangeArrowheads="1"/>
          </p:cNvSpPr>
          <p:nvPr/>
        </p:nvSpPr>
        <p:spPr bwMode="auto">
          <a:xfrm rot="16529158">
            <a:off x="323056" y="20423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49" name="文本框 34"/>
          <p:cNvSpPr txBox="1">
            <a:spLocks noChangeArrowheads="1"/>
          </p:cNvSpPr>
          <p:nvPr/>
        </p:nvSpPr>
        <p:spPr bwMode="auto">
          <a:xfrm rot="4149897">
            <a:off x="1339850" y="2159000"/>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0" name="文本框 36"/>
          <p:cNvSpPr txBox="1">
            <a:spLocks noChangeArrowheads="1"/>
          </p:cNvSpPr>
          <p:nvPr/>
        </p:nvSpPr>
        <p:spPr bwMode="auto">
          <a:xfrm rot="21429897">
            <a:off x="322263" y="13366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1" name="文本框 37"/>
          <p:cNvSpPr txBox="1">
            <a:spLocks noChangeArrowheads="1"/>
          </p:cNvSpPr>
          <p:nvPr/>
        </p:nvSpPr>
        <p:spPr bwMode="auto">
          <a:xfrm rot="1029897">
            <a:off x="1338263" y="16843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2" name="文本框 45"/>
          <p:cNvSpPr txBox="1">
            <a:spLocks noChangeArrowheads="1"/>
          </p:cNvSpPr>
          <p:nvPr/>
        </p:nvSpPr>
        <p:spPr bwMode="auto">
          <a:xfrm rot="20220000">
            <a:off x="2117725" y="1146175"/>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3" name="文本框 46"/>
          <p:cNvSpPr txBox="1">
            <a:spLocks noChangeArrowheads="1"/>
          </p:cNvSpPr>
          <p:nvPr/>
        </p:nvSpPr>
        <p:spPr bwMode="auto">
          <a:xfrm rot="20220000">
            <a:off x="2687638" y="13160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4" name="文本框 47"/>
          <p:cNvSpPr txBox="1">
            <a:spLocks noChangeArrowheads="1"/>
          </p:cNvSpPr>
          <p:nvPr/>
        </p:nvSpPr>
        <p:spPr bwMode="auto">
          <a:xfrm rot="21420000">
            <a:off x="2416175" y="1879600"/>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5" name="文本框 49"/>
          <p:cNvSpPr txBox="1">
            <a:spLocks noChangeArrowheads="1"/>
          </p:cNvSpPr>
          <p:nvPr/>
        </p:nvSpPr>
        <p:spPr bwMode="auto">
          <a:xfrm rot="20220000">
            <a:off x="3276600" y="15382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6" name="文本框 50"/>
          <p:cNvSpPr txBox="1">
            <a:spLocks noChangeArrowheads="1"/>
          </p:cNvSpPr>
          <p:nvPr/>
        </p:nvSpPr>
        <p:spPr bwMode="auto">
          <a:xfrm rot="20220000">
            <a:off x="2849563" y="21193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7" name="文本框 51"/>
          <p:cNvSpPr txBox="1">
            <a:spLocks noChangeArrowheads="1"/>
          </p:cNvSpPr>
          <p:nvPr/>
        </p:nvSpPr>
        <p:spPr bwMode="auto">
          <a:xfrm rot="20220000">
            <a:off x="3484563" y="22558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8" name="文本框 32"/>
          <p:cNvSpPr txBox="1">
            <a:spLocks noChangeArrowheads="1"/>
          </p:cNvSpPr>
          <p:nvPr/>
        </p:nvSpPr>
        <p:spPr bwMode="auto">
          <a:xfrm rot="1209897">
            <a:off x="5114925" y="353853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59" name="文本框 34"/>
          <p:cNvSpPr txBox="1">
            <a:spLocks noChangeArrowheads="1"/>
          </p:cNvSpPr>
          <p:nvPr/>
        </p:nvSpPr>
        <p:spPr bwMode="auto">
          <a:xfrm rot="20569134">
            <a:off x="6313488" y="3894138"/>
            <a:ext cx="5016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0" name="文本框 36"/>
          <p:cNvSpPr txBox="1">
            <a:spLocks noChangeArrowheads="1"/>
          </p:cNvSpPr>
          <p:nvPr/>
        </p:nvSpPr>
        <p:spPr bwMode="auto">
          <a:xfrm rot="368503">
            <a:off x="5773738" y="28590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1" name="文本框 37"/>
          <p:cNvSpPr txBox="1">
            <a:spLocks noChangeArrowheads="1"/>
          </p:cNvSpPr>
          <p:nvPr/>
        </p:nvSpPr>
        <p:spPr bwMode="auto">
          <a:xfrm rot="829244">
            <a:off x="5284788" y="3973513"/>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2" name="文本框 45"/>
          <p:cNvSpPr txBox="1">
            <a:spLocks noChangeArrowheads="1"/>
          </p:cNvSpPr>
          <p:nvPr/>
        </p:nvSpPr>
        <p:spPr bwMode="auto">
          <a:xfrm rot="17097278">
            <a:off x="6779419" y="2501106"/>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3" name="文本框 46"/>
          <p:cNvSpPr txBox="1">
            <a:spLocks noChangeArrowheads="1"/>
          </p:cNvSpPr>
          <p:nvPr/>
        </p:nvSpPr>
        <p:spPr bwMode="auto">
          <a:xfrm rot="2702238">
            <a:off x="7568406" y="30630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4" name="文本框 47"/>
          <p:cNvSpPr txBox="1">
            <a:spLocks noChangeArrowheads="1"/>
          </p:cNvSpPr>
          <p:nvPr/>
        </p:nvSpPr>
        <p:spPr bwMode="auto">
          <a:xfrm rot="18143362">
            <a:off x="6744494" y="3404394"/>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5" name="文本框 49"/>
          <p:cNvSpPr txBox="1">
            <a:spLocks noChangeArrowheads="1"/>
          </p:cNvSpPr>
          <p:nvPr/>
        </p:nvSpPr>
        <p:spPr bwMode="auto">
          <a:xfrm rot="18419577">
            <a:off x="8108156" y="3266281"/>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6" name="文本框 50"/>
          <p:cNvSpPr txBox="1">
            <a:spLocks noChangeArrowheads="1"/>
          </p:cNvSpPr>
          <p:nvPr/>
        </p:nvSpPr>
        <p:spPr bwMode="auto">
          <a:xfrm rot="17959444">
            <a:off x="7239794" y="3591719"/>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67" name="文本框 51"/>
          <p:cNvSpPr txBox="1">
            <a:spLocks noChangeArrowheads="1"/>
          </p:cNvSpPr>
          <p:nvPr/>
        </p:nvSpPr>
        <p:spPr bwMode="auto">
          <a:xfrm rot="1549510">
            <a:off x="8029575" y="2401888"/>
            <a:ext cx="5064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rPr>
              <a:t>状元成才路</a:t>
            </a:r>
            <a:endParaRPr kumimoji="0" lang="zh-CN" altLang="zh-CN" sz="500" b="0" i="0" u="none" strike="noStrike" kern="1200" cap="none" spc="0" normalizeH="0" baseline="0" noProof="0" dirty="0">
              <a:ln>
                <a:noFill/>
              </a:ln>
              <a:solidFill>
                <a:schemeClr val="bg1">
                  <a:lumMod val="95000"/>
                </a:schemeClr>
              </a:solidFill>
              <a:effectLst/>
              <a:uLnTx/>
              <a:uFillTx/>
              <a:latin typeface="Arial" panose="020B0604020202020204" pitchFamily="34" charset="0"/>
              <a:ea typeface="宋体" panose="02010600030101010101" pitchFamily="2" charset="-122"/>
              <a:cs typeface="+mn-cs"/>
            </a:endParaRPr>
          </a:p>
        </p:txBody>
      </p:sp>
      <p:sp>
        <p:nvSpPr>
          <p:cNvPr id="33844" name="文本框 32"/>
          <p:cNvSpPr txBox="1"/>
          <p:nvPr/>
        </p:nvSpPr>
        <p:spPr>
          <a:xfrm rot="4190103">
            <a:off x="4287838" y="2506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45" name="文本框 34"/>
          <p:cNvSpPr txBox="1"/>
          <p:nvPr/>
        </p:nvSpPr>
        <p:spPr>
          <a:xfrm rot="8340000">
            <a:off x="4922838" y="31384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46" name="文本框 36"/>
          <p:cNvSpPr txBox="1"/>
          <p:nvPr/>
        </p:nvSpPr>
        <p:spPr>
          <a:xfrm rot="-1160763">
            <a:off x="5773738" y="17510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47" name="文本框 37"/>
          <p:cNvSpPr txBox="1"/>
          <p:nvPr/>
        </p:nvSpPr>
        <p:spPr>
          <a:xfrm rot="39237">
            <a:off x="5649913" y="2273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48" name="文本框 45"/>
          <p:cNvSpPr txBox="1"/>
          <p:nvPr/>
        </p:nvSpPr>
        <p:spPr>
          <a:xfrm rot="-1160763">
            <a:off x="6334125" y="17732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49" name="文本框 46"/>
          <p:cNvSpPr txBox="1"/>
          <p:nvPr/>
        </p:nvSpPr>
        <p:spPr>
          <a:xfrm rot="-1160763">
            <a:off x="6704013" y="19875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0" name="文本框 47"/>
          <p:cNvSpPr txBox="1"/>
          <p:nvPr/>
        </p:nvSpPr>
        <p:spPr>
          <a:xfrm rot="39237">
            <a:off x="7185025" y="24574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1" name="文本框 49"/>
          <p:cNvSpPr txBox="1"/>
          <p:nvPr/>
        </p:nvSpPr>
        <p:spPr>
          <a:xfrm rot="-1160763">
            <a:off x="8021638" y="20669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2" name="文本框 50"/>
          <p:cNvSpPr txBox="1"/>
          <p:nvPr/>
        </p:nvSpPr>
        <p:spPr>
          <a:xfrm rot="-1160763">
            <a:off x="7488238" y="19335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3" name="文本框 51"/>
          <p:cNvSpPr txBox="1"/>
          <p:nvPr/>
        </p:nvSpPr>
        <p:spPr>
          <a:xfrm rot="-1160763">
            <a:off x="7964488" y="2794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4" name="文本框 32"/>
          <p:cNvSpPr txBox="1"/>
          <p:nvPr/>
        </p:nvSpPr>
        <p:spPr>
          <a:xfrm rot="4190103">
            <a:off x="2765425" y="33401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5" name="文本框 34"/>
          <p:cNvSpPr txBox="1"/>
          <p:nvPr/>
        </p:nvSpPr>
        <p:spPr>
          <a:xfrm rot="8340000">
            <a:off x="3924300" y="28162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6" name="文本框 36"/>
          <p:cNvSpPr txBox="1"/>
          <p:nvPr/>
        </p:nvSpPr>
        <p:spPr>
          <a:xfrm rot="2810103">
            <a:off x="3813175" y="17351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7" name="文本框 37"/>
          <p:cNvSpPr txBox="1"/>
          <p:nvPr/>
        </p:nvSpPr>
        <p:spPr>
          <a:xfrm rot="4010103">
            <a:off x="3813175" y="22780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8" name="文本框 45"/>
          <p:cNvSpPr txBox="1"/>
          <p:nvPr/>
        </p:nvSpPr>
        <p:spPr>
          <a:xfrm rot="2810103">
            <a:off x="4373563" y="17573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59" name="文本框 46"/>
          <p:cNvSpPr txBox="1"/>
          <p:nvPr/>
        </p:nvSpPr>
        <p:spPr>
          <a:xfrm rot="2810103">
            <a:off x="474345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0" name="文本框 47"/>
          <p:cNvSpPr txBox="1"/>
          <p:nvPr/>
        </p:nvSpPr>
        <p:spPr>
          <a:xfrm rot="4010103">
            <a:off x="47434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1" name="文本框 49"/>
          <p:cNvSpPr txBox="1"/>
          <p:nvPr/>
        </p:nvSpPr>
        <p:spPr>
          <a:xfrm rot="-1160763">
            <a:off x="6224588" y="2544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2" name="文本框 50"/>
          <p:cNvSpPr txBox="1"/>
          <p:nvPr/>
        </p:nvSpPr>
        <p:spPr>
          <a:xfrm rot="4020000">
            <a:off x="5218113" y="26304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3" name="文本框 51"/>
          <p:cNvSpPr txBox="1"/>
          <p:nvPr/>
        </p:nvSpPr>
        <p:spPr>
          <a:xfrm rot="-1160763">
            <a:off x="5599113" y="32194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4" name="文本框 32"/>
          <p:cNvSpPr txBox="1"/>
          <p:nvPr/>
        </p:nvSpPr>
        <p:spPr>
          <a:xfrm rot="5400000">
            <a:off x="1141413" y="32289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5" name="文本框 34"/>
          <p:cNvSpPr txBox="1"/>
          <p:nvPr/>
        </p:nvSpPr>
        <p:spPr>
          <a:xfrm rot="8340000">
            <a:off x="1881188" y="3552825"/>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6" name="文本框 36"/>
          <p:cNvSpPr txBox="1"/>
          <p:nvPr/>
        </p:nvSpPr>
        <p:spPr>
          <a:xfrm rot="2810103">
            <a:off x="1862138" y="27320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7" name="文本框 37"/>
          <p:cNvSpPr txBox="1"/>
          <p:nvPr/>
        </p:nvSpPr>
        <p:spPr>
          <a:xfrm rot="5220000">
            <a:off x="2297113" y="30146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8" name="文本框 45"/>
          <p:cNvSpPr txBox="1"/>
          <p:nvPr/>
        </p:nvSpPr>
        <p:spPr>
          <a:xfrm rot="2810103">
            <a:off x="2809875" y="27463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69" name="文本框 46"/>
          <p:cNvSpPr txBox="1"/>
          <p:nvPr/>
        </p:nvSpPr>
        <p:spPr>
          <a:xfrm rot="4020000">
            <a:off x="700088" y="196373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0" name="文本框 47"/>
          <p:cNvSpPr txBox="1"/>
          <p:nvPr/>
        </p:nvSpPr>
        <p:spPr>
          <a:xfrm rot="5220000">
            <a:off x="701675" y="28971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1" name="文本框 49"/>
          <p:cNvSpPr txBox="1"/>
          <p:nvPr/>
        </p:nvSpPr>
        <p:spPr>
          <a:xfrm rot="4020000">
            <a:off x="2463800" y="374015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2" name="文本框 50"/>
          <p:cNvSpPr txBox="1"/>
          <p:nvPr/>
        </p:nvSpPr>
        <p:spPr>
          <a:xfrm rot="4020000">
            <a:off x="3702050" y="33670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3" name="文本框 51"/>
          <p:cNvSpPr txBox="1"/>
          <p:nvPr/>
        </p:nvSpPr>
        <p:spPr>
          <a:xfrm rot="4020000">
            <a:off x="4071938" y="35814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4" name="文本框 32"/>
          <p:cNvSpPr txBox="1"/>
          <p:nvPr/>
        </p:nvSpPr>
        <p:spPr>
          <a:xfrm rot="-880739">
            <a:off x="514350" y="25146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5" name="文本框 34"/>
          <p:cNvSpPr txBox="1"/>
          <p:nvPr/>
        </p:nvSpPr>
        <p:spPr>
          <a:xfrm rot="8340000">
            <a:off x="1254125" y="2592388"/>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6" name="文本框 36"/>
          <p:cNvSpPr txBox="1"/>
          <p:nvPr/>
        </p:nvSpPr>
        <p:spPr>
          <a:xfrm rot="4020000">
            <a:off x="1670050" y="1511300"/>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7" name="文本框 37"/>
          <p:cNvSpPr txBox="1"/>
          <p:nvPr/>
        </p:nvSpPr>
        <p:spPr>
          <a:xfrm rot="5220000">
            <a:off x="1670050" y="20542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8" name="文本框 45"/>
          <p:cNvSpPr txBox="1"/>
          <p:nvPr/>
        </p:nvSpPr>
        <p:spPr>
          <a:xfrm rot="2810103">
            <a:off x="2230438" y="153352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79" name="文本框 46"/>
          <p:cNvSpPr txBox="1"/>
          <p:nvPr/>
        </p:nvSpPr>
        <p:spPr>
          <a:xfrm rot="2810103">
            <a:off x="2600325" y="174783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0" name="文本框 47"/>
          <p:cNvSpPr txBox="1"/>
          <p:nvPr/>
        </p:nvSpPr>
        <p:spPr>
          <a:xfrm rot="4010103">
            <a:off x="2328863" y="23129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1" name="文本框 49"/>
          <p:cNvSpPr txBox="1"/>
          <p:nvPr/>
        </p:nvSpPr>
        <p:spPr>
          <a:xfrm rot="2810103">
            <a:off x="3187700" y="197167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2" name="文本框 50"/>
          <p:cNvSpPr txBox="1"/>
          <p:nvPr/>
        </p:nvSpPr>
        <p:spPr>
          <a:xfrm rot="2810103">
            <a:off x="3074988" y="240665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3" name="文本框 51"/>
          <p:cNvSpPr txBox="1"/>
          <p:nvPr/>
        </p:nvSpPr>
        <p:spPr>
          <a:xfrm rot="2810103">
            <a:off x="3444875" y="262096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4" name="文本框 32"/>
          <p:cNvSpPr txBox="1"/>
          <p:nvPr/>
        </p:nvSpPr>
        <p:spPr>
          <a:xfrm rot="5400000">
            <a:off x="4751388" y="36830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5" name="文本框 34"/>
          <p:cNvSpPr txBox="1"/>
          <p:nvPr/>
        </p:nvSpPr>
        <p:spPr>
          <a:xfrm rot="3159237">
            <a:off x="5819775" y="4006850"/>
            <a:ext cx="501650"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6" name="文本框 36"/>
          <p:cNvSpPr txBox="1"/>
          <p:nvPr/>
        </p:nvSpPr>
        <p:spPr>
          <a:xfrm rot="-1160763">
            <a:off x="6237288" y="292576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7" name="文本框 37"/>
          <p:cNvSpPr txBox="1"/>
          <p:nvPr/>
        </p:nvSpPr>
        <p:spPr>
          <a:xfrm rot="39237">
            <a:off x="6237288" y="3468688"/>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8" name="文本框 45"/>
          <p:cNvSpPr txBox="1"/>
          <p:nvPr/>
        </p:nvSpPr>
        <p:spPr>
          <a:xfrm rot="-1160763">
            <a:off x="6797675" y="2947988"/>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89" name="文本框 46"/>
          <p:cNvSpPr txBox="1"/>
          <p:nvPr/>
        </p:nvSpPr>
        <p:spPr>
          <a:xfrm rot="-1160763">
            <a:off x="7167563" y="3162300"/>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90" name="文本框 47"/>
          <p:cNvSpPr txBox="1"/>
          <p:nvPr/>
        </p:nvSpPr>
        <p:spPr>
          <a:xfrm rot="39237">
            <a:off x="6854825" y="3730625"/>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91" name="文本框 49"/>
          <p:cNvSpPr txBox="1"/>
          <p:nvPr/>
        </p:nvSpPr>
        <p:spPr>
          <a:xfrm rot="-1160763">
            <a:off x="7688263" y="3452813"/>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92" name="文本框 50"/>
          <p:cNvSpPr txBox="1"/>
          <p:nvPr/>
        </p:nvSpPr>
        <p:spPr>
          <a:xfrm rot="-1160763">
            <a:off x="7642225" y="3821113"/>
            <a:ext cx="506413"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33893" name="文本框 51"/>
          <p:cNvSpPr txBox="1"/>
          <p:nvPr/>
        </p:nvSpPr>
        <p:spPr>
          <a:xfrm rot="-1160763">
            <a:off x="6780213" y="1146175"/>
            <a:ext cx="506412" cy="168275"/>
          </a:xfrm>
          <a:prstGeom prst="rect">
            <a:avLst/>
          </a:prstGeom>
          <a:noFill/>
          <a:ln w="9525">
            <a:noFill/>
          </a:ln>
        </p:spPr>
        <p:txBody>
          <a:bodyPr wrap="none">
            <a:spAutoFit/>
          </a:bodyPr>
          <a:p>
            <a:pPr>
              <a:buFont typeface="Arial" panose="020B0604020202020204" pitchFamily="34" charset="0"/>
            </a:pPr>
            <a:r>
              <a:rPr lang="zh-CN" altLang="zh-CN" sz="500" dirty="0">
                <a:solidFill>
                  <a:schemeClr val="bg1"/>
                </a:solidFill>
                <a:latin typeface="Arial" panose="020B0604020202020204" pitchFamily="34" charset="0"/>
              </a:rPr>
              <a:t>状元成才路</a:t>
            </a:r>
            <a:endParaRPr lang="zh-CN" altLang="zh-CN" sz="500" dirty="0">
              <a:solidFill>
                <a:schemeClr val="bg1"/>
              </a:solidFill>
              <a:latin typeface="Arial" panose="020B0604020202020204" pitchFamily="34" charset="0"/>
            </a:endParaRPr>
          </a:p>
        </p:txBody>
      </p:sp>
      <p:sp>
        <p:nvSpPr>
          <p:cNvPr id="27652" name="Rectangle 3"/>
          <p:cNvSpPr/>
          <p:nvPr/>
        </p:nvSpPr>
        <p:spPr>
          <a:xfrm>
            <a:off x="1290320" y="1430020"/>
            <a:ext cx="6338570" cy="2306955"/>
          </a:xfrm>
          <a:prstGeom prst="rect">
            <a:avLst/>
          </a:prstGeom>
          <a:noFill/>
          <a:ln w="9525">
            <a:noFill/>
          </a:ln>
        </p:spPr>
        <p:txBody>
          <a:bodyPr wrap="square">
            <a:spAutoFit/>
          </a:bodyPr>
          <a:p>
            <a:pPr eaLnBrk="1" hangingPunct="1">
              <a:lnSpc>
                <a:spcPct val="150000"/>
              </a:lnSpc>
            </a:pPr>
            <a:r>
              <a:rPr lang="en-US" altLang="zh-CN" sz="3200" b="1" dirty="0">
                <a:latin typeface="方正启体简体" panose="03000509000000000000" charset="-122"/>
                <a:ea typeface="方正启体简体" panose="03000509000000000000" charset="-122"/>
                <a:cs typeface="方正启体简体" panose="03000509000000000000" charset="-122"/>
              </a:rPr>
              <a:t>1.</a:t>
            </a:r>
            <a:r>
              <a:rPr lang="zh-CN" altLang="en-US" sz="3200" b="1" dirty="0">
                <a:latin typeface="方正启体简体" panose="03000509000000000000" charset="-122"/>
                <a:ea typeface="方正启体简体" panose="03000509000000000000" charset="-122"/>
                <a:cs typeface="方正启体简体" panose="03000509000000000000" charset="-122"/>
              </a:rPr>
              <a:t>默写《马说》及注释，自行批改，自习课完成。</a:t>
            </a:r>
            <a:endParaRPr lang="zh-CN" altLang="en-US" sz="3200" b="1" dirty="0">
              <a:latin typeface="方正启体简体" panose="03000509000000000000" charset="-122"/>
              <a:ea typeface="方正启体简体" panose="03000509000000000000" charset="-122"/>
              <a:cs typeface="方正启体简体" panose="03000509000000000000" charset="-122"/>
            </a:endParaRPr>
          </a:p>
          <a:p>
            <a:pPr eaLnBrk="1" hangingPunct="1">
              <a:lnSpc>
                <a:spcPct val="150000"/>
              </a:lnSpc>
            </a:pPr>
            <a:r>
              <a:rPr lang="en-US" altLang="zh-CN" sz="3200" b="1" dirty="0">
                <a:latin typeface="方正启体简体" panose="03000509000000000000" charset="-122"/>
                <a:ea typeface="方正启体简体" panose="03000509000000000000" charset="-122"/>
                <a:cs typeface="方正启体简体" panose="03000509000000000000" charset="-122"/>
              </a:rPr>
              <a:t>2.</a:t>
            </a:r>
            <a:r>
              <a:rPr lang="zh-CN" altLang="en-US" sz="3200" b="1" dirty="0">
                <a:latin typeface="方正启体简体" panose="03000509000000000000" charset="-122"/>
                <a:ea typeface="方正启体简体" panose="03000509000000000000" charset="-122"/>
                <a:cs typeface="方正启体简体" panose="03000509000000000000" charset="-122"/>
              </a:rPr>
              <a:t>《</a:t>
            </a:r>
            <a:r>
              <a:rPr lang="en-US" altLang="zh-CN" sz="3200" b="1" dirty="0">
                <a:latin typeface="方正启体简体" panose="03000509000000000000" charset="-122"/>
                <a:ea typeface="方正启体简体" panose="03000509000000000000" charset="-122"/>
                <a:cs typeface="方正启体简体" panose="03000509000000000000" charset="-122"/>
              </a:rPr>
              <a:t>5·3</a:t>
            </a:r>
            <a:r>
              <a:rPr lang="zh-CN" altLang="en-US" sz="3200" b="1" dirty="0">
                <a:latin typeface="方正启体简体" panose="03000509000000000000" charset="-122"/>
                <a:ea typeface="方正启体简体" panose="03000509000000000000" charset="-122"/>
                <a:cs typeface="方正启体简体" panose="03000509000000000000" charset="-122"/>
              </a:rPr>
              <a:t>》</a:t>
            </a:r>
            <a:r>
              <a:rPr lang="en-US" altLang="zh-CN" sz="3200" b="1" dirty="0">
                <a:latin typeface="方正启体简体" panose="03000509000000000000" charset="-122"/>
                <a:ea typeface="方正启体简体" panose="03000509000000000000" charset="-122"/>
                <a:cs typeface="方正启体简体" panose="03000509000000000000" charset="-122"/>
              </a:rPr>
              <a:t>P87</a:t>
            </a:r>
            <a:r>
              <a:rPr lang="zh-CN" altLang="en-US" sz="3200" b="1" dirty="0">
                <a:latin typeface="方正启体简体" panose="03000509000000000000" charset="-122"/>
                <a:ea typeface="方正启体简体" panose="03000509000000000000" charset="-122"/>
                <a:cs typeface="方正启体简体" panose="03000509000000000000" charset="-122"/>
              </a:rPr>
              <a:t>，红笔批改。</a:t>
            </a:r>
            <a:endParaRPr lang="zh-CN" altLang="en-US" sz="3200" b="1" dirty="0">
              <a:latin typeface="方正启体简体" panose="03000509000000000000" charset="-122"/>
              <a:ea typeface="方正启体简体" panose="03000509000000000000" charset="-122"/>
              <a:cs typeface="方正启体简体" panose="03000509000000000000" charset="-122"/>
            </a:endParaRPr>
          </a:p>
        </p:txBody>
      </p:sp>
      <p:grpSp>
        <p:nvGrpSpPr>
          <p:cNvPr id="33895" name="组合 1"/>
          <p:cNvGrpSpPr/>
          <p:nvPr/>
        </p:nvGrpSpPr>
        <p:grpSpPr>
          <a:xfrm>
            <a:off x="393700" y="282575"/>
            <a:ext cx="2249488" cy="574675"/>
            <a:chOff x="251073" y="267494"/>
            <a:chExt cx="2249488" cy="574675"/>
          </a:xfrm>
        </p:grpSpPr>
        <p:sp>
          <p:nvSpPr>
            <p:cNvPr id="33896" name="文本框 13"/>
            <p:cNvSpPr txBox="1"/>
            <p:nvPr/>
          </p:nvSpPr>
          <p:spPr>
            <a:xfrm>
              <a:off x="395536" y="267494"/>
              <a:ext cx="1727200" cy="552450"/>
            </a:xfrm>
            <a:prstGeom prst="rect">
              <a:avLst/>
            </a:prstGeom>
            <a:noFill/>
            <a:ln w="9525">
              <a:noFill/>
            </a:ln>
          </p:spPr>
          <p:txBody>
            <a:bodyPr>
              <a:spAutoFit/>
            </a:bodyPr>
            <a:p>
              <a:pPr eaLnBrk="1" hangingPunct="1"/>
              <a:r>
                <a:rPr lang="zh-CN" altLang="en-US" sz="3000" b="1" dirty="0">
                  <a:solidFill>
                    <a:srgbClr val="00B050"/>
                  </a:solidFill>
                  <a:latin typeface="黑体" panose="02010609060101010101" pitchFamily="49" charset="-122"/>
                  <a:ea typeface="黑体" panose="02010609060101010101" pitchFamily="49" charset="-122"/>
                </a:rPr>
                <a:t>课后作业</a:t>
              </a:r>
              <a:endParaRPr lang="zh-CN" altLang="en-US" sz="3000" b="1" dirty="0">
                <a:solidFill>
                  <a:srgbClr val="00B050"/>
                </a:solidFill>
                <a:latin typeface="黑体" panose="02010609060101010101" pitchFamily="49" charset="-122"/>
                <a:ea typeface="黑体" panose="02010609060101010101" pitchFamily="49" charset="-122"/>
              </a:endParaRPr>
            </a:p>
          </p:txBody>
        </p:sp>
        <p:cxnSp>
          <p:nvCxnSpPr>
            <p:cNvPr id="9" name="直接连接符 8"/>
            <p:cNvCxnSpPr/>
            <p:nvPr/>
          </p:nvCxnSpPr>
          <p:spPr>
            <a:xfrm>
              <a:off x="251073" y="842169"/>
              <a:ext cx="2016125" cy="0"/>
            </a:xfrm>
            <a:prstGeom prst="line">
              <a:avLst/>
            </a:prstGeom>
            <a:ln>
              <a:solidFill>
                <a:srgbClr val="00B050"/>
              </a:solidFill>
            </a:ln>
          </p:spPr>
          <p:style>
            <a:lnRef idx="2">
              <a:schemeClr val="accent3"/>
            </a:lnRef>
            <a:fillRef idx="0">
              <a:schemeClr val="accent3"/>
            </a:fillRef>
            <a:effectRef idx="1">
              <a:schemeClr val="accent3"/>
            </a:effectRef>
            <a:fontRef idx="minor">
              <a:schemeClr val="tx1"/>
            </a:fontRef>
          </p:style>
        </p:cxnSp>
        <p:grpSp>
          <p:nvGrpSpPr>
            <p:cNvPr id="33898" name="Group 4"/>
            <p:cNvGrpSpPr>
              <a:grpSpLocks noChangeAspect="1"/>
            </p:cNvGrpSpPr>
            <p:nvPr/>
          </p:nvGrpSpPr>
          <p:grpSpPr>
            <a:xfrm>
              <a:off x="2051298" y="483394"/>
              <a:ext cx="449263" cy="292100"/>
              <a:chOff x="2432" y="1329"/>
              <a:chExt cx="657" cy="426"/>
            </a:xfrm>
          </p:grpSpPr>
          <p:sp>
            <p:nvSpPr>
              <p:cNvPr id="11" name="AutoShape 3"/>
              <p:cNvSpPr>
                <a:spLocks noChangeAspect="1" noChangeArrowheads="1" noTextEdit="1"/>
              </p:cNvSpPr>
              <p:nvPr/>
            </p:nvSpPr>
            <p:spPr bwMode="auto">
              <a:xfrm>
                <a:off x="2434" y="1329"/>
                <a:ext cx="6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2" name="Freeform 5"/>
              <p:cNvSpPr/>
              <p:nvPr/>
            </p:nvSpPr>
            <p:spPr bwMode="auto">
              <a:xfrm>
                <a:off x="2478" y="1329"/>
                <a:ext cx="611" cy="424"/>
              </a:xfrm>
              <a:custGeom>
                <a:avLst/>
                <a:gdLst>
                  <a:gd name="T0" fmla="*/ 315 w 351"/>
                  <a:gd name="T1" fmla="*/ 0 h 242"/>
                  <a:gd name="T2" fmla="*/ 292 w 351"/>
                  <a:gd name="T3" fmla="*/ 9 h 242"/>
                  <a:gd name="T4" fmla="*/ 291 w 351"/>
                  <a:gd name="T5" fmla="*/ 10 h 242"/>
                  <a:gd name="T6" fmla="*/ 309 w 351"/>
                  <a:gd name="T7" fmla="*/ 3 h 242"/>
                  <a:gd name="T8" fmla="*/ 310 w 351"/>
                  <a:gd name="T9" fmla="*/ 4 h 242"/>
                  <a:gd name="T10" fmla="*/ 317 w 351"/>
                  <a:gd name="T11" fmla="*/ 10 h 242"/>
                  <a:gd name="T12" fmla="*/ 325 w 351"/>
                  <a:gd name="T13" fmla="*/ 27 h 242"/>
                  <a:gd name="T14" fmla="*/ 336 w 351"/>
                  <a:gd name="T15" fmla="*/ 59 h 242"/>
                  <a:gd name="T16" fmla="*/ 268 w 351"/>
                  <a:gd name="T17" fmla="*/ 95 h 242"/>
                  <a:gd name="T18" fmla="*/ 267 w 351"/>
                  <a:gd name="T19" fmla="*/ 95 h 242"/>
                  <a:gd name="T20" fmla="*/ 267 w 351"/>
                  <a:gd name="T21" fmla="*/ 95 h 242"/>
                  <a:gd name="T22" fmla="*/ 24 w 351"/>
                  <a:gd name="T23" fmla="*/ 219 h 242"/>
                  <a:gd name="T24" fmla="*/ 2 w 351"/>
                  <a:gd name="T25" fmla="*/ 229 h 242"/>
                  <a:gd name="T26" fmla="*/ 0 w 351"/>
                  <a:gd name="T27" fmla="*/ 229 h 242"/>
                  <a:gd name="T28" fmla="*/ 6 w 351"/>
                  <a:gd name="T29" fmla="*/ 240 h 242"/>
                  <a:gd name="T30" fmla="*/ 12 w 351"/>
                  <a:gd name="T31" fmla="*/ 242 h 242"/>
                  <a:gd name="T32" fmla="*/ 34 w 351"/>
                  <a:gd name="T33" fmla="*/ 232 h 242"/>
                  <a:gd name="T34" fmla="*/ 350 w 351"/>
                  <a:gd name="T35" fmla="*/ 68 h 242"/>
                  <a:gd name="T36" fmla="*/ 335 w 351"/>
                  <a:gd name="T37" fmla="*/ 29 h 242"/>
                  <a:gd name="T38" fmla="*/ 324 w 351"/>
                  <a:gd name="T39" fmla="*/ 8 h 242"/>
                  <a:gd name="T40" fmla="*/ 317 w 351"/>
                  <a:gd name="T41" fmla="*/ 1 h 242"/>
                  <a:gd name="T42" fmla="*/ 315 w 351"/>
                  <a:gd name="T43"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1" h="242">
                    <a:moveTo>
                      <a:pt x="315" y="0"/>
                    </a:moveTo>
                    <a:cubicBezTo>
                      <a:pt x="311" y="0"/>
                      <a:pt x="299" y="6"/>
                      <a:pt x="292" y="9"/>
                    </a:cubicBezTo>
                    <a:cubicBezTo>
                      <a:pt x="292" y="9"/>
                      <a:pt x="292" y="9"/>
                      <a:pt x="291" y="10"/>
                    </a:cubicBezTo>
                    <a:cubicBezTo>
                      <a:pt x="298" y="7"/>
                      <a:pt x="306" y="3"/>
                      <a:pt x="309" y="3"/>
                    </a:cubicBezTo>
                    <a:cubicBezTo>
                      <a:pt x="309" y="3"/>
                      <a:pt x="310" y="3"/>
                      <a:pt x="310" y="4"/>
                    </a:cubicBezTo>
                    <a:cubicBezTo>
                      <a:pt x="312" y="6"/>
                      <a:pt x="317" y="10"/>
                      <a:pt x="317" y="10"/>
                    </a:cubicBezTo>
                    <a:cubicBezTo>
                      <a:pt x="317" y="10"/>
                      <a:pt x="321" y="15"/>
                      <a:pt x="325" y="27"/>
                    </a:cubicBezTo>
                    <a:cubicBezTo>
                      <a:pt x="330" y="39"/>
                      <a:pt x="338" y="56"/>
                      <a:pt x="336" y="59"/>
                    </a:cubicBezTo>
                    <a:cubicBezTo>
                      <a:pt x="336" y="60"/>
                      <a:pt x="308" y="75"/>
                      <a:pt x="268" y="95"/>
                    </a:cubicBezTo>
                    <a:cubicBezTo>
                      <a:pt x="268" y="95"/>
                      <a:pt x="268" y="95"/>
                      <a:pt x="267" y="95"/>
                    </a:cubicBezTo>
                    <a:cubicBezTo>
                      <a:pt x="267" y="95"/>
                      <a:pt x="267" y="95"/>
                      <a:pt x="267" y="95"/>
                    </a:cubicBezTo>
                    <a:cubicBezTo>
                      <a:pt x="179" y="140"/>
                      <a:pt x="38" y="211"/>
                      <a:pt x="24" y="219"/>
                    </a:cubicBezTo>
                    <a:cubicBezTo>
                      <a:pt x="11" y="227"/>
                      <a:pt x="5" y="229"/>
                      <a:pt x="2" y="229"/>
                    </a:cubicBezTo>
                    <a:cubicBezTo>
                      <a:pt x="1" y="229"/>
                      <a:pt x="0" y="229"/>
                      <a:pt x="0" y="229"/>
                    </a:cubicBezTo>
                    <a:cubicBezTo>
                      <a:pt x="3" y="235"/>
                      <a:pt x="5" y="239"/>
                      <a:pt x="6" y="240"/>
                    </a:cubicBezTo>
                    <a:cubicBezTo>
                      <a:pt x="8" y="241"/>
                      <a:pt x="9" y="242"/>
                      <a:pt x="12" y="242"/>
                    </a:cubicBezTo>
                    <a:cubicBezTo>
                      <a:pt x="16" y="242"/>
                      <a:pt x="22" y="240"/>
                      <a:pt x="34" y="232"/>
                    </a:cubicBezTo>
                    <a:cubicBezTo>
                      <a:pt x="54" y="220"/>
                      <a:pt x="348" y="72"/>
                      <a:pt x="350" y="68"/>
                    </a:cubicBezTo>
                    <a:cubicBezTo>
                      <a:pt x="351" y="65"/>
                      <a:pt x="341" y="44"/>
                      <a:pt x="335" y="29"/>
                    </a:cubicBezTo>
                    <a:cubicBezTo>
                      <a:pt x="329" y="15"/>
                      <a:pt x="324" y="8"/>
                      <a:pt x="324" y="8"/>
                    </a:cubicBezTo>
                    <a:cubicBezTo>
                      <a:pt x="324" y="8"/>
                      <a:pt x="319" y="3"/>
                      <a:pt x="317" y="1"/>
                    </a:cubicBezTo>
                    <a:cubicBezTo>
                      <a:pt x="316" y="0"/>
                      <a:pt x="316" y="0"/>
                      <a:pt x="315"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3" name="Freeform 6"/>
              <p:cNvSpPr/>
              <p:nvPr/>
            </p:nvSpPr>
            <p:spPr bwMode="auto">
              <a:xfrm>
                <a:off x="2432" y="1334"/>
                <a:ext cx="634" cy="401"/>
              </a:xfrm>
              <a:custGeom>
                <a:avLst/>
                <a:gdLst>
                  <a:gd name="T0" fmla="*/ 3 w 364"/>
                  <a:gd name="T1" fmla="*/ 171 h 229"/>
                  <a:gd name="T2" fmla="*/ 3 w 364"/>
                  <a:gd name="T3" fmla="*/ 182 h 229"/>
                  <a:gd name="T4" fmla="*/ 23 w 364"/>
                  <a:gd name="T5" fmla="*/ 225 h 229"/>
                  <a:gd name="T6" fmla="*/ 50 w 364"/>
                  <a:gd name="T7" fmla="*/ 217 h 229"/>
                  <a:gd name="T8" fmla="*/ 362 w 364"/>
                  <a:gd name="T9" fmla="*/ 57 h 229"/>
                  <a:gd name="T10" fmla="*/ 351 w 364"/>
                  <a:gd name="T11" fmla="*/ 25 h 229"/>
                  <a:gd name="T12" fmla="*/ 343 w 364"/>
                  <a:gd name="T13" fmla="*/ 8 h 229"/>
                  <a:gd name="T14" fmla="*/ 336 w 364"/>
                  <a:gd name="T15" fmla="*/ 2 h 229"/>
                  <a:gd name="T16" fmla="*/ 312 w 364"/>
                  <a:gd name="T17" fmla="*/ 10 h 229"/>
                  <a:gd name="T18" fmla="*/ 10 w 364"/>
                  <a:gd name="T19" fmla="*/ 166 h 229"/>
                  <a:gd name="T20" fmla="*/ 3 w 364"/>
                  <a:gd name="T21" fmla="*/ 17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4" h="229">
                    <a:moveTo>
                      <a:pt x="3" y="171"/>
                    </a:moveTo>
                    <a:cubicBezTo>
                      <a:pt x="3" y="171"/>
                      <a:pt x="0" y="174"/>
                      <a:pt x="3" y="182"/>
                    </a:cubicBezTo>
                    <a:cubicBezTo>
                      <a:pt x="6" y="191"/>
                      <a:pt x="20" y="223"/>
                      <a:pt x="23" y="225"/>
                    </a:cubicBezTo>
                    <a:cubicBezTo>
                      <a:pt x="26" y="227"/>
                      <a:pt x="30" y="229"/>
                      <a:pt x="50" y="217"/>
                    </a:cubicBezTo>
                    <a:cubicBezTo>
                      <a:pt x="70" y="206"/>
                      <a:pt x="361" y="60"/>
                      <a:pt x="362" y="57"/>
                    </a:cubicBezTo>
                    <a:cubicBezTo>
                      <a:pt x="364" y="54"/>
                      <a:pt x="356" y="37"/>
                      <a:pt x="351" y="25"/>
                    </a:cubicBezTo>
                    <a:cubicBezTo>
                      <a:pt x="347" y="13"/>
                      <a:pt x="343" y="8"/>
                      <a:pt x="343" y="8"/>
                    </a:cubicBezTo>
                    <a:cubicBezTo>
                      <a:pt x="343" y="8"/>
                      <a:pt x="338" y="4"/>
                      <a:pt x="336" y="2"/>
                    </a:cubicBezTo>
                    <a:cubicBezTo>
                      <a:pt x="334" y="0"/>
                      <a:pt x="320" y="6"/>
                      <a:pt x="312" y="10"/>
                    </a:cubicBezTo>
                    <a:cubicBezTo>
                      <a:pt x="305" y="14"/>
                      <a:pt x="15" y="163"/>
                      <a:pt x="10" y="166"/>
                    </a:cubicBezTo>
                    <a:cubicBezTo>
                      <a:pt x="5" y="168"/>
                      <a:pt x="3" y="171"/>
                      <a:pt x="3" y="171"/>
                    </a:cubicBezTo>
                  </a:path>
                </a:pathLst>
              </a:custGeom>
              <a:ln>
                <a:solidFill>
                  <a:srgbClr val="00B050"/>
                </a:solidFill>
              </a:ln>
            </p:spPr>
            <p:style>
              <a:lnRef idx="2">
                <a:schemeClr val="accent3"/>
              </a:lnRef>
              <a:fillRef idx="0">
                <a:schemeClr val="accent3"/>
              </a:fillRef>
              <a:effectRef idx="1">
                <a:schemeClr val="accent3"/>
              </a:effectRef>
              <a:fontRef idx="minor">
                <a:schemeClr val="tx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4" name="Freeform 7"/>
              <p:cNvSpPr/>
              <p:nvPr/>
            </p:nvSpPr>
            <p:spPr bwMode="auto">
              <a:xfrm>
                <a:off x="2432" y="1605"/>
                <a:ext cx="100" cy="127"/>
              </a:xfrm>
              <a:custGeom>
                <a:avLst/>
                <a:gdLst>
                  <a:gd name="T0" fmla="*/ 57 w 57"/>
                  <a:gd name="T1" fmla="*/ 59 h 73"/>
                  <a:gd name="T2" fmla="*/ 51 w 57"/>
                  <a:gd name="T3" fmla="*/ 50 h 73"/>
                  <a:gd name="T4" fmla="*/ 46 w 57"/>
                  <a:gd name="T5" fmla="*/ 41 h 73"/>
                  <a:gd name="T6" fmla="*/ 44 w 57"/>
                  <a:gd name="T7" fmla="*/ 34 h 73"/>
                  <a:gd name="T8" fmla="*/ 43 w 57"/>
                  <a:gd name="T9" fmla="*/ 22 h 73"/>
                  <a:gd name="T10" fmla="*/ 41 w 57"/>
                  <a:gd name="T11" fmla="*/ 12 h 73"/>
                  <a:gd name="T12" fmla="*/ 39 w 57"/>
                  <a:gd name="T13" fmla="*/ 0 h 73"/>
                  <a:gd name="T14" fmla="*/ 33 w 57"/>
                  <a:gd name="T15" fmla="*/ 0 h 73"/>
                  <a:gd name="T16" fmla="*/ 28 w 57"/>
                  <a:gd name="T17" fmla="*/ 1 h 73"/>
                  <a:gd name="T18" fmla="*/ 10 w 57"/>
                  <a:gd name="T19" fmla="*/ 11 h 73"/>
                  <a:gd name="T20" fmla="*/ 3 w 57"/>
                  <a:gd name="T21" fmla="*/ 16 h 73"/>
                  <a:gd name="T22" fmla="*/ 3 w 57"/>
                  <a:gd name="T23" fmla="*/ 27 h 73"/>
                  <a:gd name="T24" fmla="*/ 19 w 57"/>
                  <a:gd name="T25" fmla="*/ 63 h 73"/>
                  <a:gd name="T26" fmla="*/ 23 w 57"/>
                  <a:gd name="T27" fmla="*/ 70 h 73"/>
                  <a:gd name="T28" fmla="*/ 38 w 57"/>
                  <a:gd name="T29" fmla="*/ 69 h 73"/>
                  <a:gd name="T30" fmla="*/ 47 w 57"/>
                  <a:gd name="T31" fmla="*/ 64 h 73"/>
                  <a:gd name="T32" fmla="*/ 50 w 57"/>
                  <a:gd name="T33" fmla="*/ 62 h 73"/>
                  <a:gd name="T34" fmla="*/ 57 w 57"/>
                  <a:gd name="T35" fmla="*/ 5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73">
                    <a:moveTo>
                      <a:pt x="57" y="59"/>
                    </a:moveTo>
                    <a:cubicBezTo>
                      <a:pt x="55" y="55"/>
                      <a:pt x="51" y="50"/>
                      <a:pt x="51" y="50"/>
                    </a:cubicBezTo>
                    <a:cubicBezTo>
                      <a:pt x="51" y="50"/>
                      <a:pt x="48" y="44"/>
                      <a:pt x="46" y="41"/>
                    </a:cubicBezTo>
                    <a:cubicBezTo>
                      <a:pt x="45" y="39"/>
                      <a:pt x="44" y="34"/>
                      <a:pt x="44" y="34"/>
                    </a:cubicBezTo>
                    <a:cubicBezTo>
                      <a:pt x="44" y="34"/>
                      <a:pt x="43" y="26"/>
                      <a:pt x="43" y="22"/>
                    </a:cubicBezTo>
                    <a:cubicBezTo>
                      <a:pt x="42" y="19"/>
                      <a:pt x="41" y="14"/>
                      <a:pt x="41" y="12"/>
                    </a:cubicBezTo>
                    <a:cubicBezTo>
                      <a:pt x="40" y="10"/>
                      <a:pt x="40" y="4"/>
                      <a:pt x="39" y="0"/>
                    </a:cubicBezTo>
                    <a:cubicBezTo>
                      <a:pt x="36" y="0"/>
                      <a:pt x="33" y="0"/>
                      <a:pt x="33" y="0"/>
                    </a:cubicBezTo>
                    <a:cubicBezTo>
                      <a:pt x="33" y="0"/>
                      <a:pt x="31" y="0"/>
                      <a:pt x="28" y="1"/>
                    </a:cubicBezTo>
                    <a:cubicBezTo>
                      <a:pt x="17" y="7"/>
                      <a:pt x="11" y="10"/>
                      <a:pt x="10" y="11"/>
                    </a:cubicBezTo>
                    <a:cubicBezTo>
                      <a:pt x="5" y="13"/>
                      <a:pt x="3" y="16"/>
                      <a:pt x="3" y="16"/>
                    </a:cubicBezTo>
                    <a:cubicBezTo>
                      <a:pt x="3" y="16"/>
                      <a:pt x="0" y="19"/>
                      <a:pt x="3" y="27"/>
                    </a:cubicBezTo>
                    <a:cubicBezTo>
                      <a:pt x="5" y="33"/>
                      <a:pt x="13" y="52"/>
                      <a:pt x="19" y="63"/>
                    </a:cubicBezTo>
                    <a:cubicBezTo>
                      <a:pt x="20" y="67"/>
                      <a:pt x="22" y="69"/>
                      <a:pt x="23" y="70"/>
                    </a:cubicBezTo>
                    <a:cubicBezTo>
                      <a:pt x="25" y="72"/>
                      <a:pt x="28" y="73"/>
                      <a:pt x="38" y="69"/>
                    </a:cubicBezTo>
                    <a:cubicBezTo>
                      <a:pt x="41" y="67"/>
                      <a:pt x="44" y="66"/>
                      <a:pt x="47" y="64"/>
                    </a:cubicBezTo>
                    <a:cubicBezTo>
                      <a:pt x="48" y="63"/>
                      <a:pt x="49" y="63"/>
                      <a:pt x="50" y="62"/>
                    </a:cubicBezTo>
                    <a:cubicBezTo>
                      <a:pt x="51" y="62"/>
                      <a:pt x="54" y="60"/>
                      <a:pt x="57" y="59"/>
                    </a:cubicBezTo>
                    <a:close/>
                  </a:path>
                </a:pathLst>
              </a:custGeom>
              <a:solidFill>
                <a:srgbClr val="00B050"/>
              </a:solidFill>
              <a:ln>
                <a:solidFill>
                  <a:srgbClr val="00B050"/>
                </a:solidFill>
              </a:ln>
            </p:spPr>
            <p:style>
              <a:lnRef idx="2">
                <a:schemeClr val="accent3"/>
              </a:lnRef>
              <a:fillRef idx="1">
                <a:schemeClr val="lt1"/>
              </a:fillRef>
              <a:effectRef idx="0">
                <a:schemeClr val="accent3"/>
              </a:effectRef>
              <a:fontRef idx="minor">
                <a:schemeClr val="dk1"/>
              </a:fontRef>
            </p:style>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dk1"/>
                  </a:solidFill>
                  <a:effectLst/>
                  <a:uLnTx/>
                  <a:uFillTx/>
                  <a:latin typeface="+mn-lt"/>
                  <a:ea typeface="+mn-ea"/>
                  <a:cs typeface="+mn-cs"/>
                </a:endParaRPr>
              </a:p>
            </p:txBody>
          </p:sp>
          <p:sp>
            <p:nvSpPr>
              <p:cNvPr id="15" name="Freeform 8"/>
              <p:cNvSpPr/>
              <p:nvPr/>
            </p:nvSpPr>
            <p:spPr bwMode="auto">
              <a:xfrm>
                <a:off x="2954" y="1361"/>
                <a:ext cx="5" cy="0"/>
              </a:xfrm>
              <a:custGeom>
                <a:avLst/>
                <a:gdLst>
                  <a:gd name="T0" fmla="*/ 2 w 2"/>
                  <a:gd name="T1" fmla="*/ 0 h 1"/>
                  <a:gd name="T2" fmla="*/ 0 w 2"/>
                  <a:gd name="T3" fmla="*/ 1 h 1"/>
                  <a:gd name="T4" fmla="*/ 2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1" y="0"/>
                      <a:pt x="0" y="0"/>
                      <a:pt x="0" y="1"/>
                    </a:cubicBezTo>
                    <a:cubicBezTo>
                      <a:pt x="0" y="0"/>
                      <a:pt x="1" y="0"/>
                      <a:pt x="2" y="0"/>
                    </a:cubicBezTo>
                    <a:cubicBezTo>
                      <a:pt x="2" y="0"/>
                      <a:pt x="2" y="0"/>
                      <a:pt x="2" y="0"/>
                    </a:cubicBezTo>
                  </a:path>
                </a:pathLst>
              </a:custGeom>
              <a:solidFill>
                <a:srgbClr val="EEEBE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6" name="Freeform 9"/>
              <p:cNvSpPr/>
              <p:nvPr/>
            </p:nvSpPr>
            <p:spPr bwMode="auto">
              <a:xfrm>
                <a:off x="2943" y="149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cubicBezTo>
                      <a:pt x="1" y="0"/>
                      <a:pt x="1" y="0"/>
                      <a:pt x="1" y="0"/>
                    </a:cubicBezTo>
                  </a:path>
                </a:pathLst>
              </a:custGeom>
              <a:solidFill>
                <a:srgbClr val="578C94"/>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sp>
            <p:nvSpPr>
              <p:cNvPr id="17" name="Freeform 10"/>
              <p:cNvSpPr>
                <a:spLocks noEditPoints="1"/>
              </p:cNvSpPr>
              <p:nvPr/>
            </p:nvSpPr>
            <p:spPr bwMode="auto">
              <a:xfrm>
                <a:off x="2511" y="1361"/>
                <a:ext cx="539" cy="322"/>
              </a:xfrm>
              <a:custGeom>
                <a:avLst/>
                <a:gdLst>
                  <a:gd name="T0" fmla="*/ 7 w 309"/>
                  <a:gd name="T1" fmla="*/ 184 h 184"/>
                  <a:gd name="T2" fmla="*/ 9 w 309"/>
                  <a:gd name="T3" fmla="*/ 184 h 184"/>
                  <a:gd name="T4" fmla="*/ 9 w 309"/>
                  <a:gd name="T5" fmla="*/ 178 h 184"/>
                  <a:gd name="T6" fmla="*/ 8 w 309"/>
                  <a:gd name="T7" fmla="*/ 180 h 184"/>
                  <a:gd name="T8" fmla="*/ 9 w 309"/>
                  <a:gd name="T9" fmla="*/ 178 h 184"/>
                  <a:gd name="T10" fmla="*/ 34 w 309"/>
                  <a:gd name="T11" fmla="*/ 174 h 184"/>
                  <a:gd name="T12" fmla="*/ 34 w 309"/>
                  <a:gd name="T13" fmla="*/ 179 h 184"/>
                  <a:gd name="T14" fmla="*/ 36 w 309"/>
                  <a:gd name="T15" fmla="*/ 176 h 184"/>
                  <a:gd name="T16" fmla="*/ 38 w 309"/>
                  <a:gd name="T17" fmla="*/ 176 h 184"/>
                  <a:gd name="T18" fmla="*/ 84 w 309"/>
                  <a:gd name="T19" fmla="*/ 144 h 184"/>
                  <a:gd name="T20" fmla="*/ 85 w 309"/>
                  <a:gd name="T21" fmla="*/ 145 h 184"/>
                  <a:gd name="T22" fmla="*/ 84 w 309"/>
                  <a:gd name="T23" fmla="*/ 144 h 184"/>
                  <a:gd name="T24" fmla="*/ 0 w 309"/>
                  <a:gd name="T25" fmla="*/ 135 h 184"/>
                  <a:gd name="T26" fmla="*/ 1 w 309"/>
                  <a:gd name="T27" fmla="*/ 135 h 184"/>
                  <a:gd name="T28" fmla="*/ 138 w 309"/>
                  <a:gd name="T29" fmla="*/ 123 h 184"/>
                  <a:gd name="T30" fmla="*/ 139 w 309"/>
                  <a:gd name="T31" fmla="*/ 123 h 184"/>
                  <a:gd name="T32" fmla="*/ 154 w 309"/>
                  <a:gd name="T33" fmla="*/ 115 h 184"/>
                  <a:gd name="T34" fmla="*/ 154 w 309"/>
                  <a:gd name="T35" fmla="*/ 116 h 184"/>
                  <a:gd name="T36" fmla="*/ 154 w 309"/>
                  <a:gd name="T37" fmla="*/ 115 h 184"/>
                  <a:gd name="T38" fmla="*/ 50 w 309"/>
                  <a:gd name="T39" fmla="*/ 113 h 184"/>
                  <a:gd name="T40" fmla="*/ 53 w 309"/>
                  <a:gd name="T41" fmla="*/ 115 h 184"/>
                  <a:gd name="T42" fmla="*/ 146 w 309"/>
                  <a:gd name="T43" fmla="*/ 113 h 184"/>
                  <a:gd name="T44" fmla="*/ 147 w 309"/>
                  <a:gd name="T45" fmla="*/ 114 h 184"/>
                  <a:gd name="T46" fmla="*/ 146 w 309"/>
                  <a:gd name="T47" fmla="*/ 113 h 184"/>
                  <a:gd name="T48" fmla="*/ 149 w 309"/>
                  <a:gd name="T49" fmla="*/ 111 h 184"/>
                  <a:gd name="T50" fmla="*/ 151 w 309"/>
                  <a:gd name="T51" fmla="*/ 111 h 184"/>
                  <a:gd name="T52" fmla="*/ 165 w 309"/>
                  <a:gd name="T53" fmla="*/ 109 h 184"/>
                  <a:gd name="T54" fmla="*/ 162 w 309"/>
                  <a:gd name="T55" fmla="*/ 113 h 184"/>
                  <a:gd name="T56" fmla="*/ 166 w 309"/>
                  <a:gd name="T57" fmla="*/ 111 h 184"/>
                  <a:gd name="T58" fmla="*/ 184 w 309"/>
                  <a:gd name="T59" fmla="*/ 107 h 184"/>
                  <a:gd name="T60" fmla="*/ 184 w 309"/>
                  <a:gd name="T61" fmla="*/ 109 h 184"/>
                  <a:gd name="T62" fmla="*/ 184 w 309"/>
                  <a:gd name="T63" fmla="*/ 107 h 184"/>
                  <a:gd name="T64" fmla="*/ 50 w 309"/>
                  <a:gd name="T65" fmla="*/ 109 h 184"/>
                  <a:gd name="T66" fmla="*/ 53 w 309"/>
                  <a:gd name="T67" fmla="*/ 111 h 184"/>
                  <a:gd name="T68" fmla="*/ 53 w 309"/>
                  <a:gd name="T69" fmla="*/ 107 h 184"/>
                  <a:gd name="T70" fmla="*/ 248 w 309"/>
                  <a:gd name="T71" fmla="*/ 77 h 184"/>
                  <a:gd name="T72" fmla="*/ 249 w 309"/>
                  <a:gd name="T73" fmla="*/ 77 h 184"/>
                  <a:gd name="T74" fmla="*/ 249 w 309"/>
                  <a:gd name="T75" fmla="*/ 75 h 184"/>
                  <a:gd name="T76" fmla="*/ 252 w 309"/>
                  <a:gd name="T77" fmla="*/ 67 h 184"/>
                  <a:gd name="T78" fmla="*/ 252 w 309"/>
                  <a:gd name="T79" fmla="*/ 70 h 184"/>
                  <a:gd name="T80" fmla="*/ 268 w 309"/>
                  <a:gd name="T81" fmla="*/ 64 h 184"/>
                  <a:gd name="T82" fmla="*/ 266 w 309"/>
                  <a:gd name="T83" fmla="*/ 66 h 184"/>
                  <a:gd name="T84" fmla="*/ 268 w 309"/>
                  <a:gd name="T85" fmla="*/ 66 h 184"/>
                  <a:gd name="T86" fmla="*/ 276 w 309"/>
                  <a:gd name="T87" fmla="*/ 54 h 184"/>
                  <a:gd name="T88" fmla="*/ 276 w 309"/>
                  <a:gd name="T89" fmla="*/ 55 h 184"/>
                  <a:gd name="T90" fmla="*/ 276 w 309"/>
                  <a:gd name="T91" fmla="*/ 54 h 184"/>
                  <a:gd name="T92" fmla="*/ 307 w 309"/>
                  <a:gd name="T93" fmla="*/ 17 h 184"/>
                  <a:gd name="T94" fmla="*/ 309 w 309"/>
                  <a:gd name="T95" fmla="*/ 17 h 184"/>
                  <a:gd name="T96" fmla="*/ 254 w 309"/>
                  <a:gd name="T97" fmla="*/ 11 h 184"/>
                  <a:gd name="T98" fmla="*/ 254 w 309"/>
                  <a:gd name="T99" fmla="*/ 12 h 184"/>
                  <a:gd name="T100" fmla="*/ 254 w 309"/>
                  <a:gd name="T101" fmla="*/ 11 h 184"/>
                  <a:gd name="T102" fmla="*/ 304 w 309"/>
                  <a:gd name="T103" fmla="*/ 12 h 184"/>
                  <a:gd name="T104" fmla="*/ 308 w 309"/>
                  <a:gd name="T105" fmla="*/ 14 h 184"/>
                  <a:gd name="T106" fmla="*/ 307 w 309"/>
                  <a:gd name="T107" fmla="*/ 11 h 184"/>
                  <a:gd name="T108" fmla="*/ 305 w 309"/>
                  <a:gd name="T109" fmla="*/ 10 h 184"/>
                  <a:gd name="T110" fmla="*/ 245 w 309"/>
                  <a:gd name="T111" fmla="*/ 12 h 184"/>
                  <a:gd name="T112" fmla="*/ 245 w 309"/>
                  <a:gd name="T113" fmla="*/ 10 h 184"/>
                  <a:gd name="T114" fmla="*/ 257 w 309"/>
                  <a:gd name="T115" fmla="*/ 0 h 184"/>
                  <a:gd name="T116" fmla="*/ 254 w 309"/>
                  <a:gd name="T117" fmla="*/ 1 h 184"/>
                  <a:gd name="T118" fmla="*/ 255 w 309"/>
                  <a:gd name="T119"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9" h="184">
                    <a:moveTo>
                      <a:pt x="8" y="183"/>
                    </a:moveTo>
                    <a:cubicBezTo>
                      <a:pt x="7" y="183"/>
                      <a:pt x="7" y="183"/>
                      <a:pt x="7" y="184"/>
                    </a:cubicBezTo>
                    <a:cubicBezTo>
                      <a:pt x="7" y="184"/>
                      <a:pt x="8" y="184"/>
                      <a:pt x="8" y="184"/>
                    </a:cubicBezTo>
                    <a:cubicBezTo>
                      <a:pt x="8" y="184"/>
                      <a:pt x="9" y="184"/>
                      <a:pt x="9" y="184"/>
                    </a:cubicBezTo>
                    <a:cubicBezTo>
                      <a:pt x="9" y="183"/>
                      <a:pt x="8" y="183"/>
                      <a:pt x="8" y="183"/>
                    </a:cubicBezTo>
                    <a:moveTo>
                      <a:pt x="9" y="178"/>
                    </a:moveTo>
                    <a:cubicBezTo>
                      <a:pt x="8" y="178"/>
                      <a:pt x="7" y="180"/>
                      <a:pt x="8" y="180"/>
                    </a:cubicBezTo>
                    <a:cubicBezTo>
                      <a:pt x="8" y="180"/>
                      <a:pt x="8" y="180"/>
                      <a:pt x="8" y="180"/>
                    </a:cubicBezTo>
                    <a:cubicBezTo>
                      <a:pt x="9" y="180"/>
                      <a:pt x="10" y="178"/>
                      <a:pt x="9" y="178"/>
                    </a:cubicBezTo>
                    <a:cubicBezTo>
                      <a:pt x="9" y="178"/>
                      <a:pt x="9" y="178"/>
                      <a:pt x="9" y="178"/>
                    </a:cubicBezTo>
                    <a:moveTo>
                      <a:pt x="35" y="171"/>
                    </a:moveTo>
                    <a:cubicBezTo>
                      <a:pt x="35" y="171"/>
                      <a:pt x="34" y="172"/>
                      <a:pt x="34" y="174"/>
                    </a:cubicBezTo>
                    <a:cubicBezTo>
                      <a:pt x="34" y="174"/>
                      <a:pt x="34" y="174"/>
                      <a:pt x="34" y="174"/>
                    </a:cubicBezTo>
                    <a:cubicBezTo>
                      <a:pt x="33" y="175"/>
                      <a:pt x="32" y="179"/>
                      <a:pt x="34" y="179"/>
                    </a:cubicBezTo>
                    <a:cubicBezTo>
                      <a:pt x="34" y="179"/>
                      <a:pt x="34" y="179"/>
                      <a:pt x="35" y="179"/>
                    </a:cubicBezTo>
                    <a:cubicBezTo>
                      <a:pt x="35" y="178"/>
                      <a:pt x="36" y="177"/>
                      <a:pt x="36" y="176"/>
                    </a:cubicBezTo>
                    <a:cubicBezTo>
                      <a:pt x="37" y="176"/>
                      <a:pt x="37" y="176"/>
                      <a:pt x="38" y="176"/>
                    </a:cubicBezTo>
                    <a:cubicBezTo>
                      <a:pt x="38" y="176"/>
                      <a:pt x="38" y="176"/>
                      <a:pt x="38" y="176"/>
                    </a:cubicBezTo>
                    <a:cubicBezTo>
                      <a:pt x="39" y="176"/>
                      <a:pt x="37" y="171"/>
                      <a:pt x="35" y="171"/>
                    </a:cubicBezTo>
                    <a:moveTo>
                      <a:pt x="84" y="144"/>
                    </a:moveTo>
                    <a:cubicBezTo>
                      <a:pt x="84" y="144"/>
                      <a:pt x="84" y="144"/>
                      <a:pt x="84" y="145"/>
                    </a:cubicBezTo>
                    <a:cubicBezTo>
                      <a:pt x="84" y="145"/>
                      <a:pt x="84" y="145"/>
                      <a:pt x="85" y="145"/>
                    </a:cubicBezTo>
                    <a:cubicBezTo>
                      <a:pt x="85" y="145"/>
                      <a:pt x="85" y="145"/>
                      <a:pt x="86" y="145"/>
                    </a:cubicBezTo>
                    <a:cubicBezTo>
                      <a:pt x="86" y="145"/>
                      <a:pt x="85" y="144"/>
                      <a:pt x="84" y="144"/>
                    </a:cubicBezTo>
                    <a:moveTo>
                      <a:pt x="1" y="134"/>
                    </a:moveTo>
                    <a:cubicBezTo>
                      <a:pt x="0" y="135"/>
                      <a:pt x="0" y="135"/>
                      <a:pt x="0" y="135"/>
                    </a:cubicBezTo>
                    <a:cubicBezTo>
                      <a:pt x="0" y="135"/>
                      <a:pt x="0" y="135"/>
                      <a:pt x="1" y="135"/>
                    </a:cubicBezTo>
                    <a:cubicBezTo>
                      <a:pt x="1" y="135"/>
                      <a:pt x="1" y="135"/>
                      <a:pt x="1" y="135"/>
                    </a:cubicBezTo>
                    <a:cubicBezTo>
                      <a:pt x="1" y="134"/>
                      <a:pt x="1" y="134"/>
                      <a:pt x="1" y="134"/>
                    </a:cubicBezTo>
                    <a:moveTo>
                      <a:pt x="138" y="123"/>
                    </a:moveTo>
                    <a:cubicBezTo>
                      <a:pt x="137" y="123"/>
                      <a:pt x="136" y="124"/>
                      <a:pt x="137" y="125"/>
                    </a:cubicBezTo>
                    <a:cubicBezTo>
                      <a:pt x="138" y="124"/>
                      <a:pt x="139" y="125"/>
                      <a:pt x="139" y="123"/>
                    </a:cubicBezTo>
                    <a:cubicBezTo>
                      <a:pt x="139" y="123"/>
                      <a:pt x="138" y="123"/>
                      <a:pt x="138" y="123"/>
                    </a:cubicBezTo>
                    <a:moveTo>
                      <a:pt x="154" y="115"/>
                    </a:moveTo>
                    <a:cubicBezTo>
                      <a:pt x="154" y="115"/>
                      <a:pt x="153" y="115"/>
                      <a:pt x="153" y="115"/>
                    </a:cubicBezTo>
                    <a:cubicBezTo>
                      <a:pt x="153" y="116"/>
                      <a:pt x="154" y="116"/>
                      <a:pt x="154" y="116"/>
                    </a:cubicBezTo>
                    <a:cubicBezTo>
                      <a:pt x="155" y="116"/>
                      <a:pt x="155" y="116"/>
                      <a:pt x="155" y="116"/>
                    </a:cubicBezTo>
                    <a:cubicBezTo>
                      <a:pt x="155" y="115"/>
                      <a:pt x="155" y="115"/>
                      <a:pt x="154" y="115"/>
                    </a:cubicBezTo>
                    <a:moveTo>
                      <a:pt x="50" y="113"/>
                    </a:moveTo>
                    <a:cubicBezTo>
                      <a:pt x="50" y="113"/>
                      <a:pt x="50" y="113"/>
                      <a:pt x="50" y="113"/>
                    </a:cubicBezTo>
                    <a:cubicBezTo>
                      <a:pt x="50" y="114"/>
                      <a:pt x="52" y="115"/>
                      <a:pt x="52" y="115"/>
                    </a:cubicBezTo>
                    <a:cubicBezTo>
                      <a:pt x="53" y="115"/>
                      <a:pt x="53" y="115"/>
                      <a:pt x="53" y="115"/>
                    </a:cubicBezTo>
                    <a:cubicBezTo>
                      <a:pt x="53" y="114"/>
                      <a:pt x="51" y="113"/>
                      <a:pt x="50" y="113"/>
                    </a:cubicBezTo>
                    <a:moveTo>
                      <a:pt x="146" y="113"/>
                    </a:moveTo>
                    <a:cubicBezTo>
                      <a:pt x="146" y="113"/>
                      <a:pt x="146" y="113"/>
                      <a:pt x="146" y="113"/>
                    </a:cubicBezTo>
                    <a:cubicBezTo>
                      <a:pt x="145" y="114"/>
                      <a:pt x="146" y="114"/>
                      <a:pt x="147" y="114"/>
                    </a:cubicBezTo>
                    <a:cubicBezTo>
                      <a:pt x="147" y="114"/>
                      <a:pt x="147" y="114"/>
                      <a:pt x="147" y="113"/>
                    </a:cubicBezTo>
                    <a:cubicBezTo>
                      <a:pt x="148" y="113"/>
                      <a:pt x="147" y="113"/>
                      <a:pt x="146" y="113"/>
                    </a:cubicBezTo>
                    <a:moveTo>
                      <a:pt x="150" y="110"/>
                    </a:moveTo>
                    <a:cubicBezTo>
                      <a:pt x="149" y="110"/>
                      <a:pt x="149" y="110"/>
                      <a:pt x="149" y="111"/>
                    </a:cubicBezTo>
                    <a:cubicBezTo>
                      <a:pt x="149" y="111"/>
                      <a:pt x="150" y="111"/>
                      <a:pt x="150" y="111"/>
                    </a:cubicBezTo>
                    <a:cubicBezTo>
                      <a:pt x="151" y="111"/>
                      <a:pt x="151" y="111"/>
                      <a:pt x="151" y="111"/>
                    </a:cubicBezTo>
                    <a:cubicBezTo>
                      <a:pt x="151" y="111"/>
                      <a:pt x="150" y="110"/>
                      <a:pt x="150" y="110"/>
                    </a:cubicBezTo>
                    <a:moveTo>
                      <a:pt x="165" y="109"/>
                    </a:moveTo>
                    <a:cubicBezTo>
                      <a:pt x="165" y="109"/>
                      <a:pt x="163" y="110"/>
                      <a:pt x="162" y="111"/>
                    </a:cubicBezTo>
                    <a:cubicBezTo>
                      <a:pt x="161" y="112"/>
                      <a:pt x="161" y="113"/>
                      <a:pt x="162" y="113"/>
                    </a:cubicBezTo>
                    <a:cubicBezTo>
                      <a:pt x="162" y="113"/>
                      <a:pt x="163" y="113"/>
                      <a:pt x="164" y="113"/>
                    </a:cubicBezTo>
                    <a:cubicBezTo>
                      <a:pt x="166" y="111"/>
                      <a:pt x="166" y="111"/>
                      <a:pt x="166" y="111"/>
                    </a:cubicBezTo>
                    <a:cubicBezTo>
                      <a:pt x="166" y="110"/>
                      <a:pt x="166" y="109"/>
                      <a:pt x="165" y="109"/>
                    </a:cubicBezTo>
                    <a:moveTo>
                      <a:pt x="184" y="107"/>
                    </a:moveTo>
                    <a:cubicBezTo>
                      <a:pt x="184" y="107"/>
                      <a:pt x="183" y="109"/>
                      <a:pt x="184" y="109"/>
                    </a:cubicBezTo>
                    <a:cubicBezTo>
                      <a:pt x="184" y="109"/>
                      <a:pt x="184" y="109"/>
                      <a:pt x="184" y="109"/>
                    </a:cubicBezTo>
                    <a:cubicBezTo>
                      <a:pt x="184" y="109"/>
                      <a:pt x="185" y="107"/>
                      <a:pt x="184" y="107"/>
                    </a:cubicBezTo>
                    <a:cubicBezTo>
                      <a:pt x="184" y="107"/>
                      <a:pt x="184" y="107"/>
                      <a:pt x="184" y="107"/>
                    </a:cubicBezTo>
                    <a:moveTo>
                      <a:pt x="53" y="107"/>
                    </a:moveTo>
                    <a:cubicBezTo>
                      <a:pt x="51" y="107"/>
                      <a:pt x="50" y="108"/>
                      <a:pt x="50" y="109"/>
                    </a:cubicBezTo>
                    <a:cubicBezTo>
                      <a:pt x="50" y="110"/>
                      <a:pt x="50" y="111"/>
                      <a:pt x="51" y="111"/>
                    </a:cubicBezTo>
                    <a:cubicBezTo>
                      <a:pt x="52" y="111"/>
                      <a:pt x="52" y="111"/>
                      <a:pt x="53" y="111"/>
                    </a:cubicBezTo>
                    <a:cubicBezTo>
                      <a:pt x="54" y="111"/>
                      <a:pt x="54" y="108"/>
                      <a:pt x="54" y="107"/>
                    </a:cubicBezTo>
                    <a:cubicBezTo>
                      <a:pt x="53" y="107"/>
                      <a:pt x="53" y="107"/>
                      <a:pt x="53" y="107"/>
                    </a:cubicBezTo>
                    <a:moveTo>
                      <a:pt x="249" y="75"/>
                    </a:moveTo>
                    <a:cubicBezTo>
                      <a:pt x="249" y="75"/>
                      <a:pt x="249" y="76"/>
                      <a:pt x="248" y="77"/>
                    </a:cubicBezTo>
                    <a:cubicBezTo>
                      <a:pt x="248" y="77"/>
                      <a:pt x="248" y="77"/>
                      <a:pt x="248" y="77"/>
                    </a:cubicBezTo>
                    <a:cubicBezTo>
                      <a:pt x="249" y="77"/>
                      <a:pt x="249" y="77"/>
                      <a:pt x="249" y="77"/>
                    </a:cubicBezTo>
                    <a:cubicBezTo>
                      <a:pt x="250" y="77"/>
                      <a:pt x="250" y="76"/>
                      <a:pt x="251" y="76"/>
                    </a:cubicBezTo>
                    <a:cubicBezTo>
                      <a:pt x="250" y="76"/>
                      <a:pt x="250" y="75"/>
                      <a:pt x="249" y="75"/>
                    </a:cubicBezTo>
                    <a:moveTo>
                      <a:pt x="253" y="66"/>
                    </a:moveTo>
                    <a:cubicBezTo>
                      <a:pt x="252" y="67"/>
                      <a:pt x="252" y="67"/>
                      <a:pt x="252" y="67"/>
                    </a:cubicBezTo>
                    <a:cubicBezTo>
                      <a:pt x="250" y="67"/>
                      <a:pt x="250" y="67"/>
                      <a:pt x="250" y="67"/>
                    </a:cubicBezTo>
                    <a:cubicBezTo>
                      <a:pt x="250" y="70"/>
                      <a:pt x="251" y="70"/>
                      <a:pt x="252" y="70"/>
                    </a:cubicBezTo>
                    <a:cubicBezTo>
                      <a:pt x="254" y="70"/>
                      <a:pt x="258" y="66"/>
                      <a:pt x="253" y="66"/>
                    </a:cubicBezTo>
                    <a:moveTo>
                      <a:pt x="268" y="64"/>
                    </a:moveTo>
                    <a:cubicBezTo>
                      <a:pt x="268" y="64"/>
                      <a:pt x="268" y="65"/>
                      <a:pt x="268" y="65"/>
                    </a:cubicBezTo>
                    <a:cubicBezTo>
                      <a:pt x="266" y="66"/>
                      <a:pt x="266" y="66"/>
                      <a:pt x="266" y="66"/>
                    </a:cubicBezTo>
                    <a:cubicBezTo>
                      <a:pt x="266" y="67"/>
                      <a:pt x="266" y="67"/>
                      <a:pt x="267" y="67"/>
                    </a:cubicBezTo>
                    <a:cubicBezTo>
                      <a:pt x="267" y="67"/>
                      <a:pt x="268" y="67"/>
                      <a:pt x="268" y="66"/>
                    </a:cubicBezTo>
                    <a:cubicBezTo>
                      <a:pt x="269" y="66"/>
                      <a:pt x="269" y="64"/>
                      <a:pt x="268" y="64"/>
                    </a:cubicBezTo>
                    <a:moveTo>
                      <a:pt x="276" y="54"/>
                    </a:moveTo>
                    <a:cubicBezTo>
                      <a:pt x="276" y="54"/>
                      <a:pt x="275" y="55"/>
                      <a:pt x="276" y="55"/>
                    </a:cubicBezTo>
                    <a:cubicBezTo>
                      <a:pt x="276" y="55"/>
                      <a:pt x="276" y="55"/>
                      <a:pt x="276" y="55"/>
                    </a:cubicBezTo>
                    <a:cubicBezTo>
                      <a:pt x="276" y="55"/>
                      <a:pt x="277" y="54"/>
                      <a:pt x="276" y="54"/>
                    </a:cubicBezTo>
                    <a:cubicBezTo>
                      <a:pt x="276" y="54"/>
                      <a:pt x="276" y="54"/>
                      <a:pt x="276" y="54"/>
                    </a:cubicBezTo>
                    <a:moveTo>
                      <a:pt x="308" y="17"/>
                    </a:moveTo>
                    <a:cubicBezTo>
                      <a:pt x="308" y="17"/>
                      <a:pt x="307" y="17"/>
                      <a:pt x="307" y="17"/>
                    </a:cubicBezTo>
                    <a:cubicBezTo>
                      <a:pt x="307" y="18"/>
                      <a:pt x="308" y="18"/>
                      <a:pt x="308" y="18"/>
                    </a:cubicBezTo>
                    <a:cubicBezTo>
                      <a:pt x="309" y="18"/>
                      <a:pt x="309" y="18"/>
                      <a:pt x="309" y="17"/>
                    </a:cubicBezTo>
                    <a:cubicBezTo>
                      <a:pt x="309" y="17"/>
                      <a:pt x="308" y="17"/>
                      <a:pt x="308" y="17"/>
                    </a:cubicBezTo>
                    <a:moveTo>
                      <a:pt x="254" y="11"/>
                    </a:moveTo>
                    <a:cubicBezTo>
                      <a:pt x="253" y="11"/>
                      <a:pt x="253" y="11"/>
                      <a:pt x="253" y="11"/>
                    </a:cubicBezTo>
                    <a:cubicBezTo>
                      <a:pt x="253" y="11"/>
                      <a:pt x="254" y="12"/>
                      <a:pt x="254" y="12"/>
                    </a:cubicBezTo>
                    <a:cubicBezTo>
                      <a:pt x="254" y="12"/>
                      <a:pt x="255" y="12"/>
                      <a:pt x="255" y="11"/>
                    </a:cubicBezTo>
                    <a:cubicBezTo>
                      <a:pt x="255" y="11"/>
                      <a:pt x="254" y="11"/>
                      <a:pt x="254" y="11"/>
                    </a:cubicBezTo>
                    <a:moveTo>
                      <a:pt x="305" y="10"/>
                    </a:moveTo>
                    <a:cubicBezTo>
                      <a:pt x="304" y="10"/>
                      <a:pt x="304" y="11"/>
                      <a:pt x="304" y="12"/>
                    </a:cubicBezTo>
                    <a:cubicBezTo>
                      <a:pt x="305" y="13"/>
                      <a:pt x="306" y="14"/>
                      <a:pt x="307" y="14"/>
                    </a:cubicBezTo>
                    <a:cubicBezTo>
                      <a:pt x="307" y="14"/>
                      <a:pt x="308" y="14"/>
                      <a:pt x="308" y="14"/>
                    </a:cubicBezTo>
                    <a:cubicBezTo>
                      <a:pt x="308" y="14"/>
                      <a:pt x="308" y="14"/>
                      <a:pt x="308" y="14"/>
                    </a:cubicBezTo>
                    <a:cubicBezTo>
                      <a:pt x="308" y="13"/>
                      <a:pt x="308" y="12"/>
                      <a:pt x="307" y="11"/>
                    </a:cubicBezTo>
                    <a:cubicBezTo>
                      <a:pt x="307" y="11"/>
                      <a:pt x="306" y="10"/>
                      <a:pt x="306" y="10"/>
                    </a:cubicBezTo>
                    <a:cubicBezTo>
                      <a:pt x="306" y="10"/>
                      <a:pt x="306" y="10"/>
                      <a:pt x="305" y="10"/>
                    </a:cubicBezTo>
                    <a:moveTo>
                      <a:pt x="245" y="10"/>
                    </a:moveTo>
                    <a:cubicBezTo>
                      <a:pt x="244" y="10"/>
                      <a:pt x="243" y="12"/>
                      <a:pt x="245" y="12"/>
                    </a:cubicBezTo>
                    <a:cubicBezTo>
                      <a:pt x="245" y="12"/>
                      <a:pt x="245" y="12"/>
                      <a:pt x="245" y="12"/>
                    </a:cubicBezTo>
                    <a:cubicBezTo>
                      <a:pt x="246" y="12"/>
                      <a:pt x="247" y="10"/>
                      <a:pt x="245" y="10"/>
                    </a:cubicBezTo>
                    <a:cubicBezTo>
                      <a:pt x="245" y="10"/>
                      <a:pt x="245" y="10"/>
                      <a:pt x="245" y="10"/>
                    </a:cubicBezTo>
                    <a:moveTo>
                      <a:pt x="257" y="0"/>
                    </a:moveTo>
                    <a:cubicBezTo>
                      <a:pt x="256" y="0"/>
                      <a:pt x="255" y="0"/>
                      <a:pt x="255" y="1"/>
                    </a:cubicBezTo>
                    <a:cubicBezTo>
                      <a:pt x="254" y="1"/>
                      <a:pt x="254" y="1"/>
                      <a:pt x="254" y="1"/>
                    </a:cubicBezTo>
                    <a:cubicBezTo>
                      <a:pt x="254" y="1"/>
                      <a:pt x="254" y="1"/>
                      <a:pt x="254" y="1"/>
                    </a:cubicBezTo>
                    <a:cubicBezTo>
                      <a:pt x="254" y="2"/>
                      <a:pt x="254" y="3"/>
                      <a:pt x="255" y="3"/>
                    </a:cubicBezTo>
                    <a:cubicBezTo>
                      <a:pt x="256" y="3"/>
                      <a:pt x="258" y="1"/>
                      <a:pt x="257" y="0"/>
                    </a:cubicBezTo>
                  </a:path>
                </a:pathLst>
              </a:custGeom>
              <a:solidFill>
                <a:srgbClr val="66FFFF"/>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350" b="0" i="0" u="none" strike="noStrike" kern="1200" cap="none" spc="0" normalizeH="0" baseline="0" noProof="0">
                  <a:ln>
                    <a:noFill/>
                  </a:ln>
                  <a:solidFill>
                    <a:schemeClr val="tx1"/>
                  </a:solidFill>
                  <a:effectLst/>
                  <a:uLnTx/>
                  <a:uFillTx/>
                  <a:latin typeface="+mn-lt"/>
                  <a:ea typeface="+mn-ea"/>
                  <a:cs typeface="+mn-cs"/>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fade">
                                      <p:cBhvr>
                                        <p:cTn id="7" dur="1000"/>
                                        <p:tgtEl>
                                          <p:spTgt spid="27652"/>
                                        </p:tgtEl>
                                      </p:cBhvr>
                                    </p:animEffect>
                                    <p:anim calcmode="lin" valueType="num">
                                      <p:cBhvr>
                                        <p:cTn id="8" dur="1000" fill="hold"/>
                                        <p:tgtEl>
                                          <p:spTgt spid="27652"/>
                                        </p:tgtEl>
                                        <p:attrNameLst>
                                          <p:attrName>ppt_x</p:attrName>
                                        </p:attrNameLst>
                                      </p:cBhvr>
                                      <p:tavLst>
                                        <p:tav tm="0">
                                          <p:val>
                                            <p:strVal val="#ppt_x"/>
                                          </p:val>
                                        </p:tav>
                                        <p:tav tm="100000">
                                          <p:val>
                                            <p:strVal val="#ppt_x"/>
                                          </p:val>
                                        </p:tav>
                                      </p:tavLst>
                                    </p:anim>
                                    <p:anim calcmode="lin" valueType="num">
                                      <p:cBhvr>
                                        <p:cTn id="9" dur="1000" fill="hold"/>
                                        <p:tgtEl>
                                          <p:spTgt spid="276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宋-黑-T-A">
      <a:majorFont>
        <a:latin typeface="Times New Roman"/>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宋-黑-T-A">
      <a:majorFont>
        <a:latin typeface="Times New Roman"/>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8587</Words>
  <Application>WPS 演示</Application>
  <PresentationFormat/>
  <Paragraphs>2594</Paragraphs>
  <Slides>25</Slides>
  <Notes>1</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25</vt:i4>
      </vt:variant>
    </vt:vector>
  </HeadingPairs>
  <TitlesOfParts>
    <vt:vector size="43" baseType="lpstr">
      <vt:lpstr>Arial</vt:lpstr>
      <vt:lpstr>宋体</vt:lpstr>
      <vt:lpstr>Wingdings</vt:lpstr>
      <vt:lpstr>Times New Roman</vt:lpstr>
      <vt:lpstr>黑体</vt:lpstr>
      <vt:lpstr>Calibri</vt:lpstr>
      <vt:lpstr>楷体</vt:lpstr>
      <vt:lpstr>+mn-ea</vt:lpstr>
      <vt:lpstr>S2G love</vt:lpstr>
      <vt:lpstr>微软雅黑</vt:lpstr>
      <vt:lpstr>Arial Unicode MS</vt:lpstr>
      <vt:lpstr>幼圆</vt:lpstr>
      <vt:lpstr>方正楷体简体</vt:lpstr>
      <vt:lpstr>方正启体简体</vt:lpstr>
      <vt:lpstr>新宋体</vt:lpstr>
      <vt:lpstr>Century Gothic</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状元成才路</dc:title>
  <dc:creator>状元成才路</dc:creator>
  <cp:keywords>状元成才路</cp:keywords>
  <dc:description>声  明
 本文件仅用于个人学习、研究或欣赏，以及其他非商业性或非盈利性用途，但同时应遵守著作权法及其他相关法律的规定，不得侵犯本司及相关权利人的合法权利。
 除此以外，将本文件任何内容用于其他用途时，应获得授权，如发现未经授权用于商业或盈利用途将追加侵权者的法律责任。
武汉天成贵龙文化传播有限公司</dc:description>
  <dc:subject>状元成才路</dc:subject>
  <cp:lastModifiedBy>haiyu</cp:lastModifiedBy>
  <cp:revision>511</cp:revision>
  <dcterms:created xsi:type="dcterms:W3CDTF">2016-01-14T07:05:12Z</dcterms:created>
  <dcterms:modified xsi:type="dcterms:W3CDTF">2020-05-18T12:19:22Z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来源">
    <vt:lpwstr>状元成才路系列</vt:lpwstr>
  </property>
  <property fmtid="{D5CDD505-2E9C-101B-9397-08002B2CF9AE}" pid="3" name="KSOProductBuildVer">
    <vt:lpwstr>2052-11.1.0.9098</vt:lpwstr>
  </property>
</Properties>
</file>