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5BBBCA-3BA6-A1F2-1B11-BC7E15F63F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82B7D6B-9BFD-93AB-FD36-B0416EE02C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E4CE40-B122-1286-104F-DDFE5D769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2D316-750B-41CB-91BD-5C5C588D6070}" type="datetimeFigureOut">
              <a:rPr lang="zh-CN" altLang="en-US" smtClean="0"/>
              <a:t>2022/5/20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63A4E23-EF12-DED0-D576-C5C846995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25E9835-87C3-89ED-3FB5-255658E46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2DFAF-CAF9-498F-B061-C5B69A48D6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022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E58F7F1-A0BB-CF2B-4011-6FC3A2948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DE0CA15-1BC8-1978-C151-98066424DE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5A60D43-4F69-A603-5A5F-D4CE6788C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2D316-750B-41CB-91BD-5C5C588D6070}" type="datetimeFigureOut">
              <a:rPr lang="zh-CN" altLang="en-US" smtClean="0"/>
              <a:t>2022/5/20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3079B22-ABD0-2013-7E99-2FC226876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9A87F24-753F-C970-3888-CB27D90F2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2DFAF-CAF9-498F-B061-C5B69A48D6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213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DB92BE-FB1C-236F-DDB2-A1F08AAF8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09A1CF4-8EC2-B7A4-EAF6-FA814F82A3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5BD3F13-2241-1BD7-6163-4B8EFC47A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2D316-750B-41CB-91BD-5C5C588D6070}" type="datetimeFigureOut">
              <a:rPr lang="zh-CN" altLang="en-US" smtClean="0"/>
              <a:t>2022/5/20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9081771-ED22-0364-FF9E-D71707D1D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D03FE6C-E0DF-FC3E-2BBC-AF63D4AA9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2DFAF-CAF9-498F-B061-C5B69A48D6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684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8A21BB-B234-B897-54B3-7AE77E203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30FB41C-D182-ED87-6563-04B275E686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A341244-6323-93CF-5CD3-06F0A13C6F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173CE55-C389-2020-B9DA-1FB36C3D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2D316-750B-41CB-91BD-5C5C588D6070}" type="datetimeFigureOut">
              <a:rPr lang="zh-CN" altLang="en-US" smtClean="0"/>
              <a:t>2022/5/20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43139DF-61D2-8AC7-135A-870987C94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672E83B-4F73-26C1-2166-CF9F305BD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2DFAF-CAF9-498F-B061-C5B69A48D6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8001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2D32130-CD46-03AC-DE40-00C5591E89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CBFBB12-E7AC-FD94-3ACB-8ECB305367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2DC10A8-5153-7496-836B-2F64E501A2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80A3B15-6405-6E71-3F17-7BA38C3B71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D45D516-9CC9-9196-F629-224A8BAE8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01D407B-6C05-A0AE-88B7-E831F1377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2D316-750B-41CB-91BD-5C5C588D6070}" type="datetimeFigureOut">
              <a:rPr lang="zh-CN" altLang="en-US" smtClean="0"/>
              <a:t>2022/5/20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E5CB004D-9839-700B-B774-A28132E60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214C11B-08DB-8B13-9CFF-0520AEF6C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2DFAF-CAF9-498F-B061-C5B69A48D6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970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8BA53E0-1102-640F-0C46-947708DE3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0AF51F9-E967-9A64-FC71-D7D714653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2D316-750B-41CB-91BD-5C5C588D6070}" type="datetimeFigureOut">
              <a:rPr lang="zh-CN" altLang="en-US" smtClean="0"/>
              <a:t>2022/5/20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FC3AA31-D0F8-0C52-D2F9-2A4F28268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F94A9E5-69E9-3B8E-C821-06B579BAA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2DFAF-CAF9-498F-B061-C5B69A48D6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031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0072D33-9CBC-F9E1-D61C-FED258382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2D316-750B-41CB-91BD-5C5C588D6070}" type="datetimeFigureOut">
              <a:rPr lang="zh-CN" altLang="en-US" smtClean="0"/>
              <a:t>2022/5/20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DD0057A-2918-2F0B-C5EE-07F0EF30C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396CAA6-D325-E898-F808-459595B1A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2DFAF-CAF9-498F-B061-C5B69A48D6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88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FDFCA4-A91E-14D7-9D39-D9819D3BDE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60E2735-1BF7-2A57-7A1B-96F814B8F7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C487E33-F596-C29B-D8F2-373B1BE238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C5BE37C-B0A9-8513-E529-D3154440D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2D316-750B-41CB-91BD-5C5C588D6070}" type="datetimeFigureOut">
              <a:rPr lang="zh-CN" altLang="en-US" smtClean="0"/>
              <a:t>2022/5/20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7C02143-1304-B07E-44ED-C05C98DD0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44373E0-1A78-BCA2-F475-12373962A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2DFAF-CAF9-498F-B061-C5B69A48D6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510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DD1991D-6ABF-17C6-6F5B-45BB7E958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FAB005D-4D71-FCDC-946F-433D63ACF3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40B1FFD-5B2E-D69D-C561-8B93DE4E13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2F0736F-A25F-364E-0FAF-996CAECAF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2D316-750B-41CB-91BD-5C5C588D6070}" type="datetimeFigureOut">
              <a:rPr lang="zh-CN" altLang="en-US" smtClean="0"/>
              <a:t>2022/5/20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44FE355-28CF-F706-372B-11D7ECCAB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616CF25-3415-BBEB-3166-792ED42DB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2DFAF-CAF9-498F-B061-C5B69A48D6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240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84C665-5C5B-DE34-64C9-5A85AB011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C24AD4A-234B-C8F5-DFC5-190B4FCF2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9B2615-2A06-6AA9-8E01-A36D73A24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2D316-750B-41CB-91BD-5C5C588D6070}" type="datetimeFigureOut">
              <a:rPr lang="zh-CN" altLang="en-US" smtClean="0"/>
              <a:t>2022/5/20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36A7240-4CE8-DF4D-C5A8-FF19B0F89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B121BB4-2001-CD78-8212-08ECDF8D8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2DFAF-CAF9-498F-B061-C5B69A48D6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5758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D42B0E56-6523-56E3-D516-F663BDAFF8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BB82578-19C0-8E14-CBB8-99107B427E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5F710CB-D1AF-6A17-7AF2-479C840A8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2D316-750B-41CB-91BD-5C5C588D6070}" type="datetimeFigureOut">
              <a:rPr lang="zh-CN" altLang="en-US" smtClean="0"/>
              <a:t>2022/5/20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DC7E72F-B8DA-ED9A-DCD6-A681AEDBA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8416801-7E69-69C4-BF2D-B2E28EEF53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D2DFAF-CAF9-498F-B061-C5B69A48D6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2119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B4CBFB15-2592-5135-94CC-BCA3E5C944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651E00B-7555-6F04-7B44-4C22355926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16A735A-7512-A661-22ED-B41BF52960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2D316-750B-41CB-91BD-5C5C588D6070}" type="datetimeFigureOut">
              <a:rPr lang="zh-CN" altLang="en-US" smtClean="0"/>
              <a:t>2022/5/20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A6FDD0E-B08E-FCAD-B015-62C8CCF87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BD5BE7B-34CF-3B62-4F80-F3757B1064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2DFAF-CAF9-498F-B061-C5B69A48D6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20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17yasw5-56.TIF" TargetMode="External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85224608-6251-FE2F-E367-CD83D2E4FE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1920756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28900" algn="l"/>
              </a:tabLst>
            </a:pP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如图甲所示，在水平路段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上有一质量为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kumimoji="0" lang="en-US" altLang="zh-CN" sz="24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kg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的汽车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可视为质点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，正以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 m/s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的速度向右匀速运动，汽车前方的水平路段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较粗糙，汽车通过整个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路段的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v-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urier New" panose="02070309020205020404" pitchFamily="49" charset="0"/>
                <a:ea typeface="宋体" panose="02010600030101010101" pitchFamily="2" charset="-122"/>
                <a:cs typeface="Times New Roman" panose="02020603050405020304" pitchFamily="18" charset="0"/>
              </a:rPr>
              <a:t>­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图像如图乙所示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</a:t>
            </a:r>
            <a:r>
              <a:rPr kumimoji="0" lang="en-US" altLang="zh-CN" sz="2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15 s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处水平虚线与曲线相切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，运动过程中汽车发动机的输出功率保持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20 kW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不变，假设汽车在两个路段上受到的阻力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含地面摩擦力和空气阻力等</a:t>
            </a:r>
            <a:r>
              <a:rPr kumimoji="0" lang="en-US" altLang="zh-CN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各自有恒定的大小。求：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(1)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汽车在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路段上运动时所受阻力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f</a:t>
            </a:r>
            <a:r>
              <a:rPr lang="en-US" altLang="zh-CN" sz="2400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1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的大小。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(2)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汽车刚好开过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点时加速度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的大小。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(3)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BC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路段的长度。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B0FD0A1-83BD-A544-F274-5940053C5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911" y="2974465"/>
            <a:ext cx="7273972" cy="1907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id="{3895FF2D-CA8C-B37E-CC6C-D496EE69743B}"/>
              </a:ext>
            </a:extLst>
          </p:cNvPr>
          <p:cNvGrpSpPr/>
          <p:nvPr/>
        </p:nvGrpSpPr>
        <p:grpSpPr>
          <a:xfrm>
            <a:off x="3607266" y="3508762"/>
            <a:ext cx="826315" cy="369332"/>
            <a:chOff x="3607266" y="3508762"/>
            <a:chExt cx="826315" cy="369332"/>
          </a:xfrm>
        </p:grpSpPr>
        <p:cxnSp>
          <p:nvCxnSpPr>
            <p:cNvPr id="6" name="直接箭头连接符 5">
              <a:extLst>
                <a:ext uri="{FF2B5EF4-FFF2-40B4-BE49-F238E27FC236}">
                  <a16:creationId xmlns:a16="http://schemas.microsoft.com/office/drawing/2014/main" id="{5C6591F7-0A9A-8BF9-3490-4BE0164A9D6A}"/>
                </a:ext>
              </a:extLst>
            </p:cNvPr>
            <p:cNvCxnSpPr/>
            <p:nvPr/>
          </p:nvCxnSpPr>
          <p:spPr>
            <a:xfrm>
              <a:off x="3607266" y="3878094"/>
              <a:ext cx="679508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30624C6D-3EE1-F613-89B1-A2131643EF3F}"/>
                </a:ext>
              </a:extLst>
            </p:cNvPr>
            <p:cNvSpPr txBox="1"/>
            <p:nvPr/>
          </p:nvSpPr>
          <p:spPr>
            <a:xfrm>
              <a:off x="4139966" y="3508762"/>
              <a:ext cx="2936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13B176B-6EF5-98C6-37A7-5FA244EEB883}"/>
              </a:ext>
            </a:extLst>
          </p:cNvPr>
          <p:cNvGrpSpPr/>
          <p:nvPr/>
        </p:nvGrpSpPr>
        <p:grpSpPr>
          <a:xfrm>
            <a:off x="3607266" y="3878094"/>
            <a:ext cx="679507" cy="1088295"/>
            <a:chOff x="3340917" y="2689129"/>
            <a:chExt cx="679507" cy="1088295"/>
          </a:xfrm>
        </p:grpSpPr>
        <p:cxnSp>
          <p:nvCxnSpPr>
            <p:cNvPr id="11" name="直接箭头连接符 10">
              <a:extLst>
                <a:ext uri="{FF2B5EF4-FFF2-40B4-BE49-F238E27FC236}">
                  <a16:creationId xmlns:a16="http://schemas.microsoft.com/office/drawing/2014/main" id="{0A194820-C14D-0A99-475C-95A3DBBE5BB1}"/>
                </a:ext>
              </a:extLst>
            </p:cNvPr>
            <p:cNvCxnSpPr>
              <a:cxnSpLocks/>
            </p:cNvCxnSpPr>
            <p:nvPr/>
          </p:nvCxnSpPr>
          <p:spPr>
            <a:xfrm>
              <a:off x="3340917" y="2689129"/>
              <a:ext cx="0" cy="90362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D00052CD-3D3B-E582-D970-C0B441728132}"/>
                </a:ext>
              </a:extLst>
            </p:cNvPr>
            <p:cNvSpPr txBox="1"/>
            <p:nvPr/>
          </p:nvSpPr>
          <p:spPr>
            <a:xfrm>
              <a:off x="3387055" y="3408092"/>
              <a:ext cx="6333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37053007-63FB-EF95-A477-C32DD5A00C14}"/>
              </a:ext>
            </a:extLst>
          </p:cNvPr>
          <p:cNvGrpSpPr/>
          <p:nvPr/>
        </p:nvGrpSpPr>
        <p:grpSpPr>
          <a:xfrm>
            <a:off x="3607266" y="2747801"/>
            <a:ext cx="411061" cy="1130293"/>
            <a:chOff x="2106337" y="655207"/>
            <a:chExt cx="411061" cy="1130293"/>
          </a:xfrm>
        </p:grpSpPr>
        <p:cxnSp>
          <p:nvCxnSpPr>
            <p:cNvPr id="16" name="直接箭头连接符 15">
              <a:extLst>
                <a:ext uri="{FF2B5EF4-FFF2-40B4-BE49-F238E27FC236}">
                  <a16:creationId xmlns:a16="http://schemas.microsoft.com/office/drawing/2014/main" id="{23382398-5C51-4A6E-C62F-64692A9DE00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06337" y="797874"/>
              <a:ext cx="0" cy="98762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67FEADFB-C138-D44C-824A-4F4010E31700}"/>
                </a:ext>
              </a:extLst>
            </p:cNvPr>
            <p:cNvSpPr txBox="1"/>
            <p:nvPr/>
          </p:nvSpPr>
          <p:spPr>
            <a:xfrm>
              <a:off x="2152476" y="655207"/>
              <a:ext cx="3649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70D73613-AE9E-0D3A-8529-A6BD3C6BA01E}"/>
              </a:ext>
            </a:extLst>
          </p:cNvPr>
          <p:cNvGrpSpPr/>
          <p:nvPr/>
        </p:nvGrpSpPr>
        <p:grpSpPr>
          <a:xfrm>
            <a:off x="2757883" y="3551995"/>
            <a:ext cx="849383" cy="369332"/>
            <a:chOff x="2339134" y="2210630"/>
            <a:chExt cx="849383" cy="369332"/>
          </a:xfrm>
        </p:grpSpPr>
        <p:cxnSp>
          <p:nvCxnSpPr>
            <p:cNvPr id="21" name="直接箭头连接符 20">
              <a:extLst>
                <a:ext uri="{FF2B5EF4-FFF2-40B4-BE49-F238E27FC236}">
                  <a16:creationId xmlns:a16="http://schemas.microsoft.com/office/drawing/2014/main" id="{FC44EBC1-7FB2-2A83-981F-8D84D0142A2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476024" y="2536729"/>
              <a:ext cx="712493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8413A5C1-6849-C18F-2154-FB9963A5360D}"/>
                </a:ext>
              </a:extLst>
            </p:cNvPr>
            <p:cNvSpPr txBox="1"/>
            <p:nvPr/>
          </p:nvSpPr>
          <p:spPr>
            <a:xfrm>
              <a:off x="2339134" y="2210630"/>
              <a:ext cx="3963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r>
                <a:rPr lang="en-US" altLang="zh-CN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zh-CN" alt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9E9EFD97-5AB0-ED76-8D22-B5B89519C66F}"/>
              </a:ext>
            </a:extLst>
          </p:cNvPr>
          <p:cNvGrpSpPr/>
          <p:nvPr/>
        </p:nvGrpSpPr>
        <p:grpSpPr>
          <a:xfrm>
            <a:off x="3806503" y="2974030"/>
            <a:ext cx="1721838" cy="369332"/>
            <a:chOff x="3607266" y="3508762"/>
            <a:chExt cx="1721838" cy="369332"/>
          </a:xfrm>
        </p:grpSpPr>
        <p:cxnSp>
          <p:nvCxnSpPr>
            <p:cNvPr id="26" name="直接箭头连接符 25">
              <a:extLst>
                <a:ext uri="{FF2B5EF4-FFF2-40B4-BE49-F238E27FC236}">
                  <a16:creationId xmlns:a16="http://schemas.microsoft.com/office/drawing/2014/main" id="{133BC30B-C227-EBDA-A840-CB4C8FE7BFDA}"/>
                </a:ext>
              </a:extLst>
            </p:cNvPr>
            <p:cNvCxnSpPr/>
            <p:nvPr/>
          </p:nvCxnSpPr>
          <p:spPr>
            <a:xfrm>
              <a:off x="3607266" y="3878094"/>
              <a:ext cx="679508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A9AE64D7-727B-79B2-ECF6-934EB7359475}"/>
                </a:ext>
              </a:extLst>
            </p:cNvPr>
            <p:cNvSpPr txBox="1"/>
            <p:nvPr/>
          </p:nvSpPr>
          <p:spPr>
            <a:xfrm>
              <a:off x="4139966" y="3508762"/>
              <a:ext cx="11891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zh-CN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r>
                <a:rPr lang="en-US" altLang="zh-CN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=10m/s</a:t>
              </a:r>
              <a:endParaRPr lang="zh-CN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8" name="文本框 27">
            <a:extLst>
              <a:ext uri="{FF2B5EF4-FFF2-40B4-BE49-F238E27FC236}">
                <a16:creationId xmlns:a16="http://schemas.microsoft.com/office/drawing/2014/main" id="{0B7C3B04-2A62-91E6-17A9-D3BC6B0A679B}"/>
              </a:ext>
            </a:extLst>
          </p:cNvPr>
          <p:cNvSpPr txBox="1"/>
          <p:nvPr/>
        </p:nvSpPr>
        <p:spPr>
          <a:xfrm>
            <a:off x="3744634" y="4118653"/>
            <a:ext cx="1523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P=2×10</a:t>
            </a:r>
            <a:r>
              <a:rPr lang="en-US" altLang="zh-CN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zh-CN" dirty="0"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24" name="组合 1023">
            <a:extLst>
              <a:ext uri="{FF2B5EF4-FFF2-40B4-BE49-F238E27FC236}">
                <a16:creationId xmlns:a16="http://schemas.microsoft.com/office/drawing/2014/main" id="{DFA17BD0-A379-80BD-D576-6213BE0C1A72}"/>
              </a:ext>
            </a:extLst>
          </p:cNvPr>
          <p:cNvGrpSpPr/>
          <p:nvPr/>
        </p:nvGrpSpPr>
        <p:grpSpPr>
          <a:xfrm>
            <a:off x="209725" y="2466363"/>
            <a:ext cx="8103770" cy="962637"/>
            <a:chOff x="209725" y="2466363"/>
            <a:chExt cx="8103770" cy="962637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734BCB69-E6CA-C45A-7FC2-E9E6BDFD07E8}"/>
                </a:ext>
              </a:extLst>
            </p:cNvPr>
            <p:cNvSpPr txBox="1"/>
            <p:nvPr/>
          </p:nvSpPr>
          <p:spPr>
            <a:xfrm>
              <a:off x="209725" y="2466363"/>
              <a:ext cx="16945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400" dirty="0">
                  <a:latin typeface="宋体" panose="02010600030101010101" pitchFamily="2" charset="-122"/>
                  <a:ea typeface="宋体" panose="02010600030101010101" pitchFamily="2" charset="-122"/>
                  <a:cs typeface="Times New Roman" panose="02020603050405020304" pitchFamily="18" charset="0"/>
                </a:rPr>
                <a:t>平衡</a:t>
              </a:r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F=f</a:t>
              </a:r>
              <a:r>
                <a:rPr lang="en-US" altLang="zh-CN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  <a:endParaRPr lang="zh-CN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30" name="连接符: 曲线 29">
              <a:extLst>
                <a:ext uri="{FF2B5EF4-FFF2-40B4-BE49-F238E27FC236}">
                  <a16:creationId xmlns:a16="http://schemas.microsoft.com/office/drawing/2014/main" id="{67139655-9E38-94E0-7C09-22F6E9A86A4D}"/>
                </a:ext>
              </a:extLst>
            </p:cNvPr>
            <p:cNvCxnSpPr>
              <a:cxnSpLocks/>
              <a:endCxn id="24" idx="3"/>
            </p:cNvCxnSpPr>
            <p:nvPr/>
          </p:nvCxnSpPr>
          <p:spPr>
            <a:xfrm rot="10800000">
              <a:off x="1904302" y="2697196"/>
              <a:ext cx="6409193" cy="731804"/>
            </a:xfrm>
            <a:prstGeom prst="curvedConnector3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30" name="矩形 1029">
            <a:extLst>
              <a:ext uri="{FF2B5EF4-FFF2-40B4-BE49-F238E27FC236}">
                <a16:creationId xmlns:a16="http://schemas.microsoft.com/office/drawing/2014/main" id="{18F61B29-BE50-D32B-721B-7E5EBC91F656}"/>
              </a:ext>
            </a:extLst>
          </p:cNvPr>
          <p:cNvSpPr/>
          <p:nvPr/>
        </p:nvSpPr>
        <p:spPr>
          <a:xfrm>
            <a:off x="3744156" y="3551995"/>
            <a:ext cx="1524122" cy="944394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AA452462-F1F6-BB39-BFFB-4F2B960F946E}"/>
              </a:ext>
            </a:extLst>
          </p:cNvPr>
          <p:cNvSpPr txBox="1"/>
          <p:nvPr/>
        </p:nvSpPr>
        <p:spPr>
          <a:xfrm>
            <a:off x="209725" y="3042021"/>
            <a:ext cx="11450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P=Fv</a:t>
            </a:r>
            <a:r>
              <a:rPr lang="en-US" altLang="zh-CN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A0A2B938-A527-DD3C-C1CF-859ADC5DFDBE}"/>
              </a:ext>
            </a:extLst>
          </p:cNvPr>
          <p:cNvGrpSpPr/>
          <p:nvPr/>
        </p:nvGrpSpPr>
        <p:grpSpPr>
          <a:xfrm>
            <a:off x="185243" y="3428999"/>
            <a:ext cx="8386787" cy="830368"/>
            <a:chOff x="209724" y="2263924"/>
            <a:chExt cx="8386787" cy="830368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1" name="文本框 40">
                  <a:extLst>
                    <a:ext uri="{FF2B5EF4-FFF2-40B4-BE49-F238E27FC236}">
                      <a16:creationId xmlns:a16="http://schemas.microsoft.com/office/drawing/2014/main" id="{AD8B7CEB-4BB2-ECF3-8B68-16C822056B6F}"/>
                    </a:ext>
                  </a:extLst>
                </p:cNvPr>
                <p:cNvSpPr txBox="1"/>
                <p:nvPr/>
              </p:nvSpPr>
              <p:spPr>
                <a:xfrm>
                  <a:off x="209724" y="2466363"/>
                  <a:ext cx="1977593" cy="6279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zh-CN" altLang="en-US" sz="2400" dirty="0">
                      <a:latin typeface="宋体" panose="02010600030101010101" pitchFamily="2" charset="-122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减速</a:t>
                  </a:r>
                  <a14:m>
                    <m:oMath xmlns:m="http://schemas.openxmlformats.org/officeDocument/2006/math"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𝑎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e>
                            <m:sub>
                              <m:r>
                                <a:rPr lang="en-US" altLang="zh-CN" sz="2400" b="0" i="1" smtClean="0">
                                  <a:latin typeface="Cambria Math" panose="02040503050406030204" pitchFamily="18" charset="0"/>
                                  <a:ea typeface="宋体" panose="02010600030101010101" pitchFamily="2" charset="-122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𝐹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𝑚</m:t>
                          </m:r>
                        </m:den>
                      </m:f>
                    </m:oMath>
                  </a14:m>
                  <a:endParaRPr lang="zh-CN" altLang="en-US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>
            <p:sp>
              <p:nvSpPr>
                <p:cNvPr id="41" name="文本框 40">
                  <a:extLst>
                    <a:ext uri="{FF2B5EF4-FFF2-40B4-BE49-F238E27FC236}">
                      <a16:creationId xmlns:a16="http://schemas.microsoft.com/office/drawing/2014/main" id="{AD8B7CEB-4BB2-ECF3-8B68-16C822056B6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9724" y="2466363"/>
                  <a:ext cx="1977593" cy="627929"/>
                </a:xfrm>
                <a:prstGeom prst="rect">
                  <a:avLst/>
                </a:prstGeom>
                <a:blipFill>
                  <a:blip r:embed="rId3"/>
                  <a:stretch>
                    <a:fillRect l="-4615" b="-4854"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2" name="连接符: 曲线 41">
              <a:extLst>
                <a:ext uri="{FF2B5EF4-FFF2-40B4-BE49-F238E27FC236}">
                  <a16:creationId xmlns:a16="http://schemas.microsoft.com/office/drawing/2014/main" id="{24009D79-0F15-C38F-F354-5CC35881ED27}"/>
                </a:ext>
              </a:extLst>
            </p:cNvPr>
            <p:cNvCxnSpPr>
              <a:cxnSpLocks/>
              <a:endCxn id="41" idx="3"/>
            </p:cNvCxnSpPr>
            <p:nvPr/>
          </p:nvCxnSpPr>
          <p:spPr>
            <a:xfrm rot="10800000" flipV="1">
              <a:off x="2187318" y="2263924"/>
              <a:ext cx="6409193" cy="516403"/>
            </a:xfrm>
            <a:prstGeom prst="curvedConnector3">
              <a:avLst>
                <a:gd name="adj1" fmla="val 50000"/>
              </a:avLst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36" name="文本框 1035">
            <a:extLst>
              <a:ext uri="{FF2B5EF4-FFF2-40B4-BE49-F238E27FC236}">
                <a16:creationId xmlns:a16="http://schemas.microsoft.com/office/drawing/2014/main" id="{CC924AD6-767A-D7CF-818B-FBCA1D8DFD93}"/>
              </a:ext>
            </a:extLst>
          </p:cNvPr>
          <p:cNvSpPr txBox="1"/>
          <p:nvPr/>
        </p:nvSpPr>
        <p:spPr>
          <a:xfrm>
            <a:off x="1344622" y="3357228"/>
            <a:ext cx="453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❓</a:t>
            </a:r>
          </a:p>
        </p:txBody>
      </p:sp>
      <p:grpSp>
        <p:nvGrpSpPr>
          <p:cNvPr id="1043" name="组合 1042">
            <a:extLst>
              <a:ext uri="{FF2B5EF4-FFF2-40B4-BE49-F238E27FC236}">
                <a16:creationId xmlns:a16="http://schemas.microsoft.com/office/drawing/2014/main" id="{F501211F-5E6D-7484-AB27-DC72A414572B}"/>
              </a:ext>
            </a:extLst>
          </p:cNvPr>
          <p:cNvGrpSpPr/>
          <p:nvPr/>
        </p:nvGrpSpPr>
        <p:grpSpPr>
          <a:xfrm>
            <a:off x="782268" y="3158696"/>
            <a:ext cx="7835900" cy="528505"/>
            <a:chOff x="782268" y="3158696"/>
            <a:chExt cx="7835900" cy="528505"/>
          </a:xfrm>
        </p:grpSpPr>
        <p:cxnSp>
          <p:nvCxnSpPr>
            <p:cNvPr id="1038" name="连接符: 曲线 1037">
              <a:extLst>
                <a:ext uri="{FF2B5EF4-FFF2-40B4-BE49-F238E27FC236}">
                  <a16:creationId xmlns:a16="http://schemas.microsoft.com/office/drawing/2014/main" id="{EE73E188-FF47-4FD2-4283-18F809A5F217}"/>
                </a:ext>
              </a:extLst>
            </p:cNvPr>
            <p:cNvCxnSpPr>
              <a:cxnSpLocks/>
            </p:cNvCxnSpPr>
            <p:nvPr/>
          </p:nvCxnSpPr>
          <p:spPr>
            <a:xfrm>
              <a:off x="782268" y="3158696"/>
              <a:ext cx="1177139" cy="528505"/>
            </a:xfrm>
            <a:prstGeom prst="curvedConnector3">
              <a:avLst>
                <a:gd name="adj1" fmla="val 107013"/>
              </a:avLst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2" name="椭圆 1041">
              <a:extLst>
                <a:ext uri="{FF2B5EF4-FFF2-40B4-BE49-F238E27FC236}">
                  <a16:creationId xmlns:a16="http://schemas.microsoft.com/office/drawing/2014/main" id="{F0643B0B-B92E-F1E7-6EEE-AE3CD917A6F5}"/>
                </a:ext>
              </a:extLst>
            </p:cNvPr>
            <p:cNvSpPr/>
            <p:nvPr/>
          </p:nvSpPr>
          <p:spPr>
            <a:xfrm>
              <a:off x="8426824" y="3357228"/>
              <a:ext cx="191344" cy="194767"/>
            </a:xfrm>
            <a:prstGeom prst="ellipse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8" name="组合 1047">
            <a:extLst>
              <a:ext uri="{FF2B5EF4-FFF2-40B4-BE49-F238E27FC236}">
                <a16:creationId xmlns:a16="http://schemas.microsoft.com/office/drawing/2014/main" id="{DA762A69-CA3D-D91E-278F-69B41AE84FEB}"/>
              </a:ext>
            </a:extLst>
          </p:cNvPr>
          <p:cNvGrpSpPr/>
          <p:nvPr/>
        </p:nvGrpSpPr>
        <p:grpSpPr>
          <a:xfrm>
            <a:off x="426037" y="4496389"/>
            <a:ext cx="4080180" cy="1030490"/>
            <a:chOff x="426037" y="4496389"/>
            <a:chExt cx="4080180" cy="1030490"/>
          </a:xfrm>
        </p:grpSpPr>
        <p:sp>
          <p:nvSpPr>
            <p:cNvPr id="61" name="文本框 60">
              <a:extLst>
                <a:ext uri="{FF2B5EF4-FFF2-40B4-BE49-F238E27FC236}">
                  <a16:creationId xmlns:a16="http://schemas.microsoft.com/office/drawing/2014/main" id="{064CCFCA-FDA2-B1D9-DC8F-EE968AB246A3}"/>
                </a:ext>
              </a:extLst>
            </p:cNvPr>
            <p:cNvSpPr txBox="1"/>
            <p:nvPr/>
          </p:nvSpPr>
          <p:spPr>
            <a:xfrm>
              <a:off x="426037" y="5065214"/>
              <a:ext cx="114508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P=F</a:t>
              </a:r>
              <a:r>
                <a:rPr lang="en-US" altLang="zh-CN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zh-CN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lang="zh-CN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047" name="直接箭头连接符 1046">
              <a:extLst>
                <a:ext uri="{FF2B5EF4-FFF2-40B4-BE49-F238E27FC236}">
                  <a16:creationId xmlns:a16="http://schemas.microsoft.com/office/drawing/2014/main" id="{91B40170-D5A2-5147-9985-7BDAC0E8BCFD}"/>
                </a:ext>
              </a:extLst>
            </p:cNvPr>
            <p:cNvCxnSpPr>
              <a:stCxn id="1030" idx="2"/>
              <a:endCxn id="61" idx="3"/>
            </p:cNvCxnSpPr>
            <p:nvPr/>
          </p:nvCxnSpPr>
          <p:spPr>
            <a:xfrm flipH="1">
              <a:off x="1571124" y="4496389"/>
              <a:ext cx="2935093" cy="79965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0" name="组合 1049">
            <a:extLst>
              <a:ext uri="{FF2B5EF4-FFF2-40B4-BE49-F238E27FC236}">
                <a16:creationId xmlns:a16="http://schemas.microsoft.com/office/drawing/2014/main" id="{02E9C28D-83B1-76B4-DC79-DCCE6FAA9949}"/>
              </a:ext>
            </a:extLst>
          </p:cNvPr>
          <p:cNvGrpSpPr/>
          <p:nvPr/>
        </p:nvGrpSpPr>
        <p:grpSpPr>
          <a:xfrm>
            <a:off x="234887" y="3733661"/>
            <a:ext cx="9220534" cy="1193685"/>
            <a:chOff x="234887" y="3733661"/>
            <a:chExt cx="9220534" cy="1193685"/>
          </a:xfrm>
        </p:grpSpPr>
        <p:grpSp>
          <p:nvGrpSpPr>
            <p:cNvPr id="56" name="组合 55">
              <a:extLst>
                <a:ext uri="{FF2B5EF4-FFF2-40B4-BE49-F238E27FC236}">
                  <a16:creationId xmlns:a16="http://schemas.microsoft.com/office/drawing/2014/main" id="{7FC37AE7-DF14-71F8-08BA-AF2776CEF651}"/>
                </a:ext>
              </a:extLst>
            </p:cNvPr>
            <p:cNvGrpSpPr/>
            <p:nvPr/>
          </p:nvGrpSpPr>
          <p:grpSpPr>
            <a:xfrm>
              <a:off x="234887" y="3834862"/>
              <a:ext cx="9106337" cy="1092484"/>
              <a:chOff x="209724" y="1835544"/>
              <a:chExt cx="9106337" cy="1092484"/>
            </a:xfrm>
          </p:grpSpPr>
          <p:sp>
            <p:nvSpPr>
              <p:cNvPr id="57" name="文本框 56">
                <a:extLst>
                  <a:ext uri="{FF2B5EF4-FFF2-40B4-BE49-F238E27FC236}">
                    <a16:creationId xmlns:a16="http://schemas.microsoft.com/office/drawing/2014/main" id="{4873D943-2392-6C92-C8FD-17B702865E9C}"/>
                  </a:ext>
                </a:extLst>
              </p:cNvPr>
              <p:cNvSpPr txBox="1"/>
              <p:nvPr/>
            </p:nvSpPr>
            <p:spPr>
              <a:xfrm>
                <a:off x="209724" y="2466363"/>
                <a:ext cx="204214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平衡</a:t>
                </a:r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：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=f</a:t>
                </a:r>
                <a:r>
                  <a:rPr lang="en-US" altLang="zh-CN" sz="24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endParaRPr lang="zh-CN" altLang="en-US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58" name="连接符: 曲线 57">
                <a:extLst>
                  <a:ext uri="{FF2B5EF4-FFF2-40B4-BE49-F238E27FC236}">
                    <a16:creationId xmlns:a16="http://schemas.microsoft.com/office/drawing/2014/main" id="{D9618182-481A-D53B-61CF-45D56D34BDE5}"/>
                  </a:ext>
                </a:extLst>
              </p:cNvPr>
              <p:cNvCxnSpPr>
                <a:cxnSpLocks/>
                <a:endCxn id="57" idx="3"/>
              </p:cNvCxnSpPr>
              <p:nvPr/>
            </p:nvCxnSpPr>
            <p:spPr>
              <a:xfrm rot="10800000" flipV="1">
                <a:off x="2251871" y="1835544"/>
                <a:ext cx="7064190" cy="861652"/>
              </a:xfrm>
              <a:prstGeom prst="curvedConnector3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5" name="椭圆 64">
              <a:extLst>
                <a:ext uri="{FF2B5EF4-FFF2-40B4-BE49-F238E27FC236}">
                  <a16:creationId xmlns:a16="http://schemas.microsoft.com/office/drawing/2014/main" id="{960899E8-B594-4202-4E1F-892CAC5A4412}"/>
                </a:ext>
              </a:extLst>
            </p:cNvPr>
            <p:cNvSpPr/>
            <p:nvPr/>
          </p:nvSpPr>
          <p:spPr>
            <a:xfrm>
              <a:off x="9264077" y="3733661"/>
              <a:ext cx="191344" cy="194767"/>
            </a:xfrm>
            <a:prstGeom prst="ellipse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51" name="标注: 线形(带强调线) 1050">
            <a:extLst>
              <a:ext uri="{FF2B5EF4-FFF2-40B4-BE49-F238E27FC236}">
                <a16:creationId xmlns:a16="http://schemas.microsoft.com/office/drawing/2014/main" id="{C91DBC75-B298-C14D-FA0F-6E7AC16898AD}"/>
              </a:ext>
            </a:extLst>
          </p:cNvPr>
          <p:cNvSpPr/>
          <p:nvPr/>
        </p:nvSpPr>
        <p:spPr>
          <a:xfrm>
            <a:off x="9350104" y="3022011"/>
            <a:ext cx="1497274" cy="609427"/>
          </a:xfrm>
          <a:prstGeom prst="accentCallout1">
            <a:avLst>
              <a:gd name="adj1" fmla="val 18750"/>
              <a:gd name="adj2" fmla="val -8333"/>
              <a:gd name="adj3" fmla="val 108087"/>
              <a:gd name="adj4" fmla="val -362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是变力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9" name="文本框 68">
                <a:extLst>
                  <a:ext uri="{FF2B5EF4-FFF2-40B4-BE49-F238E27FC236}">
                    <a16:creationId xmlns:a16="http://schemas.microsoft.com/office/drawing/2014/main" id="{9F7DBF6E-D1E2-271E-8FDA-F5CC128F4046}"/>
                  </a:ext>
                </a:extLst>
              </p:cNvPr>
              <p:cNvSpPr txBox="1"/>
              <p:nvPr/>
            </p:nvSpPr>
            <p:spPr>
              <a:xfrm>
                <a:off x="323547" y="5616200"/>
                <a:ext cx="6166899" cy="6298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动能定理：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𝑚</m:t>
                    </m:r>
                    <m:sSubSup>
                      <m:sSub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𝑚</m:t>
                    </m:r>
                    <m:sSubSup>
                      <m:sSub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zh-CN" altLang="en-US" sz="2400" i="1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牵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𝐵𝐶</m:t>
                    </m:r>
                  </m:oMath>
                </a14:m>
                <a:endParaRPr lang="zh-CN" altLang="en-US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9" name="文本框 68">
                <a:extLst>
                  <a:ext uri="{FF2B5EF4-FFF2-40B4-BE49-F238E27FC236}">
                    <a16:creationId xmlns:a16="http://schemas.microsoft.com/office/drawing/2014/main" id="{9F7DBF6E-D1E2-271E-8FDA-F5CC128F40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47" y="5616200"/>
                <a:ext cx="6166899" cy="629852"/>
              </a:xfrm>
              <a:prstGeom prst="rect">
                <a:avLst/>
              </a:prstGeom>
              <a:blipFill>
                <a:blip r:embed="rId4"/>
                <a:stretch>
                  <a:fillRect l="-1482" b="-192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0" name="文本框 69">
                <a:extLst>
                  <a:ext uri="{FF2B5EF4-FFF2-40B4-BE49-F238E27FC236}">
                    <a16:creationId xmlns:a16="http://schemas.microsoft.com/office/drawing/2014/main" id="{647CB4CF-3B2A-95C3-C005-98C36E6E8688}"/>
                  </a:ext>
                </a:extLst>
              </p:cNvPr>
              <p:cNvSpPr txBox="1"/>
              <p:nvPr/>
            </p:nvSpPr>
            <p:spPr>
              <a:xfrm>
                <a:off x="6840070" y="5525933"/>
                <a:ext cx="4515909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𝑚</m:t>
                      </m:r>
                      <m:sSubSup>
                        <m:sSub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altLang="zh-CN" sz="240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𝑚</m:t>
                      </m:r>
                      <m:sSubSup>
                        <m:sSub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𝑃𝑡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𝑓</m:t>
                          </m:r>
                        </m:e>
                        <m:sub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ea typeface="宋体" panose="02010600030101010101" pitchFamily="2" charset="-122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∙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m:t>𝐵𝐶</m:t>
                      </m:r>
                    </m:oMath>
                  </m:oMathPara>
                </a14:m>
                <a:endParaRPr lang="zh-CN" altLang="en-US" sz="24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0" name="文本框 69">
                <a:extLst>
                  <a:ext uri="{FF2B5EF4-FFF2-40B4-BE49-F238E27FC236}">
                    <a16:creationId xmlns:a16="http://schemas.microsoft.com/office/drawing/2014/main" id="{647CB4CF-3B2A-95C3-C005-98C36E6E86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0070" y="5525933"/>
                <a:ext cx="4515909" cy="78380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9273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1030" grpId="0" animBg="1"/>
      <p:bldP spid="39" grpId="0"/>
      <p:bldP spid="1036" grpId="0"/>
      <p:bldP spid="1051" grpId="0" animBg="1"/>
      <p:bldP spid="69" grpId="0"/>
      <p:bldP spid="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69FE7BDC-1AC4-B96C-9EF7-25EF37444452}"/>
              </a:ext>
            </a:extLst>
          </p:cNvPr>
          <p:cNvSpPr txBox="1"/>
          <p:nvPr/>
        </p:nvSpPr>
        <p:spPr>
          <a:xfrm>
            <a:off x="0" y="-65351"/>
            <a:ext cx="12192000" cy="2538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2628900" algn="l"/>
              </a:tabLst>
            </a:pP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2.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如图所示，倾斜轨道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AB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的倾角为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37</a:t>
            </a:r>
            <a:r>
              <a:rPr lang="en-US" altLang="zh-CN" sz="1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CD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EF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轨道水平，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AB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CD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通过光滑圆弧管道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BC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连接，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CD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右端与竖直光滑圆周轨道相连。小球可以从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D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进入该轨道，沿轨道内侧运动，从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E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滑出该轨道进入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EF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水平轨道。小球由静止从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点释放，已知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AB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长为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5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R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CD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长为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R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，圆弧管道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BC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入口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B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与出口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的高度差为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1.8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R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，小球与倾斜轨道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AB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及水平轨道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CD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EF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的动摩擦因数均为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0.5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，重力加速度为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g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sin 37</a:t>
            </a:r>
            <a:r>
              <a:rPr lang="en-US" altLang="zh-CN" sz="1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0.6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cos 37</a:t>
            </a:r>
            <a:r>
              <a:rPr lang="en-US" altLang="zh-CN" sz="1800" kern="1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°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0.8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。求：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在运算中，根号中的数值无需算出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)(1)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小球滑到斜面底端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时速度的大小。</a:t>
            </a:r>
            <a:r>
              <a:rPr lang="en-US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(2)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小球刚到</a:t>
            </a:r>
            <a:r>
              <a:rPr lang="en-US" altLang="zh-CN" sz="18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zh-CN" altLang="zh-CN" sz="18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时对管道的作用力。</a:t>
            </a:r>
            <a:r>
              <a:rPr lang="en-US" altLang="zh-CN" sz="1800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(3)</a:t>
            </a:r>
            <a:r>
              <a:rPr lang="zh-CN" altLang="zh-CN" sz="18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要使小球在运动过程中不脱离轨道，竖直圆周轨道的半径</a:t>
            </a:r>
            <a:r>
              <a:rPr lang="en-US" altLang="zh-CN" sz="1800" i="1" dirty="0"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R</a:t>
            </a:r>
            <a:r>
              <a:rPr lang="en-US" altLang="zh-CN" sz="18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′</a:t>
            </a:r>
            <a:r>
              <a:rPr lang="zh-CN" altLang="zh-CN" sz="1800" dirty="0"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应该满足什么条件？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14F380E2-5ED8-7C75-B667-B0DED36FF1BF}"/>
              </a:ext>
            </a:extLst>
          </p:cNvPr>
          <p:cNvPicPr>
            <a:picLocks noChangeAspect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612" y="2875414"/>
            <a:ext cx="3729318" cy="301897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913A3527-708D-6138-353E-DB00EEB50264}"/>
              </a:ext>
            </a:extLst>
          </p:cNvPr>
          <p:cNvSpPr txBox="1"/>
          <p:nvPr/>
        </p:nvSpPr>
        <p:spPr>
          <a:xfrm>
            <a:off x="7835153" y="4697506"/>
            <a:ext cx="38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光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27086F2-327A-C10D-4922-C42384D09AE6}"/>
              </a:ext>
            </a:extLst>
          </p:cNvPr>
          <p:cNvSpPr txBox="1"/>
          <p:nvPr/>
        </p:nvSpPr>
        <p:spPr>
          <a:xfrm>
            <a:off x="10443883" y="4512840"/>
            <a:ext cx="385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123A452-EBB0-76C3-7797-59AF5F2FBC0A}"/>
              </a:ext>
            </a:extLst>
          </p:cNvPr>
          <p:cNvSpPr txBox="1"/>
          <p:nvPr/>
        </p:nvSpPr>
        <p:spPr>
          <a:xfrm>
            <a:off x="8274425" y="3795664"/>
            <a:ext cx="466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5R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CECA8D1-F28A-2C33-E19B-08CE121E24D9}"/>
              </a:ext>
            </a:extLst>
          </p:cNvPr>
          <p:cNvSpPr txBox="1"/>
          <p:nvPr/>
        </p:nvSpPr>
        <p:spPr>
          <a:xfrm>
            <a:off x="8982637" y="5525054"/>
            <a:ext cx="466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</a:t>
            </a: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8C9B233C-B7BD-3D5F-C1F7-853821D631A4}"/>
              </a:ext>
            </a:extLst>
          </p:cNvPr>
          <p:cNvCxnSpPr/>
          <p:nvPr/>
        </p:nvCxnSpPr>
        <p:spPr>
          <a:xfrm>
            <a:off x="8148919" y="4208721"/>
            <a:ext cx="519951" cy="717176"/>
          </a:xfrm>
          <a:prstGeom prst="line">
            <a:avLst/>
          </a:prstGeom>
          <a:ln w="28575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AC50F08C-9469-B7B1-7304-12EB83348F19}"/>
              </a:ext>
            </a:extLst>
          </p:cNvPr>
          <p:cNvCxnSpPr>
            <a:cxnSpLocks/>
          </p:cNvCxnSpPr>
          <p:nvPr/>
        </p:nvCxnSpPr>
        <p:spPr>
          <a:xfrm>
            <a:off x="8668870" y="4384900"/>
            <a:ext cx="0" cy="1140154"/>
          </a:xfrm>
          <a:prstGeom prst="line">
            <a:avLst/>
          </a:prstGeom>
          <a:ln w="28575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165467C3-638F-00C9-50FB-A1B8445262E6}"/>
              </a:ext>
            </a:extLst>
          </p:cNvPr>
          <p:cNvGrpSpPr/>
          <p:nvPr/>
        </p:nvGrpSpPr>
        <p:grpSpPr>
          <a:xfrm>
            <a:off x="9270413" y="3664573"/>
            <a:ext cx="679507" cy="1088295"/>
            <a:chOff x="3340917" y="2689129"/>
            <a:chExt cx="679507" cy="1088295"/>
          </a:xfrm>
        </p:grpSpPr>
        <p:cxnSp>
          <p:nvCxnSpPr>
            <p:cNvPr id="19" name="直接箭头连接符 18">
              <a:extLst>
                <a:ext uri="{FF2B5EF4-FFF2-40B4-BE49-F238E27FC236}">
                  <a16:creationId xmlns:a16="http://schemas.microsoft.com/office/drawing/2014/main" id="{6D2D0165-B2CB-7F17-B0E7-9B98D2B21D0F}"/>
                </a:ext>
              </a:extLst>
            </p:cNvPr>
            <p:cNvCxnSpPr>
              <a:cxnSpLocks/>
            </p:cNvCxnSpPr>
            <p:nvPr/>
          </p:nvCxnSpPr>
          <p:spPr>
            <a:xfrm>
              <a:off x="3340917" y="2689129"/>
              <a:ext cx="0" cy="90362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FFB594FB-4BE3-2211-5403-F2CEA37764DC}"/>
                </a:ext>
              </a:extLst>
            </p:cNvPr>
            <p:cNvSpPr txBox="1"/>
            <p:nvPr/>
          </p:nvSpPr>
          <p:spPr>
            <a:xfrm>
              <a:off x="3387055" y="3408092"/>
              <a:ext cx="6333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C6C48D7F-6F61-99E1-50DA-379CF7E81413}"/>
              </a:ext>
            </a:extLst>
          </p:cNvPr>
          <p:cNvGrpSpPr/>
          <p:nvPr/>
        </p:nvGrpSpPr>
        <p:grpSpPr>
          <a:xfrm>
            <a:off x="8381998" y="2299554"/>
            <a:ext cx="888415" cy="1365019"/>
            <a:chOff x="5221691" y="433526"/>
            <a:chExt cx="888415" cy="1365019"/>
          </a:xfrm>
        </p:grpSpPr>
        <p:cxnSp>
          <p:nvCxnSpPr>
            <p:cNvPr id="22" name="直接箭头连接符 21">
              <a:extLst>
                <a:ext uri="{FF2B5EF4-FFF2-40B4-BE49-F238E27FC236}">
                  <a16:creationId xmlns:a16="http://schemas.microsoft.com/office/drawing/2014/main" id="{6306977E-56F4-DCE5-E3D4-D26EAE36F12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248587" y="755336"/>
              <a:ext cx="861519" cy="104320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3B5A6F34-40B6-A534-BE5F-4B23FCAA1455}"/>
                </a:ext>
              </a:extLst>
            </p:cNvPr>
            <p:cNvSpPr txBox="1"/>
            <p:nvPr/>
          </p:nvSpPr>
          <p:spPr>
            <a:xfrm>
              <a:off x="5221691" y="433526"/>
              <a:ext cx="6333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D814F4C9-6CDC-888F-DF58-2055D02C659F}"/>
              </a:ext>
            </a:extLst>
          </p:cNvPr>
          <p:cNvGrpSpPr/>
          <p:nvPr/>
        </p:nvGrpSpPr>
        <p:grpSpPr>
          <a:xfrm>
            <a:off x="9270413" y="2859194"/>
            <a:ext cx="596606" cy="805379"/>
            <a:chOff x="3188517" y="1731350"/>
            <a:chExt cx="596606" cy="805379"/>
          </a:xfrm>
        </p:grpSpPr>
        <p:cxnSp>
          <p:nvCxnSpPr>
            <p:cNvPr id="28" name="直接箭头连接符 27">
              <a:extLst>
                <a:ext uri="{FF2B5EF4-FFF2-40B4-BE49-F238E27FC236}">
                  <a16:creationId xmlns:a16="http://schemas.microsoft.com/office/drawing/2014/main" id="{1DE6174B-E905-570A-334E-8C48FB3AB2C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188517" y="2114174"/>
              <a:ext cx="596605" cy="422555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8D5DFAF7-8648-4186-086E-F3DAC4682B2E}"/>
                </a:ext>
              </a:extLst>
            </p:cNvPr>
            <p:cNvSpPr txBox="1"/>
            <p:nvPr/>
          </p:nvSpPr>
          <p:spPr>
            <a:xfrm>
              <a:off x="3366905" y="1731350"/>
              <a:ext cx="4182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E3D6097E-1C6A-15AF-A344-DB10C2FC6978}"/>
                  </a:ext>
                </a:extLst>
              </p:cNvPr>
              <p:cNvSpPr txBox="1"/>
              <p:nvPr/>
            </p:nvSpPr>
            <p:spPr>
              <a:xfrm>
                <a:off x="197222" y="2621364"/>
                <a:ext cx="6630761" cy="4834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到</a:t>
                </a:r>
                <a:r>
                  <a:rPr lang="en-US" altLang="zh-CN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zh-CN" alt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：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sSubSup>
                      <m:sSubSup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sub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−0=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5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𝑅𝑠𝑖𝑛</m:t>
                    </m:r>
                    <m:sSup>
                      <m:sSup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37</m:t>
                        </m:r>
                      </m:e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1.8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zh-CN" altLang="en-US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𝑚𝑔𝑐𝑜𝑠</m:t>
                    </m:r>
                    <m:sSup>
                      <m:sSup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37</m:t>
                        </m:r>
                      </m:e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en-US" altLang="zh-CN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∙5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</m:oMath>
                </a14:m>
                <a:endParaRPr lang="zh-CN" altLang="en-US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E3D6097E-1C6A-15AF-A344-DB10C2FC69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222" y="2621364"/>
                <a:ext cx="6630761" cy="483466"/>
              </a:xfrm>
              <a:prstGeom prst="rect">
                <a:avLst/>
              </a:prstGeom>
              <a:blipFill>
                <a:blip r:embed="rId4"/>
                <a:stretch>
                  <a:fillRect l="-735" b="-88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id="{A054B179-8A25-CE2C-2B77-39C5D2CCB578}"/>
                  </a:ext>
                </a:extLst>
              </p:cNvPr>
              <p:cNvSpPr txBox="1"/>
              <p:nvPr/>
            </p:nvSpPr>
            <p:spPr>
              <a:xfrm>
                <a:off x="197222" y="3253093"/>
                <a:ext cx="357692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BC</a:t>
                </a:r>
                <a:r>
                  <a:rPr lang="zh-CN" altLang="en-US" dirty="0"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的半径</a:t>
                </a:r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：</a:t>
                </a:r>
                <a14:m>
                  <m:oMath xmlns:m="http://schemas.openxmlformats.org/officeDocument/2006/math"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𝑟𝑐𝑜𝑠</m:t>
                    </m:r>
                    <m:sSup>
                      <m:sSup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37</m:t>
                        </m:r>
                      </m:e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=1.8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𝑟</m:t>
                    </m:r>
                  </m:oMath>
                </a14:m>
                <a:endParaRPr lang="zh-CN" altLang="en-US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id="{A054B179-8A25-CE2C-2B77-39C5D2CCB57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222" y="3253093"/>
                <a:ext cx="3576920" cy="369332"/>
              </a:xfrm>
              <a:prstGeom prst="rect">
                <a:avLst/>
              </a:prstGeom>
              <a:blipFill>
                <a:blip r:embed="rId5"/>
                <a:stretch>
                  <a:fillRect l="-1363" t="-15000" b="-28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4" name="组合 33">
            <a:extLst>
              <a:ext uri="{FF2B5EF4-FFF2-40B4-BE49-F238E27FC236}">
                <a16:creationId xmlns:a16="http://schemas.microsoft.com/office/drawing/2014/main" id="{61A87F8D-2EC3-6D1B-2238-35952620217C}"/>
              </a:ext>
            </a:extLst>
          </p:cNvPr>
          <p:cNvGrpSpPr/>
          <p:nvPr/>
        </p:nvGrpSpPr>
        <p:grpSpPr>
          <a:xfrm>
            <a:off x="735104" y="4697506"/>
            <a:ext cx="679507" cy="1088295"/>
            <a:chOff x="3340917" y="2689129"/>
            <a:chExt cx="679507" cy="1088295"/>
          </a:xfrm>
        </p:grpSpPr>
        <p:cxnSp>
          <p:nvCxnSpPr>
            <p:cNvPr id="35" name="直接箭头连接符 34">
              <a:extLst>
                <a:ext uri="{FF2B5EF4-FFF2-40B4-BE49-F238E27FC236}">
                  <a16:creationId xmlns:a16="http://schemas.microsoft.com/office/drawing/2014/main" id="{D746E445-9133-85CB-2EAE-E83E05A64273}"/>
                </a:ext>
              </a:extLst>
            </p:cNvPr>
            <p:cNvCxnSpPr>
              <a:cxnSpLocks/>
            </p:cNvCxnSpPr>
            <p:nvPr/>
          </p:nvCxnSpPr>
          <p:spPr>
            <a:xfrm>
              <a:off x="3340917" y="2689129"/>
              <a:ext cx="0" cy="90362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id="{1EE8C665-5DE1-82E9-C8B4-A00BA4754A70}"/>
                </a:ext>
              </a:extLst>
            </p:cNvPr>
            <p:cNvSpPr txBox="1"/>
            <p:nvPr/>
          </p:nvSpPr>
          <p:spPr>
            <a:xfrm>
              <a:off x="3387055" y="3408092"/>
              <a:ext cx="6333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F759A8AA-0AC2-D278-FA66-512630107D89}"/>
              </a:ext>
            </a:extLst>
          </p:cNvPr>
          <p:cNvGrpSpPr/>
          <p:nvPr/>
        </p:nvGrpSpPr>
        <p:grpSpPr>
          <a:xfrm>
            <a:off x="418419" y="3568223"/>
            <a:ext cx="633369" cy="1129283"/>
            <a:chOff x="3842238" y="334123"/>
            <a:chExt cx="633369" cy="1129283"/>
          </a:xfrm>
        </p:grpSpPr>
        <p:cxnSp>
          <p:nvCxnSpPr>
            <p:cNvPr id="38" name="直接箭头连接符 37">
              <a:extLst>
                <a:ext uri="{FF2B5EF4-FFF2-40B4-BE49-F238E27FC236}">
                  <a16:creationId xmlns:a16="http://schemas.microsoft.com/office/drawing/2014/main" id="{A42AFCBD-9F9F-405A-1C84-3B724AB56DA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58924" y="430473"/>
              <a:ext cx="0" cy="103293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id="{9E968E08-021C-5D28-FCF2-AD5BEE791B3C}"/>
                </a:ext>
              </a:extLst>
            </p:cNvPr>
            <p:cNvSpPr txBox="1"/>
            <p:nvPr/>
          </p:nvSpPr>
          <p:spPr>
            <a:xfrm>
              <a:off x="3842238" y="334123"/>
              <a:ext cx="6333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zh-CN" altLang="en-US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42" name="文本框 41">
                <a:extLst>
                  <a:ext uri="{FF2B5EF4-FFF2-40B4-BE49-F238E27FC236}">
                    <a16:creationId xmlns:a16="http://schemas.microsoft.com/office/drawing/2014/main" id="{DD40A2A6-77DD-554E-F6DC-CBAF8933BCBC}"/>
                  </a:ext>
                </a:extLst>
              </p:cNvPr>
              <p:cNvSpPr txBox="1"/>
              <p:nvPr/>
            </p:nvSpPr>
            <p:spPr>
              <a:xfrm>
                <a:off x="966621" y="3665263"/>
                <a:ext cx="3576920" cy="5467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dirty="0">
                    <a:latin typeface="宋体" panose="02010600030101010101" pitchFamily="2" charset="-122"/>
                    <a:ea typeface="宋体" panose="02010600030101010101" pitchFamily="2" charset="-122"/>
                    <a:cs typeface="Times New Roman" panose="02020603050405020304" pitchFamily="18" charset="0"/>
                  </a:rPr>
                  <a:t>向心力方程</a:t>
                </a:r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：</a:t>
                </a:r>
                <a14:m>
                  <m:oMath xmlns:m="http://schemas.openxmlformats.org/officeDocument/2006/math"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𝑁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f>
                      <m:f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altLang="zh-CN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𝐶</m:t>
                            </m:r>
                          </m:sub>
                          <m:sup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𝑟</m:t>
                        </m:r>
                      </m:den>
                    </m:f>
                  </m:oMath>
                </a14:m>
                <a:endParaRPr lang="zh-CN" altLang="en-US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2" name="文本框 41">
                <a:extLst>
                  <a:ext uri="{FF2B5EF4-FFF2-40B4-BE49-F238E27FC236}">
                    <a16:creationId xmlns:a16="http://schemas.microsoft.com/office/drawing/2014/main" id="{DD40A2A6-77DD-554E-F6DC-CBAF8933BC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6621" y="3665263"/>
                <a:ext cx="3576920" cy="546753"/>
              </a:xfrm>
              <a:prstGeom prst="rect">
                <a:avLst/>
              </a:prstGeom>
              <a:blipFill>
                <a:blip r:embed="rId6"/>
                <a:stretch>
                  <a:fillRect l="-1536" b="-444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矩形 42">
            <a:extLst>
              <a:ext uri="{FF2B5EF4-FFF2-40B4-BE49-F238E27FC236}">
                <a16:creationId xmlns:a16="http://schemas.microsoft.com/office/drawing/2014/main" id="{FE8361C5-4E26-D952-5C13-9C12CBB37761}"/>
              </a:ext>
            </a:extLst>
          </p:cNvPr>
          <p:cNvSpPr/>
          <p:nvPr/>
        </p:nvSpPr>
        <p:spPr>
          <a:xfrm>
            <a:off x="8274425" y="1694329"/>
            <a:ext cx="1174375" cy="27745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>
            <a:extLst>
              <a:ext uri="{FF2B5EF4-FFF2-40B4-BE49-F238E27FC236}">
                <a16:creationId xmlns:a16="http://schemas.microsoft.com/office/drawing/2014/main" id="{08CD0ECB-3C72-DE8C-D4A5-E2AF3163B8F4}"/>
              </a:ext>
            </a:extLst>
          </p:cNvPr>
          <p:cNvSpPr/>
          <p:nvPr/>
        </p:nvSpPr>
        <p:spPr>
          <a:xfrm>
            <a:off x="9815902" y="5252848"/>
            <a:ext cx="170329" cy="1703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7" name="文本框 46">
                <a:extLst>
                  <a:ext uri="{FF2B5EF4-FFF2-40B4-BE49-F238E27FC236}">
                    <a16:creationId xmlns:a16="http://schemas.microsoft.com/office/drawing/2014/main" id="{0EB0A62F-B9ED-DE65-0AF8-02B3E8945901}"/>
                  </a:ext>
                </a:extLst>
              </p:cNvPr>
              <p:cNvSpPr txBox="1"/>
              <p:nvPr/>
            </p:nvSpPr>
            <p:spPr>
              <a:xfrm>
                <a:off x="989690" y="4149357"/>
                <a:ext cx="3576920" cy="546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最高点：</a:t>
                </a:r>
                <a14:m>
                  <m:oMath xmlns:m="http://schemas.openxmlformats.org/officeDocument/2006/math"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f>
                      <m:f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altLang="zh-CN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  <m:sup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bSup>
                      </m:num>
                      <m:den>
                        <m:sSup>
                          <m:sSupPr>
                            <m:ctrlPr>
                              <a:rPr lang="en-US" altLang="zh-CN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𝑅</m:t>
                            </m:r>
                          </m:e>
                          <m:sup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′</m:t>
                            </m:r>
                          </m:sup>
                        </m:sSup>
                      </m:den>
                    </m:f>
                  </m:oMath>
                </a14:m>
                <a:endParaRPr lang="zh-CN" altLang="en-US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7" name="文本框 46">
                <a:extLst>
                  <a:ext uri="{FF2B5EF4-FFF2-40B4-BE49-F238E27FC236}">
                    <a16:creationId xmlns:a16="http://schemas.microsoft.com/office/drawing/2014/main" id="{0EB0A62F-B9ED-DE65-0AF8-02B3E89459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9690" y="4149357"/>
                <a:ext cx="3576920" cy="546368"/>
              </a:xfrm>
              <a:prstGeom prst="rect">
                <a:avLst/>
              </a:prstGeom>
              <a:blipFill>
                <a:blip r:embed="rId7"/>
                <a:stretch>
                  <a:fillRect l="-1363" b="-449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8" name="文本框 47">
                <a:extLst>
                  <a:ext uri="{FF2B5EF4-FFF2-40B4-BE49-F238E27FC236}">
                    <a16:creationId xmlns:a16="http://schemas.microsoft.com/office/drawing/2014/main" id="{93557405-4CF4-4A15-9CF0-DAF69B837A95}"/>
                  </a:ext>
                </a:extLst>
              </p:cNvPr>
              <p:cNvSpPr txBox="1"/>
              <p:nvPr/>
            </p:nvSpPr>
            <p:spPr>
              <a:xfrm>
                <a:off x="944416" y="4740349"/>
                <a:ext cx="5115725" cy="4834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到最高点</a:t>
                </a:r>
                <a:r>
                  <a:rPr lang="zh-CN" alt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：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sSubSup>
                      <m:sSubSup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en-US" altLang="zh-CN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sSubSup>
                      <m:sSubSup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sub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altLang="zh-CN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-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sSup>
                      <m:sSup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</m:e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p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zh-CN" altLang="en-US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</m:oMath>
                </a14:m>
                <a:endParaRPr lang="zh-CN" altLang="en-US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48" name="文本框 47">
                <a:extLst>
                  <a:ext uri="{FF2B5EF4-FFF2-40B4-BE49-F238E27FC236}">
                    <a16:creationId xmlns:a16="http://schemas.microsoft.com/office/drawing/2014/main" id="{93557405-4CF4-4A15-9CF0-DAF69B837A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4416" y="4740349"/>
                <a:ext cx="5115725" cy="483466"/>
              </a:xfrm>
              <a:prstGeom prst="rect">
                <a:avLst/>
              </a:prstGeom>
              <a:blipFill>
                <a:blip r:embed="rId8"/>
                <a:stretch>
                  <a:fillRect l="-1073" b="-88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椭圆 48">
            <a:extLst>
              <a:ext uri="{FF2B5EF4-FFF2-40B4-BE49-F238E27FC236}">
                <a16:creationId xmlns:a16="http://schemas.microsoft.com/office/drawing/2014/main" id="{B0BF40E2-C181-E737-4A7E-09A6F18E37CA}"/>
              </a:ext>
            </a:extLst>
          </p:cNvPr>
          <p:cNvSpPr/>
          <p:nvPr/>
        </p:nvSpPr>
        <p:spPr>
          <a:xfrm>
            <a:off x="9815903" y="5258297"/>
            <a:ext cx="170329" cy="1703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0" name="文本框 49">
                <a:extLst>
                  <a:ext uri="{FF2B5EF4-FFF2-40B4-BE49-F238E27FC236}">
                    <a16:creationId xmlns:a16="http://schemas.microsoft.com/office/drawing/2014/main" id="{238355EE-F577-BDD7-E644-B85E69D7920B}"/>
                  </a:ext>
                </a:extLst>
              </p:cNvPr>
              <p:cNvSpPr txBox="1"/>
              <p:nvPr/>
            </p:nvSpPr>
            <p:spPr>
              <a:xfrm>
                <a:off x="1138492" y="5294431"/>
                <a:ext cx="5115725" cy="5009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zh-CN" alt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到半圆：</a:t>
                </a:r>
                <a14:m>
                  <m:oMath xmlns:m="http://schemas.openxmlformats.org/officeDocument/2006/math"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0−</m:t>
                    </m:r>
                    <m:f>
                      <m:fPr>
                        <m:ctrlPr>
                          <a:rPr lang="en-US" altLang="zh-CN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</m:t>
                    </m:r>
                    <m:sSubSup>
                      <m:sSubSup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sub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altLang="zh-CN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-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sSubSup>
                      <m:sSubSupPr>
                        <m:ctrlP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𝑅</m:t>
                        </m:r>
                      </m:e>
                      <m:sub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</m:sup>
                    </m:sSubSup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zh-CN" altLang="en-US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∙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𝑅</m:t>
                    </m:r>
                  </m:oMath>
                </a14:m>
                <a:endParaRPr lang="zh-CN" altLang="en-US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0" name="文本框 49">
                <a:extLst>
                  <a:ext uri="{FF2B5EF4-FFF2-40B4-BE49-F238E27FC236}">
                    <a16:creationId xmlns:a16="http://schemas.microsoft.com/office/drawing/2014/main" id="{238355EE-F577-BDD7-E644-B85E69D792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8492" y="5294431"/>
                <a:ext cx="5115725" cy="500971"/>
              </a:xfrm>
              <a:prstGeom prst="rect">
                <a:avLst/>
              </a:prstGeom>
              <a:blipFill>
                <a:blip r:embed="rId9"/>
                <a:stretch>
                  <a:fillRect l="-1073" b="-487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3198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26 0.01759 C 0.04062 0.01759 0.0737 -0.04213 0.0737 -0.11412 C 0.0737 -0.18611 0.04062 -0.24398 0.00026 -0.24398 C -0.0401 -0.24398 -0.07266 -0.18611 -0.07266 -0.11412 C -0.07266 -0.04213 -0.0401 0.01759 0.00026 0.01759 Z " pathEditMode="relative" rAng="0" ptsTypes="AAAAA">
                                      <p:cBhvr>
                                        <p:cTn id="8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-1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26 -0.00023 L 0.01797 -0.00278 L 0.03776 -0.01736 L 0.04961 -0.0382 L 0.06133 -0.06829 L 0.06575 -0.09445 L 0.06875 -0.10996 L 0.06432 -0.08125 L 0.0569 -0.05648 L 0.05026 -0.03681 L 0.03932 -0.01598 L 0.02682 -0.00556 L 0.0099 0.00115 L -0.01003 0.00115 L -0.02539 -0.00811 L -0.03945 -0.025 L -0.05339 -0.04468 L -0.06003 -0.07084 L -0.0651 -0.09051 L -0.06146 -0.06181 L -0.04831 -0.03565 L -0.03867 -0.02246 L -0.02695 -0.00672 L -0.01224 -0.00023 L 0.00026 -0.00023 Z " pathEditMode="relative" ptsTypes="AAAAAAAAAAAAAAAAAAAAAAAAA">
                                      <p:cBhvr>
                                        <p:cTn id="10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32" grpId="0"/>
      <p:bldP spid="33" grpId="0"/>
      <p:bldP spid="42" grpId="0"/>
      <p:bldP spid="43" grpId="0" animBg="1"/>
      <p:bldP spid="44" grpId="0" animBg="1"/>
      <p:bldP spid="47" grpId="0"/>
      <p:bldP spid="48" grpId="0"/>
      <p:bldP spid="49" grpId="0" animBg="1"/>
      <p:bldP spid="50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28575">
          <a:solidFill>
            <a:schemeClr val="tx1"/>
          </a:solidFill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i="1" dirty="0" smtClean="0"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509</Words>
  <Application>Microsoft Office PowerPoint</Application>
  <PresentationFormat>宽屏</PresentationFormat>
  <Paragraphs>32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1" baseType="lpstr">
      <vt:lpstr>等线</vt:lpstr>
      <vt:lpstr>等线 Light</vt:lpstr>
      <vt:lpstr>宋体</vt:lpstr>
      <vt:lpstr>Arial</vt:lpstr>
      <vt:lpstr>Book Antiqua</vt:lpstr>
      <vt:lpstr>Cambria Math</vt:lpstr>
      <vt:lpstr>Courier New</vt:lpstr>
      <vt:lpstr>Times New Roman</vt:lpstr>
      <vt:lpstr>Office 主题​​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3</cp:revision>
  <dcterms:created xsi:type="dcterms:W3CDTF">2022-05-20T07:49:33Z</dcterms:created>
  <dcterms:modified xsi:type="dcterms:W3CDTF">2022-05-20T08:35:50Z</dcterms:modified>
</cp:coreProperties>
</file>