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ebp" ContentType="image/webp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1"/>
  </p:notesMasterIdLst>
  <p:sldIdLst>
    <p:sldId id="256" r:id="rId2"/>
    <p:sldId id="532" r:id="rId3"/>
    <p:sldId id="705" r:id="rId4"/>
    <p:sldId id="706" r:id="rId5"/>
    <p:sldId id="707" r:id="rId6"/>
    <p:sldId id="708" r:id="rId7"/>
    <p:sldId id="709" r:id="rId8"/>
    <p:sldId id="710" r:id="rId9"/>
    <p:sldId id="711" r:id="rId10"/>
    <p:sldId id="712" r:id="rId11"/>
    <p:sldId id="713" r:id="rId12"/>
    <p:sldId id="714" r:id="rId13"/>
    <p:sldId id="715" r:id="rId14"/>
    <p:sldId id="716" r:id="rId15"/>
    <p:sldId id="717" r:id="rId16"/>
    <p:sldId id="718" r:id="rId17"/>
    <p:sldId id="739" r:id="rId18"/>
    <p:sldId id="720" r:id="rId19"/>
    <p:sldId id="721" r:id="rId20"/>
    <p:sldId id="722" r:id="rId21"/>
    <p:sldId id="723" r:id="rId22"/>
    <p:sldId id="724" r:id="rId23"/>
    <p:sldId id="728" r:id="rId24"/>
    <p:sldId id="729" r:id="rId25"/>
    <p:sldId id="732" r:id="rId26"/>
    <p:sldId id="735" r:id="rId27"/>
    <p:sldId id="740" r:id="rId28"/>
    <p:sldId id="733" r:id="rId29"/>
    <p:sldId id="734" r:id="rId30"/>
    <p:sldId id="737" r:id="rId31"/>
    <p:sldId id="738" r:id="rId32"/>
    <p:sldId id="727" r:id="rId33"/>
    <p:sldId id="741" r:id="rId34"/>
    <p:sldId id="726" r:id="rId35"/>
    <p:sldId id="742" r:id="rId36"/>
    <p:sldId id="743" r:id="rId37"/>
    <p:sldId id="615" r:id="rId38"/>
    <p:sldId id="744" r:id="rId39"/>
    <p:sldId id="745" r:id="rId40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905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amsung" initials="s" lastIdx="0" clrIdx="0"/>
  <p:cmAuthor id="7" name="雨林木风" initials="雨" lastIdx="0" clrIdx="0"/>
  <p:cmAuthor id="1" name="张 颖" initials="张" lastIdx="1" clrIdx="0"/>
  <p:cmAuthor id="8" name="未知用户1" initials="未" lastIdx="0" clrIdx="0"/>
  <p:cmAuthor id="2" name="大胖 张" initials="大胖" lastIdx="0" clrIdx="2"/>
  <p:cmAuthor id="3" name="ylmfeng" initials="y" lastIdx="0" clrIdx="1"/>
  <p:cmAuthor id="4" name="lenovo" initials="l" lastIdx="0" clrIdx="3"/>
  <p:cmAuthor id="5" name="HP22" initials="H" lastIdx="0" clrIdx="4"/>
  <p:cmAuthor id="6" name="ming qiu" initials="m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  <a:srgbClr val="FF0066"/>
    <a:srgbClr val="66FF66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49" autoAdjust="0"/>
    <p:restoredTop sz="94660"/>
  </p:normalViewPr>
  <p:slideViewPr>
    <p:cSldViewPr snapToGrid="0">
      <p:cViewPr varScale="1">
        <p:scale>
          <a:sx n="92" d="100"/>
          <a:sy n="92" d="100"/>
        </p:scale>
        <p:origin x="108" y="210"/>
      </p:cViewPr>
      <p:guideLst>
        <p:guide orient="horz" pos="2160"/>
        <p:guide pos="390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commentAuthors" Target="commentAuthor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F0D707-CE38-4529-BE25-D0FB4AEE72E2}" type="datetimeFigureOut">
              <a:rPr lang="zh-CN" altLang="en-US" smtClean="0"/>
              <a:t>2022/4/12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8B215D-B6C8-477D-8EBF-8A191777C5D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07010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FC38A87-77AC-48C7-9F0B-A360E0E07000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7A7D1-A3C9-43B2-B703-AB8E37C8F683}" type="datetimeFigureOut">
              <a:rPr lang="zh-CN" altLang="en-US" smtClean="0"/>
              <a:t>2022/4/12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A9D71-0912-47D6-B0C9-507B4067644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8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2022/4/12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76672" cy="45259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05728" y="1600200"/>
            <a:ext cx="5376672" cy="45259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7A7D1-A3C9-43B2-B703-AB8E37C8F683}" type="datetimeFigureOut">
              <a:rPr lang="zh-CN" altLang="en-US" smtClean="0"/>
              <a:t>2022/4/12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A9D71-0912-47D6-B0C9-507B4067644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5" y="1778438"/>
            <a:ext cx="4873575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5" y="2665379"/>
            <a:ext cx="4873575" cy="352428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9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9" y="2665379"/>
            <a:ext cx="4897576" cy="352428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7A7D1-A3C9-43B2-B703-AB8E37C8F683}" type="datetimeFigureOut">
              <a:rPr lang="zh-CN" altLang="en-US" smtClean="0"/>
              <a:t>2022/4/12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A9D71-0912-47D6-B0C9-507B4067644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7A7D1-A3C9-43B2-B703-AB8E37C8F683}" type="datetimeFigureOut">
              <a:rPr lang="zh-CN" altLang="en-US" smtClean="0"/>
              <a:t>2022/4/12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A9D71-0912-47D6-B0C9-507B4067644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7A7D1-A3C9-43B2-B703-AB8E37C8F683}" type="datetimeFigureOut">
              <a:rPr lang="zh-CN" altLang="en-US" smtClean="0"/>
              <a:t>2022/4/12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A9D71-0912-47D6-B0C9-507B4067644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DejaVu Sans" charset="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DejaVu Sans" charset="2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DejaVu Sans" charset="2"/>
              </a:rPr>
              <a:t>‹#›</a:t>
            </a:fld>
            <a:endParaRPr lang="zh-CN" altLang="en-US" dirty="0">
              <a:latin typeface="DejaVu Sans" charset="2"/>
            </a:endParaRPr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7A7D1-A3C9-43B2-B703-AB8E37C8F683}" type="datetimeFigureOut">
              <a:rPr lang="zh-CN" altLang="en-US" smtClean="0"/>
              <a:t>2022/4/12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A9D71-0912-47D6-B0C9-507B4067644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DejaVu Sans" charset="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>
              <a:latin typeface="DejaVu Sans" charset="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>
                <a:latin typeface="DejaVu Sans" charset="2"/>
              </a:rPr>
              <a:t>‹#›</a:t>
            </a:fld>
            <a:endParaRPr lang="zh-CN" altLang="en-US" dirty="0">
              <a:latin typeface="DejaVu Sans" charset="2"/>
            </a:endParaRPr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0573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7A7D1-A3C9-43B2-B703-AB8E37C8F683}" type="datetimeFigureOut">
              <a:rPr lang="zh-CN" altLang="en-US" smtClean="0"/>
              <a:t>2022/4/12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A9D71-0912-47D6-B0C9-507B4067644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3"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Rectangle 3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28" name="Rectangle 4"/>
          <p:cNvSpPr>
            <a:spLocks noGrp="1"/>
          </p:cNvSpPr>
          <p:nvPr>
            <p:ph type="dt" sz="half" idx="2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fld id="{ADB7A7D1-A3C9-43B2-B703-AB8E37C8F683}" type="datetimeFigureOut">
              <a:rPr lang="zh-CN" altLang="en-US" smtClean="0"/>
              <a:t>2022/4/12</a:t>
            </a:fld>
            <a:endParaRPr lang="zh-CN" altLang="en-US"/>
          </a:p>
        </p:txBody>
      </p:sp>
      <p:sp>
        <p:nvSpPr>
          <p:cNvPr id="1029" name="Rectangle 5"/>
          <p:cNvSpPr>
            <a:spLocks noGrp="1"/>
          </p:cNvSpPr>
          <p:nvPr>
            <p:ph type="ftr" sz="quarter" idx="3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endParaRPr lang="zh-CN" altLang="en-US"/>
          </a:p>
        </p:txBody>
      </p:sp>
      <p:sp>
        <p:nvSpPr>
          <p:cNvPr id="1030" name="Rectangle 6"/>
          <p:cNvSpPr>
            <a:spLocks noGrp="1"/>
          </p:cNvSpPr>
          <p:nvPr>
            <p:ph type="sldNum" sz="quarter" idx="4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fld id="{E6CA9D71-0912-47D6-B0C9-507B4067644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DejaVu Sans" charset="2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DejaVu Sans" charset="2"/>
        <a:buNone/>
        <a:defRPr b="0" i="0" u="none" kern="1200" baseline="0">
          <a:solidFill>
            <a:schemeClr val="tx1"/>
          </a:solidFill>
          <a:latin typeface="DejaVu Sans" charset="2"/>
          <a:ea typeface="方正书宋_GBK" panose="02000000000000000000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DejaVu Sans" charset="2"/>
        <a:buNone/>
        <a:defRPr b="0" i="0" u="none" kern="1200" baseline="0">
          <a:solidFill>
            <a:schemeClr val="tx1"/>
          </a:solidFill>
          <a:latin typeface="DejaVu Sans" charset="2"/>
          <a:ea typeface="方正书宋_GBK" panose="02000000000000000000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DejaVu Sans" charset="2"/>
        <a:buNone/>
        <a:defRPr b="0" i="0" u="none" kern="1200" baseline="0">
          <a:solidFill>
            <a:schemeClr val="tx1"/>
          </a:solidFill>
          <a:latin typeface="DejaVu Sans" charset="2"/>
          <a:ea typeface="方正书宋_GBK" panose="02000000000000000000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DejaVu Sans" charset="2"/>
        <a:buNone/>
        <a:defRPr b="0" i="0" u="none" kern="1200" baseline="0">
          <a:solidFill>
            <a:schemeClr val="tx1"/>
          </a:solidFill>
          <a:latin typeface="DejaVu Sans" charset="2"/>
          <a:ea typeface="方正书宋_GBK" panose="02000000000000000000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DejaVu Sans" charset="2"/>
        <a:buNone/>
        <a:defRPr b="0" i="0" u="none" kern="1200" baseline="0">
          <a:solidFill>
            <a:schemeClr val="tx1"/>
          </a:solidFill>
          <a:latin typeface="DejaVu Sans" charset="2"/>
          <a:ea typeface="方正书宋_GBK" panose="02000000000000000000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DejaVu Sans" charset="2"/>
        <a:buNone/>
        <a:defRPr b="0" i="0" u="none" kern="1200" baseline="0">
          <a:solidFill>
            <a:schemeClr val="tx1"/>
          </a:solidFill>
          <a:latin typeface="DejaVu Sans" charset="2"/>
          <a:ea typeface="方正书宋_GBK" panose="02000000000000000000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DejaVu Sans" charset="2"/>
        <a:buNone/>
        <a:defRPr b="0" i="0" u="none" kern="1200" baseline="0">
          <a:solidFill>
            <a:schemeClr val="tx1"/>
          </a:solidFill>
          <a:latin typeface="DejaVu Sans" charset="2"/>
          <a:ea typeface="方正书宋_GBK" panose="02000000000000000000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DejaVu Sans" charset="2"/>
        <a:buNone/>
        <a:defRPr b="0" i="0" u="none" kern="1200" baseline="0">
          <a:solidFill>
            <a:schemeClr val="tx1"/>
          </a:solidFill>
          <a:latin typeface="DejaVu Sans" charset="2"/>
          <a:ea typeface="方正书宋_GBK" panose="02000000000000000000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ebp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CN" sz="6000" b="1" dirty="0">
                <a:solidFill>
                  <a:srgbClr val="00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Book3</a:t>
            </a:r>
            <a:r>
              <a:rPr lang="en-US" altLang="zh-CN" sz="6000" b="1" dirty="0">
                <a:solidFill>
                  <a:srgbClr val="92D05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en-US" altLang="zh-CN" sz="6000" b="1" dirty="0">
                <a:solidFill>
                  <a:srgbClr val="00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Unit2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altLang="zh-CN" sz="7200" b="1" dirty="0">
                <a:solidFill>
                  <a:schemeClr val="accent6">
                    <a:lumMod val="50000"/>
                  </a:schemeClr>
                </a:solidFill>
                <a:latin typeface="Trebuchet MS" panose="020B0603020202020204" pitchFamily="34" charset="0"/>
              </a:rPr>
              <a:t>Review</a:t>
            </a:r>
            <a:endParaRPr lang="zh-CN" altLang="en-US" sz="7200" b="1" dirty="0">
              <a:solidFill>
                <a:schemeClr val="accent6">
                  <a:lumMod val="50000"/>
                </a:schemeClr>
              </a:solidFill>
              <a:latin typeface="Trebuchet MS" panose="020B060302020202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9905" y="31432"/>
            <a:ext cx="11172190" cy="1325880"/>
          </a:xfrm>
        </p:spPr>
        <p:txBody>
          <a:bodyPr/>
          <a:lstStyle/>
          <a:p>
            <a:r>
              <a:rPr lang="en-US" altLang="zh-CN" sz="6000" b="1" dirty="0">
                <a:solidFill>
                  <a:srgbClr val="7030A0"/>
                </a:solidFill>
                <a:latin typeface="Broadway" panose="04040905080002020502" pitchFamily="82" charset="0"/>
              </a:rPr>
              <a:t>             </a:t>
            </a:r>
            <a:r>
              <a:rPr lang="en-US" altLang="zh-CN" sz="6600" b="1" dirty="0">
                <a:solidFill>
                  <a:srgbClr val="7030A0"/>
                </a:solidFill>
                <a:latin typeface="Comic Sans MS" panose="030F0702030302020204" pitchFamily="66" charset="0"/>
                <a:cs typeface="Comic Sans MS" panose="030F0702030302020204" pitchFamily="66" charset="0"/>
              </a:rPr>
              <a:t>Useful Expressions</a:t>
            </a:r>
            <a:endParaRPr lang="zh-CN" altLang="en-US" sz="6600" b="1" dirty="0">
              <a:solidFill>
                <a:srgbClr val="7030A0"/>
              </a:solidFill>
              <a:latin typeface="Comic Sans MS" panose="030F0702030302020204" pitchFamily="66" charset="0"/>
              <a:cs typeface="Comic Sans MS" panose="030F0702030302020204" pitchFamily="66" charset="0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031240" y="1292860"/>
            <a:ext cx="7656830" cy="5290820"/>
          </a:xfrm>
          <a:solidFill>
            <a:srgbClr val="FFFF00"/>
          </a:solidFill>
        </p:spPr>
        <p:txBody>
          <a:bodyPr>
            <a:noAutofit/>
          </a:bodyPr>
          <a:lstStyle/>
          <a:p>
            <a:pPr marL="0" lvl="0" indent="0" algn="just" latinLnBrk="1">
              <a:lnSpc>
                <a:spcPts val="1700"/>
              </a:lnSpc>
              <a:buNone/>
            </a:pPr>
            <a:endParaRPr lang="en-US" altLang="zh-CN" sz="2400" b="1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457200" lvl="0" indent="-457200" algn="just" fontAlgn="auto" latinLnBrk="1">
              <a:lnSpc>
                <a:spcPts val="2200"/>
              </a:lnSpc>
              <a:spcAft>
                <a:spcPts val="0"/>
              </a:spcAft>
              <a:buAutoNum type="arabicPeriod"/>
            </a:pP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carry </a:t>
            </a:r>
            <a:r>
              <a:rPr lang="en-US" altLang="zh-CN" sz="2400" b="1" dirty="0" err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sb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through </a:t>
            </a:r>
            <a:r>
              <a:rPr lang="en-US" altLang="zh-CN" sz="2400" b="1" dirty="0" err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sth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</a:t>
            </a:r>
          </a:p>
          <a:p>
            <a:pPr marL="0" lvl="0" indent="0" algn="just" fontAlgn="auto" latinLnBrk="1">
              <a:lnSpc>
                <a:spcPts val="2200"/>
              </a:lnSpc>
              <a:spcAft>
                <a:spcPts val="0"/>
              </a:spcAft>
              <a:buNone/>
            </a:pP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2. the majority of </a:t>
            </a:r>
          </a:p>
          <a:p>
            <a:pPr marL="0" lvl="0" indent="0" algn="just" fontAlgn="auto" latinLnBrk="1">
              <a:lnSpc>
                <a:spcPts val="2200"/>
              </a:lnSpc>
              <a:spcAft>
                <a:spcPts val="0"/>
              </a:spcAft>
              <a:buNone/>
            </a:pP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3complain (to </a:t>
            </a:r>
            <a:r>
              <a:rPr lang="en-US" altLang="zh-CN" sz="2400" b="1" dirty="0" err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sb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 of/about </a:t>
            </a:r>
            <a:r>
              <a:rPr lang="en-US" altLang="zh-CN" sz="2400" b="1" dirty="0" err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sth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</a:p>
          <a:p>
            <a:pPr marL="0" lvl="0" indent="0" algn="just" fontAlgn="auto" latinLnBrk="1">
              <a:lnSpc>
                <a:spcPts val="2200"/>
              </a:lnSpc>
              <a:spcAft>
                <a:spcPts val="0"/>
              </a:spcAft>
              <a:buNone/>
            </a:pP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4. 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in response to</a:t>
            </a:r>
            <a:endParaRPr lang="en-US" altLang="zh-CN" sz="2400" b="1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lvl="0" indent="0" algn="just" fontAlgn="auto" latinLnBrk="1">
              <a:lnSpc>
                <a:spcPts val="2200"/>
              </a:lnSpc>
              <a:spcAft>
                <a:spcPts val="0"/>
              </a:spcAft>
              <a:buNone/>
            </a:pP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5. 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be scared of </a:t>
            </a:r>
            <a:endParaRPr lang="en-US" altLang="zh-CN" sz="2400" b="1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lvl="0" indent="0" algn="just" fontAlgn="auto" latinLnBrk="1">
              <a:lnSpc>
                <a:spcPts val="2200"/>
              </a:lnSpc>
              <a:spcAft>
                <a:spcPts val="0"/>
              </a:spcAft>
              <a:buNone/>
            </a:pP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6. 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see sb. doing </a:t>
            </a:r>
            <a:r>
              <a:rPr lang="en-US" altLang="zh-CN" sz="2400" b="1" dirty="0" err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sth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./faraway</a:t>
            </a:r>
            <a:endParaRPr lang="en-US" altLang="zh-CN" sz="2400" b="1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lvl="0" indent="0" algn="just" fontAlgn="auto" latinLnBrk="1">
              <a:lnSpc>
                <a:spcPts val="2200"/>
              </a:lnSpc>
              <a:spcAft>
                <a:spcPts val="0"/>
              </a:spcAft>
              <a:buNone/>
            </a:pP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7. 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tend to do </a:t>
            </a:r>
            <a:r>
              <a:rPr lang="en-US" altLang="zh-CN" sz="2400" b="1" dirty="0" err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sth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.</a:t>
            </a:r>
          </a:p>
          <a:p>
            <a:pPr marL="0" lvl="0" indent="0" algn="just" fontAlgn="auto" latinLnBrk="1">
              <a:lnSpc>
                <a:spcPts val="2200"/>
              </a:lnSpc>
              <a:spcAft>
                <a:spcPts val="0"/>
              </a:spcAft>
              <a:buNone/>
            </a:pP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   tend sb./</a:t>
            </a:r>
            <a:r>
              <a:rPr lang="en-US" altLang="zh-CN" sz="2400" b="1" dirty="0" err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sth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.</a:t>
            </a:r>
          </a:p>
          <a:p>
            <a:pPr marL="0" lvl="0" indent="0" algn="just" fontAlgn="auto" latinLnBrk="1">
              <a:lnSpc>
                <a:spcPts val="2200"/>
              </a:lnSpc>
              <a:spcAft>
                <a:spcPts val="0"/>
              </a:spcAft>
              <a:buNone/>
            </a:pP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8. 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replace A with B</a:t>
            </a:r>
            <a:endParaRPr lang="en-US" altLang="zh-CN" sz="2400" b="1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lvl="0" indent="0" algn="just" fontAlgn="auto" latinLnBrk="1">
              <a:lnSpc>
                <a:spcPts val="2200"/>
              </a:lnSpc>
              <a:spcAft>
                <a:spcPts val="0"/>
              </a:spcAft>
              <a:buNone/>
            </a:pP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9. 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disguised oneself as </a:t>
            </a:r>
          </a:p>
          <a:p>
            <a:pPr marL="0" lvl="0" indent="0" algn="just" fontAlgn="auto" latinLnBrk="1">
              <a:lnSpc>
                <a:spcPts val="2200"/>
              </a:lnSpc>
              <a:spcAft>
                <a:spcPts val="0"/>
              </a:spcAft>
              <a:buNone/>
            </a:pP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10. in tears/despair</a:t>
            </a:r>
          </a:p>
          <a:p>
            <a:pPr marL="0" lvl="0" indent="0" algn="just" fontAlgn="auto" latinLnBrk="1">
              <a:lnSpc>
                <a:spcPts val="2200"/>
              </a:lnSpc>
              <a:spcAft>
                <a:spcPts val="0"/>
              </a:spcAft>
              <a:buNone/>
            </a:pP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11. 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keep sb. from harm</a:t>
            </a:r>
          </a:p>
          <a:p>
            <a:pPr marL="0" lvl="0" indent="0" algn="just" fontAlgn="auto" latinLnBrk="1">
              <a:lnSpc>
                <a:spcPts val="2200"/>
              </a:lnSpc>
              <a:spcAft>
                <a:spcPts val="0"/>
              </a:spcAft>
              <a:buNone/>
            </a:pP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12. a great deal of </a:t>
            </a:r>
            <a:endParaRPr lang="en-US" altLang="zh-CN" sz="2400" b="1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lvl="0" indent="0" algn="just" latinLnBrk="1">
              <a:lnSpc>
                <a:spcPts val="1700"/>
              </a:lnSpc>
              <a:buNone/>
            </a:pP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</a:p>
          <a:p>
            <a:pPr marL="0" lvl="0" indent="0" algn="just" latinLnBrk="1">
              <a:lnSpc>
                <a:spcPts val="1700"/>
              </a:lnSpc>
              <a:buNone/>
            </a:pPr>
            <a:endParaRPr lang="en-US" altLang="zh-CN" sz="2400" b="1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770880" y="2339340"/>
            <a:ext cx="5480050" cy="3345180"/>
          </a:xfrm>
          <a:solidFill>
            <a:srgbClr val="00FFFF"/>
          </a:solidFill>
        </p:spPr>
        <p:txBody>
          <a:bodyPr>
            <a:normAutofit/>
          </a:bodyPr>
          <a:lstStyle/>
          <a:p>
            <a:pPr marL="0" lvl="0" indent="0" algn="just" latinLnBrk="1">
              <a:lnSpc>
                <a:spcPts val="4800"/>
              </a:lnSpc>
              <a:buNone/>
            </a:pPr>
            <a:r>
              <a:rPr lang="en-US" altLang="zh-CN" sz="3200" b="1" dirty="0">
                <a:latin typeface="Calibri" panose="020F0502020204030204" charset="0"/>
                <a:ea typeface="宋体" panose="02010600030101010101" pitchFamily="2" charset="-122"/>
                <a:cs typeface="Times New Roman" panose="02020603050405020304" pitchFamily="18" charset="0"/>
              </a:rPr>
              <a:t>1. not…until…</a:t>
            </a:r>
          </a:p>
          <a:p>
            <a:pPr marL="0" lvl="0" indent="0" algn="just" latinLnBrk="1">
              <a:lnSpc>
                <a:spcPts val="4800"/>
              </a:lnSpc>
              <a:buNone/>
            </a:pPr>
            <a:r>
              <a:rPr lang="en-US" altLang="zh-CN" sz="3200" b="1" dirty="0">
                <a:latin typeface="Calibri" panose="020F0502020204030204" charset="0"/>
                <a:ea typeface="宋体" panose="02010600030101010101" pitchFamily="2" charset="-122"/>
                <a:cs typeface="Times New Roman" panose="02020603050405020304" pitchFamily="18" charset="0"/>
              </a:rPr>
              <a:t>2. having done</a:t>
            </a:r>
            <a:endParaRPr lang="zh-CN" altLang="en-US" sz="3200" b="1" dirty="0">
              <a:latin typeface="Calibri" panose="020F050202020403020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lvl="0" indent="0" algn="just" latinLnBrk="1">
              <a:lnSpc>
                <a:spcPts val="4800"/>
              </a:lnSpc>
              <a:buNone/>
            </a:pPr>
            <a:r>
              <a:rPr lang="en-US" altLang="zh-CN" sz="3200" b="1" dirty="0">
                <a:latin typeface="Calibri" panose="020F0502020204030204" charset="0"/>
                <a:ea typeface="宋体" panose="02010600030101010101" pitchFamily="2" charset="-122"/>
                <a:cs typeface="Times New Roman" panose="02020603050405020304" pitchFamily="18" charset="0"/>
              </a:rPr>
              <a:t>3. Nothing is +</a:t>
            </a:r>
            <a:r>
              <a:rPr lang="zh-CN" altLang="en-US" b="1" dirty="0">
                <a:latin typeface="Calibri" panose="020F0502020204030204" charset="0"/>
                <a:ea typeface="宋体" panose="02010600030101010101" pitchFamily="2" charset="-122"/>
                <a:cs typeface="Times New Roman" panose="02020603050405020304" pitchFamily="18" charset="0"/>
              </a:rPr>
              <a:t>比较级</a:t>
            </a:r>
            <a:r>
              <a:rPr lang="en-US" altLang="zh-CN" b="1" dirty="0">
                <a:latin typeface="Calibri" panose="020F0502020204030204" charset="0"/>
                <a:ea typeface="宋体" panose="02010600030101010101" pitchFamily="2" charset="-122"/>
                <a:cs typeface="Times New Roman" panose="02020603050405020304" pitchFamily="18" charset="0"/>
              </a:rPr>
              <a:t>+than …</a:t>
            </a:r>
            <a:endParaRPr lang="en-US" altLang="zh-CN" sz="3200" b="1" dirty="0">
              <a:latin typeface="Calibri" panose="020F050202020403020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lvl="0" indent="0" algn="just" latinLnBrk="1">
              <a:lnSpc>
                <a:spcPts val="4800"/>
              </a:lnSpc>
              <a:buNone/>
            </a:pPr>
            <a:endParaRPr lang="en-US" altLang="zh-CN" sz="3200" b="1" dirty="0">
              <a:latin typeface="Calibri" panose="020F050202020403020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lvl="0" indent="0" algn="just" latinLnBrk="1">
              <a:lnSpc>
                <a:spcPts val="4800"/>
              </a:lnSpc>
              <a:buNone/>
            </a:pPr>
            <a:endParaRPr lang="en-US" altLang="zh-CN" sz="3200" b="1" dirty="0">
              <a:latin typeface="Calibri" panose="020F050202020403020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4" grpId="0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6"/>
          <p:cNvSpPr txBox="1"/>
          <p:nvPr/>
        </p:nvSpPr>
        <p:spPr>
          <a:xfrm>
            <a:off x="11544300" y="0"/>
            <a:ext cx="647700" cy="922020"/>
          </a:xfrm>
          <a:prstGeom prst="rect">
            <a:avLst/>
          </a:prstGeom>
          <a:solidFill>
            <a:srgbClr val="66FF66"/>
          </a:solidFill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0" y="476672"/>
            <a:ext cx="12192000" cy="476822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These words of </a:t>
            </a:r>
            <a:r>
              <a:rPr lang="en-US" altLang="zh-CN" sz="3200" b="1" dirty="0" err="1">
                <a:latin typeface="Times New Roman" pitchFamily="18" charset="0"/>
                <a:cs typeface="Times New Roman" pitchFamily="18" charset="0"/>
              </a:rPr>
              <a:t>Dr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 Lin </a:t>
            </a:r>
            <a:r>
              <a:rPr lang="en-US" altLang="zh-CN" sz="3200" b="1" dirty="0" err="1">
                <a:latin typeface="Times New Roman" pitchFamily="18" charset="0"/>
                <a:cs typeface="Times New Roman" pitchFamily="18" charset="0"/>
              </a:rPr>
              <a:t>Qiaozhi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 give us a look into the heart of this</a:t>
            </a: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amazing woman, and what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carried her through 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a life of hard</a:t>
            </a: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choices.                                   </a:t>
            </a:r>
            <a:endParaRPr lang="en-US" altLang="zh-CN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  <a:sym typeface="Wingdings"/>
            </a:endParaRPr>
          </a:p>
          <a:p>
            <a:pPr marL="984250" indent="-984250">
              <a:lnSpc>
                <a:spcPct val="120000"/>
              </a:lnSpc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 marL="984250" indent="-984250">
              <a:lnSpc>
                <a:spcPct val="120000"/>
              </a:lnSpc>
            </a:pPr>
            <a:endParaRPr lang="en-US" altLang="zh-CN" sz="3200" b="1" dirty="0">
              <a:latin typeface="Times New Roman" pitchFamily="18" charset="0"/>
              <a:cs typeface="Times New Roman" pitchFamily="18" charset="0"/>
            </a:endParaRPr>
          </a:p>
          <a:p>
            <a:pPr marL="984250" indent="-984250">
              <a:lnSpc>
                <a:spcPct val="120000"/>
              </a:lnSpc>
            </a:pPr>
            <a:endParaRPr lang="en-US" altLang="zh-CN" sz="3200" b="1" dirty="0">
              <a:latin typeface="Times New Roman" pitchFamily="18" charset="0"/>
              <a:cs typeface="Times New Roman" pitchFamily="18" charset="0"/>
            </a:endParaRPr>
          </a:p>
          <a:p>
            <a:pPr marL="984250" indent="-984250">
              <a:lnSpc>
                <a:spcPct val="120000"/>
              </a:lnSpc>
            </a:pPr>
            <a:endParaRPr lang="en-US" altLang="zh-CN" sz="3200" b="1" dirty="0">
              <a:latin typeface="Times New Roman" pitchFamily="18" charset="0"/>
              <a:cs typeface="Times New Roman" pitchFamily="18" charset="0"/>
            </a:endParaRPr>
          </a:p>
          <a:p>
            <a:pPr marL="984250" indent="-984250">
              <a:lnSpc>
                <a:spcPct val="120000"/>
              </a:lnSpc>
            </a:pPr>
            <a:endParaRPr lang="en-US" altLang="zh-CN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8286F354-5ED0-4B4C-A427-7247D72CA4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6973" y="2599689"/>
            <a:ext cx="7348261" cy="4129724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45928BEE-698B-4FAF-A89A-0E333F13477D}"/>
              </a:ext>
            </a:extLst>
          </p:cNvPr>
          <p:cNvSpPr txBox="1"/>
          <p:nvPr/>
        </p:nvSpPr>
        <p:spPr>
          <a:xfrm>
            <a:off x="3948112" y="2384541"/>
            <a:ext cx="7943850" cy="904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84250" indent="-984250">
              <a:lnSpc>
                <a:spcPct val="120000"/>
              </a:lnSpc>
            </a:pPr>
            <a:r>
              <a:rPr lang="zh-CN" altLang="en-US" sz="2400" b="1" dirty="0">
                <a:latin typeface="Times New Roman" pitchFamily="18" charset="0"/>
                <a:cs typeface="Times New Roman" pitchFamily="18" charset="0"/>
              </a:rPr>
              <a:t>我的信心，加上您教给我的技巧，帮助我通过了考试。</a:t>
            </a:r>
          </a:p>
          <a:p>
            <a:endParaRPr lang="zh-CN" altLang="en-US" sz="2400" dirty="0"/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968F3691-6BEF-428C-A186-10F56925B75E}"/>
              </a:ext>
            </a:extLst>
          </p:cNvPr>
          <p:cNvSpPr txBox="1"/>
          <p:nvPr/>
        </p:nvSpPr>
        <p:spPr>
          <a:xfrm>
            <a:off x="5057775" y="3128489"/>
            <a:ext cx="7134225" cy="21135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84250" indent="-984250">
              <a:lnSpc>
                <a:spcPct val="120000"/>
              </a:lnSpc>
            </a:pPr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My confidence, together with the skills you taught me, </a:t>
            </a:r>
            <a:r>
              <a:rPr lang="en-US" altLang="zh-CN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carried me through </a:t>
            </a:r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the exams.</a:t>
            </a:r>
          </a:p>
          <a:p>
            <a:pPr marL="984250" indent="-984250">
              <a:lnSpc>
                <a:spcPct val="120000"/>
              </a:lnSpc>
            </a:pPr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          </a:t>
            </a:r>
            <a:endParaRPr lang="zh-CN" altLang="en-US" sz="2800" dirty="0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8C4E318A-21AF-4C8D-9C62-76A79591C33B}"/>
              </a:ext>
            </a:extLst>
          </p:cNvPr>
          <p:cNvSpPr txBox="1"/>
          <p:nvPr/>
        </p:nvSpPr>
        <p:spPr>
          <a:xfrm>
            <a:off x="4902739" y="1684540"/>
            <a:ext cx="33657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帮助某人渡过难关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636631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2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1775520" y="1124744"/>
            <a:ext cx="7632700" cy="3744415"/>
          </a:xfrm>
        </p:spPr>
        <p:txBody>
          <a:bodyPr/>
          <a:lstStyle/>
          <a:p>
            <a:pPr marL="0" indent="0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拓展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】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carry on with </a:t>
            </a:r>
            <a:r>
              <a:rPr lang="en-US" altLang="zh-CN" sz="3200" b="1" dirty="0" err="1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sth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.</a:t>
            </a:r>
            <a:r>
              <a:rPr lang="en-US" altLang="zh-CN" sz="3200" b="1" dirty="0">
                <a:latin typeface="Times New Roman" panose="02020603050405020304" pitchFamily="18" charset="0"/>
                <a:sym typeface="Arial" panose="020B0604020202020204" pitchFamily="34" charset="0"/>
              </a:rPr>
              <a:t>    </a:t>
            </a:r>
            <a:r>
              <a:rPr lang="zh-CN" altLang="en-US" sz="3200" b="1" dirty="0">
                <a:latin typeface="Times New Roman" panose="02020603050405020304" pitchFamily="18" charset="0"/>
                <a:sym typeface="Arial" panose="020B0604020202020204" pitchFamily="34" charset="0"/>
              </a:rPr>
              <a:t>继续做某事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carry on                    </a:t>
            </a:r>
            <a:r>
              <a:rPr lang="zh-CN" altLang="en-US" sz="3200" b="1" dirty="0">
                <a:latin typeface="Times New Roman" panose="02020603050405020304" pitchFamily="18" charset="0"/>
                <a:sym typeface="Arial" panose="020B0604020202020204" pitchFamily="34" charset="0"/>
              </a:rPr>
              <a:t>继续；参与</a:t>
            </a:r>
          </a:p>
          <a:p>
            <a:pPr marL="0" indent="0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carry away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               </a:t>
            </a:r>
            <a:r>
              <a:rPr lang="zh-CN" altLang="en-US" sz="3200" b="1" dirty="0">
                <a:latin typeface="Times New Roman" panose="02020603050405020304" pitchFamily="18" charset="0"/>
                <a:sym typeface="Arial" panose="020B0604020202020204" pitchFamily="34" charset="0"/>
              </a:rPr>
              <a:t>带走</a:t>
            </a:r>
          </a:p>
          <a:p>
            <a:pPr marL="0" indent="0" algn="just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carry out            </a:t>
            </a:r>
            <a:r>
              <a:rPr lang="zh-CN" altLang="en-US" sz="3200" b="1" dirty="0">
                <a:latin typeface="Times New Roman" panose="02020603050405020304" pitchFamily="18" charset="0"/>
                <a:sym typeface="Arial" panose="020B0604020202020204" pitchFamily="34" charset="0"/>
              </a:rPr>
              <a:t>实行; 执行; 完成</a:t>
            </a:r>
          </a:p>
          <a:p>
            <a:pPr marL="0" indent="0" algn="just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carry off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            </a:t>
            </a:r>
            <a:r>
              <a:rPr lang="zh-CN" altLang="en-US" sz="3200" b="1" dirty="0">
                <a:latin typeface="Times New Roman" panose="02020603050405020304" pitchFamily="18" charset="0"/>
                <a:sym typeface="Arial" panose="020B0604020202020204" pitchFamily="34" charset="0"/>
              </a:rPr>
              <a:t>运走; 带走; 获得(奖项)</a:t>
            </a:r>
          </a:p>
        </p:txBody>
      </p:sp>
      <p:sp>
        <p:nvSpPr>
          <p:cNvPr id="2" name="左大括号 1"/>
          <p:cNvSpPr/>
          <p:nvPr/>
        </p:nvSpPr>
        <p:spPr bwMode="auto">
          <a:xfrm>
            <a:off x="1487984" y="1988616"/>
            <a:ext cx="287536" cy="2448495"/>
          </a:xfrm>
          <a:prstGeom prst="leftBrace">
            <a:avLst>
              <a:gd name="adj1" fmla="val 31048"/>
              <a:gd name="adj2" fmla="val 50000"/>
            </a:avLst>
          </a:prstGeom>
          <a:noFill/>
          <a:ln w="19050" cap="flat" cmpd="sng" algn="ctr">
            <a:solidFill>
              <a:schemeClr val="tx1">
                <a:lumMod val="95000"/>
                <a:lumOff val="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endParaRPr lang="zh-CN" altLang="en-US" sz="3200">
              <a:latin typeface="Arial" pitchFamily="34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94914721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954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407368" y="980728"/>
            <a:ext cx="11305256" cy="4176886"/>
          </a:xfrm>
        </p:spPr>
        <p:txBody>
          <a:bodyPr>
            <a:normAutofit/>
          </a:bodyPr>
          <a:lstStyle/>
          <a:p>
            <a:pPr marL="442913" indent="-442913">
              <a:lnSpc>
                <a:spcPct val="130000"/>
              </a:lnSpc>
              <a:spcBef>
                <a:spcPct val="0"/>
              </a:spcBef>
              <a:buNone/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语境应用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】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用适当的副词或介词填空。</a:t>
            </a:r>
          </a:p>
          <a:p>
            <a:pPr marL="450850" indent="-450850">
              <a:lnSpc>
                <a:spcPct val="130000"/>
              </a:lnSpc>
              <a:spcBef>
                <a:spcPct val="0"/>
              </a:spcBef>
              <a:buNone/>
            </a:pPr>
            <a:r>
              <a:rPr lang="en-US" altLang="zh-CN" sz="3200" b="1" dirty="0">
                <a:latin typeface="Times New Roman" panose="02020603050405020304" pitchFamily="18" charset="0"/>
                <a:sym typeface="Arial" panose="020B0604020202020204" pitchFamily="34" charset="0"/>
              </a:rPr>
              <a:t>1) Turn off the water supply before carrying _____ repairs.</a:t>
            </a:r>
          </a:p>
          <a:p>
            <a:pPr marL="450850" indent="-450850">
              <a:lnSpc>
                <a:spcPct val="130000"/>
              </a:lnSpc>
              <a:spcBef>
                <a:spcPct val="0"/>
              </a:spcBef>
              <a:buNone/>
            </a:pPr>
            <a:r>
              <a:rPr lang="en-US" altLang="zh-CN" sz="3200" b="1" dirty="0">
                <a:latin typeface="Times New Roman" panose="02020603050405020304" pitchFamily="18" charset="0"/>
                <a:sym typeface="Arial" panose="020B0604020202020204" pitchFamily="34" charset="0"/>
              </a:rPr>
              <a:t>2) </a:t>
            </a:r>
            <a:r>
              <a:rPr lang="en-US" altLang="zh-CN" sz="3200" b="1" dirty="0" err="1">
                <a:latin typeface="Times New Roman" panose="02020603050405020304" pitchFamily="18" charset="0"/>
                <a:sym typeface="Arial" panose="020B0604020202020204" pitchFamily="34" charset="0"/>
              </a:rPr>
              <a:t>Mr</a:t>
            </a:r>
            <a:r>
              <a:rPr lang="en-US" altLang="zh-CN" sz="3200" b="1" dirty="0">
                <a:latin typeface="Times New Roman" panose="02020603050405020304" pitchFamily="18" charset="0"/>
                <a:sym typeface="Arial" panose="020B0604020202020204" pitchFamily="34" charset="0"/>
              </a:rPr>
              <a:t> Dean carried _____ his business until he retired.</a:t>
            </a:r>
          </a:p>
          <a:p>
            <a:pPr marL="450850" indent="-450850">
              <a:lnSpc>
                <a:spcPct val="130000"/>
              </a:lnSpc>
              <a:spcBef>
                <a:spcPct val="0"/>
              </a:spcBef>
              <a:buNone/>
            </a:pPr>
            <a:r>
              <a:rPr lang="en-US" altLang="zh-CN" sz="3200" b="1" dirty="0">
                <a:latin typeface="Times New Roman" panose="02020603050405020304" pitchFamily="18" charset="0"/>
                <a:sym typeface="Arial" panose="020B0604020202020204" pitchFamily="34" charset="0"/>
              </a:rPr>
              <a:t>3) He carried _____ most of the prizes for swimming.</a:t>
            </a:r>
          </a:p>
          <a:p>
            <a:pPr marL="450850" indent="-450850">
              <a:lnSpc>
                <a:spcPct val="130000"/>
              </a:lnSpc>
              <a:spcBef>
                <a:spcPct val="0"/>
              </a:spcBef>
              <a:buNone/>
            </a:pPr>
            <a:r>
              <a:rPr lang="en-US" altLang="zh-CN" sz="3200" b="1" dirty="0">
                <a:latin typeface="Times New Roman" panose="02020603050405020304" pitchFamily="18" charset="0"/>
                <a:sym typeface="Arial" panose="020B0604020202020204" pitchFamily="34" charset="0"/>
              </a:rPr>
              <a:t>4) I hate it when she calls me at work —I’m always too busy </a:t>
            </a:r>
          </a:p>
          <a:p>
            <a:pPr marL="450850" indent="-450850">
              <a:lnSpc>
                <a:spcPct val="130000"/>
              </a:lnSpc>
              <a:spcBef>
                <a:spcPct val="0"/>
              </a:spcBef>
              <a:buNone/>
            </a:pPr>
            <a:r>
              <a:rPr lang="en-US" altLang="zh-CN" sz="3200" b="1" dirty="0">
                <a:latin typeface="Times New Roman" panose="02020603050405020304" pitchFamily="18" charset="0"/>
                <a:sym typeface="Arial" panose="020B0604020202020204" pitchFamily="34" charset="0"/>
              </a:rPr>
              <a:t>    to carry _____ a conversation with her.   </a:t>
            </a:r>
          </a:p>
        </p:txBody>
      </p:sp>
      <p:sp>
        <p:nvSpPr>
          <p:cNvPr id="253957" name="Rectangle 5"/>
          <p:cNvSpPr>
            <a:spLocks noChangeArrowheads="1"/>
          </p:cNvSpPr>
          <p:nvPr/>
        </p:nvSpPr>
        <p:spPr bwMode="auto">
          <a:xfrm>
            <a:off x="2588359" y="4162454"/>
            <a:ext cx="1009650" cy="683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on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53958" name="Rectangle 6"/>
          <p:cNvSpPr>
            <a:spLocks noChangeArrowheads="1"/>
          </p:cNvSpPr>
          <p:nvPr/>
        </p:nvSpPr>
        <p:spPr bwMode="auto">
          <a:xfrm>
            <a:off x="8328248" y="1629222"/>
            <a:ext cx="879475" cy="683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eaLnBrk="0" hangingPunct="0"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out </a:t>
            </a:r>
          </a:p>
        </p:txBody>
      </p:sp>
      <p:sp>
        <p:nvSpPr>
          <p:cNvPr id="253959" name="Rectangle 7"/>
          <p:cNvSpPr>
            <a:spLocks noChangeArrowheads="1"/>
          </p:cNvSpPr>
          <p:nvPr/>
        </p:nvSpPr>
        <p:spPr bwMode="auto">
          <a:xfrm>
            <a:off x="4223792" y="2277294"/>
            <a:ext cx="1223962" cy="683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eaLnBrk="0" hangingPunct="0"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on     </a:t>
            </a:r>
          </a:p>
        </p:txBody>
      </p:sp>
      <p:sp>
        <p:nvSpPr>
          <p:cNvPr id="253960" name="Rectangle 8"/>
          <p:cNvSpPr>
            <a:spLocks noChangeArrowheads="1"/>
          </p:cNvSpPr>
          <p:nvPr/>
        </p:nvSpPr>
        <p:spPr bwMode="auto">
          <a:xfrm>
            <a:off x="2966978" y="2925366"/>
            <a:ext cx="1262063" cy="683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off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327295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539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539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9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539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539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3957" grpId="0"/>
      <p:bldP spid="253958" grpId="0"/>
      <p:bldP spid="253959" grpId="0"/>
      <p:bldP spid="25396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67408" y="1340768"/>
            <a:ext cx="10081120" cy="304698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3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汉译英。</a:t>
            </a:r>
            <a:endParaRPr lang="en-US" altLang="zh-CN" sz="32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5) </a:t>
            </a:r>
            <a:r>
              <a:rPr lang="zh-CN" altLang="en-US" sz="3200" b="1" dirty="0">
                <a:latin typeface="Times New Roman" pitchFamily="18" charset="0"/>
                <a:cs typeface="Times New Roman" pitchFamily="18" charset="0"/>
              </a:rPr>
              <a:t>这本书帮助我度过了艰难时期。</a:t>
            </a:r>
            <a:endParaRPr lang="en-US" altLang="zh-CN" sz="3200" b="1" dirty="0">
              <a:latin typeface="Times New Roman" pitchFamily="18" charset="0"/>
              <a:cs typeface="Times New Roman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The book has carried me through</a:t>
            </a:r>
            <a:r>
              <a:rPr lang="zh-CN" altLang="en-US" sz="3200" dirty="0">
                <a:solidFill>
                  <a:srgbClr val="FF0000"/>
                </a:solidFill>
              </a:rPr>
              <a:t>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the hard times.</a:t>
            </a:r>
            <a:r>
              <a:rPr lang="zh-CN" altLang="en-US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altLang="zh-CN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6) </a:t>
            </a:r>
            <a:r>
              <a:rPr lang="zh-CN" altLang="en-US" sz="3200" b="1" dirty="0">
                <a:latin typeface="Times New Roman" pitchFamily="18" charset="0"/>
                <a:cs typeface="Times New Roman" pitchFamily="18" charset="0"/>
              </a:rPr>
              <a:t>他的勇气使他战胜了病症。</a:t>
            </a: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His courage carried him through his illness.</a:t>
            </a:r>
            <a:endParaRPr lang="zh-CN" altLang="en-US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9200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91344" y="404664"/>
            <a:ext cx="11593288" cy="12741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At age 18, instead of following the traditional path of marriage</a:t>
            </a: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like the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majority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girls, she chose to study medicine.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521792" y="1908754"/>
            <a:ext cx="1116124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majority 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n. </a:t>
            </a:r>
            <a:r>
              <a:rPr lang="en-US" altLang="zh-CN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most of the people or things in a group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大部分；大多数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36575" indent="-536575">
              <a:lnSpc>
                <a:spcPct val="120000"/>
              </a:lnSpc>
            </a:pPr>
            <a:r>
              <a:rPr lang="en-US" altLang="zh-CN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The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majority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students find it quite hard to live on the amount of money they get.</a:t>
            </a:r>
          </a:p>
          <a:p>
            <a:pPr marL="536575" indent="-536575">
              <a:lnSpc>
                <a:spcPct val="120000"/>
              </a:lnSpc>
            </a:pP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大多数学生都觉得很难靠他们得到的那点钱生活。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文本框 6"/>
          <p:cNvSpPr txBox="1"/>
          <p:nvPr/>
        </p:nvSpPr>
        <p:spPr>
          <a:xfrm>
            <a:off x="11544300" y="0"/>
            <a:ext cx="647700" cy="922020"/>
          </a:xfrm>
          <a:prstGeom prst="rect">
            <a:avLst/>
          </a:prstGeom>
          <a:solidFill>
            <a:srgbClr val="66FF66"/>
          </a:solidFill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solidFill>
                  <a:schemeClr val="tx1"/>
                </a:solidFill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554794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7" name="Text Box 3"/>
          <p:cNvSpPr txBox="1">
            <a:spLocks noChangeArrowheads="1"/>
          </p:cNvSpPr>
          <p:nvPr/>
        </p:nvSpPr>
        <p:spPr bwMode="auto">
          <a:xfrm>
            <a:off x="947019" y="582795"/>
            <a:ext cx="7561262" cy="18085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归纳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/ the majority of …  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大多数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大半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be in the/a majority  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占大多数</a:t>
            </a:r>
          </a:p>
        </p:txBody>
      </p:sp>
      <p:sp>
        <p:nvSpPr>
          <p:cNvPr id="134148" name="Text Box 4"/>
          <p:cNvSpPr txBox="1">
            <a:spLocks noChangeArrowheads="1"/>
          </p:cNvSpPr>
          <p:nvPr/>
        </p:nvSpPr>
        <p:spPr bwMode="auto">
          <a:xfrm>
            <a:off x="1023219" y="2700619"/>
            <a:ext cx="9472926" cy="29965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拓展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minority  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少数，小部分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/ minority of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少数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major  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adj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主要的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vi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主修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专门研究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major in 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主修</a:t>
            </a:r>
          </a:p>
        </p:txBody>
      </p:sp>
    </p:spTree>
    <p:extLst>
      <p:ext uri="{BB962C8B-B14F-4D97-AF65-F5344CB8AC3E}">
        <p14:creationId xmlns:p14="http://schemas.microsoft.com/office/powerpoint/2010/main" val="18295300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34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414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9" name="Text Box 3"/>
          <p:cNvSpPr txBox="1">
            <a:spLocks noChangeArrowheads="1"/>
          </p:cNvSpPr>
          <p:nvPr/>
        </p:nvSpPr>
        <p:spPr bwMode="auto">
          <a:xfrm>
            <a:off x="263352" y="1556792"/>
            <a:ext cx="11857312" cy="41772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46088" indent="-446088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6254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514350" indent="-514350">
              <a:lnSpc>
                <a:spcPct val="120000"/>
              </a:lnSpc>
              <a:buAutoNum type="arabicParenR"/>
            </a:pPr>
            <a:r>
              <a:rPr lang="en-US" altLang="zh-CN" sz="3200" b="1" dirty="0">
                <a:latin typeface="Times New Roman" panose="02020603050405020304" pitchFamily="18" charset="0"/>
              </a:rPr>
              <a:t>the majority/minority</a:t>
            </a:r>
            <a:r>
              <a:rPr lang="zh-CN" altLang="en-US" sz="3200" b="1" dirty="0">
                <a:latin typeface="Times New Roman" panose="02020603050405020304" pitchFamily="18" charset="0"/>
              </a:rPr>
              <a:t> 作主语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+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单数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/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复数谓语动词 </a:t>
            </a:r>
            <a:r>
              <a:rPr lang="en-US" altLang="zh-CN" sz="3200" b="1" dirty="0">
                <a:latin typeface="Times New Roman" panose="02020603050405020304" pitchFamily="18" charset="0"/>
              </a:rPr>
              <a:t>(</a:t>
            </a:r>
            <a:r>
              <a:rPr lang="zh-CN" altLang="en-US" sz="3200" b="1" dirty="0">
                <a:latin typeface="Times New Roman" panose="02020603050405020304" pitchFamily="18" charset="0"/>
              </a:rPr>
              <a:t>由句意而定</a:t>
            </a:r>
            <a:r>
              <a:rPr lang="en-US" altLang="zh-CN" sz="3200" b="1" dirty="0">
                <a:latin typeface="Times New Roman" panose="02020603050405020304" pitchFamily="18" charset="0"/>
              </a:rPr>
              <a:t>)</a:t>
            </a:r>
          </a:p>
          <a:p>
            <a:pPr marL="0" indent="533400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e.g. The majority was/were in </a:t>
            </a:r>
            <a:r>
              <a:rPr lang="en-US" altLang="zh-CN" sz="3200" b="1" dirty="0" err="1">
                <a:latin typeface="Times New Roman" panose="02020603050405020304" pitchFamily="18" charset="0"/>
              </a:rPr>
              <a:t>favour</a:t>
            </a:r>
            <a:r>
              <a:rPr lang="en-US" altLang="zh-CN" sz="3200" b="1" dirty="0">
                <a:latin typeface="Times New Roman" panose="02020603050405020304" pitchFamily="18" charset="0"/>
              </a:rPr>
              <a:t> of banning smoking.</a:t>
            </a:r>
            <a:endParaRPr lang="zh-CN" altLang="en-US" sz="3200" b="1" dirty="0">
              <a:latin typeface="Times New Roman" panose="02020603050405020304" pitchFamily="18" charset="0"/>
            </a:endParaRPr>
          </a:p>
          <a:p>
            <a:pPr marL="541338" indent="-541338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2)  “the/a majority of</a:t>
            </a:r>
            <a:r>
              <a:rPr lang="zh-CN" altLang="en-US" sz="3200" b="1" dirty="0">
                <a:latin typeface="Times New Roman" panose="02020603050405020304" pitchFamily="18" charset="0"/>
              </a:rPr>
              <a:t>＋名词”用作主语，其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谓语动词的数应与名词的数保持一致</a:t>
            </a:r>
            <a:r>
              <a:rPr lang="zh-CN" altLang="en-US" sz="3200" b="1" dirty="0">
                <a:latin typeface="Times New Roman" panose="02020603050405020304" pitchFamily="18" charset="0"/>
              </a:rPr>
              <a:t>。</a:t>
            </a:r>
            <a:endParaRPr lang="en-US" altLang="zh-CN" sz="3200" b="1" dirty="0">
              <a:latin typeface="Times New Roman" panose="02020603050405020304" pitchFamily="18" charset="0"/>
            </a:endParaRPr>
          </a:p>
          <a:p>
            <a:pPr marL="1079500" indent="-538163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</a:rPr>
              <a:t>e.g.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The majority of </a:t>
            </a:r>
            <a:r>
              <a:rPr lang="en-US" altLang="zh-CN" sz="3200" b="1" dirty="0">
                <a:latin typeface="Times New Roman" panose="02020603050405020304" pitchFamily="18" charset="0"/>
              </a:rPr>
              <a:t>my patients ________(come) to me from other cities.</a:t>
            </a:r>
          </a:p>
          <a:p>
            <a:pPr indent="633413"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The majority of </a:t>
            </a:r>
            <a:r>
              <a:rPr lang="en-US" altLang="zh-CN" sz="3200" b="1" dirty="0">
                <a:latin typeface="Times New Roman" panose="02020603050405020304" pitchFamily="18" charset="0"/>
              </a:rPr>
              <a:t>the damage _____(be) easy to repair.</a:t>
            </a:r>
            <a:endParaRPr lang="zh-CN" altLang="en-US" sz="3200" b="1" dirty="0">
              <a:latin typeface="Times New Roman" panose="02020603050405020304" pitchFamily="18" charset="0"/>
            </a:endParaRPr>
          </a:p>
        </p:txBody>
      </p:sp>
      <p:pic>
        <p:nvPicPr>
          <p:cNvPr id="45061" name="Picture 5" descr="QQ图片2018071014042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392" y="620688"/>
            <a:ext cx="1584176" cy="828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036412BB-FC42-4047-A5DB-8B74019F3739}"/>
              </a:ext>
            </a:extLst>
          </p:cNvPr>
          <p:cNvSpPr txBox="1"/>
          <p:nvPr/>
        </p:nvSpPr>
        <p:spPr>
          <a:xfrm>
            <a:off x="6536987" y="3986457"/>
            <a:ext cx="14591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highlight>
                  <a:srgbClr val="FFFF00"/>
                </a:highlight>
              </a:rPr>
              <a:t>come</a:t>
            </a:r>
            <a:endParaRPr lang="zh-CN" altLang="en-US" sz="2800" b="1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6E7954A1-434D-4F09-BF9D-6196E16492CF}"/>
              </a:ext>
            </a:extLst>
          </p:cNvPr>
          <p:cNvSpPr txBox="1"/>
          <p:nvPr/>
        </p:nvSpPr>
        <p:spPr>
          <a:xfrm>
            <a:off x="6660203" y="5160262"/>
            <a:ext cx="6063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highlight>
                  <a:srgbClr val="FFFF00"/>
                </a:highlight>
              </a:rPr>
              <a:t>is </a:t>
            </a:r>
            <a:endParaRPr lang="zh-CN" altLang="en-US" sz="2800" b="1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2166666843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407368" y="764704"/>
            <a:ext cx="11305256" cy="4968875"/>
          </a:xfrm>
          <a:noFill/>
          <a:ln/>
        </p:spPr>
        <p:txBody>
          <a:bodyPr/>
          <a:lstStyle/>
          <a:p>
            <a:pPr marL="446088" indent="-446088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语境应用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  <a:r>
              <a:rPr lang="zh-CN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单句语法填空。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6088" indent="-446088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 For one thing, I hope to gain a bit more knowledge of gardening so that it can help me to major _____ the gardening after attending college.</a:t>
            </a:r>
          </a:p>
          <a:p>
            <a:pPr marL="446088" indent="-446088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 An agreement seems to be impossible because the majority of the committee members _____ (be) against it.</a:t>
            </a:r>
          </a:p>
        </p:txBody>
      </p:sp>
      <p:sp>
        <p:nvSpPr>
          <p:cNvPr id="44035" name="Rectangle 3"/>
          <p:cNvSpPr>
            <a:spLocks noChangeArrowheads="1"/>
          </p:cNvSpPr>
          <p:nvPr/>
        </p:nvSpPr>
        <p:spPr bwMode="auto">
          <a:xfrm>
            <a:off x="8400256" y="1988840"/>
            <a:ext cx="526106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036" name="Rectangle 4"/>
          <p:cNvSpPr>
            <a:spLocks noChangeArrowheads="1"/>
          </p:cNvSpPr>
          <p:nvPr/>
        </p:nvSpPr>
        <p:spPr bwMode="auto">
          <a:xfrm>
            <a:off x="5318231" y="3717032"/>
            <a:ext cx="747897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are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407368" y="4333360"/>
            <a:ext cx="11233248" cy="12042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446088" indent="-44608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1087438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495425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903413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311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768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3225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683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4140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indent="0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3) The _________ (major) of them take an online language </a:t>
            </a:r>
          </a:p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test before starting their </a:t>
            </a:r>
            <a:r>
              <a:rPr lang="en-US" altLang="zh-CN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programme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  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703785" y="4313515"/>
            <a:ext cx="1710725" cy="683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majority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107282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4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4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5" grpId="0"/>
      <p:bldP spid="44036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91344" y="188640"/>
            <a:ext cx="11377264" cy="12741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46088" indent="-446088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…her brother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complained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thinking of the high tuition fees. </a:t>
            </a:r>
          </a:p>
          <a:p>
            <a:pPr marL="446088" indent="-446088">
              <a:lnSpc>
                <a:spcPct val="120000"/>
              </a:lnSpc>
            </a:pP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一想到高昂的学费，她的哥哥就抱怨</a:t>
            </a:r>
            <a:r>
              <a:rPr lang="en-US" altLang="zh-CN" sz="3200" b="1" dirty="0">
                <a:latin typeface="+mj-ea"/>
                <a:ea typeface="+mj-ea"/>
                <a:cs typeface="Times New Roman" panose="02020603050405020304" pitchFamily="18" charset="0"/>
              </a:rPr>
              <a:t>……</a:t>
            </a:r>
            <a:endParaRPr lang="zh-CN" altLang="en-US" sz="3200" b="1" dirty="0">
              <a:latin typeface="+mj-ea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551384" y="1303272"/>
            <a:ext cx="11305256" cy="541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tabLst>
                <a:tab pos="2933700" algn="l"/>
              </a:tabLs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12788">
              <a:tabLst>
                <a:tab pos="2933700" algn="l"/>
              </a:tabLs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tabLst>
                <a:tab pos="2933700" algn="l"/>
              </a:tabLs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tabLst>
                <a:tab pos="2933700" algn="l"/>
              </a:tabLs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tabLst>
                <a:tab pos="2933700" algn="l"/>
              </a:tabLs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2933700" algn="l"/>
              </a:tabLs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2933700" algn="l"/>
              </a:tabLs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2933700" algn="l"/>
              </a:tabLs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2933700" algn="l"/>
              </a:tabLs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cs typeface="Times New Roman" panose="02020603050405020304" pitchFamily="18" charset="0"/>
              </a:rPr>
              <a:t>complain </a:t>
            </a:r>
            <a:r>
              <a:rPr lang="en-US" altLang="zh-CN" sz="3200" b="1" i="1" dirty="0">
                <a:solidFill>
                  <a:srgbClr val="FF0000"/>
                </a:solidFill>
                <a:cs typeface="Times New Roman" panose="02020603050405020304" pitchFamily="18" charset="0"/>
              </a:rPr>
              <a:t>vi. &amp; </a:t>
            </a:r>
            <a:r>
              <a:rPr lang="en-US" altLang="zh-CN" sz="3200" b="1" i="1" dirty="0" err="1">
                <a:solidFill>
                  <a:srgbClr val="FF0000"/>
                </a:solidFill>
                <a:cs typeface="Times New Roman" panose="02020603050405020304" pitchFamily="18" charset="0"/>
              </a:rPr>
              <a:t>vt.</a:t>
            </a:r>
            <a:r>
              <a:rPr lang="en-US" altLang="zh-CN" sz="3200" b="1" dirty="0">
                <a:solidFill>
                  <a:srgbClr val="FF0000"/>
                </a:solidFill>
                <a:cs typeface="Times New Roman" panose="02020603050405020304" pitchFamily="18" charset="0"/>
              </a:rPr>
              <a:t> </a:t>
            </a:r>
            <a:r>
              <a:rPr lang="en-US" altLang="zh-CN" sz="3200" b="1" i="1" dirty="0"/>
              <a:t>to say that you are annoyed, not satisfied, or unhappy about something or someone </a:t>
            </a:r>
            <a:r>
              <a:rPr lang="zh-CN" altLang="en-US" sz="3200" b="1" dirty="0">
                <a:solidFill>
                  <a:srgbClr val="FF0000"/>
                </a:solidFill>
                <a:cs typeface="Times New Roman" panose="02020603050405020304" pitchFamily="18" charset="0"/>
              </a:rPr>
              <a:t>抱怨；发牢骚</a:t>
            </a:r>
            <a:endParaRPr lang="en-US" altLang="zh-CN" sz="3200" b="1" dirty="0">
              <a:solidFill>
                <a:srgbClr val="FF0000"/>
              </a:solidFill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0000FF"/>
                </a:solidFill>
                <a:cs typeface="Times New Roman" panose="02020603050405020304" pitchFamily="18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cs typeface="Times New Roman" panose="02020603050405020304" pitchFamily="18" charset="0"/>
              </a:rPr>
              <a:t>归纳</a:t>
            </a:r>
            <a:r>
              <a:rPr lang="en-US" altLang="zh-CN" sz="3200" b="1" dirty="0">
                <a:solidFill>
                  <a:srgbClr val="0000FF"/>
                </a:solidFill>
                <a:cs typeface="Times New Roman" panose="02020603050405020304" pitchFamily="18" charset="0"/>
              </a:rPr>
              <a:t>】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cs typeface="Times New Roman" panose="02020603050405020304" pitchFamily="18" charset="0"/>
              </a:rPr>
              <a:t>  complain (to </a:t>
            </a:r>
            <a:r>
              <a:rPr lang="en-US" altLang="zh-CN" sz="3200" b="1" dirty="0" err="1">
                <a:solidFill>
                  <a:srgbClr val="FF0000"/>
                </a:solidFill>
                <a:cs typeface="Times New Roman" panose="02020603050405020304" pitchFamily="18" charset="0"/>
              </a:rPr>
              <a:t>sb</a:t>
            </a:r>
            <a:r>
              <a:rPr lang="en-US" altLang="zh-CN" sz="3200" b="1" dirty="0">
                <a:solidFill>
                  <a:srgbClr val="FF0000"/>
                </a:solidFill>
                <a:cs typeface="Times New Roman" panose="02020603050405020304" pitchFamily="18" charset="0"/>
              </a:rPr>
              <a:t>) of/about </a:t>
            </a:r>
            <a:r>
              <a:rPr lang="en-US" altLang="zh-CN" sz="3200" b="1" dirty="0" err="1">
                <a:solidFill>
                  <a:srgbClr val="FF0000"/>
                </a:solidFill>
                <a:cs typeface="Times New Roman" panose="02020603050405020304" pitchFamily="18" charset="0"/>
              </a:rPr>
              <a:t>sth</a:t>
            </a:r>
            <a:r>
              <a:rPr lang="en-US" altLang="zh-CN" sz="3200" b="1" dirty="0">
                <a:solidFill>
                  <a:srgbClr val="FF0000"/>
                </a:solidFill>
                <a:cs typeface="Times New Roman" panose="02020603050405020304" pitchFamily="18" charset="0"/>
              </a:rPr>
              <a:t> </a:t>
            </a:r>
            <a:r>
              <a:rPr lang="zh-CN" altLang="en-US" sz="3200" b="1" dirty="0">
                <a:cs typeface="Times New Roman" panose="02020603050405020304" pitchFamily="18" charset="0"/>
              </a:rPr>
              <a:t>向某人投诉</a:t>
            </a:r>
            <a:r>
              <a:rPr lang="en-US" altLang="zh-CN" sz="3200" b="1" dirty="0">
                <a:cs typeface="Times New Roman" panose="02020603050405020304" pitchFamily="18" charset="0"/>
              </a:rPr>
              <a:t>/</a:t>
            </a:r>
            <a:r>
              <a:rPr lang="zh-CN" altLang="en-US" sz="3200" b="1" dirty="0">
                <a:cs typeface="Times New Roman" panose="02020603050405020304" pitchFamily="18" charset="0"/>
              </a:rPr>
              <a:t>抱怨某事</a:t>
            </a:r>
          </a:p>
          <a:p>
            <a:pPr>
              <a:lnSpc>
                <a:spcPct val="120000"/>
              </a:lnSpc>
            </a:pPr>
            <a:r>
              <a:rPr lang="zh-CN" altLang="en-US" sz="3200" b="1" dirty="0">
                <a:solidFill>
                  <a:srgbClr val="FF0000"/>
                </a:solidFill>
                <a:cs typeface="Times New Roman" panose="02020603050405020304" pitchFamily="18" charset="0"/>
              </a:rPr>
              <a:t>  </a:t>
            </a:r>
            <a:r>
              <a:rPr lang="en-US" altLang="zh-CN" sz="3200" b="1" dirty="0">
                <a:solidFill>
                  <a:srgbClr val="FF0000"/>
                </a:solidFill>
                <a:cs typeface="Times New Roman" panose="02020603050405020304" pitchFamily="18" charset="0"/>
              </a:rPr>
              <a:t>complain (to </a:t>
            </a:r>
            <a:r>
              <a:rPr lang="en-US" altLang="zh-CN" sz="3200" b="1" dirty="0" err="1">
                <a:solidFill>
                  <a:srgbClr val="FF0000"/>
                </a:solidFill>
                <a:cs typeface="Times New Roman" panose="02020603050405020304" pitchFamily="18" charset="0"/>
              </a:rPr>
              <a:t>sb</a:t>
            </a:r>
            <a:r>
              <a:rPr lang="en-US" altLang="zh-CN" sz="3200" b="1" dirty="0">
                <a:solidFill>
                  <a:srgbClr val="FF0000"/>
                </a:solidFill>
                <a:cs typeface="Times New Roman" panose="02020603050405020304" pitchFamily="18" charset="0"/>
              </a:rPr>
              <a:t>) that...</a:t>
            </a:r>
            <a:r>
              <a:rPr lang="en-US" altLang="zh-CN" sz="3200" b="1" dirty="0">
                <a:cs typeface="Times New Roman" panose="02020603050405020304" pitchFamily="18" charset="0"/>
              </a:rPr>
              <a:t>   </a:t>
            </a:r>
            <a:r>
              <a:rPr lang="zh-CN" altLang="en-US" sz="3200" b="1" dirty="0">
                <a:cs typeface="Times New Roman" panose="02020603050405020304" pitchFamily="18" charset="0"/>
              </a:rPr>
              <a:t>抱怨</a:t>
            </a:r>
            <a:r>
              <a:rPr lang="en-US" altLang="zh-CN" sz="3200" b="1" dirty="0">
                <a:latin typeface="+mj-ea"/>
                <a:ea typeface="+mj-ea"/>
                <a:cs typeface="Times New Roman" panose="02020603050405020304" pitchFamily="18" charset="0"/>
              </a:rPr>
              <a:t>……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0000FF"/>
                </a:solidFill>
                <a:cs typeface="Times New Roman" panose="02020603050405020304" pitchFamily="18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cs typeface="Times New Roman" panose="02020603050405020304" pitchFamily="18" charset="0"/>
              </a:rPr>
              <a:t>拓展</a:t>
            </a:r>
            <a:r>
              <a:rPr lang="en-US" altLang="zh-CN" sz="3200" b="1" dirty="0">
                <a:solidFill>
                  <a:srgbClr val="0000FF"/>
                </a:solidFill>
                <a:cs typeface="Times New Roman" panose="02020603050405020304" pitchFamily="18" charset="0"/>
              </a:rPr>
              <a:t>】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cs typeface="Times New Roman" panose="02020603050405020304" pitchFamily="18" charset="0"/>
              </a:rPr>
              <a:t>  complaint </a:t>
            </a:r>
            <a:r>
              <a:rPr lang="en-US" altLang="zh-CN" sz="3200" b="1" i="1" dirty="0">
                <a:solidFill>
                  <a:srgbClr val="FF0000"/>
                </a:solidFill>
                <a:cs typeface="Times New Roman" panose="02020603050405020304" pitchFamily="18" charset="0"/>
              </a:rPr>
              <a:t>n</a:t>
            </a:r>
            <a:r>
              <a:rPr lang="en-US" altLang="zh-CN" sz="3200" b="1" dirty="0">
                <a:solidFill>
                  <a:srgbClr val="FF0000"/>
                </a:solidFill>
                <a:cs typeface="Times New Roman" panose="02020603050405020304" pitchFamily="18" charset="0"/>
              </a:rPr>
              <a:t>.</a:t>
            </a:r>
            <a:r>
              <a:rPr lang="en-US" altLang="zh-CN" sz="3200" b="1" dirty="0">
                <a:cs typeface="Times New Roman" panose="02020603050405020304" pitchFamily="18" charset="0"/>
              </a:rPr>
              <a:t> </a:t>
            </a:r>
            <a:r>
              <a:rPr lang="zh-CN" altLang="en-US" sz="3200" b="1" dirty="0">
                <a:cs typeface="Times New Roman" panose="02020603050405020304" pitchFamily="18" charset="0"/>
              </a:rPr>
              <a:t>抱怨；投诉；不满</a:t>
            </a:r>
          </a:p>
          <a:p>
            <a:pPr>
              <a:lnSpc>
                <a:spcPct val="120000"/>
              </a:lnSpc>
            </a:pPr>
            <a:r>
              <a:rPr lang="zh-CN" altLang="en-US" sz="3200" b="1" dirty="0">
                <a:solidFill>
                  <a:srgbClr val="FF0000"/>
                </a:solidFill>
                <a:cs typeface="Times New Roman" panose="02020603050405020304" pitchFamily="18" charset="0"/>
              </a:rPr>
              <a:t>  </a:t>
            </a:r>
            <a:r>
              <a:rPr lang="en-US" altLang="zh-CN" sz="3200" b="1" dirty="0">
                <a:solidFill>
                  <a:srgbClr val="FF0000"/>
                </a:solidFill>
                <a:cs typeface="Times New Roman" panose="02020603050405020304" pitchFamily="18" charset="0"/>
              </a:rPr>
              <a:t>make a complaint against </a:t>
            </a:r>
            <a:r>
              <a:rPr lang="zh-CN" altLang="en-US" sz="3200" b="1" dirty="0">
                <a:cs typeface="Times New Roman" panose="02020603050405020304" pitchFamily="18" charset="0"/>
              </a:rPr>
              <a:t>对</a:t>
            </a:r>
            <a:r>
              <a:rPr lang="en-US" altLang="zh-CN" sz="3200" b="1" dirty="0">
                <a:latin typeface="+mj-ea"/>
                <a:ea typeface="+mj-ea"/>
                <a:cs typeface="Times New Roman" panose="02020603050405020304" pitchFamily="18" charset="0"/>
              </a:rPr>
              <a:t>……</a:t>
            </a:r>
            <a:r>
              <a:rPr lang="zh-CN" altLang="en-US" sz="3200" b="1" dirty="0">
                <a:cs typeface="Times New Roman" panose="02020603050405020304" pitchFamily="18" charset="0"/>
              </a:rPr>
              <a:t>投诉</a:t>
            </a:r>
          </a:p>
          <a:p>
            <a:pPr>
              <a:lnSpc>
                <a:spcPct val="120000"/>
              </a:lnSpc>
            </a:pPr>
            <a:r>
              <a:rPr lang="zh-CN" altLang="en-US" sz="3200" b="1" dirty="0">
                <a:solidFill>
                  <a:srgbClr val="FF0000"/>
                </a:solidFill>
                <a:cs typeface="Times New Roman" panose="02020603050405020304" pitchFamily="18" charset="0"/>
              </a:rPr>
              <a:t>  </a:t>
            </a:r>
            <a:r>
              <a:rPr lang="en-US" altLang="zh-CN" sz="3200" b="1" dirty="0">
                <a:solidFill>
                  <a:srgbClr val="FF0000"/>
                </a:solidFill>
                <a:cs typeface="Times New Roman" panose="02020603050405020304" pitchFamily="18" charset="0"/>
              </a:rPr>
              <a:t>make a complaint (to </a:t>
            </a:r>
            <a:r>
              <a:rPr lang="en-US" altLang="zh-CN" sz="3200" b="1" dirty="0" err="1">
                <a:solidFill>
                  <a:srgbClr val="FF0000"/>
                </a:solidFill>
                <a:cs typeface="Times New Roman" panose="02020603050405020304" pitchFamily="18" charset="0"/>
              </a:rPr>
              <a:t>sb</a:t>
            </a:r>
            <a:r>
              <a:rPr lang="en-US" altLang="zh-CN" sz="3200" b="1" dirty="0">
                <a:solidFill>
                  <a:srgbClr val="FF0000"/>
                </a:solidFill>
                <a:cs typeface="Times New Roman" panose="02020603050405020304" pitchFamily="18" charset="0"/>
              </a:rPr>
              <a:t>) about/of </a:t>
            </a:r>
            <a:r>
              <a:rPr lang="en-US" altLang="zh-CN" sz="3200" b="1" dirty="0" err="1">
                <a:solidFill>
                  <a:srgbClr val="FF0000"/>
                </a:solidFill>
                <a:cs typeface="Times New Roman" panose="02020603050405020304" pitchFamily="18" charset="0"/>
              </a:rPr>
              <a:t>sth</a:t>
            </a:r>
            <a:r>
              <a:rPr lang="en-US" altLang="zh-CN" sz="3200" b="1" dirty="0">
                <a:solidFill>
                  <a:srgbClr val="FF0000"/>
                </a:solidFill>
                <a:cs typeface="Times New Roman" panose="02020603050405020304" pitchFamily="18" charset="0"/>
              </a:rPr>
              <a:t> </a:t>
            </a:r>
            <a:r>
              <a:rPr lang="zh-CN" altLang="en-US" sz="3200" b="1" dirty="0">
                <a:cs typeface="Times New Roman" panose="02020603050405020304" pitchFamily="18" charset="0"/>
              </a:rPr>
              <a:t>向某人抱怨</a:t>
            </a:r>
            <a:r>
              <a:rPr lang="en-US" altLang="zh-CN" sz="3200" b="1" dirty="0">
                <a:cs typeface="Times New Roman" panose="02020603050405020304" pitchFamily="18" charset="0"/>
              </a:rPr>
              <a:t>/</a:t>
            </a:r>
            <a:r>
              <a:rPr lang="zh-CN" altLang="en-US" sz="3200" b="1" dirty="0">
                <a:cs typeface="Times New Roman" panose="02020603050405020304" pitchFamily="18" charset="0"/>
              </a:rPr>
              <a:t>投诉某事</a:t>
            </a:r>
          </a:p>
        </p:txBody>
      </p:sp>
      <p:cxnSp>
        <p:nvCxnSpPr>
          <p:cNvPr id="5" name="直接连接符 4"/>
          <p:cNvCxnSpPr/>
          <p:nvPr/>
        </p:nvCxnSpPr>
        <p:spPr>
          <a:xfrm>
            <a:off x="5447928" y="764704"/>
            <a:ext cx="5400600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线形标注 2 5"/>
          <p:cNvSpPr/>
          <p:nvPr/>
        </p:nvSpPr>
        <p:spPr>
          <a:xfrm>
            <a:off x="8328248" y="908720"/>
            <a:ext cx="2664296" cy="554115"/>
          </a:xfrm>
          <a:prstGeom prst="border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-8973"/>
              <a:gd name="adj6" fmla="val -32180"/>
            </a:avLst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>
                <a:solidFill>
                  <a:srgbClr val="0000FF"/>
                </a:solidFill>
              </a:rPr>
              <a:t>作原因状语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11544300" y="0"/>
            <a:ext cx="647700" cy="922020"/>
          </a:xfrm>
          <a:prstGeom prst="rect">
            <a:avLst/>
          </a:prstGeom>
          <a:solidFill>
            <a:srgbClr val="66FF66"/>
          </a:solidFill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solidFill>
                  <a:schemeClr val="tx1"/>
                </a:solidFill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466026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5" name="Rectangle 5"/>
          <p:cNvSpPr>
            <a:spLocks noChangeArrowheads="1"/>
          </p:cNvSpPr>
          <p:nvPr/>
        </p:nvSpPr>
        <p:spPr bwMode="auto">
          <a:xfrm>
            <a:off x="335360" y="513488"/>
            <a:ext cx="11305256" cy="541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 marL="446088" indent="-446088">
              <a:tabLst>
                <a:tab pos="2933700" algn="l"/>
              </a:tabLs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12788">
              <a:tabLst>
                <a:tab pos="2933700" algn="l"/>
              </a:tabLs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tabLst>
                <a:tab pos="2933700" algn="l"/>
              </a:tabLs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tabLst>
                <a:tab pos="2933700" algn="l"/>
              </a:tabLs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tabLst>
                <a:tab pos="2933700" algn="l"/>
              </a:tabLs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2933700" algn="l"/>
              </a:tabLs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2933700" algn="l"/>
              </a:tabLs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2933700" algn="l"/>
              </a:tabLs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2933700" algn="l"/>
              </a:tabLst>
              <a:defRPr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0000FF"/>
                </a:solidFill>
                <a:cs typeface="Times New Roman" panose="02020603050405020304" pitchFamily="18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cs typeface="Times New Roman" panose="02020603050405020304" pitchFamily="18" charset="0"/>
              </a:rPr>
              <a:t>语境应用</a:t>
            </a:r>
            <a:r>
              <a:rPr lang="en-US" altLang="zh-CN" sz="3200" b="1" dirty="0">
                <a:solidFill>
                  <a:srgbClr val="0000FF"/>
                </a:solidFill>
                <a:cs typeface="Times New Roman" panose="02020603050405020304" pitchFamily="18" charset="0"/>
              </a:rPr>
              <a:t>】</a:t>
            </a:r>
            <a:r>
              <a:rPr lang="zh-CN" altLang="en-US" sz="3200" b="1" dirty="0">
                <a:solidFill>
                  <a:srgbClr val="0000FF"/>
                </a:solidFill>
                <a:cs typeface="Times New Roman" panose="02020603050405020304" pitchFamily="18" charset="0"/>
              </a:rPr>
              <a:t>根据提示完成句子。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cs typeface="Times New Roman" panose="02020603050405020304" pitchFamily="18" charset="0"/>
              </a:rPr>
              <a:t>1) She _______________ (</a:t>
            </a:r>
            <a:r>
              <a:rPr lang="zh-CN" altLang="en-US" sz="3200" b="1" dirty="0">
                <a:cs typeface="Times New Roman" panose="02020603050405020304" pitchFamily="18" charset="0"/>
              </a:rPr>
              <a:t>和我们抱怨</a:t>
            </a:r>
            <a:r>
              <a:rPr lang="en-US" altLang="zh-CN" sz="3200" b="1" dirty="0">
                <a:cs typeface="Times New Roman" panose="02020603050405020304" pitchFamily="18" charset="0"/>
              </a:rPr>
              <a:t>) that no one had been at the airport to pick her up.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cs typeface="Times New Roman" panose="02020603050405020304" pitchFamily="18" charset="0"/>
              </a:rPr>
              <a:t>2) If you wish to make a ________________ (complain) about that, you should see the manager.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cs typeface="Times New Roman" panose="02020603050405020304" pitchFamily="18" charset="0"/>
              </a:rPr>
              <a:t>3) I’m writing to _______________ (</a:t>
            </a:r>
            <a:r>
              <a:rPr lang="zh-CN" altLang="en-US" sz="3200" b="1" dirty="0">
                <a:cs typeface="Times New Roman" panose="02020603050405020304" pitchFamily="18" charset="0"/>
              </a:rPr>
              <a:t>投诉</a:t>
            </a:r>
            <a:r>
              <a:rPr lang="en-US" altLang="zh-CN" sz="3200" b="1" dirty="0">
                <a:cs typeface="Times New Roman" panose="02020603050405020304" pitchFamily="18" charset="0"/>
              </a:rPr>
              <a:t>)</a:t>
            </a:r>
            <a:r>
              <a:rPr lang="en-US" altLang="zh-CN" sz="3200" b="1" dirty="0">
                <a:solidFill>
                  <a:srgbClr val="FF0000"/>
                </a:solidFill>
                <a:cs typeface="Times New Roman" panose="02020603050405020304" pitchFamily="18" charset="0"/>
              </a:rPr>
              <a:t> </a:t>
            </a:r>
            <a:r>
              <a:rPr lang="en-US" altLang="zh-CN" sz="3200" b="1" dirty="0">
                <a:cs typeface="Times New Roman" panose="02020603050405020304" pitchFamily="18" charset="0"/>
              </a:rPr>
              <a:t>the bad service of your hotel. 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cs typeface="Times New Roman" panose="02020603050405020304" pitchFamily="18" charset="0"/>
              </a:rPr>
              <a:t>4) </a:t>
            </a:r>
            <a:r>
              <a:rPr lang="zh-CN" altLang="en-US" sz="3200" b="1" dirty="0">
                <a:cs typeface="Times New Roman" panose="02020603050405020304" pitchFamily="18" charset="0"/>
              </a:rPr>
              <a:t>我要就噪音问题提出投诉。（</a:t>
            </a:r>
            <a:r>
              <a:rPr lang="en-US" altLang="zh-CN" sz="3200" b="1" dirty="0">
                <a:cs typeface="Times New Roman" panose="02020603050405020304" pitchFamily="18" charset="0"/>
              </a:rPr>
              <a:t>complaint</a:t>
            </a:r>
            <a:r>
              <a:rPr lang="zh-CN" altLang="en-US" sz="3200" b="1" dirty="0">
                <a:cs typeface="Times New Roman" panose="02020603050405020304" pitchFamily="18" charset="0"/>
              </a:rPr>
              <a:t>）</a:t>
            </a:r>
          </a:p>
          <a:p>
            <a:pPr>
              <a:lnSpc>
                <a:spcPct val="120000"/>
              </a:lnSpc>
            </a:pPr>
            <a:r>
              <a:rPr lang="zh-CN" altLang="en-US" sz="3200" b="1" dirty="0">
                <a:cs typeface="Times New Roman" panose="02020603050405020304" pitchFamily="18" charset="0"/>
              </a:rPr>
              <a:t>    </a:t>
            </a:r>
            <a:r>
              <a:rPr lang="en-US" altLang="zh-CN" sz="3200" b="1" dirty="0">
                <a:cs typeface="Times New Roman" panose="02020603050405020304" pitchFamily="18" charset="0"/>
              </a:rPr>
              <a:t>I’d like to</a:t>
            </a:r>
            <a:r>
              <a:rPr lang="en-US" altLang="zh-CN" sz="3200" b="1" dirty="0">
                <a:solidFill>
                  <a:srgbClr val="FF0000"/>
                </a:solidFill>
                <a:cs typeface="Times New Roman" panose="02020603050405020304" pitchFamily="18" charset="0"/>
              </a:rPr>
              <a:t> </a:t>
            </a:r>
            <a:r>
              <a:rPr lang="en-US" altLang="zh-CN" sz="3200" b="1" dirty="0">
                <a:cs typeface="Times New Roman" panose="02020603050405020304" pitchFamily="18" charset="0"/>
              </a:rPr>
              <a:t>____________________ the noise. </a:t>
            </a:r>
          </a:p>
        </p:txBody>
      </p:sp>
      <p:sp>
        <p:nvSpPr>
          <p:cNvPr id="153606" name="Rectangle 6"/>
          <p:cNvSpPr>
            <a:spLocks noChangeArrowheads="1"/>
          </p:cNvSpPr>
          <p:nvPr/>
        </p:nvSpPr>
        <p:spPr bwMode="auto">
          <a:xfrm>
            <a:off x="1559496" y="1092522"/>
            <a:ext cx="3147015" cy="683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complained to us</a:t>
            </a:r>
          </a:p>
        </p:txBody>
      </p:sp>
      <p:sp>
        <p:nvSpPr>
          <p:cNvPr id="153607" name="Rectangle 7"/>
          <p:cNvSpPr>
            <a:spLocks noChangeArrowheads="1"/>
          </p:cNvSpPr>
          <p:nvPr/>
        </p:nvSpPr>
        <p:spPr bwMode="auto">
          <a:xfrm>
            <a:off x="5231904" y="2225119"/>
            <a:ext cx="1938351" cy="683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complaint</a:t>
            </a:r>
          </a:p>
        </p:txBody>
      </p:sp>
      <p:sp>
        <p:nvSpPr>
          <p:cNvPr id="153608" name="Rectangle 8"/>
          <p:cNvSpPr>
            <a:spLocks noChangeArrowheads="1"/>
          </p:cNvSpPr>
          <p:nvPr/>
        </p:nvSpPr>
        <p:spPr bwMode="auto">
          <a:xfrm>
            <a:off x="3431704" y="3427276"/>
            <a:ext cx="2906565" cy="683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complain about</a:t>
            </a:r>
          </a:p>
        </p:txBody>
      </p:sp>
      <p:sp>
        <p:nvSpPr>
          <p:cNvPr id="2" name="矩形 1"/>
          <p:cNvSpPr/>
          <p:nvPr/>
        </p:nvSpPr>
        <p:spPr>
          <a:xfrm>
            <a:off x="2450124" y="5157192"/>
            <a:ext cx="4512774" cy="6832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make a complaint about 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447356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3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536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536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06" grpId="0"/>
      <p:bldP spid="153607" grpId="0"/>
      <p:bldP spid="153608" grpId="0"/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63352" y="625966"/>
            <a:ext cx="11305256" cy="11757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0850" indent="-450850"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She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responded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“I’d rather stay single to study all my life!”</a:t>
            </a:r>
          </a:p>
          <a:p>
            <a:pPr>
              <a:lnSpc>
                <a:spcPct val="110000"/>
              </a:lnSpc>
            </a:pP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671092" y="1251008"/>
            <a:ext cx="10873208" cy="18651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respond   </a:t>
            </a:r>
            <a:r>
              <a:rPr lang="en-US" altLang="zh-CN" sz="32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vt.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say or write something as a reply 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回答；回复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vi.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do something as a reaction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做出反应；回应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zh-CN" altLang="en-US" sz="3200" dirty="0"/>
              <a:t>                       </a:t>
            </a:r>
            <a:r>
              <a:rPr lang="zh-CN" altLang="en-US" sz="3200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常与介词</a:t>
            </a:r>
            <a:r>
              <a:rPr lang="en-US" altLang="zh-CN" sz="3200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lang="zh-CN" altLang="en-US" sz="3200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连用</a:t>
            </a:r>
            <a:endParaRPr lang="en-US" altLang="zh-CN" sz="3200" b="1" u="sng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文本框 6"/>
          <p:cNvSpPr txBox="1"/>
          <p:nvPr/>
        </p:nvSpPr>
        <p:spPr>
          <a:xfrm>
            <a:off x="11544300" y="0"/>
            <a:ext cx="647700" cy="922020"/>
          </a:xfrm>
          <a:prstGeom prst="rect">
            <a:avLst/>
          </a:prstGeom>
          <a:solidFill>
            <a:srgbClr val="66FF66"/>
          </a:solidFill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12063095-7FFD-45AD-9BD0-3EC3AD6383AB}"/>
              </a:ext>
            </a:extLst>
          </p:cNvPr>
          <p:cNvSpPr txBox="1"/>
          <p:nvPr/>
        </p:nvSpPr>
        <p:spPr>
          <a:xfrm>
            <a:off x="491072" y="3279511"/>
            <a:ext cx="108498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i="0" dirty="0">
                <a:effectLst/>
                <a:latin typeface="Arial" panose="020B0604020202020204" pitchFamily="34" charset="0"/>
              </a:rPr>
              <a:t>They are likely to </a:t>
            </a:r>
            <a:r>
              <a:rPr lang="en-US" altLang="zh-CN" sz="2400" b="1" i="0" dirty="0">
                <a:effectLst/>
                <a:highlight>
                  <a:srgbClr val="FFFF00"/>
                </a:highlight>
                <a:latin typeface="Arial" panose="020B0604020202020204" pitchFamily="34" charset="0"/>
              </a:rPr>
              <a:t>respond</a:t>
            </a:r>
            <a:r>
              <a:rPr lang="en-US" altLang="zh-CN" sz="2400" b="1" i="0" dirty="0">
                <a:effectLst/>
                <a:latin typeface="Arial" panose="020B0604020202020204" pitchFamily="34" charset="0"/>
              </a:rPr>
              <a:t> positively </a:t>
            </a:r>
            <a:r>
              <a:rPr lang="en-US" altLang="zh-CN" sz="2400" b="1" i="0" dirty="0">
                <a:effectLst/>
                <a:highlight>
                  <a:srgbClr val="FFFF00"/>
                </a:highlight>
                <a:latin typeface="Arial" panose="020B0604020202020204" pitchFamily="34" charset="0"/>
              </a:rPr>
              <a:t>to</a:t>
            </a:r>
            <a:r>
              <a:rPr lang="en-US" altLang="zh-CN" sz="2400" b="1" i="0" dirty="0">
                <a:effectLst/>
                <a:latin typeface="Arial" panose="020B0604020202020204" pitchFamily="34" charset="0"/>
              </a:rPr>
              <a:t> the president's request for aid.</a:t>
            </a:r>
            <a:endParaRPr lang="zh-CN" altLang="en-US" sz="2400" b="1" dirty="0"/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169B0A31-F6CD-435E-8B57-700B3E446570}"/>
              </a:ext>
            </a:extLst>
          </p:cNvPr>
          <p:cNvSpPr txBox="1"/>
          <p:nvPr/>
        </p:nvSpPr>
        <p:spPr>
          <a:xfrm>
            <a:off x="491072" y="3748739"/>
            <a:ext cx="101099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0" i="0" dirty="0">
                <a:effectLst/>
                <a:latin typeface="Arial" panose="020B0604020202020204" pitchFamily="34" charset="0"/>
              </a:rPr>
              <a:t>他们有可能积极地回应该总统的援助请求。</a:t>
            </a:r>
            <a:endParaRPr lang="zh-CN" altLang="en-US" sz="2400" dirty="0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C616F300-CFA3-4454-AB58-80ABC3801A34}"/>
              </a:ext>
            </a:extLst>
          </p:cNvPr>
          <p:cNvSpPr txBox="1"/>
          <p:nvPr/>
        </p:nvSpPr>
        <p:spPr>
          <a:xfrm>
            <a:off x="643472" y="4526614"/>
            <a:ext cx="108498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i="0" dirty="0">
                <a:effectLst/>
                <a:latin typeface="Arial" panose="020B0604020202020204" pitchFamily="34" charset="0"/>
              </a:rPr>
              <a:t>I'm pleased to say that he is now doing well and </a:t>
            </a:r>
            <a:r>
              <a:rPr lang="en-US" altLang="zh-CN" sz="2400" b="1" i="0" dirty="0">
                <a:effectLst/>
                <a:highlight>
                  <a:srgbClr val="FFFF00"/>
                </a:highlight>
                <a:latin typeface="Arial" panose="020B0604020202020204" pitchFamily="34" charset="0"/>
              </a:rPr>
              <a:t>responding to </a:t>
            </a:r>
            <a:r>
              <a:rPr lang="en-US" altLang="zh-CN" sz="2400" b="1" i="0" dirty="0">
                <a:effectLst/>
                <a:latin typeface="Arial" panose="020B0604020202020204" pitchFamily="34" charset="0"/>
              </a:rPr>
              <a:t>treatment.</a:t>
            </a:r>
            <a:endParaRPr lang="zh-CN" altLang="en-US" sz="2400" b="1" dirty="0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24ECD796-0A6A-4EEA-9E6A-8B3FEE39C31C}"/>
              </a:ext>
            </a:extLst>
          </p:cNvPr>
          <p:cNvSpPr txBox="1"/>
          <p:nvPr/>
        </p:nvSpPr>
        <p:spPr>
          <a:xfrm>
            <a:off x="643472" y="4995842"/>
            <a:ext cx="101099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0" i="0" dirty="0">
                <a:effectLst/>
                <a:latin typeface="Arial" panose="020B0604020202020204" pitchFamily="34" charset="0"/>
              </a:rPr>
              <a:t>我很高兴地说他现在正在顺利恢复，治疗是有效果的。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174419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  <p:bldP spid="8" grpId="0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23392" y="1658110"/>
            <a:ext cx="6739063" cy="634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response  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n.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反应；回答；回复</a:t>
            </a:r>
          </a:p>
        </p:txBody>
      </p:sp>
      <p:sp>
        <p:nvSpPr>
          <p:cNvPr id="3" name="矩形 2"/>
          <p:cNvSpPr/>
          <p:nvPr/>
        </p:nvSpPr>
        <p:spPr>
          <a:xfrm>
            <a:off x="623392" y="2341095"/>
            <a:ext cx="1108923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常用结构：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response (to)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作为对</a:t>
            </a:r>
            <a:r>
              <a:rPr lang="en-US" altLang="zh-CN" sz="3200" b="1" dirty="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……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的回答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make no response 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没做任何回答</a:t>
            </a:r>
          </a:p>
          <a:p>
            <a:pPr marL="812800" indent="-812800">
              <a:lnSpc>
                <a:spcPct val="120000"/>
              </a:lnSpc>
            </a:pP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e.g. 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response to 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these customers’ 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complaint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the company can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respond to 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those angry customers with an open letter, instead of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making no response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368" y="722006"/>
            <a:ext cx="1584176" cy="887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7088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35360" y="1114696"/>
            <a:ext cx="11377264" cy="36379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语境运用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用适当的介词填空。</a:t>
            </a: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1) He responded ________ her question ________ walking out of the room.</a:t>
            </a: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2) When I said hello to Lisa, she responded ________ a smile.</a:t>
            </a: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3) ________ response to their invitation, we wrote a letter to them.</a:t>
            </a:r>
          </a:p>
        </p:txBody>
      </p:sp>
      <p:sp>
        <p:nvSpPr>
          <p:cNvPr id="4" name="矩形 3"/>
          <p:cNvSpPr/>
          <p:nvPr/>
        </p:nvSpPr>
        <p:spPr>
          <a:xfrm>
            <a:off x="3966828" y="1764106"/>
            <a:ext cx="100811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7752184" y="1758407"/>
            <a:ext cx="118319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by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8184232" y="2933655"/>
            <a:ext cx="203403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with 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1271464" y="3518430"/>
            <a:ext cx="109718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5696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58087" y="605587"/>
            <a:ext cx="7560840" cy="632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scare  </a:t>
            </a:r>
            <a:r>
              <a:rPr lang="en-US" altLang="zh-CN" sz="3200" b="1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vt.</a:t>
            </a:r>
            <a:r>
              <a:rPr lang="en-US" altLang="zh-CN" sz="32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en-US" sz="32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惊吓，使害怕</a:t>
            </a:r>
          </a:p>
        </p:txBody>
      </p:sp>
      <p:sp>
        <p:nvSpPr>
          <p:cNvPr id="5" name="文本框 6"/>
          <p:cNvSpPr txBox="1"/>
          <p:nvPr/>
        </p:nvSpPr>
        <p:spPr>
          <a:xfrm>
            <a:off x="11544300" y="0"/>
            <a:ext cx="647700" cy="922020"/>
          </a:xfrm>
          <a:prstGeom prst="rect">
            <a:avLst/>
          </a:prstGeom>
          <a:solidFill>
            <a:srgbClr val="66FF66"/>
          </a:solidFill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28C42685-CAEC-4B6C-B766-C2B08F12C54A}"/>
              </a:ext>
            </a:extLst>
          </p:cNvPr>
          <p:cNvSpPr txBox="1"/>
          <p:nvPr/>
        </p:nvSpPr>
        <p:spPr>
          <a:xfrm>
            <a:off x="303633" y="1380120"/>
            <a:ext cx="47320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</a:rPr>
              <a:t>Classic sentence pattern: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BC987082-0461-4907-9C72-FB9040E0FEFF}"/>
              </a:ext>
            </a:extLst>
          </p:cNvPr>
          <p:cNvSpPr txBox="1"/>
          <p:nvPr/>
        </p:nvSpPr>
        <p:spPr>
          <a:xfrm>
            <a:off x="483938" y="1983452"/>
            <a:ext cx="47320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/>
              <a:t>最让我害怕的是</a:t>
            </a:r>
            <a:r>
              <a:rPr lang="en-US" altLang="zh-CN" sz="2400" b="1" dirty="0"/>
              <a:t>……</a:t>
            </a:r>
            <a:endParaRPr lang="zh-CN" altLang="en-US" sz="2400" b="1" dirty="0"/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4ED9B349-1C5B-452A-B9BF-203B113BF9BB}"/>
              </a:ext>
            </a:extLst>
          </p:cNvPr>
          <p:cNvSpPr txBox="1"/>
          <p:nvPr/>
        </p:nvSpPr>
        <p:spPr>
          <a:xfrm>
            <a:off x="4373073" y="2009315"/>
            <a:ext cx="73349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latin typeface="Arial Black" panose="020B0A04020102020204" pitchFamily="34" charset="0"/>
              </a:rPr>
              <a:t>What scared me most was that …</a:t>
            </a:r>
            <a:endParaRPr lang="zh-CN" altLang="en-US" sz="2400" b="1" dirty="0">
              <a:latin typeface="Arial Black" panose="020B0A04020102020204" pitchFamily="34" charset="0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542B6A11-C29F-4435-9CAF-C4191F04BBD8}"/>
              </a:ext>
            </a:extLst>
          </p:cNvPr>
          <p:cNvSpPr txBox="1"/>
          <p:nvPr/>
        </p:nvSpPr>
        <p:spPr>
          <a:xfrm>
            <a:off x="483938" y="2654686"/>
            <a:ext cx="47320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/>
              <a:t>scare away/off </a:t>
            </a:r>
            <a:r>
              <a:rPr lang="zh-CN" altLang="en-US" sz="2400" b="1" dirty="0"/>
              <a:t>吓走，吓跑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546C8A32-FC2B-48D3-A675-D4603F48AF34}"/>
              </a:ext>
            </a:extLst>
          </p:cNvPr>
          <p:cNvSpPr txBox="1"/>
          <p:nvPr/>
        </p:nvSpPr>
        <p:spPr>
          <a:xfrm>
            <a:off x="483938" y="3761722"/>
            <a:ext cx="102258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/>
              <a:t>In ancient time, people set off </a:t>
            </a:r>
            <a:r>
              <a:rPr lang="en-US" altLang="zh-CN" sz="2400" b="1" dirty="0" err="1"/>
              <a:t>firecracks</a:t>
            </a:r>
            <a:r>
              <a:rPr lang="en-US" altLang="zh-CN" sz="2400" b="1" dirty="0"/>
              <a:t> to scare away the monster of </a:t>
            </a:r>
            <a:r>
              <a:rPr lang="en-US" altLang="zh-CN" sz="2400" b="1" dirty="0" err="1"/>
              <a:t>Nian</a:t>
            </a:r>
            <a:r>
              <a:rPr lang="en-US" altLang="zh-CN" sz="2400" b="1" dirty="0"/>
              <a:t>.</a:t>
            </a:r>
            <a:endParaRPr lang="zh-CN" altLang="en-US" sz="2400" b="1" dirty="0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B916A0A6-3F30-45A6-AFE7-7B5B81596636}"/>
              </a:ext>
            </a:extLst>
          </p:cNvPr>
          <p:cNvSpPr txBox="1"/>
          <p:nvPr/>
        </p:nvSpPr>
        <p:spPr>
          <a:xfrm>
            <a:off x="483938" y="3300057"/>
            <a:ext cx="102258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/>
              <a:t>古时候，人们点鞭炮是为了吓走怪兽“年”。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328DE569-D3B2-4489-B3EA-86A1AC261B1C}"/>
              </a:ext>
            </a:extLst>
          </p:cNvPr>
          <p:cNvSpPr txBox="1"/>
          <p:nvPr/>
        </p:nvSpPr>
        <p:spPr>
          <a:xfrm>
            <a:off x="303633" y="5125167"/>
            <a:ext cx="47320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/>
              <a:t>吓得要死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2DBDF178-19FC-45F5-BD30-33DF3771CE1D}"/>
              </a:ext>
            </a:extLst>
          </p:cNvPr>
          <p:cNvSpPr txBox="1"/>
          <p:nvPr/>
        </p:nvSpPr>
        <p:spPr>
          <a:xfrm>
            <a:off x="2555005" y="5144537"/>
            <a:ext cx="43201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latin typeface="Arial Black" panose="020B0A04020102020204" pitchFamily="34" charset="0"/>
              </a:rPr>
              <a:t>be scared to death</a:t>
            </a:r>
            <a:endParaRPr lang="zh-CN" altLang="en-US" sz="2400" b="1" dirty="0">
              <a:latin typeface="Arial Black" panose="020B0A04020102020204" pitchFamily="34" charset="0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80FB55F3-2E16-49ED-AAFB-6E2B72B877D5}"/>
              </a:ext>
            </a:extLst>
          </p:cNvPr>
          <p:cNvSpPr txBox="1"/>
          <p:nvPr/>
        </p:nvSpPr>
        <p:spPr>
          <a:xfrm>
            <a:off x="538124" y="4453664"/>
            <a:ext cx="7560840" cy="632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scared  adj. </a:t>
            </a:r>
            <a:r>
              <a:rPr lang="zh-CN" altLang="en-US" sz="32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害怕的，对</a:t>
            </a:r>
            <a:r>
              <a:rPr lang="en-US" altLang="zh-CN" sz="32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r>
              <a:rPr lang="zh-CN" altLang="en-US" sz="32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感到恐惧的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015CCA96-9A28-4ED8-A3F2-F6156A552D07}"/>
              </a:ext>
            </a:extLst>
          </p:cNvPr>
          <p:cNvSpPr txBox="1"/>
          <p:nvPr/>
        </p:nvSpPr>
        <p:spPr>
          <a:xfrm>
            <a:off x="2578615" y="5760577"/>
            <a:ext cx="43201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latin typeface="Arial Black" panose="020B0A04020102020204" pitchFamily="34" charset="0"/>
              </a:rPr>
              <a:t>be scared of sb./</a:t>
            </a:r>
            <a:r>
              <a:rPr lang="en-US" altLang="zh-CN" sz="2400" b="1" dirty="0" err="1">
                <a:latin typeface="Arial Black" panose="020B0A04020102020204" pitchFamily="34" charset="0"/>
              </a:rPr>
              <a:t>sth</a:t>
            </a:r>
            <a:r>
              <a:rPr lang="en-US" altLang="zh-CN" sz="2400" b="1" dirty="0">
                <a:latin typeface="Arial Black" panose="020B0A04020102020204" pitchFamily="34" charset="0"/>
              </a:rPr>
              <a:t>.</a:t>
            </a:r>
            <a:endParaRPr lang="zh-CN" altLang="en-US" sz="2400" b="1" dirty="0">
              <a:latin typeface="Arial Black" panose="020B0A04020102020204" pitchFamily="34" charset="0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FD927FD2-5475-45C4-9408-5F13B90F6E18}"/>
              </a:ext>
            </a:extLst>
          </p:cNvPr>
          <p:cNvSpPr txBox="1"/>
          <p:nvPr/>
        </p:nvSpPr>
        <p:spPr>
          <a:xfrm>
            <a:off x="303633" y="5741207"/>
            <a:ext cx="47320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/>
              <a:t>害怕某人</a:t>
            </a:r>
            <a:r>
              <a:rPr lang="en-US" altLang="zh-CN" sz="2400" b="1" dirty="0"/>
              <a:t>/</a:t>
            </a:r>
            <a:r>
              <a:rPr lang="zh-CN" altLang="en-US" sz="2400" b="1" dirty="0"/>
              <a:t>某事</a:t>
            </a:r>
          </a:p>
        </p:txBody>
      </p:sp>
    </p:spTree>
    <p:extLst>
      <p:ext uri="{BB962C8B-B14F-4D97-AF65-F5344CB8AC3E}">
        <p14:creationId xmlns:p14="http://schemas.microsoft.com/office/powerpoint/2010/main" val="8697145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  <p:bldP spid="8" grpId="0"/>
      <p:bldP spid="10" grpId="0"/>
      <p:bldP spid="11" grpId="0"/>
      <p:bldP spid="13" grpId="0"/>
      <p:bldP spid="1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6"/>
          <p:cNvSpPr txBox="1"/>
          <p:nvPr/>
        </p:nvSpPr>
        <p:spPr>
          <a:xfrm>
            <a:off x="11544300" y="0"/>
            <a:ext cx="647700" cy="922020"/>
          </a:xfrm>
          <a:prstGeom prst="rect">
            <a:avLst/>
          </a:prstGeom>
          <a:solidFill>
            <a:srgbClr val="66FF66"/>
          </a:solidFill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328DE569-D3B2-4489-B3EA-86A1AC261B1C}"/>
              </a:ext>
            </a:extLst>
          </p:cNvPr>
          <p:cNvSpPr txBox="1"/>
          <p:nvPr/>
        </p:nvSpPr>
        <p:spPr>
          <a:xfrm>
            <a:off x="303633" y="797861"/>
            <a:ext cx="47320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/>
              <a:t>吓得要死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2DBDF178-19FC-45F5-BD30-33DF3771CE1D}"/>
              </a:ext>
            </a:extLst>
          </p:cNvPr>
          <p:cNvSpPr txBox="1"/>
          <p:nvPr/>
        </p:nvSpPr>
        <p:spPr>
          <a:xfrm>
            <a:off x="2555005" y="817231"/>
            <a:ext cx="43201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latin typeface="Arial Black" panose="020B0A04020102020204" pitchFamily="34" charset="0"/>
              </a:rPr>
              <a:t>be scared to death</a:t>
            </a:r>
            <a:endParaRPr lang="zh-CN" altLang="en-US" sz="2400" b="1" dirty="0">
              <a:latin typeface="Arial Black" panose="020B0A04020102020204" pitchFamily="34" charset="0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80FB55F3-2E16-49ED-AAFB-6E2B72B877D5}"/>
              </a:ext>
            </a:extLst>
          </p:cNvPr>
          <p:cNvSpPr txBox="1"/>
          <p:nvPr/>
        </p:nvSpPr>
        <p:spPr>
          <a:xfrm>
            <a:off x="164636" y="97493"/>
            <a:ext cx="7560840" cy="632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scared  adj. </a:t>
            </a:r>
            <a:r>
              <a:rPr lang="zh-CN" altLang="en-US" sz="32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害怕的，对</a:t>
            </a:r>
            <a:r>
              <a:rPr lang="en-US" altLang="zh-CN" sz="32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r>
              <a:rPr lang="zh-CN" altLang="en-US" sz="32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感到恐惧的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015CCA96-9A28-4ED8-A3F2-F6156A552D07}"/>
              </a:ext>
            </a:extLst>
          </p:cNvPr>
          <p:cNvSpPr txBox="1"/>
          <p:nvPr/>
        </p:nvSpPr>
        <p:spPr>
          <a:xfrm>
            <a:off x="2578615" y="1433271"/>
            <a:ext cx="43201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latin typeface="Arial Black" panose="020B0A04020102020204" pitchFamily="34" charset="0"/>
              </a:rPr>
              <a:t>be scared of sb./</a:t>
            </a:r>
            <a:r>
              <a:rPr lang="en-US" altLang="zh-CN" sz="2400" b="1" dirty="0" err="1">
                <a:latin typeface="Arial Black" panose="020B0A04020102020204" pitchFamily="34" charset="0"/>
              </a:rPr>
              <a:t>sth</a:t>
            </a:r>
            <a:r>
              <a:rPr lang="en-US" altLang="zh-CN" sz="2400" b="1" dirty="0">
                <a:latin typeface="Arial Black" panose="020B0A04020102020204" pitchFamily="34" charset="0"/>
              </a:rPr>
              <a:t>.</a:t>
            </a:r>
            <a:endParaRPr lang="zh-CN" altLang="en-US" sz="2400" b="1" dirty="0">
              <a:latin typeface="Arial Black" panose="020B0A04020102020204" pitchFamily="34" charset="0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FD927FD2-5475-45C4-9408-5F13B90F6E18}"/>
              </a:ext>
            </a:extLst>
          </p:cNvPr>
          <p:cNvSpPr txBox="1"/>
          <p:nvPr/>
        </p:nvSpPr>
        <p:spPr>
          <a:xfrm>
            <a:off x="303633" y="1413901"/>
            <a:ext cx="47320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/>
              <a:t>害怕某人</a:t>
            </a:r>
            <a:r>
              <a:rPr lang="en-US" altLang="zh-CN" sz="2400" b="1" dirty="0"/>
              <a:t>/</a:t>
            </a:r>
            <a:r>
              <a:rPr lang="zh-CN" altLang="en-US" sz="2400" b="1" dirty="0"/>
              <a:t>某事</a:t>
            </a: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9D8104EA-E0FC-4006-AD64-D3FB951DAE1E}"/>
              </a:ext>
            </a:extLst>
          </p:cNvPr>
          <p:cNvSpPr/>
          <p:nvPr/>
        </p:nvSpPr>
        <p:spPr>
          <a:xfrm>
            <a:off x="7514165" y="97493"/>
            <a:ext cx="190029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32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FF"/>
                </a:solidFill>
                <a:effectLst/>
              </a:rPr>
              <a:t>修饰人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EDCFC1BF-986A-47E9-8527-197AB54E2B40}"/>
              </a:ext>
            </a:extLst>
          </p:cNvPr>
          <p:cNvSpPr txBox="1"/>
          <p:nvPr/>
        </p:nvSpPr>
        <p:spPr>
          <a:xfrm>
            <a:off x="303633" y="2744667"/>
            <a:ext cx="117970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latin typeface="Arial Black" panose="020B0A04020102020204" pitchFamily="34" charset="0"/>
              </a:rPr>
              <a:t>We can’t be scared of the virus. We need work together to fight against it.</a:t>
            </a:r>
            <a:endParaRPr lang="zh-CN" altLang="en-US" sz="2400" b="1" dirty="0">
              <a:latin typeface="Arial Black" panose="020B0A04020102020204" pitchFamily="34" charset="0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5DDFFCD5-B3FE-4647-AB7D-C29D281943EB}"/>
              </a:ext>
            </a:extLst>
          </p:cNvPr>
          <p:cNvSpPr txBox="1"/>
          <p:nvPr/>
        </p:nvSpPr>
        <p:spPr>
          <a:xfrm>
            <a:off x="212611" y="2147997"/>
            <a:ext cx="112109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/>
              <a:t>我们不能畏惧病毒。我们必须共同努力对抗它。</a:t>
            </a: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73B272D3-842C-4981-99E8-2A3E0194CD1E}"/>
              </a:ext>
            </a:extLst>
          </p:cNvPr>
          <p:cNvSpPr/>
          <p:nvPr/>
        </p:nvSpPr>
        <p:spPr>
          <a:xfrm>
            <a:off x="145855" y="3734912"/>
            <a:ext cx="190029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32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FF"/>
                </a:solidFill>
                <a:effectLst/>
              </a:rPr>
              <a:t>修饰物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40BAC6AB-A2B8-4A8A-A70B-B7FDA73566CA}"/>
              </a:ext>
            </a:extLst>
          </p:cNvPr>
          <p:cNvSpPr txBox="1"/>
          <p:nvPr/>
        </p:nvSpPr>
        <p:spPr>
          <a:xfrm>
            <a:off x="170019" y="4432309"/>
            <a:ext cx="7560840" cy="632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scary  adj. </a:t>
            </a:r>
            <a:r>
              <a:rPr lang="zh-CN" altLang="en-US" sz="32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可怕的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4385EAB0-DD91-4FA5-BA8F-E60D583213F8}"/>
              </a:ext>
            </a:extLst>
          </p:cNvPr>
          <p:cNvSpPr txBox="1"/>
          <p:nvPr/>
        </p:nvSpPr>
        <p:spPr>
          <a:xfrm>
            <a:off x="98647" y="5213266"/>
            <a:ext cx="89938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/>
              <a:t>他看上去可怕，实际确实个性格温和的巨人。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55A46D7E-91F7-4398-9D32-A4543A88E59F}"/>
              </a:ext>
            </a:extLst>
          </p:cNvPr>
          <p:cNvSpPr txBox="1"/>
          <p:nvPr/>
        </p:nvSpPr>
        <p:spPr>
          <a:xfrm>
            <a:off x="98647" y="5833182"/>
            <a:ext cx="11797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latin typeface="Arial Black" panose="020B0A04020102020204" pitchFamily="34" charset="0"/>
              </a:rPr>
              <a:t>He looks scary but he’s really a gentle giant.</a:t>
            </a:r>
            <a:endParaRPr lang="zh-CN" altLang="en-US" sz="2400" b="1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7354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6"/>
          <p:cNvSpPr txBox="1"/>
          <p:nvPr/>
        </p:nvSpPr>
        <p:spPr>
          <a:xfrm>
            <a:off x="11544300" y="0"/>
            <a:ext cx="647700" cy="922020"/>
          </a:xfrm>
          <a:prstGeom prst="rect">
            <a:avLst/>
          </a:prstGeom>
          <a:solidFill>
            <a:srgbClr val="66FF66"/>
          </a:solidFill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63352" y="404664"/>
            <a:ext cx="11449271" cy="299659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358775" indent="-358775">
              <a:lnSpc>
                <a:spcPct val="120000"/>
              </a:lnSpc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At times she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was even seen riding 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a donkey to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faraway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 villages to provide medical care.</a:t>
            </a:r>
          </a:p>
          <a:p>
            <a:pPr marL="358775" indent="-358775"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see + sb. + doing </a:t>
            </a:r>
            <a:r>
              <a:rPr lang="en-US" altLang="zh-CN" sz="32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sth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zh-CN" altLang="en-US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， 动词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altLang="zh-CN" sz="32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ing</a:t>
            </a:r>
            <a:r>
              <a:rPr lang="zh-CN" altLang="en-US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形式充当宾语补足语，用来补充说明宾语的动作和情况。相同用法的词还有：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hear, watch, notice, feel</a:t>
            </a:r>
            <a:r>
              <a:rPr lang="zh-CN" altLang="en-US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等。</a:t>
            </a:r>
            <a:endParaRPr lang="en-US" altLang="zh-CN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68501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35360" y="548680"/>
            <a:ext cx="11377264" cy="594508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faraway</a:t>
            </a:r>
            <a:r>
              <a:rPr lang="zh-CN" altLang="en-US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adj.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遥远的，主要用作前置定语，修饰名词。</a:t>
            </a:r>
            <a:endParaRPr lang="en-US" altLang="zh-CN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36575" indent="-536575">
              <a:lnSpc>
                <a:spcPct val="120000"/>
              </a:lnSpc>
            </a:pPr>
            <a:r>
              <a:rPr lang="en-US" altLang="zh-CN" sz="3200" b="1" dirty="0" err="1">
                <a:latin typeface="Times New Roman" pitchFamily="18" charset="0"/>
                <a:cs typeface="Times New Roman" pitchFamily="18" charset="0"/>
              </a:rPr>
              <a:t>eg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  We enjoy his stories of all the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faraway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 countries he has visited.</a:t>
            </a:r>
          </a:p>
          <a:p>
            <a:pPr marL="536575" indent="-536575">
              <a:lnSpc>
                <a:spcPct val="120000"/>
              </a:lnSpc>
            </a:pPr>
            <a:r>
              <a:rPr lang="zh-CN" altLang="en-US" sz="3200" b="1" dirty="0">
                <a:latin typeface="Times New Roman" pitchFamily="18" charset="0"/>
                <a:cs typeface="Times New Roman" pitchFamily="18" charset="0"/>
              </a:rPr>
              <a:t>     我们喜欢听他讲所有他去过的遥远国度的故事。</a:t>
            </a:r>
            <a:endParaRPr lang="en-US" altLang="zh-CN" sz="3200" b="1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20000"/>
              </a:lnSpc>
            </a:pPr>
            <a:r>
              <a:rPr lang="zh-CN" altLang="en-US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而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far away</a:t>
            </a:r>
            <a:r>
              <a:rPr lang="zh-CN" altLang="en-US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短语则不同，除用作状语外，还可作后置定语，对名词进行限定。</a:t>
            </a:r>
            <a:endParaRPr lang="en-US" altLang="zh-CN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36575" indent="-536575">
              <a:lnSpc>
                <a:spcPct val="120000"/>
              </a:lnSpc>
            </a:pPr>
            <a:r>
              <a:rPr lang="en-US" altLang="zh-CN" sz="3200" b="1" dirty="0" err="1">
                <a:latin typeface="Times New Roman" pitchFamily="18" charset="0"/>
                <a:cs typeface="Times New Roman" pitchFamily="18" charset="0"/>
              </a:rPr>
              <a:t>eg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  We could hear the sound of water not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far away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536575" indent="-536575">
              <a:lnSpc>
                <a:spcPct val="120000"/>
              </a:lnSpc>
            </a:pPr>
            <a:r>
              <a:rPr lang="zh-CN" altLang="en-US" sz="3200" b="1" dirty="0">
                <a:latin typeface="Times New Roman" pitchFamily="18" charset="0"/>
                <a:cs typeface="Times New Roman" pitchFamily="18" charset="0"/>
              </a:rPr>
              <a:t>     我们听得见不远处水的响声。</a:t>
            </a:r>
          </a:p>
          <a:p>
            <a:pPr marL="536575" indent="-536575">
              <a:lnSpc>
                <a:spcPct val="120000"/>
              </a:lnSpc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     Sam lives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far away 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from his school.</a:t>
            </a:r>
          </a:p>
          <a:p>
            <a:pPr marL="536575" indent="-536575">
              <a:lnSpc>
                <a:spcPct val="120000"/>
              </a:lnSpc>
            </a:pPr>
            <a:r>
              <a:rPr lang="zh-CN" altLang="en-US" sz="3200" b="1" dirty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Sam</a:t>
            </a:r>
            <a:r>
              <a:rPr lang="zh-CN" altLang="en-US" sz="3200" b="1" dirty="0">
                <a:latin typeface="Times New Roman" pitchFamily="18" charset="0"/>
                <a:cs typeface="Times New Roman" pitchFamily="18" charset="0"/>
              </a:rPr>
              <a:t>住的地方离他的学校很远。</a:t>
            </a:r>
          </a:p>
        </p:txBody>
      </p:sp>
    </p:spTree>
    <p:extLst>
      <p:ext uri="{BB962C8B-B14F-4D97-AF65-F5344CB8AC3E}">
        <p14:creationId xmlns:p14="http://schemas.microsoft.com/office/powerpoint/2010/main" val="380821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63352" y="647673"/>
            <a:ext cx="11521280" cy="18651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She was more interested in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tending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patients,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publishing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medical </a:t>
            </a: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research on care for women and children…</a:t>
            </a: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87388" y="1875701"/>
            <a:ext cx="10873208" cy="12741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tend  </a:t>
            </a:r>
            <a:r>
              <a:rPr lang="en-US" altLang="zh-CN" sz="32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vt.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look after someone or something 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照顾；照料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vi. </a:t>
            </a:r>
            <a:r>
              <a:rPr lang="en-US" altLang="zh-CN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be likely to behave in a particular way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倾向；趋于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</a:p>
        </p:txBody>
      </p:sp>
      <p:sp>
        <p:nvSpPr>
          <p:cNvPr id="4" name="矩形 3"/>
          <p:cNvSpPr/>
          <p:nvPr/>
        </p:nvSpPr>
        <p:spPr>
          <a:xfrm>
            <a:off x="587388" y="3149896"/>
            <a:ext cx="11161240" cy="24560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31825" indent="-631825">
              <a:lnSpc>
                <a:spcPct val="120000"/>
              </a:lnSpc>
            </a:pP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e.g. The nurse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tending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the patient in the hospital is one of my  classmates.</a:t>
            </a:r>
          </a:p>
          <a:p>
            <a:pPr marL="631825">
              <a:lnSpc>
                <a:spcPct val="120000"/>
              </a:lnSpc>
            </a:pP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tend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to get cold winters and warm, dry summers in this  part of the country.</a:t>
            </a:r>
            <a:endParaRPr lang="zh-CN" altLang="en-US" sz="32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文本框 6"/>
          <p:cNvSpPr txBox="1"/>
          <p:nvPr/>
        </p:nvSpPr>
        <p:spPr>
          <a:xfrm>
            <a:off x="11544300" y="0"/>
            <a:ext cx="647700" cy="922020"/>
          </a:xfrm>
          <a:prstGeom prst="rect">
            <a:avLst/>
          </a:prstGeom>
          <a:solidFill>
            <a:srgbClr val="66FF66"/>
          </a:solidFill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F8359F6E-E75D-4FE8-BAC2-036B5389C8A3}"/>
              </a:ext>
            </a:extLst>
          </p:cNvPr>
          <p:cNvSpPr txBox="1"/>
          <p:nvPr/>
        </p:nvSpPr>
        <p:spPr>
          <a:xfrm>
            <a:off x="1099596" y="5621941"/>
            <a:ext cx="80444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/>
              <a:t>在这个国家的这个地区，冬天往往寒冷，夏天则温暖干燥。</a:t>
            </a:r>
          </a:p>
        </p:txBody>
      </p:sp>
    </p:spTree>
    <p:extLst>
      <p:ext uri="{BB962C8B-B14F-4D97-AF65-F5344CB8AC3E}">
        <p14:creationId xmlns:p14="http://schemas.microsoft.com/office/powerpoint/2010/main" val="21433231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80" name="Rectangle 4"/>
          <p:cNvSpPr>
            <a:spLocks noChangeArrowheads="1"/>
          </p:cNvSpPr>
          <p:nvPr/>
        </p:nvSpPr>
        <p:spPr bwMode="auto">
          <a:xfrm>
            <a:off x="421503" y="432410"/>
            <a:ext cx="10873208" cy="29965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fol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归纳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tend to do </a:t>
            </a:r>
            <a:r>
              <a:rPr lang="en-US" altLang="zh-CN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sth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易于做某事；往往会发生某事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tend to/toward </a:t>
            </a:r>
            <a:r>
              <a:rPr lang="en-US" altLang="zh-CN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sth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趋向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倾向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拓展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  <a:r>
              <a:rPr lang="en-US" altLang="zh-CN" sz="3200" b="1" dirty="0">
                <a:solidFill>
                  <a:srgbClr val="99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tendency  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倾向、趋势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(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其后多跟动词不定式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701545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7818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"/>
                                        <p:tgtEl>
                                          <p:spTgt spid="17818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5" name="Rectangle 9"/>
          <p:cNvSpPr>
            <a:spLocks noChangeArrowheads="1"/>
          </p:cNvSpPr>
          <p:nvPr/>
        </p:nvSpPr>
        <p:spPr bwMode="auto">
          <a:xfrm>
            <a:off x="335360" y="620688"/>
            <a:ext cx="11233248" cy="541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语境应用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  <a:r>
              <a:rPr lang="zh-CN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用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tend</a:t>
            </a:r>
            <a:r>
              <a:rPr lang="zh-CN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的适当形式填空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。</a:t>
            </a:r>
            <a:endParaRPr lang="zh-CN" altLang="zh-CN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6088" indent="-446088">
              <a:lnSpc>
                <a:spcPct val="120000"/>
              </a:lnSpc>
            </a:pP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1) Readers also _______________ articles that were exciting or funny.</a:t>
            </a:r>
          </a:p>
          <a:p>
            <a:pPr marL="446088" indent="-446088">
              <a:lnSpc>
                <a:spcPct val="120000"/>
              </a:lnSpc>
            </a:pP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zh-CN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读者们也往往分享让人激动或有趣的文章。</a:t>
            </a:r>
          </a:p>
          <a:p>
            <a:pPr marL="446088" indent="-446088">
              <a:lnSpc>
                <a:spcPct val="120000"/>
              </a:lnSpc>
            </a:pP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2) He always has a _________</a:t>
            </a:r>
            <a:r>
              <a:rPr lang="zh-CN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Latin music. </a:t>
            </a:r>
            <a:endParaRPr lang="zh-CN" altLang="zh-CN" sz="32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6088" indent="-446088">
              <a:lnSpc>
                <a:spcPct val="120000"/>
              </a:lnSpc>
            </a:pP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zh-CN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他对拉丁音乐一直情有独钟。</a:t>
            </a:r>
            <a:endParaRPr lang="en-US" altLang="zh-CN" sz="32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6088" indent="-446088">
              <a:lnSpc>
                <a:spcPct val="120000"/>
              </a:lnSpc>
            </a:pP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3) His views _________________ (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趋向于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extremes.</a:t>
            </a:r>
          </a:p>
          <a:p>
            <a:pPr marL="446088" indent="-446088">
              <a:lnSpc>
                <a:spcPct val="120000"/>
              </a:lnSpc>
            </a:pP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4) Sofia was in the bedroom ___________________ (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照顾她的儿子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zh-CN" altLang="zh-CN" sz="32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>
            <a:spLocks noChangeAspect="1"/>
          </p:cNvSpPr>
          <p:nvPr/>
        </p:nvSpPr>
        <p:spPr bwMode="auto">
          <a:xfrm>
            <a:off x="3071664" y="1235505"/>
            <a:ext cx="4680520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tended to share/</a:t>
            </a:r>
          </a:p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have a tendency to share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>
            <a:spLocks noChangeAspect="1"/>
          </p:cNvSpPr>
          <p:nvPr/>
        </p:nvSpPr>
        <p:spPr bwMode="auto">
          <a:xfrm>
            <a:off x="3791744" y="2997422"/>
            <a:ext cx="1859805" cy="683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tendency 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矩形 4"/>
          <p:cNvSpPr>
            <a:spLocks noChangeAspect="1"/>
          </p:cNvSpPr>
          <p:nvPr/>
        </p:nvSpPr>
        <p:spPr bwMode="auto">
          <a:xfrm>
            <a:off x="2618602" y="4159838"/>
            <a:ext cx="2930610" cy="6317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tend to/towards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矩形 5"/>
          <p:cNvSpPr>
            <a:spLocks noChangeAspect="1"/>
          </p:cNvSpPr>
          <p:nvPr/>
        </p:nvSpPr>
        <p:spPr bwMode="auto">
          <a:xfrm>
            <a:off x="5231904" y="4725144"/>
            <a:ext cx="2805576" cy="6317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tending his son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625452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476672"/>
            <a:ext cx="12192000" cy="5832648"/>
          </a:xfrm>
          <a:noFill/>
          <a:ln/>
        </p:spPr>
        <p:txBody>
          <a:bodyPr/>
          <a:lstStyle/>
          <a:p>
            <a:pPr marL="354013" indent="-354013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 …to elect someone to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replace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 the secretary.</a:t>
            </a:r>
          </a:p>
          <a:p>
            <a:pPr marL="354013" indent="-354013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en-US" altLang="zh-CN" sz="3200" b="1" dirty="0">
                <a:latin typeface="+mj-ea"/>
                <a:ea typeface="+mj-ea"/>
                <a:cs typeface="Times New Roman" pitchFamily="18" charset="0"/>
              </a:rPr>
              <a:t>……</a:t>
            </a:r>
            <a:r>
              <a:rPr lang="zh-CN" altLang="en-US" sz="3200" b="1" dirty="0">
                <a:latin typeface="Times New Roman" pitchFamily="18" charset="0"/>
                <a:cs typeface="Times New Roman" pitchFamily="18" charset="0"/>
              </a:rPr>
              <a:t>选举一个人来代替秘书。</a:t>
            </a:r>
            <a:endParaRPr lang="en-US" altLang="zh-CN" sz="3200" b="1" dirty="0">
              <a:latin typeface="Times New Roman" pitchFamily="18" charset="0"/>
              <a:cs typeface="Times New Roman" pitchFamily="18" charset="0"/>
            </a:endParaRPr>
          </a:p>
          <a:p>
            <a:pPr marL="622300" indent="-622300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replace  </a:t>
            </a:r>
            <a:r>
              <a:rPr lang="en-US" altLang="zh-CN" sz="32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vt.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 </a:t>
            </a:r>
            <a:r>
              <a:rPr lang="zh-CN" altLang="en-US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取代；接替；更换</a:t>
            </a:r>
          </a:p>
          <a:p>
            <a:pPr marL="1346200" indent="-1346200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We’ll have to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replace 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all the furniture that was damaged in the flood.</a:t>
            </a:r>
          </a:p>
          <a:p>
            <a:pPr marL="358775" indent="-358775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拓展</a:t>
            </a:r>
            <a:r>
              <a:rPr lang="en-US" altLang="zh-CN" sz="3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】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replace A with B </a:t>
            </a:r>
          </a:p>
          <a:p>
            <a:pPr marL="358775" indent="-358775">
              <a:lnSpc>
                <a:spcPct val="120000"/>
              </a:lnSpc>
              <a:spcBef>
                <a:spcPct val="0"/>
              </a:spcBef>
              <a:buNone/>
            </a:pPr>
            <a:endParaRPr lang="en-US" altLang="zh-CN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58775" indent="-358775">
              <a:lnSpc>
                <a:spcPct val="120000"/>
              </a:lnSpc>
              <a:spcBef>
                <a:spcPct val="0"/>
              </a:spcBef>
              <a:buNone/>
            </a:pPr>
            <a:endParaRPr lang="en-US" altLang="zh-CN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58775" indent="-358775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pPr marL="358775" indent="-358775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replacement  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n.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zh-CN" altLang="en-US" sz="3200" b="1" dirty="0">
                <a:latin typeface="Times New Roman" pitchFamily="18" charset="0"/>
                <a:cs typeface="Times New Roman" pitchFamily="18" charset="0"/>
              </a:rPr>
              <a:t>替换物；更换 </a:t>
            </a:r>
          </a:p>
          <a:p>
            <a:pPr marL="982663" indent="-982663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    e.g.  Robot hands are a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replacement </a:t>
            </a:r>
            <a:r>
              <a:rPr lang="en-US" altLang="zh-CN" sz="3200" b="1" dirty="0">
                <a:latin typeface="Times New Roman" pitchFamily="18" charset="0"/>
                <a:cs typeface="Times New Roman" pitchFamily="18" charset="0"/>
              </a:rPr>
              <a:t>for human hands. </a:t>
            </a:r>
          </a:p>
        </p:txBody>
      </p:sp>
      <p:sp>
        <p:nvSpPr>
          <p:cNvPr id="3" name="文本框 6"/>
          <p:cNvSpPr txBox="1"/>
          <p:nvPr/>
        </p:nvSpPr>
        <p:spPr>
          <a:xfrm>
            <a:off x="11544300" y="0"/>
            <a:ext cx="647700" cy="922020"/>
          </a:xfrm>
          <a:prstGeom prst="rect">
            <a:avLst/>
          </a:prstGeom>
          <a:solidFill>
            <a:srgbClr val="66FF66"/>
          </a:solidFill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E462444B-8FDC-4AF0-BAA0-FF30776063A2}"/>
              </a:ext>
            </a:extLst>
          </p:cNvPr>
          <p:cNvSpPr txBox="1"/>
          <p:nvPr/>
        </p:nvSpPr>
        <p:spPr>
          <a:xfrm>
            <a:off x="5440102" y="2915942"/>
            <a:ext cx="311359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用</a:t>
            </a:r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zh-CN" altLang="en-US" sz="2800" b="1" dirty="0">
                <a:latin typeface="Times New Roman" pitchFamily="18" charset="0"/>
                <a:cs typeface="Times New Roman" pitchFamily="18" charset="0"/>
              </a:rPr>
              <a:t>来取代</a:t>
            </a:r>
            <a:r>
              <a:rPr lang="en-US" altLang="zh-CN" sz="2800" b="1" dirty="0">
                <a:latin typeface="Times New Roman" pitchFamily="18" charset="0"/>
                <a:cs typeface="Times New Roman" pitchFamily="18" charset="0"/>
              </a:rPr>
              <a:t>A</a:t>
            </a:r>
          </a:p>
          <a:p>
            <a:endParaRPr lang="zh-CN" altLang="en-US" sz="2800" dirty="0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2E246960-D9DC-4291-8F0A-98A96B3A9345}"/>
              </a:ext>
            </a:extLst>
          </p:cNvPr>
          <p:cNvSpPr txBox="1"/>
          <p:nvPr/>
        </p:nvSpPr>
        <p:spPr>
          <a:xfrm>
            <a:off x="254642" y="4346721"/>
            <a:ext cx="11104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/>
              <a:t>To</a:t>
            </a:r>
            <a:r>
              <a:rPr lang="zh-CN" altLang="en-US" sz="2400" b="1" dirty="0"/>
              <a:t> </a:t>
            </a:r>
            <a:r>
              <a:rPr lang="en-US" altLang="zh-CN" sz="2400" b="1" dirty="0"/>
              <a:t>keep</a:t>
            </a:r>
            <a:r>
              <a:rPr lang="zh-CN" altLang="en-US" sz="2400" b="1" dirty="0"/>
              <a:t> </a:t>
            </a:r>
            <a:r>
              <a:rPr lang="en-US" altLang="zh-CN" sz="2400" b="1" dirty="0"/>
              <a:t>healthy,</a:t>
            </a:r>
            <a:r>
              <a:rPr lang="zh-CN" altLang="en-US" sz="2400" b="1" dirty="0"/>
              <a:t> </a:t>
            </a:r>
            <a:r>
              <a:rPr lang="en-US" altLang="zh-CN" sz="2400" b="1" dirty="0"/>
              <a:t>we</a:t>
            </a:r>
            <a:r>
              <a:rPr lang="zh-CN" altLang="en-US" sz="2400" b="1" dirty="0"/>
              <a:t> </a:t>
            </a:r>
            <a:r>
              <a:rPr lang="en-US" altLang="zh-CN" sz="2400" b="1" dirty="0"/>
              <a:t>should</a:t>
            </a:r>
            <a:r>
              <a:rPr lang="zh-CN" altLang="en-US" sz="2400" b="1" dirty="0"/>
              <a:t> </a:t>
            </a:r>
            <a:r>
              <a:rPr lang="en-US" altLang="zh-CN" sz="2400" b="1" dirty="0"/>
              <a:t>replace</a:t>
            </a:r>
            <a:r>
              <a:rPr lang="zh-CN" altLang="en-US" sz="2400" b="1" dirty="0"/>
              <a:t> </a:t>
            </a:r>
            <a:r>
              <a:rPr lang="en-US" altLang="zh-CN" sz="2400" b="1" dirty="0"/>
              <a:t>fatty</a:t>
            </a:r>
            <a:r>
              <a:rPr lang="zh-CN" altLang="en-US" sz="2400" b="1" dirty="0"/>
              <a:t> </a:t>
            </a:r>
            <a:r>
              <a:rPr lang="en-US" altLang="zh-CN" sz="2400" b="1" dirty="0"/>
              <a:t>food</a:t>
            </a:r>
            <a:r>
              <a:rPr lang="zh-CN" altLang="en-US" sz="2400" b="1" dirty="0"/>
              <a:t> </a:t>
            </a:r>
            <a:r>
              <a:rPr lang="en-US" altLang="zh-CN" sz="2400" b="1" dirty="0"/>
              <a:t>with</a:t>
            </a:r>
            <a:r>
              <a:rPr lang="zh-CN" altLang="en-US" sz="2400" b="1" dirty="0"/>
              <a:t> </a:t>
            </a:r>
            <a:r>
              <a:rPr lang="en-US" altLang="zh-CN" sz="2400" b="1" dirty="0"/>
              <a:t>vegetables.</a:t>
            </a:r>
            <a:endParaRPr lang="zh-CN" altLang="en-US" sz="2400" b="1" dirty="0"/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F53CB074-40BE-48B5-AE63-EE06F3A4FB3B}"/>
              </a:ext>
            </a:extLst>
          </p:cNvPr>
          <p:cNvSpPr txBox="1"/>
          <p:nvPr/>
        </p:nvSpPr>
        <p:spPr>
          <a:xfrm>
            <a:off x="254642" y="3672499"/>
            <a:ext cx="94102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latin typeface="Arial Black" panose="020B0A04020102020204" pitchFamily="34" charset="0"/>
              </a:rPr>
              <a:t>为了保持健康，我们应该多吃蔬菜少吃油腻的食物。</a:t>
            </a:r>
          </a:p>
        </p:txBody>
      </p:sp>
    </p:spTree>
    <p:extLst>
      <p:ext uri="{BB962C8B-B14F-4D97-AF65-F5344CB8AC3E}">
        <p14:creationId xmlns:p14="http://schemas.microsoft.com/office/powerpoint/2010/main" val="2853977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81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81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81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40677" y="375309"/>
            <a:ext cx="11910646" cy="59512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…the king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disguised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himself…</a:t>
            </a: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disguise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altLang="zh-CN" sz="32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vt.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装扮，假扮，掩饰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76325" indent="-1076325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She 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disguised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herself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man so she could fight on the battlefield.</a:t>
            </a:r>
          </a:p>
          <a:p>
            <a:pPr marL="450850" indent="-450850">
              <a:lnSpc>
                <a:spcPct val="120000"/>
              </a:lnSpc>
            </a:pP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她女扮男装，这样就可以上战场了。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Being scared of being quarantined, he tried to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disguise the fact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that he had been infected with the virus.</a:t>
            </a:r>
          </a:p>
          <a:p>
            <a:pPr marL="450850" indent="-450850">
              <a:lnSpc>
                <a:spcPct val="120000"/>
              </a:lnSpc>
            </a:pP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害怕被隔离，他想尽办法掩盖他被感染了病毒的事实。</a:t>
            </a:r>
            <a:r>
              <a:rPr lang="en-US" altLang="zh-CN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zh-CN" sz="32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n.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伪装；化妆用具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His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disguise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didn't fool anyone.</a:t>
            </a:r>
          </a:p>
          <a:p>
            <a:pPr marL="450850" indent="-450850">
              <a:lnSpc>
                <a:spcPct val="120000"/>
              </a:lnSpc>
            </a:pP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他的伪装没能骗过任何人。</a:t>
            </a:r>
          </a:p>
        </p:txBody>
      </p:sp>
      <p:sp>
        <p:nvSpPr>
          <p:cNvPr id="4" name="文本框 6"/>
          <p:cNvSpPr txBox="1"/>
          <p:nvPr/>
        </p:nvSpPr>
        <p:spPr>
          <a:xfrm>
            <a:off x="11544300" y="0"/>
            <a:ext cx="647700" cy="922020"/>
          </a:xfrm>
          <a:prstGeom prst="rect">
            <a:avLst/>
          </a:prstGeom>
          <a:solidFill>
            <a:srgbClr val="66FF66"/>
          </a:solidFill>
        </p:spPr>
        <p:txBody>
          <a:bodyPr wrap="square" rtlCol="0">
            <a:spAutoFit/>
          </a:bodyPr>
          <a:lstStyle/>
          <a:p>
            <a:r>
              <a:rPr lang="en-US" altLang="zh-CN" sz="5400" b="1" dirty="0"/>
              <a:t>9</a:t>
            </a:r>
            <a:endParaRPr lang="en-US" altLang="zh-CN" sz="5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2520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91344" y="332656"/>
            <a:ext cx="11377264" cy="6317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defRPr sz="32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450850" indent="-450850"/>
            <a:r>
              <a:rPr lang="en-US" altLang="zh-CN" dirty="0"/>
              <a:t>4. She picked herself up and </a:t>
            </a:r>
            <a:r>
              <a:rPr lang="en-US" altLang="zh-CN" dirty="0">
                <a:solidFill>
                  <a:schemeClr val="accent6">
                    <a:lumMod val="50000"/>
                  </a:schemeClr>
                </a:solidFill>
              </a:rPr>
              <a:t>limped </a:t>
            </a:r>
            <a:r>
              <a:rPr lang="en-US" altLang="zh-CN" dirty="0"/>
              <a:t>away </a:t>
            </a:r>
            <a:r>
              <a:rPr lang="en-US" altLang="zh-CN" dirty="0">
                <a:solidFill>
                  <a:srgbClr val="FF0000"/>
                </a:solidFill>
              </a:rPr>
              <a:t>in tears</a:t>
            </a:r>
            <a:r>
              <a:rPr lang="en-US" altLang="zh-CN" dirty="0"/>
              <a:t>.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263352" y="975971"/>
            <a:ext cx="11233248" cy="2995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defRPr sz="32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450850" indent="-450850"/>
            <a:r>
              <a:rPr lang="en-US" altLang="zh-CN" dirty="0">
                <a:solidFill>
                  <a:srgbClr val="FF0000"/>
                </a:solidFill>
              </a:rPr>
              <a:t>tear:</a:t>
            </a:r>
            <a:r>
              <a:rPr lang="en-US" altLang="zh-CN" dirty="0"/>
              <a:t> </a:t>
            </a:r>
            <a:r>
              <a:rPr lang="en-US" altLang="zh-CN" i="1" dirty="0">
                <a:solidFill>
                  <a:srgbClr val="FF0000"/>
                </a:solidFill>
              </a:rPr>
              <a:t>n.</a:t>
            </a:r>
            <a:r>
              <a:rPr lang="en-US" altLang="zh-CN" dirty="0">
                <a:solidFill>
                  <a:srgbClr val="FF0000"/>
                </a:solidFill>
              </a:rPr>
              <a:t> </a:t>
            </a:r>
            <a:r>
              <a:rPr lang="zh-CN" altLang="en-US" dirty="0">
                <a:solidFill>
                  <a:srgbClr val="FF0000"/>
                </a:solidFill>
              </a:rPr>
              <a:t>眼泪，泪水</a:t>
            </a:r>
            <a:endParaRPr lang="en-US" altLang="zh-CN" dirty="0">
              <a:solidFill>
                <a:srgbClr val="FF0000"/>
              </a:solidFill>
            </a:endParaRPr>
          </a:p>
          <a:p>
            <a:pPr marL="450850" indent="-450850"/>
            <a:r>
              <a:rPr lang="en-US" altLang="zh-CN" dirty="0">
                <a:solidFill>
                  <a:srgbClr val="FF0000"/>
                </a:solidFill>
              </a:rPr>
              <a:t>in tears </a:t>
            </a:r>
            <a:r>
              <a:rPr lang="zh-CN" altLang="en-US" dirty="0">
                <a:solidFill>
                  <a:srgbClr val="FF0000"/>
                </a:solidFill>
              </a:rPr>
              <a:t>流着泪；含着泪    </a:t>
            </a:r>
            <a:endParaRPr lang="en-US" altLang="zh-CN" dirty="0">
              <a:solidFill>
                <a:srgbClr val="FF0000"/>
              </a:solidFill>
            </a:endParaRPr>
          </a:p>
          <a:p>
            <a:pPr marL="450850" indent="-450850"/>
            <a:r>
              <a:rPr lang="en-US" altLang="zh-CN" dirty="0" err="1"/>
              <a:t>eg</a:t>
            </a:r>
            <a:r>
              <a:rPr lang="en-US" altLang="zh-CN" dirty="0"/>
              <a:t>  The children were all </a:t>
            </a:r>
            <a:r>
              <a:rPr lang="en-US" altLang="zh-CN" dirty="0">
                <a:solidFill>
                  <a:srgbClr val="FF0000"/>
                </a:solidFill>
              </a:rPr>
              <a:t>in tears</a:t>
            </a:r>
            <a:r>
              <a:rPr lang="en-US" altLang="zh-CN" dirty="0"/>
              <a:t>. </a:t>
            </a:r>
          </a:p>
          <a:p>
            <a:pPr marL="450850" indent="-450850"/>
            <a:r>
              <a:rPr lang="zh-CN" altLang="en-US" dirty="0"/>
              <a:t>     孩子们全都哭了。</a:t>
            </a:r>
            <a:endParaRPr lang="en-US" altLang="zh-CN" dirty="0"/>
          </a:p>
          <a:p>
            <a:pPr marL="450850" indent="-450850"/>
            <a:r>
              <a:rPr lang="en-US" altLang="zh-CN" dirty="0"/>
              <a:t>burst into tears  </a:t>
            </a:r>
            <a:r>
              <a:rPr lang="zh-CN" altLang="en-US" dirty="0"/>
              <a:t>突然哭起来</a:t>
            </a:r>
            <a:endParaRPr lang="en-US" altLang="zh-CN" dirty="0"/>
          </a:p>
        </p:txBody>
      </p:sp>
      <p:sp>
        <p:nvSpPr>
          <p:cNvPr id="4" name="文本框 6"/>
          <p:cNvSpPr txBox="1"/>
          <p:nvPr/>
        </p:nvSpPr>
        <p:spPr>
          <a:xfrm>
            <a:off x="10833904" y="0"/>
            <a:ext cx="1358096" cy="923330"/>
          </a:xfrm>
          <a:prstGeom prst="rect">
            <a:avLst/>
          </a:prstGeom>
          <a:solidFill>
            <a:srgbClr val="66FF66"/>
          </a:solidFill>
        </p:spPr>
        <p:txBody>
          <a:bodyPr wrap="square" rtlCol="0">
            <a:spAutoFit/>
          </a:bodyPr>
          <a:lstStyle/>
          <a:p>
            <a:r>
              <a:rPr lang="en-US" altLang="zh-CN" sz="5400" b="1" dirty="0"/>
              <a:t>10</a:t>
            </a:r>
            <a:endParaRPr lang="en-US" altLang="zh-CN" sz="5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6931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35360" y="404664"/>
            <a:ext cx="11305256" cy="5950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defRPr sz="32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358775" indent="-358775"/>
            <a:r>
              <a:rPr lang="en-US" altLang="zh-CN" dirty="0"/>
              <a:t>The king was </a:t>
            </a:r>
            <a:r>
              <a:rPr lang="en-US" altLang="zh-CN" dirty="0">
                <a:solidFill>
                  <a:srgbClr val="FF0000"/>
                </a:solidFill>
              </a:rPr>
              <a:t>in despair</a:t>
            </a:r>
            <a:r>
              <a:rPr lang="en-US" altLang="zh-CN" dirty="0"/>
              <a:t>.</a:t>
            </a:r>
          </a:p>
          <a:p>
            <a:pPr marL="358775" indent="-358775"/>
            <a:r>
              <a:rPr lang="en-US" altLang="zh-CN" dirty="0">
                <a:solidFill>
                  <a:srgbClr val="FF0000"/>
                </a:solidFill>
              </a:rPr>
              <a:t>     despair:</a:t>
            </a:r>
            <a:r>
              <a:rPr lang="en-US" altLang="zh-CN" dirty="0"/>
              <a:t>  </a:t>
            </a:r>
            <a:r>
              <a:rPr lang="en-US" altLang="zh-CN" i="1" dirty="0">
                <a:solidFill>
                  <a:srgbClr val="FF0000"/>
                </a:solidFill>
              </a:rPr>
              <a:t>n.</a:t>
            </a:r>
            <a:r>
              <a:rPr lang="zh-CN" altLang="en-US" dirty="0">
                <a:solidFill>
                  <a:srgbClr val="FF0000"/>
                </a:solidFill>
              </a:rPr>
              <a:t>绝望</a:t>
            </a:r>
            <a:r>
              <a:rPr lang="en-US" altLang="zh-CN" dirty="0">
                <a:solidFill>
                  <a:srgbClr val="FF0000"/>
                </a:solidFill>
              </a:rPr>
              <a:t>         in despair  </a:t>
            </a:r>
            <a:r>
              <a:rPr lang="zh-CN" altLang="en-US" dirty="0">
                <a:solidFill>
                  <a:srgbClr val="FF0000"/>
                </a:solidFill>
              </a:rPr>
              <a:t>处于绝望中</a:t>
            </a:r>
            <a:br>
              <a:rPr lang="zh-CN" altLang="en-US" dirty="0"/>
            </a:br>
            <a:r>
              <a:rPr lang="en-US" altLang="zh-CN" dirty="0"/>
              <a:t>A person is most disappointed when he is </a:t>
            </a:r>
            <a:r>
              <a:rPr lang="en-US" altLang="zh-CN" dirty="0">
                <a:solidFill>
                  <a:srgbClr val="FF0000"/>
                </a:solidFill>
              </a:rPr>
              <a:t>in despair</a:t>
            </a:r>
            <a:r>
              <a:rPr lang="en-US" altLang="zh-CN" dirty="0"/>
              <a:t>.</a:t>
            </a:r>
          </a:p>
          <a:p>
            <a:pPr marL="358775" indent="-358775"/>
            <a:r>
              <a:rPr lang="en-US" altLang="zh-CN" dirty="0"/>
              <a:t>         </a:t>
            </a:r>
            <a:r>
              <a:rPr lang="zh-CN" altLang="en-US" dirty="0"/>
              <a:t>一个人在绝望时最失望。</a:t>
            </a:r>
          </a:p>
          <a:p>
            <a:pPr marL="358775" indent="-358775"/>
            <a:r>
              <a:rPr lang="en-US" altLang="zh-CN" dirty="0">
                <a:solidFill>
                  <a:srgbClr val="FF0000"/>
                </a:solidFill>
              </a:rPr>
              <a:t>   despair: </a:t>
            </a:r>
            <a:r>
              <a:rPr lang="en-US" altLang="zh-CN" i="1" dirty="0"/>
              <a:t>to feel that there is no hope at all  </a:t>
            </a:r>
            <a:r>
              <a:rPr lang="en-US" altLang="zh-CN" i="1" dirty="0">
                <a:solidFill>
                  <a:srgbClr val="FF0000"/>
                </a:solidFill>
              </a:rPr>
              <a:t>vi. </a:t>
            </a:r>
            <a:r>
              <a:rPr lang="zh-CN" altLang="en-US" dirty="0">
                <a:solidFill>
                  <a:srgbClr val="FF0000"/>
                </a:solidFill>
              </a:rPr>
              <a:t>绝望，感到无望</a:t>
            </a:r>
            <a:endParaRPr lang="en-US" altLang="zh-CN" dirty="0">
              <a:solidFill>
                <a:srgbClr val="FF0000"/>
              </a:solidFill>
            </a:endParaRPr>
          </a:p>
          <a:p>
            <a:pPr marL="358775" indent="-358775"/>
            <a:r>
              <a:rPr lang="en-US" altLang="zh-CN" dirty="0"/>
              <a:t>   </a:t>
            </a:r>
            <a:r>
              <a:rPr lang="en-US" altLang="zh-CN" dirty="0">
                <a:solidFill>
                  <a:srgbClr val="FF0000"/>
                </a:solidFill>
              </a:rPr>
              <a:t>despair of doing </a:t>
            </a:r>
            <a:r>
              <a:rPr lang="en-US" altLang="zh-CN" dirty="0" err="1">
                <a:solidFill>
                  <a:srgbClr val="FF0000"/>
                </a:solidFill>
              </a:rPr>
              <a:t>sth</a:t>
            </a:r>
            <a:r>
              <a:rPr lang="en-US" altLang="zh-CN" dirty="0">
                <a:solidFill>
                  <a:srgbClr val="FF0000"/>
                </a:solidFill>
              </a:rPr>
              <a:t> / despair of </a:t>
            </a:r>
            <a:r>
              <a:rPr lang="en-US" altLang="zh-CN" dirty="0" err="1">
                <a:solidFill>
                  <a:srgbClr val="FF0000"/>
                </a:solidFill>
              </a:rPr>
              <a:t>sb</a:t>
            </a:r>
            <a:endParaRPr lang="en-US" altLang="zh-CN" dirty="0">
              <a:solidFill>
                <a:srgbClr val="FF0000"/>
              </a:solidFill>
            </a:endParaRPr>
          </a:p>
          <a:p>
            <a:pPr marL="358775" indent="-3175"/>
            <a:r>
              <a:rPr lang="en-US" altLang="zh-CN" dirty="0"/>
              <a:t>The teachers began to </a:t>
            </a:r>
            <a:r>
              <a:rPr lang="en-US" altLang="zh-CN" dirty="0">
                <a:solidFill>
                  <a:srgbClr val="FF0000"/>
                </a:solidFill>
              </a:rPr>
              <a:t>despair of </a:t>
            </a:r>
            <a:r>
              <a:rPr lang="en-US" altLang="zh-CN" dirty="0"/>
              <a:t>him.</a:t>
            </a:r>
          </a:p>
          <a:p>
            <a:pPr marL="358775" indent="-3175"/>
            <a:r>
              <a:rPr lang="zh-CN" altLang="en-US" dirty="0"/>
              <a:t>老师开始对他感到无望。</a:t>
            </a:r>
            <a:endParaRPr lang="en-US" altLang="zh-CN" dirty="0"/>
          </a:p>
          <a:p>
            <a:pPr marL="358775" indent="-3175"/>
            <a:r>
              <a:rPr lang="en-US" altLang="zh-CN" dirty="0"/>
              <a:t>They’d almost </a:t>
            </a:r>
            <a:r>
              <a:rPr lang="en-US" altLang="zh-CN" dirty="0">
                <a:solidFill>
                  <a:srgbClr val="FF0000"/>
                </a:solidFill>
              </a:rPr>
              <a:t>despaired of finding </a:t>
            </a:r>
            <a:r>
              <a:rPr lang="en-US" altLang="zh-CN" dirty="0"/>
              <a:t>the child.</a:t>
            </a:r>
          </a:p>
          <a:p>
            <a:pPr marL="358775" indent="-3175"/>
            <a:r>
              <a:rPr lang="zh-CN" altLang="en-US" dirty="0"/>
              <a:t>他们几乎对找到孩子感到绝望。</a:t>
            </a:r>
          </a:p>
        </p:txBody>
      </p:sp>
    </p:spTree>
    <p:extLst>
      <p:ext uri="{BB962C8B-B14F-4D97-AF65-F5344CB8AC3E}">
        <p14:creationId xmlns:p14="http://schemas.microsoft.com/office/powerpoint/2010/main" val="314043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35360" y="404664"/>
            <a:ext cx="11305256" cy="6317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defRPr sz="32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358775" indent="-358775"/>
            <a:r>
              <a:rPr lang="en-US" altLang="zh-CN" dirty="0"/>
              <a:t>in + n. </a:t>
            </a:r>
            <a:r>
              <a:rPr lang="zh-CN" altLang="en-US" dirty="0"/>
              <a:t>相当于副词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6B60F25D-5A9E-441E-8808-E157ED95CD05}"/>
              </a:ext>
            </a:extLst>
          </p:cNvPr>
          <p:cNvSpPr txBox="1"/>
          <p:nvPr/>
        </p:nvSpPr>
        <p:spPr>
          <a:xfrm>
            <a:off x="0" y="1342663"/>
            <a:ext cx="12037671" cy="19441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/>
              <a:t>in surprise, in advance, in fear, in ruins, in detail, in order, in doubt, in demand, in need, in public, in sight, in danger </a:t>
            </a:r>
          </a:p>
          <a:p>
            <a:pPr>
              <a:lnSpc>
                <a:spcPct val="150000"/>
              </a:lnSpc>
            </a:pPr>
            <a:r>
              <a:rPr lang="en-US" altLang="zh-CN" sz="2800" b="1" dirty="0"/>
              <a:t>in principle……  </a:t>
            </a:r>
            <a:endParaRPr lang="zh-CN" alt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400111885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335360" y="548680"/>
            <a:ext cx="11305256" cy="54107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“… to keep their </a:t>
            </a:r>
            <a:r>
              <a:rPr lang="en-US" altLang="zh-CN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neighbours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from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harm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?”</a:t>
            </a: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harm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altLang="zh-CN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damage, injury, or trouble caused by someone's actions or by an event  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n.</a:t>
            </a:r>
            <a:r>
              <a:rPr lang="zh-CN" altLang="en-US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危害，害处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常用搭配： 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 sb. harm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  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对某人有害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 harm to ...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对</a:t>
            </a:r>
            <a:r>
              <a:rPr lang="en-US" altLang="zh-CN" sz="3200" b="1" dirty="0">
                <a:latin typeface="+mj-ea"/>
                <a:ea typeface="+mj-ea"/>
                <a:cs typeface="Times New Roman" panose="02020603050405020304" pitchFamily="18" charset="0"/>
              </a:rPr>
              <a:t>……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有害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mean no harm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没有恶意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altLang="zh-CN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Smoking will do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harm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your health.</a:t>
            </a: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吸烟对你的健康有害。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左大括号 4"/>
          <p:cNvSpPr/>
          <p:nvPr/>
        </p:nvSpPr>
        <p:spPr bwMode="auto">
          <a:xfrm>
            <a:off x="479376" y="3254036"/>
            <a:ext cx="288032" cy="1183076"/>
          </a:xfrm>
          <a:prstGeom prst="leftBrace">
            <a:avLst>
              <a:gd name="adj1" fmla="val 51197"/>
              <a:gd name="adj2" fmla="val 50000"/>
            </a:avLst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latin typeface="Arial" pitchFamily="34" charset="0"/>
              <a:ea typeface="宋体" pitchFamily="2" charset="-122"/>
            </a:endParaRPr>
          </a:p>
        </p:txBody>
      </p:sp>
      <p:sp>
        <p:nvSpPr>
          <p:cNvPr id="4" name="文本框 6"/>
          <p:cNvSpPr txBox="1"/>
          <p:nvPr/>
        </p:nvSpPr>
        <p:spPr>
          <a:xfrm>
            <a:off x="10833904" y="0"/>
            <a:ext cx="1358096" cy="923330"/>
          </a:xfrm>
          <a:prstGeom prst="rect">
            <a:avLst/>
          </a:prstGeom>
          <a:solidFill>
            <a:srgbClr val="66FF66"/>
          </a:solidFill>
        </p:spPr>
        <p:txBody>
          <a:bodyPr wrap="square" rtlCol="0">
            <a:spAutoFit/>
          </a:bodyPr>
          <a:lstStyle/>
          <a:p>
            <a:r>
              <a:rPr lang="en-US" altLang="zh-CN" sz="5400" b="1" dirty="0"/>
              <a:t>11</a:t>
            </a:r>
            <a:endParaRPr lang="en-US" altLang="zh-CN" sz="5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80791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335360" y="610576"/>
            <a:ext cx="11305256" cy="54107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harm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zh-CN" sz="32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vt.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（使）受到损害，伤害</a:t>
            </a: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It will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harm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no one at all.</a:t>
            </a: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它不会伤害到任何人。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语境应用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根据括号内的汉语提示补全下面句子（每空一词，含缩略词）。</a:t>
            </a: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 It wouldn’t ________ ________ ________ ________ (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对他有任何害处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to work harder.</a:t>
            </a:r>
          </a:p>
          <a:p>
            <a:pPr marL="450850" indent="-450850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 Come in please. Our dog ________ ________ ________ (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不会伤害你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</p:txBody>
      </p:sp>
      <p:sp>
        <p:nvSpPr>
          <p:cNvPr id="6" name="矩形 5"/>
          <p:cNvSpPr/>
          <p:nvPr/>
        </p:nvSpPr>
        <p:spPr>
          <a:xfrm>
            <a:off x="3377432" y="3554285"/>
            <a:ext cx="7704856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           him          any           harm 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5519936" y="4729958"/>
            <a:ext cx="4914280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won’t       harm         you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9030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63352" y="280791"/>
            <a:ext cx="11593288" cy="65421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defRPr sz="32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358775" indent="-358775"/>
            <a:r>
              <a:rPr lang="en-US" altLang="zh-CN" dirty="0"/>
              <a:t>After </a:t>
            </a:r>
            <a:r>
              <a:rPr lang="en-US" altLang="zh-CN" dirty="0">
                <a:solidFill>
                  <a:srgbClr val="FF0000"/>
                </a:solidFill>
              </a:rPr>
              <a:t>a great deal of </a:t>
            </a:r>
            <a:r>
              <a:rPr lang="en-US" altLang="zh-CN" dirty="0"/>
              <a:t>effort,…</a:t>
            </a:r>
          </a:p>
          <a:p>
            <a:pPr marL="358775" indent="-358775"/>
            <a:r>
              <a:rPr lang="en-US" altLang="zh-CN" dirty="0"/>
              <a:t>    </a:t>
            </a:r>
            <a:r>
              <a:rPr lang="en-US" altLang="zh-CN" dirty="0">
                <a:solidFill>
                  <a:srgbClr val="FF0000"/>
                </a:solidFill>
              </a:rPr>
              <a:t>a great deal (of) </a:t>
            </a:r>
            <a:r>
              <a:rPr lang="zh-CN" altLang="en-US" dirty="0">
                <a:solidFill>
                  <a:srgbClr val="FF0000"/>
                </a:solidFill>
              </a:rPr>
              <a:t>大量的</a:t>
            </a:r>
            <a:endParaRPr lang="en-US" altLang="zh-CN" dirty="0">
              <a:solidFill>
                <a:srgbClr val="FF0000"/>
              </a:solidFill>
            </a:endParaRPr>
          </a:p>
          <a:p>
            <a:pPr marL="890588" indent="-890588"/>
            <a:r>
              <a:rPr lang="en-US" altLang="zh-CN" dirty="0"/>
              <a:t>    </a:t>
            </a:r>
            <a:r>
              <a:rPr lang="en-US" altLang="zh-CN" dirty="0">
                <a:solidFill>
                  <a:srgbClr val="FF0000"/>
                </a:solidFill>
              </a:rPr>
              <a:t>a great deal of + </a:t>
            </a:r>
            <a:r>
              <a:rPr lang="en-US" altLang="zh-CN" i="1" dirty="0">
                <a:solidFill>
                  <a:srgbClr val="FF0000"/>
                </a:solidFill>
              </a:rPr>
              <a:t>n</a:t>
            </a:r>
            <a:r>
              <a:rPr lang="en-US" altLang="zh-CN" dirty="0">
                <a:solidFill>
                  <a:srgbClr val="FF0000"/>
                </a:solidFill>
              </a:rPr>
              <a:t>. [U] </a:t>
            </a:r>
            <a:r>
              <a:rPr lang="zh-CN" altLang="en-US" dirty="0">
                <a:solidFill>
                  <a:srgbClr val="FF0000"/>
                </a:solidFill>
              </a:rPr>
              <a:t>大量的</a:t>
            </a:r>
            <a:r>
              <a:rPr lang="en-US" altLang="zh-CN" dirty="0">
                <a:solidFill>
                  <a:srgbClr val="FF0000"/>
                </a:solidFill>
                <a:latin typeface="+mj-ea"/>
                <a:ea typeface="+mj-ea"/>
              </a:rPr>
              <a:t>……</a:t>
            </a:r>
          </a:p>
          <a:p>
            <a:pPr marL="2511425" indent="-2511425"/>
            <a:r>
              <a:rPr lang="en-US" altLang="zh-CN" dirty="0">
                <a:solidFill>
                  <a:srgbClr val="FF0000"/>
                </a:solidFill>
              </a:rPr>
              <a:t>    a great deal </a:t>
            </a:r>
            <a:r>
              <a:rPr lang="zh-CN" altLang="en-US" dirty="0">
                <a:solidFill>
                  <a:srgbClr val="FF0000"/>
                </a:solidFill>
              </a:rPr>
              <a:t>大量，非常</a:t>
            </a:r>
            <a:r>
              <a:rPr lang="en-US" altLang="zh-CN" dirty="0">
                <a:solidFill>
                  <a:srgbClr val="FF0000"/>
                </a:solidFill>
              </a:rPr>
              <a:t>(</a:t>
            </a:r>
            <a:r>
              <a:rPr lang="zh-CN" altLang="en-US" dirty="0">
                <a:solidFill>
                  <a:srgbClr val="FF0000"/>
                </a:solidFill>
              </a:rPr>
              <a:t>可以单独使用，也可以修饰形容词、副词的比较级</a:t>
            </a:r>
            <a:r>
              <a:rPr lang="en-US" altLang="zh-CN" dirty="0">
                <a:solidFill>
                  <a:srgbClr val="FF0000"/>
                </a:solidFill>
              </a:rPr>
              <a:t>)</a:t>
            </a:r>
            <a:endParaRPr lang="en-US" altLang="zh-CN" dirty="0"/>
          </a:p>
          <a:p>
            <a:pPr marL="984250" indent="-984250"/>
            <a:r>
              <a:rPr lang="en-US" altLang="zh-CN" dirty="0"/>
              <a:t>    </a:t>
            </a:r>
            <a:r>
              <a:rPr lang="en-US" altLang="zh-CN" dirty="0" err="1"/>
              <a:t>eg</a:t>
            </a:r>
            <a:r>
              <a:rPr lang="en-US" altLang="zh-CN" dirty="0"/>
              <a:t>  It will take </a:t>
            </a:r>
            <a:r>
              <a:rPr lang="en-US" altLang="zh-CN" dirty="0">
                <a:solidFill>
                  <a:srgbClr val="FF0000"/>
                </a:solidFill>
              </a:rPr>
              <a:t>a great deal of </a:t>
            </a:r>
            <a:r>
              <a:rPr lang="en-US" altLang="zh-CN" dirty="0"/>
              <a:t>time and effort. </a:t>
            </a:r>
          </a:p>
          <a:p>
            <a:pPr marL="984250" indent="-984250"/>
            <a:r>
              <a:rPr lang="en-US" altLang="zh-CN" dirty="0"/>
              <a:t>          </a:t>
            </a:r>
            <a:r>
              <a:rPr lang="zh-CN" altLang="en-US" dirty="0"/>
              <a:t>那需要花费大量时间和精力。</a:t>
            </a:r>
            <a:endParaRPr lang="en-US" altLang="zh-CN" dirty="0"/>
          </a:p>
          <a:p>
            <a:pPr marL="984250" indent="-984250"/>
            <a:r>
              <a:rPr lang="en-US" altLang="zh-CN" dirty="0"/>
              <a:t>          She has </a:t>
            </a:r>
            <a:r>
              <a:rPr lang="en-US" altLang="zh-CN" dirty="0">
                <a:solidFill>
                  <a:srgbClr val="FF0000"/>
                </a:solidFill>
              </a:rPr>
              <a:t>a great deal </a:t>
            </a:r>
            <a:r>
              <a:rPr lang="en-US" altLang="zh-CN" dirty="0"/>
              <a:t>to do today.</a:t>
            </a:r>
          </a:p>
          <a:p>
            <a:pPr marL="984250" indent="-984250"/>
            <a:r>
              <a:rPr lang="zh-CN" altLang="en-US" dirty="0"/>
              <a:t>          她今天有很多事情要做。</a:t>
            </a:r>
            <a:endParaRPr lang="en-US" altLang="zh-CN" dirty="0"/>
          </a:p>
          <a:p>
            <a:pPr marL="984250" indent="-984250"/>
            <a:r>
              <a:rPr lang="en-US" altLang="zh-CN" dirty="0"/>
              <a:t>          He knew </a:t>
            </a:r>
            <a:r>
              <a:rPr lang="en-US" altLang="zh-CN" dirty="0">
                <a:solidFill>
                  <a:srgbClr val="FF0000"/>
                </a:solidFill>
              </a:rPr>
              <a:t>a great deal </a:t>
            </a:r>
            <a:r>
              <a:rPr lang="en-US" altLang="zh-CN" dirty="0"/>
              <a:t>more than I did. </a:t>
            </a:r>
          </a:p>
          <a:p>
            <a:pPr marL="984250" indent="-984250"/>
            <a:r>
              <a:rPr lang="zh-CN" altLang="en-US" dirty="0"/>
              <a:t>         他所了解的比我了解的多得多。</a:t>
            </a:r>
          </a:p>
        </p:txBody>
      </p:sp>
      <p:sp>
        <p:nvSpPr>
          <p:cNvPr id="3" name="左大括号 2"/>
          <p:cNvSpPr/>
          <p:nvPr/>
        </p:nvSpPr>
        <p:spPr bwMode="auto">
          <a:xfrm>
            <a:off x="335360" y="1812549"/>
            <a:ext cx="288032" cy="792088"/>
          </a:xfrm>
          <a:prstGeom prst="leftBrace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  <a:effectLst/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</a:endParaRPr>
          </a:p>
        </p:txBody>
      </p:sp>
      <p:sp>
        <p:nvSpPr>
          <p:cNvPr id="4" name="文本框 6"/>
          <p:cNvSpPr txBox="1"/>
          <p:nvPr/>
        </p:nvSpPr>
        <p:spPr>
          <a:xfrm>
            <a:off x="10660284" y="0"/>
            <a:ext cx="1531716" cy="923330"/>
          </a:xfrm>
          <a:prstGeom prst="rect">
            <a:avLst/>
          </a:prstGeom>
          <a:solidFill>
            <a:srgbClr val="66FF66"/>
          </a:solidFill>
        </p:spPr>
        <p:txBody>
          <a:bodyPr wrap="square" rtlCol="0">
            <a:spAutoFit/>
          </a:bodyPr>
          <a:lstStyle/>
          <a:p>
            <a:r>
              <a:rPr lang="en-US" altLang="zh-CN" sz="5400" b="1" dirty="0"/>
              <a:t>12</a:t>
            </a:r>
            <a:endParaRPr lang="en-US" altLang="zh-CN" sz="5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21734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376" y="695192"/>
            <a:ext cx="1739898" cy="974343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479376" y="1700808"/>
            <a:ext cx="11161240" cy="36379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表示“许多”的词（组）</a:t>
            </a:r>
            <a:endParaRPr lang="en-US" altLang="zh-CN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70200" indent="-2870200">
              <a:lnSpc>
                <a:spcPct val="120000"/>
              </a:lnSpc>
            </a:pP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修饰可数名词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：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many, many a, a great/good many, a great / good / large number of</a:t>
            </a:r>
          </a:p>
          <a:p>
            <a:pPr marL="3228975" indent="-3228975">
              <a:lnSpc>
                <a:spcPct val="120000"/>
              </a:lnSpc>
            </a:pP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修饰不可数名词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：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much, a large amount of, amounts of</a:t>
            </a:r>
          </a:p>
          <a:p>
            <a:pPr>
              <a:lnSpc>
                <a:spcPct val="120000"/>
              </a:lnSpc>
            </a:pP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既可以修饰可数名词又可以修饰不可数名词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：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lot of, lots of, a quantity of, quantities of (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谓语用复数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plenty of</a:t>
            </a:r>
          </a:p>
        </p:txBody>
      </p:sp>
    </p:spTree>
    <p:extLst>
      <p:ext uri="{BB962C8B-B14F-4D97-AF65-F5344CB8AC3E}">
        <p14:creationId xmlns:p14="http://schemas.microsoft.com/office/powerpoint/2010/main" val="91441015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04630" y="922020"/>
            <a:ext cx="11521280" cy="6317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Dr Lin did not retire until the day of her death, 22 April 1983.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921387" y="989531"/>
            <a:ext cx="936105" cy="504056"/>
          </a:xfrm>
          <a:prstGeom prst="rect">
            <a:avLst/>
          </a:prstGeom>
          <a:noFill/>
          <a:ln w="25400">
            <a:solidFill>
              <a:srgbClr val="CC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圆角矩形标注 3"/>
          <p:cNvSpPr/>
          <p:nvPr/>
        </p:nvSpPr>
        <p:spPr>
          <a:xfrm>
            <a:off x="1381394" y="112847"/>
            <a:ext cx="5079987" cy="720080"/>
          </a:xfrm>
          <a:prstGeom prst="wedgeRoundRectCallout">
            <a:avLst>
              <a:gd name="adj1" fmla="val 9239"/>
              <a:gd name="adj2" fmla="val 69969"/>
              <a:gd name="adj3" fmla="val 16667"/>
            </a:avLst>
          </a:prstGeom>
          <a:noFill/>
          <a:ln w="254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not…until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直到</a:t>
            </a:r>
            <a:r>
              <a:rPr lang="en-US" altLang="zh-CN" sz="3200" b="1" dirty="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……</a:t>
            </a:r>
            <a:r>
              <a:rPr lang="zh-CN" altLang="en-US" sz="3200" b="1" dirty="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才</a:t>
            </a:r>
            <a:r>
              <a:rPr lang="en-US" altLang="zh-CN" sz="3200" b="1" dirty="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……</a:t>
            </a:r>
            <a:endParaRPr lang="zh-CN" altLang="en-US" sz="3200" b="1" dirty="0">
              <a:solidFill>
                <a:srgbClr val="FF0000"/>
              </a:solidFill>
              <a:latin typeface="+mj-ea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2163016" y="1033716"/>
            <a:ext cx="756086" cy="459871"/>
          </a:xfrm>
          <a:prstGeom prst="rect">
            <a:avLst/>
          </a:prstGeom>
          <a:noFill/>
          <a:ln w="25400">
            <a:solidFill>
              <a:srgbClr val="CC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8"/>
          <p:cNvSpPr txBox="1"/>
          <p:nvPr/>
        </p:nvSpPr>
        <p:spPr>
          <a:xfrm>
            <a:off x="11259820" y="0"/>
            <a:ext cx="932180" cy="922020"/>
          </a:xfrm>
          <a:prstGeom prst="rect">
            <a:avLst/>
          </a:prstGeom>
          <a:gradFill>
            <a:gsLst>
              <a:gs pos="0">
                <a:srgbClr val="FBFB11"/>
              </a:gs>
              <a:gs pos="100000">
                <a:srgbClr val="838309"/>
              </a:gs>
            </a:gsLst>
            <a:lin scaled="0"/>
          </a:gradFill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solidFill>
                  <a:schemeClr val="tx1"/>
                </a:solidFill>
              </a:rPr>
              <a:t> 1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3AC8A18F-1E50-4AF8-87CA-7C73142DE96E}"/>
              </a:ext>
            </a:extLst>
          </p:cNvPr>
          <p:cNvSpPr txBox="1"/>
          <p:nvPr/>
        </p:nvSpPr>
        <p:spPr>
          <a:xfrm>
            <a:off x="295399" y="1665427"/>
            <a:ext cx="10635838" cy="5833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gsw-FR" sz="2800" b="1" i="0" u="none" strike="noStrike" dirty="0">
                <a:solidFill>
                  <a:srgbClr val="333333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　　</a:t>
            </a:r>
            <a:r>
              <a:rPr lang="zh-CN" altLang="en-US" sz="2800" b="1" i="0" u="none" strike="noStrike" dirty="0">
                <a:solidFill>
                  <a:srgbClr val="333333"/>
                </a:solidFill>
                <a:effectLst/>
                <a:highlight>
                  <a:srgbClr val="FFFF00"/>
                </a:highlight>
                <a:latin typeface="微软雅黑" panose="020B0503020204020204" pitchFamily="34" charset="-122"/>
                <a:ea typeface="微软雅黑" panose="020B0503020204020204" pitchFamily="34" charset="-122"/>
              </a:rPr>
              <a:t>正常语序：</a:t>
            </a:r>
            <a:endParaRPr lang="en-US" altLang="zh-CN" sz="2800" b="1" i="0" u="none" strike="noStrike" dirty="0">
              <a:solidFill>
                <a:srgbClr val="333333"/>
              </a:solidFill>
              <a:effectLst/>
              <a:highlight>
                <a:srgbClr val="FFFF00"/>
              </a:highligh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altLang="zh-CN" sz="2800" b="1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  <a:r>
              <a:rPr lang="gsw-FR" altLang="zh-CN" sz="2800" b="1" i="0" u="none" strike="noStrike" dirty="0">
                <a:solidFill>
                  <a:srgbClr val="333333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She didn’t arrive until 6 o</a:t>
            </a:r>
            <a:r>
              <a:rPr lang="zh-CN" altLang="en-US" sz="2800" b="1" i="0" u="none" strike="noStrike" dirty="0">
                <a:solidFill>
                  <a:srgbClr val="333333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‘</a:t>
            </a:r>
            <a:r>
              <a:rPr lang="gsw-FR" altLang="zh-CN" sz="2800" b="1" i="0" u="none" strike="noStrike" dirty="0">
                <a:solidFill>
                  <a:srgbClr val="333333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clock.</a:t>
            </a:r>
          </a:p>
          <a:p>
            <a:pPr algn="l">
              <a:lnSpc>
                <a:spcPct val="150000"/>
              </a:lnSpc>
            </a:pPr>
            <a:r>
              <a:rPr lang="zh-CN" altLang="gsw-FR" sz="2800" b="1" i="0" u="none" strike="noStrike" dirty="0">
                <a:solidFill>
                  <a:srgbClr val="333333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　　</a:t>
            </a:r>
            <a:r>
              <a:rPr lang="zh-CN" altLang="en-US" sz="2800" b="1" i="0" u="none" strike="noStrike" dirty="0">
                <a:solidFill>
                  <a:srgbClr val="333333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她直到</a:t>
            </a:r>
            <a:r>
              <a:rPr lang="en-US" altLang="zh-CN" sz="2800" b="1" i="0" u="none" strike="noStrike" dirty="0">
                <a:solidFill>
                  <a:srgbClr val="333333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6</a:t>
            </a:r>
            <a:r>
              <a:rPr lang="zh-CN" altLang="en-US" sz="2800" b="1" i="0" u="none" strike="noStrike" dirty="0">
                <a:solidFill>
                  <a:srgbClr val="333333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点才到。</a:t>
            </a:r>
            <a:endParaRPr lang="en-US" altLang="zh-CN" sz="2800" b="1" i="0" u="none" strike="noStrike" dirty="0">
              <a:solidFill>
                <a:srgbClr val="333333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gsw-FR" altLang="zh-CN" sz="2800" b="0" i="0" dirty="0">
                <a:solidFill>
                  <a:srgbClr val="333333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  <a:r>
              <a:rPr lang="gsw-FR" altLang="zh-CN" sz="2800" b="0" i="0" dirty="0">
                <a:solidFill>
                  <a:srgbClr val="333333"/>
                </a:solidFill>
                <a:effectLst/>
                <a:highlight>
                  <a:srgbClr val="FFFF00"/>
                </a:highlight>
                <a:latin typeface="微软雅黑" panose="020B0503020204020204" pitchFamily="34" charset="-122"/>
                <a:ea typeface="微软雅黑" panose="020B0503020204020204" pitchFamily="34" charset="-122"/>
              </a:rPr>
              <a:t>Not until …</a:t>
            </a:r>
            <a:r>
              <a:rPr lang="zh-CN" altLang="en-US" sz="2800" b="0" i="0" dirty="0">
                <a:solidFill>
                  <a:srgbClr val="333333"/>
                </a:solidFill>
                <a:effectLst/>
                <a:highlight>
                  <a:srgbClr val="FFFF00"/>
                </a:highlight>
                <a:latin typeface="微软雅黑" panose="020B0503020204020204" pitchFamily="34" charset="-122"/>
                <a:ea typeface="微软雅黑" panose="020B0503020204020204" pitchFamily="34" charset="-122"/>
              </a:rPr>
              <a:t>在句首</a:t>
            </a:r>
            <a:r>
              <a:rPr lang="zh-CN" altLang="en-US" sz="2800" b="0" i="0" dirty="0">
                <a:solidFill>
                  <a:srgbClr val="333333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，主句用</a:t>
            </a:r>
            <a:r>
              <a:rPr lang="zh-CN" altLang="en-US" sz="2800" b="0" i="0" dirty="0">
                <a:solidFill>
                  <a:srgbClr val="333333"/>
                </a:solidFill>
                <a:effectLst/>
                <a:highlight>
                  <a:srgbClr val="FFFF00"/>
                </a:highlight>
                <a:latin typeface="微软雅黑" panose="020B0503020204020204" pitchFamily="34" charset="-122"/>
                <a:ea typeface="微软雅黑" panose="020B0503020204020204" pitchFamily="34" charset="-122"/>
              </a:rPr>
              <a:t>倒装</a:t>
            </a:r>
            <a:r>
              <a:rPr lang="zh-CN" altLang="en-US" sz="2800" b="0" i="0" dirty="0">
                <a:solidFill>
                  <a:srgbClr val="333333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2800" b="1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altLang="zh-CN" sz="2800" b="1" i="0" u="none" strike="noStrike" dirty="0">
                <a:solidFill>
                  <a:srgbClr val="333333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      N</a:t>
            </a:r>
            <a:r>
              <a:rPr lang="en-US" altLang="zh-CN" sz="2800" b="1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ot</a:t>
            </a:r>
            <a:r>
              <a:rPr lang="zh-CN" altLang="en-US" sz="2800" b="1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800" b="1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until 6 o’clock did she arrive.</a:t>
            </a:r>
          </a:p>
          <a:p>
            <a:pPr algn="l">
              <a:lnSpc>
                <a:spcPct val="150000"/>
              </a:lnSpc>
            </a:pPr>
            <a:r>
              <a:rPr lang="zh-CN" altLang="en-US" sz="2800" b="1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  <a:r>
              <a:rPr lang="zh-CN" altLang="en-US" sz="2800" b="1" dirty="0">
                <a:solidFill>
                  <a:srgbClr val="333333"/>
                </a:solidFill>
                <a:highlight>
                  <a:srgbClr val="FFFF00"/>
                </a:highlight>
                <a:latin typeface="微软雅黑" panose="020B0503020204020204" pitchFamily="34" charset="-122"/>
                <a:ea typeface="微软雅黑" panose="020B0503020204020204" pitchFamily="34" charset="-122"/>
              </a:rPr>
              <a:t>强调句型</a:t>
            </a:r>
            <a:r>
              <a:rPr lang="zh-CN" altLang="en-US" sz="2800" b="1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endParaRPr lang="en-US" altLang="zh-CN" sz="2800" b="1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altLang="zh-CN" sz="2800" b="1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It was not until 6 o’clock that she arrived.</a:t>
            </a:r>
          </a:p>
          <a:p>
            <a:pPr algn="l">
              <a:lnSpc>
                <a:spcPct val="150000"/>
              </a:lnSpc>
            </a:pPr>
            <a:endParaRPr lang="en-US" altLang="zh-CN" sz="2800" b="1" i="0" u="none" strike="noStrike" dirty="0">
              <a:solidFill>
                <a:srgbClr val="333333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endParaRPr lang="zh-CN" altLang="en-US" sz="2800" b="1" i="0" u="none" strike="noStrike" dirty="0">
              <a:solidFill>
                <a:srgbClr val="333333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757399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8"/>
          <p:cNvSpPr txBox="1"/>
          <p:nvPr/>
        </p:nvSpPr>
        <p:spPr>
          <a:xfrm>
            <a:off x="11259820" y="0"/>
            <a:ext cx="932180" cy="922020"/>
          </a:xfrm>
          <a:prstGeom prst="rect">
            <a:avLst/>
          </a:prstGeom>
          <a:gradFill>
            <a:gsLst>
              <a:gs pos="0">
                <a:srgbClr val="FBFB11"/>
              </a:gs>
              <a:gs pos="100000">
                <a:srgbClr val="838309"/>
              </a:gs>
            </a:gsLst>
            <a:lin scaled="0"/>
          </a:gradFill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solidFill>
                  <a:schemeClr val="tx1"/>
                </a:solidFill>
              </a:rPr>
              <a:t> 1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17F7B163-6099-47BA-9CAD-B49F92015FE0}"/>
              </a:ext>
            </a:extLst>
          </p:cNvPr>
          <p:cNvSpPr txBox="1"/>
          <p:nvPr/>
        </p:nvSpPr>
        <p:spPr>
          <a:xfrm>
            <a:off x="410440" y="272534"/>
            <a:ext cx="624493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800" b="1" dirty="0"/>
              <a:t>直到第二天我才直到真相。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E21D2AE4-1C03-475B-98F6-CB52C99F3890}"/>
              </a:ext>
            </a:extLst>
          </p:cNvPr>
          <p:cNvSpPr txBox="1"/>
          <p:nvPr/>
        </p:nvSpPr>
        <p:spPr>
          <a:xfrm>
            <a:off x="192230" y="1194099"/>
            <a:ext cx="10967606" cy="38942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2800" b="1" i="0" u="none" strike="noStrike" dirty="0">
                <a:solidFill>
                  <a:srgbClr val="333333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正常语序：</a:t>
            </a:r>
            <a:endParaRPr lang="gsw-FR" altLang="zh-CN" sz="2800" b="1" i="0" u="none" strike="noStrike" dirty="0">
              <a:solidFill>
                <a:srgbClr val="333333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altLang="zh-CN" sz="2800" b="1" i="0" u="none" strike="noStrike" dirty="0">
                <a:solidFill>
                  <a:srgbClr val="333333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I didn’t know the truth of it until the next day.</a:t>
            </a:r>
            <a:endParaRPr lang="gsw-FR" altLang="zh-CN" sz="2800" b="1" i="0" u="none" strike="noStrike" dirty="0">
              <a:solidFill>
                <a:srgbClr val="333333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zh-CN" altLang="en-US" sz="2800" b="1" i="0" u="none" strike="noStrike" dirty="0">
                <a:solidFill>
                  <a:srgbClr val="333333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倒装语序：</a:t>
            </a:r>
            <a:endParaRPr lang="en-US" altLang="zh-CN" sz="2800" b="1" i="0" u="none" strike="noStrike" dirty="0">
              <a:solidFill>
                <a:srgbClr val="333333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altLang="zh-CN" sz="2800" b="1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Not until the next day did I know the truth of it.</a:t>
            </a:r>
          </a:p>
          <a:p>
            <a:pPr algn="l">
              <a:lnSpc>
                <a:spcPct val="150000"/>
              </a:lnSpc>
            </a:pPr>
            <a:r>
              <a:rPr lang="zh-CN" altLang="en-US" sz="2800" b="1" i="0" u="none" strike="noStrike" dirty="0">
                <a:solidFill>
                  <a:srgbClr val="333333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强调句型：</a:t>
            </a:r>
            <a:endParaRPr lang="en-US" altLang="zh-CN" sz="2800" b="1" i="0" u="none" strike="noStrike" dirty="0">
              <a:solidFill>
                <a:srgbClr val="333333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50000"/>
              </a:lnSpc>
            </a:pPr>
            <a:r>
              <a:rPr lang="en-US" altLang="zh-CN" sz="2800" b="1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It was not until the next day that I knew the truth of it.</a:t>
            </a:r>
            <a:endParaRPr lang="gsw-FR" altLang="zh-CN" sz="2800" b="1" i="0" u="none" strike="noStrike" dirty="0">
              <a:solidFill>
                <a:srgbClr val="333333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68074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07368" y="1628800"/>
            <a:ext cx="11233248" cy="24045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1950" indent="-361950"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 Though Lin </a:t>
            </a:r>
            <a:r>
              <a:rPr lang="en-US" altLang="zh-CN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Qiaozhi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never married, she was known as the “mother of ten thousand babies”,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having delivered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over 50,000 babies in her lifetime.</a:t>
            </a:r>
          </a:p>
          <a:p>
            <a:pPr marL="361950">
              <a:lnSpc>
                <a:spcPct val="120000"/>
              </a:lnSpc>
            </a:pP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7896200" y="1772816"/>
            <a:ext cx="2448272" cy="504056"/>
          </a:xfrm>
          <a:prstGeom prst="rect">
            <a:avLst/>
          </a:prstGeom>
          <a:noFill/>
          <a:ln w="25400">
            <a:solidFill>
              <a:srgbClr val="CC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圆角矩形标注 5"/>
          <p:cNvSpPr/>
          <p:nvPr/>
        </p:nvSpPr>
        <p:spPr>
          <a:xfrm>
            <a:off x="7032104" y="800708"/>
            <a:ext cx="4032448" cy="720080"/>
          </a:xfrm>
          <a:prstGeom prst="wedgeRoundRectCallout">
            <a:avLst/>
          </a:prstGeom>
          <a:noFill/>
          <a:ln w="254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因</a:t>
            </a:r>
            <a:r>
              <a:rPr lang="en-US" altLang="zh-CN" sz="3200" b="1" dirty="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……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而被人们熟知</a:t>
            </a:r>
          </a:p>
        </p:txBody>
      </p:sp>
      <p:sp>
        <p:nvSpPr>
          <p:cNvPr id="8" name="圆角矩形标注 7"/>
          <p:cNvSpPr/>
          <p:nvPr/>
        </p:nvSpPr>
        <p:spPr>
          <a:xfrm>
            <a:off x="6023992" y="2924944"/>
            <a:ext cx="4896544" cy="720080"/>
          </a:xfrm>
          <a:prstGeom prst="wedgeRoundRectCallout">
            <a:avLst>
              <a:gd name="adj1" fmla="val -23030"/>
              <a:gd name="adj2" fmla="val -64486"/>
              <a:gd name="adj3" fmla="val 16667"/>
            </a:avLst>
          </a:prstGeom>
          <a:noFill/>
          <a:ln w="254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现在分词短语作原因状语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484913" y="4293096"/>
            <a:ext cx="10657184" cy="1217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having delivered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是现在分词的完成式，表示动作先于谓语动词的动作发生。</a:t>
            </a:r>
          </a:p>
        </p:txBody>
      </p:sp>
      <p:sp>
        <p:nvSpPr>
          <p:cNvPr id="10" name="文本框 8">
            <a:extLst>
              <a:ext uri="{FF2B5EF4-FFF2-40B4-BE49-F238E27FC236}">
                <a16:creationId xmlns:a16="http://schemas.microsoft.com/office/drawing/2014/main" id="{ED0C3346-3EC8-48EB-BC43-C1F6CAC8F353}"/>
              </a:ext>
            </a:extLst>
          </p:cNvPr>
          <p:cNvSpPr txBox="1"/>
          <p:nvPr/>
        </p:nvSpPr>
        <p:spPr>
          <a:xfrm>
            <a:off x="11259820" y="0"/>
            <a:ext cx="932180" cy="922020"/>
          </a:xfrm>
          <a:prstGeom prst="rect">
            <a:avLst/>
          </a:prstGeom>
          <a:gradFill>
            <a:gsLst>
              <a:gs pos="0">
                <a:srgbClr val="FBFB11"/>
              </a:gs>
              <a:gs pos="100000">
                <a:srgbClr val="838309"/>
              </a:gs>
            </a:gsLst>
            <a:lin scaled="0"/>
          </a:gradFill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solidFill>
                  <a:schemeClr val="tx1"/>
                </a:solidFill>
              </a:rPr>
              <a:t> 2</a:t>
            </a:r>
          </a:p>
        </p:txBody>
      </p:sp>
    </p:spTree>
    <p:extLst>
      <p:ext uri="{BB962C8B-B14F-4D97-AF65-F5344CB8AC3E}">
        <p14:creationId xmlns:p14="http://schemas.microsoft.com/office/powerpoint/2010/main" val="1599379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  <p:bldP spid="9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342860" y="461010"/>
            <a:ext cx="10657184" cy="5653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b="1" dirty="0"/>
              <a:t>做完这些事，他又继续往前走。</a:t>
            </a:r>
            <a:endParaRPr lang="zh-CN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文本框 8">
            <a:extLst>
              <a:ext uri="{FF2B5EF4-FFF2-40B4-BE49-F238E27FC236}">
                <a16:creationId xmlns:a16="http://schemas.microsoft.com/office/drawing/2014/main" id="{ED0C3346-3EC8-48EB-BC43-C1F6CAC8F353}"/>
              </a:ext>
            </a:extLst>
          </p:cNvPr>
          <p:cNvSpPr txBox="1"/>
          <p:nvPr/>
        </p:nvSpPr>
        <p:spPr>
          <a:xfrm>
            <a:off x="11259820" y="0"/>
            <a:ext cx="932180" cy="922020"/>
          </a:xfrm>
          <a:prstGeom prst="rect">
            <a:avLst/>
          </a:prstGeom>
          <a:gradFill>
            <a:gsLst>
              <a:gs pos="0">
                <a:srgbClr val="FBFB11"/>
              </a:gs>
              <a:gs pos="100000">
                <a:srgbClr val="838309"/>
              </a:gs>
            </a:gsLst>
            <a:lin scaled="0"/>
          </a:gradFill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solidFill>
                  <a:schemeClr val="tx1"/>
                </a:solidFill>
              </a:rPr>
              <a:t> 2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BF2B91E0-3482-41BA-84AD-DE7C754DA212}"/>
              </a:ext>
            </a:extLst>
          </p:cNvPr>
          <p:cNvSpPr txBox="1"/>
          <p:nvPr/>
        </p:nvSpPr>
        <p:spPr>
          <a:xfrm>
            <a:off x="342860" y="1026358"/>
            <a:ext cx="10657184" cy="5653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800" b="1" dirty="0"/>
              <a:t>Having done these things, he went on again.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64EEF4EB-DF67-4984-9B92-074156BECAC8}"/>
              </a:ext>
            </a:extLst>
          </p:cNvPr>
          <p:cNvSpPr txBox="1"/>
          <p:nvPr/>
        </p:nvSpPr>
        <p:spPr>
          <a:xfrm>
            <a:off x="342860" y="2575624"/>
            <a:ext cx="92134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/>
              <a:t>Having driven all </a:t>
            </a:r>
            <a:r>
              <a:rPr lang="en-US" altLang="zh-CN" sz="2800" b="1" dirty="0" err="1"/>
              <a:t>day,we</a:t>
            </a:r>
            <a:r>
              <a:rPr lang="en-US" altLang="zh-CN" sz="2800" b="1" dirty="0"/>
              <a:t> were so tired</a:t>
            </a:r>
            <a:r>
              <a:rPr lang="en-US" altLang="zh-CN" b="0" i="0" dirty="0">
                <a:solidFill>
                  <a:srgbClr val="333333"/>
                </a:solidFill>
                <a:effectLst/>
                <a:latin typeface="PingFang SC"/>
              </a:rPr>
              <a:t>. </a:t>
            </a:r>
            <a:endParaRPr lang="zh-CN" altLang="en-US" dirty="0"/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90E67CF6-6418-47E7-A3B2-C828F9D56C47}"/>
              </a:ext>
            </a:extLst>
          </p:cNvPr>
          <p:cNvSpPr txBox="1"/>
          <p:nvPr/>
        </p:nvSpPr>
        <p:spPr>
          <a:xfrm>
            <a:off x="342860" y="1800991"/>
            <a:ext cx="10657184" cy="5653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b="1" dirty="0"/>
              <a:t>开了一天的车，我们都累了。</a:t>
            </a:r>
            <a:endParaRPr lang="zh-CN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B4ED5547-BFC6-474E-BA52-C287CB58EDF8}"/>
              </a:ext>
            </a:extLst>
          </p:cNvPr>
          <p:cNvSpPr txBox="1"/>
          <p:nvPr/>
        </p:nvSpPr>
        <p:spPr>
          <a:xfrm>
            <a:off x="342860" y="4082762"/>
            <a:ext cx="92134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/>
              <a:t>Having been criticized today, he was so sad.</a:t>
            </a:r>
            <a:endParaRPr lang="zh-CN" altLang="en-US" dirty="0"/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044FABC7-2083-4423-B6A0-32CCBE0DF723}"/>
              </a:ext>
            </a:extLst>
          </p:cNvPr>
          <p:cNvSpPr txBox="1"/>
          <p:nvPr/>
        </p:nvSpPr>
        <p:spPr>
          <a:xfrm>
            <a:off x="342860" y="3308129"/>
            <a:ext cx="10657184" cy="5653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b="1" dirty="0"/>
              <a:t>今天被批评了，他很难过。</a:t>
            </a:r>
            <a:endParaRPr lang="zh-CN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4894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7" grpId="0"/>
      <p:bldP spid="12" grpId="0"/>
      <p:bldP spid="13" grpId="0"/>
      <p:bldP spid="14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342860" y="461010"/>
            <a:ext cx="10657184" cy="5653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800" b="1" dirty="0"/>
              <a:t>To a person, </a:t>
            </a:r>
            <a:r>
              <a:rPr lang="en-US" altLang="zh-CN" sz="2800" b="1" dirty="0">
                <a:solidFill>
                  <a:srgbClr val="FF0000"/>
                </a:solidFill>
              </a:rPr>
              <a:t>nothing is </a:t>
            </a:r>
            <a:r>
              <a:rPr lang="en-US" altLang="zh-CN" sz="2800" b="1" dirty="0"/>
              <a:t>more precious than their life.</a:t>
            </a:r>
            <a:endParaRPr lang="zh-CN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文本框 8">
            <a:extLst>
              <a:ext uri="{FF2B5EF4-FFF2-40B4-BE49-F238E27FC236}">
                <a16:creationId xmlns:a16="http://schemas.microsoft.com/office/drawing/2014/main" id="{ED0C3346-3EC8-48EB-BC43-C1F6CAC8F353}"/>
              </a:ext>
            </a:extLst>
          </p:cNvPr>
          <p:cNvSpPr txBox="1"/>
          <p:nvPr/>
        </p:nvSpPr>
        <p:spPr>
          <a:xfrm>
            <a:off x="11259820" y="0"/>
            <a:ext cx="932180" cy="922020"/>
          </a:xfrm>
          <a:prstGeom prst="rect">
            <a:avLst/>
          </a:prstGeom>
          <a:gradFill>
            <a:gsLst>
              <a:gs pos="0">
                <a:srgbClr val="FBFB11"/>
              </a:gs>
              <a:gs pos="100000">
                <a:srgbClr val="838309"/>
              </a:gs>
            </a:gsLst>
            <a:lin scaled="0"/>
          </a:gradFill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solidFill>
                  <a:schemeClr val="tx1"/>
                </a:solidFill>
              </a:rPr>
              <a:t> 3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BF2B91E0-3482-41BA-84AD-DE7C754DA212}"/>
              </a:ext>
            </a:extLst>
          </p:cNvPr>
          <p:cNvSpPr txBox="1"/>
          <p:nvPr/>
        </p:nvSpPr>
        <p:spPr>
          <a:xfrm>
            <a:off x="342860" y="1026358"/>
            <a:ext cx="10657184" cy="5653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800" b="1" dirty="0"/>
              <a:t>Nothing is +</a:t>
            </a:r>
            <a:r>
              <a:rPr lang="zh-CN" altLang="en-US" sz="2800" b="1" dirty="0"/>
              <a:t>比较级</a:t>
            </a:r>
            <a:r>
              <a:rPr lang="en-US" altLang="zh-CN" sz="2800" b="1" dirty="0"/>
              <a:t>+than </a:t>
            </a:r>
            <a:r>
              <a:rPr lang="en-US" altLang="zh-CN" sz="2800" b="1" dirty="0" err="1"/>
              <a:t>sth</a:t>
            </a:r>
            <a:r>
              <a:rPr lang="en-US" altLang="zh-CN" sz="2800" b="1" dirty="0"/>
              <a:t>.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64EEF4EB-DF67-4984-9B92-074156BECAC8}"/>
              </a:ext>
            </a:extLst>
          </p:cNvPr>
          <p:cNvSpPr txBox="1"/>
          <p:nvPr/>
        </p:nvSpPr>
        <p:spPr>
          <a:xfrm>
            <a:off x="342860" y="2575624"/>
            <a:ext cx="92134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/>
              <a:t>Nothing is more valuable than freedom.</a:t>
            </a:r>
            <a:endParaRPr lang="zh-CN" altLang="en-US" dirty="0"/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90E67CF6-6418-47E7-A3B2-C828F9D56C47}"/>
              </a:ext>
            </a:extLst>
          </p:cNvPr>
          <p:cNvSpPr txBox="1"/>
          <p:nvPr/>
        </p:nvSpPr>
        <p:spPr>
          <a:xfrm>
            <a:off x="423883" y="1727602"/>
            <a:ext cx="10657184" cy="5653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b="1" dirty="0"/>
              <a:t>没有什么比自由更可贵。</a:t>
            </a:r>
            <a:endParaRPr lang="zh-CN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B4ED5547-BFC6-474E-BA52-C287CB58EDF8}"/>
              </a:ext>
            </a:extLst>
          </p:cNvPr>
          <p:cNvSpPr txBox="1"/>
          <p:nvPr/>
        </p:nvSpPr>
        <p:spPr>
          <a:xfrm>
            <a:off x="342859" y="4082762"/>
            <a:ext cx="111160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</a:rPr>
              <a:t>Nothing is more </a:t>
            </a:r>
            <a:r>
              <a:rPr lang="en-US" altLang="zh-CN" sz="2800" b="1" dirty="0"/>
              <a:t>important than </a:t>
            </a:r>
            <a:r>
              <a:rPr lang="en-US" altLang="zh-CN" sz="2800" b="1" dirty="0">
                <a:solidFill>
                  <a:srgbClr val="FF0000"/>
                </a:solidFill>
              </a:rPr>
              <a:t>to </a:t>
            </a:r>
            <a:r>
              <a:rPr lang="en-US" altLang="zh-CN" sz="2800" b="1" dirty="0"/>
              <a:t>receive education.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044FABC7-2083-4423-B6A0-32CCBE0DF723}"/>
              </a:ext>
            </a:extLst>
          </p:cNvPr>
          <p:cNvSpPr txBox="1"/>
          <p:nvPr/>
        </p:nvSpPr>
        <p:spPr>
          <a:xfrm>
            <a:off x="342860" y="3308129"/>
            <a:ext cx="10657184" cy="5653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b="1" dirty="0"/>
              <a:t>没有比接受教育更重要的事。</a:t>
            </a:r>
            <a:endParaRPr lang="zh-CN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2855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7" grpId="0"/>
      <p:bldP spid="12" grpId="0"/>
      <p:bldP spid="13" grpId="0"/>
      <p:bldP spid="14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1128" y="-34091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zh-CN" sz="4800" b="1" dirty="0">
                <a:solidFill>
                  <a:srgbClr val="7030A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Make a short story with the above!</a:t>
            </a:r>
            <a:endParaRPr lang="zh-CN" altLang="en-US" sz="4800" b="1" dirty="0">
              <a:solidFill>
                <a:srgbClr val="7030A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14215" y="1062355"/>
            <a:ext cx="7583170" cy="5714365"/>
          </a:xfrm>
          <a:solidFill>
            <a:srgbClr val="FFCCFF"/>
          </a:solidFill>
        </p:spPr>
        <p:txBody>
          <a:bodyPr>
            <a:noAutofit/>
          </a:bodyPr>
          <a:lstStyle/>
          <a:p>
            <a:pPr marL="0" indent="0" algn="just" fontAlgn="auto">
              <a:lnSpc>
                <a:spcPts val="3000"/>
              </a:lnSpc>
              <a:spcBef>
                <a:spcPts val="0"/>
              </a:spcBef>
              <a:buNone/>
            </a:pPr>
            <a:r>
              <a:rPr lang="zh-CN" altLang="en-US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为应对新冠肺炎疫情在广州的蔓延，政府宣布在当地中小学停课。在政府敦促积极配合抗击疫情的情况下，大部分居民已接受了两轮核酸检测。大量医务人员被派去进行检测和照顾患者。他们没有抱怨疲劳或害怕感染，而是全身心投入到抗击疫情的斗争中。看到他们所做的一切，我感动得热泪盈眶。正是成千上万名医务工作者的奉献，让我们渡过了一个又一个地艰难的岁月。</a:t>
            </a:r>
            <a:endParaRPr lang="en-US" altLang="zh-CN" sz="2400" b="1" dirty="0">
              <a:latin typeface="Comic Sans MS" panose="030F0702030302020204" pitchFamily="66" charset="0"/>
              <a:sym typeface="+mn-ea"/>
            </a:endParaRPr>
          </a:p>
        </p:txBody>
      </p:sp>
      <p:sp>
        <p:nvSpPr>
          <p:cNvPr id="4" name="内容占位符 2"/>
          <p:cNvSpPr txBox="1"/>
          <p:nvPr/>
        </p:nvSpPr>
        <p:spPr>
          <a:xfrm>
            <a:off x="191770" y="1001395"/>
            <a:ext cx="4170045" cy="5008245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just" fontAlgn="auto" latinLnBrk="1">
              <a:lnSpc>
                <a:spcPts val="1800"/>
              </a:lnSpc>
              <a:spcAft>
                <a:spcPts val="0"/>
              </a:spcAft>
              <a:buNone/>
            </a:pPr>
            <a:r>
              <a:rPr lang="en-US" altLang="zh-CN" sz="20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1.carry </a:t>
            </a:r>
            <a:r>
              <a:rPr lang="en-US" altLang="zh-CN" sz="2000" b="1" dirty="0" err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sb</a:t>
            </a:r>
            <a:r>
              <a:rPr lang="en-US" altLang="zh-CN" sz="20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through </a:t>
            </a:r>
            <a:r>
              <a:rPr lang="en-US" altLang="zh-CN" sz="2000" b="1" dirty="0" err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sth</a:t>
            </a:r>
            <a:r>
              <a:rPr lang="en-US" altLang="zh-CN" sz="20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   </a:t>
            </a:r>
          </a:p>
          <a:p>
            <a:pPr marL="0" lvl="0" indent="0" algn="just" fontAlgn="auto" latinLnBrk="1">
              <a:lnSpc>
                <a:spcPts val="1800"/>
              </a:lnSpc>
              <a:spcAft>
                <a:spcPts val="0"/>
              </a:spcAft>
              <a:buNone/>
            </a:pPr>
            <a:r>
              <a:rPr lang="en-US" altLang="zh-CN" sz="20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2. the majority of </a:t>
            </a:r>
          </a:p>
          <a:p>
            <a:pPr marL="0" lvl="0" indent="0" algn="just" fontAlgn="auto" latinLnBrk="1">
              <a:lnSpc>
                <a:spcPts val="1800"/>
              </a:lnSpc>
              <a:spcAft>
                <a:spcPts val="0"/>
              </a:spcAft>
              <a:buNone/>
            </a:pPr>
            <a:r>
              <a:rPr lang="en-US" altLang="zh-CN" sz="20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3complain (to </a:t>
            </a:r>
            <a:r>
              <a:rPr lang="en-US" altLang="zh-CN" sz="2000" b="1" dirty="0" err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sb</a:t>
            </a:r>
            <a:r>
              <a:rPr lang="en-US" altLang="zh-CN" sz="20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) of/about </a:t>
            </a:r>
            <a:r>
              <a:rPr lang="en-US" altLang="zh-CN" sz="2000" b="1" dirty="0" err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sth</a:t>
            </a:r>
            <a:r>
              <a:rPr lang="en-US" altLang="zh-CN" sz="20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</a:p>
          <a:p>
            <a:pPr marL="0" lvl="0" indent="0" algn="just" fontAlgn="auto" latinLnBrk="1">
              <a:lnSpc>
                <a:spcPts val="1800"/>
              </a:lnSpc>
              <a:spcAft>
                <a:spcPts val="0"/>
              </a:spcAft>
              <a:buNone/>
            </a:pPr>
            <a:r>
              <a:rPr lang="en-US" altLang="zh-CN" sz="20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4. in response to</a:t>
            </a:r>
          </a:p>
          <a:p>
            <a:pPr marL="0" lvl="0" indent="0" algn="just" fontAlgn="auto" latinLnBrk="1">
              <a:lnSpc>
                <a:spcPts val="1800"/>
              </a:lnSpc>
              <a:spcAft>
                <a:spcPts val="0"/>
              </a:spcAft>
              <a:buNone/>
            </a:pPr>
            <a:r>
              <a:rPr lang="en-US" altLang="zh-CN" sz="20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5. be scared of</a:t>
            </a:r>
          </a:p>
          <a:p>
            <a:pPr marL="0" lvl="0" indent="0" algn="just" fontAlgn="auto" latinLnBrk="1">
              <a:lnSpc>
                <a:spcPts val="1800"/>
              </a:lnSpc>
              <a:spcAft>
                <a:spcPts val="0"/>
              </a:spcAft>
              <a:buNone/>
            </a:pPr>
            <a:r>
              <a:rPr lang="en-US" altLang="zh-CN" sz="20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6. see sb. doing </a:t>
            </a:r>
            <a:r>
              <a:rPr lang="en-US" altLang="zh-CN" sz="2000" b="1" dirty="0" err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sth</a:t>
            </a:r>
            <a:r>
              <a:rPr lang="en-US" altLang="zh-CN" sz="20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./faraway</a:t>
            </a:r>
          </a:p>
          <a:p>
            <a:pPr marL="0" lvl="0" indent="0" algn="just" fontAlgn="auto" latinLnBrk="1">
              <a:lnSpc>
                <a:spcPts val="1800"/>
              </a:lnSpc>
              <a:spcAft>
                <a:spcPts val="0"/>
              </a:spcAft>
              <a:buNone/>
            </a:pPr>
            <a:r>
              <a:rPr lang="en-US" altLang="zh-CN" sz="20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7. tend to do </a:t>
            </a:r>
            <a:r>
              <a:rPr lang="en-US" altLang="zh-CN" sz="2000" b="1" dirty="0" err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sth</a:t>
            </a:r>
            <a:r>
              <a:rPr lang="en-US" altLang="zh-CN" sz="20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.</a:t>
            </a:r>
          </a:p>
          <a:p>
            <a:pPr marL="0" lvl="0" indent="0" algn="just" fontAlgn="auto" latinLnBrk="1">
              <a:lnSpc>
                <a:spcPts val="1800"/>
              </a:lnSpc>
              <a:spcAft>
                <a:spcPts val="0"/>
              </a:spcAft>
              <a:buNone/>
            </a:pPr>
            <a:r>
              <a:rPr lang="en-US" altLang="zh-CN" sz="20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   tend sb./</a:t>
            </a:r>
            <a:r>
              <a:rPr lang="en-US" altLang="zh-CN" sz="2000" b="1" dirty="0" err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sth</a:t>
            </a:r>
            <a:r>
              <a:rPr lang="en-US" altLang="zh-CN" sz="20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.</a:t>
            </a:r>
          </a:p>
          <a:p>
            <a:pPr marL="0" lvl="0" indent="0" algn="just" fontAlgn="auto" latinLnBrk="1">
              <a:lnSpc>
                <a:spcPts val="1800"/>
              </a:lnSpc>
              <a:spcAft>
                <a:spcPts val="0"/>
              </a:spcAft>
              <a:buNone/>
            </a:pPr>
            <a:r>
              <a:rPr lang="en-US" altLang="zh-CN" sz="20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8. replace A with B</a:t>
            </a:r>
          </a:p>
          <a:p>
            <a:pPr marL="0" lvl="0" indent="0" algn="just" fontAlgn="auto" latinLnBrk="1">
              <a:lnSpc>
                <a:spcPts val="1800"/>
              </a:lnSpc>
              <a:spcAft>
                <a:spcPts val="0"/>
              </a:spcAft>
              <a:buNone/>
            </a:pPr>
            <a:r>
              <a:rPr lang="en-US" altLang="zh-CN" sz="20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9. disguised oneself as </a:t>
            </a:r>
          </a:p>
          <a:p>
            <a:pPr marL="0" lvl="0" indent="0" algn="just" fontAlgn="auto" latinLnBrk="1">
              <a:lnSpc>
                <a:spcPts val="1800"/>
              </a:lnSpc>
              <a:spcAft>
                <a:spcPts val="0"/>
              </a:spcAft>
              <a:buNone/>
            </a:pPr>
            <a:r>
              <a:rPr lang="en-US" altLang="zh-CN" sz="20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10. in tears/despair</a:t>
            </a:r>
          </a:p>
          <a:p>
            <a:pPr marL="0" lvl="0" indent="0" algn="just" fontAlgn="auto" latinLnBrk="1">
              <a:lnSpc>
                <a:spcPts val="1800"/>
              </a:lnSpc>
              <a:spcAft>
                <a:spcPts val="0"/>
              </a:spcAft>
              <a:buNone/>
            </a:pPr>
            <a:r>
              <a:rPr lang="en-US" altLang="zh-CN" sz="20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11. keep sb. from harm</a:t>
            </a:r>
          </a:p>
          <a:p>
            <a:pPr marL="0" lvl="0" indent="0" algn="just" fontAlgn="auto" latinLnBrk="1">
              <a:lnSpc>
                <a:spcPts val="1800"/>
              </a:lnSpc>
              <a:spcAft>
                <a:spcPts val="0"/>
              </a:spcAft>
              <a:buNone/>
            </a:pPr>
            <a:r>
              <a:rPr lang="en-US" altLang="zh-CN" sz="20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12. a great deal of </a:t>
            </a:r>
          </a:p>
          <a:p>
            <a:pPr marL="0" algn="just" latinLnBrk="1">
              <a:lnSpc>
                <a:spcPts val="2000"/>
              </a:lnSpc>
              <a:spcAft>
                <a:spcPts val="0"/>
              </a:spcAft>
              <a:buClrTx/>
              <a:buSzTx/>
            </a:pPr>
            <a:endParaRPr lang="en-US" altLang="zh-CN" sz="2000" b="1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5" name="内容占位符 3"/>
          <p:cNvSpPr txBox="1"/>
          <p:nvPr/>
        </p:nvSpPr>
        <p:spPr>
          <a:xfrm>
            <a:off x="191770" y="5532120"/>
            <a:ext cx="4170680" cy="1325880"/>
          </a:xfrm>
          <a:prstGeom prst="rect">
            <a:avLst/>
          </a:prstGeom>
          <a:solidFill>
            <a:srgbClr val="00FFFF"/>
          </a:solidFill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algn="just" latinLnBrk="1">
              <a:lnSpc>
                <a:spcPts val="1800"/>
              </a:lnSpc>
              <a:spcAft>
                <a:spcPts val="0"/>
              </a:spcAft>
              <a:buClrTx/>
              <a:buSzTx/>
              <a:buNone/>
            </a:pP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1. not…until…</a:t>
            </a:r>
          </a:p>
          <a:p>
            <a:pPr marL="0" lvl="0" algn="just" latinLnBrk="1">
              <a:lnSpc>
                <a:spcPts val="1800"/>
              </a:lnSpc>
              <a:spcAft>
                <a:spcPts val="0"/>
              </a:spcAft>
              <a:buClrTx/>
              <a:buSzTx/>
              <a:buNone/>
            </a:pP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2. having done</a:t>
            </a:r>
          </a:p>
          <a:p>
            <a:pPr marL="0" lvl="0" algn="just" latinLnBrk="1">
              <a:lnSpc>
                <a:spcPts val="1800"/>
              </a:lnSpc>
              <a:spcAft>
                <a:spcPts val="0"/>
              </a:spcAft>
              <a:buClrTx/>
              <a:buSzTx/>
              <a:buNone/>
            </a:pP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3. Nothing is +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比较级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+than …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1128" y="-34091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zh-CN" sz="4800" b="1" dirty="0">
                <a:solidFill>
                  <a:srgbClr val="7030A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Make a short story with the above!</a:t>
            </a:r>
            <a:endParaRPr lang="zh-CN" altLang="en-US" sz="4800" b="1" dirty="0">
              <a:solidFill>
                <a:srgbClr val="7030A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14215" y="1062355"/>
            <a:ext cx="7583170" cy="5714365"/>
          </a:xfrm>
          <a:solidFill>
            <a:srgbClr val="FFCCFF"/>
          </a:solidFill>
        </p:spPr>
        <p:txBody>
          <a:bodyPr>
            <a:noAutofit/>
          </a:bodyPr>
          <a:lstStyle/>
          <a:p>
            <a:pPr marL="0" indent="0" algn="just" fontAlgn="auto">
              <a:lnSpc>
                <a:spcPts val="3000"/>
              </a:lnSpc>
              <a:spcBef>
                <a:spcPts val="0"/>
              </a:spcBef>
              <a:buNone/>
            </a:pPr>
            <a:r>
              <a:rPr lang="en-US" altLang="zh-CN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In response to </a:t>
            </a:r>
            <a:r>
              <a:rPr lang="en-US" altLang="zh-CN" sz="2400" b="1" dirty="0">
                <a:latin typeface="Comic Sans MS" panose="030F0702030302020204" pitchFamily="66" charset="0"/>
              </a:rPr>
              <a:t>the spread of COVID-19 in Guangzhou, the government announced the suspension of off-line classes at local primary and middle schools. </a:t>
            </a:r>
            <a:r>
              <a:rPr lang="en-US" altLang="zh-CN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Having been urged </a:t>
            </a:r>
            <a:r>
              <a:rPr lang="en-US" altLang="zh-CN" sz="2400" b="1" dirty="0">
                <a:latin typeface="Comic Sans MS" panose="030F0702030302020204" pitchFamily="66" charset="0"/>
              </a:rPr>
              <a:t>to actively cooperate to fight against COVID-19, </a:t>
            </a:r>
            <a:r>
              <a:rPr lang="en-US" altLang="zh-CN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the majority of </a:t>
            </a:r>
            <a:r>
              <a:rPr lang="en-US" altLang="zh-CN" sz="2400" b="1" dirty="0">
                <a:latin typeface="Comic Sans MS" panose="030F0702030302020204" pitchFamily="66" charset="0"/>
              </a:rPr>
              <a:t>residents have received two rounds of nucleic acid testing. A large number of medical workers are sent to conduct the testing and </a:t>
            </a:r>
            <a:r>
              <a:rPr lang="en-US" altLang="zh-CN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tend patients</a:t>
            </a:r>
            <a:r>
              <a:rPr lang="en-US" altLang="zh-CN" sz="2400" b="1" dirty="0">
                <a:latin typeface="Comic Sans MS" panose="030F0702030302020204" pitchFamily="66" charset="0"/>
              </a:rPr>
              <a:t>. In stead of </a:t>
            </a:r>
            <a:r>
              <a:rPr lang="en-US" altLang="zh-CN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complaining about </a:t>
            </a:r>
            <a:r>
              <a:rPr lang="en-US" altLang="zh-CN" sz="2400" b="1" dirty="0">
                <a:latin typeface="Comic Sans MS" panose="030F0702030302020204" pitchFamily="66" charset="0"/>
              </a:rPr>
              <a:t>fatigue or </a:t>
            </a:r>
            <a:r>
              <a:rPr lang="en-US" altLang="zh-CN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being scared of </a:t>
            </a:r>
            <a:r>
              <a:rPr lang="en-US" altLang="zh-CN" sz="2400" b="1" dirty="0">
                <a:latin typeface="Comic Sans MS" panose="030F0702030302020204" pitchFamily="66" charset="0"/>
              </a:rPr>
              <a:t>infection, they devote themselves to fight against the pandemic. </a:t>
            </a:r>
            <a:r>
              <a:rPr lang="en-US" altLang="zh-CN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Seeing what they have done</a:t>
            </a:r>
            <a:r>
              <a:rPr lang="en-US" altLang="zh-CN" sz="2400" b="1" dirty="0">
                <a:latin typeface="Comic Sans MS" panose="030F0702030302020204" pitchFamily="66" charset="0"/>
              </a:rPr>
              <a:t>, I am totally moved </a:t>
            </a:r>
            <a:r>
              <a:rPr lang="en-US" altLang="zh-CN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in tears.</a:t>
            </a:r>
            <a:r>
              <a:rPr lang="en-US" altLang="zh-CN" sz="2400" b="1" dirty="0">
                <a:latin typeface="Comic Sans MS" panose="030F0702030302020204" pitchFamily="66" charset="0"/>
              </a:rPr>
              <a:t> It is the devotion of tens of thousands of people like these medical workers that </a:t>
            </a:r>
            <a:r>
              <a:rPr lang="en-US" altLang="zh-CN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carries us through  tough times </a:t>
            </a:r>
            <a:r>
              <a:rPr lang="en-US" altLang="zh-CN" sz="2400" b="1" dirty="0">
                <a:latin typeface="Comic Sans MS" panose="030F0702030302020204" pitchFamily="66" charset="0"/>
              </a:rPr>
              <a:t>one after another.</a:t>
            </a:r>
            <a:endParaRPr lang="en-US" altLang="zh-CN" sz="2400" b="1" dirty="0">
              <a:latin typeface="Comic Sans MS" panose="030F0702030302020204" pitchFamily="66" charset="0"/>
              <a:sym typeface="+mn-ea"/>
            </a:endParaRPr>
          </a:p>
        </p:txBody>
      </p:sp>
      <p:sp>
        <p:nvSpPr>
          <p:cNvPr id="4" name="内容占位符 2"/>
          <p:cNvSpPr txBox="1"/>
          <p:nvPr/>
        </p:nvSpPr>
        <p:spPr>
          <a:xfrm>
            <a:off x="191770" y="1001395"/>
            <a:ext cx="4170045" cy="5008245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just" fontAlgn="auto" latinLnBrk="1">
              <a:lnSpc>
                <a:spcPts val="1800"/>
              </a:lnSpc>
              <a:spcAft>
                <a:spcPts val="0"/>
              </a:spcAft>
              <a:buNone/>
            </a:pPr>
            <a:r>
              <a:rPr lang="en-US" altLang="zh-CN" sz="20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1.carry </a:t>
            </a:r>
            <a:r>
              <a:rPr lang="en-US" altLang="zh-CN" sz="2000" b="1" dirty="0" err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sb</a:t>
            </a:r>
            <a:r>
              <a:rPr lang="en-US" altLang="zh-CN" sz="20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through </a:t>
            </a:r>
            <a:r>
              <a:rPr lang="en-US" altLang="zh-CN" sz="2000" b="1" dirty="0" err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sth</a:t>
            </a:r>
            <a:r>
              <a:rPr lang="en-US" altLang="zh-CN" sz="20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   </a:t>
            </a:r>
          </a:p>
          <a:p>
            <a:pPr marL="0" lvl="0" indent="0" algn="just" fontAlgn="auto" latinLnBrk="1">
              <a:lnSpc>
                <a:spcPts val="1800"/>
              </a:lnSpc>
              <a:spcAft>
                <a:spcPts val="0"/>
              </a:spcAft>
              <a:buNone/>
            </a:pPr>
            <a:r>
              <a:rPr lang="en-US" altLang="zh-CN" sz="20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2. the majority of </a:t>
            </a:r>
          </a:p>
          <a:p>
            <a:pPr marL="0" lvl="0" indent="0" algn="just" fontAlgn="auto" latinLnBrk="1">
              <a:lnSpc>
                <a:spcPts val="1800"/>
              </a:lnSpc>
              <a:spcAft>
                <a:spcPts val="0"/>
              </a:spcAft>
              <a:buNone/>
            </a:pPr>
            <a:r>
              <a:rPr lang="en-US" altLang="zh-CN" sz="20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3complain (to </a:t>
            </a:r>
            <a:r>
              <a:rPr lang="en-US" altLang="zh-CN" sz="2000" b="1" dirty="0" err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sb</a:t>
            </a:r>
            <a:r>
              <a:rPr lang="en-US" altLang="zh-CN" sz="20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) of/about </a:t>
            </a:r>
            <a:r>
              <a:rPr lang="en-US" altLang="zh-CN" sz="2000" b="1" dirty="0" err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sth</a:t>
            </a:r>
            <a:r>
              <a:rPr lang="en-US" altLang="zh-CN" sz="20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</a:p>
          <a:p>
            <a:pPr marL="0" lvl="0" indent="0" algn="just" fontAlgn="auto" latinLnBrk="1">
              <a:lnSpc>
                <a:spcPts val="1800"/>
              </a:lnSpc>
              <a:spcAft>
                <a:spcPts val="0"/>
              </a:spcAft>
              <a:buNone/>
            </a:pPr>
            <a:r>
              <a:rPr lang="en-US" altLang="zh-CN" sz="20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4. in response to</a:t>
            </a:r>
          </a:p>
          <a:p>
            <a:pPr marL="0" lvl="0" indent="0" algn="just" fontAlgn="auto" latinLnBrk="1">
              <a:lnSpc>
                <a:spcPts val="1800"/>
              </a:lnSpc>
              <a:spcAft>
                <a:spcPts val="0"/>
              </a:spcAft>
              <a:buNone/>
            </a:pPr>
            <a:r>
              <a:rPr lang="en-US" altLang="zh-CN" sz="20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5. be scared of</a:t>
            </a:r>
          </a:p>
          <a:p>
            <a:pPr marL="0" lvl="0" indent="0" algn="just" fontAlgn="auto" latinLnBrk="1">
              <a:lnSpc>
                <a:spcPts val="1800"/>
              </a:lnSpc>
              <a:spcAft>
                <a:spcPts val="0"/>
              </a:spcAft>
              <a:buNone/>
            </a:pPr>
            <a:r>
              <a:rPr lang="en-US" altLang="zh-CN" sz="20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6. see sb. doing </a:t>
            </a:r>
            <a:r>
              <a:rPr lang="en-US" altLang="zh-CN" sz="2000" b="1" dirty="0" err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sth</a:t>
            </a:r>
            <a:r>
              <a:rPr lang="en-US" altLang="zh-CN" sz="20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./faraway</a:t>
            </a:r>
          </a:p>
          <a:p>
            <a:pPr marL="0" lvl="0" indent="0" algn="just" fontAlgn="auto" latinLnBrk="1">
              <a:lnSpc>
                <a:spcPts val="1800"/>
              </a:lnSpc>
              <a:spcAft>
                <a:spcPts val="0"/>
              </a:spcAft>
              <a:buNone/>
            </a:pPr>
            <a:r>
              <a:rPr lang="en-US" altLang="zh-CN" sz="20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7. tend to do </a:t>
            </a:r>
            <a:r>
              <a:rPr lang="en-US" altLang="zh-CN" sz="2000" b="1" dirty="0" err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sth</a:t>
            </a:r>
            <a:r>
              <a:rPr lang="en-US" altLang="zh-CN" sz="20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.</a:t>
            </a:r>
          </a:p>
          <a:p>
            <a:pPr marL="0" lvl="0" indent="0" algn="just" fontAlgn="auto" latinLnBrk="1">
              <a:lnSpc>
                <a:spcPts val="1800"/>
              </a:lnSpc>
              <a:spcAft>
                <a:spcPts val="0"/>
              </a:spcAft>
              <a:buNone/>
            </a:pPr>
            <a:r>
              <a:rPr lang="en-US" altLang="zh-CN" sz="20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   tend sb./</a:t>
            </a:r>
            <a:r>
              <a:rPr lang="en-US" altLang="zh-CN" sz="2000" b="1" dirty="0" err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sth</a:t>
            </a:r>
            <a:r>
              <a:rPr lang="en-US" altLang="zh-CN" sz="20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.</a:t>
            </a:r>
          </a:p>
          <a:p>
            <a:pPr marL="0" lvl="0" indent="0" algn="just" fontAlgn="auto" latinLnBrk="1">
              <a:lnSpc>
                <a:spcPts val="1800"/>
              </a:lnSpc>
              <a:spcAft>
                <a:spcPts val="0"/>
              </a:spcAft>
              <a:buNone/>
            </a:pPr>
            <a:r>
              <a:rPr lang="en-US" altLang="zh-CN" sz="20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8. replace A with B</a:t>
            </a:r>
          </a:p>
          <a:p>
            <a:pPr marL="0" lvl="0" indent="0" algn="just" fontAlgn="auto" latinLnBrk="1">
              <a:lnSpc>
                <a:spcPts val="1800"/>
              </a:lnSpc>
              <a:spcAft>
                <a:spcPts val="0"/>
              </a:spcAft>
              <a:buNone/>
            </a:pPr>
            <a:r>
              <a:rPr lang="en-US" altLang="zh-CN" sz="20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9. disguised oneself as </a:t>
            </a:r>
          </a:p>
          <a:p>
            <a:pPr marL="0" lvl="0" indent="0" algn="just" fontAlgn="auto" latinLnBrk="1">
              <a:lnSpc>
                <a:spcPts val="1800"/>
              </a:lnSpc>
              <a:spcAft>
                <a:spcPts val="0"/>
              </a:spcAft>
              <a:buNone/>
            </a:pPr>
            <a:r>
              <a:rPr lang="en-US" altLang="zh-CN" sz="20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10. in tears/despair</a:t>
            </a:r>
          </a:p>
          <a:p>
            <a:pPr marL="0" lvl="0" indent="0" algn="just" fontAlgn="auto" latinLnBrk="1">
              <a:lnSpc>
                <a:spcPts val="1800"/>
              </a:lnSpc>
              <a:spcAft>
                <a:spcPts val="0"/>
              </a:spcAft>
              <a:buNone/>
            </a:pPr>
            <a:r>
              <a:rPr lang="en-US" altLang="zh-CN" sz="20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11. keep sb. from harm</a:t>
            </a:r>
          </a:p>
          <a:p>
            <a:pPr marL="0" lvl="0" indent="0" algn="just" fontAlgn="auto" latinLnBrk="1">
              <a:lnSpc>
                <a:spcPts val="1800"/>
              </a:lnSpc>
              <a:spcAft>
                <a:spcPts val="0"/>
              </a:spcAft>
              <a:buNone/>
            </a:pPr>
            <a:r>
              <a:rPr lang="en-US" altLang="zh-CN" sz="20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12. a great deal of </a:t>
            </a:r>
          </a:p>
          <a:p>
            <a:pPr marL="0" algn="just" latinLnBrk="1">
              <a:lnSpc>
                <a:spcPts val="2000"/>
              </a:lnSpc>
              <a:spcAft>
                <a:spcPts val="0"/>
              </a:spcAft>
              <a:buClrTx/>
              <a:buSzTx/>
            </a:pPr>
            <a:endParaRPr lang="en-US" altLang="zh-CN" sz="2000" b="1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5" name="内容占位符 3"/>
          <p:cNvSpPr txBox="1"/>
          <p:nvPr/>
        </p:nvSpPr>
        <p:spPr>
          <a:xfrm>
            <a:off x="191770" y="5532120"/>
            <a:ext cx="4170680" cy="1325880"/>
          </a:xfrm>
          <a:prstGeom prst="rect">
            <a:avLst/>
          </a:prstGeom>
          <a:solidFill>
            <a:srgbClr val="00FFFF"/>
          </a:solidFill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algn="just" latinLnBrk="1">
              <a:lnSpc>
                <a:spcPts val="1800"/>
              </a:lnSpc>
              <a:spcAft>
                <a:spcPts val="0"/>
              </a:spcAft>
              <a:buClrTx/>
              <a:buSzTx/>
              <a:buNone/>
            </a:pP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1. not…until…</a:t>
            </a:r>
          </a:p>
          <a:p>
            <a:pPr marL="0" lvl="0" algn="just" latinLnBrk="1">
              <a:lnSpc>
                <a:spcPts val="1800"/>
              </a:lnSpc>
              <a:spcAft>
                <a:spcPts val="0"/>
              </a:spcAft>
              <a:buClrTx/>
              <a:buSzTx/>
              <a:buNone/>
            </a:pP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2. having done</a:t>
            </a:r>
          </a:p>
          <a:p>
            <a:pPr marL="0" lvl="0" algn="just" latinLnBrk="1">
              <a:lnSpc>
                <a:spcPts val="1800"/>
              </a:lnSpc>
              <a:spcAft>
                <a:spcPts val="0"/>
              </a:spcAft>
              <a:buClrTx/>
              <a:buSzTx/>
              <a:buNone/>
            </a:pP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3. Nothing is +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比较级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+than …</a:t>
            </a:r>
          </a:p>
        </p:txBody>
      </p:sp>
    </p:spTree>
    <p:extLst>
      <p:ext uri="{BB962C8B-B14F-4D97-AF65-F5344CB8AC3E}">
        <p14:creationId xmlns:p14="http://schemas.microsoft.com/office/powerpoint/2010/main" val="250030541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1128" y="-34091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zh-CN" sz="4800" b="1" dirty="0">
                <a:solidFill>
                  <a:srgbClr val="7030A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Make a short story with the above!</a:t>
            </a:r>
            <a:endParaRPr lang="zh-CN" altLang="en-US" sz="4800" b="1" dirty="0">
              <a:solidFill>
                <a:srgbClr val="7030A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14215" y="1062355"/>
            <a:ext cx="7583170" cy="5714365"/>
          </a:xfrm>
          <a:solidFill>
            <a:srgbClr val="FFCCFF"/>
          </a:solidFill>
        </p:spPr>
        <p:txBody>
          <a:bodyPr>
            <a:noAutofit/>
          </a:bodyPr>
          <a:lstStyle/>
          <a:p>
            <a:pPr marL="0" indent="0" algn="just" fontAlgn="auto">
              <a:lnSpc>
                <a:spcPts val="3000"/>
              </a:lnSpc>
              <a:spcBef>
                <a:spcPts val="0"/>
              </a:spcBef>
              <a:buNone/>
            </a:pPr>
            <a:endParaRPr lang="en-US" altLang="zh-CN" sz="24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marL="0" indent="0" algn="just" fontAlgn="auto">
              <a:lnSpc>
                <a:spcPts val="3000"/>
              </a:lnSpc>
              <a:spcBef>
                <a:spcPts val="0"/>
              </a:spcBef>
              <a:buNone/>
            </a:pPr>
            <a:endParaRPr lang="en-US" altLang="zh-CN" sz="24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marL="0" indent="0" algn="just" fontAlgn="auto">
              <a:lnSpc>
                <a:spcPct val="200000"/>
              </a:lnSpc>
              <a:spcBef>
                <a:spcPts val="0"/>
              </a:spcBef>
              <a:buNone/>
            </a:pPr>
            <a:r>
              <a:rPr lang="en-US" altLang="zh-CN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Try to express your feelings about this fight against COVID-19 or the suspension of off-line class with these words and expressions on the left.</a:t>
            </a:r>
            <a:endParaRPr lang="en-US" altLang="zh-CN" sz="2400" b="1" dirty="0">
              <a:latin typeface="Comic Sans MS" panose="030F0702030302020204" pitchFamily="66" charset="0"/>
              <a:sym typeface="+mn-ea"/>
            </a:endParaRPr>
          </a:p>
        </p:txBody>
      </p:sp>
      <p:sp>
        <p:nvSpPr>
          <p:cNvPr id="4" name="内容占位符 2"/>
          <p:cNvSpPr txBox="1"/>
          <p:nvPr/>
        </p:nvSpPr>
        <p:spPr>
          <a:xfrm>
            <a:off x="191770" y="1001395"/>
            <a:ext cx="4170045" cy="5008245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just" fontAlgn="auto" latinLnBrk="1">
              <a:lnSpc>
                <a:spcPts val="1800"/>
              </a:lnSpc>
              <a:spcAft>
                <a:spcPts val="0"/>
              </a:spcAft>
              <a:buNone/>
            </a:pPr>
            <a:r>
              <a:rPr lang="en-US" altLang="zh-CN" sz="20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1.carry sb. through </a:t>
            </a:r>
            <a:r>
              <a:rPr lang="en-US" altLang="zh-CN" sz="2000" b="1" dirty="0" err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sth</a:t>
            </a:r>
            <a:r>
              <a:rPr lang="en-US" altLang="zh-CN" sz="20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.    </a:t>
            </a:r>
          </a:p>
          <a:p>
            <a:pPr marL="0" lvl="0" indent="0" algn="just" fontAlgn="auto" latinLnBrk="1">
              <a:lnSpc>
                <a:spcPts val="1800"/>
              </a:lnSpc>
              <a:spcAft>
                <a:spcPts val="0"/>
              </a:spcAft>
              <a:buNone/>
            </a:pPr>
            <a:r>
              <a:rPr lang="en-US" altLang="zh-CN" sz="20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2. the majority of </a:t>
            </a:r>
          </a:p>
          <a:p>
            <a:pPr marL="0" lvl="0" indent="0" algn="just" fontAlgn="auto" latinLnBrk="1">
              <a:lnSpc>
                <a:spcPts val="1800"/>
              </a:lnSpc>
              <a:spcAft>
                <a:spcPts val="0"/>
              </a:spcAft>
              <a:buNone/>
            </a:pPr>
            <a:r>
              <a:rPr lang="en-US" altLang="zh-CN" sz="20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3complain (to sb.) of/about </a:t>
            </a:r>
            <a:r>
              <a:rPr lang="en-US" altLang="zh-CN" sz="2000" b="1" dirty="0" err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sth</a:t>
            </a:r>
            <a:r>
              <a:rPr lang="en-US" altLang="zh-CN" sz="20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. </a:t>
            </a:r>
          </a:p>
          <a:p>
            <a:pPr marL="0" lvl="0" indent="0" algn="just" fontAlgn="auto" latinLnBrk="1">
              <a:lnSpc>
                <a:spcPts val="1800"/>
              </a:lnSpc>
              <a:spcAft>
                <a:spcPts val="0"/>
              </a:spcAft>
              <a:buNone/>
            </a:pPr>
            <a:r>
              <a:rPr lang="en-US" altLang="zh-CN" sz="20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4. in response to</a:t>
            </a:r>
          </a:p>
          <a:p>
            <a:pPr marL="0" lvl="0" indent="0" algn="just" fontAlgn="auto" latinLnBrk="1">
              <a:lnSpc>
                <a:spcPts val="1800"/>
              </a:lnSpc>
              <a:spcAft>
                <a:spcPts val="0"/>
              </a:spcAft>
              <a:buNone/>
            </a:pPr>
            <a:r>
              <a:rPr lang="en-US" altLang="zh-CN" sz="20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5. be scared of</a:t>
            </a:r>
          </a:p>
          <a:p>
            <a:pPr marL="0" lvl="0" indent="0" algn="just" fontAlgn="auto" latinLnBrk="1">
              <a:lnSpc>
                <a:spcPts val="1800"/>
              </a:lnSpc>
              <a:spcAft>
                <a:spcPts val="0"/>
              </a:spcAft>
              <a:buNone/>
            </a:pPr>
            <a:r>
              <a:rPr lang="en-US" altLang="zh-CN" sz="20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6. see sb. doing </a:t>
            </a:r>
            <a:r>
              <a:rPr lang="en-US" altLang="zh-CN" sz="2000" b="1" dirty="0" err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sth</a:t>
            </a:r>
            <a:r>
              <a:rPr lang="en-US" altLang="zh-CN" sz="20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. / faraway</a:t>
            </a:r>
          </a:p>
          <a:p>
            <a:pPr marL="0" lvl="0" indent="0" algn="just" fontAlgn="auto" latinLnBrk="1">
              <a:lnSpc>
                <a:spcPts val="1800"/>
              </a:lnSpc>
              <a:spcAft>
                <a:spcPts val="0"/>
              </a:spcAft>
              <a:buNone/>
            </a:pPr>
            <a:r>
              <a:rPr lang="en-US" altLang="zh-CN" sz="20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7. tend to do </a:t>
            </a:r>
            <a:r>
              <a:rPr lang="en-US" altLang="zh-CN" sz="2000" b="1" dirty="0" err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sth</a:t>
            </a:r>
            <a:r>
              <a:rPr lang="en-US" altLang="zh-CN" sz="20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.</a:t>
            </a:r>
          </a:p>
          <a:p>
            <a:pPr marL="0" lvl="0" indent="0" algn="just" fontAlgn="auto" latinLnBrk="1">
              <a:lnSpc>
                <a:spcPts val="1800"/>
              </a:lnSpc>
              <a:spcAft>
                <a:spcPts val="0"/>
              </a:spcAft>
              <a:buNone/>
            </a:pPr>
            <a:r>
              <a:rPr lang="en-US" altLang="zh-CN" sz="20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   tend sb./ </a:t>
            </a:r>
            <a:r>
              <a:rPr lang="en-US" altLang="zh-CN" sz="2000" b="1" dirty="0" err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sth</a:t>
            </a:r>
            <a:r>
              <a:rPr lang="en-US" altLang="zh-CN" sz="20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.</a:t>
            </a:r>
          </a:p>
          <a:p>
            <a:pPr marL="0" lvl="0" indent="0" algn="just" fontAlgn="auto" latinLnBrk="1">
              <a:lnSpc>
                <a:spcPts val="1800"/>
              </a:lnSpc>
              <a:spcAft>
                <a:spcPts val="0"/>
              </a:spcAft>
              <a:buNone/>
            </a:pPr>
            <a:r>
              <a:rPr lang="en-US" altLang="zh-CN" sz="20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8. replace A with B</a:t>
            </a:r>
          </a:p>
          <a:p>
            <a:pPr marL="0" lvl="0" indent="0" algn="just" fontAlgn="auto" latinLnBrk="1">
              <a:lnSpc>
                <a:spcPts val="1800"/>
              </a:lnSpc>
              <a:spcAft>
                <a:spcPts val="0"/>
              </a:spcAft>
              <a:buNone/>
            </a:pPr>
            <a:r>
              <a:rPr lang="en-US" altLang="zh-CN" sz="20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9. disguised oneself as </a:t>
            </a:r>
          </a:p>
          <a:p>
            <a:pPr marL="0" lvl="0" indent="0" algn="just" fontAlgn="auto" latinLnBrk="1">
              <a:lnSpc>
                <a:spcPts val="1800"/>
              </a:lnSpc>
              <a:spcAft>
                <a:spcPts val="0"/>
              </a:spcAft>
              <a:buNone/>
            </a:pPr>
            <a:r>
              <a:rPr lang="en-US" altLang="zh-CN" sz="20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10. in tears/despair</a:t>
            </a:r>
          </a:p>
          <a:p>
            <a:pPr marL="0" lvl="0" indent="0" algn="just" fontAlgn="auto" latinLnBrk="1">
              <a:lnSpc>
                <a:spcPts val="1800"/>
              </a:lnSpc>
              <a:spcAft>
                <a:spcPts val="0"/>
              </a:spcAft>
              <a:buNone/>
            </a:pPr>
            <a:r>
              <a:rPr lang="en-US" altLang="zh-CN" sz="20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11. keep sb. from harm</a:t>
            </a:r>
          </a:p>
          <a:p>
            <a:pPr marL="0" lvl="0" indent="0" algn="just" fontAlgn="auto" latinLnBrk="1">
              <a:lnSpc>
                <a:spcPts val="1800"/>
              </a:lnSpc>
              <a:spcAft>
                <a:spcPts val="0"/>
              </a:spcAft>
              <a:buNone/>
            </a:pPr>
            <a:r>
              <a:rPr lang="en-US" altLang="zh-CN" sz="20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12. a great deal of </a:t>
            </a:r>
          </a:p>
          <a:p>
            <a:pPr marL="0" algn="just" latinLnBrk="1">
              <a:lnSpc>
                <a:spcPts val="2000"/>
              </a:lnSpc>
              <a:spcAft>
                <a:spcPts val="0"/>
              </a:spcAft>
              <a:buClrTx/>
              <a:buSzTx/>
            </a:pPr>
            <a:endParaRPr lang="en-US" altLang="zh-CN" sz="2000" b="1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5" name="内容占位符 3"/>
          <p:cNvSpPr txBox="1"/>
          <p:nvPr/>
        </p:nvSpPr>
        <p:spPr>
          <a:xfrm>
            <a:off x="191770" y="5532120"/>
            <a:ext cx="4170680" cy="1325880"/>
          </a:xfrm>
          <a:prstGeom prst="rect">
            <a:avLst/>
          </a:prstGeom>
          <a:solidFill>
            <a:srgbClr val="00FFFF"/>
          </a:solidFill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algn="just" latinLnBrk="1">
              <a:lnSpc>
                <a:spcPts val="1800"/>
              </a:lnSpc>
              <a:spcAft>
                <a:spcPts val="0"/>
              </a:spcAft>
              <a:buClrTx/>
              <a:buSzTx/>
              <a:buNone/>
            </a:pP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1. not…until…</a:t>
            </a:r>
          </a:p>
          <a:p>
            <a:pPr marL="0" lvl="0" algn="just" latinLnBrk="1">
              <a:lnSpc>
                <a:spcPts val="1800"/>
              </a:lnSpc>
              <a:spcAft>
                <a:spcPts val="0"/>
              </a:spcAft>
              <a:buClrTx/>
              <a:buSzTx/>
              <a:buNone/>
            </a:pP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2. having done</a:t>
            </a:r>
          </a:p>
          <a:p>
            <a:pPr marL="0" lvl="0" algn="just" latinLnBrk="1">
              <a:lnSpc>
                <a:spcPts val="1800"/>
              </a:lnSpc>
              <a:spcAft>
                <a:spcPts val="0"/>
              </a:spcAft>
              <a:buClrTx/>
              <a:buSzTx/>
              <a:buNone/>
            </a:pP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3. Nothing is +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比较级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+than …</a:t>
            </a:r>
          </a:p>
        </p:txBody>
      </p:sp>
    </p:spTree>
    <p:extLst>
      <p:ext uri="{BB962C8B-B14F-4D97-AF65-F5344CB8AC3E}">
        <p14:creationId xmlns:p14="http://schemas.microsoft.com/office/powerpoint/2010/main" val="4262680026"/>
      </p:ext>
    </p:extLst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A7C6E5"/>
      </a:accent1>
      <a:accent2>
        <a:srgbClr val="333399"/>
      </a:accent2>
      <a:accent3>
        <a:srgbClr val="FFFFFF"/>
      </a:accent3>
      <a:accent4>
        <a:srgbClr val="000000"/>
      </a:accent4>
      <a:accent5>
        <a:srgbClr val="D0DFEF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DejaVu Sans"/>
        <a:ea typeface="方正书宋_GBK"/>
        <a:cs typeface=""/>
      </a:majorFont>
      <a:minorFont>
        <a:latin typeface="DejaVu Sans"/>
        <a:ea typeface="方正书宋_GBK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A7C6E5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0DFEF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588</TotalTime>
  <Words>3333</Words>
  <Application>Microsoft Office PowerPoint</Application>
  <PresentationFormat>宽屏</PresentationFormat>
  <Paragraphs>357</Paragraphs>
  <Slides>39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39</vt:i4>
      </vt:variant>
    </vt:vector>
  </HeadingPairs>
  <TitlesOfParts>
    <vt:vector size="53" baseType="lpstr">
      <vt:lpstr>DejaVu Sans</vt:lpstr>
      <vt:lpstr>PingFang SC</vt:lpstr>
      <vt:lpstr>等线</vt:lpstr>
      <vt:lpstr>方正书宋_GBK</vt:lpstr>
      <vt:lpstr>微软雅黑</vt:lpstr>
      <vt:lpstr>Aharoni</vt:lpstr>
      <vt:lpstr>Arial</vt:lpstr>
      <vt:lpstr>Arial Black</vt:lpstr>
      <vt:lpstr>Broadway</vt:lpstr>
      <vt:lpstr>Calibri</vt:lpstr>
      <vt:lpstr>Comic Sans MS</vt:lpstr>
      <vt:lpstr>Times New Roman</vt:lpstr>
      <vt:lpstr>Trebuchet MS</vt:lpstr>
      <vt:lpstr>默认设计模板</vt:lpstr>
      <vt:lpstr>Book3 Unit2</vt:lpstr>
      <vt:lpstr>             Useful Expressions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Make a short story with the above!</vt:lpstr>
      <vt:lpstr>Make a short story with the above!</vt:lpstr>
      <vt:lpstr>Make a short story with the above!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Unit</dc:title>
  <dc:creator>张 颖</dc:creator>
  <cp:lastModifiedBy>kai guo</cp:lastModifiedBy>
  <cp:revision>210</cp:revision>
  <dcterms:created xsi:type="dcterms:W3CDTF">2022-03-11T04:11:00Z</dcterms:created>
  <dcterms:modified xsi:type="dcterms:W3CDTF">2022-04-12T09:15:09Z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2052-11.1.0.11365</vt:lpwstr>
  </property>
  <property fmtid="{D5CDD505-2E9C-101B-9397-08002B2CF9AE}" pid="3" name="ICV">
    <vt:lpwstr>B0959532DEB940AC9C8242EFBA4E4DD4</vt:lpwstr>
  </property>
</Properties>
</file>