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328" r:id="rId2"/>
    <p:sldId id="279" r:id="rId3"/>
    <p:sldId id="436" r:id="rId4"/>
    <p:sldId id="431" r:id="rId5"/>
    <p:sldId id="513" r:id="rId6"/>
    <p:sldId id="512" r:id="rId7"/>
    <p:sldId id="351" r:id="rId8"/>
    <p:sldId id="334" r:id="rId9"/>
    <p:sldId id="474" r:id="rId10"/>
    <p:sldId id="311" r:id="rId11"/>
    <p:sldId id="471" r:id="rId12"/>
    <p:sldId id="336" r:id="rId13"/>
    <p:sldId id="340" r:id="rId14"/>
    <p:sldId id="401" r:id="rId15"/>
    <p:sldId id="472" r:id="rId16"/>
    <p:sldId id="511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6600FF"/>
    <a:srgbClr val="CC0099"/>
    <a:srgbClr val="FFFF66"/>
    <a:srgbClr val="FF33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/>
    <p:restoredTop sz="94736"/>
  </p:normalViewPr>
  <p:slideViewPr>
    <p:cSldViewPr showGuides="1">
      <p:cViewPr>
        <p:scale>
          <a:sx n="70" d="100"/>
          <a:sy n="70" d="100"/>
        </p:scale>
        <p:origin x="-990" y="-318"/>
      </p:cViewPr>
      <p:guideLst>
        <p:guide orient="horz" pos="2094"/>
        <p:guide pos="294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05493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b="1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将葡萄糖溶液从反应柱上端注入，使葡萄糖溶液流过反应柱，与葡萄糖异构酶接触，转化为果糖，从反应柱下端流出。</a:t>
            </a:r>
            <a:endParaRPr kumimoji="0" lang="zh-CN" alt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>
                <a:latin typeface="华文中宋" pitchFamily="2" charset="-122"/>
                <a:ea typeface="华文中宋" pitchFamily="2" charset="-122"/>
                <a:sym typeface="+mn-ea"/>
              </a:rPr>
              <a:t>高果糖浆是指果糖含量为</a:t>
            </a:r>
            <a:r>
              <a:rPr lang="en-US" altLang="zh-CN" b="1">
                <a:latin typeface="华文中宋" pitchFamily="2" charset="-122"/>
                <a:ea typeface="华文中宋" pitchFamily="2" charset="-122"/>
                <a:sym typeface="+mn-ea"/>
              </a:rPr>
              <a:t>42%</a:t>
            </a:r>
            <a:r>
              <a:rPr lang="zh-CN" altLang="en-US" b="1">
                <a:latin typeface="华文中宋" pitchFamily="2" charset="-122"/>
                <a:ea typeface="华文中宋" pitchFamily="2" charset="-122"/>
                <a:sym typeface="+mn-ea"/>
              </a:rPr>
              <a:t>左右的糖浆。</a:t>
            </a:r>
            <a:endParaRPr lang="zh-CN" altLang="en-US" b="1">
              <a:latin typeface="华文中宋" pitchFamily="2" charset="-122"/>
              <a:ea typeface="华文中宋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b="1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将葡萄糖溶液从反应柱上端注入，使葡萄糖溶液流过反应柱，与葡萄糖异构酶接触，转化为果糖，从反应柱下端流出。</a:t>
            </a:r>
            <a:endParaRPr kumimoji="0" lang="zh-CN" alt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b="1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将葡萄糖溶液从反应柱上端注入，使葡萄糖溶液流过反应柱，与葡萄糖异构酶接触，转化为果糖，从反应柱下端流出。</a:t>
            </a:r>
            <a:endParaRPr kumimoji="0" lang="zh-CN" alt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latin typeface="Arial" panose="020B0604020202020204" pitchFamily="34" charset="0"/>
                <a:sym typeface="+mn-ea"/>
              </a:rPr>
              <a:t>所需条件：适宜的温度，PH值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所需条件：适宜的温度，PH值，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                  营养物质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使酶分子或细胞吸附在活性碳，硅藻土，多孔玻璃等载体上。 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051" name="Rectangle 3"/>
            <p:cNvSpPr/>
            <p:nvPr/>
          </p:nvSpPr>
          <p:spPr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lstStyle/>
            <a:p>
              <a:pPr lvl="0" indent="0" algn="ctr"/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052" name="Rectangle 4"/>
            <p:cNvSpPr/>
            <p:nvPr/>
          </p:nvSpPr>
          <p:spPr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sz="24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2053" name="Group 5"/>
            <p:cNvGrpSpPr/>
            <p:nvPr/>
          </p:nvGrpSpPr>
          <p:grpSpPr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2054" name="Rectangle 6"/>
              <p:cNvSpPr/>
              <p:nvPr userDrawn="1"/>
            </p:nvSpPr>
            <p:spPr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5" name="Rectangle 7"/>
              <p:cNvSpPr/>
              <p:nvPr userDrawn="1"/>
            </p:nvSpPr>
            <p:spPr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6" name="Rectangle 8"/>
              <p:cNvSpPr/>
              <p:nvPr userDrawn="1"/>
            </p:nvSpPr>
            <p:spPr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7" name="Rectangle 9"/>
              <p:cNvSpPr/>
              <p:nvPr userDrawn="1"/>
            </p:nvSpPr>
            <p:spPr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8" name="Rectangle 10"/>
              <p:cNvSpPr/>
              <p:nvPr userDrawn="1"/>
            </p:nvSpPr>
            <p:spPr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9" name="Rectangle 11"/>
              <p:cNvSpPr/>
              <p:nvPr userDrawn="1"/>
            </p:nvSpPr>
            <p:spPr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0" name="Rectangle 12"/>
              <p:cNvSpPr/>
              <p:nvPr userDrawn="1"/>
            </p:nvSpPr>
            <p:spPr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1" name="Rectangle 13"/>
              <p:cNvSpPr/>
              <p:nvPr userDrawn="1"/>
            </p:nvSpPr>
            <p:spPr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2" name="Rectangle 14"/>
              <p:cNvSpPr/>
              <p:nvPr userDrawn="1"/>
            </p:nvSpPr>
            <p:spPr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63" name="Rectangle 15"/>
              <p:cNvSpPr/>
              <p:nvPr userDrawn="1"/>
            </p:nvSpPr>
            <p:spPr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zh-CN" sz="2400" dirty="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8398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 fontAlgn="base"/>
            <a:r>
              <a:rPr lang="zh-CN" altLang="en-US" strike="noStrike" noProof="0" smtClean="0"/>
              <a:t>单击此处编辑母版标题样式</a:t>
            </a:r>
          </a:p>
        </p:txBody>
      </p:sp>
      <p:sp>
        <p:nvSpPr>
          <p:cNvPr id="8398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3400"/>
            </a:lvl1pPr>
          </a:lstStyle>
          <a:p>
            <a:pPr lvl="0" fontAlgn="base"/>
            <a:r>
              <a:rPr lang="zh-CN" altLang="en-US" strike="noStrike" noProof="0" smtClean="0"/>
              <a:t>单击此处编辑母版副标题样式</a:t>
            </a:r>
          </a:p>
        </p:txBody>
      </p:sp>
      <p:sp>
        <p:nvSpPr>
          <p:cNvPr id="31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kern="1200" cap="none" spc="0" normalizeH="0" baseline="0" noProof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33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algn="r" eaLnBrk="1" fontAlgn="base" hangingPunct="1"/>
            <a:fld id="{9A0DB2DC-4C9A-4742-B13C-FB6460FD3503}" type="slidenum">
              <a:rPr lang="en-US" altLang="zh-CN" sz="1200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noProof="1"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429572439gao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en-US" altLang="zh-CN" sz="1200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200" strike="noStrike" noProof="1">
              <a:latin typeface="Arial Black" panose="020B0A04020102020204" pitchFamily="34" charset="0"/>
            </a:endParaRPr>
          </a:p>
        </p:txBody>
      </p:sp>
      <p:grpSp>
        <p:nvGrpSpPr>
          <p:cNvPr id="1028" name="Group 4"/>
          <p:cNvGrpSpPr/>
          <p:nvPr/>
        </p:nvGrpSpPr>
        <p:grpSpPr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29" name="Rectangle 5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lstStyle/>
            <a:p>
              <a:pPr lvl="0" indent="0" algn="ctr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30" name="Rectangle 6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31" name="Rectangle 7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2" name="Rectangle 8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3" name="Rectangle 9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4" name="Rectangle 10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5" name="Rectangle 11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36" name="Rectangle 12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37" name="Rectangle 13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/>
            <a:lstStyle/>
            <a:p>
              <a:pPr lvl="0" indent="0"/>
              <a:endParaRPr lang="zh-CN" altLang="zh-CN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38" name="Rectangle 14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39" name="Rectangle 15"/>
          <p:cNvSpPr>
            <a:spLocks noGrp="1"/>
          </p:cNvSpPr>
          <p:nvPr>
            <p:ph type="body"/>
          </p:nvPr>
        </p:nvSpPr>
        <p:spPr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8296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3.xml"/><Relationship Id="rId7" Type="http://schemas.openxmlformats.org/officeDocument/2006/relationships/notesSlide" Target="../notesSlides/notesSlide3.xml"/><Relationship Id="rId12" Type="http://schemas.openxmlformats.org/officeDocument/2006/relationships/image" Target="../media/image6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.png"/><Relationship Id="rId5" Type="http://schemas.openxmlformats.org/officeDocument/2006/relationships/tags" Target="../tags/tag5.xml"/><Relationship Id="rId10" Type="http://schemas.openxmlformats.org/officeDocument/2006/relationships/image" Target="../media/image4.png"/><Relationship Id="rId4" Type="http://schemas.openxmlformats.org/officeDocument/2006/relationships/tags" Target="../tags/tag4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/>
          <p:nvPr/>
        </p:nvSpPr>
        <p:spPr>
          <a:xfrm>
            <a:off x="654050" y="473710"/>
            <a:ext cx="753364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课题</a:t>
            </a:r>
            <a:r>
              <a:rPr lang="en-US" altLang="zh-CN" sz="4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   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酵母细胞的固定化</a:t>
            </a:r>
          </a:p>
        </p:txBody>
      </p:sp>
      <p:pic>
        <p:nvPicPr>
          <p:cNvPr id="2" name="图片 1" descr="timgC5ASB71F"/>
          <p:cNvPicPr>
            <a:picLocks noChangeAspect="1"/>
          </p:cNvPicPr>
          <p:nvPr/>
        </p:nvPicPr>
        <p:blipFill>
          <a:blip r:embed="rId2"/>
          <a:srcRect l="6812" t="13956" r="4154"/>
          <a:stretch>
            <a:fillRect/>
          </a:stretch>
        </p:blipFill>
        <p:spPr>
          <a:xfrm>
            <a:off x="654050" y="1586230"/>
            <a:ext cx="7672070" cy="5561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4"/>
          <p:cNvSpPr>
            <a:spLocks noChangeArrowheads="1"/>
          </p:cNvSpPr>
          <p:nvPr/>
        </p:nvSpPr>
        <p:spPr bwMode="auto">
          <a:xfrm>
            <a:off x="380683" y="268923"/>
            <a:ext cx="64008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直接使用酶制剂</a:t>
            </a:r>
          </a:p>
        </p:txBody>
      </p:sp>
      <p:sp>
        <p:nvSpPr>
          <p:cNvPr id="29712" name="Rectangle 16"/>
          <p:cNvSpPr/>
          <p:nvPr/>
        </p:nvSpPr>
        <p:spPr>
          <a:xfrm>
            <a:off x="565150" y="3282315"/>
            <a:ext cx="82613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天然酶通常对强酸、强碱、高温和有机溶剂等条件非常敏感，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容易失活。</a:t>
            </a:r>
          </a:p>
        </p:txBody>
      </p:sp>
      <p:sp>
        <p:nvSpPr>
          <p:cNvPr id="29713" name="Rectangle 17"/>
          <p:cNvSpPr/>
          <p:nvPr/>
        </p:nvSpPr>
        <p:spPr>
          <a:xfrm>
            <a:off x="542925" y="4235450"/>
            <a:ext cx="84664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很难回收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，不能再次利用，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提高了生产成本。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714" name="Rectangle 18"/>
          <p:cNvSpPr/>
          <p:nvPr/>
        </p:nvSpPr>
        <p:spPr>
          <a:xfrm>
            <a:off x="648018" y="4979988"/>
            <a:ext cx="8110537" cy="954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反应后，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酶会混在产物中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，影响产品质量，难以在工业生产中广泛应用</a:t>
            </a:r>
          </a:p>
        </p:txBody>
      </p:sp>
      <p:sp>
        <p:nvSpPr>
          <p:cNvPr id="6150" name="Text Box 19"/>
          <p:cNvSpPr txBox="1"/>
          <p:nvPr/>
        </p:nvSpPr>
        <p:spPr>
          <a:xfrm>
            <a:off x="409575" y="1035368"/>
            <a:ext cx="17926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lang="en-US" altLang="zh-CN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）优点</a:t>
            </a:r>
          </a:p>
        </p:txBody>
      </p:sp>
      <p:sp>
        <p:nvSpPr>
          <p:cNvPr id="29716" name="Text Box 20"/>
          <p:cNvSpPr txBox="1"/>
          <p:nvPr/>
        </p:nvSpPr>
        <p:spPr>
          <a:xfrm>
            <a:off x="409575" y="2637790"/>
            <a:ext cx="17926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lang="en-US" altLang="zh-CN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lang="zh-CN" altLang="en-US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）缺点</a:t>
            </a:r>
          </a:p>
        </p:txBody>
      </p:sp>
      <p:sp>
        <p:nvSpPr>
          <p:cNvPr id="29717" name="Text Box 21"/>
          <p:cNvSpPr txBox="1"/>
          <p:nvPr/>
        </p:nvSpPr>
        <p:spPr>
          <a:xfrm>
            <a:off x="648018" y="1567399"/>
            <a:ext cx="807720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催化效率高、低耗能、低污染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，大规模地应用于食品、化工等各个领域。</a:t>
            </a:r>
          </a:p>
        </p:txBody>
      </p:sp>
      <p:sp>
        <p:nvSpPr>
          <p:cNvPr id="9218" name="Text Box 19"/>
          <p:cNvSpPr txBox="1"/>
          <p:nvPr/>
        </p:nvSpPr>
        <p:spPr>
          <a:xfrm>
            <a:off x="481330" y="6077268"/>
            <a:ext cx="250761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lang="en-US" altLang="zh-CN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lang="zh-CN" altLang="en-US" sz="28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）解决方案</a:t>
            </a:r>
          </a:p>
        </p:txBody>
      </p:sp>
      <p:sp>
        <p:nvSpPr>
          <p:cNvPr id="2" name="Text Box 21"/>
          <p:cNvSpPr txBox="1">
            <a:spLocks noChangeArrowheads="1"/>
          </p:cNvSpPr>
          <p:nvPr/>
        </p:nvSpPr>
        <p:spPr bwMode="auto">
          <a:xfrm>
            <a:off x="3109595" y="6095048"/>
            <a:ext cx="3671888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固定化酶技术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2" grpId="0"/>
      <p:bldP spid="29713" grpId="0"/>
      <p:bldP spid="29714" grpId="0"/>
      <p:bldP spid="6150" grpId="0"/>
      <p:bldP spid="29716" grpId="0"/>
      <p:bldP spid="29717" grpId="0"/>
      <p:bldP spid="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hlinkClick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414338" y="0"/>
            <a:ext cx="3657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 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固定化酶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414338" y="785178"/>
            <a:ext cx="2357438" cy="47815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）含义：</a:t>
            </a:r>
          </a:p>
        </p:txBody>
      </p:sp>
      <p:sp>
        <p:nvSpPr>
          <p:cNvPr id="25616" name="Rectangle 16"/>
          <p:cNvSpPr/>
          <p:nvPr/>
        </p:nvSpPr>
        <p:spPr>
          <a:xfrm>
            <a:off x="2564448" y="641668"/>
            <a:ext cx="58324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tx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将酶固定在一定空间内的技术，如固定在不溶于水的载体上。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414338" y="1868805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）实例：</a:t>
            </a:r>
          </a:p>
        </p:txBody>
      </p:sp>
      <p:sp>
        <p:nvSpPr>
          <p:cNvPr id="18" name="Rectangle 16"/>
          <p:cNvSpPr/>
          <p:nvPr/>
        </p:nvSpPr>
        <p:spPr>
          <a:xfrm>
            <a:off x="2464118" y="1866900"/>
            <a:ext cx="62604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tx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利用固定化酶技术生产“高果糖浆”。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6" grpId="0"/>
      <p:bldP spid="17" grpId="0" bldLvl="0" animBg="1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rcRect l="1309" r="3090"/>
          <a:stretch>
            <a:fillRect/>
          </a:stretch>
        </p:blipFill>
        <p:spPr>
          <a:xfrm>
            <a:off x="-14287" y="327025"/>
            <a:ext cx="3467100" cy="2416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072188" y="20638"/>
            <a:ext cx="3021012" cy="3221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6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/>
          <a:srcRect b="14763"/>
          <a:stretch>
            <a:fillRect/>
          </a:stretch>
        </p:blipFill>
        <p:spPr>
          <a:xfrm>
            <a:off x="5214938" y="3524250"/>
            <a:ext cx="3878262" cy="3059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/>
          <a:srcRect t="22093" r="32516"/>
          <a:stretch>
            <a:fillRect/>
          </a:stretch>
        </p:blipFill>
        <p:spPr>
          <a:xfrm>
            <a:off x="3525838" y="1747838"/>
            <a:ext cx="2306637" cy="2671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文本框 10"/>
          <p:cNvSpPr txBox="1"/>
          <p:nvPr/>
        </p:nvSpPr>
        <p:spPr>
          <a:xfrm>
            <a:off x="3452813" y="560070"/>
            <a:ext cx="32194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含有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高果糖浆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这种甜味剂！</a:t>
            </a:r>
          </a:p>
        </p:txBody>
      </p:sp>
      <p:pic>
        <p:nvPicPr>
          <p:cNvPr id="2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219710" y="4197350"/>
            <a:ext cx="3306445" cy="23863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hlinkClick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414338" y="0"/>
            <a:ext cx="3657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 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固定化酶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414338" y="785178"/>
            <a:ext cx="2357438" cy="47815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）含义：</a:t>
            </a:r>
          </a:p>
        </p:txBody>
      </p:sp>
      <p:sp>
        <p:nvSpPr>
          <p:cNvPr id="25616" name="Rectangle 16"/>
          <p:cNvSpPr/>
          <p:nvPr/>
        </p:nvSpPr>
        <p:spPr>
          <a:xfrm>
            <a:off x="2564448" y="641668"/>
            <a:ext cx="58324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tx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将酶固定在一定空间内的技术，如固定在不溶于水的载体上。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414338" y="1868805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）实例：</a:t>
            </a:r>
          </a:p>
        </p:txBody>
      </p:sp>
      <p:sp>
        <p:nvSpPr>
          <p:cNvPr id="18" name="Rectangle 16"/>
          <p:cNvSpPr/>
          <p:nvPr/>
        </p:nvSpPr>
        <p:spPr>
          <a:xfrm>
            <a:off x="2464118" y="1866900"/>
            <a:ext cx="62604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tx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利用固定化酶技术生产“高果糖浆”。</a:t>
            </a:r>
          </a:p>
        </p:txBody>
      </p:sp>
      <p:sp>
        <p:nvSpPr>
          <p:cNvPr id="2" name="矩形 1"/>
          <p:cNvSpPr/>
          <p:nvPr/>
        </p:nvSpPr>
        <p:spPr>
          <a:xfrm>
            <a:off x="683568" y="3068960"/>
            <a:ext cx="8757526" cy="731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>
              <a:lnSpc>
                <a:spcPct val="135000"/>
              </a:lnSpc>
            </a:pP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高果糖浆</a:t>
            </a:r>
            <a:r>
              <a:rPr lang="zh-CN" altLang="en-US" sz="3600" b="1" noProof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是指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果糖</a:t>
            </a:r>
            <a:r>
              <a:rPr lang="zh-CN" altLang="en-US" sz="3600" b="1" noProof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含量为</a:t>
            </a:r>
            <a:r>
              <a:rPr lang="en-US" altLang="zh-CN" sz="3600" b="1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42%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左右</a:t>
            </a:r>
            <a:r>
              <a:rPr lang="zh-CN" altLang="en-US" sz="3600" b="1" noProof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的糖浆。</a:t>
            </a:r>
            <a:endParaRPr lang="zh-CN" altLang="en-US" sz="3600" b="1" noProof="1">
              <a:solidFill>
                <a:srgbClr val="000099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043608" y="4174355"/>
            <a:ext cx="6606328" cy="771525"/>
            <a:chOff x="2526" y="7336"/>
            <a:chExt cx="4232" cy="556"/>
          </a:xfrm>
        </p:grpSpPr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3760" y="7336"/>
              <a:ext cx="1757" cy="46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2" charset="-122"/>
                  <a:ea typeface="黑体" panose="02010609060101010101" pitchFamily="2" charset="-122"/>
                  <a:cs typeface="+mn-cs"/>
                </a:rPr>
                <a:t>葡萄糖异构酶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5561" y="7580"/>
              <a:ext cx="1197" cy="3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2" charset="-122"/>
                  <a:ea typeface="黑体" panose="02010609060101010101" pitchFamily="2" charset="-122"/>
                  <a:cs typeface="+mn-cs"/>
                </a:rPr>
                <a:t>果糖</a:t>
              </a:r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auto">
            <a:xfrm>
              <a:off x="3767" y="7743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2526" y="7580"/>
              <a:ext cx="1160" cy="3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黑体" panose="02010609060101010101" pitchFamily="2" charset="-122"/>
                  <a:ea typeface="黑体" panose="02010609060101010101" pitchFamily="2" charset="-122"/>
                  <a:cs typeface="+mn-cs"/>
                </a:rPr>
                <a:t>葡萄糖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414338" y="5298088"/>
            <a:ext cx="855015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>
              <a:lnSpc>
                <a:spcPct val="135000"/>
              </a:lnSpc>
            </a:pP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作为蔗糖的替代品，</a:t>
            </a:r>
          </a:p>
          <a:p>
            <a:pPr rtl="0">
              <a:lnSpc>
                <a:spcPct val="135000"/>
              </a:lnSpc>
            </a:pP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不会诱发肥胖、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糖尿病</a:t>
            </a:r>
            <a:r>
              <a:rPr lang="zh-CN" altLang="en-US" sz="2400" b="1" noProof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、龋齿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和心血管病，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对</a:t>
            </a:r>
            <a:r>
              <a:rPr lang="zh-CN" altLang="en-US" sz="2400" b="1" noProof="1" smtClean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人类健康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更有益。</a:t>
            </a:r>
            <a:endParaRPr lang="zh-CN" altLang="en-US" sz="2400" b="1" noProof="1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164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5591493" y="2130108"/>
            <a:ext cx="1081087" cy="3455987"/>
            <a:chOff x="2434" y="981"/>
            <a:chExt cx="681" cy="2177"/>
          </a:xfrm>
        </p:grpSpPr>
        <p:sp>
          <p:nvSpPr>
            <p:cNvPr id="9218" name="Rectangle 4"/>
            <p:cNvSpPr/>
            <p:nvPr/>
          </p:nvSpPr>
          <p:spPr>
            <a:xfrm>
              <a:off x="2434" y="981"/>
              <a:ext cx="681" cy="1769"/>
            </a:xfrm>
            <a:prstGeom prst="rect">
              <a:avLst/>
            </a:prstGeom>
            <a:solidFill>
              <a:srgbClr val="00FFFF"/>
            </a:solidFill>
            <a:ln w="9525">
              <a:noFill/>
            </a:ln>
          </p:spPr>
          <p:txBody>
            <a:bodyPr wrap="none" anchor="ctr"/>
            <a:lstStyle/>
            <a:p>
              <a:pPr algn="r"/>
              <a:endParaRPr lang="zh-CN" altLang="en-US" sz="16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9219" name="Rectangle 5"/>
            <p:cNvSpPr/>
            <p:nvPr/>
          </p:nvSpPr>
          <p:spPr>
            <a:xfrm>
              <a:off x="2707" y="2568"/>
              <a:ext cx="137" cy="590"/>
            </a:xfrm>
            <a:prstGeom prst="rect">
              <a:avLst/>
            </a:prstGeom>
            <a:solidFill>
              <a:srgbClr val="00FFFF"/>
            </a:solidFill>
            <a:ln w="9525">
              <a:noFill/>
            </a:ln>
          </p:spPr>
          <p:txBody>
            <a:bodyPr wrap="none" anchor="ctr"/>
            <a:lstStyle/>
            <a:p>
              <a:pPr algn="r"/>
              <a:endParaRPr lang="zh-CN" altLang="en-US" sz="16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" name="Group 9"/>
          <p:cNvGrpSpPr/>
          <p:nvPr/>
        </p:nvGrpSpPr>
        <p:grpSpPr>
          <a:xfrm>
            <a:off x="5623243" y="2244408"/>
            <a:ext cx="1022350" cy="2563812"/>
            <a:chOff x="2454" y="1053"/>
            <a:chExt cx="644" cy="1615"/>
          </a:xfrm>
        </p:grpSpPr>
        <p:grpSp>
          <p:nvGrpSpPr>
            <p:cNvPr id="9221" name="Group 10"/>
            <p:cNvGrpSpPr/>
            <p:nvPr/>
          </p:nvGrpSpPr>
          <p:grpSpPr>
            <a:xfrm>
              <a:off x="2508" y="2577"/>
              <a:ext cx="545" cy="91"/>
              <a:chOff x="3833" y="2387"/>
              <a:chExt cx="545" cy="91"/>
            </a:xfrm>
          </p:grpSpPr>
          <p:sp>
            <p:nvSpPr>
              <p:cNvPr id="9222" name="Oval 11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23" name="Oval 12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24" name="Oval 13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25" name="Oval 14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26" name="Oval 15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27" name="Oval 16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28" name="Group 17"/>
            <p:cNvGrpSpPr/>
            <p:nvPr/>
          </p:nvGrpSpPr>
          <p:grpSpPr>
            <a:xfrm>
              <a:off x="2454" y="2505"/>
              <a:ext cx="635" cy="91"/>
              <a:chOff x="2454" y="2595"/>
              <a:chExt cx="635" cy="91"/>
            </a:xfrm>
          </p:grpSpPr>
          <p:sp>
            <p:nvSpPr>
              <p:cNvPr id="9229" name="Oval 18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0" name="Oval 19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1" name="Oval 20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2" name="Oval 21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3" name="Oval 22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4" name="Oval 23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5" name="Oval 24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36" name="Group 25"/>
            <p:cNvGrpSpPr/>
            <p:nvPr/>
          </p:nvGrpSpPr>
          <p:grpSpPr>
            <a:xfrm>
              <a:off x="2508" y="2415"/>
              <a:ext cx="545" cy="91"/>
              <a:chOff x="3833" y="2387"/>
              <a:chExt cx="545" cy="91"/>
            </a:xfrm>
          </p:grpSpPr>
          <p:sp>
            <p:nvSpPr>
              <p:cNvPr id="9237" name="Oval 26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8" name="Oval 27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39" name="Oval 28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0" name="Oval 29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1" name="Oval 30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2" name="Oval 31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43" name="Group 32"/>
            <p:cNvGrpSpPr/>
            <p:nvPr/>
          </p:nvGrpSpPr>
          <p:grpSpPr>
            <a:xfrm>
              <a:off x="2454" y="2325"/>
              <a:ext cx="635" cy="91"/>
              <a:chOff x="2454" y="2595"/>
              <a:chExt cx="635" cy="91"/>
            </a:xfrm>
          </p:grpSpPr>
          <p:sp>
            <p:nvSpPr>
              <p:cNvPr id="9244" name="Oval 33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5" name="Oval 34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6" name="Oval 35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7" name="Oval 36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8" name="Oval 37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49" name="Oval 38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50" name="Oval 39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51" name="Group 40"/>
            <p:cNvGrpSpPr/>
            <p:nvPr/>
          </p:nvGrpSpPr>
          <p:grpSpPr>
            <a:xfrm>
              <a:off x="2508" y="2235"/>
              <a:ext cx="545" cy="91"/>
              <a:chOff x="3833" y="2387"/>
              <a:chExt cx="545" cy="91"/>
            </a:xfrm>
          </p:grpSpPr>
          <p:sp>
            <p:nvSpPr>
              <p:cNvPr id="9252" name="Oval 41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53" name="Oval 42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54" name="Oval 43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55" name="Oval 44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56" name="Oval 45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57" name="Oval 46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58" name="Group 47"/>
            <p:cNvGrpSpPr/>
            <p:nvPr/>
          </p:nvGrpSpPr>
          <p:grpSpPr>
            <a:xfrm>
              <a:off x="2454" y="2143"/>
              <a:ext cx="635" cy="91"/>
              <a:chOff x="2454" y="2595"/>
              <a:chExt cx="635" cy="91"/>
            </a:xfrm>
          </p:grpSpPr>
          <p:sp>
            <p:nvSpPr>
              <p:cNvPr id="9259" name="Oval 48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0" name="Oval 49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1" name="Oval 50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2" name="Oval 51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3" name="Oval 52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4" name="Oval 53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5" name="Oval 54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66" name="Group 55"/>
            <p:cNvGrpSpPr/>
            <p:nvPr/>
          </p:nvGrpSpPr>
          <p:grpSpPr>
            <a:xfrm>
              <a:off x="2508" y="2053"/>
              <a:ext cx="545" cy="91"/>
              <a:chOff x="3833" y="2387"/>
              <a:chExt cx="545" cy="91"/>
            </a:xfrm>
          </p:grpSpPr>
          <p:sp>
            <p:nvSpPr>
              <p:cNvPr id="9267" name="Oval 56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8" name="Oval 57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69" name="Oval 58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0" name="Oval 59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1" name="Oval 60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2" name="Oval 61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73" name="Group 62"/>
            <p:cNvGrpSpPr/>
            <p:nvPr/>
          </p:nvGrpSpPr>
          <p:grpSpPr>
            <a:xfrm>
              <a:off x="2455" y="1962"/>
              <a:ext cx="635" cy="91"/>
              <a:chOff x="2454" y="2595"/>
              <a:chExt cx="635" cy="91"/>
            </a:xfrm>
          </p:grpSpPr>
          <p:sp>
            <p:nvSpPr>
              <p:cNvPr id="9274" name="Oval 63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5" name="Oval 64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6" name="Oval 65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7" name="Oval 66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8" name="Oval 67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79" name="Oval 68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80" name="Oval 69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81" name="Group 70"/>
            <p:cNvGrpSpPr/>
            <p:nvPr/>
          </p:nvGrpSpPr>
          <p:grpSpPr>
            <a:xfrm>
              <a:off x="2509" y="1872"/>
              <a:ext cx="545" cy="91"/>
              <a:chOff x="3833" y="2387"/>
              <a:chExt cx="545" cy="91"/>
            </a:xfrm>
          </p:grpSpPr>
          <p:sp>
            <p:nvSpPr>
              <p:cNvPr id="9282" name="Oval 71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83" name="Oval 72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84" name="Oval 73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85" name="Oval 74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86" name="Oval 75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87" name="Oval 76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88" name="Group 77"/>
            <p:cNvGrpSpPr/>
            <p:nvPr/>
          </p:nvGrpSpPr>
          <p:grpSpPr>
            <a:xfrm>
              <a:off x="2455" y="1780"/>
              <a:ext cx="635" cy="91"/>
              <a:chOff x="2454" y="2595"/>
              <a:chExt cx="635" cy="91"/>
            </a:xfrm>
          </p:grpSpPr>
          <p:sp>
            <p:nvSpPr>
              <p:cNvPr id="9289" name="Oval 78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0" name="Oval 79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1" name="Oval 80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2" name="Oval 81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3" name="Oval 82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4" name="Oval 83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5" name="Oval 84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296" name="Group 85"/>
            <p:cNvGrpSpPr/>
            <p:nvPr/>
          </p:nvGrpSpPr>
          <p:grpSpPr>
            <a:xfrm>
              <a:off x="2509" y="1690"/>
              <a:ext cx="545" cy="91"/>
              <a:chOff x="3833" y="2387"/>
              <a:chExt cx="545" cy="91"/>
            </a:xfrm>
          </p:grpSpPr>
          <p:sp>
            <p:nvSpPr>
              <p:cNvPr id="9297" name="Oval 86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8" name="Oval 87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299" name="Oval 88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0" name="Oval 89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1" name="Oval 90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2" name="Oval 91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03" name="Group 92"/>
            <p:cNvGrpSpPr/>
            <p:nvPr/>
          </p:nvGrpSpPr>
          <p:grpSpPr>
            <a:xfrm>
              <a:off x="2455" y="1600"/>
              <a:ext cx="635" cy="91"/>
              <a:chOff x="2454" y="2595"/>
              <a:chExt cx="635" cy="91"/>
            </a:xfrm>
          </p:grpSpPr>
          <p:sp>
            <p:nvSpPr>
              <p:cNvPr id="9304" name="Oval 93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5" name="Oval 94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6" name="Oval 95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7" name="Oval 96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8" name="Oval 97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09" name="Oval 98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10" name="Oval 99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11" name="Group 100"/>
            <p:cNvGrpSpPr/>
            <p:nvPr/>
          </p:nvGrpSpPr>
          <p:grpSpPr>
            <a:xfrm>
              <a:off x="2509" y="1510"/>
              <a:ext cx="545" cy="91"/>
              <a:chOff x="3833" y="2387"/>
              <a:chExt cx="545" cy="91"/>
            </a:xfrm>
          </p:grpSpPr>
          <p:sp>
            <p:nvSpPr>
              <p:cNvPr id="9312" name="Oval 101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13" name="Oval 102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14" name="Oval 103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15" name="Oval 104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16" name="Oval 105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17" name="Oval 106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18" name="Group 107"/>
            <p:cNvGrpSpPr/>
            <p:nvPr/>
          </p:nvGrpSpPr>
          <p:grpSpPr>
            <a:xfrm>
              <a:off x="2455" y="1418"/>
              <a:ext cx="635" cy="91"/>
              <a:chOff x="2454" y="2595"/>
              <a:chExt cx="635" cy="91"/>
            </a:xfrm>
          </p:grpSpPr>
          <p:sp>
            <p:nvSpPr>
              <p:cNvPr id="9319" name="Oval 108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0" name="Oval 109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1" name="Oval 110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2" name="Oval 111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3" name="Oval 112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4" name="Oval 113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5" name="Oval 114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26" name="Group 115"/>
            <p:cNvGrpSpPr/>
            <p:nvPr/>
          </p:nvGrpSpPr>
          <p:grpSpPr>
            <a:xfrm>
              <a:off x="2509" y="1328"/>
              <a:ext cx="545" cy="91"/>
              <a:chOff x="3833" y="2387"/>
              <a:chExt cx="545" cy="91"/>
            </a:xfrm>
          </p:grpSpPr>
          <p:sp>
            <p:nvSpPr>
              <p:cNvPr id="9327" name="Oval 116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8" name="Oval 117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29" name="Oval 118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0" name="Oval 119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1" name="Oval 120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2" name="Oval 121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33" name="Group 122"/>
            <p:cNvGrpSpPr/>
            <p:nvPr/>
          </p:nvGrpSpPr>
          <p:grpSpPr>
            <a:xfrm>
              <a:off x="2463" y="1235"/>
              <a:ext cx="635" cy="91"/>
              <a:chOff x="2454" y="2595"/>
              <a:chExt cx="635" cy="91"/>
            </a:xfrm>
          </p:grpSpPr>
          <p:sp>
            <p:nvSpPr>
              <p:cNvPr id="9334" name="Oval 123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5" name="Oval 124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6" name="Oval 125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7" name="Oval 126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8" name="Oval 127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39" name="Oval 128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40" name="Oval 129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41" name="Group 130"/>
            <p:cNvGrpSpPr/>
            <p:nvPr/>
          </p:nvGrpSpPr>
          <p:grpSpPr>
            <a:xfrm>
              <a:off x="2517" y="1145"/>
              <a:ext cx="545" cy="91"/>
              <a:chOff x="3833" y="2387"/>
              <a:chExt cx="545" cy="91"/>
            </a:xfrm>
          </p:grpSpPr>
          <p:sp>
            <p:nvSpPr>
              <p:cNvPr id="9342" name="Oval 131"/>
              <p:cNvSpPr/>
              <p:nvPr/>
            </p:nvSpPr>
            <p:spPr>
              <a:xfrm>
                <a:off x="3833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43" name="Oval 132"/>
              <p:cNvSpPr/>
              <p:nvPr/>
            </p:nvSpPr>
            <p:spPr>
              <a:xfrm>
                <a:off x="392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44" name="Oval 133"/>
              <p:cNvSpPr/>
              <p:nvPr/>
            </p:nvSpPr>
            <p:spPr>
              <a:xfrm>
                <a:off x="4014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45" name="Oval 134"/>
              <p:cNvSpPr/>
              <p:nvPr/>
            </p:nvSpPr>
            <p:spPr>
              <a:xfrm>
                <a:off x="4105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46" name="Oval 135"/>
              <p:cNvSpPr/>
              <p:nvPr/>
            </p:nvSpPr>
            <p:spPr>
              <a:xfrm>
                <a:off x="4196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47" name="Oval 136"/>
              <p:cNvSpPr/>
              <p:nvPr/>
            </p:nvSpPr>
            <p:spPr>
              <a:xfrm>
                <a:off x="4287" y="2387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9348" name="Group 137"/>
            <p:cNvGrpSpPr/>
            <p:nvPr/>
          </p:nvGrpSpPr>
          <p:grpSpPr>
            <a:xfrm>
              <a:off x="2463" y="1053"/>
              <a:ext cx="635" cy="91"/>
              <a:chOff x="2454" y="2595"/>
              <a:chExt cx="635" cy="91"/>
            </a:xfrm>
          </p:grpSpPr>
          <p:sp>
            <p:nvSpPr>
              <p:cNvPr id="9349" name="Oval 138"/>
              <p:cNvSpPr/>
              <p:nvPr/>
            </p:nvSpPr>
            <p:spPr>
              <a:xfrm>
                <a:off x="2454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50" name="Oval 139"/>
              <p:cNvSpPr/>
              <p:nvPr/>
            </p:nvSpPr>
            <p:spPr>
              <a:xfrm>
                <a:off x="254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51" name="Oval 140"/>
              <p:cNvSpPr/>
              <p:nvPr/>
            </p:nvSpPr>
            <p:spPr>
              <a:xfrm>
                <a:off x="2635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52" name="Oval 141"/>
              <p:cNvSpPr/>
              <p:nvPr/>
            </p:nvSpPr>
            <p:spPr>
              <a:xfrm>
                <a:off x="2726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53" name="Oval 142"/>
              <p:cNvSpPr/>
              <p:nvPr/>
            </p:nvSpPr>
            <p:spPr>
              <a:xfrm>
                <a:off x="2817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54" name="Oval 143"/>
              <p:cNvSpPr/>
              <p:nvPr/>
            </p:nvSpPr>
            <p:spPr>
              <a:xfrm>
                <a:off x="290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55" name="Oval 144"/>
              <p:cNvSpPr/>
              <p:nvPr/>
            </p:nvSpPr>
            <p:spPr>
              <a:xfrm>
                <a:off x="2998" y="2595"/>
                <a:ext cx="91" cy="91"/>
              </a:xfrm>
              <a:prstGeom prst="ellipse">
                <a:avLst/>
              </a:prstGeom>
              <a:solidFill>
                <a:srgbClr val="FF33CC"/>
              </a:solidFill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</p:grpSp>
      <p:grpSp>
        <p:nvGrpSpPr>
          <p:cNvPr id="22" name="Group 158"/>
          <p:cNvGrpSpPr/>
          <p:nvPr/>
        </p:nvGrpSpPr>
        <p:grpSpPr>
          <a:xfrm>
            <a:off x="5410518" y="5801995"/>
            <a:ext cx="1604962" cy="954088"/>
            <a:chOff x="2320" y="3249"/>
            <a:chExt cx="1011" cy="601"/>
          </a:xfrm>
        </p:grpSpPr>
        <p:sp>
          <p:nvSpPr>
            <p:cNvPr id="9357" name="Line 159"/>
            <p:cNvSpPr/>
            <p:nvPr/>
          </p:nvSpPr>
          <p:spPr>
            <a:xfrm>
              <a:off x="2771" y="3249"/>
              <a:ext cx="9" cy="2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sp>
          <p:nvSpPr>
            <p:cNvPr id="9358" name="Text Box 160"/>
            <p:cNvSpPr txBox="1"/>
            <p:nvPr/>
          </p:nvSpPr>
          <p:spPr>
            <a:xfrm>
              <a:off x="2320" y="3521"/>
              <a:ext cx="101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果糖</a:t>
              </a:r>
            </a:p>
          </p:txBody>
        </p:sp>
      </p:grpSp>
      <p:grpSp>
        <p:nvGrpSpPr>
          <p:cNvPr id="23" name="Group 161"/>
          <p:cNvGrpSpPr/>
          <p:nvPr/>
        </p:nvGrpSpPr>
        <p:grpSpPr>
          <a:xfrm>
            <a:off x="6645910" y="2116773"/>
            <a:ext cx="1892300" cy="522287"/>
            <a:chOff x="3107" y="1162"/>
            <a:chExt cx="1192" cy="329"/>
          </a:xfrm>
        </p:grpSpPr>
        <p:sp>
          <p:nvSpPr>
            <p:cNvPr id="9360" name="Text Box 162"/>
            <p:cNvSpPr txBox="1"/>
            <p:nvPr/>
          </p:nvSpPr>
          <p:spPr>
            <a:xfrm>
              <a:off x="3288" y="1162"/>
              <a:ext cx="101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反应柱</a:t>
              </a:r>
            </a:p>
          </p:txBody>
        </p:sp>
        <p:sp>
          <p:nvSpPr>
            <p:cNvPr id="9361" name="Line 163"/>
            <p:cNvSpPr/>
            <p:nvPr/>
          </p:nvSpPr>
          <p:spPr>
            <a:xfrm>
              <a:off x="3107" y="1380"/>
              <a:ext cx="272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4" name="Group 164"/>
          <p:cNvGrpSpPr/>
          <p:nvPr/>
        </p:nvGrpSpPr>
        <p:grpSpPr>
          <a:xfrm>
            <a:off x="6299518" y="2993708"/>
            <a:ext cx="2736850" cy="522287"/>
            <a:chOff x="2880" y="1840"/>
            <a:chExt cx="1724" cy="329"/>
          </a:xfrm>
        </p:grpSpPr>
        <p:sp>
          <p:nvSpPr>
            <p:cNvPr id="9363" name="Text Box 165"/>
            <p:cNvSpPr txBox="1"/>
            <p:nvPr/>
          </p:nvSpPr>
          <p:spPr>
            <a:xfrm>
              <a:off x="3243" y="1840"/>
              <a:ext cx="136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固定化酶</a:t>
              </a:r>
            </a:p>
          </p:txBody>
        </p:sp>
        <p:sp>
          <p:nvSpPr>
            <p:cNvPr id="9364" name="Line 166"/>
            <p:cNvSpPr/>
            <p:nvPr/>
          </p:nvSpPr>
          <p:spPr>
            <a:xfrm>
              <a:off x="2880" y="2051"/>
              <a:ext cx="499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5" name="Group 167"/>
          <p:cNvGrpSpPr/>
          <p:nvPr/>
        </p:nvGrpSpPr>
        <p:grpSpPr>
          <a:xfrm>
            <a:off x="6443980" y="4285933"/>
            <a:ext cx="2592388" cy="952500"/>
            <a:chOff x="2971" y="2339"/>
            <a:chExt cx="1633" cy="600"/>
          </a:xfrm>
        </p:grpSpPr>
        <p:sp>
          <p:nvSpPr>
            <p:cNvPr id="9366" name="Text Box 168"/>
            <p:cNvSpPr txBox="1"/>
            <p:nvPr/>
          </p:nvSpPr>
          <p:spPr>
            <a:xfrm>
              <a:off x="3243" y="2339"/>
              <a:ext cx="1361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分布着小</a:t>
              </a:r>
            </a:p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孔的筛板</a:t>
              </a:r>
            </a:p>
          </p:txBody>
        </p:sp>
        <p:sp>
          <p:nvSpPr>
            <p:cNvPr id="9367" name="Line 169"/>
            <p:cNvSpPr/>
            <p:nvPr/>
          </p:nvSpPr>
          <p:spPr>
            <a:xfrm>
              <a:off x="2971" y="2704"/>
              <a:ext cx="408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6" name="Group 6"/>
          <p:cNvGrpSpPr/>
          <p:nvPr/>
        </p:nvGrpSpPr>
        <p:grpSpPr>
          <a:xfrm>
            <a:off x="2914968" y="1595120"/>
            <a:ext cx="3230563" cy="681038"/>
            <a:chOff x="748" y="506"/>
            <a:chExt cx="2035" cy="429"/>
          </a:xfrm>
        </p:grpSpPr>
        <p:sp>
          <p:nvSpPr>
            <p:cNvPr id="9370" name="Freeform 7"/>
            <p:cNvSpPr/>
            <p:nvPr/>
          </p:nvSpPr>
          <p:spPr>
            <a:xfrm rot="308286">
              <a:off x="1659" y="636"/>
              <a:ext cx="1124" cy="299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862" y="60"/>
                </a:cxn>
                <a:cxn ang="0">
                  <a:pos x="1134" y="423"/>
                </a:cxn>
              </a:cxnLst>
              <a:rect l="0" t="0" r="0" b="0"/>
              <a:pathLst>
                <a:path w="1134" h="423">
                  <a:moveTo>
                    <a:pt x="0" y="60"/>
                  </a:moveTo>
                  <a:cubicBezTo>
                    <a:pt x="336" y="30"/>
                    <a:pt x="673" y="0"/>
                    <a:pt x="862" y="60"/>
                  </a:cubicBezTo>
                  <a:cubicBezTo>
                    <a:pt x="1051" y="120"/>
                    <a:pt x="1092" y="271"/>
                    <a:pt x="1134" y="423"/>
                  </a:cubicBezTo>
                </a:path>
              </a:pathLst>
            </a:custGeom>
            <a:noFill/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txBody>
            <a:bodyPr/>
            <a:lstStyle/>
            <a:p>
              <a:endParaRPr lang="zh-CN" altLang="en-US" sz="16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9371" name="Text Box 8"/>
            <p:cNvSpPr txBox="1"/>
            <p:nvPr/>
          </p:nvSpPr>
          <p:spPr>
            <a:xfrm>
              <a:off x="748" y="506"/>
              <a:ext cx="101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葡萄糖</a:t>
              </a:r>
            </a:p>
          </p:txBody>
        </p:sp>
      </p:grpSp>
      <p:grpSp>
        <p:nvGrpSpPr>
          <p:cNvPr id="27" name="Group 145"/>
          <p:cNvGrpSpPr/>
          <p:nvPr/>
        </p:nvGrpSpPr>
        <p:grpSpPr>
          <a:xfrm>
            <a:off x="5234305" y="2057083"/>
            <a:ext cx="1800225" cy="4176712"/>
            <a:chOff x="2209" y="935"/>
            <a:chExt cx="1134" cy="2631"/>
          </a:xfrm>
        </p:grpSpPr>
        <p:grpSp>
          <p:nvGrpSpPr>
            <p:cNvPr id="9373" name="Group 146"/>
            <p:cNvGrpSpPr/>
            <p:nvPr/>
          </p:nvGrpSpPr>
          <p:grpSpPr>
            <a:xfrm>
              <a:off x="2209" y="935"/>
              <a:ext cx="1134" cy="2631"/>
              <a:chOff x="2426" y="935"/>
              <a:chExt cx="1134" cy="2631"/>
            </a:xfrm>
          </p:grpSpPr>
          <p:sp>
            <p:nvSpPr>
              <p:cNvPr id="9374" name="Line 147"/>
              <p:cNvSpPr/>
              <p:nvPr/>
            </p:nvSpPr>
            <p:spPr>
              <a:xfrm>
                <a:off x="2426" y="935"/>
                <a:ext cx="226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75" name="Line 148"/>
              <p:cNvSpPr/>
              <p:nvPr/>
            </p:nvSpPr>
            <p:spPr>
              <a:xfrm>
                <a:off x="3334" y="935"/>
                <a:ext cx="226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76" name="Line 149"/>
              <p:cNvSpPr/>
              <p:nvPr/>
            </p:nvSpPr>
            <p:spPr>
              <a:xfrm>
                <a:off x="2653" y="935"/>
                <a:ext cx="0" cy="1815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77" name="Line 150"/>
              <p:cNvSpPr/>
              <p:nvPr/>
            </p:nvSpPr>
            <p:spPr>
              <a:xfrm>
                <a:off x="3333" y="935"/>
                <a:ext cx="0" cy="1815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78" name="Line 151"/>
              <p:cNvSpPr/>
              <p:nvPr/>
            </p:nvSpPr>
            <p:spPr>
              <a:xfrm>
                <a:off x="2653" y="2750"/>
                <a:ext cx="272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79" name="Line 152"/>
              <p:cNvSpPr/>
              <p:nvPr/>
            </p:nvSpPr>
            <p:spPr>
              <a:xfrm>
                <a:off x="3061" y="2750"/>
                <a:ext cx="272" cy="0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80" name="Line 153"/>
              <p:cNvSpPr/>
              <p:nvPr/>
            </p:nvSpPr>
            <p:spPr>
              <a:xfrm>
                <a:off x="2925" y="2750"/>
                <a:ext cx="0" cy="816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81" name="Line 154"/>
              <p:cNvSpPr/>
              <p:nvPr/>
            </p:nvSpPr>
            <p:spPr>
              <a:xfrm>
                <a:off x="3061" y="2750"/>
                <a:ext cx="0" cy="816"/>
              </a:xfrm>
              <a:prstGeom prst="line">
                <a:avLst/>
              </a:prstGeom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382" name="Rectangle 155"/>
              <p:cNvSpPr/>
              <p:nvPr/>
            </p:nvSpPr>
            <p:spPr>
              <a:xfrm flipV="1">
                <a:off x="2789" y="3158"/>
                <a:ext cx="363" cy="45"/>
              </a:xfrm>
              <a:prstGeom prst="rect">
                <a:avLst/>
              </a:prstGeom>
              <a:solidFill>
                <a:srgbClr val="000000"/>
              </a:solidFill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9383" name="Rectangle 156"/>
              <p:cNvSpPr/>
              <p:nvPr/>
            </p:nvSpPr>
            <p:spPr>
              <a:xfrm rot="5400000" flipV="1">
                <a:off x="2720" y="3152"/>
                <a:ext cx="182" cy="45"/>
              </a:xfrm>
              <a:prstGeom prst="rect">
                <a:avLst/>
              </a:prstGeom>
              <a:solidFill>
                <a:srgbClr val="000000"/>
              </a:solidFill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16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9384" name="Line 157"/>
            <p:cNvSpPr/>
            <p:nvPr/>
          </p:nvSpPr>
          <p:spPr>
            <a:xfrm>
              <a:off x="2426" y="2704"/>
              <a:ext cx="680" cy="0"/>
            </a:xfrm>
            <a:prstGeom prst="line">
              <a:avLst/>
            </a:prstGeom>
            <a:ln w="57150" cap="flat" cmpd="sng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  <p:sp>
        <p:nvSpPr>
          <p:cNvPr id="40110" name="Oval 174"/>
          <p:cNvSpPr/>
          <p:nvPr/>
        </p:nvSpPr>
        <p:spPr>
          <a:xfrm>
            <a:off x="3550285" y="2825115"/>
            <a:ext cx="1871663" cy="1871663"/>
          </a:xfrm>
          <a:prstGeom prst="ellipse">
            <a:avLst/>
          </a:prstGeom>
          <a:pattFill prst="sphere">
            <a:fgClr>
              <a:srgbClr val="FF00FF"/>
            </a:fgClr>
            <a:bgClr>
              <a:schemeClr val="bg1"/>
            </a:bgClr>
          </a:pattFill>
          <a:ln w="5715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r"/>
            <a:endParaRPr lang="zh-CN" altLang="en-US" sz="1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02" name="Text Box 2">
            <a:hlinkClick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414338" y="0"/>
            <a:ext cx="3657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 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固定化酶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414338" y="785178"/>
            <a:ext cx="2357438" cy="47815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）含义：</a:t>
            </a:r>
          </a:p>
        </p:txBody>
      </p:sp>
      <p:sp>
        <p:nvSpPr>
          <p:cNvPr id="25616" name="Rectangle 16"/>
          <p:cNvSpPr/>
          <p:nvPr/>
        </p:nvSpPr>
        <p:spPr>
          <a:xfrm>
            <a:off x="2564448" y="641668"/>
            <a:ext cx="58324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tx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将酶固定在一定空间内的技术，如固定在不溶于水的载体上。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414338" y="1868805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）实例：</a:t>
            </a:r>
          </a:p>
        </p:txBody>
      </p:sp>
      <p:sp>
        <p:nvSpPr>
          <p:cNvPr id="18" name="Rectangle 16"/>
          <p:cNvSpPr/>
          <p:nvPr/>
        </p:nvSpPr>
        <p:spPr>
          <a:xfrm>
            <a:off x="2464118" y="1866900"/>
            <a:ext cx="62604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tx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利用固定化酶技术生产“高果糖浆”。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283210" y="2795270"/>
            <a:ext cx="3267075" cy="3881755"/>
          </a:xfrm>
          <a:prstGeom prst="rect">
            <a:avLst/>
          </a:prstGeom>
          <a:solidFill>
            <a:srgbClr val="FFFF66"/>
          </a:solidFill>
          <a:ln>
            <a:solidFill>
              <a:srgbClr val="FFFF00"/>
            </a:solidFill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将固定好的酶颗粒装到一个反应柱内，柱子底端装上分布着许多小孔的筛板。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酶颗粒无法通过筛板上的小孔，而反应溶液却可以自由出入。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4" name="AutoShape 173"/>
          <p:cNvSpPr/>
          <p:nvPr/>
        </p:nvSpPr>
        <p:spPr>
          <a:xfrm>
            <a:off x="414655" y="3975100"/>
            <a:ext cx="3215640" cy="2183765"/>
          </a:xfrm>
          <a:prstGeom prst="wedgeRoundRectCallout">
            <a:avLst>
              <a:gd name="adj1" fmla="val 70343"/>
              <a:gd name="adj2" fmla="val -93301"/>
              <a:gd name="adj3" fmla="val 16667"/>
            </a:avLst>
          </a:prstGeom>
          <a:solidFill>
            <a:schemeClr val="accent1"/>
          </a:solidFill>
          <a:ln w="76200" cap="flat" cmpd="sng">
            <a:pattFill prst="pct90">
              <a:fgClr>
                <a:srgbClr val="993300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特点：</a:t>
            </a: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反应柱连续</a:t>
            </a: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使用半年，大大</a:t>
            </a: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降低生产成本。</a:t>
            </a:r>
          </a:p>
        </p:txBody>
      </p:sp>
    </p:spTree>
    <p:extLst>
      <p:ext uri="{BB962C8B-B14F-4D97-AF65-F5344CB8AC3E}">
        <p14:creationId xmlns:p14="http://schemas.microsoft.com/office/powerpoint/2010/main" val="2281011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40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10" grpId="0" animBg="1"/>
      <p:bldP spid="40110" grpId="1" animBg="1"/>
      <p:bldP spid="18" grpId="1"/>
      <p:bldP spid="20" grpId="0" build="p" animBg="1"/>
      <p:bldP spid="20" grpId="1" build="allAtOnce" bldLvl="0" animBg="1"/>
      <p:bldP spid="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hlinkClick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468313" y="355600"/>
            <a:ext cx="3657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 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固定化酶</a:t>
            </a: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506413" y="1052513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）优点：</a:t>
            </a:r>
          </a:p>
        </p:txBody>
      </p:sp>
      <p:sp>
        <p:nvSpPr>
          <p:cNvPr id="12" name="Text Box 21"/>
          <p:cNvSpPr txBox="1"/>
          <p:nvPr/>
        </p:nvSpPr>
        <p:spPr>
          <a:xfrm>
            <a:off x="782638" y="1700213"/>
            <a:ext cx="8077200" cy="944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酶既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能与反应物接触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，又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能与产物分离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，同时，固定在载体上的酶还可以被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反复利用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506413" y="3168015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）缺点：</a:t>
            </a:r>
          </a:p>
        </p:txBody>
      </p:sp>
      <p:sp>
        <p:nvSpPr>
          <p:cNvPr id="14" name="Text Box 21"/>
          <p:cNvSpPr txBox="1"/>
          <p:nvPr/>
        </p:nvSpPr>
        <p:spPr>
          <a:xfrm>
            <a:off x="782638" y="3982085"/>
            <a:ext cx="8077200" cy="954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一种酶只能催化一种化学反应，而在实际生产中，很多产物的形成是通过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一系列的酶促反应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才能得到。</a:t>
            </a: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506413" y="5228590"/>
            <a:ext cx="286512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）解决方案：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1833245" y="6078220"/>
            <a:ext cx="325120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固定化细胞技术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/>
      <p:bldP spid="13" grpId="0" bldLvl="0" animBg="1"/>
      <p:bldP spid="14" grpId="0"/>
      <p:bldP spid="15" grpId="0" bldLvl="0" animBg="1"/>
      <p:bldP spid="1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hlinkClick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3657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46800" rIns="90000" bIns="4680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 </a:t>
            </a: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固定化细胞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511175" y="1308418"/>
            <a:ext cx="2357438" cy="47815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）含义：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CC0099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5616" name="Rectangle 16"/>
          <p:cNvSpPr/>
          <p:nvPr/>
        </p:nvSpPr>
        <p:spPr>
          <a:xfrm>
            <a:off x="2771775" y="1268730"/>
            <a:ext cx="554545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00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将细胞固定在一定空间内的技术。</a:t>
            </a: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515938" y="1987868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）优点：</a:t>
            </a:r>
          </a:p>
        </p:txBody>
      </p:sp>
      <p:sp>
        <p:nvSpPr>
          <p:cNvPr id="12" name="Text Box 21"/>
          <p:cNvSpPr txBox="1"/>
          <p:nvPr/>
        </p:nvSpPr>
        <p:spPr>
          <a:xfrm>
            <a:off x="666750" y="2580005"/>
            <a:ext cx="80772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成本低、操作容易、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对酶活性的影响更小、可以催化一系列的反应、容易回收。</a:t>
            </a: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538163" y="3932555"/>
            <a:ext cx="215011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）缺点：</a:t>
            </a:r>
          </a:p>
        </p:txBody>
      </p:sp>
      <p:sp>
        <p:nvSpPr>
          <p:cNvPr id="14" name="Text Box 21"/>
          <p:cNvSpPr txBox="1"/>
          <p:nvPr/>
        </p:nvSpPr>
        <p:spPr>
          <a:xfrm>
            <a:off x="636588" y="4508818"/>
            <a:ext cx="807720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buClr>
                <a:schemeClr val="bg2"/>
              </a:buClr>
              <a:buSzPct val="75000"/>
            </a:pP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固定后的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细胞与反应物不容易接近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可能导致反应效果下降，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由于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大分子物质难以自由通过细胞膜</a:t>
            </a:r>
            <a:r>
              <a:rPr lang="zh-CN" altLang="en-US" sz="28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，因此固定化细胞的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应用也受到限制。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6" grpId="0"/>
      <p:bldP spid="11" grpId="0" bldLvl="0" animBg="1"/>
      <p:bldP spid="12" grpId="0"/>
      <p:bldP spid="13" grpId="0" bldLvl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Box 3"/>
          <p:cNvSpPr txBox="1"/>
          <p:nvPr/>
        </p:nvSpPr>
        <p:spPr>
          <a:xfrm>
            <a:off x="1204278" y="1484313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葡萄糖</a:t>
            </a:r>
          </a:p>
        </p:txBody>
      </p:sp>
      <p:cxnSp>
        <p:nvCxnSpPr>
          <p:cNvPr id="6" name="直接箭头连接符 5"/>
          <p:cNvCxnSpPr/>
          <p:nvPr/>
        </p:nvCxnSpPr>
        <p:spPr>
          <a:xfrm>
            <a:off x="2700338" y="1700213"/>
            <a:ext cx="1447800" cy="0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1" name="TextBox 6"/>
          <p:cNvSpPr txBox="1"/>
          <p:nvPr/>
        </p:nvSpPr>
        <p:spPr>
          <a:xfrm>
            <a:off x="4211638" y="1484313"/>
            <a:ext cx="250761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酒精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+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二氧化碳</a:t>
            </a:r>
          </a:p>
        </p:txBody>
      </p:sp>
      <p:sp>
        <p:nvSpPr>
          <p:cNvPr id="12292" name="TextBox 7"/>
          <p:cNvSpPr txBox="1"/>
          <p:nvPr/>
        </p:nvSpPr>
        <p:spPr>
          <a:xfrm>
            <a:off x="2694305" y="107061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一系列酶</a:t>
            </a:r>
          </a:p>
        </p:txBody>
      </p:sp>
      <p:pic>
        <p:nvPicPr>
          <p:cNvPr id="12293" name="图片 41989" descr="9U`32B}FS7Z6TC}_[%BDM`I"/>
          <p:cNvPicPr>
            <a:picLocks noChangeAspect="1"/>
          </p:cNvPicPr>
          <p:nvPr/>
        </p:nvPicPr>
        <p:blipFill>
          <a:blip r:embed="rId2"/>
          <a:srcRect t="19298"/>
          <a:stretch>
            <a:fillRect/>
          </a:stretch>
        </p:blipFill>
        <p:spPr>
          <a:xfrm>
            <a:off x="6815138" y="2222500"/>
            <a:ext cx="2022475" cy="2678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矩形 41990"/>
          <p:cNvSpPr/>
          <p:nvPr/>
        </p:nvSpPr>
        <p:spPr>
          <a:xfrm>
            <a:off x="2627313" y="2349500"/>
            <a:ext cx="1066800" cy="17526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2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</a:p>
        </p:txBody>
      </p:sp>
      <p:sp>
        <p:nvSpPr>
          <p:cNvPr id="41992" name="文本框 41991"/>
          <p:cNvSpPr txBox="1"/>
          <p:nvPr/>
        </p:nvSpPr>
        <p:spPr>
          <a:xfrm>
            <a:off x="2700338" y="1700213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酵母菌</a:t>
            </a:r>
          </a:p>
        </p:txBody>
      </p:sp>
      <p:sp>
        <p:nvSpPr>
          <p:cNvPr id="41996" name="矩形 41995"/>
          <p:cNvSpPr/>
          <p:nvPr/>
        </p:nvSpPr>
        <p:spPr>
          <a:xfrm>
            <a:off x="179070" y="5027930"/>
            <a:ext cx="8785225" cy="1641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主要应用在一些需要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活体细胞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进行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持续性处理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的生产过程，大多与微生物有着密切关系，如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酒精生产、污水处理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/>
      <p:bldP spid="419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/>
          <p:nvPr/>
        </p:nvGrpSpPr>
        <p:grpSpPr>
          <a:xfrm>
            <a:off x="2493963" y="3917950"/>
            <a:ext cx="5029200" cy="1944688"/>
            <a:chOff x="288" y="976"/>
            <a:chExt cx="3168" cy="1225"/>
          </a:xfrm>
        </p:grpSpPr>
        <p:sp>
          <p:nvSpPr>
            <p:cNvPr id="14339" name="Rectangle 3"/>
            <p:cNvSpPr/>
            <p:nvPr/>
          </p:nvSpPr>
          <p:spPr>
            <a:xfrm>
              <a:off x="288" y="1386"/>
              <a:ext cx="240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②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物理吸附法</a:t>
              </a:r>
            </a:p>
          </p:txBody>
        </p:sp>
        <p:sp>
          <p:nvSpPr>
            <p:cNvPr id="14340" name="Rectangle 5"/>
            <p:cNvSpPr/>
            <p:nvPr/>
          </p:nvSpPr>
          <p:spPr>
            <a:xfrm>
              <a:off x="288" y="1872"/>
              <a:ext cx="15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③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包埋法</a:t>
              </a:r>
            </a:p>
          </p:txBody>
        </p:sp>
        <p:sp>
          <p:nvSpPr>
            <p:cNvPr id="14341" name="Rectangle 9"/>
            <p:cNvSpPr/>
            <p:nvPr/>
          </p:nvSpPr>
          <p:spPr>
            <a:xfrm>
              <a:off x="288" y="976"/>
              <a:ext cx="316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①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化学结合法</a:t>
              </a:r>
            </a:p>
          </p:txBody>
        </p:sp>
      </p:grp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68313" y="1555433"/>
            <a:ext cx="49688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1. </a:t>
            </a:r>
            <a:r>
              <a:rPr kumimoji="1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固定化酶或固定化细胞：</a:t>
            </a:r>
          </a:p>
        </p:txBody>
      </p:sp>
      <p:sp>
        <p:nvSpPr>
          <p:cNvPr id="11" name="Rectangle 8"/>
          <p:cNvSpPr/>
          <p:nvPr/>
        </p:nvSpPr>
        <p:spPr>
          <a:xfrm>
            <a:off x="684213" y="2276158"/>
            <a:ext cx="827405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指利用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物理或化学方法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将酶或细胞固定在一定空间内的技术。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8313" y="3487420"/>
            <a:ext cx="49688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2. </a:t>
            </a:r>
            <a:r>
              <a:rPr kumimoji="1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60000"/>
                    <a:lumOff val="40000"/>
                  </a:schemeClr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方法：</a:t>
            </a:r>
          </a:p>
        </p:txBody>
      </p:sp>
      <p:sp>
        <p:nvSpPr>
          <p:cNvPr id="21510" name="标题 1"/>
          <p:cNvSpPr>
            <a:spLocks noGrp="1"/>
          </p:cNvSpPr>
          <p:nvPr/>
        </p:nvSpPr>
        <p:spPr bwMode="auto">
          <a:xfrm>
            <a:off x="801747" y="376886"/>
            <a:ext cx="4066728" cy="635000"/>
          </a:xfrm>
          <a:prstGeom prst="roundRect">
            <a:avLst/>
          </a:prstGeom>
          <a:solidFill>
            <a:srgbClr val="BF4704"/>
          </a:solidFill>
          <a:ln w="9525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vert="horz" wrap="square" lIns="91440" tIns="45720" rIns="91440" bIns="45720" numCol="1" anchor="b" anchorCtr="0" compatLnSpc="1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fontAlgn="base">
              <a:lnSpc>
                <a:spcPct val="90000"/>
              </a:lnSpc>
            </a:pPr>
            <a:r>
              <a:rPr lang="zh-CN" altLang="en-US" sz="3200" b="1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二、固定化细胞技术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Rectangle 6"/>
          <p:cNvSpPr/>
          <p:nvPr/>
        </p:nvSpPr>
        <p:spPr>
          <a:xfrm>
            <a:off x="2986405" y="1821180"/>
            <a:ext cx="551370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将酶（或细胞）相互结合，或将其结合到载体上。</a:t>
            </a:r>
          </a:p>
        </p:txBody>
      </p:sp>
      <p:sp>
        <p:nvSpPr>
          <p:cNvPr id="86023" name="Rectangle 7"/>
          <p:cNvSpPr/>
          <p:nvPr/>
        </p:nvSpPr>
        <p:spPr>
          <a:xfrm>
            <a:off x="2994660" y="4942205"/>
            <a:ext cx="56489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将酶（或细胞）吸附在载体表面上</a:t>
            </a:r>
          </a:p>
        </p:txBody>
      </p:sp>
      <p:sp>
        <p:nvSpPr>
          <p:cNvPr id="86025" name="Rectangle 9"/>
          <p:cNvSpPr/>
          <p:nvPr/>
        </p:nvSpPr>
        <p:spPr>
          <a:xfrm>
            <a:off x="552450" y="3445510"/>
            <a:ext cx="26149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514350" lvl="0" indent="-514350">
              <a:buFont typeface="+mj-ea"/>
              <a:buAutoNum type="circleNumDbPlain"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化学结合法</a:t>
            </a:r>
          </a:p>
        </p:txBody>
      </p:sp>
      <p:sp>
        <p:nvSpPr>
          <p:cNvPr id="86026" name="Rectangle 10"/>
          <p:cNvSpPr/>
          <p:nvPr/>
        </p:nvSpPr>
        <p:spPr>
          <a:xfrm>
            <a:off x="657860" y="5662295"/>
            <a:ext cx="26142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②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物理吸附法</a:t>
            </a:r>
          </a:p>
        </p:txBody>
      </p:sp>
      <p:sp>
        <p:nvSpPr>
          <p:cNvPr id="11318" name="Rectangle 3"/>
          <p:cNvSpPr/>
          <p:nvPr/>
        </p:nvSpPr>
        <p:spPr>
          <a:xfrm>
            <a:off x="657543" y="205740"/>
            <a:ext cx="4115435" cy="7372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将酶或细胞固定化的方法</a:t>
            </a:r>
          </a:p>
        </p:txBody>
      </p:sp>
      <p:grpSp>
        <p:nvGrpSpPr>
          <p:cNvPr id="2" name="Group 14"/>
          <p:cNvGrpSpPr/>
          <p:nvPr/>
        </p:nvGrpSpPr>
        <p:grpSpPr>
          <a:xfrm>
            <a:off x="299085" y="1460183"/>
            <a:ext cx="2449513" cy="1600200"/>
            <a:chOff x="2426" y="1933"/>
            <a:chExt cx="1543" cy="1008"/>
          </a:xfrm>
        </p:grpSpPr>
        <p:sp>
          <p:nvSpPr>
            <p:cNvPr id="11267" name="Line 15"/>
            <p:cNvSpPr/>
            <p:nvPr/>
          </p:nvSpPr>
          <p:spPr>
            <a:xfrm>
              <a:off x="2699" y="2478"/>
              <a:ext cx="226" cy="226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68" name="Line 16"/>
            <p:cNvSpPr/>
            <p:nvPr/>
          </p:nvSpPr>
          <p:spPr>
            <a:xfrm>
              <a:off x="2943" y="2669"/>
              <a:ext cx="0" cy="272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69" name="Line 17"/>
            <p:cNvSpPr/>
            <p:nvPr/>
          </p:nvSpPr>
          <p:spPr>
            <a:xfrm flipV="1">
              <a:off x="3017" y="2432"/>
              <a:ext cx="317" cy="227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0" name="Oval 18"/>
            <p:cNvSpPr/>
            <p:nvPr/>
          </p:nvSpPr>
          <p:spPr>
            <a:xfrm>
              <a:off x="2834" y="2613"/>
              <a:ext cx="227" cy="137"/>
            </a:xfrm>
            <a:prstGeom prst="ellipse">
              <a:avLst/>
            </a:prstGeom>
            <a:solidFill>
              <a:schemeClr val="folHlink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r"/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1271" name="Line 19"/>
            <p:cNvSpPr/>
            <p:nvPr/>
          </p:nvSpPr>
          <p:spPr>
            <a:xfrm>
              <a:off x="3288" y="2432"/>
              <a:ext cx="226" cy="226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2" name="Line 20"/>
            <p:cNvSpPr/>
            <p:nvPr/>
          </p:nvSpPr>
          <p:spPr>
            <a:xfrm>
              <a:off x="3542" y="2614"/>
              <a:ext cx="0" cy="317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3" name="Line 21"/>
            <p:cNvSpPr/>
            <p:nvPr/>
          </p:nvSpPr>
          <p:spPr>
            <a:xfrm flipV="1">
              <a:off x="3560" y="2478"/>
              <a:ext cx="273" cy="136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4" name="Line 22"/>
            <p:cNvSpPr/>
            <p:nvPr/>
          </p:nvSpPr>
          <p:spPr>
            <a:xfrm>
              <a:off x="3833" y="2160"/>
              <a:ext cx="44" cy="271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5" name="Line 23"/>
            <p:cNvSpPr/>
            <p:nvPr/>
          </p:nvSpPr>
          <p:spPr>
            <a:xfrm>
              <a:off x="3243" y="2115"/>
              <a:ext cx="90" cy="362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6" name="Line 24"/>
            <p:cNvSpPr/>
            <p:nvPr/>
          </p:nvSpPr>
          <p:spPr>
            <a:xfrm>
              <a:off x="2971" y="1933"/>
              <a:ext cx="316" cy="226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7" name="Line 25"/>
            <p:cNvSpPr/>
            <p:nvPr/>
          </p:nvSpPr>
          <p:spPr>
            <a:xfrm>
              <a:off x="2426" y="2341"/>
              <a:ext cx="226" cy="90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8" name="Line 26"/>
            <p:cNvSpPr/>
            <p:nvPr/>
          </p:nvSpPr>
          <p:spPr>
            <a:xfrm flipV="1">
              <a:off x="3288" y="1933"/>
              <a:ext cx="227" cy="227"/>
            </a:xfrm>
            <a:prstGeom prst="line">
              <a:avLst/>
            </a:prstGeom>
            <a:ln w="762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9" name="Oval 27"/>
            <p:cNvSpPr/>
            <p:nvPr/>
          </p:nvSpPr>
          <p:spPr>
            <a:xfrm rot="-1812320">
              <a:off x="3152" y="2068"/>
              <a:ext cx="227" cy="137"/>
            </a:xfrm>
            <a:prstGeom prst="ellipse">
              <a:avLst/>
            </a:prstGeom>
            <a:solidFill>
              <a:schemeClr val="folHlink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r"/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1280" name="Oval 28"/>
            <p:cNvSpPr/>
            <p:nvPr/>
          </p:nvSpPr>
          <p:spPr>
            <a:xfrm rot="-2172044">
              <a:off x="2562" y="2387"/>
              <a:ext cx="227" cy="137"/>
            </a:xfrm>
            <a:prstGeom prst="ellipse">
              <a:avLst/>
            </a:prstGeom>
            <a:solidFill>
              <a:schemeClr val="folHlink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r"/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1281" name="Oval 29"/>
            <p:cNvSpPr/>
            <p:nvPr/>
          </p:nvSpPr>
          <p:spPr>
            <a:xfrm>
              <a:off x="3198" y="2387"/>
              <a:ext cx="227" cy="137"/>
            </a:xfrm>
            <a:prstGeom prst="ellipse">
              <a:avLst/>
            </a:prstGeom>
            <a:solidFill>
              <a:schemeClr val="folHlink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r"/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1282" name="Oval 30"/>
            <p:cNvSpPr/>
            <p:nvPr/>
          </p:nvSpPr>
          <p:spPr>
            <a:xfrm rot="-2172044">
              <a:off x="3424" y="2568"/>
              <a:ext cx="227" cy="137"/>
            </a:xfrm>
            <a:prstGeom prst="ellipse">
              <a:avLst/>
            </a:prstGeom>
            <a:solidFill>
              <a:schemeClr val="folHlink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r"/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1283" name="Oval 31"/>
            <p:cNvSpPr/>
            <p:nvPr/>
          </p:nvSpPr>
          <p:spPr>
            <a:xfrm rot="-2172044">
              <a:off x="3742" y="2387"/>
              <a:ext cx="227" cy="137"/>
            </a:xfrm>
            <a:prstGeom prst="ellipse">
              <a:avLst/>
            </a:prstGeom>
            <a:solidFill>
              <a:schemeClr val="folHlink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r"/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95960" y="4725035"/>
            <a:ext cx="2015490" cy="478155"/>
            <a:chOff x="870" y="7441"/>
            <a:chExt cx="3174" cy="753"/>
          </a:xfrm>
        </p:grpSpPr>
        <p:grpSp>
          <p:nvGrpSpPr>
            <p:cNvPr id="3" name="Group 66"/>
            <p:cNvGrpSpPr/>
            <p:nvPr/>
          </p:nvGrpSpPr>
          <p:grpSpPr>
            <a:xfrm>
              <a:off x="1097" y="7441"/>
              <a:ext cx="2835" cy="343"/>
              <a:chOff x="3261" y="3302"/>
              <a:chExt cx="1134" cy="137"/>
            </a:xfrm>
          </p:grpSpPr>
          <p:sp>
            <p:nvSpPr>
              <p:cNvPr id="11285" name="Oval 33"/>
              <p:cNvSpPr/>
              <p:nvPr/>
            </p:nvSpPr>
            <p:spPr>
              <a:xfrm>
                <a:off x="3261" y="3302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286" name="Oval 34"/>
              <p:cNvSpPr/>
              <p:nvPr/>
            </p:nvSpPr>
            <p:spPr>
              <a:xfrm>
                <a:off x="3488" y="3302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287" name="Oval 35"/>
              <p:cNvSpPr/>
              <p:nvPr/>
            </p:nvSpPr>
            <p:spPr>
              <a:xfrm>
                <a:off x="3715" y="3302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288" name="Oval 36"/>
              <p:cNvSpPr/>
              <p:nvPr/>
            </p:nvSpPr>
            <p:spPr>
              <a:xfrm>
                <a:off x="3942" y="3302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289" name="Oval 37"/>
              <p:cNvSpPr/>
              <p:nvPr/>
            </p:nvSpPr>
            <p:spPr>
              <a:xfrm>
                <a:off x="4168" y="3302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40998" name="Line 38"/>
            <p:cNvSpPr/>
            <p:nvPr/>
          </p:nvSpPr>
          <p:spPr>
            <a:xfrm>
              <a:off x="870" y="8194"/>
              <a:ext cx="3175" cy="0"/>
            </a:xfrm>
            <a:prstGeom prst="line">
              <a:avLst/>
            </a:prstGeom>
            <a:ln w="508000" cap="flat" cmpd="sng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6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2" grpId="0"/>
      <p:bldP spid="86023" grpId="0"/>
      <p:bldP spid="86025" grpId="0"/>
      <p:bldP spid="860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Rectangle 5"/>
          <p:cNvSpPr/>
          <p:nvPr/>
        </p:nvSpPr>
        <p:spPr>
          <a:xfrm>
            <a:off x="2945765" y="960120"/>
            <a:ext cx="57067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将酶（或细胞）包埋在细微网格里</a:t>
            </a:r>
          </a:p>
        </p:txBody>
      </p:sp>
      <p:sp>
        <p:nvSpPr>
          <p:cNvPr id="86024" name="Rectangle 8"/>
          <p:cNvSpPr/>
          <p:nvPr/>
        </p:nvSpPr>
        <p:spPr>
          <a:xfrm>
            <a:off x="671195" y="2984500"/>
            <a:ext cx="19862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>
              <a:buFont typeface="+mj-ea"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③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包埋法</a:t>
            </a:r>
          </a:p>
        </p:txBody>
      </p:sp>
      <p:sp>
        <p:nvSpPr>
          <p:cNvPr id="11318" name="Rectangle 3"/>
          <p:cNvSpPr/>
          <p:nvPr/>
        </p:nvSpPr>
        <p:spPr>
          <a:xfrm>
            <a:off x="795973" y="0"/>
            <a:ext cx="4115435" cy="7372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将酶或细胞固定化的方法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671195" y="796925"/>
            <a:ext cx="1873250" cy="1873250"/>
            <a:chOff x="6293" y="2110"/>
            <a:chExt cx="2950" cy="2950"/>
          </a:xfrm>
        </p:grpSpPr>
        <p:grpSp>
          <p:nvGrpSpPr>
            <p:cNvPr id="4" name="Group 39"/>
            <p:cNvGrpSpPr/>
            <p:nvPr/>
          </p:nvGrpSpPr>
          <p:grpSpPr>
            <a:xfrm>
              <a:off x="6293" y="2110"/>
              <a:ext cx="2950" cy="2950"/>
              <a:chOff x="3560" y="572"/>
              <a:chExt cx="1180" cy="1180"/>
            </a:xfrm>
          </p:grpSpPr>
          <p:grpSp>
            <p:nvGrpSpPr>
              <p:cNvPr id="11292" name="Group 40"/>
              <p:cNvGrpSpPr/>
              <p:nvPr/>
            </p:nvGrpSpPr>
            <p:grpSpPr>
              <a:xfrm>
                <a:off x="3560" y="754"/>
                <a:ext cx="1180" cy="816"/>
                <a:chOff x="3016" y="1026"/>
                <a:chExt cx="1452" cy="816"/>
              </a:xfrm>
            </p:grpSpPr>
            <p:sp>
              <p:nvSpPr>
                <p:cNvPr id="11293" name="Line 41"/>
                <p:cNvSpPr/>
                <p:nvPr/>
              </p:nvSpPr>
              <p:spPr>
                <a:xfrm>
                  <a:off x="3016" y="1026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94" name="Line 42"/>
                <p:cNvSpPr/>
                <p:nvPr/>
              </p:nvSpPr>
              <p:spPr>
                <a:xfrm>
                  <a:off x="3016" y="1298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95" name="Line 43"/>
                <p:cNvSpPr/>
                <p:nvPr/>
              </p:nvSpPr>
              <p:spPr>
                <a:xfrm>
                  <a:off x="3016" y="1570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96" name="Line 44"/>
                <p:cNvSpPr/>
                <p:nvPr/>
              </p:nvSpPr>
              <p:spPr>
                <a:xfrm>
                  <a:off x="3016" y="1842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1297" name="Group 45"/>
              <p:cNvGrpSpPr/>
              <p:nvPr/>
            </p:nvGrpSpPr>
            <p:grpSpPr>
              <a:xfrm rot="5400000">
                <a:off x="3560" y="754"/>
                <a:ext cx="1180" cy="816"/>
                <a:chOff x="3152" y="1162"/>
                <a:chExt cx="1452" cy="816"/>
              </a:xfrm>
            </p:grpSpPr>
            <p:sp>
              <p:nvSpPr>
                <p:cNvPr id="11298" name="Line 46"/>
                <p:cNvSpPr/>
                <p:nvPr/>
              </p:nvSpPr>
              <p:spPr>
                <a:xfrm>
                  <a:off x="3152" y="1162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299" name="Line 47"/>
                <p:cNvSpPr/>
                <p:nvPr/>
              </p:nvSpPr>
              <p:spPr>
                <a:xfrm>
                  <a:off x="3152" y="1434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300" name="Line 48"/>
                <p:cNvSpPr/>
                <p:nvPr/>
              </p:nvSpPr>
              <p:spPr>
                <a:xfrm>
                  <a:off x="3152" y="1706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1301" name="Line 49"/>
                <p:cNvSpPr/>
                <p:nvPr/>
              </p:nvSpPr>
              <p:spPr>
                <a:xfrm>
                  <a:off x="3152" y="1978"/>
                  <a:ext cx="1452" cy="0"/>
                </a:xfrm>
                <a:prstGeom prst="line">
                  <a:avLst/>
                </a:prstGeom>
                <a:ln w="76200" cap="flat" cmpd="sng">
                  <a:solidFill>
                    <a:srgbClr val="CC99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7" name="Group 52"/>
            <p:cNvGrpSpPr/>
            <p:nvPr/>
          </p:nvGrpSpPr>
          <p:grpSpPr>
            <a:xfrm>
              <a:off x="6768" y="2703"/>
              <a:ext cx="1972" cy="1770"/>
              <a:chOff x="3760" y="809"/>
              <a:chExt cx="789" cy="708"/>
            </a:xfrm>
          </p:grpSpPr>
          <p:sp>
            <p:nvSpPr>
              <p:cNvPr id="11303" name="Oval 53"/>
              <p:cNvSpPr/>
              <p:nvPr/>
            </p:nvSpPr>
            <p:spPr>
              <a:xfrm rot="2431763">
                <a:off x="3760" y="1362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04" name="Oval 54"/>
              <p:cNvSpPr/>
              <p:nvPr/>
            </p:nvSpPr>
            <p:spPr>
              <a:xfrm rot="-2172044">
                <a:off x="4041" y="1380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05" name="Oval 55"/>
              <p:cNvSpPr/>
              <p:nvPr/>
            </p:nvSpPr>
            <p:spPr>
              <a:xfrm rot="-2172044">
                <a:off x="4322" y="1371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06" name="Oval 56"/>
              <p:cNvSpPr/>
              <p:nvPr/>
            </p:nvSpPr>
            <p:spPr>
              <a:xfrm rot="2431763">
                <a:off x="3760" y="809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07" name="Oval 57"/>
              <p:cNvSpPr/>
              <p:nvPr/>
            </p:nvSpPr>
            <p:spPr>
              <a:xfrm rot="-2172044">
                <a:off x="4041" y="827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08" name="Oval 58"/>
              <p:cNvSpPr/>
              <p:nvPr/>
            </p:nvSpPr>
            <p:spPr>
              <a:xfrm rot="-2172044">
                <a:off x="4322" y="818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09" name="Oval 59"/>
              <p:cNvSpPr/>
              <p:nvPr/>
            </p:nvSpPr>
            <p:spPr>
              <a:xfrm rot="2431763">
                <a:off x="4313" y="1090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10" name="Oval 60"/>
              <p:cNvSpPr/>
              <p:nvPr/>
            </p:nvSpPr>
            <p:spPr>
              <a:xfrm rot="-2172044">
                <a:off x="3760" y="1099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1311" name="Oval 61"/>
              <p:cNvSpPr/>
              <p:nvPr/>
            </p:nvSpPr>
            <p:spPr>
              <a:xfrm rot="-2172044">
                <a:off x="4041" y="1090"/>
                <a:ext cx="227" cy="137"/>
              </a:xfrm>
              <a:prstGeom prst="ellipse">
                <a:avLst/>
              </a:prstGeom>
              <a:solidFill>
                <a:schemeClr val="folHlink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r"/>
                <a:endPara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3104515" y="1783715"/>
            <a:ext cx="4970780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常用包埋载体有：明胶、琼脂糖、海藻酸钠、醋酸纤维素和聚丙烯酰胺等。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0" y="3820795"/>
            <a:ext cx="9217025" cy="2978785"/>
            <a:chOff x="-58" y="4802"/>
            <a:chExt cx="14515" cy="4691"/>
          </a:xfrm>
        </p:grpSpPr>
        <p:pic>
          <p:nvPicPr>
            <p:cNvPr id="14" name="图片 13" descr="27-176021217.jpg"/>
            <p:cNvPicPr>
              <a:picLocks noChangeAspect="1"/>
            </p:cNvPicPr>
            <p:nvPr/>
          </p:nvPicPr>
          <p:blipFill>
            <a:blip r:embed="rId3"/>
            <a:srcRect l="12058" r="9333" b="783"/>
            <a:stretch>
              <a:fillRect/>
            </a:stretch>
          </p:blipFill>
          <p:spPr>
            <a:xfrm>
              <a:off x="4816" y="4802"/>
              <a:ext cx="5110" cy="441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" name="图片 15" descr="1419212854634.jpg"/>
            <p:cNvPicPr>
              <a:picLocks noChangeAspect="1"/>
            </p:cNvPicPr>
            <p:nvPr/>
          </p:nvPicPr>
          <p:blipFill>
            <a:blip r:embed="rId4"/>
            <a:srcRect l="2966" b="1565"/>
            <a:stretch>
              <a:fillRect/>
            </a:stretch>
          </p:blipFill>
          <p:spPr>
            <a:xfrm>
              <a:off x="-58" y="4802"/>
              <a:ext cx="4874" cy="434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5607" name="Picture 7" descr="20060726125124667"/>
            <p:cNvPicPr>
              <a:picLocks noChangeAspect="1"/>
            </p:cNvPicPr>
            <p:nvPr/>
          </p:nvPicPr>
          <p:blipFill>
            <a:blip r:embed="rId5"/>
            <a:srcRect r="11762" b="-5717"/>
            <a:stretch>
              <a:fillRect/>
            </a:stretch>
          </p:blipFill>
          <p:spPr>
            <a:xfrm>
              <a:off x="9926" y="4802"/>
              <a:ext cx="4531" cy="4691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9" name="组合 8"/>
            <p:cNvGrpSpPr/>
            <p:nvPr/>
          </p:nvGrpSpPr>
          <p:grpSpPr>
            <a:xfrm>
              <a:off x="8223" y="4802"/>
              <a:ext cx="5564" cy="822"/>
              <a:chOff x="8223" y="4802"/>
              <a:chExt cx="5564" cy="822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8223" y="4802"/>
                <a:ext cx="17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800" b="1" dirty="0">
                    <a:solidFill>
                      <a:srgbClr val="FF0000"/>
                    </a:solidFill>
                    <a:latin typeface="黑体" panose="02010609060101010101" pitchFamily="2" charset="-122"/>
                    <a:ea typeface="黑体" panose="02010609060101010101" pitchFamily="2" charset="-122"/>
                  </a:rPr>
                  <a:t>明胶</a:t>
                </a:r>
              </a:p>
            </p:txBody>
          </p:sp>
          <p:sp>
            <p:nvSpPr>
              <p:cNvPr id="25609" name="Rectangle 9"/>
              <p:cNvSpPr/>
              <p:nvPr/>
            </p:nvSpPr>
            <p:spPr>
              <a:xfrm>
                <a:off x="10685" y="4802"/>
                <a:ext cx="31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FF0000"/>
                    </a:solidFill>
                    <a:latin typeface="黑体" panose="02010609060101010101" pitchFamily="2" charset="-122"/>
                    <a:ea typeface="黑体" panose="02010609060101010101" pitchFamily="2" charset="-122"/>
                  </a:rPr>
                  <a:t>聚丙烯酰胺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  <p:bldP spid="860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8"/>
          <p:cNvSpPr/>
          <p:nvPr/>
        </p:nvSpPr>
        <p:spPr>
          <a:xfrm>
            <a:off x="313055" y="545148"/>
            <a:ext cx="8516938" cy="23069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3200" b="1" dirty="0">
                <a:solidFill>
                  <a:srgbClr val="CC0099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海藻酸钠：</a:t>
            </a:r>
          </a:p>
          <a:p>
            <a:pPr lvl="0" indent="0"/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一种天然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多糖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，是由海带中提取的天然多糖碳水化合物，可作为食用的食品添加剂，也可作为支架材料用于医学用途，其温和的溶胶凝胶过程、良好的生物相容性使其适于作为释放或包埋药物。</a:t>
            </a:r>
            <a:endParaRPr lang="zh-CN" altLang="en-US" sz="2800" b="1" dirty="0">
              <a:solidFill>
                <a:srgbClr val="CC0099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pic>
        <p:nvPicPr>
          <p:cNvPr id="19458" name="图片 4"/>
          <p:cNvPicPr>
            <a:picLocks noChangeAspect="1"/>
          </p:cNvPicPr>
          <p:nvPr/>
        </p:nvPicPr>
        <p:blipFill>
          <a:blip r:embed="rId2"/>
          <a:srcRect l="6007"/>
          <a:stretch>
            <a:fillRect/>
          </a:stretch>
        </p:blipFill>
        <p:spPr>
          <a:xfrm>
            <a:off x="349250" y="3194050"/>
            <a:ext cx="4264025" cy="324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9" name="图片 5"/>
          <p:cNvPicPr>
            <a:picLocks noChangeAspect="1"/>
          </p:cNvPicPr>
          <p:nvPr/>
        </p:nvPicPr>
        <p:blipFill>
          <a:blip r:embed="rId3"/>
          <a:srcRect l="17017" t="4469" r="12671" b="9724"/>
          <a:stretch>
            <a:fillRect/>
          </a:stretch>
        </p:blipFill>
        <p:spPr>
          <a:xfrm>
            <a:off x="5027613" y="3097213"/>
            <a:ext cx="3808412" cy="3427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3"/>
          <p:cNvSpPr txBox="1"/>
          <p:nvPr/>
        </p:nvSpPr>
        <p:spPr>
          <a:xfrm>
            <a:off x="439420" y="615950"/>
            <a:ext cx="62833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 dirty="0">
                <a:solidFill>
                  <a:srgbClr val="1818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【</a:t>
            </a:r>
            <a:r>
              <a:rPr lang="zh-CN" altLang="en-US" sz="2800" b="1" dirty="0">
                <a:solidFill>
                  <a:srgbClr val="1818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比较</a:t>
            </a:r>
            <a:r>
              <a:rPr lang="en-US" altLang="zh-CN" sz="2800" b="1" dirty="0">
                <a:solidFill>
                  <a:srgbClr val="1818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】</a:t>
            </a:r>
            <a:r>
              <a:rPr lang="zh-CN" altLang="en-US" sz="2800" b="1" dirty="0">
                <a:solidFill>
                  <a:srgbClr val="1818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酶和细胞的固定方法和特点</a:t>
            </a: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74320" y="1931035"/>
          <a:ext cx="8655050" cy="3276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4890"/>
                <a:gridCol w="3380105"/>
                <a:gridCol w="2980055"/>
              </a:tblGrid>
              <a:tr h="666115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 dirty="0">
                          <a:solidFill>
                            <a:srgbClr val="66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固定对象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 dirty="0">
                          <a:solidFill>
                            <a:srgbClr val="66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酶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6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细胞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1262380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6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适宜固定法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>
                        <a:solidFill>
                          <a:srgbClr val="66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>
                        <a:solidFill>
                          <a:srgbClr val="66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400" b="1" spc="130">
                          <a:solidFill>
                            <a:srgbClr val="6600FF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特点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 dirty="0">
                        <a:solidFill>
                          <a:srgbClr val="66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400" b="1" spc="130" dirty="0">
                        <a:solidFill>
                          <a:srgbClr val="6600FF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203575" y="2963545"/>
            <a:ext cx="1915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化学结合法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物理吸附法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74205" y="3333115"/>
            <a:ext cx="13925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包埋法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18740" y="4274185"/>
            <a:ext cx="34423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酶分子很小，</a:t>
            </a:r>
          </a:p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容易从包埋材料中漏出。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76315" y="4274185"/>
            <a:ext cx="263271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细胞体积大，</a:t>
            </a:r>
          </a:p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难以被吸附或结合。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02285" y="946150"/>
            <a:ext cx="8420100" cy="47072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．从操作角度来考虑，你认为固定化酶技术与固定化细胞技术哪一种方法更容易？哪一种方法对酶活性的影响更小？</a:t>
            </a:r>
          </a:p>
          <a:p>
            <a:pPr>
              <a:lnSpc>
                <a:spcPct val="190000"/>
              </a:lnSpc>
            </a:pPr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．固定化细胞固定的是一种酶还是一系列酶？</a:t>
            </a: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．如果想将微生物的发酵过程变成连续的酶反应，应该选择哪种方法？</a:t>
            </a:r>
          </a:p>
          <a:p>
            <a:pPr>
              <a:lnSpc>
                <a:spcPct val="110000"/>
              </a:lnSpc>
            </a:pPr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4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．如果反应物是大分子物质，又应该选择哪种方法？</a:t>
            </a:r>
          </a:p>
          <a:p>
            <a:pPr algn="ctr" eaLnBrk="0" hangingPunct="0"/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1273778" y="1843049"/>
            <a:ext cx="21609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固定化细胞</a:t>
            </a:r>
          </a:p>
        </p:txBody>
      </p:sp>
      <p:sp>
        <p:nvSpPr>
          <p:cNvPr id="6149" name="文本框 6148"/>
          <p:cNvSpPr txBox="1"/>
          <p:nvPr/>
        </p:nvSpPr>
        <p:spPr>
          <a:xfrm>
            <a:off x="1353185" y="2950210"/>
            <a:ext cx="23012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是一系列酶</a:t>
            </a:r>
          </a:p>
        </p:txBody>
      </p:sp>
      <p:sp>
        <p:nvSpPr>
          <p:cNvPr id="6150" name="文本框 6149"/>
          <p:cNvSpPr txBox="1"/>
          <p:nvPr/>
        </p:nvSpPr>
        <p:spPr>
          <a:xfrm>
            <a:off x="2081305" y="4202559"/>
            <a:ext cx="3077646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固定化细胞技术</a:t>
            </a:r>
          </a:p>
        </p:txBody>
      </p:sp>
      <p:sp>
        <p:nvSpPr>
          <p:cNvPr id="6151" name="文本框 6150"/>
          <p:cNvSpPr txBox="1"/>
          <p:nvPr/>
        </p:nvSpPr>
        <p:spPr>
          <a:xfrm>
            <a:off x="611403" y="5238605"/>
            <a:ext cx="270023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固定化酶技术</a:t>
            </a:r>
          </a:p>
        </p:txBody>
      </p:sp>
      <p:sp>
        <p:nvSpPr>
          <p:cNvPr id="6152" name="文本框 6151"/>
          <p:cNvSpPr txBox="1"/>
          <p:nvPr/>
        </p:nvSpPr>
        <p:spPr>
          <a:xfrm>
            <a:off x="4335005" y="1842652"/>
            <a:ext cx="21609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固定化细胞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02285" y="290830"/>
            <a:ext cx="1261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思考：</a:t>
            </a:r>
            <a:endParaRPr lang="en-US" altLang="zh-CN" sz="3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63863" y="5318125"/>
            <a:ext cx="6180137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大分子物质难以自由通过细胞膜，因此固定化细胞技术一般作用于小分子物质。</a:t>
            </a: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  <p:bldP spid="6152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903649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232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805,&quot;width&quot;:5460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5072.4992125984254,&quot;width&quot;:4757.4992125984254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817.5007874015746,&quot;width&quot;:6107.4992125984254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207.4992125984254,&quot;width&quot;:3632.4992125984249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240524276"/>
  <p:tag name="KSO_WM_UNIT_PLACING_PICTURE_USER_VIEWPORT" val="{&quot;height&quot;:5032.4992125984254,&quot;width&quot;:6972.5007874015746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65cfeb6-5a1d-4d84-af67-21d71fc49ab3}"/>
  <p:tag name="TABLE_RECT" val="204.8*115.688*310.4*182.6"/>
  <p:tag name="TABLE_EMPHASIZE_COLOR" val="6579300"/>
  <p:tag name="TABLE_ONEKEY_SKIN_IDX" val="0"/>
  <p:tag name="TABLE_SKINIDX" val="-1"/>
  <p:tag name="TABLE_COLORIDX" val="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37"/>
</p:tagLst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28</TotalTime>
  <Words>1029</Words>
  <Application>Microsoft Office PowerPoint</Application>
  <PresentationFormat>全屏显示(4:3)</PresentationFormat>
  <Paragraphs>119</Paragraphs>
  <Slides>16</Slides>
  <Notes>10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Pixel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429572439gao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429572439gao</dc:title>
  <dc:subject>429572439gao</dc:subject>
  <dc:creator>429572439gao</dc:creator>
  <cp:lastModifiedBy>Lenovo</cp:lastModifiedBy>
  <cp:revision>63</cp:revision>
  <dcterms:created xsi:type="dcterms:W3CDTF">2006-04-07T11:11:00Z</dcterms:created>
  <dcterms:modified xsi:type="dcterms:W3CDTF">2020-03-26T06:13:36Z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