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Override PartName="/ppt/tags/tag49.xml" ContentType="application/vnd.openxmlformats-officedocument.presentationml.tags+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tags/tag38.xml" ContentType="application/vnd.openxmlformats-officedocument.presentationml.tags+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tags/tag16.xml" ContentType="application/vnd.openxmlformats-officedocument.presentationml.tags+xml"/>
  <Override PartName="/ppt/notesSlides/notesSlide23.xml" ContentType="application/vnd.openxmlformats-officedocument.presentationml.notesSlide+xml"/>
  <Override PartName="/ppt/tags/tag27.xml" ContentType="application/vnd.openxmlformats-officedocument.presentationml.tags+xml"/>
  <Override PartName="/ppt/notesSlides/notesSlide41.xml" ContentType="application/vnd.openxmlformats-officedocument.presentationml.notesSlide+xml"/>
  <Override PartName="/ppt/tags/tag45.xml" ContentType="application/vnd.openxmlformats-officedocument.presentationml.tags+xml"/>
  <Override PartName="/docProps/custom.xml" ContentType="application/vnd.openxmlformats-officedocument.custom-properties+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tags/tag34.xml" ContentType="application/vnd.openxmlformats-officedocument.presentationml.tags+xml"/>
  <Override PartName="/ppt/tags/tag52.xml" ContentType="application/vnd.openxmlformats-officedocument.presentationml.tags+xml"/>
  <Override PartName="/ppt/notesSlides/notesSlide7.xml" ContentType="application/vnd.openxmlformats-officedocument.presentationml.notesSlide+xml"/>
  <Override PartName="/ppt/tags/tag12.xml" ContentType="application/vnd.openxmlformats-officedocument.presentationml.tags+xml"/>
  <Override PartName="/ppt/tags/tag23.xml" ContentType="application/vnd.openxmlformats-officedocument.presentationml.tags+xml"/>
  <Override PartName="/ppt/tags/tag41.xml" ContentType="application/vnd.openxmlformats-officedocument.presentationml.tags+xml"/>
  <Override PartName="/ppt/slides/slide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tags/tag5.xml" ContentType="application/vnd.openxmlformats-officedocument.presentationml.tags+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tags/tag39.xml" ContentType="application/vnd.openxmlformats-officedocument.presentationml.tags+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tags/tag1.xml" ContentType="application/vnd.openxmlformats-officedocument.presentationml.tags+xml"/>
  <Override PartName="/ppt/notesSlides/notesSlide24.xml" ContentType="application/vnd.openxmlformats-officedocument.presentationml.notesSlide+xml"/>
  <Override PartName="/ppt/tags/tag28.xml" ContentType="application/vnd.openxmlformats-officedocument.presentationml.tags+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tags/tag17.xml" ContentType="application/vnd.openxmlformats-officedocument.presentationml.tags+xml"/>
  <Override PartName="/ppt/tags/tag35.xml" ContentType="application/vnd.openxmlformats-officedocument.presentationml.tags+xml"/>
  <Override PartName="/ppt/notesSlides/notesSlide42.xml" ContentType="application/vnd.openxmlformats-officedocument.presentationml.notesSlide+xml"/>
  <Override PartName="/ppt/tags/tag46.xml" ContentType="application/vnd.openxmlformats-officedocument.presentationml.tag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20.xml" ContentType="application/vnd.openxmlformats-officedocument.presentationml.notesSlide+xml"/>
  <Override PartName="/ppt/tags/tag24.xml" ContentType="application/vnd.openxmlformats-officedocument.presentationml.tags+xml"/>
  <Override PartName="/ppt/notesSlides/notesSlide31.xml" ContentType="application/vnd.openxmlformats-officedocument.presentationml.notesSlide+xml"/>
  <Override PartName="/ppt/notesSlides/notesSlide6.xml" ContentType="application/vnd.openxmlformats-officedocument.presentationml.notesSlide+xml"/>
  <Override PartName="/ppt/tags/tag13.xml" ContentType="application/vnd.openxmlformats-officedocument.presentationml.tags+xml"/>
  <Override PartName="/ppt/tags/tag22.xml" ContentType="application/vnd.openxmlformats-officedocument.presentationml.tags+xml"/>
  <Override PartName="/ppt/tags/tag31.xml" ContentType="application/vnd.openxmlformats-officedocument.presentationml.tags+xml"/>
  <Override PartName="/ppt/tags/tag40.xml" ContentType="application/vnd.openxmlformats-officedocument.presentationml.tags+xml"/>
  <Override PartName="/ppt/tags/tag42.xml" ContentType="application/vnd.openxmlformats-officedocument.presentationml.tags+xml"/>
  <Override PartName="/ppt/tags/tag51.xml" ContentType="application/vnd.openxmlformats-officedocument.presentationml.tags+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tags/tag2.xml" ContentType="application/vnd.openxmlformats-officedocument.presentationml.tags+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tags/tag29.xml" ContentType="application/vnd.openxmlformats-officedocument.presentationml.tags+xml"/>
  <Override PartName="/ppt/notesSlides/notesSlide43.xml" ContentType="application/vnd.openxmlformats-officedocument.presentationml.notesSlide+xml"/>
  <Override PartName="/ppt/tags/tag47.xml" ContentType="application/vnd.openxmlformats-officedocument.presentationml.tags+xml"/>
  <Override PartName="/ppt/slides/slide12.xml" ContentType="application/vnd.openxmlformats-officedocument.presentationml.slide+xml"/>
  <Override PartName="/ppt/slides/slide30.xml" ContentType="application/vnd.openxmlformats-officedocument.presentationml.slide+xml"/>
  <Override PartName="/ppt/notesSlides/notesSlide14.xml" ContentType="application/vnd.openxmlformats-officedocument.presentationml.notesSlide+xml"/>
  <Override PartName="/ppt/tags/tag18.xml" ContentType="application/vnd.openxmlformats-officedocument.presentationml.tags+xml"/>
  <Override PartName="/ppt/notesSlides/notesSlide32.xml" ContentType="application/vnd.openxmlformats-officedocument.presentationml.notesSlide+xml"/>
  <Override PartName="/ppt/tags/tag36.xml" ContentType="application/vnd.openxmlformats-officedocument.presentationml.tags+xml"/>
  <Override PartName="/ppt/notesSlides/notesSlide9.xml" ContentType="application/vnd.openxmlformats-officedocument.presentationml.notesSlide+xml"/>
  <Override PartName="/ppt/tags/tag14.xml" ContentType="application/vnd.openxmlformats-officedocument.presentationml.tags+xml"/>
  <Override PartName="/ppt/notesSlides/notesSlide21.xml" ContentType="application/vnd.openxmlformats-officedocument.presentationml.notesSlide+xml"/>
  <Override PartName="/ppt/tags/tag25.xml" ContentType="application/vnd.openxmlformats-officedocument.presentationml.tags+xml"/>
  <Override PartName="/ppt/tags/tag43.xml" ContentType="application/vnd.openxmlformats-officedocument.presentationml.tags+xml"/>
  <Override PartName="/ppt/notesSlides/notesSlide10.xml" ContentType="application/vnd.openxmlformats-officedocument.presentationml.notesSlide+xml"/>
  <Override PartName="/ppt/tags/tag32.xml" ContentType="application/vnd.openxmlformats-officedocument.presentationml.tags+xml"/>
  <Override PartName="/ppt/tags/tag50.xml" ContentType="application/vnd.openxmlformats-officedocument.presentationml.tags+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10.xml" ContentType="application/vnd.openxmlformats-officedocument.presentationml.tags+xml"/>
  <Override PartName="/ppt/tags/tag21.xml" ContentType="application/vnd.openxmlformats-officedocument.presentationml.tags+xml"/>
  <Override PartName="/ppt/slides/slide28.xml" ContentType="application/vnd.openxmlformats-officedocument.presentationml.slide+xml"/>
  <Override PartName="/ppt/slides/slide39.xml" ContentType="application/vnd.openxmlformats-officedocument.presentationml.slide+xml"/>
  <Override PartName="/ppt/notesSlides/notesSlide1.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tags/tag3.xml" ContentType="application/vnd.openxmlformats-officedocument.presentationml.tags+xml"/>
  <Override PartName="/ppt/notesSlides/notesSlide37.xml" ContentType="application/vnd.openxmlformats-officedocument.presentationml.notes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tags/tag19.xml" ContentType="application/vnd.openxmlformats-officedocument.presentationml.tags+xml"/>
  <Override PartName="/ppt/notesSlides/notesSlide26.xml" ContentType="application/vnd.openxmlformats-officedocument.presentationml.notesSlide+xml"/>
  <Override PartName="/ppt/tags/tag37.xml" ContentType="application/vnd.openxmlformats-officedocument.presentationml.tags+xml"/>
  <Override PartName="/ppt/notesSlides/notesSlide44.xml" ContentType="application/vnd.openxmlformats-officedocument.presentationml.notesSlide+xml"/>
  <Override PartName="/ppt/tags/tag48.xml" ContentType="application/vnd.openxmlformats-officedocument.presentationml.tags+xml"/>
  <Override PartName="/ppt/slides/slide20.xml" ContentType="application/vnd.openxmlformats-officedocument.presentationml.slide+xml"/>
  <Override PartName="/ppt/notesSlides/notesSlide22.xml" ContentType="application/vnd.openxmlformats-officedocument.presentationml.notesSlide+xml"/>
  <Override PartName="/ppt/tags/tag26.xml" ContentType="application/vnd.openxmlformats-officedocument.presentationml.tags+xml"/>
  <Override PartName="/ppt/notesSlides/notesSlide33.xml" ContentType="application/vnd.openxmlformats-officedocument.presentationml.notesSlide+xml"/>
  <Override PartName="/ppt/notesSlides/notesSlide11.xml" ContentType="application/vnd.openxmlformats-officedocument.presentationml.notesSlide+xml"/>
  <Override PartName="/ppt/tags/tag15.xml" ContentType="application/vnd.openxmlformats-officedocument.presentationml.tags+xml"/>
  <Override PartName="/ppt/tags/tag33.xml" ContentType="application/vnd.openxmlformats-officedocument.presentationml.tags+xml"/>
  <Override PartName="/ppt/notesSlides/notesSlide40.xml" ContentType="application/vnd.openxmlformats-officedocument.presentationml.notesSlide+xml"/>
  <Override PartName="/ppt/tags/tag44.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51"/>
  </p:notesMasterIdLst>
  <p:sldIdLst>
    <p:sldId id="256" r:id="rId2"/>
    <p:sldId id="476" r:id="rId3"/>
    <p:sldId id="477" r:id="rId4"/>
    <p:sldId id="478" r:id="rId5"/>
    <p:sldId id="479" r:id="rId6"/>
    <p:sldId id="480"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2" r:id="rId29"/>
    <p:sldId id="503" r:id="rId30"/>
    <p:sldId id="504" r:id="rId31"/>
    <p:sldId id="505" r:id="rId32"/>
    <p:sldId id="506" r:id="rId33"/>
    <p:sldId id="507" r:id="rId34"/>
    <p:sldId id="508" r:id="rId35"/>
    <p:sldId id="509" r:id="rId36"/>
    <p:sldId id="510" r:id="rId37"/>
    <p:sldId id="511" r:id="rId38"/>
    <p:sldId id="512" r:id="rId39"/>
    <p:sldId id="513" r:id="rId40"/>
    <p:sldId id="514" r:id="rId41"/>
    <p:sldId id="515" r:id="rId42"/>
    <p:sldId id="516" r:id="rId43"/>
    <p:sldId id="517" r:id="rId44"/>
    <p:sldId id="518" r:id="rId45"/>
    <p:sldId id="519" r:id="rId46"/>
    <p:sldId id="520" r:id="rId47"/>
    <p:sldId id="521" r:id="rId48"/>
    <p:sldId id="522" r:id="rId49"/>
    <p:sldId id="523" r:id="rId50"/>
  </p:sldIdLst>
  <p:sldSz cx="12801600" cy="9601200" type="A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BC725"/>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860" autoAdjust="0"/>
    <p:restoredTop sz="94660" autoAdjust="0"/>
  </p:normalViewPr>
  <p:slideViewPr>
    <p:cSldViewPr snapToGrid="0">
      <p:cViewPr varScale="1">
        <p:scale>
          <a:sx n="75" d="100"/>
          <a:sy n="75" d="100"/>
        </p:scale>
        <p:origin x="-1404" y="-84"/>
      </p:cViewPr>
      <p:guideLst>
        <p:guide orient="horz" pos="3024"/>
        <p:guide pos="4032"/>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25A8C7-CC1A-4A08-9B4B-31F43B054C7F}" type="datetimeFigureOut">
              <a:rPr lang="zh-CN" altLang="en-US" smtClean="0"/>
              <a:pPr/>
              <a:t>2019/12/16</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E1B693-632D-4080-9CF6-EA28B66DC801}"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1</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2</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3</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4</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5</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6</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7</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8</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9</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10</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11</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12</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13</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14</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15</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16</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17</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18</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19</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20</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21</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22</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23</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24</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25</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26</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27</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28</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29</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30</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31</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32</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33</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34</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35</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36</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37</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38</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39</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40</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41</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42</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43</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44</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45</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46</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47</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48</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49</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600274" y="2595879"/>
            <a:ext cx="9601646" cy="2318068"/>
          </a:xfrm>
        </p:spPr>
        <p:txBody>
          <a:bodyPr anchor="b">
            <a:normAutofit/>
          </a:bodyPr>
          <a:lstStyle>
            <a:lvl1pPr algn="ctr">
              <a:defRPr sz="10080" b="0"/>
            </a:lvl1pPr>
          </a:lstStyle>
          <a:p>
            <a:r>
              <a:rPr lang="zh-CN" altLang="en-US" dirty="0"/>
              <a:t>单击此处编辑标题</a:t>
            </a:r>
          </a:p>
        </p:txBody>
      </p:sp>
      <p:sp>
        <p:nvSpPr>
          <p:cNvPr id="3" name="副标题 2"/>
          <p:cNvSpPr>
            <a:spLocks noGrp="1"/>
          </p:cNvSpPr>
          <p:nvPr>
            <p:ph type="subTitle" idx="1"/>
          </p:nvPr>
        </p:nvSpPr>
        <p:spPr>
          <a:xfrm>
            <a:off x="1600274" y="5042853"/>
            <a:ext cx="9601646" cy="2318067"/>
          </a:xfrm>
        </p:spPr>
        <p:txBody>
          <a:bodyPr>
            <a:normAutofit/>
          </a:bodyPr>
          <a:lstStyle>
            <a:lvl1pPr marL="0" indent="0" algn="ctr">
              <a:buNone/>
              <a:defRPr sz="252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zh-CN" altLang="en-US" dirty="0"/>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2019/12/16</a:t>
            </a:fld>
            <a:endParaRPr lang="zh-CN" altLang="en-US" dirty="0"/>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p>
        </p:txBody>
      </p:sp>
      <p:sp>
        <p:nvSpPr>
          <p:cNvPr id="3" name="内容占位符 2"/>
          <p:cNvSpPr>
            <a:spLocks noGrp="1"/>
          </p:cNvSpPr>
          <p:nvPr>
            <p:ph idx="1"/>
          </p:nvPr>
        </p:nvSpPr>
        <p:spPr/>
        <p:txBody>
          <a:bodyPr/>
          <a:lstStyle>
            <a:lvl1pPr>
              <a:defRPr sz="3360"/>
            </a:lvl1pPr>
            <a:lvl2pPr>
              <a:defRPr sz="2800"/>
            </a:lvl2pPr>
            <a:lvl3pPr>
              <a:defRPr sz="2520"/>
            </a:lvl3pPr>
            <a:lvl4pPr>
              <a:defRPr sz="2520"/>
            </a:lvl4pPr>
            <a:lvl5pPr>
              <a:defRPr sz="2520"/>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pPr/>
              <a:t>2019/12/16</a:t>
            </a:fld>
            <a:endParaRPr lang="zh-CN" altLang="en-US" dirty="0"/>
          </a:p>
        </p:txBody>
      </p:sp>
      <p:sp>
        <p:nvSpPr>
          <p:cNvPr id="5" name="页脚占位符 4"/>
          <p:cNvSpPr>
            <a:spLocks noGrp="1"/>
          </p:cNvSpPr>
          <p:nvPr>
            <p:ph type="ftr" sz="quarter" idx="11"/>
          </p:nvPr>
        </p:nvSpPr>
        <p:spPr/>
        <p:txBody>
          <a:bodyPr/>
          <a:lstStyle/>
          <a:p>
            <a:endParaRPr lang="zh-CN" altLang="en-US" dirty="0"/>
          </a:p>
        </p:txBody>
      </p:sp>
      <p:sp>
        <p:nvSpPr>
          <p:cNvPr id="6" name="灯片编号占位符 5"/>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pPr/>
              <a:t>2019/12/16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87C0E1D-24C4-406F-9615-DBDA8D2D1F93}" type="slidenum">
              <a:rPr lang="zh-CN" altLang="en-US" smtClean="0"/>
              <a:pPr/>
              <a:t>‹#›</a:t>
            </a:fld>
            <a:endParaRPr lang="zh-CN" altLang="en-US"/>
          </a:p>
        </p:txBody>
      </p:sp>
      <p:sp>
        <p:nvSpPr>
          <p:cNvPr id="5" name="标题 4"/>
          <p:cNvSpPr>
            <a:spLocks noGrp="1"/>
          </p:cNvSpPr>
          <p:nvPr>
            <p:ph type="title" hasCustomPrompt="1"/>
          </p:nvPr>
        </p:nvSpPr>
        <p:spPr>
          <a:xfrm>
            <a:off x="880151" y="3062420"/>
            <a:ext cx="11041893" cy="3476361"/>
          </a:xfrm>
        </p:spPr>
        <p:txBody>
          <a:bodyPr>
            <a:normAutofit/>
          </a:bodyPr>
          <a:lstStyle>
            <a:lvl1pPr algn="ctr">
              <a:defRPr sz="8400" b="0"/>
            </a:lvl1pPr>
          </a:lstStyle>
          <a:p>
            <a:r>
              <a:rPr lang="zh-CN" altLang="en-US" dirty="0"/>
              <a:t>单击此处编辑标题</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p>
        </p:txBody>
      </p:sp>
      <p:sp>
        <p:nvSpPr>
          <p:cNvPr id="3" name="内容占位符 2"/>
          <p:cNvSpPr>
            <a:spLocks noGrp="1"/>
          </p:cNvSpPr>
          <p:nvPr>
            <p:ph sz="half" idx="1"/>
          </p:nvPr>
        </p:nvSpPr>
        <p:spPr>
          <a:xfrm>
            <a:off x="880151" y="2555875"/>
            <a:ext cx="5440933" cy="6091873"/>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内容占位符 3"/>
          <p:cNvSpPr>
            <a:spLocks noGrp="1"/>
          </p:cNvSpPr>
          <p:nvPr>
            <p:ph sz="half" idx="2"/>
          </p:nvPr>
        </p:nvSpPr>
        <p:spPr>
          <a:xfrm>
            <a:off x="6481111" y="2555875"/>
            <a:ext cx="5440933" cy="6091873"/>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nvPr>
        </p:nvSpPr>
        <p:spPr/>
        <p:txBody>
          <a:bodyPr/>
          <a:lstStyle/>
          <a:p>
            <a:fld id="{760FBDFE-C587-4B4C-A407-44438C67B59E}" type="datetimeFigureOut">
              <a:rPr lang="zh-CN" altLang="en-US" smtClean="0"/>
              <a:pPr/>
              <a:t>2019/12/16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81818" y="511175"/>
            <a:ext cx="11041893" cy="1855788"/>
          </a:xfrm>
        </p:spPr>
        <p:txBody>
          <a:bodyPr anchor="ctr" anchorCtr="0"/>
          <a:lstStyle/>
          <a:p>
            <a:r>
              <a:rPr lang="zh-CN" altLang="en-US"/>
              <a:t>单击此处编辑母版标题样式</a:t>
            </a:r>
          </a:p>
        </p:txBody>
      </p:sp>
      <p:sp>
        <p:nvSpPr>
          <p:cNvPr id="3" name="文本占位符 2"/>
          <p:cNvSpPr>
            <a:spLocks noGrp="1"/>
          </p:cNvSpPr>
          <p:nvPr>
            <p:ph type="body" idx="1"/>
          </p:nvPr>
        </p:nvSpPr>
        <p:spPr>
          <a:xfrm>
            <a:off x="881818" y="2442945"/>
            <a:ext cx="5415928"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zh-CN" altLang="en-US" dirty="0"/>
              <a:t>单击此处编辑母版文本样式</a:t>
            </a:r>
          </a:p>
        </p:txBody>
      </p:sp>
      <p:sp>
        <p:nvSpPr>
          <p:cNvPr id="4" name="内容占位符 3"/>
          <p:cNvSpPr>
            <a:spLocks noGrp="1"/>
          </p:cNvSpPr>
          <p:nvPr>
            <p:ph sz="half" idx="2"/>
          </p:nvPr>
        </p:nvSpPr>
        <p:spPr>
          <a:xfrm>
            <a:off x="881818" y="3661853"/>
            <a:ext cx="5415928" cy="5003676"/>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文本占位符 4"/>
          <p:cNvSpPr>
            <a:spLocks noGrp="1"/>
          </p:cNvSpPr>
          <p:nvPr>
            <p:ph type="body" sz="quarter" idx="3"/>
          </p:nvPr>
        </p:nvSpPr>
        <p:spPr>
          <a:xfrm>
            <a:off x="6481111" y="2442945"/>
            <a:ext cx="5442600"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zh-CN" altLang="en-US" dirty="0"/>
              <a:t>单击此处编辑母版文本样式</a:t>
            </a:r>
          </a:p>
        </p:txBody>
      </p:sp>
      <p:sp>
        <p:nvSpPr>
          <p:cNvPr id="6" name="内容占位符 5"/>
          <p:cNvSpPr>
            <a:spLocks noGrp="1"/>
          </p:cNvSpPr>
          <p:nvPr>
            <p:ph sz="quarter" idx="4"/>
          </p:nvPr>
        </p:nvSpPr>
        <p:spPr>
          <a:xfrm>
            <a:off x="6481111" y="3661853"/>
            <a:ext cx="5442600" cy="5003676"/>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7" name="日期占位符 6"/>
          <p:cNvSpPr>
            <a:spLocks noGrp="1"/>
          </p:cNvSpPr>
          <p:nvPr>
            <p:ph type="dt" sz="half" idx="10"/>
          </p:nvPr>
        </p:nvSpPr>
        <p:spPr/>
        <p:txBody>
          <a:bodyPr/>
          <a:lstStyle/>
          <a:p>
            <a:fld id="{760FBDFE-C587-4B4C-A407-44438C67B59E}" type="datetimeFigureOut">
              <a:rPr lang="zh-CN" altLang="en-US" smtClean="0"/>
              <a:pPr/>
              <a:t>2019/12/16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400583" y="3022600"/>
            <a:ext cx="6001029" cy="1935430"/>
          </a:xfrm>
        </p:spPr>
        <p:txBody>
          <a:bodyPr anchor="b" anchorCtr="0">
            <a:normAutofit/>
          </a:bodyPr>
          <a:lstStyle>
            <a:lvl1pPr algn="ctr">
              <a:defRPr sz="11200" b="0">
                <a:solidFill>
                  <a:schemeClr val="tx1"/>
                </a:solidFill>
              </a:defRPr>
            </a:lvl1pPr>
          </a:lstStyle>
          <a:p>
            <a:r>
              <a:rPr lang="zh-CN" altLang="en-US" dirty="0"/>
              <a:t>编辑标题</a:t>
            </a:r>
          </a:p>
        </p:txBody>
      </p:sp>
      <p:sp>
        <p:nvSpPr>
          <p:cNvPr id="3" name="日期占位符 2"/>
          <p:cNvSpPr>
            <a:spLocks noGrp="1"/>
          </p:cNvSpPr>
          <p:nvPr>
            <p:ph type="dt" sz="half" idx="10"/>
          </p:nvPr>
        </p:nvSpPr>
        <p:spPr/>
        <p:txBody>
          <a:bodyPr/>
          <a:lstStyle/>
          <a:p>
            <a:fld id="{20DD7636-5BE1-44BC-BB5F-15739D9E18E1}" type="datetimeFigureOut">
              <a:rPr lang="zh-CN" altLang="en-US" smtClean="0"/>
              <a:pPr/>
              <a:t>2019/12/16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87C0E1D-24C4-406F-9615-DBDA8D2D1F93}" type="slidenum">
              <a:rPr lang="zh-CN" altLang="en-US" smtClean="0"/>
              <a:pPr/>
              <a:t>‹#›</a:t>
            </a:fld>
            <a:endParaRPr lang="zh-CN" altLang="en-US"/>
          </a:p>
        </p:txBody>
      </p:sp>
      <p:sp>
        <p:nvSpPr>
          <p:cNvPr id="37" name="内容占位符 36"/>
          <p:cNvSpPr>
            <a:spLocks noGrp="1"/>
          </p:cNvSpPr>
          <p:nvPr>
            <p:ph sz="quarter" idx="13" hasCustomPrompt="1"/>
          </p:nvPr>
        </p:nvSpPr>
        <p:spPr>
          <a:xfrm>
            <a:off x="3400583" y="5226481"/>
            <a:ext cx="6001029" cy="1660312"/>
          </a:xfrm>
        </p:spPr>
        <p:txBody>
          <a:bodyPr>
            <a:normAutofit/>
          </a:bodyPr>
          <a:lstStyle>
            <a:lvl1pPr marL="0" indent="0" algn="ctr">
              <a:buNone/>
              <a:defRPr sz="4480">
                <a:solidFill>
                  <a:schemeClr val="tx1"/>
                </a:solidFill>
              </a:defRPr>
            </a:lvl1pPr>
          </a:lstStyle>
          <a:p>
            <a:pPr lvl="0"/>
            <a:r>
              <a:rPr lang="zh-CN" altLang="en-US" dirty="0"/>
              <a:t>编辑文本</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pPr/>
              <a:t>2019/12/16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80151" y="999142"/>
            <a:ext cx="4915965" cy="1999425"/>
          </a:xfrm>
        </p:spPr>
        <p:txBody>
          <a:bodyPr anchor="t" anchorCtr="0">
            <a:normAutofit/>
          </a:bodyPr>
          <a:lstStyle>
            <a:lvl1pPr>
              <a:defRPr sz="5040"/>
            </a:lvl1pPr>
          </a:lstStyle>
          <a:p>
            <a:r>
              <a:rPr lang="zh-CN" altLang="en-US" dirty="0"/>
              <a:t>单击此处编辑标题</a:t>
            </a:r>
          </a:p>
        </p:txBody>
      </p:sp>
      <p:sp>
        <p:nvSpPr>
          <p:cNvPr id="3" name="图片占位符 2"/>
          <p:cNvSpPr>
            <a:spLocks noGrp="1" noChangeAspect="1"/>
          </p:cNvSpPr>
          <p:nvPr>
            <p:ph type="pic" idx="1"/>
          </p:nvPr>
        </p:nvSpPr>
        <p:spPr>
          <a:xfrm>
            <a:off x="5924918" y="999142"/>
            <a:ext cx="5997755" cy="7565040"/>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endParaRPr lang="zh-CN" altLang="en-US" dirty="0"/>
          </a:p>
        </p:txBody>
      </p:sp>
      <p:sp>
        <p:nvSpPr>
          <p:cNvPr id="4" name="文本占位符 3"/>
          <p:cNvSpPr>
            <a:spLocks noGrp="1"/>
          </p:cNvSpPr>
          <p:nvPr>
            <p:ph type="body" sz="half" idx="2"/>
          </p:nvPr>
        </p:nvSpPr>
        <p:spPr>
          <a:xfrm>
            <a:off x="880151" y="3239422"/>
            <a:ext cx="4915965" cy="5336223"/>
          </a:xfrm>
        </p:spPr>
        <p:txBody>
          <a:bodyPr>
            <a:normAutofit/>
          </a:bodyPr>
          <a:lstStyle>
            <a:lvl1pPr marL="0" indent="0">
              <a:buNone/>
              <a:defRPr sz="252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zh-CN" altLang="en-US" dirty="0"/>
              <a:t>单击此处编辑母版文本样式</a:t>
            </a:r>
          </a:p>
        </p:txBody>
      </p:sp>
      <p:sp>
        <p:nvSpPr>
          <p:cNvPr id="5" name="日期占位符 4"/>
          <p:cNvSpPr>
            <a:spLocks noGrp="1"/>
          </p:cNvSpPr>
          <p:nvPr>
            <p:ph type="dt" sz="half" idx="10"/>
          </p:nvPr>
        </p:nvSpPr>
        <p:spPr/>
        <p:txBody>
          <a:bodyPr/>
          <a:lstStyle/>
          <a:p>
            <a:fld id="{9EFD9D74-47D9-4702-A33C-335B63B48DBF}" type="datetimeFigureOut">
              <a:rPr lang="zh-CN" altLang="en-US" smtClean="0"/>
              <a:pPr/>
              <a:t>2019/12/16</a:t>
            </a:fld>
            <a:endParaRPr lang="zh-CN" altLang="en-US" dirty="0"/>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FABC47A4-756D-490B-A52F-7D9E2C9FC05F}"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967653" y="511175"/>
            <a:ext cx="954390" cy="8136573"/>
          </a:xfrm>
        </p:spPr>
        <p:txBody>
          <a:bodyPr vert="eaVert">
            <a:normAutofit/>
          </a:bodyPr>
          <a:lstStyle>
            <a:lvl1pPr>
              <a:defRPr sz="6160"/>
            </a:lvl1pPr>
          </a:lstStyle>
          <a:p>
            <a:r>
              <a:rPr lang="zh-CN" altLang="en-US" dirty="0"/>
              <a:t>单击此处编辑标题</a:t>
            </a:r>
          </a:p>
        </p:txBody>
      </p:sp>
      <p:sp>
        <p:nvSpPr>
          <p:cNvPr id="3" name="竖排文字占位符 2"/>
          <p:cNvSpPr>
            <a:spLocks noGrp="1"/>
          </p:cNvSpPr>
          <p:nvPr>
            <p:ph type="body" orient="vert" idx="1"/>
          </p:nvPr>
        </p:nvSpPr>
        <p:spPr>
          <a:xfrm>
            <a:off x="880150" y="511175"/>
            <a:ext cx="9919226" cy="8136573"/>
          </a:xfrm>
        </p:spPr>
        <p:txBody>
          <a:bodyPr vert="eaVert"/>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pPr/>
              <a:t>2019/12/16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pPr/>
              <a:t>2019/12/16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
        <p:nvSpPr>
          <p:cNvPr id="7" name="内容占位符 6"/>
          <p:cNvSpPr>
            <a:spLocks noGrp="1"/>
          </p:cNvSpPr>
          <p:nvPr>
            <p:ph sz="quarter" idx="13"/>
          </p:nvPr>
        </p:nvSpPr>
        <p:spPr>
          <a:xfrm>
            <a:off x="880151" y="772160"/>
            <a:ext cx="11041893" cy="7782559"/>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2.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ags" Target="../tags/tag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标题占位符 1"/>
          <p:cNvSpPr>
            <a:spLocks noGrp="1"/>
          </p:cNvSpPr>
          <p:nvPr>
            <p:ph type="title"/>
            <p:custDataLst>
              <p:tags r:id="rId12"/>
            </p:custDataLst>
          </p:nvPr>
        </p:nvSpPr>
        <p:spPr>
          <a:xfrm>
            <a:off x="880151" y="511175"/>
            <a:ext cx="11041893" cy="1855788"/>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8" name="文本占位符 2"/>
          <p:cNvSpPr>
            <a:spLocks noGrp="1"/>
          </p:cNvSpPr>
          <p:nvPr>
            <p:ph type="body" idx="1"/>
            <p:custDataLst>
              <p:tags r:id="rId13"/>
            </p:custDataLst>
          </p:nvPr>
        </p:nvSpPr>
        <p:spPr>
          <a:xfrm>
            <a:off x="880151" y="2555875"/>
            <a:ext cx="11041893" cy="6091873"/>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日期占位符 3"/>
          <p:cNvSpPr>
            <a:spLocks noGrp="1"/>
          </p:cNvSpPr>
          <p:nvPr>
            <p:ph type="dt" sz="half" idx="2"/>
          </p:nvPr>
        </p:nvSpPr>
        <p:spPr>
          <a:xfrm>
            <a:off x="880151" y="8898890"/>
            <a:ext cx="2880494" cy="511175"/>
          </a:xfrm>
          <a:prstGeom prst="rect">
            <a:avLst/>
          </a:prstGeom>
        </p:spPr>
        <p:txBody>
          <a:bodyPr vert="horz" lIns="91440" tIns="45720" rIns="91440" bIns="45720" rtlCol="0" anchor="ctr">
            <a:normAutofit/>
          </a:bodyPr>
          <a:lstStyle>
            <a:lvl1pPr algn="ctr">
              <a:defRPr sz="1680">
                <a:solidFill>
                  <a:schemeClr val="bg1">
                    <a:lumMod val="50000"/>
                  </a:schemeClr>
                </a:solidFill>
                <a:latin typeface="黑体" panose="02010600030101010101" pitchFamily="49" charset="-122"/>
                <a:ea typeface="黑体" panose="02010600030101010101" pitchFamily="49" charset="-122"/>
              </a:defRPr>
            </a:lvl1pPr>
          </a:lstStyle>
          <a:p>
            <a:fld id="{D997B5FA-0921-464F-AAE1-844C04324D75}" type="datetimeFigureOut">
              <a:rPr lang="zh-CN" altLang="en-US" smtClean="0"/>
              <a:pPr/>
              <a:t>2019/12/16</a:t>
            </a:fld>
            <a:endParaRPr lang="zh-CN" altLang="en-US" dirty="0"/>
          </a:p>
        </p:txBody>
      </p:sp>
      <p:sp>
        <p:nvSpPr>
          <p:cNvPr id="10" name="页脚占位符 4"/>
          <p:cNvSpPr>
            <a:spLocks noGrp="1"/>
          </p:cNvSpPr>
          <p:nvPr>
            <p:ph type="ftr" sz="quarter" idx="3"/>
          </p:nvPr>
        </p:nvSpPr>
        <p:spPr>
          <a:xfrm>
            <a:off x="4240727" y="8898890"/>
            <a:ext cx="4320741" cy="511175"/>
          </a:xfrm>
          <a:prstGeom prst="rect">
            <a:avLst/>
          </a:prstGeom>
        </p:spPr>
        <p:txBody>
          <a:bodyPr vert="horz" lIns="91440" tIns="45720" rIns="91440" bIns="45720" rtlCol="0" anchor="ctr">
            <a:normAutofit/>
          </a:bodyPr>
          <a:lstStyle>
            <a:lvl1pPr algn="ctr">
              <a:defRPr sz="1680">
                <a:solidFill>
                  <a:schemeClr val="bg1">
                    <a:lumMod val="50000"/>
                  </a:schemeClr>
                </a:solidFill>
                <a:latin typeface="黑体" panose="02010600030101010101" pitchFamily="49" charset="-122"/>
                <a:ea typeface="黑体" panose="02010600030101010101" pitchFamily="49" charset="-122"/>
              </a:defRPr>
            </a:lvl1pPr>
          </a:lstStyle>
          <a:p>
            <a:endParaRPr lang="zh-CN" altLang="en-US"/>
          </a:p>
        </p:txBody>
      </p:sp>
      <p:sp>
        <p:nvSpPr>
          <p:cNvPr id="11" name="灯片编号占位符 5"/>
          <p:cNvSpPr>
            <a:spLocks noGrp="1"/>
          </p:cNvSpPr>
          <p:nvPr>
            <p:ph type="sldNum" sz="quarter" idx="4"/>
          </p:nvPr>
        </p:nvSpPr>
        <p:spPr>
          <a:xfrm>
            <a:off x="9041550" y="8898890"/>
            <a:ext cx="2880494" cy="511175"/>
          </a:xfrm>
          <a:prstGeom prst="rect">
            <a:avLst/>
          </a:prstGeom>
        </p:spPr>
        <p:txBody>
          <a:bodyPr vert="horz" lIns="91440" tIns="45720" rIns="91440" bIns="45720" rtlCol="0" anchor="ctr">
            <a:normAutofit/>
          </a:bodyPr>
          <a:lstStyle>
            <a:lvl1pPr algn="ctr">
              <a:defRPr sz="1680">
                <a:solidFill>
                  <a:schemeClr val="bg1">
                    <a:lumMod val="50000"/>
                  </a:schemeClr>
                </a:solidFill>
                <a:latin typeface="黑体" panose="02010600030101010101" pitchFamily="49" charset="-122"/>
                <a:ea typeface="黑体" panose="02010600030101010101" pitchFamily="49" charset="-122"/>
              </a:defRPr>
            </a:lvl1pPr>
          </a:lstStyle>
          <a:p>
            <a:fld id="{565CE74E-AB26-4998-AD42-012C4C1AD076}" type="slidenum">
              <a:rPr lang="zh-CN" altLang="en-US" smtClean="0"/>
              <a:pPr/>
              <a:t>‹#›</a:t>
            </a:fld>
            <a:endParaRPr lang="zh-CN" altLang="en-US"/>
          </a:p>
        </p:txBody>
      </p:sp>
      <p:sp>
        <p:nvSpPr>
          <p:cNvPr id="2" name="KSO_TEMPLATE" hidden="1"/>
          <p:cNvSpPr/>
          <p:nvPr userDrawn="1">
            <p:custDataLst>
              <p:tags r:id="rId1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36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zh-CN"/>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5.xml"/><Relationship Id="rId5" Type="http://schemas.openxmlformats.org/officeDocument/2006/relationships/image" Target="../media/image2.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11.xml"/><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13.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6.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17.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18.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9.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ags" Target="../tags/tag20.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21.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22.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23.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24.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25.xml"/><Relationship Id="rId5" Type="http://schemas.openxmlformats.org/officeDocument/2006/relationships/image" Target="../media/image20.png"/><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26.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27.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28.x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7" Type="http://schemas.openxmlformats.org/officeDocument/2006/relationships/image" Target="../media/image29.png"/><Relationship Id="rId2" Type="http://schemas.openxmlformats.org/officeDocument/2006/relationships/slideLayout" Target="../slideLayouts/slideLayout1.xml"/><Relationship Id="rId1" Type="http://schemas.openxmlformats.org/officeDocument/2006/relationships/tags" Target="../tags/tag29.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tags" Target="../tags/tag30.xml"/><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xml"/><Relationship Id="rId1" Type="http://schemas.openxmlformats.org/officeDocument/2006/relationships/tags" Target="../tags/tag31.xml"/><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32.xml"/><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33.xml"/><Relationship Id="rId4" Type="http://schemas.openxmlformats.org/officeDocument/2006/relationships/image" Target="../media/image33.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xml"/><Relationship Id="rId1" Type="http://schemas.openxmlformats.org/officeDocument/2006/relationships/tags" Target="../tags/tag34.xml"/><Relationship Id="rId4" Type="http://schemas.openxmlformats.org/officeDocument/2006/relationships/image" Target="../media/image34.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xml"/><Relationship Id="rId1" Type="http://schemas.openxmlformats.org/officeDocument/2006/relationships/tags" Target="../tags/tag35.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xml"/><Relationship Id="rId1" Type="http://schemas.openxmlformats.org/officeDocument/2006/relationships/tags" Target="../tags/tag36.xml"/><Relationship Id="rId4" Type="http://schemas.openxmlformats.org/officeDocument/2006/relationships/image" Target="../media/image38.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xml"/><Relationship Id="rId1" Type="http://schemas.openxmlformats.org/officeDocument/2006/relationships/tags" Target="../tags/tag37.xml"/><Relationship Id="rId4" Type="http://schemas.openxmlformats.org/officeDocument/2006/relationships/image" Target="../media/image39.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xml"/><Relationship Id="rId1" Type="http://schemas.openxmlformats.org/officeDocument/2006/relationships/tags" Target="../tags/tag38.xml"/><Relationship Id="rId4" Type="http://schemas.openxmlformats.org/officeDocument/2006/relationships/image" Target="../media/image40.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xml"/><Relationship Id="rId1" Type="http://schemas.openxmlformats.org/officeDocument/2006/relationships/tags" Target="../tags/tag39.xml"/><Relationship Id="rId4" Type="http://schemas.openxmlformats.org/officeDocument/2006/relationships/image" Target="../media/image41.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xml"/><Relationship Id="rId1" Type="http://schemas.openxmlformats.org/officeDocument/2006/relationships/tags" Target="../tags/tag40.xml"/><Relationship Id="rId4" Type="http://schemas.openxmlformats.org/officeDocument/2006/relationships/image" Target="../media/image42.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xml"/><Relationship Id="rId1" Type="http://schemas.openxmlformats.org/officeDocument/2006/relationships/tags" Target="../tags/tag41.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xml"/><Relationship Id="rId1" Type="http://schemas.openxmlformats.org/officeDocument/2006/relationships/tags" Target="../tags/tag42.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xml"/><Relationship Id="rId1" Type="http://schemas.openxmlformats.org/officeDocument/2006/relationships/tags" Target="../tags/tag43.xml"/><Relationship Id="rId4" Type="http://schemas.openxmlformats.org/officeDocument/2006/relationships/image" Target="../media/image46.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xml"/><Relationship Id="rId1" Type="http://schemas.openxmlformats.org/officeDocument/2006/relationships/tags" Target="../tags/tag44.xml"/><Relationship Id="rId4" Type="http://schemas.openxmlformats.org/officeDocument/2006/relationships/image" Target="../media/image47.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xml"/><Relationship Id="rId1" Type="http://schemas.openxmlformats.org/officeDocument/2006/relationships/tags" Target="../tags/tag45.xml"/><Relationship Id="rId4" Type="http://schemas.openxmlformats.org/officeDocument/2006/relationships/image" Target="../media/image48.pn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xml"/><Relationship Id="rId1" Type="http://schemas.openxmlformats.org/officeDocument/2006/relationships/tags" Target="../tags/tag46.xml"/><Relationship Id="rId4" Type="http://schemas.openxmlformats.org/officeDocument/2006/relationships/image" Target="../media/image49.pn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xml"/><Relationship Id="rId1" Type="http://schemas.openxmlformats.org/officeDocument/2006/relationships/tags" Target="../tags/tag47.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xml"/><Relationship Id="rId1" Type="http://schemas.openxmlformats.org/officeDocument/2006/relationships/tags" Target="../tags/tag48.xml"/><Relationship Id="rId4" Type="http://schemas.openxmlformats.org/officeDocument/2006/relationships/image" Target="../media/image53.pn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1.xml"/><Relationship Id="rId1" Type="http://schemas.openxmlformats.org/officeDocument/2006/relationships/tags" Target="../tags/tag49.xml"/><Relationship Id="rId4" Type="http://schemas.openxmlformats.org/officeDocument/2006/relationships/image" Target="../media/image54.png"/></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1.xml"/><Relationship Id="rId1" Type="http://schemas.openxmlformats.org/officeDocument/2006/relationships/tags" Target="../tags/tag50.xml"/><Relationship Id="rId4" Type="http://schemas.openxmlformats.org/officeDocument/2006/relationships/image" Target="../media/image55.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1.xml"/><Relationship Id="rId1" Type="http://schemas.openxmlformats.org/officeDocument/2006/relationships/tags" Target="../tags/tag51.xml"/><Relationship Id="rId4" Type="http://schemas.openxmlformats.org/officeDocument/2006/relationships/image" Target="../media/image56.png"/></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1.xml"/><Relationship Id="rId1" Type="http://schemas.openxmlformats.org/officeDocument/2006/relationships/tags" Target="../tags/tag52.xml"/><Relationship Id="rId4"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矩形 2056"/>
          <p:cNvSpPr/>
          <p:nvPr/>
        </p:nvSpPr>
        <p:spPr>
          <a:xfrm>
            <a:off x="-46355" y="270510"/>
            <a:ext cx="12894945" cy="979805"/>
          </a:xfrm>
          <a:prstGeom prst="rect">
            <a:avLst/>
          </a:prstGeom>
          <a:solidFill>
            <a:schemeClr val="accent2">
              <a:lumMod val="75000"/>
            </a:schemeClr>
          </a:solidFill>
          <a:ln w="9525" cap="flat" cmpd="sng">
            <a:noFill/>
            <a:prstDash val="solid"/>
            <a:miter/>
            <a:headEnd type="none" w="med" len="med"/>
            <a:tailEnd type="none" w="med" len="med"/>
          </a:ln>
          <a:effectLst>
            <a:glow rad="228600">
              <a:schemeClr val="accent2">
                <a:satMod val="175000"/>
                <a:alpha val="40000"/>
              </a:schemeClr>
            </a:glow>
            <a:outerShdw blurRad="50800" dist="38100" dir="2700000" algn="tl" rotWithShape="0">
              <a:prstClr val="black">
                <a:alpha val="40000"/>
              </a:prstClr>
            </a:outerShdw>
          </a:effectLst>
        </p:spPr>
        <p:txBody>
          <a:bodyPr anchor="t"/>
          <a:lstStyle/>
          <a:p>
            <a:endParaRPr lang="zh-CN" altLang="en-US" sz="1890">
              <a:latin typeface="Calibri" panose="020F0502020204030204" pitchFamily="34" charset="0"/>
              <a:ea typeface="宋体" panose="02010600030101010101" pitchFamily="2" charset="-122"/>
            </a:endParaRPr>
          </a:p>
        </p:txBody>
      </p:sp>
      <p:sp>
        <p:nvSpPr>
          <p:cNvPr id="2" name="矩形 2058"/>
          <p:cNvSpPr/>
          <p:nvPr/>
        </p:nvSpPr>
        <p:spPr>
          <a:xfrm>
            <a:off x="9482656" y="133352"/>
            <a:ext cx="3183566" cy="1183420"/>
          </a:xfrm>
          <a:prstGeom prst="rect">
            <a:avLst/>
          </a:prstGeom>
        </p:spPr>
        <p:txBody>
          <a:bodyPr wrap="none" fromWordArt="1">
            <a:prstTxWarp prst="textDeflate">
              <a:avLst>
                <a:gd name="adj" fmla="val 26227"/>
              </a:avLst>
            </a:prstTxWarp>
            <a:normAutofit/>
          </a:bodyPr>
          <a:lstStyle/>
          <a:p>
            <a:pPr algn="ctr"/>
            <a:r>
              <a:rPr lang="zh-CN" altLang="en-US" sz="378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新势力中考</a:t>
            </a:r>
            <a:endParaRPr lang="zh-CN" altLang="en-US" sz="378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endParaRPr>
          </a:p>
        </p:txBody>
      </p:sp>
      <p:sp>
        <p:nvSpPr>
          <p:cNvPr id="7" name="矩形 6"/>
          <p:cNvSpPr/>
          <p:nvPr/>
        </p:nvSpPr>
        <p:spPr>
          <a:xfrm>
            <a:off x="470866" y="2628928"/>
            <a:ext cx="11949734" cy="2590772"/>
          </a:xfrm>
          <a:prstGeom prst="rect">
            <a:avLst/>
          </a:prstGeom>
        </p:spPr>
        <p:txBody>
          <a:bodyPr wrap="square">
            <a:spAutoFit/>
          </a:bodyPr>
          <a:lstStyle/>
          <a:p>
            <a:pPr>
              <a:lnSpc>
                <a:spcPct val="150000"/>
              </a:lnSpc>
            </a:pPr>
            <a:r>
              <a:rPr lang="zh-CN" altLang="zh-CN" sz="5400" b="1" dirty="0" smtClean="0">
                <a:latin typeface="宋体" pitchFamily="2" charset="-122"/>
                <a:ea typeface="宋体" pitchFamily="2" charset="-122"/>
              </a:rPr>
              <a:t>专题四</a:t>
            </a:r>
            <a:r>
              <a:rPr lang="en-US" altLang="zh-CN" sz="5400" b="1" dirty="0" smtClean="0">
                <a:latin typeface="宋体" pitchFamily="2" charset="-122"/>
                <a:ea typeface="宋体" pitchFamily="2" charset="-122"/>
              </a:rPr>
              <a:t>:</a:t>
            </a:r>
            <a:r>
              <a:rPr lang="zh-CN" altLang="zh-CN" sz="5400" b="1" dirty="0" smtClean="0">
                <a:latin typeface="宋体" pitchFamily="2" charset="-122"/>
                <a:ea typeface="宋体" pitchFamily="2" charset="-122"/>
              </a:rPr>
              <a:t>抛物线上的线段长问题的转化与探究</a:t>
            </a:r>
            <a:endParaRPr lang="zh-CN" altLang="en-US" sz="5400" b="1" dirty="0">
              <a:latin typeface="宋体" pitchFamily="2" charset="-122"/>
              <a:ea typeface="宋体" pitchFamily="2" charset="-122"/>
            </a:endParaRPr>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09600" y="390437"/>
            <a:ext cx="11734800" cy="5401479"/>
          </a:xfrm>
          <a:prstGeom prst="rect">
            <a:avLst/>
          </a:prstGeom>
        </p:spPr>
        <p:txBody>
          <a:bodyPr wrap="square">
            <a:spAutoFit/>
          </a:bodyPr>
          <a:lstStyle/>
          <a:p>
            <a:pPr algn="ctr">
              <a:lnSpc>
                <a:spcPct val="150000"/>
              </a:lnSpc>
            </a:pPr>
            <a:r>
              <a:rPr lang="zh-CN" altLang="zh-CN" sz="5400" b="1" dirty="0" smtClean="0">
                <a:latin typeface="宋体" pitchFamily="2" charset="-122"/>
                <a:ea typeface="宋体" pitchFamily="2" charset="-122"/>
              </a:rPr>
              <a:t>专题导入</a:t>
            </a:r>
            <a:r>
              <a:rPr lang="zh-CN" altLang="zh-CN" sz="4400" dirty="0" smtClean="0">
                <a:latin typeface="宋体" pitchFamily="2" charset="-122"/>
                <a:ea typeface="宋体" pitchFamily="2" charset="-122"/>
              </a:rPr>
              <a:t></a:t>
            </a:r>
          </a:p>
          <a:p>
            <a:pPr>
              <a:lnSpc>
                <a:spcPct val="150000"/>
              </a:lnSpc>
            </a:pPr>
            <a:r>
              <a:rPr lang="zh-CN" altLang="zh-CN" sz="4400" dirty="0" smtClean="0">
                <a:latin typeface="宋体" pitchFamily="2" charset="-122"/>
                <a:ea typeface="宋体" pitchFamily="2" charset="-122"/>
              </a:rPr>
              <a:t>【导例】如图</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点</a:t>
            </a:r>
            <a:r>
              <a:rPr lang="en-US" altLang="zh-CN" sz="4400" dirty="0" smtClean="0">
                <a:latin typeface="宋体" pitchFamily="2" charset="-122"/>
                <a:ea typeface="宋体" pitchFamily="2" charset="-122"/>
              </a:rPr>
              <a:t>A</a:t>
            </a:r>
            <a:r>
              <a:rPr lang="zh-CN" altLang="zh-CN" sz="4400" dirty="0" smtClean="0">
                <a:latin typeface="宋体" pitchFamily="2" charset="-122"/>
                <a:ea typeface="宋体" pitchFamily="2" charset="-122"/>
              </a:rPr>
              <a:t>的坐标为</a:t>
            </a:r>
            <a:r>
              <a:rPr lang="en-US" altLang="zh-CN" sz="4400" dirty="0" smtClean="0">
                <a:latin typeface="宋体" pitchFamily="2" charset="-122"/>
                <a:ea typeface="宋体" pitchFamily="2" charset="-122"/>
              </a:rPr>
              <a:t>(-1,0),</a:t>
            </a:r>
            <a:r>
              <a:rPr lang="zh-CN" altLang="zh-CN" sz="4400" dirty="0" smtClean="0">
                <a:latin typeface="宋体" pitchFamily="2" charset="-122"/>
                <a:ea typeface="宋体" pitchFamily="2" charset="-122"/>
              </a:rPr>
              <a:t>点</a:t>
            </a:r>
            <a:r>
              <a:rPr lang="en-US" altLang="zh-CN" sz="4400" dirty="0" smtClean="0">
                <a:latin typeface="宋体" pitchFamily="2" charset="-122"/>
                <a:ea typeface="宋体" pitchFamily="2" charset="-122"/>
              </a:rPr>
              <a:t>C</a:t>
            </a:r>
            <a:r>
              <a:rPr lang="zh-CN" altLang="zh-CN" sz="4400" dirty="0" smtClean="0">
                <a:latin typeface="宋体" pitchFamily="2" charset="-122"/>
                <a:ea typeface="宋体" pitchFamily="2" charset="-122"/>
              </a:rPr>
              <a:t>在</a:t>
            </a:r>
            <a:r>
              <a:rPr lang="en-US" altLang="zh-CN" sz="4400" dirty="0" smtClean="0">
                <a:latin typeface="宋体" pitchFamily="2" charset="-122"/>
                <a:ea typeface="宋体" pitchFamily="2" charset="-122"/>
              </a:rPr>
              <a:t>y</a:t>
            </a:r>
            <a:r>
              <a:rPr lang="zh-CN" altLang="zh-CN" sz="4400" dirty="0" smtClean="0">
                <a:latin typeface="宋体" pitchFamily="2" charset="-122"/>
                <a:ea typeface="宋体" pitchFamily="2" charset="-122"/>
              </a:rPr>
              <a:t>轴的正半轴上</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点</a:t>
            </a:r>
            <a:r>
              <a:rPr lang="en-US" altLang="zh-CN" sz="4400" dirty="0" smtClean="0">
                <a:latin typeface="宋体" pitchFamily="2" charset="-122"/>
                <a:ea typeface="宋体" pitchFamily="2" charset="-122"/>
              </a:rPr>
              <a:t>B</a:t>
            </a:r>
            <a:r>
              <a:rPr lang="zh-CN" altLang="zh-CN" sz="4400" dirty="0" smtClean="0">
                <a:latin typeface="宋体" pitchFamily="2" charset="-122"/>
                <a:ea typeface="宋体" pitchFamily="2" charset="-122"/>
              </a:rPr>
              <a:t>在第一象限</a:t>
            </a:r>
            <a:r>
              <a:rPr lang="en-US" altLang="zh-CN" sz="4400" dirty="0" smtClean="0">
                <a:latin typeface="宋体" pitchFamily="2" charset="-122"/>
                <a:ea typeface="宋体" pitchFamily="2" charset="-122"/>
              </a:rPr>
              <a:t>,CB</a:t>
            </a:r>
            <a:r>
              <a:rPr lang="zh-CN" altLang="zh-CN" sz="4400" dirty="0" smtClean="0">
                <a:latin typeface="宋体" pitchFamily="2" charset="-122"/>
                <a:ea typeface="宋体" pitchFamily="2" charset="-122"/>
              </a:rPr>
              <a:t>∥</a:t>
            </a:r>
            <a:r>
              <a:rPr lang="en-US" altLang="zh-CN" sz="4400" dirty="0" smtClean="0">
                <a:latin typeface="宋体" pitchFamily="2" charset="-122"/>
                <a:ea typeface="宋体" pitchFamily="2" charset="-122"/>
              </a:rPr>
              <a:t>x</a:t>
            </a:r>
            <a:r>
              <a:rPr lang="zh-CN" altLang="zh-CN" sz="4400" dirty="0" smtClean="0">
                <a:latin typeface="宋体" pitchFamily="2" charset="-122"/>
                <a:ea typeface="宋体" pitchFamily="2" charset="-122"/>
              </a:rPr>
              <a:t>轴</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且</a:t>
            </a:r>
            <a:r>
              <a:rPr lang="en-US" altLang="zh-CN" sz="4400" dirty="0" smtClean="0">
                <a:latin typeface="宋体" pitchFamily="2" charset="-122"/>
                <a:ea typeface="宋体" pitchFamily="2" charset="-122"/>
              </a:rPr>
              <a:t>CA</a:t>
            </a:r>
            <a:r>
              <a:rPr lang="zh-CN" altLang="zh-CN" sz="4400" dirty="0" smtClean="0">
                <a:latin typeface="宋体" pitchFamily="2" charset="-122"/>
                <a:ea typeface="宋体" pitchFamily="2" charset="-122"/>
              </a:rPr>
              <a:t>＝</a:t>
            </a:r>
            <a:r>
              <a:rPr lang="en-US" altLang="zh-CN" sz="4400" dirty="0" smtClean="0">
                <a:latin typeface="宋体" pitchFamily="2" charset="-122"/>
                <a:ea typeface="宋体" pitchFamily="2" charset="-122"/>
              </a:rPr>
              <a:t>CB.</a:t>
            </a:r>
            <a:r>
              <a:rPr lang="zh-CN" altLang="zh-CN" sz="4400" dirty="0" smtClean="0">
                <a:latin typeface="宋体" pitchFamily="2" charset="-122"/>
                <a:ea typeface="宋体" pitchFamily="2" charset="-122"/>
              </a:rPr>
              <a:t>若抛物线</a:t>
            </a:r>
            <a:r>
              <a:rPr lang="en-US" altLang="zh-CN" sz="4400" dirty="0" smtClean="0">
                <a:latin typeface="宋体" pitchFamily="2" charset="-122"/>
                <a:ea typeface="宋体" pitchFamily="2" charset="-122"/>
              </a:rPr>
              <a:t>y</a:t>
            </a:r>
            <a:r>
              <a:rPr lang="zh-CN" altLang="zh-CN" sz="4400" dirty="0" smtClean="0">
                <a:latin typeface="宋体" pitchFamily="2" charset="-122"/>
                <a:ea typeface="宋体" pitchFamily="2" charset="-122"/>
              </a:rPr>
              <a:t>＝</a:t>
            </a:r>
            <a:r>
              <a:rPr lang="en-US" altLang="zh-CN" sz="4400" dirty="0" smtClean="0">
                <a:latin typeface="宋体" pitchFamily="2" charset="-122"/>
                <a:ea typeface="宋体" pitchFamily="2" charset="-122"/>
              </a:rPr>
              <a:t>a(x-1)</a:t>
            </a:r>
            <a:r>
              <a:rPr lang="en-US" altLang="zh-CN" sz="4400" baseline="30000" dirty="0" smtClean="0">
                <a:latin typeface="宋体" pitchFamily="2" charset="-122"/>
                <a:ea typeface="宋体" pitchFamily="2" charset="-122"/>
              </a:rPr>
              <a:t>2</a:t>
            </a:r>
            <a:r>
              <a:rPr lang="en-US" altLang="zh-CN" sz="4400" dirty="0" smtClean="0">
                <a:latin typeface="宋体" pitchFamily="2" charset="-122"/>
                <a:ea typeface="宋体" pitchFamily="2" charset="-122"/>
              </a:rPr>
              <a:t>+k</a:t>
            </a:r>
            <a:r>
              <a:rPr lang="zh-CN" altLang="zh-CN" sz="4400" dirty="0" smtClean="0">
                <a:latin typeface="宋体" pitchFamily="2" charset="-122"/>
                <a:ea typeface="宋体" pitchFamily="2" charset="-122"/>
              </a:rPr>
              <a:t>经过</a:t>
            </a:r>
            <a:r>
              <a:rPr lang="en-US" altLang="zh-CN" sz="4400" dirty="0" smtClean="0">
                <a:latin typeface="宋体" pitchFamily="2" charset="-122"/>
                <a:ea typeface="宋体" pitchFamily="2" charset="-122"/>
              </a:rPr>
              <a:t>A,B,C</a:t>
            </a:r>
            <a:r>
              <a:rPr lang="zh-CN" altLang="zh-CN" sz="4400" dirty="0" smtClean="0">
                <a:latin typeface="宋体" pitchFamily="2" charset="-122"/>
                <a:ea typeface="宋体" pitchFamily="2" charset="-122"/>
              </a:rPr>
              <a:t>三点</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则此抛物线的解析式为</a:t>
            </a:r>
            <a:r>
              <a:rPr lang="en-US" altLang="zh-CN" sz="4400" dirty="0" smtClean="0">
                <a:latin typeface="宋体" pitchFamily="2" charset="-122"/>
                <a:ea typeface="宋体" pitchFamily="2" charset="-122"/>
              </a:rPr>
              <a:t>____________________.</a:t>
            </a:r>
            <a:r>
              <a:rPr lang="zh-CN" altLang="zh-CN" sz="4400" dirty="0" smtClean="0">
                <a:latin typeface="宋体" pitchFamily="2" charset="-122"/>
                <a:ea typeface="宋体" pitchFamily="2" charset="-122"/>
              </a:rPr>
              <a:t></a:t>
            </a:r>
            <a:endParaRPr lang="zh-CN" altLang="zh-CN" sz="4400" dirty="0">
              <a:latin typeface="宋体" pitchFamily="2" charset="-122"/>
              <a:ea typeface="宋体" pitchFamily="2" charset="-122"/>
            </a:endParaRPr>
          </a:p>
        </p:txBody>
      </p:sp>
      <p:pic>
        <p:nvPicPr>
          <p:cNvPr id="1028" name="Picture 4"/>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5281613" y="4679950"/>
            <a:ext cx="3684587" cy="765196"/>
          </a:xfrm>
          <a:prstGeom prst="rect">
            <a:avLst/>
          </a:prstGeom>
          <a:noFill/>
          <a:ln w="9525">
            <a:noFill/>
            <a:miter lim="800000"/>
            <a:headEnd/>
            <a:tailEnd/>
          </a:ln>
        </p:spPr>
      </p:pic>
      <p:pic>
        <p:nvPicPr>
          <p:cNvPr id="1029" name="Picture 5"/>
          <p:cNvPicPr>
            <a:picLocks noChangeAspect="1" noChangeArrowheads="1"/>
          </p:cNvPicPr>
          <p:nvPr/>
        </p:nvPicPr>
        <p:blipFill>
          <a:blip r:embed="rId5" cstate="print">
            <a:clrChange>
              <a:clrFrom>
                <a:srgbClr val="FFFFFF"/>
              </a:clrFrom>
              <a:clrTo>
                <a:srgbClr val="FFFFFF">
                  <a:alpha val="0"/>
                </a:srgbClr>
              </a:clrTo>
            </a:clrChange>
            <a:lum bright="-30000" contrast="40000"/>
          </a:blip>
          <a:srcRect/>
          <a:stretch>
            <a:fillRect/>
          </a:stretch>
        </p:blipFill>
        <p:spPr bwMode="auto">
          <a:xfrm>
            <a:off x="8094663" y="5681662"/>
            <a:ext cx="4255186" cy="3513138"/>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71500" y="367903"/>
            <a:ext cx="11557000" cy="8204597"/>
          </a:xfrm>
          <a:prstGeom prst="rect">
            <a:avLst/>
          </a:prstGeom>
        </p:spPr>
        <p:txBody>
          <a:bodyPr wrap="square">
            <a:spAutoFit/>
          </a:bodyPr>
          <a:lstStyle/>
          <a:p>
            <a:pPr algn="ctr">
              <a:lnSpc>
                <a:spcPts val="7500"/>
              </a:lnSpc>
            </a:pPr>
            <a:r>
              <a:rPr lang="zh-CN" altLang="zh-CN" sz="5400" b="1" dirty="0" smtClean="0">
                <a:latin typeface="宋体" pitchFamily="2" charset="-122"/>
                <a:ea typeface="宋体" pitchFamily="2" charset="-122"/>
              </a:rPr>
              <a:t>方法点睛</a:t>
            </a:r>
          </a:p>
          <a:p>
            <a:pPr>
              <a:lnSpc>
                <a:spcPct val="150000"/>
              </a:lnSpc>
            </a:pPr>
            <a:r>
              <a:rPr lang="zh-CN" altLang="zh-CN" sz="4400" dirty="0" smtClean="0">
                <a:latin typeface="宋体" pitchFamily="2" charset="-122"/>
                <a:ea typeface="宋体" pitchFamily="2" charset="-122"/>
              </a:rPr>
              <a:t>二次函数图象上的线段长问题</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往往涉及到以下三类</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平行</a:t>
            </a:r>
            <a:r>
              <a:rPr lang="en-US" altLang="zh-CN" sz="4400" dirty="0" smtClean="0">
                <a:latin typeface="宋体" pitchFamily="2" charset="-122"/>
                <a:ea typeface="宋体" pitchFamily="2" charset="-122"/>
              </a:rPr>
              <a:t>x</a:t>
            </a:r>
            <a:r>
              <a:rPr lang="zh-CN" altLang="zh-CN" sz="4400" dirty="0" smtClean="0">
                <a:latin typeface="宋体" pitchFamily="2" charset="-122"/>
                <a:ea typeface="宋体" pitchFamily="2" charset="-122"/>
              </a:rPr>
              <a:t>轴或</a:t>
            </a:r>
            <a:r>
              <a:rPr lang="en-US" altLang="zh-CN" sz="4400" dirty="0" smtClean="0">
                <a:latin typeface="宋体" pitchFamily="2" charset="-122"/>
                <a:ea typeface="宋体" pitchFamily="2" charset="-122"/>
              </a:rPr>
              <a:t>y</a:t>
            </a:r>
            <a:r>
              <a:rPr lang="zh-CN" altLang="zh-CN" sz="4400" dirty="0" smtClean="0">
                <a:latin typeface="宋体" pitchFamily="2" charset="-122"/>
                <a:ea typeface="宋体" pitchFamily="2" charset="-122"/>
              </a:rPr>
              <a:t>轴的线段长</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或一般的斜线类线段长</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在解题过程中</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相应坐标差来表示相应线段长</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或由勾股定理依据两点间的距离公式来计算相应斜线段长是解决相应问题的关键</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平面直角坐标中相应线段长的计算</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利用相应点的坐标米表示</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a:t>
            </a:r>
            <a:endParaRPr lang="zh-CN" altLang="zh-CN" sz="4400" dirty="0">
              <a:latin typeface="宋体" pitchFamily="2" charset="-122"/>
              <a:ea typeface="宋体" pitchFamily="2" charset="-122"/>
            </a:endParaRPr>
          </a:p>
        </p:txBody>
      </p:sp>
    </p:spTree>
    <p:custDataLst>
      <p:tags r:id="rId1"/>
    </p:custData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58800" y="7309535"/>
            <a:ext cx="11734800" cy="949299"/>
          </a:xfrm>
          <a:prstGeom prst="rect">
            <a:avLst/>
          </a:prstGeom>
        </p:spPr>
        <p:txBody>
          <a:bodyPr wrap="square">
            <a:spAutoFit/>
          </a:bodyPr>
          <a:lstStyle/>
          <a:p>
            <a:pPr>
              <a:lnSpc>
                <a:spcPct val="150000"/>
              </a:lnSpc>
            </a:pPr>
            <a:r>
              <a:rPr lang="en-US" altLang="zh-CN" sz="4400" dirty="0" smtClean="0">
                <a:latin typeface="宋体" pitchFamily="2" charset="-122"/>
                <a:ea typeface="宋体" pitchFamily="2" charset="-122"/>
              </a:rPr>
              <a:t>AM=________,BM=________,AB=________,</a:t>
            </a:r>
            <a:r>
              <a:rPr lang="zh-CN" altLang="zh-CN" sz="4400" dirty="0" smtClean="0">
                <a:latin typeface="宋体" pitchFamily="2" charset="-122"/>
                <a:ea typeface="宋体" pitchFamily="2" charset="-122"/>
              </a:rPr>
              <a:t></a:t>
            </a:r>
          </a:p>
        </p:txBody>
      </p:sp>
      <p:pic>
        <p:nvPicPr>
          <p:cNvPr id="126978"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2741610" y="1031954"/>
            <a:ext cx="7189790" cy="5203746"/>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36600" y="441236"/>
            <a:ext cx="11353800" cy="4385816"/>
          </a:xfrm>
          <a:prstGeom prst="rect">
            <a:avLst/>
          </a:prstGeom>
        </p:spPr>
        <p:txBody>
          <a:bodyPr wrap="square">
            <a:spAutoFit/>
          </a:bodyPr>
          <a:lstStyle/>
          <a:p>
            <a:pPr algn="ctr">
              <a:lnSpc>
                <a:spcPct val="150000"/>
              </a:lnSpc>
            </a:pPr>
            <a:r>
              <a:rPr lang="zh-CN" altLang="zh-CN" sz="5400" b="1" dirty="0" smtClean="0">
                <a:latin typeface="宋体" pitchFamily="2" charset="-122"/>
                <a:ea typeface="宋体" pitchFamily="2" charset="-122"/>
              </a:rPr>
              <a:t>典例精讲</a:t>
            </a:r>
            <a:r>
              <a:rPr lang="zh-CN" altLang="zh-CN" sz="4400" dirty="0" smtClean="0">
                <a:latin typeface="宋体" pitchFamily="2" charset="-122"/>
                <a:ea typeface="宋体" pitchFamily="2" charset="-122"/>
              </a:rPr>
              <a:t></a:t>
            </a:r>
          </a:p>
          <a:p>
            <a:pPr>
              <a:lnSpc>
                <a:spcPct val="150000"/>
              </a:lnSpc>
            </a:pPr>
            <a:r>
              <a:rPr lang="zh-CN" altLang="zh-CN" sz="4400" dirty="0" smtClean="0">
                <a:latin typeface="宋体" pitchFamily="2" charset="-122"/>
                <a:ea typeface="宋体" pitchFamily="2" charset="-122"/>
              </a:rPr>
              <a:t>类型一</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平行于</a:t>
            </a:r>
            <a:r>
              <a:rPr lang="en-US" altLang="zh-CN" sz="4400" dirty="0" smtClean="0">
                <a:latin typeface="宋体" pitchFamily="2" charset="-122"/>
                <a:ea typeface="宋体" pitchFamily="2" charset="-122"/>
              </a:rPr>
              <a:t>y</a:t>
            </a:r>
            <a:r>
              <a:rPr lang="zh-CN" altLang="zh-CN" sz="4400" dirty="0" smtClean="0">
                <a:latin typeface="宋体" pitchFamily="2" charset="-122"/>
                <a:ea typeface="宋体" pitchFamily="2" charset="-122"/>
              </a:rPr>
              <a:t>轴的线段长的问题</a:t>
            </a:r>
          </a:p>
          <a:p>
            <a:pPr>
              <a:lnSpc>
                <a:spcPct val="150000"/>
              </a:lnSpc>
            </a:pPr>
            <a:r>
              <a:rPr lang="zh-CN" altLang="zh-CN" sz="4400" dirty="0" smtClean="0">
                <a:latin typeface="宋体" pitchFamily="2" charset="-122"/>
                <a:ea typeface="宋体" pitchFamily="2" charset="-122"/>
              </a:rPr>
              <a:t>【例</a:t>
            </a:r>
            <a:r>
              <a:rPr lang="en-US" altLang="zh-CN" sz="4400" dirty="0" smtClean="0">
                <a:latin typeface="宋体" pitchFamily="2" charset="-122"/>
                <a:ea typeface="宋体" pitchFamily="2" charset="-122"/>
              </a:rPr>
              <a:t>1</a:t>
            </a:r>
            <a:r>
              <a:rPr lang="zh-CN" altLang="zh-CN" sz="4400" dirty="0" smtClean="0">
                <a:latin typeface="宋体" pitchFamily="2" charset="-122"/>
                <a:ea typeface="宋体" pitchFamily="2" charset="-122"/>
              </a:rPr>
              <a:t>】如图</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抛物线</a:t>
            </a:r>
            <a:r>
              <a:rPr lang="en-US" altLang="zh-CN" sz="4400" dirty="0" smtClean="0">
                <a:latin typeface="宋体" pitchFamily="2" charset="-122"/>
                <a:ea typeface="宋体" pitchFamily="2" charset="-122"/>
              </a:rPr>
              <a:t>y</a:t>
            </a:r>
            <a:r>
              <a:rPr lang="zh-CN" altLang="zh-CN" sz="4400" dirty="0" smtClean="0">
                <a:latin typeface="宋体" pitchFamily="2" charset="-122"/>
                <a:ea typeface="宋体" pitchFamily="2" charset="-122"/>
              </a:rPr>
              <a:t>＝</a:t>
            </a:r>
            <a:r>
              <a:rPr lang="en-US" altLang="zh-CN" sz="4400" dirty="0" smtClean="0">
                <a:latin typeface="宋体" pitchFamily="2" charset="-122"/>
                <a:ea typeface="宋体" pitchFamily="2" charset="-122"/>
              </a:rPr>
              <a:t>x</a:t>
            </a:r>
            <a:r>
              <a:rPr lang="en-US" altLang="zh-CN" sz="4400" baseline="30000" dirty="0" smtClean="0">
                <a:latin typeface="宋体" pitchFamily="2" charset="-122"/>
                <a:ea typeface="宋体" pitchFamily="2" charset="-122"/>
              </a:rPr>
              <a:t>2</a:t>
            </a:r>
            <a:r>
              <a:rPr lang="en-US" altLang="zh-CN" sz="4400" dirty="0" smtClean="0">
                <a:latin typeface="宋体" pitchFamily="2" charset="-122"/>
                <a:ea typeface="宋体" pitchFamily="2" charset="-122"/>
              </a:rPr>
              <a:t>+bx+c</a:t>
            </a:r>
            <a:r>
              <a:rPr lang="zh-CN" altLang="zh-CN" sz="4400" dirty="0" smtClean="0">
                <a:latin typeface="宋体" pitchFamily="2" charset="-122"/>
                <a:ea typeface="宋体" pitchFamily="2" charset="-122"/>
              </a:rPr>
              <a:t>与</a:t>
            </a:r>
            <a:r>
              <a:rPr lang="en-US" altLang="zh-CN" sz="4400" dirty="0" smtClean="0">
                <a:latin typeface="宋体" pitchFamily="2" charset="-122"/>
                <a:ea typeface="宋体" pitchFamily="2" charset="-122"/>
              </a:rPr>
              <a:t>x</a:t>
            </a:r>
            <a:r>
              <a:rPr lang="zh-CN" altLang="zh-CN" sz="4400" dirty="0" smtClean="0">
                <a:latin typeface="宋体" pitchFamily="2" charset="-122"/>
                <a:ea typeface="宋体" pitchFamily="2" charset="-122"/>
              </a:rPr>
              <a:t>轴交于点</a:t>
            </a:r>
            <a:r>
              <a:rPr lang="en-US" altLang="zh-CN" sz="4400" dirty="0" smtClean="0">
                <a:latin typeface="宋体" pitchFamily="2" charset="-122"/>
                <a:ea typeface="宋体" pitchFamily="2" charset="-122"/>
              </a:rPr>
              <a:t>A</a:t>
            </a:r>
            <a:r>
              <a:rPr lang="zh-CN" altLang="zh-CN" sz="4400" dirty="0" smtClean="0">
                <a:latin typeface="宋体" pitchFamily="2" charset="-122"/>
                <a:ea typeface="宋体" pitchFamily="2" charset="-122"/>
              </a:rPr>
              <a:t>和</a:t>
            </a:r>
            <a:r>
              <a:rPr lang="en-US" altLang="zh-CN" sz="4400" dirty="0" smtClean="0">
                <a:latin typeface="宋体" pitchFamily="2" charset="-122"/>
                <a:ea typeface="宋体" pitchFamily="2" charset="-122"/>
              </a:rPr>
              <a:t>B(3,0),</a:t>
            </a:r>
            <a:r>
              <a:rPr lang="zh-CN" altLang="zh-CN" sz="4400" dirty="0" smtClean="0">
                <a:latin typeface="宋体" pitchFamily="2" charset="-122"/>
                <a:ea typeface="宋体" pitchFamily="2" charset="-122"/>
              </a:rPr>
              <a:t>与</a:t>
            </a:r>
            <a:r>
              <a:rPr lang="en-US" altLang="zh-CN" sz="4400" dirty="0" smtClean="0">
                <a:latin typeface="宋体" pitchFamily="2" charset="-122"/>
                <a:ea typeface="宋体" pitchFamily="2" charset="-122"/>
              </a:rPr>
              <a:t>y</a:t>
            </a:r>
            <a:r>
              <a:rPr lang="zh-CN" altLang="zh-CN" sz="4400" dirty="0" smtClean="0">
                <a:latin typeface="宋体" pitchFamily="2" charset="-122"/>
                <a:ea typeface="宋体" pitchFamily="2" charset="-122"/>
              </a:rPr>
              <a:t>轴交于点</a:t>
            </a:r>
            <a:r>
              <a:rPr lang="en-US" altLang="zh-CN" sz="4400" dirty="0" smtClean="0">
                <a:latin typeface="宋体" pitchFamily="2" charset="-122"/>
                <a:ea typeface="宋体" pitchFamily="2" charset="-122"/>
              </a:rPr>
              <a:t>C(0,3).</a:t>
            </a:r>
            <a:r>
              <a:rPr lang="zh-CN" altLang="zh-CN" sz="4400" dirty="0" smtClean="0">
                <a:latin typeface="宋体" pitchFamily="2" charset="-122"/>
                <a:ea typeface="宋体" pitchFamily="2" charset="-122"/>
              </a:rPr>
              <a:t></a:t>
            </a:r>
            <a:endParaRPr lang="zh-CN" altLang="zh-CN" sz="4400" dirty="0">
              <a:latin typeface="宋体" pitchFamily="2" charset="-122"/>
              <a:ea typeface="宋体" pitchFamily="2" charset="-122"/>
            </a:endParaRPr>
          </a:p>
        </p:txBody>
      </p:sp>
      <p:pic>
        <p:nvPicPr>
          <p:cNvPr id="128002"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8699500" y="4418013"/>
            <a:ext cx="3403600" cy="4542304"/>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85800" y="684937"/>
            <a:ext cx="11493500" cy="2985363"/>
          </a:xfrm>
          <a:prstGeom prst="rect">
            <a:avLst/>
          </a:prstGeom>
        </p:spPr>
        <p:txBody>
          <a:bodyPr wrap="square">
            <a:spAutoFit/>
          </a:bodyPr>
          <a:lstStyle/>
          <a:p>
            <a:pPr>
              <a:lnSpc>
                <a:spcPct val="150000"/>
              </a:lnSpc>
            </a:pPr>
            <a:r>
              <a:rPr lang="en-US" altLang="zh-CN" sz="4400" dirty="0" smtClean="0">
                <a:latin typeface="宋体" pitchFamily="2" charset="-122"/>
                <a:ea typeface="宋体" pitchFamily="2" charset="-122"/>
              </a:rPr>
              <a:t>(1)</a:t>
            </a:r>
            <a:r>
              <a:rPr lang="zh-CN" altLang="zh-CN" sz="4400" dirty="0" smtClean="0">
                <a:latin typeface="宋体" pitchFamily="2" charset="-122"/>
                <a:ea typeface="宋体" pitchFamily="2" charset="-122"/>
              </a:rPr>
              <a:t>求抛物线的解析式</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a:t>
            </a:r>
          </a:p>
          <a:p>
            <a:pPr>
              <a:lnSpc>
                <a:spcPct val="150000"/>
              </a:lnSpc>
            </a:pPr>
            <a:r>
              <a:rPr lang="zh-CN" altLang="zh-CN" sz="4000" dirty="0" smtClean="0">
                <a:latin typeface="宋体" pitchFamily="2" charset="-122"/>
                <a:ea typeface="宋体" pitchFamily="2" charset="-122"/>
              </a:rPr>
              <a:t>【分析】</a:t>
            </a:r>
            <a:r>
              <a:rPr lang="en-US" altLang="zh-CN" sz="4000" dirty="0" smtClean="0">
                <a:latin typeface="宋体" pitchFamily="2" charset="-122"/>
                <a:ea typeface="宋体" pitchFamily="2" charset="-122"/>
              </a:rPr>
              <a:t>(1)</a:t>
            </a:r>
            <a:r>
              <a:rPr lang="zh-CN" altLang="zh-CN" sz="4000" dirty="0" smtClean="0">
                <a:latin typeface="宋体" pitchFamily="2" charset="-122"/>
                <a:ea typeface="宋体" pitchFamily="2" charset="-122"/>
              </a:rPr>
              <a:t>由点</a:t>
            </a:r>
            <a:r>
              <a:rPr lang="en-US" altLang="zh-CN" sz="4000" dirty="0" smtClean="0">
                <a:latin typeface="宋体" pitchFamily="2" charset="-122"/>
                <a:ea typeface="宋体" pitchFamily="2" charset="-122"/>
              </a:rPr>
              <a:t>B,C</a:t>
            </a:r>
            <a:r>
              <a:rPr lang="zh-CN" altLang="zh-CN" sz="4000" dirty="0" smtClean="0">
                <a:latin typeface="宋体" pitchFamily="2" charset="-122"/>
                <a:ea typeface="宋体" pitchFamily="2" charset="-122"/>
              </a:rPr>
              <a:t>的坐标利用待定系数法即可求出抛物线的解析式</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a:t>
            </a:r>
            <a:endParaRPr lang="zh-CN" altLang="zh-CN" sz="4000" dirty="0">
              <a:latin typeface="宋体" pitchFamily="2" charset="-122"/>
              <a:ea typeface="宋体" pitchFamily="2" charset="-122"/>
            </a:endParaRPr>
          </a:p>
        </p:txBody>
      </p:sp>
      <p:pic>
        <p:nvPicPr>
          <p:cNvPr id="129026"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530225" y="3932238"/>
            <a:ext cx="11802634" cy="4144962"/>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9026"/>
                                        </p:tgtEl>
                                        <p:attrNameLst>
                                          <p:attrName>style.visibility</p:attrName>
                                        </p:attrNameLst>
                                      </p:cBhvr>
                                      <p:to>
                                        <p:strVal val="visible"/>
                                      </p:to>
                                    </p:set>
                                    <p:anim calcmode="lin" valueType="num">
                                      <p:cBhvr additive="base">
                                        <p:cTn id="7" dur="500" fill="hold"/>
                                        <p:tgtEl>
                                          <p:spTgt spid="129026"/>
                                        </p:tgtEl>
                                        <p:attrNameLst>
                                          <p:attrName>ppt_x</p:attrName>
                                        </p:attrNameLst>
                                      </p:cBhvr>
                                      <p:tavLst>
                                        <p:tav tm="0">
                                          <p:val>
                                            <p:strVal val="#ppt_x"/>
                                          </p:val>
                                        </p:tav>
                                        <p:tav tm="100000">
                                          <p:val>
                                            <p:strVal val="#ppt_x"/>
                                          </p:val>
                                        </p:tav>
                                      </p:tavLst>
                                    </p:anim>
                                    <p:anim calcmode="lin" valueType="num">
                                      <p:cBhvr additive="base">
                                        <p:cTn id="8" dur="500" fill="hold"/>
                                        <p:tgtEl>
                                          <p:spTgt spid="129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35000" y="461139"/>
            <a:ext cx="11633200" cy="7819261"/>
          </a:xfrm>
          <a:prstGeom prst="rect">
            <a:avLst/>
          </a:prstGeom>
        </p:spPr>
        <p:txBody>
          <a:bodyPr wrap="square">
            <a:spAutoFit/>
          </a:bodyPr>
          <a:lstStyle/>
          <a:p>
            <a:pPr>
              <a:lnSpc>
                <a:spcPct val="150000"/>
              </a:lnSpc>
            </a:pPr>
            <a:r>
              <a:rPr lang="en-US" altLang="zh-CN" sz="4400" dirty="0" smtClean="0">
                <a:latin typeface="宋体" pitchFamily="2" charset="-122"/>
                <a:ea typeface="宋体" pitchFamily="2" charset="-122"/>
              </a:rPr>
              <a:t>(2)</a:t>
            </a:r>
            <a:r>
              <a:rPr lang="zh-CN" altLang="zh-CN" sz="4400" dirty="0" smtClean="0">
                <a:latin typeface="宋体" pitchFamily="2" charset="-122"/>
                <a:ea typeface="宋体" pitchFamily="2" charset="-122"/>
              </a:rPr>
              <a:t>若点</a:t>
            </a:r>
            <a:r>
              <a:rPr lang="en-US" altLang="zh-CN" sz="4400" dirty="0" smtClean="0">
                <a:latin typeface="宋体" pitchFamily="2" charset="-122"/>
                <a:ea typeface="宋体" pitchFamily="2" charset="-122"/>
              </a:rPr>
              <a:t>M</a:t>
            </a:r>
            <a:r>
              <a:rPr lang="zh-CN" altLang="zh-CN" sz="4400" dirty="0" smtClean="0">
                <a:latin typeface="宋体" pitchFamily="2" charset="-122"/>
                <a:ea typeface="宋体" pitchFamily="2" charset="-122"/>
              </a:rPr>
              <a:t>是抛物线上在</a:t>
            </a:r>
            <a:r>
              <a:rPr lang="en-US" altLang="zh-CN" sz="4400" dirty="0" smtClean="0">
                <a:latin typeface="宋体" pitchFamily="2" charset="-122"/>
                <a:ea typeface="宋体" pitchFamily="2" charset="-122"/>
              </a:rPr>
              <a:t>x</a:t>
            </a:r>
            <a:r>
              <a:rPr lang="zh-CN" altLang="zh-CN" sz="4400" dirty="0" smtClean="0">
                <a:latin typeface="宋体" pitchFamily="2" charset="-122"/>
                <a:ea typeface="宋体" pitchFamily="2" charset="-122"/>
              </a:rPr>
              <a:t>轴下方的动点</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过</a:t>
            </a:r>
            <a:r>
              <a:rPr lang="en-US" altLang="zh-CN" sz="4400" dirty="0" smtClean="0">
                <a:latin typeface="宋体" pitchFamily="2" charset="-122"/>
                <a:ea typeface="宋体" pitchFamily="2" charset="-122"/>
              </a:rPr>
              <a:t>M</a:t>
            </a:r>
            <a:r>
              <a:rPr lang="zh-CN" altLang="zh-CN" sz="4400" dirty="0" smtClean="0">
                <a:latin typeface="宋体" pitchFamily="2" charset="-122"/>
                <a:ea typeface="宋体" pitchFamily="2" charset="-122"/>
              </a:rPr>
              <a:t>作</a:t>
            </a:r>
            <a:r>
              <a:rPr lang="en-US" altLang="zh-CN" sz="4400" dirty="0" smtClean="0">
                <a:latin typeface="宋体" pitchFamily="2" charset="-122"/>
                <a:ea typeface="宋体" pitchFamily="2" charset="-122"/>
              </a:rPr>
              <a:t>MN</a:t>
            </a:r>
            <a:r>
              <a:rPr lang="zh-CN" altLang="zh-CN" sz="4400" dirty="0" smtClean="0">
                <a:latin typeface="宋体" pitchFamily="2" charset="-122"/>
                <a:ea typeface="宋体" pitchFamily="2" charset="-122"/>
              </a:rPr>
              <a:t>∥</a:t>
            </a:r>
            <a:r>
              <a:rPr lang="en-US" altLang="zh-CN" sz="4400" dirty="0" smtClean="0">
                <a:latin typeface="宋体" pitchFamily="2" charset="-122"/>
                <a:ea typeface="宋体" pitchFamily="2" charset="-122"/>
              </a:rPr>
              <a:t>y</a:t>
            </a:r>
            <a:r>
              <a:rPr lang="zh-CN" altLang="zh-CN" sz="4400" dirty="0" smtClean="0">
                <a:latin typeface="宋体" pitchFamily="2" charset="-122"/>
                <a:ea typeface="宋体" pitchFamily="2" charset="-122"/>
              </a:rPr>
              <a:t>轴交直线</a:t>
            </a:r>
            <a:r>
              <a:rPr lang="en-US" altLang="zh-CN" sz="4400" dirty="0" smtClean="0">
                <a:latin typeface="宋体" pitchFamily="2" charset="-122"/>
                <a:ea typeface="宋体" pitchFamily="2" charset="-122"/>
              </a:rPr>
              <a:t>BC</a:t>
            </a:r>
            <a:r>
              <a:rPr lang="zh-CN" altLang="zh-CN" sz="4400" dirty="0" smtClean="0">
                <a:latin typeface="宋体" pitchFamily="2" charset="-122"/>
                <a:ea typeface="宋体" pitchFamily="2" charset="-122"/>
              </a:rPr>
              <a:t>于点</a:t>
            </a:r>
            <a:r>
              <a:rPr lang="en-US" altLang="zh-CN" sz="4400" dirty="0" smtClean="0">
                <a:latin typeface="宋体" pitchFamily="2" charset="-122"/>
                <a:ea typeface="宋体" pitchFamily="2" charset="-122"/>
              </a:rPr>
              <a:t>N,</a:t>
            </a:r>
            <a:r>
              <a:rPr lang="zh-CN" altLang="zh-CN" sz="4400" dirty="0" smtClean="0">
                <a:latin typeface="宋体" pitchFamily="2" charset="-122"/>
                <a:ea typeface="宋体" pitchFamily="2" charset="-122"/>
              </a:rPr>
              <a:t>求线段</a:t>
            </a:r>
            <a:r>
              <a:rPr lang="en-US" altLang="zh-CN" sz="4400" dirty="0" smtClean="0">
                <a:latin typeface="宋体" pitchFamily="2" charset="-122"/>
                <a:ea typeface="宋体" pitchFamily="2" charset="-122"/>
              </a:rPr>
              <a:t>MN</a:t>
            </a:r>
            <a:r>
              <a:rPr lang="zh-CN" altLang="zh-CN" sz="4400" dirty="0" smtClean="0">
                <a:latin typeface="宋体" pitchFamily="2" charset="-122"/>
                <a:ea typeface="宋体" pitchFamily="2" charset="-122"/>
              </a:rPr>
              <a:t>的最大值</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a:t>
            </a:r>
            <a:r>
              <a:rPr lang="zh-CN" altLang="zh-CN" sz="4000" dirty="0" smtClean="0">
                <a:latin typeface="宋体" pitchFamily="2" charset="-122"/>
                <a:ea typeface="宋体" pitchFamily="2" charset="-122"/>
              </a:rPr>
              <a:t>【分析】</a:t>
            </a:r>
            <a:r>
              <a:rPr lang="en-US" altLang="zh-CN" sz="4000" dirty="0" smtClean="0">
                <a:latin typeface="宋体" pitchFamily="2" charset="-122"/>
                <a:ea typeface="宋体" pitchFamily="2" charset="-122"/>
              </a:rPr>
              <a:t>(2)</a:t>
            </a:r>
            <a:r>
              <a:rPr lang="zh-CN" altLang="zh-CN" sz="4000" dirty="0" smtClean="0">
                <a:latin typeface="宋体" pitchFamily="2" charset="-122"/>
                <a:ea typeface="宋体" pitchFamily="2" charset="-122"/>
              </a:rPr>
              <a:t>设点</a:t>
            </a:r>
            <a:r>
              <a:rPr lang="en-US" altLang="zh-CN" sz="4000" dirty="0" smtClean="0">
                <a:latin typeface="宋体" pitchFamily="2" charset="-122"/>
                <a:ea typeface="宋体" pitchFamily="2" charset="-122"/>
              </a:rPr>
              <a:t>M</a:t>
            </a:r>
            <a:r>
              <a:rPr lang="zh-CN" altLang="zh-CN" sz="4000" dirty="0" smtClean="0">
                <a:latin typeface="宋体" pitchFamily="2" charset="-122"/>
                <a:ea typeface="宋体" pitchFamily="2" charset="-122"/>
              </a:rPr>
              <a:t>的的横坐标为</a:t>
            </a:r>
            <a:r>
              <a:rPr lang="en-US" altLang="zh-CN" sz="4000" dirty="0" smtClean="0">
                <a:latin typeface="宋体" pitchFamily="2" charset="-122"/>
                <a:ea typeface="宋体" pitchFamily="2" charset="-122"/>
              </a:rPr>
              <a:t>m,</a:t>
            </a:r>
            <a:r>
              <a:rPr lang="zh-CN" altLang="zh-CN" sz="4000" dirty="0" smtClean="0">
                <a:latin typeface="宋体" pitchFamily="2" charset="-122"/>
                <a:ea typeface="宋体" pitchFamily="2" charset="-122"/>
              </a:rPr>
              <a:t>由点</a:t>
            </a:r>
            <a:r>
              <a:rPr lang="en-US" altLang="zh-CN" sz="4000" dirty="0" smtClean="0">
                <a:latin typeface="宋体" pitchFamily="2" charset="-122"/>
                <a:ea typeface="宋体" pitchFamily="2" charset="-122"/>
              </a:rPr>
              <a:t>B,C</a:t>
            </a:r>
            <a:r>
              <a:rPr lang="zh-CN" altLang="zh-CN" sz="4000" dirty="0" smtClean="0">
                <a:latin typeface="宋体" pitchFamily="2" charset="-122"/>
                <a:ea typeface="宋体" pitchFamily="2" charset="-122"/>
              </a:rPr>
              <a:t>的坐标利用待定系数法即可求出直线</a:t>
            </a:r>
            <a:r>
              <a:rPr lang="en-US" altLang="zh-CN" sz="4000" dirty="0" smtClean="0">
                <a:latin typeface="宋体" pitchFamily="2" charset="-122"/>
                <a:ea typeface="宋体" pitchFamily="2" charset="-122"/>
              </a:rPr>
              <a:t>BC</a:t>
            </a:r>
            <a:r>
              <a:rPr lang="zh-CN" altLang="zh-CN" sz="4000" dirty="0" smtClean="0">
                <a:latin typeface="宋体" pitchFamily="2" charset="-122"/>
                <a:ea typeface="宋体" pitchFamily="2" charset="-122"/>
              </a:rPr>
              <a:t>的解析式</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结合点</a:t>
            </a:r>
            <a:r>
              <a:rPr lang="en-US" altLang="zh-CN" sz="4000" dirty="0" smtClean="0">
                <a:latin typeface="宋体" pitchFamily="2" charset="-122"/>
                <a:ea typeface="宋体" pitchFamily="2" charset="-122"/>
              </a:rPr>
              <a:t>M</a:t>
            </a:r>
            <a:r>
              <a:rPr lang="zh-CN" altLang="zh-CN" sz="4000" dirty="0" smtClean="0">
                <a:latin typeface="宋体" pitchFamily="2" charset="-122"/>
                <a:ea typeface="宋体" pitchFamily="2" charset="-122"/>
              </a:rPr>
              <a:t>的坐标即可得出点</a:t>
            </a:r>
            <a:r>
              <a:rPr lang="en-US" altLang="zh-CN" sz="4000" dirty="0" smtClean="0">
                <a:latin typeface="宋体" pitchFamily="2" charset="-122"/>
                <a:ea typeface="宋体" pitchFamily="2" charset="-122"/>
              </a:rPr>
              <a:t>N</a:t>
            </a:r>
            <a:r>
              <a:rPr lang="zh-CN" altLang="zh-CN" sz="4000" dirty="0" smtClean="0">
                <a:latin typeface="宋体" pitchFamily="2" charset="-122"/>
                <a:ea typeface="宋体" pitchFamily="2" charset="-122"/>
              </a:rPr>
              <a:t>的坐标</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由此即可得出线段</a:t>
            </a:r>
            <a:r>
              <a:rPr lang="en-US" altLang="zh-CN" sz="4000" dirty="0" smtClean="0">
                <a:latin typeface="宋体" pitchFamily="2" charset="-122"/>
                <a:ea typeface="宋体" pitchFamily="2" charset="-122"/>
              </a:rPr>
              <a:t>MN</a:t>
            </a:r>
            <a:r>
              <a:rPr lang="zh-CN" altLang="zh-CN" sz="4000" dirty="0" smtClean="0">
                <a:latin typeface="宋体" pitchFamily="2" charset="-122"/>
                <a:ea typeface="宋体" pitchFamily="2" charset="-122"/>
              </a:rPr>
              <a:t>的长度关于</a:t>
            </a:r>
            <a:r>
              <a:rPr lang="en-US" altLang="zh-CN" sz="4000" dirty="0" smtClean="0">
                <a:latin typeface="宋体" pitchFamily="2" charset="-122"/>
                <a:ea typeface="宋体" pitchFamily="2" charset="-122"/>
              </a:rPr>
              <a:t>m</a:t>
            </a:r>
            <a:r>
              <a:rPr lang="zh-CN" altLang="zh-CN" sz="4000" dirty="0" smtClean="0">
                <a:latin typeface="宋体" pitchFamily="2" charset="-122"/>
                <a:ea typeface="宋体" pitchFamily="2" charset="-122"/>
              </a:rPr>
              <a:t>的函数关系式</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再结合点</a:t>
            </a:r>
            <a:r>
              <a:rPr lang="en-US" altLang="zh-CN" sz="4000" dirty="0" smtClean="0">
                <a:latin typeface="宋体" pitchFamily="2" charset="-122"/>
                <a:ea typeface="宋体" pitchFamily="2" charset="-122"/>
              </a:rPr>
              <a:t>M</a:t>
            </a:r>
            <a:r>
              <a:rPr lang="zh-CN" altLang="zh-CN" sz="4000" dirty="0" smtClean="0">
                <a:latin typeface="宋体" pitchFamily="2" charset="-122"/>
                <a:ea typeface="宋体" pitchFamily="2" charset="-122"/>
              </a:rPr>
              <a:t>在</a:t>
            </a:r>
            <a:r>
              <a:rPr lang="en-US" altLang="zh-CN" sz="4000" dirty="0" smtClean="0">
                <a:latin typeface="宋体" pitchFamily="2" charset="-122"/>
                <a:ea typeface="宋体" pitchFamily="2" charset="-122"/>
              </a:rPr>
              <a:t>x</a:t>
            </a:r>
            <a:r>
              <a:rPr lang="zh-CN" altLang="zh-CN" sz="4000" dirty="0" smtClean="0">
                <a:latin typeface="宋体" pitchFamily="2" charset="-122"/>
                <a:ea typeface="宋体" pitchFamily="2" charset="-122"/>
              </a:rPr>
              <a:t>轴下方可找出</a:t>
            </a:r>
            <a:r>
              <a:rPr lang="en-US" altLang="zh-CN" sz="4000" dirty="0" smtClean="0">
                <a:latin typeface="宋体" pitchFamily="2" charset="-122"/>
                <a:ea typeface="宋体" pitchFamily="2" charset="-122"/>
              </a:rPr>
              <a:t>m</a:t>
            </a:r>
            <a:r>
              <a:rPr lang="zh-CN" altLang="zh-CN" sz="4000" dirty="0" smtClean="0">
                <a:latin typeface="宋体" pitchFamily="2" charset="-122"/>
                <a:ea typeface="宋体" pitchFamily="2" charset="-122"/>
              </a:rPr>
              <a:t>的取值范围</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利用二次函数的性质即可解决最值问题</a:t>
            </a:r>
            <a:r>
              <a:rPr lang="en-US" altLang="zh-CN" sz="4000" dirty="0" smtClean="0">
                <a:latin typeface="宋体" pitchFamily="2" charset="-122"/>
                <a:ea typeface="宋体" pitchFamily="2" charset="-122"/>
              </a:rPr>
              <a:t>.</a:t>
            </a:r>
            <a:r>
              <a:rPr lang="zh-CN" altLang="zh-CN" sz="4400" dirty="0" smtClean="0">
                <a:latin typeface="宋体" pitchFamily="2" charset="-122"/>
                <a:ea typeface="宋体" pitchFamily="2" charset="-122"/>
              </a:rPr>
              <a:t></a:t>
            </a:r>
            <a:endParaRPr lang="zh-CN" altLang="zh-CN" sz="4400" dirty="0">
              <a:latin typeface="宋体" pitchFamily="2" charset="-122"/>
              <a:ea typeface="宋体" pitchFamily="2" charset="-122"/>
            </a:endParaRPr>
          </a:p>
        </p:txBody>
      </p:sp>
    </p:spTree>
    <p:custDataLst>
      <p:tags r:id="rId1"/>
    </p:custData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0"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544512" y="500063"/>
            <a:ext cx="9378425" cy="743352"/>
          </a:xfrm>
          <a:prstGeom prst="rect">
            <a:avLst/>
          </a:prstGeom>
          <a:noFill/>
          <a:ln w="9525">
            <a:noFill/>
            <a:miter lim="800000"/>
            <a:headEnd/>
            <a:tailEnd/>
          </a:ln>
        </p:spPr>
      </p:pic>
      <p:pic>
        <p:nvPicPr>
          <p:cNvPr id="130051" name="Picture 3"/>
          <p:cNvPicPr>
            <a:picLocks noChangeAspect="1" noChangeArrowheads="1"/>
          </p:cNvPicPr>
          <p:nvPr/>
        </p:nvPicPr>
        <p:blipFill>
          <a:blip r:embed="rId5" cstate="print">
            <a:clrChange>
              <a:clrFrom>
                <a:srgbClr val="FFFFFF"/>
              </a:clrFrom>
              <a:clrTo>
                <a:srgbClr val="FFFFFF">
                  <a:alpha val="0"/>
                </a:srgbClr>
              </a:clrTo>
            </a:clrChange>
            <a:lum bright="-30000" contrast="40000"/>
          </a:blip>
          <a:srcRect/>
          <a:stretch>
            <a:fillRect/>
          </a:stretch>
        </p:blipFill>
        <p:spPr bwMode="auto">
          <a:xfrm>
            <a:off x="495300" y="1528763"/>
            <a:ext cx="11861800" cy="5920602"/>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0050"/>
                                        </p:tgtEl>
                                        <p:attrNameLst>
                                          <p:attrName>style.visibility</p:attrName>
                                        </p:attrNameLst>
                                      </p:cBhvr>
                                      <p:to>
                                        <p:strVal val="visible"/>
                                      </p:to>
                                    </p:set>
                                    <p:anim calcmode="lin" valueType="num">
                                      <p:cBhvr additive="base">
                                        <p:cTn id="7" dur="500" fill="hold"/>
                                        <p:tgtEl>
                                          <p:spTgt spid="130050"/>
                                        </p:tgtEl>
                                        <p:attrNameLst>
                                          <p:attrName>ppt_x</p:attrName>
                                        </p:attrNameLst>
                                      </p:cBhvr>
                                      <p:tavLst>
                                        <p:tav tm="0">
                                          <p:val>
                                            <p:strVal val="#ppt_x"/>
                                          </p:val>
                                        </p:tav>
                                        <p:tav tm="100000">
                                          <p:val>
                                            <p:strVal val="#ppt_x"/>
                                          </p:val>
                                        </p:tav>
                                      </p:tavLst>
                                    </p:anim>
                                    <p:anim calcmode="lin" valueType="num">
                                      <p:cBhvr additive="base">
                                        <p:cTn id="8" dur="500" fill="hold"/>
                                        <p:tgtEl>
                                          <p:spTgt spid="13005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0051"/>
                                        </p:tgtEl>
                                        <p:attrNameLst>
                                          <p:attrName>style.visibility</p:attrName>
                                        </p:attrNameLst>
                                      </p:cBhvr>
                                      <p:to>
                                        <p:strVal val="visible"/>
                                      </p:to>
                                    </p:set>
                                    <p:anim calcmode="lin" valueType="num">
                                      <p:cBhvr additive="base">
                                        <p:cTn id="11" dur="500" fill="hold"/>
                                        <p:tgtEl>
                                          <p:spTgt spid="130051"/>
                                        </p:tgtEl>
                                        <p:attrNameLst>
                                          <p:attrName>ppt_x</p:attrName>
                                        </p:attrNameLst>
                                      </p:cBhvr>
                                      <p:tavLst>
                                        <p:tav tm="0">
                                          <p:val>
                                            <p:strVal val="#ppt_x"/>
                                          </p:val>
                                        </p:tav>
                                        <p:tav tm="100000">
                                          <p:val>
                                            <p:strVal val="#ppt_x"/>
                                          </p:val>
                                        </p:tav>
                                      </p:tavLst>
                                    </p:anim>
                                    <p:anim calcmode="lin" valueType="num">
                                      <p:cBhvr additive="base">
                                        <p:cTn id="12" dur="500" fill="hold"/>
                                        <p:tgtEl>
                                          <p:spTgt spid="1300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4"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722313" y="752475"/>
            <a:ext cx="11469687" cy="4188130"/>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1074"/>
                                        </p:tgtEl>
                                        <p:attrNameLst>
                                          <p:attrName>style.visibility</p:attrName>
                                        </p:attrNameLst>
                                      </p:cBhvr>
                                      <p:to>
                                        <p:strVal val="visible"/>
                                      </p:to>
                                    </p:set>
                                    <p:anim calcmode="lin" valueType="num">
                                      <p:cBhvr additive="base">
                                        <p:cTn id="7" dur="500" fill="hold"/>
                                        <p:tgtEl>
                                          <p:spTgt spid="131074"/>
                                        </p:tgtEl>
                                        <p:attrNameLst>
                                          <p:attrName>ppt_x</p:attrName>
                                        </p:attrNameLst>
                                      </p:cBhvr>
                                      <p:tavLst>
                                        <p:tav tm="0">
                                          <p:val>
                                            <p:strVal val="#ppt_x"/>
                                          </p:val>
                                        </p:tav>
                                        <p:tav tm="100000">
                                          <p:val>
                                            <p:strVal val="#ppt_x"/>
                                          </p:val>
                                        </p:tav>
                                      </p:tavLst>
                                    </p:anim>
                                    <p:anim calcmode="lin" valueType="num">
                                      <p:cBhvr additive="base">
                                        <p:cTn id="8" dur="500" fill="hold"/>
                                        <p:tgtEl>
                                          <p:spTgt spid="1310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96900" y="352336"/>
            <a:ext cx="11569700" cy="5170646"/>
          </a:xfrm>
          <a:prstGeom prst="rect">
            <a:avLst/>
          </a:prstGeom>
        </p:spPr>
        <p:txBody>
          <a:bodyPr wrap="square">
            <a:spAutoFit/>
          </a:bodyPr>
          <a:lstStyle/>
          <a:p>
            <a:pPr>
              <a:lnSpc>
                <a:spcPct val="150000"/>
              </a:lnSpc>
            </a:pPr>
            <a:r>
              <a:rPr lang="zh-CN" altLang="zh-CN" sz="4400" b="1" dirty="0" smtClean="0">
                <a:latin typeface="宋体" pitchFamily="2" charset="-122"/>
                <a:ea typeface="宋体" pitchFamily="2" charset="-122"/>
              </a:rPr>
              <a:t>类型二</a:t>
            </a:r>
            <a:r>
              <a:rPr lang="en-US" altLang="zh-CN" sz="4400" b="1" dirty="0" smtClean="0">
                <a:latin typeface="宋体" pitchFamily="2" charset="-122"/>
                <a:ea typeface="宋体" pitchFamily="2" charset="-122"/>
              </a:rPr>
              <a:t>:</a:t>
            </a:r>
            <a:r>
              <a:rPr lang="zh-CN" altLang="zh-CN" sz="4400" b="1" dirty="0" smtClean="0">
                <a:latin typeface="宋体" pitchFamily="2" charset="-122"/>
                <a:ea typeface="宋体" pitchFamily="2" charset="-122"/>
              </a:rPr>
              <a:t>可转化为线段长类的面积型问题</a:t>
            </a:r>
            <a:r>
              <a:rPr lang="zh-CN" altLang="zh-CN" sz="4400" dirty="0" smtClean="0">
                <a:latin typeface="宋体" pitchFamily="2" charset="-122"/>
                <a:ea typeface="宋体" pitchFamily="2" charset="-122"/>
              </a:rPr>
              <a:t></a:t>
            </a:r>
          </a:p>
          <a:p>
            <a:pPr>
              <a:lnSpc>
                <a:spcPct val="150000"/>
              </a:lnSpc>
            </a:pPr>
            <a:r>
              <a:rPr lang="zh-CN" altLang="zh-CN" sz="4400" dirty="0" smtClean="0">
                <a:latin typeface="宋体" pitchFamily="2" charset="-122"/>
                <a:ea typeface="宋体" pitchFamily="2" charset="-122"/>
              </a:rPr>
              <a:t>【例</a:t>
            </a:r>
            <a:r>
              <a:rPr lang="en-US" altLang="zh-CN" sz="4400" dirty="0" smtClean="0">
                <a:latin typeface="宋体" pitchFamily="2" charset="-122"/>
                <a:ea typeface="宋体" pitchFamily="2" charset="-122"/>
              </a:rPr>
              <a:t>2</a:t>
            </a:r>
            <a:r>
              <a:rPr lang="zh-CN" altLang="zh-CN" sz="4400" dirty="0" smtClean="0">
                <a:latin typeface="宋体" pitchFamily="2" charset="-122"/>
                <a:ea typeface="宋体" pitchFamily="2" charset="-122"/>
              </a:rPr>
              <a:t>】如图</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抛物线</a:t>
            </a:r>
            <a:r>
              <a:rPr lang="en-US" altLang="zh-CN" sz="4400" dirty="0" smtClean="0">
                <a:latin typeface="宋体" pitchFamily="2" charset="-122"/>
                <a:ea typeface="宋体" pitchFamily="2" charset="-122"/>
              </a:rPr>
              <a:t>y</a:t>
            </a:r>
            <a:r>
              <a:rPr lang="zh-CN" altLang="zh-CN" sz="4400" dirty="0" smtClean="0">
                <a:latin typeface="宋体" pitchFamily="2" charset="-122"/>
                <a:ea typeface="宋体" pitchFamily="2" charset="-122"/>
              </a:rPr>
              <a:t>＝</a:t>
            </a:r>
            <a:r>
              <a:rPr lang="en-US" altLang="zh-CN" sz="4400" dirty="0" smtClean="0">
                <a:latin typeface="宋体" pitchFamily="2" charset="-122"/>
                <a:ea typeface="宋体" pitchFamily="2" charset="-122"/>
              </a:rPr>
              <a:t>x</a:t>
            </a:r>
            <a:r>
              <a:rPr lang="en-US" altLang="zh-CN" sz="4400" baseline="30000" dirty="0" smtClean="0">
                <a:latin typeface="宋体" pitchFamily="2" charset="-122"/>
                <a:ea typeface="宋体" pitchFamily="2" charset="-122"/>
              </a:rPr>
              <a:t>2</a:t>
            </a:r>
            <a:r>
              <a:rPr lang="en-US" altLang="zh-CN" sz="4400" dirty="0" smtClean="0">
                <a:latin typeface="宋体" pitchFamily="2" charset="-122"/>
                <a:ea typeface="宋体" pitchFamily="2" charset="-122"/>
              </a:rPr>
              <a:t>-mx-(m+1)</a:t>
            </a:r>
            <a:r>
              <a:rPr lang="zh-CN" altLang="zh-CN" sz="4400" dirty="0" smtClean="0">
                <a:latin typeface="宋体" pitchFamily="2" charset="-122"/>
                <a:ea typeface="宋体" pitchFamily="2" charset="-122"/>
              </a:rPr>
              <a:t>与</a:t>
            </a:r>
            <a:r>
              <a:rPr lang="en-US" altLang="zh-CN" sz="4400" dirty="0" smtClean="0">
                <a:latin typeface="宋体" pitchFamily="2" charset="-122"/>
                <a:ea typeface="宋体" pitchFamily="2" charset="-122"/>
              </a:rPr>
              <a:t>x</a:t>
            </a:r>
            <a:r>
              <a:rPr lang="zh-CN" altLang="zh-CN" sz="4400" dirty="0" smtClean="0">
                <a:latin typeface="宋体" pitchFamily="2" charset="-122"/>
                <a:ea typeface="宋体" pitchFamily="2" charset="-122"/>
              </a:rPr>
              <a:t>轴</a:t>
            </a:r>
            <a:r>
              <a:rPr lang="zh-CN" altLang="zh-CN" sz="4400" dirty="0" smtClean="0">
                <a:latin typeface="宋体" pitchFamily="2" charset="-122"/>
                <a:ea typeface="宋体" pitchFamily="2" charset="-122"/>
              </a:rPr>
              <a:t>负半</a:t>
            </a:r>
            <a:r>
              <a:rPr lang="zh-CN" altLang="zh-CN" sz="4400" dirty="0" smtClean="0">
                <a:latin typeface="宋体" pitchFamily="2" charset="-122"/>
                <a:ea typeface="宋体" pitchFamily="2" charset="-122"/>
              </a:rPr>
              <a:t>轴交于点</a:t>
            </a:r>
            <a:r>
              <a:rPr lang="en-US" altLang="zh-CN" sz="4400" dirty="0" smtClean="0">
                <a:latin typeface="宋体" pitchFamily="2" charset="-122"/>
                <a:ea typeface="宋体" pitchFamily="2" charset="-122"/>
              </a:rPr>
              <a:t>A(x</a:t>
            </a:r>
            <a:r>
              <a:rPr lang="en-US" altLang="zh-CN" sz="4400" baseline="-25000" dirty="0" smtClean="0">
                <a:latin typeface="宋体" pitchFamily="2" charset="-122"/>
                <a:ea typeface="宋体" pitchFamily="2" charset="-122"/>
              </a:rPr>
              <a:t>1</a:t>
            </a:r>
            <a:r>
              <a:rPr lang="en-US" altLang="zh-CN" sz="4400" dirty="0" smtClean="0">
                <a:latin typeface="宋体" pitchFamily="2" charset="-122"/>
                <a:ea typeface="宋体" pitchFamily="2" charset="-122"/>
              </a:rPr>
              <a:t>,0),</a:t>
            </a:r>
            <a:r>
              <a:rPr lang="zh-CN" altLang="zh-CN" sz="4400" dirty="0" smtClean="0">
                <a:latin typeface="宋体" pitchFamily="2" charset="-122"/>
                <a:ea typeface="宋体" pitchFamily="2" charset="-122"/>
              </a:rPr>
              <a:t>与</a:t>
            </a:r>
            <a:r>
              <a:rPr lang="en-US" altLang="zh-CN" sz="4400" dirty="0" smtClean="0">
                <a:latin typeface="宋体" pitchFamily="2" charset="-122"/>
                <a:ea typeface="宋体" pitchFamily="2" charset="-122"/>
              </a:rPr>
              <a:t>x</a:t>
            </a:r>
            <a:r>
              <a:rPr lang="zh-CN" altLang="zh-CN" sz="4400" dirty="0" smtClean="0">
                <a:latin typeface="宋体" pitchFamily="2" charset="-122"/>
                <a:ea typeface="宋体" pitchFamily="2" charset="-122"/>
              </a:rPr>
              <a:t>轴正半轴交于点</a:t>
            </a:r>
            <a:r>
              <a:rPr lang="en-US" altLang="zh-CN" sz="4400" dirty="0" smtClean="0">
                <a:latin typeface="宋体" pitchFamily="2" charset="-122"/>
                <a:ea typeface="宋体" pitchFamily="2" charset="-122"/>
              </a:rPr>
              <a:t>B(x</a:t>
            </a:r>
            <a:r>
              <a:rPr lang="en-US" altLang="zh-CN" sz="4400" baseline="-25000" dirty="0" smtClean="0">
                <a:latin typeface="宋体" pitchFamily="2" charset="-122"/>
                <a:ea typeface="宋体" pitchFamily="2" charset="-122"/>
              </a:rPr>
              <a:t>2</a:t>
            </a:r>
            <a:r>
              <a:rPr lang="en-US" altLang="zh-CN" sz="4400" dirty="0" smtClean="0">
                <a:latin typeface="宋体" pitchFamily="2" charset="-122"/>
                <a:ea typeface="宋体" pitchFamily="2" charset="-122"/>
              </a:rPr>
              <a:t>,0</a:t>
            </a:r>
            <a:r>
              <a:rPr lang="en-US" altLang="zh-CN" sz="4400" dirty="0" smtClean="0">
                <a:latin typeface="宋体" pitchFamily="2" charset="-122"/>
                <a:ea typeface="宋体" pitchFamily="2" charset="-122"/>
              </a:rPr>
              <a:t>)</a:t>
            </a:r>
          </a:p>
          <a:p>
            <a:pPr>
              <a:lnSpc>
                <a:spcPct val="150000"/>
              </a:lnSpc>
            </a:pPr>
            <a:r>
              <a:rPr lang="en-US" altLang="zh-CN" sz="4400" dirty="0" smtClean="0">
                <a:latin typeface="宋体" pitchFamily="2" charset="-122"/>
                <a:ea typeface="宋体" pitchFamily="2" charset="-122"/>
              </a:rPr>
              <a:t>(</a:t>
            </a:r>
            <a:r>
              <a:rPr lang="en-US" altLang="zh-CN" sz="4400" dirty="0" smtClean="0">
                <a:latin typeface="宋体" pitchFamily="2" charset="-122"/>
                <a:ea typeface="宋体" pitchFamily="2" charset="-122"/>
              </a:rPr>
              <a:t>OA</a:t>
            </a:r>
            <a:r>
              <a:rPr lang="zh-CN" altLang="zh-CN" sz="4400" dirty="0" smtClean="0">
                <a:latin typeface="宋体" pitchFamily="2" charset="-122"/>
                <a:ea typeface="宋体" pitchFamily="2" charset="-122"/>
              </a:rPr>
              <a:t>＜</a:t>
            </a:r>
            <a:r>
              <a:rPr lang="en-US" altLang="zh-CN" sz="4400" dirty="0" smtClean="0">
                <a:latin typeface="宋体" pitchFamily="2" charset="-122"/>
                <a:ea typeface="宋体" pitchFamily="2" charset="-122"/>
              </a:rPr>
              <a:t>OB),</a:t>
            </a:r>
            <a:r>
              <a:rPr lang="zh-CN" altLang="zh-CN" sz="4400" dirty="0" smtClean="0">
                <a:latin typeface="宋体" pitchFamily="2" charset="-122"/>
                <a:ea typeface="宋体" pitchFamily="2" charset="-122"/>
              </a:rPr>
              <a:t>与</a:t>
            </a:r>
            <a:r>
              <a:rPr lang="en-US" altLang="zh-CN" sz="4400" dirty="0" smtClean="0">
                <a:latin typeface="宋体" pitchFamily="2" charset="-122"/>
                <a:ea typeface="宋体" pitchFamily="2" charset="-122"/>
              </a:rPr>
              <a:t>y</a:t>
            </a:r>
            <a:r>
              <a:rPr lang="zh-CN" altLang="zh-CN" sz="4400" dirty="0" smtClean="0">
                <a:latin typeface="宋体" pitchFamily="2" charset="-122"/>
                <a:ea typeface="宋体" pitchFamily="2" charset="-122"/>
              </a:rPr>
              <a:t>轴交于点</a:t>
            </a:r>
            <a:r>
              <a:rPr lang="en-US" altLang="zh-CN" sz="4400" dirty="0" smtClean="0">
                <a:latin typeface="宋体" pitchFamily="2" charset="-122"/>
                <a:ea typeface="宋体" pitchFamily="2" charset="-122"/>
              </a:rPr>
              <a:t>C,</a:t>
            </a:r>
            <a:r>
              <a:rPr lang="zh-CN" altLang="zh-CN" sz="4400" dirty="0" smtClean="0">
                <a:latin typeface="宋体" pitchFamily="2" charset="-122"/>
                <a:ea typeface="宋体" pitchFamily="2" charset="-122"/>
              </a:rPr>
              <a:t>且满足</a:t>
            </a:r>
            <a:r>
              <a:rPr lang="en-US" altLang="zh-CN" sz="4400" dirty="0" smtClean="0">
                <a:latin typeface="宋体" pitchFamily="2" charset="-122"/>
                <a:ea typeface="宋体" pitchFamily="2" charset="-122"/>
              </a:rPr>
              <a:t>x</a:t>
            </a:r>
            <a:r>
              <a:rPr lang="en-US" altLang="zh-CN" sz="4400" baseline="30000" dirty="0" smtClean="0">
                <a:latin typeface="宋体" pitchFamily="2" charset="-122"/>
                <a:ea typeface="宋体" pitchFamily="2" charset="-122"/>
              </a:rPr>
              <a:t>2</a:t>
            </a:r>
            <a:r>
              <a:rPr lang="en-US" altLang="zh-CN" sz="4400" baseline="-25000" dirty="0" smtClean="0">
                <a:latin typeface="宋体" pitchFamily="2" charset="-122"/>
                <a:ea typeface="宋体" pitchFamily="2" charset="-122"/>
              </a:rPr>
              <a:t>1</a:t>
            </a:r>
            <a:r>
              <a:rPr lang="en-US" altLang="zh-CN" sz="4400" dirty="0" smtClean="0">
                <a:latin typeface="宋体" pitchFamily="2" charset="-122"/>
                <a:ea typeface="宋体" pitchFamily="2" charset="-122"/>
              </a:rPr>
              <a:t>+x</a:t>
            </a:r>
            <a:r>
              <a:rPr lang="en-US" altLang="zh-CN" sz="4400" baseline="30000" dirty="0" smtClean="0">
                <a:latin typeface="宋体" pitchFamily="2" charset="-122"/>
                <a:ea typeface="宋体" pitchFamily="2" charset="-122"/>
              </a:rPr>
              <a:t>2</a:t>
            </a:r>
            <a:r>
              <a:rPr lang="en-US" altLang="zh-CN" sz="4400" baseline="-25000" dirty="0" smtClean="0">
                <a:latin typeface="宋体" pitchFamily="2" charset="-122"/>
                <a:ea typeface="宋体" pitchFamily="2" charset="-122"/>
              </a:rPr>
              <a:t>2</a:t>
            </a:r>
            <a:r>
              <a:rPr lang="en-US" altLang="zh-CN" sz="4400" dirty="0" smtClean="0">
                <a:latin typeface="宋体" pitchFamily="2" charset="-122"/>
                <a:ea typeface="宋体" pitchFamily="2" charset="-122"/>
              </a:rPr>
              <a:t>-x1x</a:t>
            </a:r>
            <a:r>
              <a:rPr lang="en-US" altLang="zh-CN" sz="4400" baseline="-25000" dirty="0" smtClean="0">
                <a:latin typeface="宋体" pitchFamily="2" charset="-122"/>
                <a:ea typeface="宋体" pitchFamily="2" charset="-122"/>
              </a:rPr>
              <a:t>2</a:t>
            </a:r>
            <a:r>
              <a:rPr lang="zh-CN" altLang="zh-CN" sz="4400" dirty="0" smtClean="0">
                <a:latin typeface="宋体" pitchFamily="2" charset="-122"/>
                <a:ea typeface="宋体" pitchFamily="2" charset="-122"/>
              </a:rPr>
              <a:t>＝</a:t>
            </a:r>
            <a:r>
              <a:rPr lang="en-US" altLang="zh-CN" sz="4400" dirty="0" smtClean="0">
                <a:latin typeface="宋体" pitchFamily="2" charset="-122"/>
                <a:ea typeface="宋体" pitchFamily="2" charset="-122"/>
              </a:rPr>
              <a:t>13.</a:t>
            </a:r>
            <a:endParaRPr lang="zh-CN" altLang="zh-CN" sz="4400" dirty="0">
              <a:latin typeface="宋体" pitchFamily="2" charset="-122"/>
              <a:ea typeface="宋体" pitchFamily="2" charset="-122"/>
            </a:endParaRPr>
          </a:p>
        </p:txBody>
      </p:sp>
      <p:pic>
        <p:nvPicPr>
          <p:cNvPr id="132098"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7459663" y="4767262"/>
            <a:ext cx="4372596" cy="4135438"/>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47700" y="850037"/>
            <a:ext cx="11417300" cy="3970318"/>
          </a:xfrm>
          <a:prstGeom prst="rect">
            <a:avLst/>
          </a:prstGeom>
        </p:spPr>
        <p:txBody>
          <a:bodyPr wrap="square">
            <a:spAutoFit/>
          </a:bodyPr>
          <a:lstStyle/>
          <a:p>
            <a:pPr>
              <a:lnSpc>
                <a:spcPct val="150000"/>
              </a:lnSpc>
            </a:pPr>
            <a:r>
              <a:rPr lang="en-US" altLang="zh-CN" sz="4400" dirty="0" smtClean="0">
                <a:latin typeface="宋体" pitchFamily="2" charset="-122"/>
                <a:ea typeface="宋体" pitchFamily="2" charset="-122"/>
              </a:rPr>
              <a:t>(1)</a:t>
            </a:r>
            <a:r>
              <a:rPr lang="zh-CN" altLang="zh-CN" sz="4400" dirty="0" smtClean="0">
                <a:latin typeface="宋体" pitchFamily="2" charset="-122"/>
                <a:ea typeface="宋体" pitchFamily="2" charset="-122"/>
              </a:rPr>
              <a:t>求抛物线的解析式</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a:t>
            </a:r>
          </a:p>
          <a:p>
            <a:pPr>
              <a:lnSpc>
                <a:spcPct val="150000"/>
              </a:lnSpc>
            </a:pPr>
            <a:r>
              <a:rPr lang="zh-CN" altLang="zh-CN" sz="4000" dirty="0" smtClean="0">
                <a:latin typeface="宋体" pitchFamily="2" charset="-122"/>
                <a:ea typeface="宋体" pitchFamily="2" charset="-122"/>
              </a:rPr>
              <a:t>【分析】</a:t>
            </a:r>
            <a:r>
              <a:rPr lang="en-US" altLang="zh-CN" sz="4000" dirty="0" smtClean="0">
                <a:latin typeface="宋体" pitchFamily="2" charset="-122"/>
                <a:ea typeface="宋体" pitchFamily="2" charset="-122"/>
              </a:rPr>
              <a:t>(1)</a:t>
            </a:r>
            <a:r>
              <a:rPr lang="zh-CN" altLang="zh-CN" sz="4000" dirty="0" smtClean="0">
                <a:latin typeface="宋体" pitchFamily="2" charset="-122"/>
                <a:ea typeface="宋体" pitchFamily="2" charset="-122"/>
              </a:rPr>
              <a:t>由根与系数的关系可建立关于</a:t>
            </a:r>
            <a:r>
              <a:rPr lang="en-US" altLang="zh-CN" sz="4000" dirty="0" smtClean="0">
                <a:latin typeface="宋体" pitchFamily="2" charset="-122"/>
                <a:ea typeface="宋体" pitchFamily="2" charset="-122"/>
              </a:rPr>
              <a:t>m</a:t>
            </a:r>
            <a:r>
              <a:rPr lang="zh-CN" altLang="zh-CN" sz="4000" dirty="0" smtClean="0">
                <a:latin typeface="宋体" pitchFamily="2" charset="-122"/>
                <a:ea typeface="宋体" pitchFamily="2" charset="-122"/>
              </a:rPr>
              <a:t>的方程</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求出</a:t>
            </a:r>
            <a:r>
              <a:rPr lang="en-US" altLang="zh-CN" sz="4000" dirty="0" smtClean="0">
                <a:latin typeface="宋体" pitchFamily="2" charset="-122"/>
                <a:ea typeface="宋体" pitchFamily="2" charset="-122"/>
              </a:rPr>
              <a:t>m</a:t>
            </a:r>
            <a:r>
              <a:rPr lang="zh-CN" altLang="zh-CN" sz="4000" dirty="0" smtClean="0">
                <a:latin typeface="宋体" pitchFamily="2" charset="-122"/>
                <a:ea typeface="宋体" pitchFamily="2" charset="-122"/>
              </a:rPr>
              <a:t>的值</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及抛物线的对称轴在</a:t>
            </a:r>
            <a:r>
              <a:rPr lang="en-US" altLang="zh-CN" sz="4000" dirty="0" smtClean="0">
                <a:latin typeface="宋体" pitchFamily="2" charset="-122"/>
                <a:ea typeface="宋体" pitchFamily="2" charset="-122"/>
              </a:rPr>
              <a:t>y</a:t>
            </a:r>
            <a:r>
              <a:rPr lang="zh-CN" altLang="zh-CN" sz="4000" dirty="0" smtClean="0">
                <a:latin typeface="宋体" pitchFamily="2" charset="-122"/>
                <a:ea typeface="宋体" pitchFamily="2" charset="-122"/>
              </a:rPr>
              <a:t>轴即可确定抛物线的解析式</a:t>
            </a:r>
            <a:r>
              <a:rPr lang="en-US" altLang="zh-CN" sz="4000" dirty="0" smtClean="0">
                <a:latin typeface="宋体" pitchFamily="2" charset="-122"/>
                <a:ea typeface="宋体" pitchFamily="2" charset="-122"/>
              </a:rPr>
              <a:t>;</a:t>
            </a:r>
            <a:r>
              <a:rPr lang="zh-CN" altLang="zh-CN" sz="4400" dirty="0" smtClean="0">
                <a:latin typeface="宋体" pitchFamily="2" charset="-122"/>
                <a:ea typeface="宋体" pitchFamily="2" charset="-122"/>
              </a:rPr>
              <a:t></a:t>
            </a:r>
            <a:endParaRPr lang="zh-CN" altLang="en-US" sz="4400" dirty="0">
              <a:latin typeface="宋体" pitchFamily="2" charset="-122"/>
              <a:ea typeface="宋体" pitchFamily="2" charset="-122"/>
            </a:endParaRPr>
          </a:p>
        </p:txBody>
      </p:sp>
    </p:spTree>
    <p:custDataLst>
      <p:tags r:id="rId1"/>
    </p:custData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503238" y="623888"/>
            <a:ext cx="11891150" cy="6411912"/>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4146"/>
                                        </p:tgtEl>
                                        <p:attrNameLst>
                                          <p:attrName>style.visibility</p:attrName>
                                        </p:attrNameLst>
                                      </p:cBhvr>
                                      <p:to>
                                        <p:strVal val="visible"/>
                                      </p:to>
                                    </p:set>
                                    <p:anim calcmode="lin" valueType="num">
                                      <p:cBhvr additive="base">
                                        <p:cTn id="7" dur="500" fill="hold"/>
                                        <p:tgtEl>
                                          <p:spTgt spid="134146"/>
                                        </p:tgtEl>
                                        <p:attrNameLst>
                                          <p:attrName>ppt_x</p:attrName>
                                        </p:attrNameLst>
                                      </p:cBhvr>
                                      <p:tavLst>
                                        <p:tav tm="0">
                                          <p:val>
                                            <p:strVal val="#ppt_x"/>
                                          </p:val>
                                        </p:tav>
                                        <p:tav tm="100000">
                                          <p:val>
                                            <p:strVal val="#ppt_x"/>
                                          </p:val>
                                        </p:tav>
                                      </p:tavLst>
                                    </p:anim>
                                    <p:anim calcmode="lin" valueType="num">
                                      <p:cBhvr additive="base">
                                        <p:cTn id="8" dur="500" fill="hold"/>
                                        <p:tgtEl>
                                          <p:spTgt spid="1341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2300" y="599639"/>
            <a:ext cx="11722100" cy="6740307"/>
          </a:xfrm>
          <a:prstGeom prst="rect">
            <a:avLst/>
          </a:prstGeom>
        </p:spPr>
        <p:txBody>
          <a:bodyPr wrap="square">
            <a:spAutoFit/>
          </a:bodyPr>
          <a:lstStyle/>
          <a:p>
            <a:pPr>
              <a:lnSpc>
                <a:spcPct val="150000"/>
              </a:lnSpc>
            </a:pPr>
            <a:r>
              <a:rPr lang="en-US" altLang="zh-CN" sz="4400" dirty="0" smtClean="0">
                <a:latin typeface="宋体" pitchFamily="2" charset="-122"/>
                <a:ea typeface="宋体" pitchFamily="2" charset="-122"/>
              </a:rPr>
              <a:t>(2)</a:t>
            </a:r>
            <a:r>
              <a:rPr lang="zh-CN" altLang="zh-CN" sz="4400" dirty="0" smtClean="0">
                <a:latin typeface="宋体" pitchFamily="2" charset="-122"/>
                <a:ea typeface="宋体" pitchFamily="2" charset="-122"/>
              </a:rPr>
              <a:t>在抛物线上是否存在点</a:t>
            </a:r>
            <a:r>
              <a:rPr lang="en-US" altLang="zh-CN" sz="4400" dirty="0" smtClean="0">
                <a:latin typeface="宋体" pitchFamily="2" charset="-122"/>
                <a:ea typeface="宋体" pitchFamily="2" charset="-122"/>
              </a:rPr>
              <a:t>Q,</a:t>
            </a:r>
            <a:r>
              <a:rPr lang="zh-CN" altLang="zh-CN" sz="4400" dirty="0" smtClean="0">
                <a:latin typeface="宋体" pitchFamily="2" charset="-122"/>
                <a:ea typeface="宋体" pitchFamily="2" charset="-122"/>
              </a:rPr>
              <a:t>使得</a:t>
            </a:r>
            <a:r>
              <a:rPr lang="en-US" altLang="zh-CN" sz="4400" dirty="0" smtClean="0">
                <a:latin typeface="宋体" pitchFamily="2" charset="-122"/>
                <a:ea typeface="宋体" pitchFamily="2" charset="-122"/>
              </a:rPr>
              <a:t>S</a:t>
            </a:r>
            <a:r>
              <a:rPr lang="zh-CN" altLang="zh-CN" sz="4400" baseline="-25000" dirty="0" smtClean="0">
                <a:latin typeface="宋体" pitchFamily="2" charset="-122"/>
                <a:ea typeface="宋体" pitchFamily="2" charset="-122"/>
              </a:rPr>
              <a:t>△</a:t>
            </a:r>
            <a:r>
              <a:rPr lang="en-US" altLang="zh-CN" sz="4400" baseline="-25000" dirty="0" smtClean="0">
                <a:latin typeface="宋体" pitchFamily="2" charset="-122"/>
                <a:ea typeface="宋体" pitchFamily="2" charset="-122"/>
              </a:rPr>
              <a:t>ACQ</a:t>
            </a:r>
            <a:r>
              <a:rPr lang="zh-CN" altLang="zh-CN" sz="4400" dirty="0" smtClean="0">
                <a:latin typeface="宋体" pitchFamily="2" charset="-122"/>
                <a:ea typeface="宋体" pitchFamily="2" charset="-122"/>
              </a:rPr>
              <a:t>＝</a:t>
            </a:r>
            <a:r>
              <a:rPr lang="en-US" altLang="zh-CN" sz="4400" dirty="0" smtClean="0">
                <a:latin typeface="宋体" pitchFamily="2" charset="-122"/>
                <a:ea typeface="宋体" pitchFamily="2" charset="-122"/>
              </a:rPr>
              <a:t>2S</a:t>
            </a:r>
            <a:r>
              <a:rPr lang="zh-CN" altLang="zh-CN" sz="4400" baseline="-25000" dirty="0" smtClean="0">
                <a:latin typeface="宋体" pitchFamily="2" charset="-122"/>
                <a:ea typeface="宋体" pitchFamily="2" charset="-122"/>
              </a:rPr>
              <a:t>△</a:t>
            </a:r>
            <a:r>
              <a:rPr lang="en-US" altLang="zh-CN" sz="4400" baseline="-25000" dirty="0" smtClean="0">
                <a:latin typeface="宋体" pitchFamily="2" charset="-122"/>
                <a:ea typeface="宋体" pitchFamily="2" charset="-122"/>
              </a:rPr>
              <a:t>AOC</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若存在</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求出点</a:t>
            </a:r>
            <a:r>
              <a:rPr lang="en-US" altLang="zh-CN" sz="4400" dirty="0" smtClean="0">
                <a:latin typeface="宋体" pitchFamily="2" charset="-122"/>
                <a:ea typeface="宋体" pitchFamily="2" charset="-122"/>
              </a:rPr>
              <a:t>Q</a:t>
            </a:r>
            <a:r>
              <a:rPr lang="zh-CN" altLang="zh-CN" sz="4400" dirty="0" smtClean="0">
                <a:latin typeface="宋体" pitchFamily="2" charset="-122"/>
                <a:ea typeface="宋体" pitchFamily="2" charset="-122"/>
              </a:rPr>
              <a:t>的坐标</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若不存在</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说明理由</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a:t>
            </a:r>
          </a:p>
          <a:p>
            <a:pPr>
              <a:lnSpc>
                <a:spcPct val="150000"/>
              </a:lnSpc>
            </a:pPr>
            <a:r>
              <a:rPr lang="zh-CN" altLang="zh-CN" sz="4000" dirty="0" smtClean="0">
                <a:latin typeface="宋体" pitchFamily="2" charset="-122"/>
                <a:ea typeface="宋体" pitchFamily="2" charset="-122"/>
              </a:rPr>
              <a:t>【分析】</a:t>
            </a:r>
            <a:r>
              <a:rPr lang="en-US" altLang="zh-CN" sz="4000" dirty="0" smtClean="0">
                <a:latin typeface="宋体" pitchFamily="2" charset="-122"/>
                <a:ea typeface="宋体" pitchFamily="2" charset="-122"/>
              </a:rPr>
              <a:t>(2)</a:t>
            </a:r>
            <a:r>
              <a:rPr lang="zh-CN" altLang="zh-CN" sz="4000" dirty="0" smtClean="0">
                <a:latin typeface="宋体" pitchFamily="2" charset="-122"/>
                <a:ea typeface="宋体" pitchFamily="2" charset="-122"/>
              </a:rPr>
              <a:t>过点</a:t>
            </a:r>
            <a:r>
              <a:rPr lang="en-US" altLang="zh-CN" sz="4000" dirty="0" smtClean="0">
                <a:latin typeface="宋体" pitchFamily="2" charset="-122"/>
                <a:ea typeface="宋体" pitchFamily="2" charset="-122"/>
              </a:rPr>
              <a:t>Q</a:t>
            </a:r>
            <a:r>
              <a:rPr lang="zh-CN" altLang="zh-CN" sz="4000" dirty="0" smtClean="0">
                <a:latin typeface="宋体" pitchFamily="2" charset="-122"/>
                <a:ea typeface="宋体" pitchFamily="2" charset="-122"/>
              </a:rPr>
              <a:t>作</a:t>
            </a:r>
            <a:r>
              <a:rPr lang="en-US" altLang="zh-CN" sz="4000" dirty="0" smtClean="0">
                <a:latin typeface="宋体" pitchFamily="2" charset="-122"/>
                <a:ea typeface="宋体" pitchFamily="2" charset="-122"/>
              </a:rPr>
              <a:t>AC</a:t>
            </a:r>
            <a:r>
              <a:rPr lang="zh-CN" altLang="zh-CN" sz="4000" dirty="0" smtClean="0">
                <a:latin typeface="宋体" pitchFamily="2" charset="-122"/>
                <a:ea typeface="宋体" pitchFamily="2" charset="-122"/>
              </a:rPr>
              <a:t>的平行线交</a:t>
            </a:r>
            <a:r>
              <a:rPr lang="en-US" altLang="zh-CN" sz="4000" dirty="0" smtClean="0">
                <a:latin typeface="宋体" pitchFamily="2" charset="-122"/>
                <a:ea typeface="宋体" pitchFamily="2" charset="-122"/>
              </a:rPr>
              <a:t>x</a:t>
            </a:r>
            <a:r>
              <a:rPr lang="zh-CN" altLang="zh-CN" sz="4000" dirty="0" smtClean="0">
                <a:latin typeface="宋体" pitchFamily="2" charset="-122"/>
                <a:ea typeface="宋体" pitchFamily="2" charset="-122"/>
              </a:rPr>
              <a:t>轴于点</a:t>
            </a:r>
            <a:r>
              <a:rPr lang="en-US" altLang="zh-CN" sz="4000" dirty="0" smtClean="0">
                <a:latin typeface="宋体" pitchFamily="2" charset="-122"/>
                <a:ea typeface="宋体" pitchFamily="2" charset="-122"/>
              </a:rPr>
              <a:t>F,</a:t>
            </a:r>
            <a:r>
              <a:rPr lang="zh-CN" altLang="zh-CN" sz="4000" dirty="0" smtClean="0">
                <a:latin typeface="宋体" pitchFamily="2" charset="-122"/>
                <a:ea typeface="宋体" pitchFamily="2" charset="-122"/>
              </a:rPr>
              <a:t>连接</a:t>
            </a:r>
            <a:r>
              <a:rPr lang="en-US" altLang="zh-CN" sz="4000" dirty="0" smtClean="0">
                <a:latin typeface="宋体" pitchFamily="2" charset="-122"/>
                <a:ea typeface="宋体" pitchFamily="2" charset="-122"/>
              </a:rPr>
              <a:t>CF,</a:t>
            </a:r>
            <a:r>
              <a:rPr lang="zh-CN" altLang="zh-CN" sz="4000" dirty="0" smtClean="0">
                <a:latin typeface="宋体" pitchFamily="2" charset="-122"/>
                <a:ea typeface="宋体" pitchFamily="2" charset="-122"/>
              </a:rPr>
              <a:t>根据三角形的面积公式可得</a:t>
            </a:r>
            <a:r>
              <a:rPr lang="en-US" altLang="zh-CN" sz="4000" dirty="0" smtClean="0">
                <a:latin typeface="宋体" pitchFamily="2" charset="-122"/>
                <a:ea typeface="宋体" pitchFamily="2" charset="-122"/>
              </a:rPr>
              <a:t>S</a:t>
            </a:r>
            <a:r>
              <a:rPr lang="zh-CN" altLang="zh-CN" sz="4000" baseline="-25000" dirty="0" smtClean="0">
                <a:latin typeface="宋体" pitchFamily="2" charset="-122"/>
                <a:ea typeface="宋体" pitchFamily="2" charset="-122"/>
              </a:rPr>
              <a:t>△</a:t>
            </a:r>
            <a:r>
              <a:rPr lang="en-US" altLang="zh-CN" sz="4000" baseline="-25000" dirty="0" smtClean="0">
                <a:latin typeface="宋体" pitchFamily="2" charset="-122"/>
                <a:ea typeface="宋体" pitchFamily="2" charset="-122"/>
              </a:rPr>
              <a:t>ACQ</a:t>
            </a:r>
            <a:r>
              <a:rPr lang="zh-CN" altLang="zh-CN" sz="4000" dirty="0" smtClean="0">
                <a:latin typeface="宋体" pitchFamily="2" charset="-122"/>
                <a:ea typeface="宋体" pitchFamily="2" charset="-122"/>
              </a:rPr>
              <a:t>＝</a:t>
            </a:r>
            <a:r>
              <a:rPr lang="en-US" altLang="zh-CN" sz="4000" dirty="0" smtClean="0">
                <a:latin typeface="宋体" pitchFamily="2" charset="-122"/>
                <a:ea typeface="宋体" pitchFamily="2" charset="-122"/>
              </a:rPr>
              <a:t>S</a:t>
            </a:r>
            <a:r>
              <a:rPr lang="zh-CN" altLang="zh-CN" sz="4000" baseline="-25000" dirty="0" smtClean="0">
                <a:latin typeface="宋体" pitchFamily="2" charset="-122"/>
                <a:ea typeface="宋体" pitchFamily="2" charset="-122"/>
              </a:rPr>
              <a:t>△</a:t>
            </a:r>
            <a:r>
              <a:rPr lang="en-US" altLang="zh-CN" sz="4000" baseline="-25000" dirty="0" smtClean="0">
                <a:latin typeface="宋体" pitchFamily="2" charset="-122"/>
                <a:ea typeface="宋体" pitchFamily="2" charset="-122"/>
              </a:rPr>
              <a:t>ACF</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由</a:t>
            </a:r>
            <a:endParaRPr lang="en-US" altLang="zh-CN" sz="4000" dirty="0" smtClean="0">
              <a:latin typeface="宋体" pitchFamily="2" charset="-122"/>
              <a:ea typeface="宋体" pitchFamily="2" charset="-122"/>
            </a:endParaRPr>
          </a:p>
          <a:p>
            <a:pPr>
              <a:lnSpc>
                <a:spcPct val="150000"/>
              </a:lnSpc>
            </a:pPr>
            <a:r>
              <a:rPr lang="en-US" altLang="zh-CN" sz="4000" dirty="0" smtClean="0">
                <a:latin typeface="宋体" pitchFamily="2" charset="-122"/>
                <a:ea typeface="宋体" pitchFamily="2" charset="-122"/>
              </a:rPr>
              <a:t>S</a:t>
            </a:r>
            <a:r>
              <a:rPr lang="zh-CN" altLang="zh-CN" sz="4000" dirty="0" smtClean="0">
                <a:latin typeface="宋体" pitchFamily="2" charset="-122"/>
                <a:ea typeface="宋体" pitchFamily="2" charset="-122"/>
              </a:rPr>
              <a:t>△</a:t>
            </a:r>
            <a:r>
              <a:rPr lang="en-US" altLang="zh-CN" sz="4000" dirty="0" smtClean="0">
                <a:latin typeface="宋体" pitchFamily="2" charset="-122"/>
                <a:ea typeface="宋体" pitchFamily="2" charset="-122"/>
              </a:rPr>
              <a:t>ACQ</a:t>
            </a:r>
            <a:r>
              <a:rPr lang="zh-CN" altLang="zh-CN" sz="4000" dirty="0" smtClean="0">
                <a:latin typeface="宋体" pitchFamily="2" charset="-122"/>
                <a:ea typeface="宋体" pitchFamily="2" charset="-122"/>
              </a:rPr>
              <a:t>＝</a:t>
            </a:r>
            <a:r>
              <a:rPr lang="en-US" altLang="zh-CN" sz="4000" dirty="0" smtClean="0">
                <a:latin typeface="宋体" pitchFamily="2" charset="-122"/>
                <a:ea typeface="宋体" pitchFamily="2" charset="-122"/>
              </a:rPr>
              <a:t>2S</a:t>
            </a:r>
            <a:r>
              <a:rPr lang="zh-CN" altLang="zh-CN" sz="4000" baseline="-25000" dirty="0" smtClean="0">
                <a:latin typeface="宋体" pitchFamily="2" charset="-122"/>
                <a:ea typeface="宋体" pitchFamily="2" charset="-122"/>
              </a:rPr>
              <a:t>△</a:t>
            </a:r>
            <a:r>
              <a:rPr lang="en-US" altLang="zh-CN" sz="4000" baseline="-25000" dirty="0" smtClean="0">
                <a:latin typeface="宋体" pitchFamily="2" charset="-122"/>
                <a:ea typeface="宋体" pitchFamily="2" charset="-122"/>
              </a:rPr>
              <a:t>AOC</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得出</a:t>
            </a:r>
            <a:r>
              <a:rPr lang="en-US" altLang="zh-CN" sz="4000" dirty="0" smtClean="0">
                <a:latin typeface="宋体" pitchFamily="2" charset="-122"/>
                <a:ea typeface="宋体" pitchFamily="2" charset="-122"/>
              </a:rPr>
              <a:t>S</a:t>
            </a:r>
            <a:r>
              <a:rPr lang="zh-CN" altLang="zh-CN" sz="4000" baseline="-25000" dirty="0" smtClean="0">
                <a:latin typeface="宋体" pitchFamily="2" charset="-122"/>
                <a:ea typeface="宋体" pitchFamily="2" charset="-122"/>
              </a:rPr>
              <a:t>△</a:t>
            </a:r>
            <a:r>
              <a:rPr lang="en-US" altLang="zh-CN" sz="4000" baseline="-25000" dirty="0" smtClean="0">
                <a:latin typeface="宋体" pitchFamily="2" charset="-122"/>
                <a:ea typeface="宋体" pitchFamily="2" charset="-122"/>
              </a:rPr>
              <a:t>ACF</a:t>
            </a:r>
            <a:r>
              <a:rPr lang="zh-CN" altLang="zh-CN" sz="4000" dirty="0" smtClean="0">
                <a:latin typeface="宋体" pitchFamily="2" charset="-122"/>
                <a:ea typeface="宋体" pitchFamily="2" charset="-122"/>
              </a:rPr>
              <a:t>＝</a:t>
            </a:r>
            <a:r>
              <a:rPr lang="en-US" altLang="zh-CN" sz="4000" dirty="0" smtClean="0">
                <a:latin typeface="宋体" pitchFamily="2" charset="-122"/>
                <a:ea typeface="宋体" pitchFamily="2" charset="-122"/>
              </a:rPr>
              <a:t>2S</a:t>
            </a:r>
            <a:r>
              <a:rPr lang="zh-CN" altLang="zh-CN" sz="4000" baseline="-25000" dirty="0" smtClean="0">
                <a:latin typeface="宋体" pitchFamily="2" charset="-122"/>
                <a:ea typeface="宋体" pitchFamily="2" charset="-122"/>
              </a:rPr>
              <a:t>△</a:t>
            </a:r>
            <a:r>
              <a:rPr lang="en-US" altLang="zh-CN" sz="4000" baseline="-25000" dirty="0" smtClean="0">
                <a:latin typeface="宋体" pitchFamily="2" charset="-122"/>
                <a:ea typeface="宋体" pitchFamily="2" charset="-122"/>
              </a:rPr>
              <a:t>AOC</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那么</a:t>
            </a:r>
            <a:r>
              <a:rPr lang="en-US" altLang="zh-CN" sz="4000" dirty="0" smtClean="0">
                <a:latin typeface="宋体" pitchFamily="2" charset="-122"/>
                <a:ea typeface="宋体" pitchFamily="2" charset="-122"/>
              </a:rPr>
              <a:t>AF</a:t>
            </a:r>
            <a:r>
              <a:rPr lang="zh-CN" altLang="zh-CN" sz="4000" dirty="0" smtClean="0">
                <a:latin typeface="宋体" pitchFamily="2" charset="-122"/>
                <a:ea typeface="宋体" pitchFamily="2" charset="-122"/>
              </a:rPr>
              <a:t>＝</a:t>
            </a:r>
            <a:r>
              <a:rPr lang="en-US" altLang="zh-CN" sz="4000" dirty="0" smtClean="0">
                <a:latin typeface="宋体" pitchFamily="2" charset="-122"/>
                <a:ea typeface="宋体" pitchFamily="2" charset="-122"/>
              </a:rPr>
              <a:t>2OA.</a:t>
            </a:r>
            <a:r>
              <a:rPr lang="zh-CN" altLang="zh-CN" sz="4000" dirty="0" smtClean="0">
                <a:latin typeface="宋体" pitchFamily="2" charset="-122"/>
                <a:ea typeface="宋体" pitchFamily="2" charset="-122"/>
              </a:rPr>
              <a:t>利用待定系数法求出直线</a:t>
            </a:r>
            <a:r>
              <a:rPr lang="en-US" altLang="zh-CN" sz="4000" dirty="0" smtClean="0">
                <a:latin typeface="宋体" pitchFamily="2" charset="-122"/>
                <a:ea typeface="宋体" pitchFamily="2" charset="-122"/>
              </a:rPr>
              <a:t>FQ</a:t>
            </a:r>
            <a:r>
              <a:rPr lang="zh-CN" altLang="zh-CN" sz="4000" dirty="0" smtClean="0">
                <a:latin typeface="宋体" pitchFamily="2" charset="-122"/>
                <a:ea typeface="宋体" pitchFamily="2" charset="-122"/>
              </a:rPr>
              <a:t>的解析式</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把它与抛物线的解析式联立</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可得出点</a:t>
            </a:r>
            <a:r>
              <a:rPr lang="en-US" altLang="zh-CN" sz="4000" dirty="0" smtClean="0">
                <a:latin typeface="宋体" pitchFamily="2" charset="-122"/>
                <a:ea typeface="宋体" pitchFamily="2" charset="-122"/>
              </a:rPr>
              <a:t>Q</a:t>
            </a:r>
            <a:r>
              <a:rPr lang="zh-CN" altLang="zh-CN" sz="4000" dirty="0" smtClean="0">
                <a:latin typeface="宋体" pitchFamily="2" charset="-122"/>
                <a:ea typeface="宋体" pitchFamily="2" charset="-122"/>
              </a:rPr>
              <a:t>的坐标</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a:t>
            </a:r>
            <a:endParaRPr lang="zh-CN" altLang="zh-CN" sz="4000" dirty="0">
              <a:latin typeface="宋体" pitchFamily="2" charset="-122"/>
              <a:ea typeface="宋体" pitchFamily="2" charset="-122"/>
            </a:endParaRPr>
          </a:p>
        </p:txBody>
      </p:sp>
    </p:spTree>
    <p:custDataLst>
      <p:tags r:id="rId1"/>
    </p:custData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690563" y="406400"/>
            <a:ext cx="11488737" cy="8962308"/>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5170"/>
                                        </p:tgtEl>
                                        <p:attrNameLst>
                                          <p:attrName>style.visibility</p:attrName>
                                        </p:attrNameLst>
                                      </p:cBhvr>
                                      <p:to>
                                        <p:strVal val="visible"/>
                                      </p:to>
                                    </p:set>
                                    <p:anim calcmode="lin" valueType="num">
                                      <p:cBhvr additive="base">
                                        <p:cTn id="7" dur="500" fill="hold"/>
                                        <p:tgtEl>
                                          <p:spTgt spid="135170"/>
                                        </p:tgtEl>
                                        <p:attrNameLst>
                                          <p:attrName>ppt_x</p:attrName>
                                        </p:attrNameLst>
                                      </p:cBhvr>
                                      <p:tavLst>
                                        <p:tav tm="0">
                                          <p:val>
                                            <p:strVal val="#ppt_x"/>
                                          </p:val>
                                        </p:tav>
                                        <p:tav tm="100000">
                                          <p:val>
                                            <p:strVal val="#ppt_x"/>
                                          </p:val>
                                        </p:tav>
                                      </p:tavLst>
                                    </p:anim>
                                    <p:anim calcmode="lin" valueType="num">
                                      <p:cBhvr additive="base">
                                        <p:cTn id="8" dur="500" fill="hold"/>
                                        <p:tgtEl>
                                          <p:spTgt spid="1351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1052513" y="692149"/>
            <a:ext cx="10733045" cy="7296151"/>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6194"/>
                                        </p:tgtEl>
                                        <p:attrNameLst>
                                          <p:attrName>style.visibility</p:attrName>
                                        </p:attrNameLst>
                                      </p:cBhvr>
                                      <p:to>
                                        <p:strVal val="visible"/>
                                      </p:to>
                                    </p:set>
                                    <p:anim calcmode="lin" valueType="num">
                                      <p:cBhvr additive="base">
                                        <p:cTn id="7" dur="500" fill="hold"/>
                                        <p:tgtEl>
                                          <p:spTgt spid="136194"/>
                                        </p:tgtEl>
                                        <p:attrNameLst>
                                          <p:attrName>ppt_x</p:attrName>
                                        </p:attrNameLst>
                                      </p:cBhvr>
                                      <p:tavLst>
                                        <p:tav tm="0">
                                          <p:val>
                                            <p:strVal val="#ppt_x"/>
                                          </p:val>
                                        </p:tav>
                                        <p:tav tm="100000">
                                          <p:val>
                                            <p:strVal val="#ppt_x"/>
                                          </p:val>
                                        </p:tav>
                                      </p:tavLst>
                                    </p:anim>
                                    <p:anim calcmode="lin" valueType="num">
                                      <p:cBhvr additive="base">
                                        <p:cTn id="8" dur="500" fill="hold"/>
                                        <p:tgtEl>
                                          <p:spTgt spid="1361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9600" y="503534"/>
            <a:ext cx="11607800" cy="4385816"/>
          </a:xfrm>
          <a:prstGeom prst="rect">
            <a:avLst/>
          </a:prstGeom>
        </p:spPr>
        <p:txBody>
          <a:bodyPr wrap="square">
            <a:spAutoFit/>
          </a:bodyPr>
          <a:lstStyle/>
          <a:p>
            <a:pPr algn="ctr">
              <a:lnSpc>
                <a:spcPct val="150000"/>
              </a:lnSpc>
            </a:pPr>
            <a:r>
              <a:rPr lang="zh-CN" altLang="zh-CN" sz="5400" b="1" dirty="0" smtClean="0">
                <a:latin typeface="宋体" pitchFamily="2" charset="-122"/>
                <a:ea typeface="宋体" pitchFamily="2" charset="-122"/>
              </a:rPr>
              <a:t>专题过关</a:t>
            </a:r>
            <a:r>
              <a:rPr lang="zh-CN" altLang="zh-CN" sz="4400" dirty="0" smtClean="0">
                <a:latin typeface="宋体" pitchFamily="2" charset="-122"/>
                <a:ea typeface="宋体" pitchFamily="2" charset="-122"/>
              </a:rPr>
              <a:t></a:t>
            </a:r>
          </a:p>
          <a:p>
            <a:pPr>
              <a:lnSpc>
                <a:spcPct val="150000"/>
              </a:lnSpc>
            </a:pPr>
            <a:r>
              <a:rPr lang="en-US" altLang="zh-CN" sz="4400" dirty="0" smtClean="0">
                <a:latin typeface="宋体" pitchFamily="2" charset="-122"/>
                <a:ea typeface="宋体" pitchFamily="2" charset="-122"/>
              </a:rPr>
              <a:t>1.</a:t>
            </a:r>
            <a:r>
              <a:rPr lang="zh-CN" altLang="zh-CN" sz="4400" dirty="0" smtClean="0">
                <a:latin typeface="宋体" pitchFamily="2" charset="-122"/>
                <a:ea typeface="宋体" pitchFamily="2" charset="-122"/>
              </a:rPr>
              <a:t>如图</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已知二次函数</a:t>
            </a:r>
            <a:r>
              <a:rPr lang="en-US" altLang="zh-CN" sz="4400" dirty="0" smtClean="0">
                <a:latin typeface="宋体" pitchFamily="2" charset="-122"/>
                <a:ea typeface="宋体" pitchFamily="2" charset="-122"/>
              </a:rPr>
              <a:t>y</a:t>
            </a:r>
            <a:r>
              <a:rPr lang="zh-CN" altLang="zh-CN" sz="4400" dirty="0" smtClean="0">
                <a:latin typeface="宋体" pitchFamily="2" charset="-122"/>
                <a:ea typeface="宋体" pitchFamily="2" charset="-122"/>
              </a:rPr>
              <a:t>＝</a:t>
            </a:r>
            <a:r>
              <a:rPr lang="en-US" altLang="zh-CN" sz="4400" dirty="0" smtClean="0">
                <a:latin typeface="宋体" pitchFamily="2" charset="-122"/>
                <a:ea typeface="宋体" pitchFamily="2" charset="-122"/>
              </a:rPr>
              <a:t>ax</a:t>
            </a:r>
            <a:r>
              <a:rPr lang="en-US" altLang="zh-CN" sz="4400" baseline="30000" dirty="0" smtClean="0">
                <a:latin typeface="宋体" pitchFamily="2" charset="-122"/>
                <a:ea typeface="宋体" pitchFamily="2" charset="-122"/>
              </a:rPr>
              <a:t>2</a:t>
            </a:r>
            <a:r>
              <a:rPr lang="en-US" altLang="zh-CN" sz="4400" dirty="0" smtClean="0">
                <a:latin typeface="宋体" pitchFamily="2" charset="-122"/>
                <a:ea typeface="宋体" pitchFamily="2" charset="-122"/>
              </a:rPr>
              <a:t>+bx+c</a:t>
            </a:r>
            <a:r>
              <a:rPr lang="zh-CN" altLang="zh-CN" sz="4400" dirty="0" smtClean="0">
                <a:latin typeface="宋体" pitchFamily="2" charset="-122"/>
                <a:ea typeface="宋体" pitchFamily="2" charset="-122"/>
              </a:rPr>
              <a:t>的图象与</a:t>
            </a:r>
            <a:r>
              <a:rPr lang="en-US" altLang="zh-CN" sz="4400" dirty="0" smtClean="0">
                <a:latin typeface="宋体" pitchFamily="2" charset="-122"/>
                <a:ea typeface="宋体" pitchFamily="2" charset="-122"/>
              </a:rPr>
              <a:t>x</a:t>
            </a:r>
            <a:r>
              <a:rPr lang="zh-CN" altLang="zh-CN" sz="4400" dirty="0" smtClean="0">
                <a:latin typeface="宋体" pitchFamily="2" charset="-122"/>
                <a:ea typeface="宋体" pitchFamily="2" charset="-122"/>
              </a:rPr>
              <a:t>轴相交于</a:t>
            </a:r>
            <a:r>
              <a:rPr lang="en-US" altLang="zh-CN" sz="4400" dirty="0" smtClean="0">
                <a:latin typeface="宋体" pitchFamily="2" charset="-122"/>
                <a:ea typeface="宋体" pitchFamily="2" charset="-122"/>
              </a:rPr>
              <a:t>A(-1,0),B(3,0)</a:t>
            </a:r>
            <a:r>
              <a:rPr lang="zh-CN" altLang="zh-CN" sz="4400" dirty="0" smtClean="0">
                <a:latin typeface="宋体" pitchFamily="2" charset="-122"/>
                <a:ea typeface="宋体" pitchFamily="2" charset="-122"/>
              </a:rPr>
              <a:t>两点</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与</a:t>
            </a:r>
            <a:r>
              <a:rPr lang="en-US" altLang="zh-CN" sz="4400" dirty="0" smtClean="0">
                <a:latin typeface="宋体" pitchFamily="2" charset="-122"/>
                <a:ea typeface="宋体" pitchFamily="2" charset="-122"/>
              </a:rPr>
              <a:t>y</a:t>
            </a:r>
            <a:r>
              <a:rPr lang="zh-CN" altLang="zh-CN" sz="4400" dirty="0" smtClean="0">
                <a:latin typeface="宋体" pitchFamily="2" charset="-122"/>
                <a:ea typeface="宋体" pitchFamily="2" charset="-122"/>
              </a:rPr>
              <a:t>轴相交于点</a:t>
            </a:r>
            <a:r>
              <a:rPr lang="en-US" altLang="zh-CN" sz="4400" dirty="0" smtClean="0">
                <a:latin typeface="宋体" pitchFamily="2" charset="-122"/>
                <a:ea typeface="宋体" pitchFamily="2" charset="-122"/>
              </a:rPr>
              <a:t>C(0,-3).</a:t>
            </a:r>
            <a:r>
              <a:rPr lang="zh-CN" altLang="zh-CN" sz="4400" dirty="0" smtClean="0">
                <a:latin typeface="宋体" pitchFamily="2" charset="-122"/>
                <a:ea typeface="宋体" pitchFamily="2" charset="-122"/>
              </a:rPr>
              <a:t></a:t>
            </a:r>
            <a:endParaRPr lang="zh-CN" altLang="zh-CN" sz="4400" dirty="0">
              <a:latin typeface="宋体" pitchFamily="2" charset="-122"/>
              <a:ea typeface="宋体" pitchFamily="2" charset="-122"/>
            </a:endParaRPr>
          </a:p>
        </p:txBody>
      </p:sp>
      <p:pic>
        <p:nvPicPr>
          <p:cNvPr id="137218" name="Picture 2"/>
          <p:cNvPicPr>
            <a:picLocks noChangeAspect="1" noChangeArrowheads="1"/>
          </p:cNvPicPr>
          <p:nvPr/>
        </p:nvPicPr>
        <p:blipFill>
          <a:blip r:embed="rId4" cstate="print">
            <a:clrChange>
              <a:clrFrom>
                <a:srgbClr val="FFFFFF"/>
              </a:clrFrom>
              <a:clrTo>
                <a:srgbClr val="FFFFFF">
                  <a:alpha val="0"/>
                </a:srgbClr>
              </a:clrTo>
            </a:clrChange>
            <a:lum bright="-20000" contrast="40000"/>
          </a:blip>
          <a:srcRect/>
          <a:stretch>
            <a:fillRect/>
          </a:stretch>
        </p:blipFill>
        <p:spPr bwMode="auto">
          <a:xfrm>
            <a:off x="7118350" y="3965574"/>
            <a:ext cx="4794250" cy="4885280"/>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73100" y="415836"/>
            <a:ext cx="11493500" cy="949299"/>
          </a:xfrm>
          <a:prstGeom prst="rect">
            <a:avLst/>
          </a:prstGeom>
        </p:spPr>
        <p:txBody>
          <a:bodyPr wrap="square">
            <a:spAutoFit/>
          </a:bodyPr>
          <a:lstStyle/>
          <a:p>
            <a:pPr>
              <a:lnSpc>
                <a:spcPct val="150000"/>
              </a:lnSpc>
            </a:pPr>
            <a:r>
              <a:rPr lang="en-US" altLang="zh-CN" sz="4400" dirty="0" smtClean="0">
                <a:latin typeface="宋体" pitchFamily="2" charset="-122"/>
                <a:ea typeface="宋体" pitchFamily="2" charset="-122"/>
              </a:rPr>
              <a:t>(1)</a:t>
            </a:r>
            <a:r>
              <a:rPr lang="zh-CN" altLang="zh-CN" sz="4400" dirty="0" smtClean="0">
                <a:latin typeface="宋体" pitchFamily="2" charset="-122"/>
                <a:ea typeface="宋体" pitchFamily="2" charset="-122"/>
              </a:rPr>
              <a:t>求这个二次函数的解析式</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a:t>
            </a:r>
            <a:endParaRPr lang="zh-CN" altLang="zh-CN" sz="4400" dirty="0">
              <a:latin typeface="宋体" pitchFamily="2" charset="-122"/>
              <a:ea typeface="宋体" pitchFamily="2" charset="-122"/>
            </a:endParaRPr>
          </a:p>
        </p:txBody>
      </p:sp>
      <p:pic>
        <p:nvPicPr>
          <p:cNvPr id="1026"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527050" y="2099505"/>
            <a:ext cx="11715750" cy="4812470"/>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46100" y="555536"/>
            <a:ext cx="11658600" cy="2980624"/>
          </a:xfrm>
          <a:prstGeom prst="rect">
            <a:avLst/>
          </a:prstGeom>
        </p:spPr>
        <p:txBody>
          <a:bodyPr wrap="square">
            <a:spAutoFit/>
          </a:bodyPr>
          <a:lstStyle/>
          <a:p>
            <a:pPr>
              <a:lnSpc>
                <a:spcPct val="150000"/>
              </a:lnSpc>
            </a:pPr>
            <a:r>
              <a:rPr lang="en-US" altLang="zh-CN" sz="4400" dirty="0" smtClean="0">
                <a:latin typeface="宋体" pitchFamily="2" charset="-122"/>
                <a:ea typeface="宋体" pitchFamily="2" charset="-122"/>
              </a:rPr>
              <a:t>(2)</a:t>
            </a:r>
            <a:r>
              <a:rPr lang="zh-CN" altLang="zh-CN" sz="4400" dirty="0" smtClean="0">
                <a:latin typeface="宋体" pitchFamily="2" charset="-122"/>
                <a:ea typeface="宋体" pitchFamily="2" charset="-122"/>
              </a:rPr>
              <a:t>若</a:t>
            </a:r>
            <a:r>
              <a:rPr lang="en-US" altLang="zh-CN" sz="4400" dirty="0" smtClean="0">
                <a:latin typeface="宋体" pitchFamily="2" charset="-122"/>
                <a:ea typeface="宋体" pitchFamily="2" charset="-122"/>
              </a:rPr>
              <a:t>P</a:t>
            </a:r>
            <a:r>
              <a:rPr lang="zh-CN" altLang="zh-CN" sz="4400" dirty="0" smtClean="0">
                <a:latin typeface="宋体" pitchFamily="2" charset="-122"/>
                <a:ea typeface="宋体" pitchFamily="2" charset="-122"/>
              </a:rPr>
              <a:t>是第四象限内这个二次函数的图象上任意一点</a:t>
            </a:r>
            <a:r>
              <a:rPr lang="en-US" altLang="zh-CN" sz="4400" dirty="0" smtClean="0">
                <a:latin typeface="宋体" pitchFamily="2" charset="-122"/>
                <a:ea typeface="宋体" pitchFamily="2" charset="-122"/>
              </a:rPr>
              <a:t>,PH</a:t>
            </a:r>
            <a:r>
              <a:rPr lang="zh-CN" altLang="zh-CN" sz="4400" dirty="0" smtClean="0">
                <a:latin typeface="宋体" pitchFamily="2" charset="-122"/>
                <a:ea typeface="宋体" pitchFamily="2" charset="-122"/>
              </a:rPr>
              <a:t>⊥</a:t>
            </a:r>
            <a:r>
              <a:rPr lang="en-US" altLang="zh-CN" sz="4400" dirty="0" smtClean="0">
                <a:latin typeface="宋体" pitchFamily="2" charset="-122"/>
                <a:ea typeface="宋体" pitchFamily="2" charset="-122"/>
              </a:rPr>
              <a:t>x</a:t>
            </a:r>
            <a:r>
              <a:rPr lang="zh-CN" altLang="zh-CN" sz="4400" dirty="0" smtClean="0">
                <a:latin typeface="宋体" pitchFamily="2" charset="-122"/>
                <a:ea typeface="宋体" pitchFamily="2" charset="-122"/>
              </a:rPr>
              <a:t>轴于点</a:t>
            </a:r>
            <a:r>
              <a:rPr lang="en-US" altLang="zh-CN" sz="4400" dirty="0" smtClean="0">
                <a:latin typeface="宋体" pitchFamily="2" charset="-122"/>
                <a:ea typeface="宋体" pitchFamily="2" charset="-122"/>
              </a:rPr>
              <a:t>H,</a:t>
            </a:r>
            <a:r>
              <a:rPr lang="zh-CN" altLang="zh-CN" sz="4400" dirty="0" smtClean="0">
                <a:latin typeface="宋体" pitchFamily="2" charset="-122"/>
                <a:ea typeface="宋体" pitchFamily="2" charset="-122"/>
              </a:rPr>
              <a:t>与线段</a:t>
            </a:r>
            <a:r>
              <a:rPr lang="en-US" altLang="zh-CN" sz="4400" dirty="0" smtClean="0">
                <a:latin typeface="宋体" pitchFamily="2" charset="-122"/>
                <a:ea typeface="宋体" pitchFamily="2" charset="-122"/>
              </a:rPr>
              <a:t>BC</a:t>
            </a:r>
            <a:r>
              <a:rPr lang="zh-CN" altLang="zh-CN" sz="4400" dirty="0" smtClean="0">
                <a:latin typeface="宋体" pitchFamily="2" charset="-122"/>
                <a:ea typeface="宋体" pitchFamily="2" charset="-122"/>
              </a:rPr>
              <a:t>交于点</a:t>
            </a:r>
            <a:r>
              <a:rPr lang="en-US" altLang="zh-CN" sz="4400" dirty="0" smtClean="0">
                <a:latin typeface="宋体" pitchFamily="2" charset="-122"/>
                <a:ea typeface="宋体" pitchFamily="2" charset="-122"/>
              </a:rPr>
              <a:t>M,</a:t>
            </a:r>
            <a:r>
              <a:rPr lang="zh-CN" altLang="zh-CN" sz="4400" dirty="0" smtClean="0">
                <a:latin typeface="宋体" pitchFamily="2" charset="-122"/>
                <a:ea typeface="宋体" pitchFamily="2" charset="-122"/>
              </a:rPr>
              <a:t>连接</a:t>
            </a:r>
            <a:r>
              <a:rPr lang="en-US" altLang="zh-CN" sz="4400" dirty="0" smtClean="0">
                <a:latin typeface="宋体" pitchFamily="2" charset="-122"/>
                <a:ea typeface="宋体" pitchFamily="2" charset="-122"/>
              </a:rPr>
              <a:t>PC</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①</a:t>
            </a:r>
            <a:r>
              <a:rPr lang="zh-CN" altLang="zh-CN" sz="4400" dirty="0" smtClean="0">
                <a:latin typeface="宋体" pitchFamily="2" charset="-122"/>
                <a:ea typeface="宋体" pitchFamily="2" charset="-122"/>
              </a:rPr>
              <a:t>求线段</a:t>
            </a:r>
            <a:r>
              <a:rPr lang="en-US" altLang="zh-CN" sz="4400" dirty="0" smtClean="0">
                <a:latin typeface="宋体" pitchFamily="2" charset="-122"/>
                <a:ea typeface="宋体" pitchFamily="2" charset="-122"/>
              </a:rPr>
              <a:t>PM</a:t>
            </a:r>
            <a:r>
              <a:rPr lang="zh-CN" altLang="zh-CN" sz="4400" dirty="0" smtClean="0">
                <a:latin typeface="宋体" pitchFamily="2" charset="-122"/>
                <a:ea typeface="宋体" pitchFamily="2" charset="-122"/>
              </a:rPr>
              <a:t>的最大值</a:t>
            </a:r>
            <a:r>
              <a:rPr lang="en-US" altLang="zh-CN" sz="4400" dirty="0" smtClean="0">
                <a:latin typeface="宋体" pitchFamily="2" charset="-122"/>
                <a:ea typeface="宋体" pitchFamily="2" charset="-122"/>
              </a:rPr>
              <a:t>; </a:t>
            </a:r>
            <a:r>
              <a:rPr lang="zh-CN" altLang="zh-CN" sz="4400" dirty="0" smtClean="0">
                <a:latin typeface="宋体" pitchFamily="2" charset="-122"/>
                <a:ea typeface="宋体" pitchFamily="2" charset="-122"/>
              </a:rPr>
              <a:t></a:t>
            </a:r>
            <a:endParaRPr lang="zh-CN" altLang="zh-CN" sz="4400" dirty="0" smtClean="0">
              <a:latin typeface="宋体" pitchFamily="2" charset="-122"/>
              <a:ea typeface="宋体" pitchFamily="2" charset="-122"/>
            </a:endParaRPr>
          </a:p>
        </p:txBody>
      </p:sp>
      <p:pic>
        <p:nvPicPr>
          <p:cNvPr id="139266"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449263" y="3692133"/>
            <a:ext cx="11691937" cy="5413767"/>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9266"/>
                                        </p:tgtEl>
                                        <p:attrNameLst>
                                          <p:attrName>style.visibility</p:attrName>
                                        </p:attrNameLst>
                                      </p:cBhvr>
                                      <p:to>
                                        <p:strVal val="visible"/>
                                      </p:to>
                                    </p:set>
                                    <p:anim calcmode="lin" valueType="num">
                                      <p:cBhvr additive="base">
                                        <p:cTn id="7" dur="500" fill="hold"/>
                                        <p:tgtEl>
                                          <p:spTgt spid="139266"/>
                                        </p:tgtEl>
                                        <p:attrNameLst>
                                          <p:attrName>ppt_x</p:attrName>
                                        </p:attrNameLst>
                                      </p:cBhvr>
                                      <p:tavLst>
                                        <p:tav tm="0">
                                          <p:val>
                                            <p:strVal val="#ppt_x"/>
                                          </p:val>
                                        </p:tav>
                                        <p:tav tm="100000">
                                          <p:val>
                                            <p:strVal val="#ppt_x"/>
                                          </p:val>
                                        </p:tav>
                                      </p:tavLst>
                                    </p:anim>
                                    <p:anim calcmode="lin" valueType="num">
                                      <p:cBhvr additive="base">
                                        <p:cTn id="8" dur="500" fill="hold"/>
                                        <p:tgtEl>
                                          <p:spTgt spid="1392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18702" y="606726"/>
            <a:ext cx="11978098" cy="2123658"/>
          </a:xfrm>
          <a:prstGeom prst="rect">
            <a:avLst/>
          </a:prstGeom>
        </p:spPr>
        <p:txBody>
          <a:bodyPr wrap="square">
            <a:spAutoFit/>
          </a:bodyPr>
          <a:lstStyle/>
          <a:p>
            <a:pPr>
              <a:lnSpc>
                <a:spcPct val="150000"/>
              </a:lnSpc>
            </a:pPr>
            <a:r>
              <a:rPr lang="zh-CN" altLang="zh-CN" sz="4400" dirty="0" smtClean="0">
                <a:latin typeface="宋体" pitchFamily="2" charset="-122"/>
                <a:ea typeface="宋体" pitchFamily="2" charset="-122"/>
              </a:rPr>
              <a:t>②当△</a:t>
            </a:r>
            <a:r>
              <a:rPr lang="en-US" altLang="zh-CN" sz="4400" dirty="0" smtClean="0">
                <a:latin typeface="宋体" pitchFamily="2" charset="-122"/>
                <a:ea typeface="宋体" pitchFamily="2" charset="-122"/>
              </a:rPr>
              <a:t>PCM</a:t>
            </a:r>
            <a:r>
              <a:rPr lang="zh-CN" altLang="zh-CN" sz="4400" dirty="0" smtClean="0">
                <a:latin typeface="宋体" pitchFamily="2" charset="-122"/>
                <a:ea typeface="宋体" pitchFamily="2" charset="-122"/>
              </a:rPr>
              <a:t>是以</a:t>
            </a:r>
            <a:r>
              <a:rPr lang="en-US" altLang="zh-CN" sz="4400" dirty="0" smtClean="0">
                <a:latin typeface="宋体" pitchFamily="2" charset="-122"/>
                <a:ea typeface="宋体" pitchFamily="2" charset="-122"/>
              </a:rPr>
              <a:t>PM</a:t>
            </a:r>
            <a:r>
              <a:rPr lang="zh-CN" altLang="zh-CN" sz="4400" dirty="0" smtClean="0">
                <a:latin typeface="宋体" pitchFamily="2" charset="-122"/>
                <a:ea typeface="宋体" pitchFamily="2" charset="-122"/>
              </a:rPr>
              <a:t>为腰的等腰三角形时</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求点</a:t>
            </a:r>
            <a:r>
              <a:rPr lang="en-US" altLang="zh-CN" sz="4400" dirty="0" smtClean="0">
                <a:latin typeface="宋体" pitchFamily="2" charset="-122"/>
                <a:ea typeface="宋体" pitchFamily="2" charset="-122"/>
              </a:rPr>
              <a:t>P</a:t>
            </a:r>
            <a:r>
              <a:rPr lang="zh-CN" altLang="zh-CN" sz="4400" dirty="0" smtClean="0">
                <a:latin typeface="宋体" pitchFamily="2" charset="-122"/>
                <a:ea typeface="宋体" pitchFamily="2" charset="-122"/>
              </a:rPr>
              <a:t>的坐标</a:t>
            </a:r>
            <a:r>
              <a:rPr lang="en-US" altLang="zh-CN" sz="4400" dirty="0" smtClean="0">
                <a:latin typeface="宋体" pitchFamily="2" charset="-122"/>
                <a:ea typeface="宋体" pitchFamily="2" charset="-122"/>
              </a:rPr>
              <a:t>.</a:t>
            </a:r>
            <a:endParaRPr lang="zh-CN" altLang="zh-CN" sz="4400" dirty="0">
              <a:latin typeface="宋体" pitchFamily="2" charset="-122"/>
              <a:ea typeface="宋体" pitchFamily="2" charset="-122"/>
            </a:endParaRPr>
          </a:p>
        </p:txBody>
      </p:sp>
      <p:pic>
        <p:nvPicPr>
          <p:cNvPr id="140290"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692150" y="2687638"/>
            <a:ext cx="10115550" cy="6681965"/>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0290"/>
                                        </p:tgtEl>
                                        <p:attrNameLst>
                                          <p:attrName>style.visibility</p:attrName>
                                        </p:attrNameLst>
                                      </p:cBhvr>
                                      <p:to>
                                        <p:strVal val="visible"/>
                                      </p:to>
                                    </p:set>
                                    <p:anim calcmode="lin" valueType="num">
                                      <p:cBhvr additive="base">
                                        <p:cTn id="7" dur="500" fill="hold"/>
                                        <p:tgtEl>
                                          <p:spTgt spid="140290"/>
                                        </p:tgtEl>
                                        <p:attrNameLst>
                                          <p:attrName>ppt_x</p:attrName>
                                        </p:attrNameLst>
                                      </p:cBhvr>
                                      <p:tavLst>
                                        <p:tav tm="0">
                                          <p:val>
                                            <p:strVal val="#ppt_x"/>
                                          </p:val>
                                        </p:tav>
                                        <p:tav tm="100000">
                                          <p:val>
                                            <p:strVal val="#ppt_x"/>
                                          </p:val>
                                        </p:tav>
                                      </p:tavLst>
                                    </p:anim>
                                    <p:anim calcmode="lin" valueType="num">
                                      <p:cBhvr additive="base">
                                        <p:cTn id="8" dur="500" fill="hold"/>
                                        <p:tgtEl>
                                          <p:spTgt spid="1402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709613" y="777874"/>
            <a:ext cx="11368087" cy="5360787"/>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1314"/>
                                        </p:tgtEl>
                                        <p:attrNameLst>
                                          <p:attrName>style.visibility</p:attrName>
                                        </p:attrNameLst>
                                      </p:cBhvr>
                                      <p:to>
                                        <p:strVal val="visible"/>
                                      </p:to>
                                    </p:set>
                                    <p:anim calcmode="lin" valueType="num">
                                      <p:cBhvr additive="base">
                                        <p:cTn id="7" dur="500" fill="hold"/>
                                        <p:tgtEl>
                                          <p:spTgt spid="141314"/>
                                        </p:tgtEl>
                                        <p:attrNameLst>
                                          <p:attrName>ppt_x</p:attrName>
                                        </p:attrNameLst>
                                      </p:cBhvr>
                                      <p:tavLst>
                                        <p:tav tm="0">
                                          <p:val>
                                            <p:strVal val="#ppt_x"/>
                                          </p:val>
                                        </p:tav>
                                        <p:tav tm="100000">
                                          <p:val>
                                            <p:strVal val="#ppt_x"/>
                                          </p:val>
                                        </p:tav>
                                      </p:tavLst>
                                    </p:anim>
                                    <p:anim calcmode="lin" valueType="num">
                                      <p:cBhvr additive="base">
                                        <p:cTn id="8" dur="500" fill="hold"/>
                                        <p:tgtEl>
                                          <p:spTgt spid="1413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60400" y="655935"/>
            <a:ext cx="11404600" cy="3139321"/>
          </a:xfrm>
          <a:prstGeom prst="rect">
            <a:avLst/>
          </a:prstGeom>
        </p:spPr>
        <p:txBody>
          <a:bodyPr wrap="square">
            <a:spAutoFit/>
          </a:bodyPr>
          <a:lstStyle/>
          <a:p>
            <a:pPr>
              <a:lnSpc>
                <a:spcPct val="150000"/>
              </a:lnSpc>
            </a:pPr>
            <a:r>
              <a:rPr lang="en-US" altLang="zh-CN" sz="4400" dirty="0" smtClean="0">
                <a:latin typeface="宋体" pitchFamily="2" charset="-122"/>
                <a:ea typeface="宋体" pitchFamily="2" charset="-122"/>
              </a:rPr>
              <a:t>2.</a:t>
            </a:r>
            <a:r>
              <a:rPr lang="zh-CN" altLang="zh-CN" sz="4400" dirty="0" smtClean="0">
                <a:latin typeface="宋体" pitchFamily="2" charset="-122"/>
                <a:ea typeface="宋体" pitchFamily="2" charset="-122"/>
              </a:rPr>
              <a:t>抛物线</a:t>
            </a:r>
            <a:r>
              <a:rPr lang="en-US" altLang="zh-CN" sz="4400" dirty="0" smtClean="0">
                <a:latin typeface="宋体" pitchFamily="2" charset="-122"/>
                <a:ea typeface="宋体" pitchFamily="2" charset="-122"/>
              </a:rPr>
              <a:t>y=-x</a:t>
            </a:r>
            <a:r>
              <a:rPr lang="en-US" altLang="zh-CN" sz="4400" baseline="30000" dirty="0" smtClean="0">
                <a:latin typeface="宋体" pitchFamily="2" charset="-122"/>
                <a:ea typeface="宋体" pitchFamily="2" charset="-122"/>
              </a:rPr>
              <a:t>2</a:t>
            </a:r>
            <a:r>
              <a:rPr lang="en-US" altLang="zh-CN" sz="4400" dirty="0" smtClean="0">
                <a:latin typeface="宋体" pitchFamily="2" charset="-122"/>
                <a:ea typeface="宋体" pitchFamily="2" charset="-122"/>
              </a:rPr>
              <a:t>+bx+c</a:t>
            </a:r>
            <a:r>
              <a:rPr lang="zh-CN" altLang="zh-CN" sz="4400" dirty="0" smtClean="0">
                <a:latin typeface="宋体" pitchFamily="2" charset="-122"/>
                <a:ea typeface="宋体" pitchFamily="2" charset="-122"/>
              </a:rPr>
              <a:t>与</a:t>
            </a:r>
            <a:r>
              <a:rPr lang="en-US" altLang="zh-CN" sz="4400" dirty="0" smtClean="0">
                <a:latin typeface="宋体" pitchFamily="2" charset="-122"/>
                <a:ea typeface="宋体" pitchFamily="2" charset="-122"/>
              </a:rPr>
              <a:t>x</a:t>
            </a:r>
            <a:r>
              <a:rPr lang="zh-CN" altLang="zh-CN" sz="4400" dirty="0" smtClean="0">
                <a:latin typeface="宋体" pitchFamily="2" charset="-122"/>
                <a:ea typeface="宋体" pitchFamily="2" charset="-122"/>
              </a:rPr>
              <a:t>轴交于点</a:t>
            </a:r>
            <a:r>
              <a:rPr lang="en-US" altLang="zh-CN" sz="4400" dirty="0" smtClean="0">
                <a:latin typeface="宋体" pitchFamily="2" charset="-122"/>
                <a:ea typeface="宋体" pitchFamily="2" charset="-122"/>
              </a:rPr>
              <a:t>A(-1,0</a:t>
            </a:r>
            <a:r>
              <a:rPr lang="en-US" altLang="zh-CN" sz="4400" dirty="0" smtClean="0">
                <a:latin typeface="宋体" pitchFamily="2" charset="-122"/>
                <a:ea typeface="宋体" pitchFamily="2" charset="-122"/>
              </a:rPr>
              <a:t>),</a:t>
            </a:r>
          </a:p>
          <a:p>
            <a:pPr>
              <a:lnSpc>
                <a:spcPct val="150000"/>
              </a:lnSpc>
            </a:pPr>
            <a:r>
              <a:rPr lang="en-US" altLang="zh-CN" sz="4400" dirty="0" smtClean="0">
                <a:latin typeface="宋体" pitchFamily="2" charset="-122"/>
                <a:ea typeface="宋体" pitchFamily="2" charset="-122"/>
              </a:rPr>
              <a:t>B(3,0</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与</a:t>
            </a:r>
            <a:r>
              <a:rPr lang="en-US" altLang="zh-CN" sz="4400" dirty="0" smtClean="0">
                <a:latin typeface="宋体" pitchFamily="2" charset="-122"/>
                <a:ea typeface="宋体" pitchFamily="2" charset="-122"/>
              </a:rPr>
              <a:t>y</a:t>
            </a:r>
            <a:r>
              <a:rPr lang="zh-CN" altLang="zh-CN" sz="4400" dirty="0" smtClean="0">
                <a:latin typeface="宋体" pitchFamily="2" charset="-122"/>
                <a:ea typeface="宋体" pitchFamily="2" charset="-122"/>
              </a:rPr>
              <a:t>轴交于点</a:t>
            </a:r>
            <a:r>
              <a:rPr lang="en-US" altLang="zh-CN" sz="4400" dirty="0" smtClean="0">
                <a:latin typeface="宋体" pitchFamily="2" charset="-122"/>
                <a:ea typeface="宋体" pitchFamily="2" charset="-122"/>
              </a:rPr>
              <a:t>C.</a:t>
            </a:r>
            <a:r>
              <a:rPr lang="zh-CN" altLang="zh-CN" sz="4400" dirty="0" smtClean="0">
                <a:latin typeface="宋体" pitchFamily="2" charset="-122"/>
                <a:ea typeface="宋体" pitchFamily="2" charset="-122"/>
              </a:rPr>
              <a:t></a:t>
            </a:r>
          </a:p>
          <a:p>
            <a:pPr>
              <a:lnSpc>
                <a:spcPct val="150000"/>
              </a:lnSpc>
            </a:pPr>
            <a:r>
              <a:rPr lang="en-US" altLang="zh-CN" sz="4400" dirty="0" smtClean="0">
                <a:latin typeface="宋体" pitchFamily="2" charset="-122"/>
                <a:ea typeface="宋体" pitchFamily="2" charset="-122"/>
              </a:rPr>
              <a:t>(1)</a:t>
            </a:r>
            <a:r>
              <a:rPr lang="zh-CN" altLang="zh-CN" sz="4400" dirty="0" smtClean="0">
                <a:latin typeface="宋体" pitchFamily="2" charset="-122"/>
                <a:ea typeface="宋体" pitchFamily="2" charset="-122"/>
              </a:rPr>
              <a:t>求</a:t>
            </a:r>
            <a:r>
              <a:rPr lang="en-US" altLang="zh-CN" sz="4400" dirty="0" err="1" smtClean="0">
                <a:latin typeface="宋体" pitchFamily="2" charset="-122"/>
                <a:ea typeface="宋体" pitchFamily="2" charset="-122"/>
              </a:rPr>
              <a:t>b,c</a:t>
            </a:r>
            <a:r>
              <a:rPr lang="zh-CN" altLang="zh-CN" sz="4400" dirty="0" smtClean="0">
                <a:latin typeface="宋体" pitchFamily="2" charset="-122"/>
                <a:ea typeface="宋体" pitchFamily="2" charset="-122"/>
              </a:rPr>
              <a:t>的值</a:t>
            </a:r>
            <a:r>
              <a:rPr lang="en-US" altLang="zh-CN" sz="4400" dirty="0" smtClean="0">
                <a:latin typeface="宋体" pitchFamily="2" charset="-122"/>
                <a:ea typeface="宋体" pitchFamily="2" charset="-122"/>
              </a:rPr>
              <a:t>;</a:t>
            </a:r>
            <a:endParaRPr lang="zh-CN" altLang="en-US" sz="4400" dirty="0">
              <a:latin typeface="宋体" pitchFamily="2" charset="-122"/>
              <a:ea typeface="宋体" pitchFamily="2" charset="-122"/>
            </a:endParaRPr>
          </a:p>
        </p:txBody>
      </p:sp>
      <p:pic>
        <p:nvPicPr>
          <p:cNvPr id="142338"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631825" y="4079874"/>
            <a:ext cx="11585575" cy="2379433"/>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2338"/>
                                        </p:tgtEl>
                                        <p:attrNameLst>
                                          <p:attrName>style.visibility</p:attrName>
                                        </p:attrNameLst>
                                      </p:cBhvr>
                                      <p:to>
                                        <p:strVal val="visible"/>
                                      </p:to>
                                    </p:set>
                                    <p:anim calcmode="lin" valueType="num">
                                      <p:cBhvr additive="base">
                                        <p:cTn id="7" dur="500" fill="hold"/>
                                        <p:tgtEl>
                                          <p:spTgt spid="142338"/>
                                        </p:tgtEl>
                                        <p:attrNameLst>
                                          <p:attrName>ppt_x</p:attrName>
                                        </p:attrNameLst>
                                      </p:cBhvr>
                                      <p:tavLst>
                                        <p:tav tm="0">
                                          <p:val>
                                            <p:strVal val="#ppt_x"/>
                                          </p:val>
                                        </p:tav>
                                        <p:tav tm="100000">
                                          <p:val>
                                            <p:strVal val="#ppt_x"/>
                                          </p:val>
                                        </p:tav>
                                      </p:tavLst>
                                    </p:anim>
                                    <p:anim calcmode="lin" valueType="num">
                                      <p:cBhvr additive="base">
                                        <p:cTn id="8" dur="500" fill="hold"/>
                                        <p:tgtEl>
                                          <p:spTgt spid="1423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62000" y="515035"/>
            <a:ext cx="11137900" cy="3139321"/>
          </a:xfrm>
          <a:prstGeom prst="rect">
            <a:avLst/>
          </a:prstGeom>
        </p:spPr>
        <p:txBody>
          <a:bodyPr wrap="square">
            <a:spAutoFit/>
          </a:bodyPr>
          <a:lstStyle/>
          <a:p>
            <a:pPr>
              <a:lnSpc>
                <a:spcPct val="150000"/>
              </a:lnSpc>
            </a:pPr>
            <a:r>
              <a:rPr lang="en-US" altLang="zh-CN" sz="4400" dirty="0" smtClean="0">
                <a:latin typeface="宋体" pitchFamily="2" charset="-122"/>
                <a:ea typeface="宋体" pitchFamily="2" charset="-122"/>
              </a:rPr>
              <a:t>(2)</a:t>
            </a:r>
            <a:r>
              <a:rPr lang="zh-CN" altLang="zh-CN" sz="4400" dirty="0" smtClean="0">
                <a:latin typeface="宋体" pitchFamily="2" charset="-122"/>
                <a:ea typeface="宋体" pitchFamily="2" charset="-122"/>
              </a:rPr>
              <a:t>如图</a:t>
            </a:r>
            <a:r>
              <a:rPr lang="en-US" altLang="zh-CN" sz="4400" dirty="0" smtClean="0">
                <a:latin typeface="宋体" pitchFamily="2" charset="-122"/>
                <a:ea typeface="宋体" pitchFamily="2" charset="-122"/>
              </a:rPr>
              <a:t>1,</a:t>
            </a:r>
            <a:r>
              <a:rPr lang="zh-CN" altLang="zh-CN" sz="4400" dirty="0" smtClean="0">
                <a:latin typeface="宋体" pitchFamily="2" charset="-122"/>
                <a:ea typeface="宋体" pitchFamily="2" charset="-122"/>
              </a:rPr>
              <a:t>直线</a:t>
            </a:r>
            <a:r>
              <a:rPr lang="en-US" altLang="zh-CN" sz="4400" dirty="0" smtClean="0">
                <a:latin typeface="宋体" pitchFamily="2" charset="-122"/>
                <a:ea typeface="宋体" pitchFamily="2" charset="-122"/>
              </a:rPr>
              <a:t>y=kx+1(k&gt;0)</a:t>
            </a:r>
            <a:r>
              <a:rPr lang="zh-CN" altLang="zh-CN" sz="4400" dirty="0" smtClean="0">
                <a:latin typeface="宋体" pitchFamily="2" charset="-122"/>
                <a:ea typeface="宋体" pitchFamily="2" charset="-122"/>
              </a:rPr>
              <a:t>与抛物线在第一象限的部分交于点</a:t>
            </a:r>
            <a:r>
              <a:rPr lang="en-US" altLang="zh-CN" sz="4400" dirty="0" smtClean="0">
                <a:latin typeface="宋体" pitchFamily="2" charset="-122"/>
                <a:ea typeface="宋体" pitchFamily="2" charset="-122"/>
              </a:rPr>
              <a:t>D,</a:t>
            </a:r>
            <a:r>
              <a:rPr lang="zh-CN" altLang="zh-CN" sz="4400" dirty="0" smtClean="0">
                <a:latin typeface="宋体" pitchFamily="2" charset="-122"/>
                <a:ea typeface="宋体" pitchFamily="2" charset="-122"/>
              </a:rPr>
              <a:t>交</a:t>
            </a:r>
            <a:r>
              <a:rPr lang="en-US" altLang="zh-CN" sz="4400" dirty="0" smtClean="0">
                <a:latin typeface="宋体" pitchFamily="2" charset="-122"/>
                <a:ea typeface="宋体" pitchFamily="2" charset="-122"/>
              </a:rPr>
              <a:t>y</a:t>
            </a:r>
            <a:r>
              <a:rPr lang="zh-CN" altLang="zh-CN" sz="4400" dirty="0" smtClean="0">
                <a:latin typeface="宋体" pitchFamily="2" charset="-122"/>
                <a:ea typeface="宋体" pitchFamily="2" charset="-122"/>
              </a:rPr>
              <a:t>轴于点</a:t>
            </a:r>
            <a:r>
              <a:rPr lang="en-US" altLang="zh-CN" sz="4400" dirty="0" smtClean="0">
                <a:latin typeface="宋体" pitchFamily="2" charset="-122"/>
                <a:ea typeface="宋体" pitchFamily="2" charset="-122"/>
              </a:rPr>
              <a:t>F,</a:t>
            </a:r>
            <a:r>
              <a:rPr lang="zh-CN" altLang="zh-CN" sz="4400" dirty="0" smtClean="0">
                <a:latin typeface="宋体" pitchFamily="2" charset="-122"/>
                <a:ea typeface="宋体" pitchFamily="2" charset="-122"/>
              </a:rPr>
              <a:t>交线段</a:t>
            </a:r>
            <a:r>
              <a:rPr lang="en-US" altLang="zh-CN" sz="4400" dirty="0" smtClean="0">
                <a:latin typeface="宋体" pitchFamily="2" charset="-122"/>
                <a:ea typeface="宋体" pitchFamily="2" charset="-122"/>
              </a:rPr>
              <a:t>BC</a:t>
            </a:r>
            <a:r>
              <a:rPr lang="zh-CN" altLang="zh-CN" sz="4400" dirty="0" smtClean="0">
                <a:latin typeface="宋体" pitchFamily="2" charset="-122"/>
                <a:ea typeface="宋体" pitchFamily="2" charset="-122"/>
              </a:rPr>
              <a:t>于点</a:t>
            </a:r>
            <a:r>
              <a:rPr lang="en-US" altLang="zh-CN" sz="4400" dirty="0" smtClean="0">
                <a:latin typeface="宋体" pitchFamily="2" charset="-122"/>
                <a:ea typeface="宋体" pitchFamily="2" charset="-122"/>
              </a:rPr>
              <a:t>E.</a:t>
            </a:r>
            <a:r>
              <a:rPr lang="zh-CN" altLang="zh-CN" sz="4400" dirty="0" smtClean="0">
                <a:latin typeface="宋体" pitchFamily="2" charset="-122"/>
                <a:ea typeface="宋体" pitchFamily="2" charset="-122"/>
              </a:rPr>
              <a:t>求</a:t>
            </a:r>
            <a:r>
              <a:rPr lang="en-US" altLang="zh-CN" sz="4400" dirty="0" smtClean="0">
                <a:latin typeface="宋体" pitchFamily="2" charset="-122"/>
                <a:ea typeface="宋体" pitchFamily="2" charset="-122"/>
              </a:rPr>
              <a:t>    </a:t>
            </a:r>
            <a:r>
              <a:rPr lang="zh-CN" altLang="zh-CN" sz="4400" dirty="0" smtClean="0">
                <a:latin typeface="宋体" pitchFamily="2" charset="-122"/>
                <a:ea typeface="宋体" pitchFamily="2" charset="-122"/>
              </a:rPr>
              <a:t>的最大值</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a:t>
            </a:r>
            <a:endParaRPr lang="zh-CN" altLang="zh-CN" sz="4400" dirty="0">
              <a:latin typeface="宋体" pitchFamily="2" charset="-122"/>
              <a:ea typeface="宋体" pitchFamily="2" charset="-122"/>
            </a:endParaRPr>
          </a:p>
        </p:txBody>
      </p:sp>
      <p:pic>
        <p:nvPicPr>
          <p:cNvPr id="143362"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2765424" y="2606674"/>
            <a:ext cx="727075" cy="934811"/>
          </a:xfrm>
          <a:prstGeom prst="rect">
            <a:avLst/>
          </a:prstGeom>
          <a:noFill/>
          <a:ln w="9525">
            <a:noFill/>
            <a:miter lim="800000"/>
            <a:headEnd/>
            <a:tailEnd/>
          </a:ln>
        </p:spPr>
      </p:pic>
      <p:pic>
        <p:nvPicPr>
          <p:cNvPr id="143363" name="Picture 3"/>
          <p:cNvPicPr>
            <a:picLocks noChangeAspect="1" noChangeArrowheads="1"/>
          </p:cNvPicPr>
          <p:nvPr/>
        </p:nvPicPr>
        <p:blipFill>
          <a:blip r:embed="rId5" cstate="print">
            <a:clrChange>
              <a:clrFrom>
                <a:srgbClr val="FFFFFF"/>
              </a:clrFrom>
              <a:clrTo>
                <a:srgbClr val="FFFFFF">
                  <a:alpha val="0"/>
                </a:srgbClr>
              </a:clrTo>
            </a:clrChange>
            <a:lum bright="-30000" contrast="40000"/>
          </a:blip>
          <a:srcRect/>
          <a:stretch>
            <a:fillRect/>
          </a:stretch>
        </p:blipFill>
        <p:spPr bwMode="auto">
          <a:xfrm>
            <a:off x="7004892" y="2940049"/>
            <a:ext cx="4793408" cy="5416551"/>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86"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588963" y="450850"/>
            <a:ext cx="11671733" cy="793750"/>
          </a:xfrm>
          <a:prstGeom prst="rect">
            <a:avLst/>
          </a:prstGeom>
          <a:noFill/>
          <a:ln w="9525">
            <a:noFill/>
            <a:miter lim="800000"/>
            <a:headEnd/>
            <a:tailEnd/>
          </a:ln>
        </p:spPr>
      </p:pic>
      <p:pic>
        <p:nvPicPr>
          <p:cNvPr id="144388" name="Picture 4"/>
          <p:cNvPicPr>
            <a:picLocks noChangeAspect="1" noChangeArrowheads="1"/>
          </p:cNvPicPr>
          <p:nvPr/>
        </p:nvPicPr>
        <p:blipFill>
          <a:blip r:embed="rId5" cstate="print">
            <a:clrChange>
              <a:clrFrom>
                <a:srgbClr val="FFFFFF"/>
              </a:clrFrom>
              <a:clrTo>
                <a:srgbClr val="FFFFFF">
                  <a:alpha val="0"/>
                </a:srgbClr>
              </a:clrTo>
            </a:clrChange>
            <a:lum bright="-30000" contrast="40000"/>
          </a:blip>
          <a:srcRect/>
          <a:stretch>
            <a:fillRect/>
          </a:stretch>
        </p:blipFill>
        <p:spPr bwMode="auto">
          <a:xfrm>
            <a:off x="692150" y="4989512"/>
            <a:ext cx="11347450" cy="4060313"/>
          </a:xfrm>
          <a:prstGeom prst="rect">
            <a:avLst/>
          </a:prstGeom>
          <a:noFill/>
          <a:ln w="9525">
            <a:noFill/>
            <a:miter lim="800000"/>
            <a:headEnd/>
            <a:tailEnd/>
          </a:ln>
        </p:spPr>
      </p:pic>
      <p:pic>
        <p:nvPicPr>
          <p:cNvPr id="144389" name="Picture 5"/>
          <p:cNvPicPr>
            <a:picLocks noChangeAspect="1" noChangeArrowheads="1"/>
          </p:cNvPicPr>
          <p:nvPr/>
        </p:nvPicPr>
        <p:blipFill>
          <a:blip r:embed="rId6" cstate="print">
            <a:clrChange>
              <a:clrFrom>
                <a:srgbClr val="FFFFFF"/>
              </a:clrFrom>
              <a:clrTo>
                <a:srgbClr val="FFFFFF">
                  <a:alpha val="0"/>
                </a:srgbClr>
              </a:clrTo>
            </a:clrChange>
            <a:lum bright="-30000" contrast="40000"/>
          </a:blip>
          <a:srcRect/>
          <a:stretch>
            <a:fillRect/>
          </a:stretch>
        </p:blipFill>
        <p:spPr bwMode="auto">
          <a:xfrm>
            <a:off x="5205413" y="1320799"/>
            <a:ext cx="4065587" cy="3602083"/>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4386"/>
                                        </p:tgtEl>
                                        <p:attrNameLst>
                                          <p:attrName>style.visibility</p:attrName>
                                        </p:attrNameLst>
                                      </p:cBhvr>
                                      <p:to>
                                        <p:strVal val="visible"/>
                                      </p:to>
                                    </p:set>
                                    <p:anim calcmode="lin" valueType="num">
                                      <p:cBhvr additive="base">
                                        <p:cTn id="7" dur="500" fill="hold"/>
                                        <p:tgtEl>
                                          <p:spTgt spid="144386"/>
                                        </p:tgtEl>
                                        <p:attrNameLst>
                                          <p:attrName>ppt_x</p:attrName>
                                        </p:attrNameLst>
                                      </p:cBhvr>
                                      <p:tavLst>
                                        <p:tav tm="0">
                                          <p:val>
                                            <p:strVal val="#ppt_x"/>
                                          </p:val>
                                        </p:tav>
                                        <p:tav tm="100000">
                                          <p:val>
                                            <p:strVal val="#ppt_x"/>
                                          </p:val>
                                        </p:tav>
                                      </p:tavLst>
                                    </p:anim>
                                    <p:anim calcmode="lin" valueType="num">
                                      <p:cBhvr additive="base">
                                        <p:cTn id="8" dur="500" fill="hold"/>
                                        <p:tgtEl>
                                          <p:spTgt spid="14438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44388"/>
                                        </p:tgtEl>
                                        <p:attrNameLst>
                                          <p:attrName>style.visibility</p:attrName>
                                        </p:attrNameLst>
                                      </p:cBhvr>
                                      <p:to>
                                        <p:strVal val="visible"/>
                                      </p:to>
                                    </p:set>
                                    <p:anim calcmode="lin" valueType="num">
                                      <p:cBhvr additive="base">
                                        <p:cTn id="11" dur="500" fill="hold"/>
                                        <p:tgtEl>
                                          <p:spTgt spid="144388"/>
                                        </p:tgtEl>
                                        <p:attrNameLst>
                                          <p:attrName>ppt_x</p:attrName>
                                        </p:attrNameLst>
                                      </p:cBhvr>
                                      <p:tavLst>
                                        <p:tav tm="0">
                                          <p:val>
                                            <p:strVal val="#ppt_x"/>
                                          </p:val>
                                        </p:tav>
                                        <p:tav tm="100000">
                                          <p:val>
                                            <p:strVal val="#ppt_x"/>
                                          </p:val>
                                        </p:tav>
                                      </p:tavLst>
                                    </p:anim>
                                    <p:anim calcmode="lin" valueType="num">
                                      <p:cBhvr additive="base">
                                        <p:cTn id="12" dur="500" fill="hold"/>
                                        <p:tgtEl>
                                          <p:spTgt spid="14438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44389"/>
                                        </p:tgtEl>
                                        <p:attrNameLst>
                                          <p:attrName>style.visibility</p:attrName>
                                        </p:attrNameLst>
                                      </p:cBhvr>
                                      <p:to>
                                        <p:strVal val="visible"/>
                                      </p:to>
                                    </p:set>
                                    <p:anim calcmode="lin" valueType="num">
                                      <p:cBhvr additive="base">
                                        <p:cTn id="15" dur="500" fill="hold"/>
                                        <p:tgtEl>
                                          <p:spTgt spid="144389"/>
                                        </p:tgtEl>
                                        <p:attrNameLst>
                                          <p:attrName>ppt_x</p:attrName>
                                        </p:attrNameLst>
                                      </p:cBhvr>
                                      <p:tavLst>
                                        <p:tav tm="0">
                                          <p:val>
                                            <p:strVal val="#ppt_x"/>
                                          </p:val>
                                        </p:tav>
                                        <p:tav tm="100000">
                                          <p:val>
                                            <p:strVal val="#ppt_x"/>
                                          </p:val>
                                        </p:tav>
                                      </p:tavLst>
                                    </p:anim>
                                    <p:anim calcmode="lin" valueType="num">
                                      <p:cBhvr additive="base">
                                        <p:cTn id="16" dur="500" fill="hold"/>
                                        <p:tgtEl>
                                          <p:spTgt spid="1443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410"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514350" y="709612"/>
            <a:ext cx="11664950" cy="6207940"/>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5410"/>
                                        </p:tgtEl>
                                        <p:attrNameLst>
                                          <p:attrName>style.visibility</p:attrName>
                                        </p:attrNameLst>
                                      </p:cBhvr>
                                      <p:to>
                                        <p:strVal val="visible"/>
                                      </p:to>
                                    </p:set>
                                    <p:anim calcmode="lin" valueType="num">
                                      <p:cBhvr additive="base">
                                        <p:cTn id="7" dur="500" fill="hold"/>
                                        <p:tgtEl>
                                          <p:spTgt spid="145410"/>
                                        </p:tgtEl>
                                        <p:attrNameLst>
                                          <p:attrName>ppt_x</p:attrName>
                                        </p:attrNameLst>
                                      </p:cBhvr>
                                      <p:tavLst>
                                        <p:tav tm="0">
                                          <p:val>
                                            <p:strVal val="#ppt_x"/>
                                          </p:val>
                                        </p:tav>
                                        <p:tav tm="100000">
                                          <p:val>
                                            <p:strVal val="#ppt_x"/>
                                          </p:val>
                                        </p:tav>
                                      </p:tavLst>
                                    </p:anim>
                                    <p:anim calcmode="lin" valueType="num">
                                      <p:cBhvr additive="base">
                                        <p:cTn id="8" dur="500" fill="hold"/>
                                        <p:tgtEl>
                                          <p:spTgt spid="1454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35000" y="453936"/>
            <a:ext cx="11544300" cy="5170646"/>
          </a:xfrm>
          <a:prstGeom prst="rect">
            <a:avLst/>
          </a:prstGeom>
        </p:spPr>
        <p:txBody>
          <a:bodyPr wrap="square">
            <a:spAutoFit/>
          </a:bodyPr>
          <a:lstStyle/>
          <a:p>
            <a:pPr>
              <a:lnSpc>
                <a:spcPct val="150000"/>
              </a:lnSpc>
            </a:pPr>
            <a:r>
              <a:rPr lang="en-US" altLang="zh-CN" sz="4400" dirty="0" smtClean="0">
                <a:latin typeface="宋体" pitchFamily="2" charset="-122"/>
                <a:ea typeface="宋体" pitchFamily="2" charset="-122"/>
              </a:rPr>
              <a:t>(3)</a:t>
            </a:r>
            <a:r>
              <a:rPr lang="zh-CN" altLang="zh-CN" sz="4400" dirty="0" smtClean="0">
                <a:latin typeface="宋体" pitchFamily="2" charset="-122"/>
                <a:ea typeface="宋体" pitchFamily="2" charset="-122"/>
              </a:rPr>
              <a:t>如图</a:t>
            </a:r>
            <a:r>
              <a:rPr lang="en-US" altLang="zh-CN" sz="4400" dirty="0" smtClean="0">
                <a:latin typeface="宋体" pitchFamily="2" charset="-122"/>
                <a:ea typeface="宋体" pitchFamily="2" charset="-122"/>
              </a:rPr>
              <a:t>2,</a:t>
            </a:r>
            <a:r>
              <a:rPr lang="zh-CN" altLang="zh-CN" sz="4400" dirty="0" smtClean="0">
                <a:latin typeface="宋体" pitchFamily="2" charset="-122"/>
                <a:ea typeface="宋体" pitchFamily="2" charset="-122"/>
              </a:rPr>
              <a:t>抛物线的对称轴与抛物线交于点</a:t>
            </a:r>
            <a:r>
              <a:rPr lang="en-US" altLang="zh-CN" sz="4400" dirty="0" smtClean="0">
                <a:latin typeface="宋体" pitchFamily="2" charset="-122"/>
                <a:ea typeface="宋体" pitchFamily="2" charset="-122"/>
              </a:rPr>
              <a:t>P,</a:t>
            </a:r>
            <a:r>
              <a:rPr lang="zh-CN" altLang="zh-CN" sz="4400" dirty="0" smtClean="0">
                <a:latin typeface="宋体" pitchFamily="2" charset="-122"/>
                <a:ea typeface="宋体" pitchFamily="2" charset="-122"/>
              </a:rPr>
              <a:t>与直线</a:t>
            </a:r>
            <a:r>
              <a:rPr lang="en-US" altLang="zh-CN" sz="4400" dirty="0" smtClean="0">
                <a:latin typeface="宋体" pitchFamily="2" charset="-122"/>
                <a:ea typeface="宋体" pitchFamily="2" charset="-122"/>
              </a:rPr>
              <a:t>BC</a:t>
            </a:r>
            <a:r>
              <a:rPr lang="zh-CN" altLang="zh-CN" sz="4400" dirty="0" smtClean="0">
                <a:latin typeface="宋体" pitchFamily="2" charset="-122"/>
                <a:ea typeface="宋体" pitchFamily="2" charset="-122"/>
              </a:rPr>
              <a:t>交于点</a:t>
            </a:r>
            <a:r>
              <a:rPr lang="en-US" altLang="zh-CN" sz="4400" dirty="0" smtClean="0">
                <a:latin typeface="宋体" pitchFamily="2" charset="-122"/>
                <a:ea typeface="宋体" pitchFamily="2" charset="-122"/>
              </a:rPr>
              <a:t>M,</a:t>
            </a:r>
            <a:r>
              <a:rPr lang="zh-CN" altLang="zh-CN" sz="4400" dirty="0" smtClean="0">
                <a:latin typeface="宋体" pitchFamily="2" charset="-122"/>
                <a:ea typeface="宋体" pitchFamily="2" charset="-122"/>
              </a:rPr>
              <a:t>连接</a:t>
            </a:r>
            <a:r>
              <a:rPr lang="en-US" altLang="zh-CN" sz="4400" dirty="0" smtClean="0">
                <a:latin typeface="宋体" pitchFamily="2" charset="-122"/>
                <a:ea typeface="宋体" pitchFamily="2" charset="-122"/>
              </a:rPr>
              <a:t>PB.</a:t>
            </a:r>
            <a:r>
              <a:rPr lang="zh-CN" altLang="zh-CN" sz="4400" dirty="0" smtClean="0">
                <a:latin typeface="宋体" pitchFamily="2" charset="-122"/>
                <a:ea typeface="宋体" pitchFamily="2" charset="-122"/>
              </a:rPr>
              <a:t>问</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在直线</a:t>
            </a:r>
            <a:r>
              <a:rPr lang="en-US" altLang="zh-CN" sz="4400" dirty="0" smtClean="0">
                <a:latin typeface="宋体" pitchFamily="2" charset="-122"/>
                <a:ea typeface="宋体" pitchFamily="2" charset="-122"/>
              </a:rPr>
              <a:t>BC</a:t>
            </a:r>
            <a:r>
              <a:rPr lang="zh-CN" altLang="zh-CN" sz="4400" dirty="0" smtClean="0">
                <a:latin typeface="宋体" pitchFamily="2" charset="-122"/>
                <a:ea typeface="宋体" pitchFamily="2" charset="-122"/>
              </a:rPr>
              <a:t>下方的抛物线上是否存在点</a:t>
            </a:r>
            <a:r>
              <a:rPr lang="en-US" altLang="zh-CN" sz="4400" dirty="0" smtClean="0">
                <a:latin typeface="宋体" pitchFamily="2" charset="-122"/>
                <a:ea typeface="宋体" pitchFamily="2" charset="-122"/>
              </a:rPr>
              <a:t>Q,</a:t>
            </a:r>
            <a:r>
              <a:rPr lang="zh-CN" altLang="zh-CN" sz="4400" dirty="0" smtClean="0">
                <a:latin typeface="宋体" pitchFamily="2" charset="-122"/>
                <a:ea typeface="宋体" pitchFamily="2" charset="-122"/>
              </a:rPr>
              <a:t>使得△</a:t>
            </a:r>
            <a:r>
              <a:rPr lang="en-US" altLang="zh-CN" sz="4400" dirty="0" smtClean="0">
                <a:latin typeface="宋体" pitchFamily="2" charset="-122"/>
                <a:ea typeface="宋体" pitchFamily="2" charset="-122"/>
              </a:rPr>
              <a:t>QMB</a:t>
            </a:r>
            <a:r>
              <a:rPr lang="zh-CN" altLang="zh-CN" sz="4400" dirty="0" smtClean="0">
                <a:latin typeface="宋体" pitchFamily="2" charset="-122"/>
                <a:ea typeface="宋体" pitchFamily="2" charset="-122"/>
              </a:rPr>
              <a:t>与△</a:t>
            </a:r>
            <a:r>
              <a:rPr lang="en-US" altLang="zh-CN" sz="4400" dirty="0" smtClean="0">
                <a:latin typeface="宋体" pitchFamily="2" charset="-122"/>
                <a:ea typeface="宋体" pitchFamily="2" charset="-122"/>
              </a:rPr>
              <a:t>PMB</a:t>
            </a:r>
            <a:r>
              <a:rPr lang="zh-CN" altLang="zh-CN" sz="4400" dirty="0" smtClean="0">
                <a:latin typeface="宋体" pitchFamily="2" charset="-122"/>
                <a:ea typeface="宋体" pitchFamily="2" charset="-122"/>
              </a:rPr>
              <a:t>的面积相等</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若存在</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求出点</a:t>
            </a:r>
            <a:r>
              <a:rPr lang="en-US" altLang="zh-CN" sz="4400" dirty="0" smtClean="0">
                <a:latin typeface="宋体" pitchFamily="2" charset="-122"/>
                <a:ea typeface="宋体" pitchFamily="2" charset="-122"/>
              </a:rPr>
              <a:t>Q</a:t>
            </a:r>
            <a:r>
              <a:rPr lang="zh-CN" altLang="zh-CN" sz="4400" dirty="0" smtClean="0">
                <a:latin typeface="宋体" pitchFamily="2" charset="-122"/>
                <a:ea typeface="宋体" pitchFamily="2" charset="-122"/>
              </a:rPr>
              <a:t>的坐标</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若不存在</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请说明理由</a:t>
            </a:r>
            <a:r>
              <a:rPr lang="en-US" altLang="zh-CN" sz="4400" dirty="0" smtClean="0">
                <a:latin typeface="宋体" pitchFamily="2" charset="-122"/>
                <a:ea typeface="宋体" pitchFamily="2" charset="-122"/>
              </a:rPr>
              <a:t>.</a:t>
            </a:r>
            <a:endParaRPr lang="zh-CN" altLang="zh-CN" sz="4400" dirty="0">
              <a:latin typeface="宋体" pitchFamily="2" charset="-122"/>
              <a:ea typeface="宋体" pitchFamily="2" charset="-122"/>
            </a:endParaRPr>
          </a:p>
        </p:txBody>
      </p:sp>
      <p:pic>
        <p:nvPicPr>
          <p:cNvPr id="146434"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8129588" y="4672013"/>
            <a:ext cx="3605212" cy="4635273"/>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8"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541337" y="711199"/>
            <a:ext cx="11732539" cy="1465445"/>
          </a:xfrm>
          <a:prstGeom prst="rect">
            <a:avLst/>
          </a:prstGeom>
          <a:noFill/>
          <a:ln w="9525">
            <a:noFill/>
            <a:miter lim="800000"/>
            <a:headEnd/>
            <a:tailEnd/>
          </a:ln>
        </p:spPr>
      </p:pic>
      <p:pic>
        <p:nvPicPr>
          <p:cNvPr id="147459" name="Picture 3"/>
          <p:cNvPicPr>
            <a:picLocks noChangeAspect="1" noChangeArrowheads="1"/>
          </p:cNvPicPr>
          <p:nvPr/>
        </p:nvPicPr>
        <p:blipFill>
          <a:blip r:embed="rId5" cstate="print">
            <a:clrChange>
              <a:clrFrom>
                <a:srgbClr val="FFFFFF"/>
              </a:clrFrom>
              <a:clrTo>
                <a:srgbClr val="FFFFFF">
                  <a:alpha val="0"/>
                </a:srgbClr>
              </a:clrTo>
            </a:clrChange>
            <a:lum bright="-30000" contrast="40000"/>
          </a:blip>
          <a:srcRect/>
          <a:stretch>
            <a:fillRect/>
          </a:stretch>
        </p:blipFill>
        <p:spPr bwMode="auto">
          <a:xfrm>
            <a:off x="452437" y="2428874"/>
            <a:ext cx="11744065" cy="2511426"/>
          </a:xfrm>
          <a:prstGeom prst="rect">
            <a:avLst/>
          </a:prstGeom>
          <a:noFill/>
          <a:ln w="9525">
            <a:noFill/>
            <a:miter lim="800000"/>
            <a:headEnd/>
            <a:tailEnd/>
          </a:ln>
        </p:spPr>
      </p:pic>
      <p:pic>
        <p:nvPicPr>
          <p:cNvPr id="147460" name="Picture 4"/>
          <p:cNvPicPr>
            <a:picLocks noChangeAspect="1" noChangeArrowheads="1"/>
          </p:cNvPicPr>
          <p:nvPr/>
        </p:nvPicPr>
        <p:blipFill>
          <a:blip r:embed="rId6" cstate="print">
            <a:clrChange>
              <a:clrFrom>
                <a:srgbClr val="FFFFFF"/>
              </a:clrFrom>
              <a:clrTo>
                <a:srgbClr val="FFFFFF">
                  <a:alpha val="0"/>
                </a:srgbClr>
              </a:clrTo>
            </a:clrChange>
            <a:lum bright="-30000" contrast="40000"/>
          </a:blip>
          <a:srcRect/>
          <a:stretch>
            <a:fillRect/>
          </a:stretch>
        </p:blipFill>
        <p:spPr bwMode="auto">
          <a:xfrm>
            <a:off x="401638" y="5146674"/>
            <a:ext cx="11461436" cy="1368425"/>
          </a:xfrm>
          <a:prstGeom prst="rect">
            <a:avLst/>
          </a:prstGeom>
          <a:noFill/>
          <a:ln w="9525">
            <a:noFill/>
            <a:miter lim="800000"/>
            <a:headEnd/>
            <a:tailEnd/>
          </a:ln>
        </p:spPr>
      </p:pic>
      <p:pic>
        <p:nvPicPr>
          <p:cNvPr id="147461" name="Picture 5"/>
          <p:cNvPicPr>
            <a:picLocks noChangeAspect="1" noChangeArrowheads="1"/>
          </p:cNvPicPr>
          <p:nvPr/>
        </p:nvPicPr>
        <p:blipFill>
          <a:blip r:embed="rId7" cstate="print">
            <a:clrChange>
              <a:clrFrom>
                <a:srgbClr val="FFFFFF"/>
              </a:clrFrom>
              <a:clrTo>
                <a:srgbClr val="FFFFFF">
                  <a:alpha val="0"/>
                </a:srgbClr>
              </a:clrTo>
            </a:clrChange>
            <a:lum bright="-30000" contrast="40000"/>
          </a:blip>
          <a:srcRect/>
          <a:stretch>
            <a:fillRect/>
          </a:stretch>
        </p:blipFill>
        <p:spPr bwMode="auto">
          <a:xfrm>
            <a:off x="8666164" y="5891213"/>
            <a:ext cx="3030832" cy="3341687"/>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7458"/>
                                        </p:tgtEl>
                                        <p:attrNameLst>
                                          <p:attrName>style.visibility</p:attrName>
                                        </p:attrNameLst>
                                      </p:cBhvr>
                                      <p:to>
                                        <p:strVal val="visible"/>
                                      </p:to>
                                    </p:set>
                                    <p:anim calcmode="lin" valueType="num">
                                      <p:cBhvr additive="base">
                                        <p:cTn id="7" dur="500" fill="hold"/>
                                        <p:tgtEl>
                                          <p:spTgt spid="147458"/>
                                        </p:tgtEl>
                                        <p:attrNameLst>
                                          <p:attrName>ppt_x</p:attrName>
                                        </p:attrNameLst>
                                      </p:cBhvr>
                                      <p:tavLst>
                                        <p:tav tm="0">
                                          <p:val>
                                            <p:strVal val="#ppt_x"/>
                                          </p:val>
                                        </p:tav>
                                        <p:tav tm="100000">
                                          <p:val>
                                            <p:strVal val="#ppt_x"/>
                                          </p:val>
                                        </p:tav>
                                      </p:tavLst>
                                    </p:anim>
                                    <p:anim calcmode="lin" valueType="num">
                                      <p:cBhvr additive="base">
                                        <p:cTn id="8" dur="500" fill="hold"/>
                                        <p:tgtEl>
                                          <p:spTgt spid="14745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47459"/>
                                        </p:tgtEl>
                                        <p:attrNameLst>
                                          <p:attrName>style.visibility</p:attrName>
                                        </p:attrNameLst>
                                      </p:cBhvr>
                                      <p:to>
                                        <p:strVal val="visible"/>
                                      </p:to>
                                    </p:set>
                                    <p:anim calcmode="lin" valueType="num">
                                      <p:cBhvr additive="base">
                                        <p:cTn id="11" dur="500" fill="hold"/>
                                        <p:tgtEl>
                                          <p:spTgt spid="147459"/>
                                        </p:tgtEl>
                                        <p:attrNameLst>
                                          <p:attrName>ppt_x</p:attrName>
                                        </p:attrNameLst>
                                      </p:cBhvr>
                                      <p:tavLst>
                                        <p:tav tm="0">
                                          <p:val>
                                            <p:strVal val="#ppt_x"/>
                                          </p:val>
                                        </p:tav>
                                        <p:tav tm="100000">
                                          <p:val>
                                            <p:strVal val="#ppt_x"/>
                                          </p:val>
                                        </p:tav>
                                      </p:tavLst>
                                    </p:anim>
                                    <p:anim calcmode="lin" valueType="num">
                                      <p:cBhvr additive="base">
                                        <p:cTn id="12" dur="500" fill="hold"/>
                                        <p:tgtEl>
                                          <p:spTgt spid="14745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47460"/>
                                        </p:tgtEl>
                                        <p:attrNameLst>
                                          <p:attrName>style.visibility</p:attrName>
                                        </p:attrNameLst>
                                      </p:cBhvr>
                                      <p:to>
                                        <p:strVal val="visible"/>
                                      </p:to>
                                    </p:set>
                                    <p:anim calcmode="lin" valueType="num">
                                      <p:cBhvr additive="base">
                                        <p:cTn id="15" dur="500" fill="hold"/>
                                        <p:tgtEl>
                                          <p:spTgt spid="147460"/>
                                        </p:tgtEl>
                                        <p:attrNameLst>
                                          <p:attrName>ppt_x</p:attrName>
                                        </p:attrNameLst>
                                      </p:cBhvr>
                                      <p:tavLst>
                                        <p:tav tm="0">
                                          <p:val>
                                            <p:strVal val="#ppt_x"/>
                                          </p:val>
                                        </p:tav>
                                        <p:tav tm="100000">
                                          <p:val>
                                            <p:strVal val="#ppt_x"/>
                                          </p:val>
                                        </p:tav>
                                      </p:tavLst>
                                    </p:anim>
                                    <p:anim calcmode="lin" valueType="num">
                                      <p:cBhvr additive="base">
                                        <p:cTn id="16" dur="500" fill="hold"/>
                                        <p:tgtEl>
                                          <p:spTgt spid="14746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47461"/>
                                        </p:tgtEl>
                                        <p:attrNameLst>
                                          <p:attrName>style.visibility</p:attrName>
                                        </p:attrNameLst>
                                      </p:cBhvr>
                                      <p:to>
                                        <p:strVal val="visible"/>
                                      </p:to>
                                    </p:set>
                                    <p:anim calcmode="lin" valueType="num">
                                      <p:cBhvr additive="base">
                                        <p:cTn id="19" dur="500" fill="hold"/>
                                        <p:tgtEl>
                                          <p:spTgt spid="147461"/>
                                        </p:tgtEl>
                                        <p:attrNameLst>
                                          <p:attrName>ppt_x</p:attrName>
                                        </p:attrNameLst>
                                      </p:cBhvr>
                                      <p:tavLst>
                                        <p:tav tm="0">
                                          <p:val>
                                            <p:strVal val="#ppt_x"/>
                                          </p:val>
                                        </p:tav>
                                        <p:tav tm="100000">
                                          <p:val>
                                            <p:strVal val="#ppt_x"/>
                                          </p:val>
                                        </p:tav>
                                      </p:tavLst>
                                    </p:anim>
                                    <p:anim calcmode="lin" valueType="num">
                                      <p:cBhvr additive="base">
                                        <p:cTn id="20" dur="500" fill="hold"/>
                                        <p:tgtEl>
                                          <p:spTgt spid="1474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482"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808038" y="484188"/>
            <a:ext cx="11244262" cy="6580074"/>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8482"/>
                                        </p:tgtEl>
                                        <p:attrNameLst>
                                          <p:attrName>style.visibility</p:attrName>
                                        </p:attrNameLst>
                                      </p:cBhvr>
                                      <p:to>
                                        <p:strVal val="visible"/>
                                      </p:to>
                                    </p:set>
                                    <p:anim calcmode="lin" valueType="num">
                                      <p:cBhvr additive="base">
                                        <p:cTn id="7" dur="500" fill="hold"/>
                                        <p:tgtEl>
                                          <p:spTgt spid="148482"/>
                                        </p:tgtEl>
                                        <p:attrNameLst>
                                          <p:attrName>ppt_x</p:attrName>
                                        </p:attrNameLst>
                                      </p:cBhvr>
                                      <p:tavLst>
                                        <p:tav tm="0">
                                          <p:val>
                                            <p:strVal val="#ppt_x"/>
                                          </p:val>
                                        </p:tav>
                                        <p:tav tm="100000">
                                          <p:val>
                                            <p:strVal val="#ppt_x"/>
                                          </p:val>
                                        </p:tav>
                                      </p:tavLst>
                                    </p:anim>
                                    <p:anim calcmode="lin" valueType="num">
                                      <p:cBhvr additive="base">
                                        <p:cTn id="8" dur="500" fill="hold"/>
                                        <p:tgtEl>
                                          <p:spTgt spid="1484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6"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554038" y="715963"/>
            <a:ext cx="11726862" cy="6434516"/>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9506"/>
                                        </p:tgtEl>
                                        <p:attrNameLst>
                                          <p:attrName>style.visibility</p:attrName>
                                        </p:attrNameLst>
                                      </p:cBhvr>
                                      <p:to>
                                        <p:strVal val="visible"/>
                                      </p:to>
                                    </p:set>
                                    <p:anim calcmode="lin" valueType="num">
                                      <p:cBhvr additive="base">
                                        <p:cTn id="7" dur="500" fill="hold"/>
                                        <p:tgtEl>
                                          <p:spTgt spid="149506"/>
                                        </p:tgtEl>
                                        <p:attrNameLst>
                                          <p:attrName>ppt_x</p:attrName>
                                        </p:attrNameLst>
                                      </p:cBhvr>
                                      <p:tavLst>
                                        <p:tav tm="0">
                                          <p:val>
                                            <p:strVal val="#ppt_x"/>
                                          </p:val>
                                        </p:tav>
                                        <p:tav tm="100000">
                                          <p:val>
                                            <p:strVal val="#ppt_x"/>
                                          </p:val>
                                        </p:tav>
                                      </p:tavLst>
                                    </p:anim>
                                    <p:anim calcmode="lin" valueType="num">
                                      <p:cBhvr additive="base">
                                        <p:cTn id="8" dur="500" fill="hold"/>
                                        <p:tgtEl>
                                          <p:spTgt spid="1495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96900" y="655935"/>
            <a:ext cx="11607800" cy="3785652"/>
          </a:xfrm>
          <a:prstGeom prst="rect">
            <a:avLst/>
          </a:prstGeom>
        </p:spPr>
        <p:txBody>
          <a:bodyPr wrap="square">
            <a:spAutoFit/>
          </a:bodyPr>
          <a:lstStyle/>
          <a:p>
            <a:pPr>
              <a:lnSpc>
                <a:spcPct val="150000"/>
              </a:lnSpc>
            </a:pPr>
            <a:r>
              <a:rPr lang="en-US" altLang="zh-CN" sz="4000" dirty="0" smtClean="0">
                <a:latin typeface="宋体" pitchFamily="2" charset="-122"/>
                <a:ea typeface="宋体" pitchFamily="2" charset="-122"/>
              </a:rPr>
              <a:t>3.</a:t>
            </a:r>
            <a:r>
              <a:rPr lang="zh-CN" altLang="zh-CN" sz="4000" dirty="0" smtClean="0">
                <a:latin typeface="宋体" pitchFamily="2" charset="-122"/>
                <a:ea typeface="宋体" pitchFamily="2" charset="-122"/>
              </a:rPr>
              <a:t>如图</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抛物线</a:t>
            </a:r>
            <a:r>
              <a:rPr lang="en-US" altLang="zh-CN" sz="4000" dirty="0" smtClean="0">
                <a:latin typeface="宋体" pitchFamily="2" charset="-122"/>
                <a:ea typeface="宋体" pitchFamily="2" charset="-122"/>
              </a:rPr>
              <a:t>y=ax</a:t>
            </a:r>
            <a:r>
              <a:rPr lang="en-US" altLang="zh-CN" sz="4000" baseline="30000" dirty="0" smtClean="0">
                <a:latin typeface="宋体" pitchFamily="2" charset="-122"/>
                <a:ea typeface="宋体" pitchFamily="2" charset="-122"/>
              </a:rPr>
              <a:t>2</a:t>
            </a:r>
            <a:r>
              <a:rPr lang="en-US" altLang="zh-CN" sz="4000" dirty="0" smtClean="0">
                <a:latin typeface="宋体" pitchFamily="2" charset="-122"/>
                <a:ea typeface="宋体" pitchFamily="2" charset="-122"/>
              </a:rPr>
              <a:t>+bx+2</a:t>
            </a:r>
            <a:r>
              <a:rPr lang="zh-CN" altLang="zh-CN" sz="4000" dirty="0" smtClean="0">
                <a:latin typeface="宋体" pitchFamily="2" charset="-122"/>
                <a:ea typeface="宋体" pitchFamily="2" charset="-122"/>
              </a:rPr>
              <a:t>与</a:t>
            </a:r>
            <a:r>
              <a:rPr lang="en-US" altLang="zh-CN" sz="4000" dirty="0" smtClean="0">
                <a:latin typeface="宋体" pitchFamily="2" charset="-122"/>
                <a:ea typeface="宋体" pitchFamily="2" charset="-122"/>
              </a:rPr>
              <a:t>x</a:t>
            </a:r>
            <a:r>
              <a:rPr lang="zh-CN" altLang="zh-CN" sz="4000" dirty="0" smtClean="0">
                <a:latin typeface="宋体" pitchFamily="2" charset="-122"/>
                <a:ea typeface="宋体" pitchFamily="2" charset="-122"/>
              </a:rPr>
              <a:t>轴交于</a:t>
            </a:r>
            <a:r>
              <a:rPr lang="en-US" altLang="zh-CN" sz="4000" dirty="0" smtClean="0">
                <a:latin typeface="宋体" pitchFamily="2" charset="-122"/>
                <a:ea typeface="宋体" pitchFamily="2" charset="-122"/>
              </a:rPr>
              <a:t>A,B</a:t>
            </a:r>
            <a:r>
              <a:rPr lang="zh-CN" altLang="zh-CN" sz="4000" dirty="0" smtClean="0">
                <a:latin typeface="宋体" pitchFamily="2" charset="-122"/>
                <a:ea typeface="宋体" pitchFamily="2" charset="-122"/>
              </a:rPr>
              <a:t>两点</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与</a:t>
            </a:r>
            <a:r>
              <a:rPr lang="en-US" altLang="zh-CN" sz="4000" dirty="0" smtClean="0">
                <a:latin typeface="宋体" pitchFamily="2" charset="-122"/>
                <a:ea typeface="宋体" pitchFamily="2" charset="-122"/>
              </a:rPr>
              <a:t>y</a:t>
            </a:r>
            <a:r>
              <a:rPr lang="zh-CN" altLang="zh-CN" sz="4000" dirty="0" smtClean="0">
                <a:latin typeface="宋体" pitchFamily="2" charset="-122"/>
                <a:ea typeface="宋体" pitchFamily="2" charset="-122"/>
              </a:rPr>
              <a:t>轴交于点</a:t>
            </a:r>
            <a:r>
              <a:rPr lang="en-US" altLang="zh-CN" sz="4000" dirty="0" smtClean="0">
                <a:latin typeface="宋体" pitchFamily="2" charset="-122"/>
                <a:ea typeface="宋体" pitchFamily="2" charset="-122"/>
              </a:rPr>
              <a:t>C,AB=4.</a:t>
            </a:r>
            <a:r>
              <a:rPr lang="zh-CN" altLang="zh-CN" sz="4000" dirty="0" smtClean="0">
                <a:latin typeface="宋体" pitchFamily="2" charset="-122"/>
                <a:ea typeface="宋体" pitchFamily="2" charset="-122"/>
              </a:rPr>
              <a:t>矩形</a:t>
            </a:r>
            <a:r>
              <a:rPr lang="en-US" altLang="zh-CN" sz="4000" dirty="0" smtClean="0">
                <a:latin typeface="宋体" pitchFamily="2" charset="-122"/>
                <a:ea typeface="宋体" pitchFamily="2" charset="-122"/>
              </a:rPr>
              <a:t>OADC</a:t>
            </a:r>
            <a:r>
              <a:rPr lang="zh-CN" altLang="zh-CN" sz="4000" dirty="0" smtClean="0">
                <a:latin typeface="宋体" pitchFamily="2" charset="-122"/>
                <a:ea typeface="宋体" pitchFamily="2" charset="-122"/>
              </a:rPr>
              <a:t>的边</a:t>
            </a:r>
            <a:r>
              <a:rPr lang="en-US" altLang="zh-CN" sz="4000" dirty="0" smtClean="0">
                <a:latin typeface="宋体" pitchFamily="2" charset="-122"/>
                <a:ea typeface="宋体" pitchFamily="2" charset="-122"/>
              </a:rPr>
              <a:t>CD=1,</a:t>
            </a:r>
            <a:r>
              <a:rPr lang="zh-CN" altLang="zh-CN" sz="4000" dirty="0" smtClean="0">
                <a:latin typeface="宋体" pitchFamily="2" charset="-122"/>
                <a:ea typeface="宋体" pitchFamily="2" charset="-122"/>
              </a:rPr>
              <a:t>延长</a:t>
            </a:r>
            <a:r>
              <a:rPr lang="en-US" altLang="zh-CN" sz="4000" dirty="0" smtClean="0">
                <a:latin typeface="宋体" pitchFamily="2" charset="-122"/>
                <a:ea typeface="宋体" pitchFamily="2" charset="-122"/>
              </a:rPr>
              <a:t>DC</a:t>
            </a:r>
            <a:r>
              <a:rPr lang="zh-CN" altLang="zh-CN" sz="4000" dirty="0" smtClean="0">
                <a:latin typeface="宋体" pitchFamily="2" charset="-122"/>
                <a:ea typeface="宋体" pitchFamily="2" charset="-122"/>
              </a:rPr>
              <a:t>交抛物线于点</a:t>
            </a:r>
            <a:r>
              <a:rPr lang="en-US" altLang="zh-CN" sz="4000" dirty="0" smtClean="0">
                <a:latin typeface="宋体" pitchFamily="2" charset="-122"/>
                <a:ea typeface="宋体" pitchFamily="2" charset="-122"/>
              </a:rPr>
              <a:t>E.</a:t>
            </a:r>
            <a:r>
              <a:rPr lang="zh-CN" altLang="zh-CN" sz="4000" dirty="0" smtClean="0">
                <a:latin typeface="宋体" pitchFamily="2" charset="-122"/>
                <a:ea typeface="宋体" pitchFamily="2" charset="-122"/>
              </a:rPr>
              <a:t></a:t>
            </a:r>
          </a:p>
          <a:p>
            <a:pPr>
              <a:lnSpc>
                <a:spcPct val="150000"/>
              </a:lnSpc>
            </a:pPr>
            <a:r>
              <a:rPr lang="en-US" altLang="zh-CN" sz="4000" dirty="0" smtClean="0">
                <a:latin typeface="宋体" pitchFamily="2" charset="-122"/>
                <a:ea typeface="宋体" pitchFamily="2" charset="-122"/>
              </a:rPr>
              <a:t>(1)</a:t>
            </a:r>
            <a:r>
              <a:rPr lang="zh-CN" altLang="zh-CN" sz="4000" dirty="0" smtClean="0">
                <a:latin typeface="宋体" pitchFamily="2" charset="-122"/>
                <a:ea typeface="宋体" pitchFamily="2" charset="-122"/>
              </a:rPr>
              <a:t>求抛物线的解析式</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a:t>
            </a:r>
            <a:endParaRPr lang="zh-CN" altLang="zh-CN" sz="4000" dirty="0">
              <a:latin typeface="宋体" pitchFamily="2" charset="-122"/>
              <a:ea typeface="宋体" pitchFamily="2" charset="-122"/>
            </a:endParaRPr>
          </a:p>
        </p:txBody>
      </p:sp>
      <p:pic>
        <p:nvPicPr>
          <p:cNvPr id="150530"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7719812" y="3024188"/>
            <a:ext cx="4209376" cy="4595812"/>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4"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828675" y="685800"/>
            <a:ext cx="11401425" cy="7072770"/>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1554"/>
                                        </p:tgtEl>
                                        <p:attrNameLst>
                                          <p:attrName>style.visibility</p:attrName>
                                        </p:attrNameLst>
                                      </p:cBhvr>
                                      <p:to>
                                        <p:strVal val="visible"/>
                                      </p:to>
                                    </p:set>
                                    <p:anim calcmode="lin" valueType="num">
                                      <p:cBhvr additive="base">
                                        <p:cTn id="7" dur="500" fill="hold"/>
                                        <p:tgtEl>
                                          <p:spTgt spid="151554"/>
                                        </p:tgtEl>
                                        <p:attrNameLst>
                                          <p:attrName>ppt_x</p:attrName>
                                        </p:attrNameLst>
                                      </p:cBhvr>
                                      <p:tavLst>
                                        <p:tav tm="0">
                                          <p:val>
                                            <p:strVal val="#ppt_x"/>
                                          </p:val>
                                        </p:tav>
                                        <p:tav tm="100000">
                                          <p:val>
                                            <p:strVal val="#ppt_x"/>
                                          </p:val>
                                        </p:tav>
                                      </p:tavLst>
                                    </p:anim>
                                    <p:anim calcmode="lin" valueType="num">
                                      <p:cBhvr additive="base">
                                        <p:cTn id="8" dur="500" fill="hold"/>
                                        <p:tgtEl>
                                          <p:spTgt spid="1515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20700" y="502334"/>
            <a:ext cx="11696700" cy="1938992"/>
          </a:xfrm>
          <a:prstGeom prst="rect">
            <a:avLst/>
          </a:prstGeom>
        </p:spPr>
        <p:txBody>
          <a:bodyPr wrap="square">
            <a:spAutoFit/>
          </a:bodyPr>
          <a:lstStyle/>
          <a:p>
            <a:pPr>
              <a:lnSpc>
                <a:spcPct val="150000"/>
              </a:lnSpc>
            </a:pPr>
            <a:r>
              <a:rPr lang="en-US" altLang="zh-CN" sz="4000" dirty="0" smtClean="0">
                <a:latin typeface="宋体" pitchFamily="2" charset="-122"/>
                <a:ea typeface="宋体" pitchFamily="2" charset="-122"/>
              </a:rPr>
              <a:t>(2)</a:t>
            </a:r>
            <a:r>
              <a:rPr lang="zh-CN" altLang="zh-CN" sz="4000" dirty="0" smtClean="0">
                <a:latin typeface="宋体" pitchFamily="2" charset="-122"/>
                <a:ea typeface="宋体" pitchFamily="2" charset="-122"/>
              </a:rPr>
              <a:t>点</a:t>
            </a:r>
            <a:r>
              <a:rPr lang="en-US" altLang="zh-CN" sz="4000" dirty="0" smtClean="0">
                <a:latin typeface="宋体" pitchFamily="2" charset="-122"/>
                <a:ea typeface="宋体" pitchFamily="2" charset="-122"/>
              </a:rPr>
              <a:t>P</a:t>
            </a:r>
            <a:r>
              <a:rPr lang="zh-CN" altLang="zh-CN" sz="4000" dirty="0" smtClean="0">
                <a:latin typeface="宋体" pitchFamily="2" charset="-122"/>
                <a:ea typeface="宋体" pitchFamily="2" charset="-122"/>
              </a:rPr>
              <a:t>是直线</a:t>
            </a:r>
            <a:r>
              <a:rPr lang="en-US" altLang="zh-CN" sz="4000" dirty="0" smtClean="0">
                <a:latin typeface="宋体" pitchFamily="2" charset="-122"/>
                <a:ea typeface="宋体" pitchFamily="2" charset="-122"/>
              </a:rPr>
              <a:t>EO</a:t>
            </a:r>
            <a:r>
              <a:rPr lang="zh-CN" altLang="zh-CN" sz="4000" dirty="0" smtClean="0">
                <a:latin typeface="宋体" pitchFamily="2" charset="-122"/>
                <a:ea typeface="宋体" pitchFamily="2" charset="-122"/>
              </a:rPr>
              <a:t>上方抛物线上的一个动点</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作</a:t>
            </a:r>
            <a:r>
              <a:rPr lang="en-US" altLang="zh-CN" sz="4000" dirty="0" smtClean="0">
                <a:latin typeface="宋体" pitchFamily="2" charset="-122"/>
                <a:ea typeface="宋体" pitchFamily="2" charset="-122"/>
              </a:rPr>
              <a:t>PH</a:t>
            </a:r>
            <a:r>
              <a:rPr lang="zh-CN" altLang="zh-CN" sz="4000" dirty="0" smtClean="0">
                <a:latin typeface="宋体" pitchFamily="2" charset="-122"/>
                <a:ea typeface="宋体" pitchFamily="2" charset="-122"/>
              </a:rPr>
              <a:t>⊥</a:t>
            </a:r>
            <a:r>
              <a:rPr lang="en-US" altLang="zh-CN" sz="4000" dirty="0" smtClean="0">
                <a:latin typeface="宋体" pitchFamily="2" charset="-122"/>
                <a:ea typeface="宋体" pitchFamily="2" charset="-122"/>
              </a:rPr>
              <a:t>EO,</a:t>
            </a:r>
            <a:r>
              <a:rPr lang="zh-CN" altLang="zh-CN" sz="4000" dirty="0" smtClean="0">
                <a:latin typeface="宋体" pitchFamily="2" charset="-122"/>
                <a:ea typeface="宋体" pitchFamily="2" charset="-122"/>
              </a:rPr>
              <a:t>垂足为</a:t>
            </a:r>
            <a:r>
              <a:rPr lang="en-US" altLang="zh-CN" sz="4000" dirty="0" smtClean="0">
                <a:latin typeface="宋体" pitchFamily="2" charset="-122"/>
                <a:ea typeface="宋体" pitchFamily="2" charset="-122"/>
              </a:rPr>
              <a:t>H,</a:t>
            </a:r>
            <a:r>
              <a:rPr lang="zh-CN" altLang="zh-CN" sz="4000" dirty="0" smtClean="0">
                <a:latin typeface="宋体" pitchFamily="2" charset="-122"/>
                <a:ea typeface="宋体" pitchFamily="2" charset="-122"/>
              </a:rPr>
              <a:t>求</a:t>
            </a:r>
            <a:r>
              <a:rPr lang="en-US" altLang="zh-CN" sz="4000" dirty="0" smtClean="0">
                <a:latin typeface="宋体" pitchFamily="2" charset="-122"/>
                <a:ea typeface="宋体" pitchFamily="2" charset="-122"/>
              </a:rPr>
              <a:t>PH</a:t>
            </a:r>
            <a:r>
              <a:rPr lang="zh-CN" altLang="zh-CN" sz="4000" dirty="0" smtClean="0">
                <a:latin typeface="宋体" pitchFamily="2" charset="-122"/>
                <a:ea typeface="宋体" pitchFamily="2" charset="-122"/>
              </a:rPr>
              <a:t>的最大值</a:t>
            </a:r>
            <a:r>
              <a:rPr lang="en-US" altLang="zh-CN" sz="4000" dirty="0" smtClean="0">
                <a:latin typeface="宋体" pitchFamily="2" charset="-122"/>
                <a:ea typeface="宋体" pitchFamily="2" charset="-122"/>
              </a:rPr>
              <a:t>;</a:t>
            </a:r>
            <a:endParaRPr lang="zh-CN" altLang="en-US" sz="4000" dirty="0">
              <a:latin typeface="宋体" pitchFamily="2" charset="-122"/>
              <a:ea typeface="宋体" pitchFamily="2" charset="-122"/>
            </a:endParaRPr>
          </a:p>
        </p:txBody>
      </p:sp>
      <p:pic>
        <p:nvPicPr>
          <p:cNvPr id="152578"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587375" y="2713037"/>
            <a:ext cx="11452225" cy="5331330"/>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2578"/>
                                        </p:tgtEl>
                                        <p:attrNameLst>
                                          <p:attrName>style.visibility</p:attrName>
                                        </p:attrNameLst>
                                      </p:cBhvr>
                                      <p:to>
                                        <p:strVal val="visible"/>
                                      </p:to>
                                    </p:set>
                                    <p:anim calcmode="lin" valueType="num">
                                      <p:cBhvr additive="base">
                                        <p:cTn id="7" dur="500" fill="hold"/>
                                        <p:tgtEl>
                                          <p:spTgt spid="152578"/>
                                        </p:tgtEl>
                                        <p:attrNameLst>
                                          <p:attrName>ppt_x</p:attrName>
                                        </p:attrNameLst>
                                      </p:cBhvr>
                                      <p:tavLst>
                                        <p:tav tm="0">
                                          <p:val>
                                            <p:strVal val="#ppt_x"/>
                                          </p:val>
                                        </p:tav>
                                        <p:tav tm="100000">
                                          <p:val>
                                            <p:strVal val="#ppt_x"/>
                                          </p:val>
                                        </p:tav>
                                      </p:tavLst>
                                    </p:anim>
                                    <p:anim calcmode="lin" valueType="num">
                                      <p:cBhvr additive="base">
                                        <p:cTn id="8" dur="500" fill="hold"/>
                                        <p:tgtEl>
                                          <p:spTgt spid="1525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2"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585789" y="600074"/>
            <a:ext cx="9078912" cy="826859"/>
          </a:xfrm>
          <a:prstGeom prst="rect">
            <a:avLst/>
          </a:prstGeom>
          <a:noFill/>
          <a:ln w="9525">
            <a:noFill/>
            <a:miter lim="800000"/>
            <a:headEnd/>
            <a:tailEnd/>
          </a:ln>
        </p:spPr>
      </p:pic>
      <p:pic>
        <p:nvPicPr>
          <p:cNvPr id="153603" name="Picture 3"/>
          <p:cNvPicPr>
            <a:picLocks noChangeAspect="1" noChangeArrowheads="1"/>
          </p:cNvPicPr>
          <p:nvPr/>
        </p:nvPicPr>
        <p:blipFill>
          <a:blip r:embed="rId5" cstate="print">
            <a:clrChange>
              <a:clrFrom>
                <a:srgbClr val="FFFFFF"/>
              </a:clrFrom>
              <a:clrTo>
                <a:srgbClr val="FFFFFF">
                  <a:alpha val="0"/>
                </a:srgbClr>
              </a:clrTo>
            </a:clrChange>
            <a:lum bright="-30000" contrast="40000"/>
          </a:blip>
          <a:srcRect/>
          <a:stretch>
            <a:fillRect/>
          </a:stretch>
        </p:blipFill>
        <p:spPr bwMode="auto">
          <a:xfrm>
            <a:off x="649288" y="4576762"/>
            <a:ext cx="10525238" cy="4516437"/>
          </a:xfrm>
          <a:prstGeom prst="rect">
            <a:avLst/>
          </a:prstGeom>
          <a:noFill/>
          <a:ln w="9525">
            <a:noFill/>
            <a:miter lim="800000"/>
            <a:headEnd/>
            <a:tailEnd/>
          </a:ln>
        </p:spPr>
      </p:pic>
      <p:pic>
        <p:nvPicPr>
          <p:cNvPr id="153604" name="Picture 4"/>
          <p:cNvPicPr>
            <a:picLocks noChangeAspect="1" noChangeArrowheads="1"/>
          </p:cNvPicPr>
          <p:nvPr/>
        </p:nvPicPr>
        <p:blipFill>
          <a:blip r:embed="rId6" cstate="print">
            <a:clrChange>
              <a:clrFrom>
                <a:srgbClr val="FFFFFF"/>
              </a:clrFrom>
              <a:clrTo>
                <a:srgbClr val="FFFFFF">
                  <a:alpha val="0"/>
                </a:srgbClr>
              </a:clrTo>
            </a:clrChange>
            <a:lum bright="-30000" contrast="40000"/>
          </a:blip>
          <a:srcRect/>
          <a:stretch>
            <a:fillRect/>
          </a:stretch>
        </p:blipFill>
        <p:spPr bwMode="auto">
          <a:xfrm>
            <a:off x="5438774" y="1766887"/>
            <a:ext cx="6423026" cy="3159923"/>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3602"/>
                                        </p:tgtEl>
                                        <p:attrNameLst>
                                          <p:attrName>style.visibility</p:attrName>
                                        </p:attrNameLst>
                                      </p:cBhvr>
                                      <p:to>
                                        <p:strVal val="visible"/>
                                      </p:to>
                                    </p:set>
                                    <p:anim calcmode="lin" valueType="num">
                                      <p:cBhvr additive="base">
                                        <p:cTn id="7" dur="500" fill="hold"/>
                                        <p:tgtEl>
                                          <p:spTgt spid="153602"/>
                                        </p:tgtEl>
                                        <p:attrNameLst>
                                          <p:attrName>ppt_x</p:attrName>
                                        </p:attrNameLst>
                                      </p:cBhvr>
                                      <p:tavLst>
                                        <p:tav tm="0">
                                          <p:val>
                                            <p:strVal val="#ppt_x"/>
                                          </p:val>
                                        </p:tav>
                                        <p:tav tm="100000">
                                          <p:val>
                                            <p:strVal val="#ppt_x"/>
                                          </p:val>
                                        </p:tav>
                                      </p:tavLst>
                                    </p:anim>
                                    <p:anim calcmode="lin" valueType="num">
                                      <p:cBhvr additive="base">
                                        <p:cTn id="8" dur="500" fill="hold"/>
                                        <p:tgtEl>
                                          <p:spTgt spid="15360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53603"/>
                                        </p:tgtEl>
                                        <p:attrNameLst>
                                          <p:attrName>style.visibility</p:attrName>
                                        </p:attrNameLst>
                                      </p:cBhvr>
                                      <p:to>
                                        <p:strVal val="visible"/>
                                      </p:to>
                                    </p:set>
                                    <p:anim calcmode="lin" valueType="num">
                                      <p:cBhvr additive="base">
                                        <p:cTn id="11" dur="500" fill="hold"/>
                                        <p:tgtEl>
                                          <p:spTgt spid="153603"/>
                                        </p:tgtEl>
                                        <p:attrNameLst>
                                          <p:attrName>ppt_x</p:attrName>
                                        </p:attrNameLst>
                                      </p:cBhvr>
                                      <p:tavLst>
                                        <p:tav tm="0">
                                          <p:val>
                                            <p:strVal val="#ppt_x"/>
                                          </p:val>
                                        </p:tav>
                                        <p:tav tm="100000">
                                          <p:val>
                                            <p:strVal val="#ppt_x"/>
                                          </p:val>
                                        </p:tav>
                                      </p:tavLst>
                                    </p:anim>
                                    <p:anim calcmode="lin" valueType="num">
                                      <p:cBhvr additive="base">
                                        <p:cTn id="12" dur="500" fill="hold"/>
                                        <p:tgtEl>
                                          <p:spTgt spid="15360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53604"/>
                                        </p:tgtEl>
                                        <p:attrNameLst>
                                          <p:attrName>style.visibility</p:attrName>
                                        </p:attrNameLst>
                                      </p:cBhvr>
                                      <p:to>
                                        <p:strVal val="visible"/>
                                      </p:to>
                                    </p:set>
                                    <p:anim calcmode="lin" valueType="num">
                                      <p:cBhvr additive="base">
                                        <p:cTn id="15" dur="500" fill="hold"/>
                                        <p:tgtEl>
                                          <p:spTgt spid="153604"/>
                                        </p:tgtEl>
                                        <p:attrNameLst>
                                          <p:attrName>ppt_x</p:attrName>
                                        </p:attrNameLst>
                                      </p:cBhvr>
                                      <p:tavLst>
                                        <p:tav tm="0">
                                          <p:val>
                                            <p:strVal val="#ppt_x"/>
                                          </p:val>
                                        </p:tav>
                                        <p:tav tm="100000">
                                          <p:val>
                                            <p:strVal val="#ppt_x"/>
                                          </p:val>
                                        </p:tav>
                                      </p:tavLst>
                                    </p:anim>
                                    <p:anim calcmode="lin" valueType="num">
                                      <p:cBhvr additive="base">
                                        <p:cTn id="16" dur="500" fill="hold"/>
                                        <p:tgtEl>
                                          <p:spTgt spid="1536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626"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609600" y="542924"/>
            <a:ext cx="11430000" cy="7007774"/>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4626"/>
                                        </p:tgtEl>
                                        <p:attrNameLst>
                                          <p:attrName>style.visibility</p:attrName>
                                        </p:attrNameLst>
                                      </p:cBhvr>
                                      <p:to>
                                        <p:strVal val="visible"/>
                                      </p:to>
                                    </p:set>
                                    <p:anim calcmode="lin" valueType="num">
                                      <p:cBhvr additive="base">
                                        <p:cTn id="7" dur="500" fill="hold"/>
                                        <p:tgtEl>
                                          <p:spTgt spid="154626"/>
                                        </p:tgtEl>
                                        <p:attrNameLst>
                                          <p:attrName>ppt_x</p:attrName>
                                        </p:attrNameLst>
                                      </p:cBhvr>
                                      <p:tavLst>
                                        <p:tav tm="0">
                                          <p:val>
                                            <p:strVal val="#ppt_x"/>
                                          </p:val>
                                        </p:tav>
                                        <p:tav tm="100000">
                                          <p:val>
                                            <p:strVal val="#ppt_x"/>
                                          </p:val>
                                        </p:tav>
                                      </p:tavLst>
                                    </p:anim>
                                    <p:anim calcmode="lin" valueType="num">
                                      <p:cBhvr additive="base">
                                        <p:cTn id="8" dur="500" fill="hold"/>
                                        <p:tgtEl>
                                          <p:spTgt spid="1546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60400" y="413435"/>
            <a:ext cx="11709400" cy="1961465"/>
          </a:xfrm>
          <a:prstGeom prst="rect">
            <a:avLst/>
          </a:prstGeom>
        </p:spPr>
        <p:txBody>
          <a:bodyPr wrap="square">
            <a:spAutoFit/>
          </a:bodyPr>
          <a:lstStyle/>
          <a:p>
            <a:pPr>
              <a:lnSpc>
                <a:spcPct val="150000"/>
              </a:lnSpc>
            </a:pPr>
            <a:r>
              <a:rPr lang="en-US" altLang="zh-CN" sz="4000" dirty="0" smtClean="0">
                <a:latin typeface="宋体" pitchFamily="2" charset="-122"/>
                <a:ea typeface="宋体" pitchFamily="2" charset="-122"/>
              </a:rPr>
              <a:t>(3)</a:t>
            </a:r>
            <a:r>
              <a:rPr lang="zh-CN" altLang="zh-CN" sz="4000" dirty="0" smtClean="0">
                <a:latin typeface="宋体" pitchFamily="2" charset="-122"/>
                <a:ea typeface="宋体" pitchFamily="2" charset="-122"/>
              </a:rPr>
              <a:t>点</a:t>
            </a:r>
            <a:r>
              <a:rPr lang="en-US" altLang="zh-CN" sz="4000" dirty="0" smtClean="0">
                <a:latin typeface="宋体" pitchFamily="2" charset="-122"/>
                <a:ea typeface="宋体" pitchFamily="2" charset="-122"/>
              </a:rPr>
              <a:t>M</a:t>
            </a:r>
            <a:r>
              <a:rPr lang="zh-CN" altLang="zh-CN" sz="4000" dirty="0" smtClean="0">
                <a:latin typeface="宋体" pitchFamily="2" charset="-122"/>
                <a:ea typeface="宋体" pitchFamily="2" charset="-122"/>
              </a:rPr>
              <a:t>在抛物线上</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点</a:t>
            </a:r>
            <a:r>
              <a:rPr lang="en-US" altLang="zh-CN" sz="4000" dirty="0" smtClean="0">
                <a:latin typeface="宋体" pitchFamily="2" charset="-122"/>
                <a:ea typeface="宋体" pitchFamily="2" charset="-122"/>
              </a:rPr>
              <a:t>N</a:t>
            </a:r>
            <a:r>
              <a:rPr lang="zh-CN" altLang="zh-CN" sz="4000" dirty="0" smtClean="0">
                <a:latin typeface="宋体" pitchFamily="2" charset="-122"/>
                <a:ea typeface="宋体" pitchFamily="2" charset="-122"/>
              </a:rPr>
              <a:t>在抛物线的对称轴上</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若四边形</a:t>
            </a:r>
            <a:r>
              <a:rPr lang="en-US" altLang="zh-CN" sz="4000" dirty="0" smtClean="0">
                <a:latin typeface="宋体" pitchFamily="2" charset="-122"/>
                <a:ea typeface="宋体" pitchFamily="2" charset="-122"/>
              </a:rPr>
              <a:t>ACMN</a:t>
            </a:r>
            <a:r>
              <a:rPr lang="zh-CN" altLang="zh-CN" sz="4000" dirty="0" smtClean="0">
                <a:latin typeface="宋体" pitchFamily="2" charset="-122"/>
                <a:ea typeface="宋体" pitchFamily="2" charset="-122"/>
              </a:rPr>
              <a:t>是平行四边形</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求点</a:t>
            </a:r>
            <a:r>
              <a:rPr lang="en-US" altLang="zh-CN" sz="4000" dirty="0" smtClean="0">
                <a:latin typeface="宋体" pitchFamily="2" charset="-122"/>
                <a:ea typeface="宋体" pitchFamily="2" charset="-122"/>
              </a:rPr>
              <a:t>M,N</a:t>
            </a:r>
            <a:r>
              <a:rPr lang="zh-CN" altLang="zh-CN" sz="4000" dirty="0" smtClean="0">
                <a:latin typeface="宋体" pitchFamily="2" charset="-122"/>
                <a:ea typeface="宋体" pitchFamily="2" charset="-122"/>
              </a:rPr>
              <a:t>的坐标</a:t>
            </a:r>
            <a:r>
              <a:rPr lang="en-US" altLang="zh-CN" sz="4000" dirty="0" smtClean="0">
                <a:latin typeface="宋体" pitchFamily="2" charset="-122"/>
                <a:ea typeface="宋体" pitchFamily="2" charset="-122"/>
              </a:rPr>
              <a:t>.</a:t>
            </a:r>
            <a:endParaRPr lang="zh-CN" altLang="zh-CN" sz="4000" dirty="0">
              <a:latin typeface="宋体" pitchFamily="2" charset="-122"/>
              <a:ea typeface="宋体" pitchFamily="2" charset="-122"/>
            </a:endParaRPr>
          </a:p>
        </p:txBody>
      </p:sp>
      <p:pic>
        <p:nvPicPr>
          <p:cNvPr id="155650"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636588" y="2798762"/>
            <a:ext cx="11415712" cy="5545923"/>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5650"/>
                                        </p:tgtEl>
                                        <p:attrNameLst>
                                          <p:attrName>style.visibility</p:attrName>
                                        </p:attrNameLst>
                                      </p:cBhvr>
                                      <p:to>
                                        <p:strVal val="visible"/>
                                      </p:to>
                                    </p:set>
                                    <p:anim calcmode="lin" valueType="num">
                                      <p:cBhvr additive="base">
                                        <p:cTn id="7" dur="500" fill="hold"/>
                                        <p:tgtEl>
                                          <p:spTgt spid="155650"/>
                                        </p:tgtEl>
                                        <p:attrNameLst>
                                          <p:attrName>ppt_x</p:attrName>
                                        </p:attrNameLst>
                                      </p:cBhvr>
                                      <p:tavLst>
                                        <p:tav tm="0">
                                          <p:val>
                                            <p:strVal val="#ppt_x"/>
                                          </p:val>
                                        </p:tav>
                                        <p:tav tm="100000">
                                          <p:val>
                                            <p:strVal val="#ppt_x"/>
                                          </p:val>
                                        </p:tav>
                                      </p:tavLst>
                                    </p:anim>
                                    <p:anim calcmode="lin" valueType="num">
                                      <p:cBhvr additive="base">
                                        <p:cTn id="8" dur="500" fill="hold"/>
                                        <p:tgtEl>
                                          <p:spTgt spid="1556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23900" y="567034"/>
            <a:ext cx="11315700" cy="3139321"/>
          </a:xfrm>
          <a:prstGeom prst="rect">
            <a:avLst/>
          </a:prstGeom>
        </p:spPr>
        <p:txBody>
          <a:bodyPr wrap="square">
            <a:spAutoFit/>
          </a:bodyPr>
          <a:lstStyle/>
          <a:p>
            <a:pPr>
              <a:lnSpc>
                <a:spcPct val="150000"/>
              </a:lnSpc>
            </a:pPr>
            <a:r>
              <a:rPr lang="en-US" altLang="zh-CN" sz="4400" dirty="0" smtClean="0">
                <a:latin typeface="宋体" pitchFamily="2" charset="-122"/>
                <a:ea typeface="宋体" pitchFamily="2" charset="-122"/>
              </a:rPr>
              <a:t>4.</a:t>
            </a:r>
            <a:r>
              <a:rPr lang="zh-CN" altLang="zh-CN" sz="4400" dirty="0" smtClean="0">
                <a:latin typeface="宋体" pitchFamily="2" charset="-122"/>
                <a:ea typeface="宋体" pitchFamily="2" charset="-122"/>
              </a:rPr>
              <a:t>如图</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已知抛物线</a:t>
            </a:r>
            <a:r>
              <a:rPr lang="en-US" altLang="zh-CN" sz="4400" dirty="0" smtClean="0">
                <a:latin typeface="宋体" pitchFamily="2" charset="-122"/>
                <a:ea typeface="宋体" pitchFamily="2" charset="-122"/>
              </a:rPr>
              <a:t>y</a:t>
            </a:r>
            <a:r>
              <a:rPr lang="zh-CN" altLang="zh-CN" sz="4400" dirty="0" smtClean="0">
                <a:latin typeface="宋体" pitchFamily="2" charset="-122"/>
                <a:ea typeface="宋体" pitchFamily="2" charset="-122"/>
              </a:rPr>
              <a:t>＝</a:t>
            </a:r>
            <a:r>
              <a:rPr lang="en-US" altLang="zh-CN" sz="4400" dirty="0" smtClean="0">
                <a:latin typeface="宋体" pitchFamily="2" charset="-122"/>
                <a:ea typeface="宋体" pitchFamily="2" charset="-122"/>
              </a:rPr>
              <a:t>-x</a:t>
            </a:r>
            <a:r>
              <a:rPr lang="en-US" altLang="zh-CN" sz="4400" baseline="30000" dirty="0" smtClean="0">
                <a:latin typeface="宋体" pitchFamily="2" charset="-122"/>
                <a:ea typeface="宋体" pitchFamily="2" charset="-122"/>
              </a:rPr>
              <a:t>2</a:t>
            </a:r>
            <a:r>
              <a:rPr lang="en-US" altLang="zh-CN" sz="4400" dirty="0" smtClean="0">
                <a:latin typeface="宋体" pitchFamily="2" charset="-122"/>
                <a:ea typeface="宋体" pitchFamily="2" charset="-122"/>
              </a:rPr>
              <a:t>+bx</a:t>
            </a:r>
            <a:r>
              <a:rPr lang="zh-CN" altLang="zh-CN" sz="4400" dirty="0" smtClean="0">
                <a:latin typeface="宋体" pitchFamily="2" charset="-122"/>
                <a:ea typeface="宋体" pitchFamily="2" charset="-122"/>
              </a:rPr>
              <a:t>与</a:t>
            </a:r>
            <a:r>
              <a:rPr lang="en-US" altLang="zh-CN" sz="4400" dirty="0" smtClean="0">
                <a:latin typeface="宋体" pitchFamily="2" charset="-122"/>
                <a:ea typeface="宋体" pitchFamily="2" charset="-122"/>
              </a:rPr>
              <a:t>x</a:t>
            </a:r>
            <a:r>
              <a:rPr lang="zh-CN" altLang="zh-CN" sz="4400" dirty="0" smtClean="0">
                <a:latin typeface="宋体" pitchFamily="2" charset="-122"/>
                <a:ea typeface="宋体" pitchFamily="2" charset="-122"/>
              </a:rPr>
              <a:t>轴交于点</a:t>
            </a:r>
            <a:r>
              <a:rPr lang="en-US" altLang="zh-CN" sz="4400" dirty="0" smtClean="0">
                <a:latin typeface="宋体" pitchFamily="2" charset="-122"/>
                <a:ea typeface="宋体" pitchFamily="2" charset="-122"/>
              </a:rPr>
              <a:t>A,</a:t>
            </a:r>
            <a:r>
              <a:rPr lang="zh-CN" altLang="zh-CN" sz="4400" dirty="0" smtClean="0">
                <a:latin typeface="宋体" pitchFamily="2" charset="-122"/>
                <a:ea typeface="宋体" pitchFamily="2" charset="-122"/>
              </a:rPr>
              <a:t>抛物线的对称轴经过点</a:t>
            </a:r>
            <a:r>
              <a:rPr lang="en-US" altLang="zh-CN" sz="4400" dirty="0" smtClean="0">
                <a:latin typeface="宋体" pitchFamily="2" charset="-122"/>
                <a:ea typeface="宋体" pitchFamily="2" charset="-122"/>
              </a:rPr>
              <a:t>C(2,-2),</a:t>
            </a:r>
            <a:r>
              <a:rPr lang="zh-CN" altLang="zh-CN" sz="4400" dirty="0" smtClean="0">
                <a:latin typeface="宋体" pitchFamily="2" charset="-122"/>
                <a:ea typeface="宋体" pitchFamily="2" charset="-122"/>
              </a:rPr>
              <a:t>顶点为</a:t>
            </a:r>
            <a:r>
              <a:rPr lang="en-US" altLang="zh-CN" sz="4400" dirty="0" smtClean="0">
                <a:latin typeface="宋体" pitchFamily="2" charset="-122"/>
                <a:ea typeface="宋体" pitchFamily="2" charset="-122"/>
              </a:rPr>
              <a:t>M.</a:t>
            </a:r>
            <a:r>
              <a:rPr lang="zh-CN" altLang="zh-CN" sz="4400" dirty="0" smtClean="0">
                <a:latin typeface="宋体" pitchFamily="2" charset="-122"/>
                <a:ea typeface="宋体" pitchFamily="2" charset="-122"/>
              </a:rPr>
              <a:t></a:t>
            </a:r>
          </a:p>
          <a:p>
            <a:pPr>
              <a:lnSpc>
                <a:spcPct val="150000"/>
              </a:lnSpc>
            </a:pPr>
            <a:r>
              <a:rPr lang="en-US" altLang="zh-CN" sz="4400" dirty="0" smtClean="0">
                <a:latin typeface="宋体" pitchFamily="2" charset="-122"/>
                <a:ea typeface="宋体" pitchFamily="2" charset="-122"/>
              </a:rPr>
              <a:t>(1)</a:t>
            </a:r>
            <a:r>
              <a:rPr lang="zh-CN" altLang="zh-CN" sz="4400" dirty="0" smtClean="0">
                <a:latin typeface="宋体" pitchFamily="2" charset="-122"/>
                <a:ea typeface="宋体" pitchFamily="2" charset="-122"/>
              </a:rPr>
              <a:t>求</a:t>
            </a:r>
            <a:r>
              <a:rPr lang="en-US" altLang="zh-CN" sz="4400" dirty="0" smtClean="0">
                <a:latin typeface="宋体" pitchFamily="2" charset="-122"/>
                <a:ea typeface="宋体" pitchFamily="2" charset="-122"/>
              </a:rPr>
              <a:t>b</a:t>
            </a:r>
            <a:r>
              <a:rPr lang="zh-CN" altLang="zh-CN" sz="4400" dirty="0" smtClean="0">
                <a:latin typeface="宋体" pitchFamily="2" charset="-122"/>
                <a:ea typeface="宋体" pitchFamily="2" charset="-122"/>
              </a:rPr>
              <a:t>的值及直线</a:t>
            </a:r>
            <a:r>
              <a:rPr lang="en-US" altLang="zh-CN" sz="4400" dirty="0" smtClean="0">
                <a:latin typeface="宋体" pitchFamily="2" charset="-122"/>
                <a:ea typeface="宋体" pitchFamily="2" charset="-122"/>
              </a:rPr>
              <a:t>AC</a:t>
            </a:r>
            <a:r>
              <a:rPr lang="zh-CN" altLang="zh-CN" sz="4400" dirty="0" smtClean="0">
                <a:latin typeface="宋体" pitchFamily="2" charset="-122"/>
                <a:ea typeface="宋体" pitchFamily="2" charset="-122"/>
              </a:rPr>
              <a:t>的解析式</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a:t>
            </a:r>
            <a:endParaRPr lang="zh-CN" altLang="zh-CN" sz="4400" dirty="0">
              <a:latin typeface="宋体" pitchFamily="2" charset="-122"/>
              <a:ea typeface="宋体" pitchFamily="2" charset="-122"/>
            </a:endParaRPr>
          </a:p>
        </p:txBody>
      </p:sp>
      <p:pic>
        <p:nvPicPr>
          <p:cNvPr id="156674"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7554050" y="3951151"/>
            <a:ext cx="4587876" cy="5017222"/>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9" name="Picture 3"/>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569913" y="584199"/>
            <a:ext cx="11482387" cy="4665769"/>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7699"/>
                                        </p:tgtEl>
                                        <p:attrNameLst>
                                          <p:attrName>style.visibility</p:attrName>
                                        </p:attrNameLst>
                                      </p:cBhvr>
                                      <p:to>
                                        <p:strVal val="visible"/>
                                      </p:to>
                                    </p:set>
                                    <p:anim calcmode="lin" valueType="num">
                                      <p:cBhvr additive="base">
                                        <p:cTn id="7" dur="500" fill="hold"/>
                                        <p:tgtEl>
                                          <p:spTgt spid="157699"/>
                                        </p:tgtEl>
                                        <p:attrNameLst>
                                          <p:attrName>ppt_x</p:attrName>
                                        </p:attrNameLst>
                                      </p:cBhvr>
                                      <p:tavLst>
                                        <p:tav tm="0">
                                          <p:val>
                                            <p:strVal val="#ppt_x"/>
                                          </p:val>
                                        </p:tav>
                                        <p:tav tm="100000">
                                          <p:val>
                                            <p:strVal val="#ppt_x"/>
                                          </p:val>
                                        </p:tav>
                                      </p:tavLst>
                                    </p:anim>
                                    <p:anim calcmode="lin" valueType="num">
                                      <p:cBhvr additive="base">
                                        <p:cTn id="8" dur="500" fill="hold"/>
                                        <p:tgtEl>
                                          <p:spTgt spid="1576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5968" y="590034"/>
            <a:ext cx="11852732" cy="1107996"/>
          </a:xfrm>
          <a:prstGeom prst="rect">
            <a:avLst/>
          </a:prstGeom>
        </p:spPr>
        <p:txBody>
          <a:bodyPr wrap="square">
            <a:spAutoFit/>
          </a:bodyPr>
          <a:lstStyle/>
          <a:p>
            <a:pPr>
              <a:lnSpc>
                <a:spcPct val="150000"/>
              </a:lnSpc>
            </a:pPr>
            <a:r>
              <a:rPr lang="zh-CN" altLang="zh-CN" sz="4400" dirty="0" smtClean="0">
                <a:latin typeface="宋体" pitchFamily="2" charset="-122"/>
                <a:ea typeface="宋体" pitchFamily="2" charset="-122"/>
              </a:rPr>
              <a:t>①当</a:t>
            </a:r>
            <a:r>
              <a:rPr lang="en-US" altLang="zh-CN" sz="4400" dirty="0" smtClean="0">
                <a:latin typeface="宋体" pitchFamily="2" charset="-122"/>
                <a:ea typeface="宋体" pitchFamily="2" charset="-122"/>
              </a:rPr>
              <a:t>m</a:t>
            </a:r>
            <a:r>
              <a:rPr lang="zh-CN" altLang="zh-CN" sz="4400" dirty="0" smtClean="0">
                <a:latin typeface="宋体" pitchFamily="2" charset="-122"/>
                <a:ea typeface="宋体" pitchFamily="2" charset="-122"/>
              </a:rPr>
              <a:t>为何值时</a:t>
            </a:r>
            <a:r>
              <a:rPr lang="en-US" altLang="zh-CN" sz="4400" dirty="0" smtClean="0">
                <a:latin typeface="宋体" pitchFamily="2" charset="-122"/>
                <a:ea typeface="宋体" pitchFamily="2" charset="-122"/>
              </a:rPr>
              <a:t>,MP</a:t>
            </a:r>
            <a:r>
              <a:rPr lang="zh-CN" altLang="zh-CN" sz="4400" dirty="0" smtClean="0">
                <a:latin typeface="宋体" pitchFamily="2" charset="-122"/>
                <a:ea typeface="宋体" pitchFamily="2" charset="-122"/>
              </a:rPr>
              <a:t>⊥</a:t>
            </a:r>
            <a:r>
              <a:rPr lang="en-US" altLang="zh-CN" sz="4400" dirty="0" smtClean="0">
                <a:latin typeface="宋体" pitchFamily="2" charset="-122"/>
                <a:ea typeface="宋体" pitchFamily="2" charset="-122"/>
              </a:rPr>
              <a:t>PD?</a:t>
            </a:r>
            <a:endParaRPr lang="zh-CN" altLang="en-US" sz="4400" dirty="0">
              <a:latin typeface="宋体" pitchFamily="2" charset="-122"/>
              <a:ea typeface="宋体" pitchFamily="2" charset="-122"/>
            </a:endParaRPr>
          </a:p>
        </p:txBody>
      </p:sp>
      <p:pic>
        <p:nvPicPr>
          <p:cNvPr id="158722"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685800" y="1989139"/>
            <a:ext cx="11514765" cy="6430962"/>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8722"/>
                                        </p:tgtEl>
                                        <p:attrNameLst>
                                          <p:attrName>style.visibility</p:attrName>
                                        </p:attrNameLst>
                                      </p:cBhvr>
                                      <p:to>
                                        <p:strVal val="visible"/>
                                      </p:to>
                                    </p:set>
                                    <p:anim calcmode="lin" valueType="num">
                                      <p:cBhvr additive="base">
                                        <p:cTn id="7" dur="500" fill="hold"/>
                                        <p:tgtEl>
                                          <p:spTgt spid="158722"/>
                                        </p:tgtEl>
                                        <p:attrNameLst>
                                          <p:attrName>ppt_x</p:attrName>
                                        </p:attrNameLst>
                                      </p:cBhvr>
                                      <p:tavLst>
                                        <p:tav tm="0">
                                          <p:val>
                                            <p:strVal val="#ppt_x"/>
                                          </p:val>
                                        </p:tav>
                                        <p:tav tm="100000">
                                          <p:val>
                                            <p:strVal val="#ppt_x"/>
                                          </p:val>
                                        </p:tav>
                                      </p:tavLst>
                                    </p:anim>
                                    <p:anim calcmode="lin" valueType="num">
                                      <p:cBhvr additive="base">
                                        <p:cTn id="8" dur="500" fill="hold"/>
                                        <p:tgtEl>
                                          <p:spTgt spid="1587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20700" y="428537"/>
            <a:ext cx="11709400" cy="4154984"/>
          </a:xfrm>
          <a:prstGeom prst="rect">
            <a:avLst/>
          </a:prstGeom>
        </p:spPr>
        <p:txBody>
          <a:bodyPr wrap="square">
            <a:spAutoFit/>
          </a:bodyPr>
          <a:lstStyle/>
          <a:p>
            <a:pPr>
              <a:lnSpc>
                <a:spcPct val="150000"/>
              </a:lnSpc>
            </a:pPr>
            <a:r>
              <a:rPr lang="en-US" altLang="zh-CN" sz="4400" dirty="0" smtClean="0">
                <a:latin typeface="宋体" pitchFamily="2" charset="-122"/>
                <a:ea typeface="宋体" pitchFamily="2" charset="-122"/>
              </a:rPr>
              <a:t>(2)P</a:t>
            </a:r>
            <a:r>
              <a:rPr lang="zh-CN" altLang="zh-CN" sz="4400" dirty="0" smtClean="0">
                <a:latin typeface="宋体" pitchFamily="2" charset="-122"/>
                <a:ea typeface="宋体" pitchFamily="2" charset="-122"/>
              </a:rPr>
              <a:t>是抛物线在</a:t>
            </a:r>
            <a:r>
              <a:rPr lang="en-US" altLang="zh-CN" sz="4400" dirty="0" smtClean="0">
                <a:latin typeface="宋体" pitchFamily="2" charset="-122"/>
                <a:ea typeface="宋体" pitchFamily="2" charset="-122"/>
              </a:rPr>
              <a:t>x</a:t>
            </a:r>
            <a:r>
              <a:rPr lang="zh-CN" altLang="zh-CN" sz="4400" dirty="0" smtClean="0">
                <a:latin typeface="宋体" pitchFamily="2" charset="-122"/>
                <a:ea typeface="宋体" pitchFamily="2" charset="-122"/>
              </a:rPr>
              <a:t>轴上方的一个动点</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过</a:t>
            </a:r>
            <a:r>
              <a:rPr lang="en-US" altLang="zh-CN" sz="4400" dirty="0" smtClean="0">
                <a:latin typeface="宋体" pitchFamily="2" charset="-122"/>
                <a:ea typeface="宋体" pitchFamily="2" charset="-122"/>
              </a:rPr>
              <a:t>P</a:t>
            </a:r>
            <a:r>
              <a:rPr lang="zh-CN" altLang="zh-CN" sz="4400" dirty="0" smtClean="0">
                <a:latin typeface="宋体" pitchFamily="2" charset="-122"/>
                <a:ea typeface="宋体" pitchFamily="2" charset="-122"/>
              </a:rPr>
              <a:t>的直线</a:t>
            </a:r>
            <a:r>
              <a:rPr lang="en-US" altLang="zh-CN" sz="4400" dirty="0" smtClean="0">
                <a:latin typeface="宋体" pitchFamily="2" charset="-122"/>
                <a:ea typeface="宋体" pitchFamily="2" charset="-122"/>
              </a:rPr>
              <a:t>y</a:t>
            </a:r>
            <a:r>
              <a:rPr lang="zh-CN" altLang="zh-CN" sz="4400" dirty="0" smtClean="0">
                <a:latin typeface="宋体" pitchFamily="2" charset="-122"/>
                <a:ea typeface="宋体" pitchFamily="2" charset="-122"/>
              </a:rPr>
              <a:t>＝</a:t>
            </a:r>
            <a:r>
              <a:rPr lang="en-US" altLang="zh-CN" sz="4400" dirty="0" smtClean="0">
                <a:latin typeface="宋体" pitchFamily="2" charset="-122"/>
                <a:ea typeface="宋体" pitchFamily="2" charset="-122"/>
              </a:rPr>
              <a:t>-</a:t>
            </a:r>
            <a:r>
              <a:rPr lang="en-US" altLang="zh-CN" sz="4400" dirty="0" err="1" smtClean="0">
                <a:latin typeface="宋体" pitchFamily="2" charset="-122"/>
                <a:ea typeface="宋体" pitchFamily="2" charset="-122"/>
              </a:rPr>
              <a:t>x+m</a:t>
            </a:r>
            <a:r>
              <a:rPr lang="zh-CN" altLang="zh-CN" sz="4400" dirty="0" smtClean="0">
                <a:latin typeface="宋体" pitchFamily="2" charset="-122"/>
                <a:ea typeface="宋体" pitchFamily="2" charset="-122"/>
              </a:rPr>
              <a:t>与直线</a:t>
            </a:r>
            <a:r>
              <a:rPr lang="en-US" altLang="zh-CN" sz="4400" dirty="0" smtClean="0">
                <a:latin typeface="宋体" pitchFamily="2" charset="-122"/>
                <a:ea typeface="宋体" pitchFamily="2" charset="-122"/>
              </a:rPr>
              <a:t>AC</a:t>
            </a:r>
            <a:r>
              <a:rPr lang="zh-CN" altLang="zh-CN" sz="4400" dirty="0" smtClean="0">
                <a:latin typeface="宋体" pitchFamily="2" charset="-122"/>
                <a:ea typeface="宋体" pitchFamily="2" charset="-122"/>
              </a:rPr>
              <a:t>交于点</a:t>
            </a:r>
            <a:r>
              <a:rPr lang="en-US" altLang="zh-CN" sz="4400" dirty="0" smtClean="0">
                <a:latin typeface="宋体" pitchFamily="2" charset="-122"/>
                <a:ea typeface="宋体" pitchFamily="2" charset="-122"/>
              </a:rPr>
              <a:t>D,</a:t>
            </a:r>
            <a:r>
              <a:rPr lang="zh-CN" altLang="zh-CN" sz="4400" dirty="0" smtClean="0">
                <a:latin typeface="宋体" pitchFamily="2" charset="-122"/>
                <a:ea typeface="宋体" pitchFamily="2" charset="-122"/>
              </a:rPr>
              <a:t>与直线</a:t>
            </a:r>
            <a:r>
              <a:rPr lang="en-US" altLang="zh-CN" sz="4400" dirty="0" smtClean="0">
                <a:latin typeface="宋体" pitchFamily="2" charset="-122"/>
                <a:ea typeface="宋体" pitchFamily="2" charset="-122"/>
              </a:rPr>
              <a:t>MC</a:t>
            </a:r>
            <a:r>
              <a:rPr lang="zh-CN" altLang="zh-CN" sz="4400" dirty="0" smtClean="0">
                <a:latin typeface="宋体" pitchFamily="2" charset="-122"/>
                <a:ea typeface="宋体" pitchFamily="2" charset="-122"/>
              </a:rPr>
              <a:t>交于点</a:t>
            </a:r>
            <a:r>
              <a:rPr lang="en-US" altLang="zh-CN" sz="4400" dirty="0" smtClean="0">
                <a:latin typeface="宋体" pitchFamily="2" charset="-122"/>
                <a:ea typeface="宋体" pitchFamily="2" charset="-122"/>
              </a:rPr>
              <a:t>E,</a:t>
            </a:r>
            <a:r>
              <a:rPr lang="zh-CN" altLang="zh-CN" sz="4400" dirty="0" smtClean="0">
                <a:latin typeface="宋体" pitchFamily="2" charset="-122"/>
                <a:ea typeface="宋体" pitchFamily="2" charset="-122"/>
              </a:rPr>
              <a:t>连接</a:t>
            </a:r>
            <a:r>
              <a:rPr lang="en-US" altLang="zh-CN" sz="4400" dirty="0" smtClean="0">
                <a:latin typeface="宋体" pitchFamily="2" charset="-122"/>
                <a:ea typeface="宋体" pitchFamily="2" charset="-122"/>
              </a:rPr>
              <a:t>MD,MP.</a:t>
            </a:r>
            <a:r>
              <a:rPr lang="zh-CN" altLang="zh-CN" sz="4400" dirty="0" smtClean="0">
                <a:latin typeface="宋体" pitchFamily="2" charset="-122"/>
                <a:ea typeface="宋体" pitchFamily="2" charset="-122"/>
              </a:rPr>
              <a:t></a:t>
            </a:r>
          </a:p>
          <a:p>
            <a:pPr>
              <a:lnSpc>
                <a:spcPct val="150000"/>
              </a:lnSpc>
            </a:pPr>
            <a:r>
              <a:rPr lang="zh-CN" altLang="zh-CN" sz="4400" dirty="0" smtClean="0">
                <a:latin typeface="宋体" pitchFamily="2" charset="-122"/>
                <a:ea typeface="宋体" pitchFamily="2" charset="-122"/>
              </a:rPr>
              <a:t>②</a:t>
            </a:r>
            <a:r>
              <a:rPr lang="en-US" altLang="zh-CN" sz="4400" dirty="0" smtClean="0">
                <a:latin typeface="宋体" pitchFamily="2" charset="-122"/>
                <a:ea typeface="宋体" pitchFamily="2" charset="-122"/>
              </a:rPr>
              <a:t>DE+DP</a:t>
            </a:r>
            <a:r>
              <a:rPr lang="zh-CN" altLang="zh-CN" sz="4400" dirty="0" smtClean="0">
                <a:latin typeface="宋体" pitchFamily="2" charset="-122"/>
                <a:ea typeface="宋体" pitchFamily="2" charset="-122"/>
              </a:rPr>
              <a:t>的最大值是多少</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直接写出结果</a:t>
            </a:r>
            <a:r>
              <a:rPr lang="en-US" altLang="zh-CN" sz="4400" dirty="0" smtClean="0">
                <a:latin typeface="宋体" pitchFamily="2" charset="-122"/>
                <a:ea typeface="宋体" pitchFamily="2" charset="-122"/>
              </a:rPr>
              <a:t>).</a:t>
            </a:r>
            <a:endParaRPr lang="zh-CN" altLang="zh-CN" sz="4400" dirty="0">
              <a:latin typeface="宋体" pitchFamily="2" charset="-122"/>
              <a:ea typeface="宋体" pitchFamily="2" charset="-122"/>
            </a:endParaRPr>
          </a:p>
        </p:txBody>
      </p:sp>
    </p:spTree>
    <p:custDataLst>
      <p:tags r:id="rId1"/>
    </p:custData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770"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7516813" y="1457324"/>
            <a:ext cx="4078287" cy="4266821"/>
          </a:xfrm>
          <a:prstGeom prst="rect">
            <a:avLst/>
          </a:prstGeom>
          <a:noFill/>
          <a:ln w="9525">
            <a:noFill/>
            <a:miter lim="800000"/>
            <a:headEnd/>
            <a:tailEnd/>
          </a:ln>
        </p:spPr>
      </p:pic>
      <p:pic>
        <p:nvPicPr>
          <p:cNvPr id="160771" name="Picture 3"/>
          <p:cNvPicPr>
            <a:picLocks noChangeAspect="1" noChangeArrowheads="1"/>
          </p:cNvPicPr>
          <p:nvPr/>
        </p:nvPicPr>
        <p:blipFill>
          <a:blip r:embed="rId5" cstate="print">
            <a:clrChange>
              <a:clrFrom>
                <a:srgbClr val="FFFFFF"/>
              </a:clrFrom>
              <a:clrTo>
                <a:srgbClr val="FFFFFF">
                  <a:alpha val="0"/>
                </a:srgbClr>
              </a:clrTo>
            </a:clrChange>
            <a:lum bright="-30000" contrast="40000"/>
          </a:blip>
          <a:srcRect/>
          <a:stretch>
            <a:fillRect/>
          </a:stretch>
        </p:blipFill>
        <p:spPr bwMode="auto">
          <a:xfrm>
            <a:off x="592138" y="500063"/>
            <a:ext cx="11625262" cy="1441369"/>
          </a:xfrm>
          <a:prstGeom prst="rect">
            <a:avLst/>
          </a:prstGeom>
          <a:noFill/>
          <a:ln w="9525">
            <a:noFill/>
            <a:miter lim="800000"/>
            <a:headEnd/>
            <a:tailEnd/>
          </a:ln>
        </p:spPr>
      </p:pic>
      <p:pic>
        <p:nvPicPr>
          <p:cNvPr id="160772" name="Picture 4"/>
          <p:cNvPicPr>
            <a:picLocks noChangeAspect="1" noChangeArrowheads="1"/>
          </p:cNvPicPr>
          <p:nvPr/>
        </p:nvPicPr>
        <p:blipFill>
          <a:blip r:embed="rId6" cstate="print">
            <a:clrChange>
              <a:clrFrom>
                <a:srgbClr val="FFFFFF"/>
              </a:clrFrom>
              <a:clrTo>
                <a:srgbClr val="FFFFFF">
                  <a:alpha val="0"/>
                </a:srgbClr>
              </a:clrTo>
            </a:clrChange>
            <a:lum bright="-30000" contrast="40000"/>
          </a:blip>
          <a:srcRect/>
          <a:stretch>
            <a:fillRect/>
          </a:stretch>
        </p:blipFill>
        <p:spPr bwMode="auto">
          <a:xfrm>
            <a:off x="644525" y="6018213"/>
            <a:ext cx="11547475" cy="2431987"/>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0770"/>
                                        </p:tgtEl>
                                        <p:attrNameLst>
                                          <p:attrName>style.visibility</p:attrName>
                                        </p:attrNameLst>
                                      </p:cBhvr>
                                      <p:to>
                                        <p:strVal val="visible"/>
                                      </p:to>
                                    </p:set>
                                    <p:anim calcmode="lin" valueType="num">
                                      <p:cBhvr additive="base">
                                        <p:cTn id="7" dur="500" fill="hold"/>
                                        <p:tgtEl>
                                          <p:spTgt spid="160770"/>
                                        </p:tgtEl>
                                        <p:attrNameLst>
                                          <p:attrName>ppt_x</p:attrName>
                                        </p:attrNameLst>
                                      </p:cBhvr>
                                      <p:tavLst>
                                        <p:tav tm="0">
                                          <p:val>
                                            <p:strVal val="#ppt_x"/>
                                          </p:val>
                                        </p:tav>
                                        <p:tav tm="100000">
                                          <p:val>
                                            <p:strVal val="#ppt_x"/>
                                          </p:val>
                                        </p:tav>
                                      </p:tavLst>
                                    </p:anim>
                                    <p:anim calcmode="lin" valueType="num">
                                      <p:cBhvr additive="base">
                                        <p:cTn id="8" dur="500" fill="hold"/>
                                        <p:tgtEl>
                                          <p:spTgt spid="16077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60771"/>
                                        </p:tgtEl>
                                        <p:attrNameLst>
                                          <p:attrName>style.visibility</p:attrName>
                                        </p:attrNameLst>
                                      </p:cBhvr>
                                      <p:to>
                                        <p:strVal val="visible"/>
                                      </p:to>
                                    </p:set>
                                    <p:anim calcmode="lin" valueType="num">
                                      <p:cBhvr additive="base">
                                        <p:cTn id="11" dur="500" fill="hold"/>
                                        <p:tgtEl>
                                          <p:spTgt spid="160771"/>
                                        </p:tgtEl>
                                        <p:attrNameLst>
                                          <p:attrName>ppt_x</p:attrName>
                                        </p:attrNameLst>
                                      </p:cBhvr>
                                      <p:tavLst>
                                        <p:tav tm="0">
                                          <p:val>
                                            <p:strVal val="#ppt_x"/>
                                          </p:val>
                                        </p:tav>
                                        <p:tav tm="100000">
                                          <p:val>
                                            <p:strVal val="#ppt_x"/>
                                          </p:val>
                                        </p:tav>
                                      </p:tavLst>
                                    </p:anim>
                                    <p:anim calcmode="lin" valueType="num">
                                      <p:cBhvr additive="base">
                                        <p:cTn id="12" dur="500" fill="hold"/>
                                        <p:tgtEl>
                                          <p:spTgt spid="16077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60772"/>
                                        </p:tgtEl>
                                        <p:attrNameLst>
                                          <p:attrName>style.visibility</p:attrName>
                                        </p:attrNameLst>
                                      </p:cBhvr>
                                      <p:to>
                                        <p:strVal val="visible"/>
                                      </p:to>
                                    </p:set>
                                    <p:anim calcmode="lin" valueType="num">
                                      <p:cBhvr additive="base">
                                        <p:cTn id="15" dur="500" fill="hold"/>
                                        <p:tgtEl>
                                          <p:spTgt spid="160772"/>
                                        </p:tgtEl>
                                        <p:attrNameLst>
                                          <p:attrName>ppt_x</p:attrName>
                                        </p:attrNameLst>
                                      </p:cBhvr>
                                      <p:tavLst>
                                        <p:tav tm="0">
                                          <p:val>
                                            <p:strVal val="#ppt_x"/>
                                          </p:val>
                                        </p:tav>
                                        <p:tav tm="100000">
                                          <p:val>
                                            <p:strVal val="#ppt_x"/>
                                          </p:val>
                                        </p:tav>
                                      </p:tavLst>
                                    </p:anim>
                                    <p:anim calcmode="lin" valueType="num">
                                      <p:cBhvr additive="base">
                                        <p:cTn id="16" dur="500" fill="hold"/>
                                        <p:tgtEl>
                                          <p:spTgt spid="1607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4"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542925" y="474663"/>
            <a:ext cx="11585575" cy="5176205"/>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1794"/>
                                        </p:tgtEl>
                                        <p:attrNameLst>
                                          <p:attrName>style.visibility</p:attrName>
                                        </p:attrNameLst>
                                      </p:cBhvr>
                                      <p:to>
                                        <p:strVal val="visible"/>
                                      </p:to>
                                    </p:set>
                                    <p:anim calcmode="lin" valueType="num">
                                      <p:cBhvr additive="base">
                                        <p:cTn id="7" dur="500" fill="hold"/>
                                        <p:tgtEl>
                                          <p:spTgt spid="161794"/>
                                        </p:tgtEl>
                                        <p:attrNameLst>
                                          <p:attrName>ppt_x</p:attrName>
                                        </p:attrNameLst>
                                      </p:cBhvr>
                                      <p:tavLst>
                                        <p:tav tm="0">
                                          <p:val>
                                            <p:strVal val="#ppt_x"/>
                                          </p:val>
                                        </p:tav>
                                        <p:tav tm="100000">
                                          <p:val>
                                            <p:strVal val="#ppt_x"/>
                                          </p:val>
                                        </p:tav>
                                      </p:tavLst>
                                    </p:anim>
                                    <p:anim calcmode="lin" valueType="num">
                                      <p:cBhvr additive="base">
                                        <p:cTn id="8" dur="500" fill="hold"/>
                                        <p:tgtEl>
                                          <p:spTgt spid="1617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46100" y="503534"/>
            <a:ext cx="11366500" cy="2912765"/>
          </a:xfrm>
          <a:prstGeom prst="rect">
            <a:avLst/>
          </a:prstGeom>
        </p:spPr>
        <p:txBody>
          <a:bodyPr wrap="square">
            <a:spAutoFit/>
          </a:bodyPr>
          <a:lstStyle/>
          <a:p>
            <a:pPr>
              <a:lnSpc>
                <a:spcPct val="150000"/>
              </a:lnSpc>
            </a:pPr>
            <a:r>
              <a:rPr lang="en-US" altLang="zh-CN" sz="4000" dirty="0" smtClean="0">
                <a:latin typeface="宋体" pitchFamily="2" charset="-122"/>
                <a:ea typeface="宋体" pitchFamily="2" charset="-122"/>
              </a:rPr>
              <a:t>5.</a:t>
            </a:r>
            <a:r>
              <a:rPr lang="zh-CN" altLang="zh-CN" sz="4000" dirty="0" smtClean="0">
                <a:latin typeface="宋体" pitchFamily="2" charset="-122"/>
                <a:ea typeface="宋体" pitchFamily="2" charset="-122"/>
              </a:rPr>
              <a:t>如图</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在平面直角坐标系中</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抛物线</a:t>
            </a:r>
            <a:r>
              <a:rPr lang="en-US" altLang="zh-CN" sz="4000" dirty="0" smtClean="0">
                <a:latin typeface="宋体" pitchFamily="2" charset="-122"/>
                <a:ea typeface="宋体" pitchFamily="2" charset="-122"/>
              </a:rPr>
              <a:t>y=ax</a:t>
            </a:r>
            <a:r>
              <a:rPr lang="en-US" altLang="zh-CN" sz="4000" baseline="30000" dirty="0" smtClean="0">
                <a:latin typeface="宋体" pitchFamily="2" charset="-122"/>
                <a:ea typeface="宋体" pitchFamily="2" charset="-122"/>
              </a:rPr>
              <a:t>2</a:t>
            </a:r>
            <a:r>
              <a:rPr lang="en-US" altLang="zh-CN" sz="4000" dirty="0" smtClean="0">
                <a:latin typeface="宋体" pitchFamily="2" charset="-122"/>
                <a:ea typeface="宋体" pitchFamily="2" charset="-122"/>
              </a:rPr>
              <a:t>+bx+3</a:t>
            </a:r>
          </a:p>
          <a:p>
            <a:pPr>
              <a:lnSpc>
                <a:spcPct val="150000"/>
              </a:lnSpc>
            </a:pPr>
            <a:r>
              <a:rPr lang="en-US" altLang="zh-CN" sz="4000" dirty="0" smtClean="0">
                <a:latin typeface="宋体" pitchFamily="2" charset="-122"/>
                <a:ea typeface="宋体" pitchFamily="2" charset="-122"/>
              </a:rPr>
              <a:t>(a</a:t>
            </a:r>
            <a:r>
              <a:rPr lang="zh-CN" altLang="zh-CN" sz="4000" dirty="0" smtClean="0">
                <a:latin typeface="宋体" pitchFamily="2" charset="-122"/>
                <a:ea typeface="宋体" pitchFamily="2" charset="-122"/>
              </a:rPr>
              <a:t>≠</a:t>
            </a:r>
            <a:r>
              <a:rPr lang="en-US" altLang="zh-CN" sz="4000" dirty="0" smtClean="0">
                <a:latin typeface="宋体" pitchFamily="2" charset="-122"/>
                <a:ea typeface="宋体" pitchFamily="2" charset="-122"/>
              </a:rPr>
              <a:t>0)</a:t>
            </a:r>
            <a:r>
              <a:rPr lang="zh-CN" altLang="zh-CN" sz="4000" dirty="0" smtClean="0">
                <a:latin typeface="宋体" pitchFamily="2" charset="-122"/>
                <a:ea typeface="宋体" pitchFamily="2" charset="-122"/>
              </a:rPr>
              <a:t>经过点</a:t>
            </a:r>
            <a:r>
              <a:rPr lang="en-US" altLang="zh-CN" sz="4000" dirty="0" smtClean="0">
                <a:latin typeface="宋体" pitchFamily="2" charset="-122"/>
                <a:ea typeface="宋体" pitchFamily="2" charset="-122"/>
              </a:rPr>
              <a:t>A(-1,0)</a:t>
            </a:r>
            <a:r>
              <a:rPr lang="zh-CN" altLang="zh-CN" sz="4000" dirty="0" smtClean="0">
                <a:latin typeface="宋体" pitchFamily="2" charset="-122"/>
                <a:ea typeface="宋体" pitchFamily="2" charset="-122"/>
              </a:rPr>
              <a:t>和点</a:t>
            </a:r>
            <a:r>
              <a:rPr lang="en-US" altLang="zh-CN" sz="4000" dirty="0" smtClean="0">
                <a:latin typeface="宋体" pitchFamily="2" charset="-122"/>
                <a:ea typeface="宋体" pitchFamily="2" charset="-122"/>
              </a:rPr>
              <a:t>B(3,0).</a:t>
            </a:r>
            <a:r>
              <a:rPr lang="zh-CN" altLang="zh-CN" sz="4000" dirty="0" smtClean="0">
                <a:latin typeface="宋体" pitchFamily="2" charset="-122"/>
                <a:ea typeface="宋体" pitchFamily="2" charset="-122"/>
              </a:rPr>
              <a:t></a:t>
            </a:r>
          </a:p>
          <a:p>
            <a:pPr>
              <a:lnSpc>
                <a:spcPct val="150000"/>
              </a:lnSpc>
            </a:pPr>
            <a:r>
              <a:rPr lang="en-US" altLang="zh-CN" sz="4000" dirty="0" smtClean="0">
                <a:latin typeface="宋体" pitchFamily="2" charset="-122"/>
                <a:ea typeface="宋体" pitchFamily="2" charset="-122"/>
              </a:rPr>
              <a:t>(1)</a:t>
            </a:r>
            <a:r>
              <a:rPr lang="zh-CN" altLang="zh-CN" sz="4000" dirty="0" smtClean="0">
                <a:latin typeface="宋体" pitchFamily="2" charset="-122"/>
                <a:ea typeface="宋体" pitchFamily="2" charset="-122"/>
              </a:rPr>
              <a:t>求抛物线的解析式</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并写出顶点</a:t>
            </a:r>
            <a:r>
              <a:rPr lang="en-US" altLang="zh-CN" sz="4000" dirty="0" smtClean="0">
                <a:latin typeface="宋体" pitchFamily="2" charset="-122"/>
                <a:ea typeface="宋体" pitchFamily="2" charset="-122"/>
              </a:rPr>
              <a:t>D</a:t>
            </a:r>
            <a:r>
              <a:rPr lang="zh-CN" altLang="zh-CN" sz="4000" dirty="0" smtClean="0">
                <a:latin typeface="宋体" pitchFamily="2" charset="-122"/>
                <a:ea typeface="宋体" pitchFamily="2" charset="-122"/>
              </a:rPr>
              <a:t>的坐标</a:t>
            </a:r>
            <a:r>
              <a:rPr lang="en-US" altLang="zh-CN" sz="4000" dirty="0" smtClean="0">
                <a:latin typeface="宋体" pitchFamily="2" charset="-122"/>
                <a:ea typeface="宋体" pitchFamily="2" charset="-122"/>
              </a:rPr>
              <a:t>;</a:t>
            </a:r>
            <a:r>
              <a:rPr lang="zh-CN" altLang="zh-CN" sz="4000" dirty="0" smtClean="0">
                <a:latin typeface="宋体" pitchFamily="2" charset="-122"/>
                <a:ea typeface="宋体" pitchFamily="2" charset="-122"/>
              </a:rPr>
              <a:t></a:t>
            </a:r>
            <a:endParaRPr lang="zh-CN" altLang="zh-CN" sz="4000" dirty="0">
              <a:latin typeface="宋体" pitchFamily="2" charset="-122"/>
              <a:ea typeface="宋体" pitchFamily="2" charset="-122"/>
            </a:endParaRPr>
          </a:p>
        </p:txBody>
      </p:sp>
      <p:pic>
        <p:nvPicPr>
          <p:cNvPr id="162819" name="Picture 3"/>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8250238" y="3644899"/>
            <a:ext cx="3497261" cy="5503887"/>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42"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660400" y="687388"/>
            <a:ext cx="11531600" cy="4886840"/>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3842"/>
                                        </p:tgtEl>
                                        <p:attrNameLst>
                                          <p:attrName>style.visibility</p:attrName>
                                        </p:attrNameLst>
                                      </p:cBhvr>
                                      <p:to>
                                        <p:strVal val="visible"/>
                                      </p:to>
                                    </p:set>
                                    <p:anim calcmode="lin" valueType="num">
                                      <p:cBhvr additive="base">
                                        <p:cTn id="7" dur="500" fill="hold"/>
                                        <p:tgtEl>
                                          <p:spTgt spid="163842"/>
                                        </p:tgtEl>
                                        <p:attrNameLst>
                                          <p:attrName>ppt_x</p:attrName>
                                        </p:attrNameLst>
                                      </p:cBhvr>
                                      <p:tavLst>
                                        <p:tav tm="0">
                                          <p:val>
                                            <p:strVal val="#ppt_x"/>
                                          </p:val>
                                        </p:tav>
                                        <p:tav tm="100000">
                                          <p:val>
                                            <p:strVal val="#ppt_x"/>
                                          </p:val>
                                        </p:tav>
                                      </p:tavLst>
                                    </p:anim>
                                    <p:anim calcmode="lin" valueType="num">
                                      <p:cBhvr additive="base">
                                        <p:cTn id="8" dur="500" fill="hold"/>
                                        <p:tgtEl>
                                          <p:spTgt spid="1638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36600" y="681334"/>
            <a:ext cx="11417300" cy="4182766"/>
          </a:xfrm>
          <a:prstGeom prst="rect">
            <a:avLst/>
          </a:prstGeom>
        </p:spPr>
        <p:txBody>
          <a:bodyPr wrap="square">
            <a:spAutoFit/>
          </a:bodyPr>
          <a:lstStyle/>
          <a:p>
            <a:pPr>
              <a:lnSpc>
                <a:spcPct val="150000"/>
              </a:lnSpc>
            </a:pPr>
            <a:r>
              <a:rPr lang="en-US" altLang="zh-CN" sz="4400" dirty="0" smtClean="0">
                <a:latin typeface="宋体" pitchFamily="2" charset="-122"/>
                <a:ea typeface="宋体" pitchFamily="2" charset="-122"/>
              </a:rPr>
              <a:t>(2)</a:t>
            </a:r>
            <a:r>
              <a:rPr lang="zh-CN" altLang="zh-CN" sz="4400" dirty="0" smtClean="0">
                <a:latin typeface="宋体" pitchFamily="2" charset="-122"/>
                <a:ea typeface="宋体" pitchFamily="2" charset="-122"/>
              </a:rPr>
              <a:t>如图</a:t>
            </a:r>
            <a:r>
              <a:rPr lang="en-US" altLang="zh-CN" sz="4400" dirty="0" smtClean="0">
                <a:latin typeface="宋体" pitchFamily="2" charset="-122"/>
                <a:ea typeface="宋体" pitchFamily="2" charset="-122"/>
              </a:rPr>
              <a:t>1,</a:t>
            </a:r>
            <a:r>
              <a:rPr lang="zh-CN" altLang="zh-CN" sz="4400" dirty="0" smtClean="0">
                <a:latin typeface="宋体" pitchFamily="2" charset="-122"/>
                <a:ea typeface="宋体" pitchFamily="2" charset="-122"/>
              </a:rPr>
              <a:t>直线</a:t>
            </a:r>
            <a:r>
              <a:rPr lang="en-US" altLang="zh-CN" sz="4400" dirty="0" smtClean="0">
                <a:latin typeface="宋体" pitchFamily="2" charset="-122"/>
                <a:ea typeface="宋体" pitchFamily="2" charset="-122"/>
              </a:rPr>
              <a:t>x=2</a:t>
            </a:r>
            <a:r>
              <a:rPr lang="zh-CN" altLang="zh-CN" sz="4400" dirty="0" smtClean="0">
                <a:latin typeface="宋体" pitchFamily="2" charset="-122"/>
                <a:ea typeface="宋体" pitchFamily="2" charset="-122"/>
              </a:rPr>
              <a:t>与</a:t>
            </a:r>
            <a:r>
              <a:rPr lang="en-US" altLang="zh-CN" sz="4400" dirty="0" smtClean="0">
                <a:latin typeface="宋体" pitchFamily="2" charset="-122"/>
                <a:ea typeface="宋体" pitchFamily="2" charset="-122"/>
              </a:rPr>
              <a:t>x</a:t>
            </a:r>
            <a:r>
              <a:rPr lang="zh-CN" altLang="zh-CN" sz="4400" dirty="0" smtClean="0">
                <a:latin typeface="宋体" pitchFamily="2" charset="-122"/>
                <a:ea typeface="宋体" pitchFamily="2" charset="-122"/>
              </a:rPr>
              <a:t>轴交于点</a:t>
            </a:r>
            <a:r>
              <a:rPr lang="en-US" altLang="zh-CN" sz="4400" dirty="0" smtClean="0">
                <a:latin typeface="宋体" pitchFamily="2" charset="-122"/>
                <a:ea typeface="宋体" pitchFamily="2" charset="-122"/>
              </a:rPr>
              <a:t>N,</a:t>
            </a:r>
            <a:r>
              <a:rPr lang="zh-CN" altLang="zh-CN" sz="4400" dirty="0" smtClean="0">
                <a:latin typeface="宋体" pitchFamily="2" charset="-122"/>
                <a:ea typeface="宋体" pitchFamily="2" charset="-122"/>
              </a:rPr>
              <a:t>与直线</a:t>
            </a:r>
            <a:r>
              <a:rPr lang="en-US" altLang="zh-CN" sz="4400" dirty="0" smtClean="0">
                <a:latin typeface="宋体" pitchFamily="2" charset="-122"/>
                <a:ea typeface="宋体" pitchFamily="2" charset="-122"/>
              </a:rPr>
              <a:t>AD</a:t>
            </a:r>
            <a:r>
              <a:rPr lang="zh-CN" altLang="zh-CN" sz="4400" dirty="0" smtClean="0">
                <a:latin typeface="宋体" pitchFamily="2" charset="-122"/>
                <a:ea typeface="宋体" pitchFamily="2" charset="-122"/>
              </a:rPr>
              <a:t>交于点</a:t>
            </a:r>
            <a:r>
              <a:rPr lang="en-US" altLang="zh-CN" sz="4400" dirty="0" smtClean="0">
                <a:latin typeface="宋体" pitchFamily="2" charset="-122"/>
                <a:ea typeface="宋体" pitchFamily="2" charset="-122"/>
              </a:rPr>
              <a:t>G,</a:t>
            </a:r>
            <a:r>
              <a:rPr lang="zh-CN" altLang="zh-CN" sz="4400" dirty="0" smtClean="0">
                <a:latin typeface="宋体" pitchFamily="2" charset="-122"/>
                <a:ea typeface="宋体" pitchFamily="2" charset="-122"/>
              </a:rPr>
              <a:t>点</a:t>
            </a:r>
            <a:r>
              <a:rPr lang="en-US" altLang="zh-CN" sz="4400" dirty="0" smtClean="0">
                <a:latin typeface="宋体" pitchFamily="2" charset="-122"/>
                <a:ea typeface="宋体" pitchFamily="2" charset="-122"/>
              </a:rPr>
              <a:t>P</a:t>
            </a:r>
            <a:r>
              <a:rPr lang="zh-CN" altLang="zh-CN" sz="4400" dirty="0" smtClean="0">
                <a:latin typeface="宋体" pitchFamily="2" charset="-122"/>
                <a:ea typeface="宋体" pitchFamily="2" charset="-122"/>
              </a:rPr>
              <a:t>是直线</a:t>
            </a:r>
            <a:r>
              <a:rPr lang="en-US" altLang="zh-CN" sz="4400" dirty="0" smtClean="0">
                <a:latin typeface="宋体" pitchFamily="2" charset="-122"/>
                <a:ea typeface="宋体" pitchFamily="2" charset="-122"/>
              </a:rPr>
              <a:t>x=2</a:t>
            </a:r>
            <a:r>
              <a:rPr lang="zh-CN" altLang="zh-CN" sz="4400" dirty="0" smtClean="0">
                <a:latin typeface="宋体" pitchFamily="2" charset="-122"/>
                <a:ea typeface="宋体" pitchFamily="2" charset="-122"/>
              </a:rPr>
              <a:t>上的一动点</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当点</a:t>
            </a:r>
            <a:r>
              <a:rPr lang="en-US" altLang="zh-CN" sz="4400" dirty="0" smtClean="0">
                <a:latin typeface="宋体" pitchFamily="2" charset="-122"/>
                <a:ea typeface="宋体" pitchFamily="2" charset="-122"/>
              </a:rPr>
              <a:t>P</a:t>
            </a:r>
            <a:r>
              <a:rPr lang="zh-CN" altLang="zh-CN" sz="4400" dirty="0" smtClean="0">
                <a:latin typeface="宋体" pitchFamily="2" charset="-122"/>
                <a:ea typeface="宋体" pitchFamily="2" charset="-122"/>
              </a:rPr>
              <a:t>到直线</a:t>
            </a:r>
            <a:r>
              <a:rPr lang="en-US" altLang="zh-CN" sz="4400" dirty="0" smtClean="0">
                <a:latin typeface="宋体" pitchFamily="2" charset="-122"/>
                <a:ea typeface="宋体" pitchFamily="2" charset="-122"/>
              </a:rPr>
              <a:t>AD</a:t>
            </a:r>
            <a:r>
              <a:rPr lang="zh-CN" altLang="zh-CN" sz="4400" dirty="0" smtClean="0">
                <a:latin typeface="宋体" pitchFamily="2" charset="-122"/>
                <a:ea typeface="宋体" pitchFamily="2" charset="-122"/>
              </a:rPr>
              <a:t>的距离等于点</a:t>
            </a:r>
            <a:r>
              <a:rPr lang="en-US" altLang="zh-CN" sz="4400" dirty="0" smtClean="0">
                <a:latin typeface="宋体" pitchFamily="2" charset="-122"/>
                <a:ea typeface="宋体" pitchFamily="2" charset="-122"/>
              </a:rPr>
              <a:t>P</a:t>
            </a:r>
            <a:r>
              <a:rPr lang="zh-CN" altLang="zh-CN" sz="4400" dirty="0" smtClean="0">
                <a:latin typeface="宋体" pitchFamily="2" charset="-122"/>
                <a:ea typeface="宋体" pitchFamily="2" charset="-122"/>
              </a:rPr>
              <a:t>到</a:t>
            </a:r>
            <a:r>
              <a:rPr lang="en-US" altLang="zh-CN" sz="4400" dirty="0" smtClean="0">
                <a:latin typeface="宋体" pitchFamily="2" charset="-122"/>
                <a:ea typeface="宋体" pitchFamily="2" charset="-122"/>
              </a:rPr>
              <a:t>x</a:t>
            </a:r>
            <a:r>
              <a:rPr lang="zh-CN" altLang="zh-CN" sz="4400" dirty="0" smtClean="0">
                <a:latin typeface="宋体" pitchFamily="2" charset="-122"/>
                <a:ea typeface="宋体" pitchFamily="2" charset="-122"/>
              </a:rPr>
              <a:t>轴的距离时</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求点</a:t>
            </a:r>
            <a:r>
              <a:rPr lang="en-US" altLang="zh-CN" sz="4400" dirty="0" smtClean="0">
                <a:latin typeface="宋体" pitchFamily="2" charset="-122"/>
                <a:ea typeface="宋体" pitchFamily="2" charset="-122"/>
              </a:rPr>
              <a:t>P</a:t>
            </a:r>
            <a:r>
              <a:rPr lang="zh-CN" altLang="zh-CN" sz="4400" dirty="0" smtClean="0">
                <a:latin typeface="宋体" pitchFamily="2" charset="-122"/>
                <a:ea typeface="宋体" pitchFamily="2" charset="-122"/>
              </a:rPr>
              <a:t>的坐标</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a:t>
            </a:r>
            <a:endParaRPr lang="zh-CN" altLang="zh-CN" sz="4400" dirty="0">
              <a:latin typeface="宋体" pitchFamily="2" charset="-122"/>
              <a:ea typeface="宋体" pitchFamily="2" charset="-122"/>
            </a:endParaRPr>
          </a:p>
        </p:txBody>
      </p:sp>
      <p:pic>
        <p:nvPicPr>
          <p:cNvPr id="164866"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8424863" y="3744913"/>
            <a:ext cx="3411537" cy="5360987"/>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531813" y="450849"/>
            <a:ext cx="10018911" cy="1532183"/>
          </a:xfrm>
          <a:prstGeom prst="rect">
            <a:avLst/>
          </a:prstGeom>
          <a:noFill/>
          <a:ln w="9525">
            <a:noFill/>
            <a:miter lim="800000"/>
            <a:headEnd/>
            <a:tailEnd/>
          </a:ln>
        </p:spPr>
      </p:pic>
      <p:pic>
        <p:nvPicPr>
          <p:cNvPr id="165891" name="Picture 3"/>
          <p:cNvPicPr>
            <a:picLocks noChangeAspect="1" noChangeArrowheads="1"/>
          </p:cNvPicPr>
          <p:nvPr/>
        </p:nvPicPr>
        <p:blipFill>
          <a:blip r:embed="rId5" cstate="print">
            <a:clrChange>
              <a:clrFrom>
                <a:srgbClr val="FFFFFF"/>
              </a:clrFrom>
              <a:clrTo>
                <a:srgbClr val="FFFFFF">
                  <a:alpha val="0"/>
                </a:srgbClr>
              </a:clrTo>
            </a:clrChange>
            <a:lum bright="-30000" contrast="40000"/>
          </a:blip>
          <a:srcRect/>
          <a:stretch>
            <a:fillRect/>
          </a:stretch>
        </p:blipFill>
        <p:spPr bwMode="auto">
          <a:xfrm>
            <a:off x="619125" y="5218113"/>
            <a:ext cx="11341036" cy="3595687"/>
          </a:xfrm>
          <a:prstGeom prst="rect">
            <a:avLst/>
          </a:prstGeom>
          <a:noFill/>
          <a:ln w="9525">
            <a:noFill/>
            <a:miter lim="800000"/>
            <a:headEnd/>
            <a:tailEnd/>
          </a:ln>
        </p:spPr>
      </p:pic>
      <p:pic>
        <p:nvPicPr>
          <p:cNvPr id="165892" name="Picture 4"/>
          <p:cNvPicPr>
            <a:picLocks noChangeAspect="1" noChangeArrowheads="1"/>
          </p:cNvPicPr>
          <p:nvPr/>
        </p:nvPicPr>
        <p:blipFill>
          <a:blip r:embed="rId6" cstate="print">
            <a:clrChange>
              <a:clrFrom>
                <a:srgbClr val="FFFFFF"/>
              </a:clrFrom>
              <a:clrTo>
                <a:srgbClr val="FFFFFF">
                  <a:alpha val="0"/>
                </a:srgbClr>
              </a:clrTo>
            </a:clrChange>
            <a:lum bright="-30000" contrast="40000"/>
          </a:blip>
          <a:srcRect/>
          <a:stretch>
            <a:fillRect/>
          </a:stretch>
        </p:blipFill>
        <p:spPr bwMode="auto">
          <a:xfrm>
            <a:off x="8131175" y="1142999"/>
            <a:ext cx="2612568" cy="4085821"/>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5890"/>
                                        </p:tgtEl>
                                        <p:attrNameLst>
                                          <p:attrName>style.visibility</p:attrName>
                                        </p:attrNameLst>
                                      </p:cBhvr>
                                      <p:to>
                                        <p:strVal val="visible"/>
                                      </p:to>
                                    </p:set>
                                    <p:anim calcmode="lin" valueType="num">
                                      <p:cBhvr additive="base">
                                        <p:cTn id="7" dur="500" fill="hold"/>
                                        <p:tgtEl>
                                          <p:spTgt spid="165890"/>
                                        </p:tgtEl>
                                        <p:attrNameLst>
                                          <p:attrName>ppt_x</p:attrName>
                                        </p:attrNameLst>
                                      </p:cBhvr>
                                      <p:tavLst>
                                        <p:tav tm="0">
                                          <p:val>
                                            <p:strVal val="#ppt_x"/>
                                          </p:val>
                                        </p:tav>
                                        <p:tav tm="100000">
                                          <p:val>
                                            <p:strVal val="#ppt_x"/>
                                          </p:val>
                                        </p:tav>
                                      </p:tavLst>
                                    </p:anim>
                                    <p:anim calcmode="lin" valueType="num">
                                      <p:cBhvr additive="base">
                                        <p:cTn id="8" dur="500" fill="hold"/>
                                        <p:tgtEl>
                                          <p:spTgt spid="16589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65891"/>
                                        </p:tgtEl>
                                        <p:attrNameLst>
                                          <p:attrName>style.visibility</p:attrName>
                                        </p:attrNameLst>
                                      </p:cBhvr>
                                      <p:to>
                                        <p:strVal val="visible"/>
                                      </p:to>
                                    </p:set>
                                    <p:anim calcmode="lin" valueType="num">
                                      <p:cBhvr additive="base">
                                        <p:cTn id="11" dur="500" fill="hold"/>
                                        <p:tgtEl>
                                          <p:spTgt spid="165891"/>
                                        </p:tgtEl>
                                        <p:attrNameLst>
                                          <p:attrName>ppt_x</p:attrName>
                                        </p:attrNameLst>
                                      </p:cBhvr>
                                      <p:tavLst>
                                        <p:tav tm="0">
                                          <p:val>
                                            <p:strVal val="#ppt_x"/>
                                          </p:val>
                                        </p:tav>
                                        <p:tav tm="100000">
                                          <p:val>
                                            <p:strVal val="#ppt_x"/>
                                          </p:val>
                                        </p:tav>
                                      </p:tavLst>
                                    </p:anim>
                                    <p:anim calcmode="lin" valueType="num">
                                      <p:cBhvr additive="base">
                                        <p:cTn id="12" dur="500" fill="hold"/>
                                        <p:tgtEl>
                                          <p:spTgt spid="16589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65892"/>
                                        </p:tgtEl>
                                        <p:attrNameLst>
                                          <p:attrName>style.visibility</p:attrName>
                                        </p:attrNameLst>
                                      </p:cBhvr>
                                      <p:to>
                                        <p:strVal val="visible"/>
                                      </p:to>
                                    </p:set>
                                    <p:anim calcmode="lin" valueType="num">
                                      <p:cBhvr additive="base">
                                        <p:cTn id="15" dur="500" fill="hold"/>
                                        <p:tgtEl>
                                          <p:spTgt spid="165892"/>
                                        </p:tgtEl>
                                        <p:attrNameLst>
                                          <p:attrName>ppt_x</p:attrName>
                                        </p:attrNameLst>
                                      </p:cBhvr>
                                      <p:tavLst>
                                        <p:tav tm="0">
                                          <p:val>
                                            <p:strVal val="#ppt_x"/>
                                          </p:val>
                                        </p:tav>
                                        <p:tav tm="100000">
                                          <p:val>
                                            <p:strVal val="#ppt_x"/>
                                          </p:val>
                                        </p:tav>
                                      </p:tavLst>
                                    </p:anim>
                                    <p:anim calcmode="lin" valueType="num">
                                      <p:cBhvr additive="base">
                                        <p:cTn id="16" dur="500" fill="hold"/>
                                        <p:tgtEl>
                                          <p:spTgt spid="16589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4"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835025" y="568325"/>
            <a:ext cx="11141075" cy="6171112"/>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6914"/>
                                        </p:tgtEl>
                                        <p:attrNameLst>
                                          <p:attrName>style.visibility</p:attrName>
                                        </p:attrNameLst>
                                      </p:cBhvr>
                                      <p:to>
                                        <p:strVal val="visible"/>
                                      </p:to>
                                    </p:set>
                                    <p:anim calcmode="lin" valueType="num">
                                      <p:cBhvr additive="base">
                                        <p:cTn id="7" dur="500" fill="hold"/>
                                        <p:tgtEl>
                                          <p:spTgt spid="166914"/>
                                        </p:tgtEl>
                                        <p:attrNameLst>
                                          <p:attrName>ppt_x</p:attrName>
                                        </p:attrNameLst>
                                      </p:cBhvr>
                                      <p:tavLst>
                                        <p:tav tm="0">
                                          <p:val>
                                            <p:strVal val="#ppt_x"/>
                                          </p:val>
                                        </p:tav>
                                        <p:tav tm="100000">
                                          <p:val>
                                            <p:strVal val="#ppt_x"/>
                                          </p:val>
                                        </p:tav>
                                      </p:tavLst>
                                    </p:anim>
                                    <p:anim calcmode="lin" valueType="num">
                                      <p:cBhvr additive="base">
                                        <p:cTn id="8" dur="500" fill="hold"/>
                                        <p:tgtEl>
                                          <p:spTgt spid="1669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47700" y="465434"/>
            <a:ext cx="11506200" cy="4154984"/>
          </a:xfrm>
          <a:prstGeom prst="rect">
            <a:avLst/>
          </a:prstGeom>
        </p:spPr>
        <p:txBody>
          <a:bodyPr wrap="square">
            <a:spAutoFit/>
          </a:bodyPr>
          <a:lstStyle/>
          <a:p>
            <a:pPr>
              <a:lnSpc>
                <a:spcPct val="150000"/>
              </a:lnSpc>
            </a:pPr>
            <a:r>
              <a:rPr lang="en-US" altLang="zh-CN" sz="4400" dirty="0" smtClean="0">
                <a:latin typeface="宋体" pitchFamily="2" charset="-122"/>
                <a:ea typeface="宋体" pitchFamily="2" charset="-122"/>
              </a:rPr>
              <a:t>(3)</a:t>
            </a:r>
            <a:r>
              <a:rPr lang="zh-CN" altLang="zh-CN" sz="4400" dirty="0" smtClean="0">
                <a:latin typeface="宋体" pitchFamily="2" charset="-122"/>
                <a:ea typeface="宋体" pitchFamily="2" charset="-122"/>
              </a:rPr>
              <a:t>如图</a:t>
            </a:r>
            <a:r>
              <a:rPr lang="en-US" altLang="zh-CN" sz="4400" dirty="0" smtClean="0">
                <a:latin typeface="宋体" pitchFamily="2" charset="-122"/>
                <a:ea typeface="宋体" pitchFamily="2" charset="-122"/>
              </a:rPr>
              <a:t>2,</a:t>
            </a:r>
            <a:r>
              <a:rPr lang="zh-CN" altLang="zh-CN" sz="4400" dirty="0" smtClean="0">
                <a:latin typeface="宋体" pitchFamily="2" charset="-122"/>
                <a:ea typeface="宋体" pitchFamily="2" charset="-122"/>
              </a:rPr>
              <a:t>直线</a:t>
            </a:r>
            <a:r>
              <a:rPr lang="en-US" altLang="zh-CN" sz="4400" dirty="0" smtClean="0">
                <a:latin typeface="宋体" pitchFamily="2" charset="-122"/>
                <a:ea typeface="宋体" pitchFamily="2" charset="-122"/>
              </a:rPr>
              <a:t>y=-</a:t>
            </a:r>
            <a:r>
              <a:rPr lang="en-US" altLang="zh-CN" sz="4400" dirty="0" err="1" smtClean="0">
                <a:latin typeface="宋体" pitchFamily="2" charset="-122"/>
                <a:ea typeface="宋体" pitchFamily="2" charset="-122"/>
              </a:rPr>
              <a:t>x+m</a:t>
            </a:r>
            <a:r>
              <a:rPr lang="zh-CN" altLang="zh-CN" sz="4400" dirty="0" smtClean="0">
                <a:latin typeface="宋体" pitchFamily="2" charset="-122"/>
                <a:ea typeface="宋体" pitchFamily="2" charset="-122"/>
              </a:rPr>
              <a:t>经过点</a:t>
            </a:r>
            <a:r>
              <a:rPr lang="en-US" altLang="zh-CN" sz="4400" dirty="0" smtClean="0">
                <a:latin typeface="宋体" pitchFamily="2" charset="-122"/>
                <a:ea typeface="宋体" pitchFamily="2" charset="-122"/>
              </a:rPr>
              <a:t>A,</a:t>
            </a:r>
            <a:r>
              <a:rPr lang="zh-CN" altLang="zh-CN" sz="4400" dirty="0" smtClean="0">
                <a:latin typeface="宋体" pitchFamily="2" charset="-122"/>
                <a:ea typeface="宋体" pitchFamily="2" charset="-122"/>
              </a:rPr>
              <a:t>交</a:t>
            </a:r>
            <a:r>
              <a:rPr lang="en-US" altLang="zh-CN" sz="4400" dirty="0" smtClean="0">
                <a:latin typeface="宋体" pitchFamily="2" charset="-122"/>
                <a:ea typeface="宋体" pitchFamily="2" charset="-122"/>
              </a:rPr>
              <a:t>y</a:t>
            </a:r>
            <a:r>
              <a:rPr lang="zh-CN" altLang="zh-CN" sz="4400" dirty="0" smtClean="0">
                <a:latin typeface="宋体" pitchFamily="2" charset="-122"/>
                <a:ea typeface="宋体" pitchFamily="2" charset="-122"/>
              </a:rPr>
              <a:t>轴于点</a:t>
            </a:r>
            <a:r>
              <a:rPr lang="en-US" altLang="zh-CN" sz="4400" dirty="0" smtClean="0">
                <a:latin typeface="宋体" pitchFamily="2" charset="-122"/>
                <a:ea typeface="宋体" pitchFamily="2" charset="-122"/>
              </a:rPr>
              <a:t>C,</a:t>
            </a:r>
            <a:r>
              <a:rPr lang="zh-CN" altLang="zh-CN" sz="4400" dirty="0" smtClean="0">
                <a:latin typeface="宋体" pitchFamily="2" charset="-122"/>
                <a:ea typeface="宋体" pitchFamily="2" charset="-122"/>
              </a:rPr>
              <a:t>在</a:t>
            </a:r>
            <a:r>
              <a:rPr lang="en-US" altLang="zh-CN" sz="4400" dirty="0" smtClean="0">
                <a:latin typeface="宋体" pitchFamily="2" charset="-122"/>
                <a:ea typeface="宋体" pitchFamily="2" charset="-122"/>
              </a:rPr>
              <a:t>x</a:t>
            </a:r>
            <a:r>
              <a:rPr lang="zh-CN" altLang="zh-CN" sz="4400" dirty="0" smtClean="0">
                <a:latin typeface="宋体" pitchFamily="2" charset="-122"/>
                <a:ea typeface="宋体" pitchFamily="2" charset="-122"/>
              </a:rPr>
              <a:t>轴上方的抛物线上是否存在点</a:t>
            </a:r>
            <a:r>
              <a:rPr lang="en-US" altLang="zh-CN" sz="4400" dirty="0" smtClean="0">
                <a:latin typeface="宋体" pitchFamily="2" charset="-122"/>
                <a:ea typeface="宋体" pitchFamily="2" charset="-122"/>
              </a:rPr>
              <a:t>M,</a:t>
            </a:r>
            <a:r>
              <a:rPr lang="zh-CN" altLang="zh-CN" sz="4400" dirty="0" smtClean="0">
                <a:latin typeface="宋体" pitchFamily="2" charset="-122"/>
                <a:ea typeface="宋体" pitchFamily="2" charset="-122"/>
              </a:rPr>
              <a:t>使得</a:t>
            </a:r>
            <a:r>
              <a:rPr lang="en-US" altLang="zh-CN" sz="4400" dirty="0" smtClean="0">
                <a:latin typeface="宋体" pitchFamily="2" charset="-122"/>
                <a:ea typeface="宋体" pitchFamily="2" charset="-122"/>
              </a:rPr>
              <a:t>S</a:t>
            </a:r>
            <a:r>
              <a:rPr lang="zh-CN" altLang="zh-CN" sz="4400" baseline="-25000" dirty="0" smtClean="0">
                <a:latin typeface="宋体" pitchFamily="2" charset="-122"/>
                <a:ea typeface="宋体" pitchFamily="2" charset="-122"/>
              </a:rPr>
              <a:t>△</a:t>
            </a:r>
            <a:r>
              <a:rPr lang="en-US" altLang="zh-CN" sz="4400" baseline="-25000" dirty="0" smtClean="0">
                <a:latin typeface="宋体" pitchFamily="2" charset="-122"/>
                <a:ea typeface="宋体" pitchFamily="2" charset="-122"/>
              </a:rPr>
              <a:t>CDA</a:t>
            </a:r>
            <a:r>
              <a:rPr lang="en-US" altLang="zh-CN" sz="4400" dirty="0" smtClean="0">
                <a:latin typeface="宋体" pitchFamily="2" charset="-122"/>
                <a:ea typeface="宋体" pitchFamily="2" charset="-122"/>
              </a:rPr>
              <a:t>=2S</a:t>
            </a:r>
            <a:r>
              <a:rPr lang="zh-CN" altLang="zh-CN" sz="4400" baseline="-25000" dirty="0" smtClean="0">
                <a:latin typeface="宋体" pitchFamily="2" charset="-122"/>
                <a:ea typeface="宋体" pitchFamily="2" charset="-122"/>
              </a:rPr>
              <a:t>△</a:t>
            </a:r>
            <a:r>
              <a:rPr lang="en-US" altLang="zh-CN" sz="4400" baseline="-25000" dirty="0" smtClean="0">
                <a:latin typeface="宋体" pitchFamily="2" charset="-122"/>
                <a:ea typeface="宋体" pitchFamily="2" charset="-122"/>
              </a:rPr>
              <a:t>ACM</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若存在</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求点</a:t>
            </a:r>
            <a:r>
              <a:rPr lang="en-US" altLang="zh-CN" sz="4400" dirty="0" smtClean="0">
                <a:latin typeface="宋体" pitchFamily="2" charset="-122"/>
                <a:ea typeface="宋体" pitchFamily="2" charset="-122"/>
              </a:rPr>
              <a:t>M</a:t>
            </a:r>
            <a:r>
              <a:rPr lang="zh-CN" altLang="zh-CN" sz="4400" dirty="0" smtClean="0">
                <a:latin typeface="宋体" pitchFamily="2" charset="-122"/>
                <a:ea typeface="宋体" pitchFamily="2" charset="-122"/>
              </a:rPr>
              <a:t>的坐标</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若不存在</a:t>
            </a:r>
            <a:r>
              <a:rPr lang="en-US" altLang="zh-CN" sz="4400" dirty="0" smtClean="0">
                <a:latin typeface="宋体" pitchFamily="2" charset="-122"/>
                <a:ea typeface="宋体" pitchFamily="2" charset="-122"/>
              </a:rPr>
              <a:t>,</a:t>
            </a:r>
            <a:r>
              <a:rPr lang="zh-CN" altLang="zh-CN" sz="4400" dirty="0" smtClean="0">
                <a:latin typeface="宋体" pitchFamily="2" charset="-122"/>
                <a:ea typeface="宋体" pitchFamily="2" charset="-122"/>
              </a:rPr>
              <a:t>请说明理由</a:t>
            </a:r>
            <a:r>
              <a:rPr lang="en-US" altLang="zh-CN" sz="4400" dirty="0" smtClean="0">
                <a:latin typeface="宋体" pitchFamily="2" charset="-122"/>
                <a:ea typeface="宋体" pitchFamily="2" charset="-122"/>
              </a:rPr>
              <a:t>.</a:t>
            </a:r>
            <a:endParaRPr lang="zh-CN" altLang="zh-CN" sz="4400" dirty="0">
              <a:latin typeface="宋体" pitchFamily="2" charset="-122"/>
              <a:ea typeface="宋体" pitchFamily="2" charset="-122"/>
            </a:endParaRPr>
          </a:p>
        </p:txBody>
      </p:sp>
      <p:pic>
        <p:nvPicPr>
          <p:cNvPr id="167938"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7742238" y="3819524"/>
            <a:ext cx="4398962" cy="5239761"/>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962"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623888" y="528638"/>
            <a:ext cx="11479212" cy="6528814"/>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8962"/>
                                        </p:tgtEl>
                                        <p:attrNameLst>
                                          <p:attrName>style.visibility</p:attrName>
                                        </p:attrNameLst>
                                      </p:cBhvr>
                                      <p:to>
                                        <p:strVal val="visible"/>
                                      </p:to>
                                    </p:set>
                                    <p:anim calcmode="lin" valueType="num">
                                      <p:cBhvr additive="base">
                                        <p:cTn id="7" dur="500" fill="hold"/>
                                        <p:tgtEl>
                                          <p:spTgt spid="168962"/>
                                        </p:tgtEl>
                                        <p:attrNameLst>
                                          <p:attrName>ppt_x</p:attrName>
                                        </p:attrNameLst>
                                      </p:cBhvr>
                                      <p:tavLst>
                                        <p:tav tm="0">
                                          <p:val>
                                            <p:strVal val="#ppt_x"/>
                                          </p:val>
                                        </p:tav>
                                        <p:tav tm="100000">
                                          <p:val>
                                            <p:strVal val="#ppt_x"/>
                                          </p:val>
                                        </p:tav>
                                      </p:tavLst>
                                    </p:anim>
                                    <p:anim calcmode="lin" valueType="num">
                                      <p:cBhvr additive="base">
                                        <p:cTn id="8" dur="500" fill="hold"/>
                                        <p:tgtEl>
                                          <p:spTgt spid="1689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9986"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546100" y="573088"/>
            <a:ext cx="11772900" cy="6452608"/>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9986"/>
                                        </p:tgtEl>
                                        <p:attrNameLst>
                                          <p:attrName>style.visibility</p:attrName>
                                        </p:attrNameLst>
                                      </p:cBhvr>
                                      <p:to>
                                        <p:strVal val="visible"/>
                                      </p:to>
                                    </p:set>
                                    <p:anim calcmode="lin" valueType="num">
                                      <p:cBhvr additive="base">
                                        <p:cTn id="7" dur="500" fill="hold"/>
                                        <p:tgtEl>
                                          <p:spTgt spid="169986"/>
                                        </p:tgtEl>
                                        <p:attrNameLst>
                                          <p:attrName>ppt_x</p:attrName>
                                        </p:attrNameLst>
                                      </p:cBhvr>
                                      <p:tavLst>
                                        <p:tav tm="0">
                                          <p:val>
                                            <p:strVal val="#ppt_x"/>
                                          </p:val>
                                        </p:tav>
                                        <p:tav tm="100000">
                                          <p:val>
                                            <p:strVal val="#ppt_x"/>
                                          </p:val>
                                        </p:tav>
                                      </p:tavLst>
                                    </p:anim>
                                    <p:anim calcmode="lin" valueType="num">
                                      <p:cBhvr additive="base">
                                        <p:cTn id="8" dur="500" fill="hold"/>
                                        <p:tgtEl>
                                          <p:spTgt spid="1699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10" name="Picture 2"/>
          <p:cNvPicPr>
            <a:picLocks noChangeAspect="1" noChangeArrowheads="1"/>
          </p:cNvPicPr>
          <p:nvPr/>
        </p:nvPicPr>
        <p:blipFill>
          <a:blip r:embed="rId4" cstate="print">
            <a:clrChange>
              <a:clrFrom>
                <a:srgbClr val="FFFFFF"/>
              </a:clrFrom>
              <a:clrTo>
                <a:srgbClr val="FFFFFF">
                  <a:alpha val="0"/>
                </a:srgbClr>
              </a:clrTo>
            </a:clrChange>
            <a:lum bright="-30000" contrast="40000"/>
          </a:blip>
          <a:srcRect/>
          <a:stretch>
            <a:fillRect/>
          </a:stretch>
        </p:blipFill>
        <p:spPr bwMode="auto">
          <a:xfrm>
            <a:off x="700088" y="455612"/>
            <a:ext cx="11796712" cy="8038073"/>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1010"/>
                                        </p:tgtEl>
                                        <p:attrNameLst>
                                          <p:attrName>style.visibility</p:attrName>
                                        </p:attrNameLst>
                                      </p:cBhvr>
                                      <p:to>
                                        <p:strVal val="visible"/>
                                      </p:to>
                                    </p:set>
                                    <p:anim calcmode="lin" valueType="num">
                                      <p:cBhvr additive="base">
                                        <p:cTn id="7" dur="500" fill="hold"/>
                                        <p:tgtEl>
                                          <p:spTgt spid="171010"/>
                                        </p:tgtEl>
                                        <p:attrNameLst>
                                          <p:attrName>ppt_x</p:attrName>
                                        </p:attrNameLst>
                                      </p:cBhvr>
                                      <p:tavLst>
                                        <p:tav tm="0">
                                          <p:val>
                                            <p:strVal val="#ppt_x"/>
                                          </p:val>
                                        </p:tav>
                                        <p:tav tm="100000">
                                          <p:val>
                                            <p:strVal val="#ppt_x"/>
                                          </p:val>
                                        </p:tav>
                                      </p:tavLst>
                                    </p:anim>
                                    <p:anim calcmode="lin" valueType="num">
                                      <p:cBhvr additive="base">
                                        <p:cTn id="8" dur="500" fill="hold"/>
                                        <p:tgtEl>
                                          <p:spTgt spid="1710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custom"/>
  <p:tag name="KSO_WM_TEMPLATE_INDEX" val="20184553"/>
</p:tagLst>
</file>

<file path=ppt/tags/tag2.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custom"/>
  <p:tag name="KSO_WM_TEMPLATE_INDEX" val="20184553"/>
</p:tagLst>
</file>

<file path=ppt/tags/tag3.xml><?xml version="1.0" encoding="utf-8"?>
<p:tagLst xmlns:a="http://schemas.openxmlformats.org/drawingml/2006/main" xmlns:r="http://schemas.openxmlformats.org/officeDocument/2006/relationships"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4.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5.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6.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7.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8.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9.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10.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11.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12.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13.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14.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15.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16.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17.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18.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19.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20.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21.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22.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23.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24.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25.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26.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27.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28.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29.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30.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31.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32.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33.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34.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35.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36.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37.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38.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39.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40.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41.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42.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43.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44.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45.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46.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47.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48.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49.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50.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51.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52.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heme/theme1.xml><?xml version="1.0" encoding="utf-8"?>
<a:theme xmlns:a="http://schemas.openxmlformats.org/drawingml/2006/main" name="Office 主题">
  <a:themeElements>
    <a:clrScheme name="自定义 214">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1665</Words>
  <Application>Microsoft Office PowerPoint</Application>
  <PresentationFormat>A3 纸张(297x420 毫米)</PresentationFormat>
  <Paragraphs>94</Paragraphs>
  <Slides>49</Slides>
  <Notes>49</Notes>
  <HiddenSlides>0</HiddenSlides>
  <MMClips>0</MMClips>
  <ScaleCrop>false</ScaleCrop>
  <HeadingPairs>
    <vt:vector size="4" baseType="variant">
      <vt:variant>
        <vt:lpstr>主题</vt:lpstr>
      </vt:variant>
      <vt:variant>
        <vt:i4>1</vt:i4>
      </vt:variant>
      <vt:variant>
        <vt:lpstr>幻灯片标题</vt:lpstr>
      </vt:variant>
      <vt:variant>
        <vt:i4>49</vt:i4>
      </vt:variant>
    </vt:vector>
  </HeadingPairs>
  <TitlesOfParts>
    <vt:vector size="50"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幻灯片 41</vt:lpstr>
      <vt:lpstr>幻灯片 42</vt:lpstr>
      <vt:lpstr>幻灯片 43</vt:lpstr>
      <vt:lpstr>幻灯片 44</vt:lpstr>
      <vt:lpstr>幻灯片 45</vt:lpstr>
      <vt:lpstr>幻灯片 46</vt:lpstr>
      <vt:lpstr>幻灯片 47</vt:lpstr>
      <vt:lpstr>幻灯片 48</vt:lpstr>
      <vt:lpstr>幻灯片 49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12</cp:revision>
  <dcterms:created xsi:type="dcterms:W3CDTF">2018-03-01T02:03:00Z</dcterms:created>
  <dcterms:modified xsi:type="dcterms:W3CDTF">2019-12-16T08:19:41Z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2052-10.1.0.7566</vt:lpwstr>
  </property>
</Properties>
</file>