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801" r:id="rId3"/>
    <p:sldId id="683" r:id="rId4"/>
    <p:sldId id="685" r:id="rId6"/>
    <p:sldId id="770" r:id="rId7"/>
    <p:sldId id="807" r:id="rId8"/>
    <p:sldId id="809" r:id="rId9"/>
    <p:sldId id="813" r:id="rId10"/>
    <p:sldId id="817" r:id="rId11"/>
    <p:sldId id="914" r:id="rId12"/>
    <p:sldId id="913" r:id="rId13"/>
    <p:sldId id="915" r:id="rId14"/>
    <p:sldId id="818" r:id="rId15"/>
    <p:sldId id="819" r:id="rId16"/>
    <p:sldId id="822" r:id="rId17"/>
    <p:sldId id="917" r:id="rId18"/>
    <p:sldId id="918" r:id="rId19"/>
    <p:sldId id="916" r:id="rId20"/>
    <p:sldId id="919" r:id="rId21"/>
    <p:sldId id="920" r:id="rId22"/>
    <p:sldId id="824" r:id="rId23"/>
    <p:sldId id="825" r:id="rId24"/>
    <p:sldId id="922" r:id="rId25"/>
    <p:sldId id="924" r:id="rId26"/>
    <p:sldId id="923" r:id="rId27"/>
    <p:sldId id="827" r:id="rId28"/>
    <p:sldId id="828" r:id="rId29"/>
    <p:sldId id="829" r:id="rId30"/>
    <p:sldId id="830" r:id="rId31"/>
    <p:sldId id="925" r:id="rId32"/>
    <p:sldId id="926" r:id="rId33"/>
    <p:sldId id="927" r:id="rId34"/>
    <p:sldId id="929" r:id="rId35"/>
    <p:sldId id="931" r:id="rId36"/>
    <p:sldId id="832" r:id="rId37"/>
    <p:sldId id="841" r:id="rId38"/>
    <p:sldId id="842" r:id="rId39"/>
    <p:sldId id="933" r:id="rId40"/>
    <p:sldId id="870" r:id="rId41"/>
    <p:sldId id="844" r:id="rId42"/>
    <p:sldId id="875" r:id="rId43"/>
    <p:sldId id="861" r:id="rId44"/>
    <p:sldId id="939" r:id="rId45"/>
    <p:sldId id="862" r:id="rId46"/>
    <p:sldId id="940" r:id="rId47"/>
    <p:sldId id="863" r:id="rId48"/>
    <p:sldId id="941" r:id="rId49"/>
    <p:sldId id="962" r:id="rId50"/>
    <p:sldId id="963" r:id="rId51"/>
    <p:sldId id="943" r:id="rId52"/>
    <p:sldId id="944" r:id="rId53"/>
    <p:sldId id="945" r:id="rId54"/>
    <p:sldId id="946" r:id="rId55"/>
    <p:sldId id="947" r:id="rId56"/>
    <p:sldId id="948" r:id="rId57"/>
    <p:sldId id="949" r:id="rId58"/>
    <p:sldId id="950" r:id="rId59"/>
    <p:sldId id="951" r:id="rId60"/>
    <p:sldId id="952" r:id="rId6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DD7EE"/>
    <a:srgbClr val="0062AC"/>
    <a:srgbClr val="CC0066"/>
    <a:srgbClr val="745800"/>
    <a:srgbClr val="73C9CD"/>
    <a:srgbClr val="35849D"/>
    <a:srgbClr val="228EB0"/>
    <a:srgbClr val="005696"/>
    <a:srgbClr val="0077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70" autoAdjust="0"/>
    <p:restoredTop sz="65023" autoAdjust="0"/>
  </p:normalViewPr>
  <p:slideViewPr>
    <p:cSldViewPr>
      <p:cViewPr varScale="1">
        <p:scale>
          <a:sx n="99" d="100"/>
          <a:sy n="99" d="100"/>
        </p:scale>
        <p:origin x="84" y="306"/>
      </p:cViewPr>
      <p:guideLst>
        <p:guide pos="472"/>
        <p:guide orient="horz" pos="626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00" d="100"/>
        <a:sy n="100" d="100"/>
      </p:scale>
      <p:origin x="0" y="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4" Type="http://schemas.openxmlformats.org/officeDocument/2006/relationships/tableStyles" Target="tableStyles.xml"/><Relationship Id="rId63" Type="http://schemas.openxmlformats.org/officeDocument/2006/relationships/viewProps" Target="viewProps.xml"/><Relationship Id="rId62" Type="http://schemas.openxmlformats.org/officeDocument/2006/relationships/presProps" Target="presProps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notesMaster" Target="notesMasters/notesMaster1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09922-5606-4F1B-BD8A-120054264D0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55536F-9C79-438F-9C99-8AE1538D435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>
              <a:defRPr/>
            </a:pPr>
            <a:fld id="{80AA8D0C-770A-4291-871B-6BE2B93C72A2}" type="slidenum">
              <a:rPr lang="zh-CN" altLang="en-US">
                <a:solidFill>
                  <a:prstClr val="black"/>
                </a:solidFill>
              </a:rPr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 userDrawn="1"/>
        </p:nvSpPr>
        <p:spPr>
          <a:xfrm>
            <a:off x="1" y="1268761"/>
            <a:ext cx="12192000" cy="558924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 userDrawn="1"/>
        </p:nvSpPr>
        <p:spPr>
          <a:xfrm>
            <a:off x="-3175" y="1628800"/>
            <a:ext cx="12192000" cy="52292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1987200"/>
            <a:ext cx="12192000" cy="487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2347200"/>
            <a:ext cx="12192000" cy="451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2707200"/>
            <a:ext cx="12192000" cy="415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3067200"/>
            <a:ext cx="12192000" cy="379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3427200"/>
            <a:ext cx="12192000" cy="343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3787200"/>
            <a:ext cx="12192000" cy="307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4147200"/>
            <a:ext cx="12192000" cy="271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4507200"/>
            <a:ext cx="12192000" cy="235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4867200"/>
            <a:ext cx="12192000" cy="199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5227200"/>
            <a:ext cx="12192000" cy="163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5587200"/>
            <a:ext cx="12192000" cy="127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-3175" y="5947200"/>
            <a:ext cx="12192000" cy="910800"/>
          </a:xfrm>
          <a:prstGeom prst="rect">
            <a:avLst/>
          </a:prstGeom>
          <a:solidFill>
            <a:srgbClr val="5B9BD5">
              <a:lumMod val="40000"/>
              <a:lumOff val="60000"/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带标题的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带标题的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704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260895" y="6922819"/>
            <a:ext cx="3860801" cy="36519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832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983794" y="324767"/>
            <a:ext cx="1227337" cy="37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5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探究点一</a:t>
            </a:r>
            <a:endParaRPr lang="zh-CN" altLang="en-US" sz="1865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04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260895" y="6922819"/>
            <a:ext cx="3860801" cy="36519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32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983836" y="324767"/>
            <a:ext cx="1227337" cy="37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探究点二</a:t>
            </a:r>
            <a:endParaRPr lang="zh-CN" altLang="en-US" sz="1865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8983836" y="324767"/>
            <a:ext cx="1227337" cy="37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6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探究点三</a:t>
            </a:r>
            <a:endParaRPr lang="zh-CN" altLang="en-US" sz="1865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8839834" y="368025"/>
            <a:ext cx="2008199" cy="33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主观题答题模板</a:t>
            </a:r>
            <a:endParaRPr lang="zh-CN" altLang="en-US" sz="1605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04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D819A9AE-DFF2-479B-AF37-FAA367F55B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260895" y="6922819"/>
            <a:ext cx="3860801" cy="365193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832894" y="6922819"/>
            <a:ext cx="2844800" cy="365193"/>
          </a:xfrm>
          <a:prstGeom prst="rect">
            <a:avLst/>
          </a:prstGeom>
        </p:spPr>
        <p:txBody>
          <a:bodyPr/>
          <a:lstStyle/>
          <a:p>
            <a:fld id="{3F8935AA-09F9-4C1A-89F2-CB34E0111C49}" type="slidenum">
              <a:rPr lang="zh-CN" altLang="en-US" smtClean="0"/>
            </a:fld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8760019" y="377990"/>
            <a:ext cx="2440393" cy="307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素养引领</a:t>
            </a:r>
            <a:r>
              <a:rPr lang="en-US" altLang="zh-CN" sz="140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·</a:t>
            </a:r>
            <a:r>
              <a:rPr lang="zh-CN" altLang="en-US" sz="1405" dirty="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rPr>
              <a:t>情境命题</a:t>
            </a:r>
            <a:endParaRPr lang="zh-CN" altLang="en-US" sz="1405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microsoft.com/office/2007/relationships/hdphoto" Target="../media/image3.wdp"/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1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22.xml"/><Relationship Id="rId2" Type="http://schemas.openxmlformats.org/officeDocument/2006/relationships/tags" Target="../tags/tag3.xml"/><Relationship Id="rId1" Type="http://schemas.openxmlformats.org/officeDocument/2006/relationships/image" Target="../media/image1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2.emf"/><Relationship Id="rId8" Type="http://schemas.openxmlformats.org/officeDocument/2006/relationships/package" Target="../embeddings/Document4.docx"/><Relationship Id="rId7" Type="http://schemas.openxmlformats.org/officeDocument/2006/relationships/image" Target="../media/image41.emf"/><Relationship Id="rId6" Type="http://schemas.openxmlformats.org/officeDocument/2006/relationships/package" Target="../embeddings/Document3.docx"/><Relationship Id="rId5" Type="http://schemas.openxmlformats.org/officeDocument/2006/relationships/image" Target="../media/image40.emf"/><Relationship Id="rId4" Type="http://schemas.openxmlformats.org/officeDocument/2006/relationships/package" Target="../embeddings/Document2.docx"/><Relationship Id="rId3" Type="http://schemas.openxmlformats.org/officeDocument/2006/relationships/image" Target="../media/image39.emf"/><Relationship Id="rId2" Type="http://schemas.openxmlformats.org/officeDocument/2006/relationships/package" Target="../embeddings/Document1.docx"/><Relationship Id="rId16" Type="http://schemas.openxmlformats.org/officeDocument/2006/relationships/notesSlide" Target="../notesSlides/notesSlide33.xml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44.emf"/><Relationship Id="rId12" Type="http://schemas.openxmlformats.org/officeDocument/2006/relationships/package" Target="../embeddings/Document6.docx"/><Relationship Id="rId11" Type="http://schemas.openxmlformats.org/officeDocument/2006/relationships/image" Target="../media/image43.emf"/><Relationship Id="rId10" Type="http://schemas.openxmlformats.org/officeDocument/2006/relationships/package" Target="../embeddings/Document5.docx"/><Relationship Id="rId1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5.jpeg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49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0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53.jpeg"/><Relationship Id="rId1" Type="http://schemas.openxmlformats.org/officeDocument/2006/relationships/tags" Target="../tags/tag4.xml"/></Relationships>
</file>

<file path=ppt/slides/_rels/slide5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1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55.jpeg"/><Relationship Id="rId1" Type="http://schemas.openxmlformats.org/officeDocument/2006/relationships/image" Target="../media/image54.jpeg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2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57.jpeg"/><Relationship Id="rId1" Type="http://schemas.openxmlformats.org/officeDocument/2006/relationships/image" Target="../media/image56.jpeg"/></Relationships>
</file>

<file path=ppt/slides/_rels/slide5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3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59.png"/><Relationship Id="rId1" Type="http://schemas.openxmlformats.org/officeDocument/2006/relationships/image" Target="../media/image58.jpeg"/></Relationships>
</file>

<file path=ppt/slides/_rels/slide5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4.xml"/><Relationship Id="rId3" Type="http://schemas.openxmlformats.org/officeDocument/2006/relationships/slideLayout" Target="../slideLayouts/slideLayout23.xml"/><Relationship Id="rId2" Type="http://schemas.openxmlformats.org/officeDocument/2006/relationships/image" Target="../media/image60.jpeg"/><Relationship Id="rId1" Type="http://schemas.openxmlformats.org/officeDocument/2006/relationships/tags" Target="../tags/tag5.xml"/></Relationships>
</file>

<file path=ppt/slides/_rels/slide5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5.x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62.png"/><Relationship Id="rId1" Type="http://schemas.openxmlformats.org/officeDocument/2006/relationships/image" Target="../media/image61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4.xml"/><Relationship Id="rId1" Type="http://schemas.openxmlformats.org/officeDocument/2006/relationships/image" Target="../media/image63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316544" y="2589826"/>
            <a:ext cx="8315960" cy="80708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defRPr/>
            </a:pPr>
            <a:r>
              <a:rPr lang="zh-CN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讲　地球仪与地图</a:t>
            </a:r>
            <a:endParaRPr lang="en-US" altLang="zh-CN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原创设计师QQ598969553             _3"/>
          <p:cNvSpPr>
            <a:spLocks noChangeArrowheads="1"/>
          </p:cNvSpPr>
          <p:nvPr/>
        </p:nvSpPr>
        <p:spPr bwMode="auto">
          <a:xfrm>
            <a:off x="958965" y="504134"/>
            <a:ext cx="288069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prstClr val="black"/>
                </a:solidFill>
                <a:latin typeface="Impact" panose="020B0806030902050204" pitchFamily="34" charset="0"/>
                <a:cs typeface="宋体" panose="02010600030101010101" pitchFamily="2" charset="-122"/>
              </a:rPr>
              <a:t>考纲呈现</a:t>
            </a:r>
            <a:endParaRPr lang="en-US" altLang="zh-CN" sz="2800" b="1" dirty="0">
              <a:solidFill>
                <a:prstClr val="black"/>
              </a:solidFill>
              <a:latin typeface="Impact" panose="020B0806030902050204" pitchFamily="34" charset="0"/>
              <a:cs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7368" y="1213991"/>
            <a:ext cx="10966708" cy="189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地球的形状和大小，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地球仪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经纬网的判读与应用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地图三要素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——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方向、比例尺、常见图例和注记。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0296" y="466562"/>
            <a:ext cx="376572" cy="498354"/>
            <a:chOff x="383359" y="333451"/>
            <a:chExt cx="320702" cy="3616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矩形 4"/>
            <p:cNvSpPr/>
            <p:nvPr/>
          </p:nvSpPr>
          <p:spPr>
            <a:xfrm>
              <a:off x="383359" y="333451"/>
              <a:ext cx="269678" cy="332572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38439" y="529488"/>
              <a:ext cx="165622" cy="165600"/>
            </a:xfrm>
            <a:prstGeom prst="rect">
              <a:avLst/>
            </a:prstGeom>
            <a:solidFill>
              <a:srgbClr val="00B0F0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582166" y="4296435"/>
            <a:ext cx="10966708" cy="2491740"/>
          </a:xfrm>
          <a:prstGeom prst="rect">
            <a:avLst/>
          </a:prstGeom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区域认知：通过经纬网对区域进行定位，描述区域地理位置及其地理意义、判断相对方位及距离计算。</a:t>
            </a:r>
            <a:endParaRPr lang="zh-CN" altLang="zh-CN" sz="2600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en-US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综合思维：以区域经纬网图为考查区域地理环境特征及其原因。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3.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地理实践力：用地图知识计算距离，判断位置和方向等。</a:t>
            </a:r>
            <a:endParaRPr lang="zh-CN" altLang="zh-CN" sz="2600" kern="100" dirty="0">
              <a:solidFill>
                <a:prstClr val="black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9" name="原创设计师QQ598969553             _3"/>
          <p:cNvSpPr>
            <a:spLocks noChangeArrowheads="1"/>
          </p:cNvSpPr>
          <p:nvPr/>
        </p:nvSpPr>
        <p:spPr bwMode="auto">
          <a:xfrm>
            <a:off x="958965" y="3543244"/>
            <a:ext cx="2880695" cy="43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p>
            <a:pPr defTabSz="1217295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prstClr val="black"/>
                </a:solidFill>
                <a:latin typeface="Impact" panose="020B0806030902050204" pitchFamily="34" charset="0"/>
                <a:cs typeface="宋体" panose="02010600030101010101" pitchFamily="2" charset="-122"/>
              </a:rPr>
              <a:t>素养</a:t>
            </a:r>
            <a:r>
              <a:rPr lang="zh-CN" altLang="en-US" sz="2800" b="1" dirty="0">
                <a:solidFill>
                  <a:prstClr val="black"/>
                </a:solidFill>
                <a:latin typeface="Impact" panose="020B0806030902050204" pitchFamily="34" charset="0"/>
                <a:cs typeface="宋体" panose="02010600030101010101" pitchFamily="2" charset="-122"/>
              </a:rPr>
              <a:t>解读</a:t>
            </a:r>
            <a:endParaRPr lang="en-US" altLang="zh-CN" sz="2800" b="1" dirty="0">
              <a:solidFill>
                <a:prstClr val="black"/>
              </a:solidFill>
              <a:latin typeface="Impact" panose="020B0806030902050204" pitchFamily="34" charset="0"/>
              <a:cs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0296" y="3505672"/>
            <a:ext cx="376572" cy="498354"/>
            <a:chOff x="383359" y="333451"/>
            <a:chExt cx="320702" cy="3616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矩形 10"/>
            <p:cNvSpPr/>
            <p:nvPr/>
          </p:nvSpPr>
          <p:spPr>
            <a:xfrm>
              <a:off x="383359" y="333451"/>
              <a:ext cx="269678" cy="332572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38439" y="529488"/>
              <a:ext cx="165622" cy="165600"/>
            </a:xfrm>
            <a:prstGeom prst="rect">
              <a:avLst/>
            </a:prstGeom>
            <a:solidFill>
              <a:srgbClr val="00B0F0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原创设计师QQ598969553             _3"/>
          <p:cNvSpPr>
            <a:spLocks noChangeArrowheads="1"/>
          </p:cNvSpPr>
          <p:nvPr/>
        </p:nvSpPr>
        <p:spPr bwMode="auto">
          <a:xfrm>
            <a:off x="958965" y="504134"/>
            <a:ext cx="288069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729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Impact" panose="020B0806030902050204" pitchFamily="34" charset="0"/>
                <a:cs typeface="宋体" panose="02010600030101010101" pitchFamily="2" charset="-122"/>
              </a:rPr>
              <a:t>思维导图</a:t>
            </a:r>
            <a:endParaRPr lang="en-US" altLang="zh-CN" sz="2800" b="1" dirty="0">
              <a:solidFill>
                <a:prstClr val="black"/>
              </a:solidFill>
              <a:latin typeface="Impact" panose="020B0806030902050204" pitchFamily="34" charset="0"/>
              <a:cs typeface="宋体" panose="02010600030101010101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0296" y="466562"/>
            <a:ext cx="376572" cy="498354"/>
            <a:chOff x="383359" y="333451"/>
            <a:chExt cx="320702" cy="3616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矩形 10"/>
            <p:cNvSpPr/>
            <p:nvPr/>
          </p:nvSpPr>
          <p:spPr>
            <a:xfrm>
              <a:off x="383359" y="333451"/>
              <a:ext cx="269678" cy="332572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38439" y="529488"/>
              <a:ext cx="165622" cy="165600"/>
            </a:xfrm>
            <a:prstGeom prst="rect">
              <a:avLst/>
            </a:prstGeom>
            <a:solidFill>
              <a:srgbClr val="00B0F0"/>
            </a:solidFill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ysClr val="window" lastClr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67586" name="Picture 2" descr="r1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359" y="1424565"/>
            <a:ext cx="6685282" cy="3804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2769" y="994018"/>
            <a:ext cx="10644179" cy="18928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2600" b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地球的形状和大小</a:t>
            </a:r>
            <a:endParaRPr lang="zh-CN" altLang="zh-CN" sz="26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地球的形状：地球是一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个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椭球体。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地球的大小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51" name="Picture 3" descr="r2拆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775" y="2780928"/>
            <a:ext cx="7174450" cy="402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464199" y="1662708"/>
            <a:ext cx="15183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两极稍扁</a:t>
            </a:r>
            <a:endParaRPr lang="zh-CN" altLang="en-US" sz="2600" b="1" kern="0" dirty="0">
              <a:solidFill>
                <a:srgbClr val="C0000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23633" y="1672225"/>
            <a:ext cx="15183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赤道略鼓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18123" y="5392266"/>
            <a:ext cx="110158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500" kern="100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40 000</a:t>
            </a:r>
            <a:endParaRPr lang="zh-CN" altLang="en-US" sz="2500" b="1" kern="0" dirty="0">
              <a:solidFill>
                <a:srgbClr val="C0000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12807" y="3247349"/>
            <a:ext cx="90601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500" kern="100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6 357</a:t>
            </a:r>
            <a:endParaRPr lang="zh-CN" altLang="en-US" sz="2500" b="1" kern="0" dirty="0">
              <a:solidFill>
                <a:srgbClr val="C0000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90978" y="5752306"/>
            <a:ext cx="90601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500" kern="100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6 378</a:t>
            </a:r>
            <a:endParaRPr lang="zh-CN" altLang="en-US" sz="2500" b="1" kern="0" dirty="0">
              <a:solidFill>
                <a:srgbClr val="C0000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266" y="-26590"/>
            <a:ext cx="1214388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zh-CN" sz="2600" b="1" kern="100" dirty="0">
              <a:solidFill>
                <a:srgbClr val="FFFF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155915" y="-14861"/>
            <a:ext cx="3878583" cy="522000"/>
            <a:chOff x="3762691" y="-14861"/>
            <a:chExt cx="4365833" cy="522000"/>
          </a:xfrm>
        </p:grpSpPr>
        <p:grpSp>
          <p:nvGrpSpPr>
            <p:cNvPr id="16" name="组合 15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18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5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19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1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5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22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7" name="矩形 16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3131199" y="10496"/>
            <a:ext cx="592801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600" b="1" kern="100" dirty="0" smtClean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知识梳理</a:t>
            </a:r>
            <a:endParaRPr lang="zh-CN" altLang="zh-CN" sz="2600" b="1" kern="100" dirty="0">
              <a:solidFill>
                <a:schemeClr val="bg1"/>
              </a:solidFill>
              <a:latin typeface="Times New Roman" panose="02020603050405020304"/>
              <a:ea typeface="微软雅黑" panose="020B0503020204020204" pitchFamily="34" charset="-122"/>
              <a:cs typeface="Times New Roman" panose="020206030504050203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2769" y="-27384"/>
            <a:ext cx="10644179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zh-CN" altLang="zh-CN" sz="2600" b="1" kern="100" dirty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地球仪</a:t>
            </a:r>
            <a:endParaRPr lang="zh-CN" altLang="zh-CN" sz="2600" b="1" kern="100" dirty="0">
              <a:latin typeface="+mj-lt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经线和纬线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479376" y="1227971"/>
          <a:ext cx="11233248" cy="5441389"/>
        </p:xfrm>
        <a:graphic>
          <a:graphicData uri="http://schemas.openxmlformats.org/drawingml/2006/table">
            <a:tbl>
              <a:tblPr/>
              <a:tblGrid>
                <a:gridCol w="1407586"/>
                <a:gridCol w="4770152"/>
                <a:gridCol w="5055510"/>
              </a:tblGrid>
              <a:tr h="477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 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经线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纬线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5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定义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在地球仪上，连接南、北两极并垂直于纬线的弧线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在地球仪上，赤道及与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赤道</a:t>
                      </a:r>
                      <a:r>
                        <a:rPr lang="en-US" altLang="zh-CN" sz="2600" u="none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的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圆圈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83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zh-CN" sz="2800" kern="10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图示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3" name="Picture 1" descr="R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52" y="3103667"/>
            <a:ext cx="2997618" cy="3563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R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575" y="3103667"/>
            <a:ext cx="3054175" cy="342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0683185" y="1890345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平行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479376" y="600040"/>
          <a:ext cx="11233248" cy="5349240"/>
        </p:xfrm>
        <a:graphic>
          <a:graphicData uri="http://schemas.openxmlformats.org/drawingml/2006/table">
            <a:tbl>
              <a:tblPr/>
              <a:tblGrid>
                <a:gridCol w="1407586"/>
                <a:gridCol w="4770152"/>
                <a:gridCol w="5055510"/>
              </a:tblGrid>
              <a:tr h="477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起始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线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本初子午线：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通过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国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格林尼治天文台原址的经线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赤道：与两极点距离相等的纬线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5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特点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所有经线长度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都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经线是半圆形弧线，相对的两条经线组成一个经线圈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与赤道长度基本相等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每条纬线都自成圆圈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纬线圈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)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；</a:t>
                      </a:r>
                      <a:endParaRPr lang="en-US" altLang="zh-CN" sz="2600" kern="100" baseline="0" dirty="0" smtClean="0"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最大的纬线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圈，越往两极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，纬线圈越小，到两极缩成一点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69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作用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指示南北方向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有限方向，北极点是地球最北端的地点，南极点是地球最南端的地点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指示东西方向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无限方向，只有比较才有东西之分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4655840" y="639738"/>
            <a:ext cx="5180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英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94983" y="1827862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相等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32270" y="2711008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赤道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479376" y="904146"/>
          <a:ext cx="11233248" cy="4973126"/>
        </p:xfrm>
        <a:graphic>
          <a:graphicData uri="http://schemas.openxmlformats.org/drawingml/2006/table">
            <a:tbl>
              <a:tblPr/>
              <a:tblGrid>
                <a:gridCol w="1407586"/>
                <a:gridCol w="4770152"/>
                <a:gridCol w="5055510"/>
              </a:tblGrid>
              <a:tr h="4775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 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经度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纬度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50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zh-CN" sz="2800" kern="10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图示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zh-CN" sz="2600" kern="100" baseline="0" dirty="0" smtClean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zh-CN" sz="2600" kern="100" baseline="0" dirty="0" smtClean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zh-CN" sz="2600" kern="100" baseline="0" dirty="0" smtClean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zh-CN" sz="2600" kern="100" baseline="0" dirty="0" smtClean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696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划分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从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东、向西各分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180°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从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南、向北各分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90°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397843" y="327348"/>
            <a:ext cx="223971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经度和纬度</a:t>
            </a:r>
            <a:endParaRPr lang="zh-CN" altLang="en-US" sz="2600" dirty="0"/>
          </a:p>
        </p:txBody>
      </p:sp>
      <p:pic>
        <p:nvPicPr>
          <p:cNvPr id="4098" name="Picture 2" descr="R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739" y="1636014"/>
            <a:ext cx="3156830" cy="2670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R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6301" y="1705303"/>
            <a:ext cx="3116175" cy="2531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332534" y="4629894"/>
            <a:ext cx="18517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本初子午线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14833" y="4924206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赤道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53355" y="1487805"/>
            <a:ext cx="1402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二面角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10495" y="1487805"/>
            <a:ext cx="1402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线面角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67409" y="764704"/>
          <a:ext cx="10657183" cy="4754880"/>
        </p:xfrm>
        <a:graphic>
          <a:graphicData uri="http://schemas.openxmlformats.org/drawingml/2006/table">
            <a:tbl>
              <a:tblPr/>
              <a:tblGrid>
                <a:gridCol w="1512167"/>
                <a:gridCol w="4715576"/>
                <a:gridCol w="4429440"/>
              </a:tblGrid>
              <a:tr h="11142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分布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规律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东经度的度数愈向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东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西经度的度数愈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向西</a:t>
                      </a:r>
                      <a:r>
                        <a:rPr lang="en-US" altLang="zh-CN" sz="2600" u="none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</a:t>
                      </a:r>
                      <a:endParaRPr lang="zh-CN" sz="2600" u="none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北纬的度数愈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向北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南纬的度数愈向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南</a:t>
                      </a:r>
                      <a:r>
                        <a:rPr lang="en-US" altLang="zh-CN" sz="2600" u="none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</a:t>
                      </a:r>
                      <a:endParaRPr lang="zh-CN" sz="2600" u="none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423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划分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半球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20°W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向东至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160°E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20°W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向西至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160°E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</a:t>
                      </a:r>
                      <a:r>
                        <a:rPr lang="en-US" altLang="zh-CN" sz="2600" u="none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_______</a:t>
                      </a:r>
                      <a:endParaRPr lang="zh-CN" sz="2600" u="none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以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为界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，以北为北半球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，以南为南半球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4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特殊经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纬度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zh-CN" sz="2600" kern="100" baseline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线</a:t>
                      </a:r>
                      <a:r>
                        <a:rPr lang="en-US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)</a:t>
                      </a:r>
                      <a:endParaRPr lang="zh-CN" sz="2600" kern="100" baseline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 smtClean="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①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东西经分界线；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 smtClean="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②</a:t>
                      </a:r>
                      <a:r>
                        <a:rPr lang="en-US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经线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大致与国际日期变更线重合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 smtClean="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①</a:t>
                      </a:r>
                      <a:r>
                        <a:rPr lang="en-US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zh-CN" sz="2600" kern="100" spc="-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纬线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是中、低纬度界线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     </a:t>
                      </a:r>
                      <a:endParaRPr lang="en-US" sz="2600" u="sng" kern="100" baseline="0" dirty="0" smtClean="0"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纬线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是中、高纬度界线；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baseline="0" dirty="0" smtClean="0">
                          <a:effectLst/>
                          <a:latin typeface="宋体" panose="02010600030101010101" pitchFamily="2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②</a:t>
                      </a: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热带、温带界线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CN" sz="2600" kern="100" baseline="0" dirty="0" smtClean="0">
                        <a:effectLst/>
                        <a:latin typeface="Times New Roman" panose="02020603050405020304" pitchFamily="18" charset="0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600" u="sng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zh-CN" sz="2600" kern="100" baseline="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是</a:t>
                      </a:r>
                      <a:r>
                        <a:rPr lang="zh-CN" sz="2600" kern="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温带、寒带界线</a:t>
                      </a:r>
                      <a:endParaRPr lang="zh-CN" sz="2600" kern="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5394970" y="808137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愈大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054937" y="1418109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愈大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58883" y="811188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愈大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402082" y="1421160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愈大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21052" y="2003698"/>
            <a:ext cx="118494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东半球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09199" y="2613670"/>
            <a:ext cx="118494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西半球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407002" y="2002557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赤道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711624" y="3477766"/>
            <a:ext cx="15183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本初子午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92574" y="4120505"/>
            <a:ext cx="82105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180°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94426" y="3224589"/>
            <a:ext cx="65434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30°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094587" y="3798565"/>
            <a:ext cx="65434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60°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84132" y="4382066"/>
            <a:ext cx="118494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回归线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104112" y="4954901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极圈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22809" y="188640"/>
            <a:ext cx="1828775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易</a:t>
            </a: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错易</a:t>
            </a:r>
            <a:r>
              <a:rPr lang="zh-CN" altLang="zh-CN" sz="2600" b="1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混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1266" name="Picture 2" descr="R9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" y="1249680"/>
            <a:ext cx="11228070" cy="488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直接连接符 3"/>
          <p:cNvCxnSpPr/>
          <p:nvPr/>
        </p:nvCxnSpPr>
        <p:spPr>
          <a:xfrm>
            <a:off x="637109" y="838967"/>
            <a:ext cx="2362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73367" y="838967"/>
            <a:ext cx="151965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998855" y="4060825"/>
            <a:ext cx="5256530" cy="21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351405" y="3805555"/>
            <a:ext cx="5256530" cy="215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910" y="1178560"/>
            <a:ext cx="11381105" cy="46450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51384" y="980728"/>
            <a:ext cx="11089232" cy="61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</a:rPr>
              <a:t>2.</a:t>
            </a:r>
            <a:r>
              <a:rPr lang="zh-CN" altLang="zh-CN" sz="2600" b="1" kern="100" dirty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高、中、低纬度和温度带的划分不同</a:t>
            </a:r>
            <a:endParaRPr lang="zh-CN" altLang="zh-CN" sz="2600" b="1" kern="100" dirty="0">
              <a:effectLst/>
              <a:latin typeface="+mj-lt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2290" name="Picture 2" descr="R10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18815"/>
            <a:ext cx="7873365" cy="252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 descr="textimage33.jpeg"/>
          <p:cNvPicPr>
            <a:picLocks noChangeAspect="1"/>
          </p:cNvPicPr>
          <p:nvPr/>
        </p:nvPicPr>
        <p:blipFill>
          <a:blip r:embed="rId2"/>
          <a:srcRect l="62059"/>
          <a:stretch>
            <a:fillRect/>
          </a:stretch>
        </p:blipFill>
        <p:spPr>
          <a:xfrm>
            <a:off x="8330565" y="342900"/>
            <a:ext cx="3336925" cy="61715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51384" y="341191"/>
            <a:ext cx="1108923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600" b="1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补充点拨</a:t>
            </a:r>
            <a:endParaRPr lang="zh-CN" altLang="en-US" sz="2600" dirty="0">
              <a:solidFill>
                <a:srgbClr val="0070C0"/>
              </a:solidFill>
            </a:endParaRPr>
          </a:p>
        </p:txBody>
      </p:sp>
      <p:pic>
        <p:nvPicPr>
          <p:cNvPr id="10242" name="Picture 2" descr="R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284" y="1689028"/>
            <a:ext cx="8021432" cy="3972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637109" y="838967"/>
            <a:ext cx="2362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551384" y="1196752"/>
            <a:ext cx="285206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三类常见经纬网图</a:t>
            </a:r>
            <a:endParaRPr lang="zh-CN" altLang="en-US" sz="2600" dirty="0">
              <a:solidFill>
                <a:prstClr val="black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3367" y="838967"/>
            <a:ext cx="151965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67385" y="5068570"/>
            <a:ext cx="3840480" cy="1753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侧视图中: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  <a:sym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竖向延伸的直线多为经线,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  <a:sym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横向延伸的直线多为纬线。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79285" y="0"/>
            <a:ext cx="5212715" cy="2168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l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俯视图中: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  <a:sym typeface="+mn-ea"/>
            </a:endParaRPr>
          </a:p>
          <a:p>
            <a:pPr marL="0" indent="0" algn="l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放射状直线多为经线,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  <a:sym typeface="+mn-ea"/>
            </a:endParaRPr>
          </a:p>
          <a:p>
            <a:pPr marL="0" indent="0" algn="l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kern="0" dirty="0" smtClean="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弧状曲线多为纬线。</a:t>
            </a:r>
            <a:endParaRPr lang="zh-CN" altLang="en-US" sz="2400" kern="0" dirty="0" smtClean="0">
              <a:solidFill>
                <a:srgbClr val="FF0000"/>
              </a:solidFill>
              <a:latin typeface="+mn-ea"/>
              <a:cs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R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77" y="593535"/>
            <a:ext cx="8101646" cy="548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51384" y="908720"/>
            <a:ext cx="11089232" cy="691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1.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请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你画一幅地球经纬网侧视图，相邻经线和纬线数值差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30°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1384" y="1503834"/>
            <a:ext cx="11089232" cy="6174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3314" name="Picture 2" descr="R1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790" y="1525905"/>
            <a:ext cx="3858260" cy="344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522809" y="188640"/>
            <a:ext cx="2044799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地理实践力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37109" y="838967"/>
            <a:ext cx="2362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573367" y="838967"/>
            <a:ext cx="170620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637109" y="4754280"/>
            <a:ext cx="11089232" cy="69151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2.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请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你画一幅地球经纬网俯视图，相邻经线和纬线数值差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30°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1044580"/>
            <a:ext cx="11369476" cy="6019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经纬网图的应用</a:t>
            </a:r>
            <a:endParaRPr lang="zh-CN" altLang="en-US" sz="1805" b="1"/>
          </a:p>
        </p:txBody>
      </p:sp>
      <p:pic>
        <p:nvPicPr>
          <p:cNvPr id="3" name="图片 5" descr="textimage45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307" y="418827"/>
            <a:ext cx="2234644" cy="658932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573307" y="1507501"/>
            <a:ext cx="11369476" cy="4816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1.定“位置”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(1)经纬网图上经纬度位置的确定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在经纬网图上确定经纬度时,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首先要判断出是经线还是纬线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,然后根据度数确定出经纬度,再根据经纬度进一步确定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半球位置、五带位置、时区位置、风带位置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等。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(2)根据北极星仰角确定纬度: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在北半球,北极星的仰角即当地地理纬度。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(3)确定区域位置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根据经纬度确定所在的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地形区、气候区、自然带、大洲、大洋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等区域位置。</a:t>
            </a:r>
            <a:endParaRPr lang="zh-CN" altLang="en-US" sz="180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14215" y="258445"/>
            <a:ext cx="6274435" cy="634111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88595" y="441960"/>
            <a:ext cx="415290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800">
                <a:solidFill>
                  <a:srgbClr val="FF0000"/>
                </a:solidFill>
              </a:rPr>
              <a:t>北半球某地的纬度数等于该地观看北极星的仰角度数，南半球看不到北极星。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07368" y="635546"/>
            <a:ext cx="11089232" cy="691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(1)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对称点位置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6386" name="Picture 2" descr="R14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1449524"/>
            <a:ext cx="3574049" cy="375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407368" y="1267182"/>
            <a:ext cx="11089232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关于赤道对称的两点：经度相同；纬度数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相同但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南北纬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相反。如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A(40°N,20°W)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                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关于地轴对称的两点：经线相对，经度数之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和为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180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；纬度相同。如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A(40°N,20°W)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                 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对跖点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—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关于地心对称的两点：经线相对，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经度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之和为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180°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；纬度数相同但南北纬相反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。如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A(40°N,20°W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                 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49551" y="1943303"/>
            <a:ext cx="170751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40°S,20°W</a:t>
            </a:r>
            <a:endParaRPr lang="zh-CN" altLang="en-US" sz="2600" dirty="0">
              <a:solidFill>
                <a:srgbClr val="C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86475" y="3146301"/>
            <a:ext cx="181812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40°N,160°E</a:t>
            </a:r>
            <a:endParaRPr lang="zh-CN" altLang="en-US" sz="26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80248" y="4906778"/>
            <a:ext cx="176362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40°S,160°E</a:t>
            </a:r>
            <a:endParaRPr lang="zh-CN" altLang="en-US" sz="2600" dirty="0">
              <a:solidFill>
                <a:srgbClr val="C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7874" y="185"/>
            <a:ext cx="11089232" cy="691515"/>
          </a:xfrm>
          <a:prstGeom prst="rect">
            <a:avLst/>
          </a:prstGeom>
        </p:spPr>
        <p:txBody>
          <a:bodyPr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lang="zh-CN" altLang="zh-CN" sz="2600" b="1" kern="100" dirty="0"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经纬网的应用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4448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2.定“方向”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理论依据:经线指示南北方向,纬线指示东西方向。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(1)方格状经纬网图上经线和纬线呈直线。如图1中A在B的西北方向。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7945" kern="0" spc="12474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160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                                       </a:t>
            </a:r>
            <a:endParaRPr lang="zh-CN" altLang="en-US" sz="1805" dirty="0"/>
          </a:p>
        </p:txBody>
      </p:sp>
      <p:pic>
        <p:nvPicPr>
          <p:cNvPr id="3" name="图片 3" descr="textimage46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7610" y="2926080"/>
            <a:ext cx="3834130" cy="3031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1455" y="460375"/>
            <a:ext cx="7452995" cy="36125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(2)弧线式经纬网图(以极点经纬网图为例)</a:t>
            </a:r>
            <a:endParaRPr lang="zh-CN" altLang="en-US" sz="2805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①如图2中A、B两点位于同一纬线上,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先确定A、B两地经度差小于180</a:t>
            </a:r>
            <a:r>
              <a:rPr lang="zh-CN" altLang="en-US" sz="261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,再根据地球自转方向判断B在A的正东方。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②B、C位于同一经线上,根据极点位置判断C位于B的正南方。</a:t>
            </a:r>
            <a:endParaRPr lang="zh-CN" altLang="en-US" sz="1805" dirty="0"/>
          </a:p>
        </p:txBody>
      </p:sp>
      <p:pic>
        <p:nvPicPr>
          <p:cNvPr id="3" name="图片 3" descr="textimage47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63865" y="143510"/>
            <a:ext cx="3879215" cy="3632200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211455" y="4286885"/>
            <a:ext cx="7452995" cy="18059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③C、A既不在同一经线上,也不在同一纬线上,根据以上原理分别判断东西、南北方向,可确定C在A的东南方。</a:t>
            </a:r>
            <a:endParaRPr lang="zh-CN" altLang="en-US" sz="1805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390" y="3888105"/>
            <a:ext cx="2835275" cy="2898140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 flipH="1">
            <a:off x="10704830" y="3125470"/>
            <a:ext cx="928370" cy="663575"/>
          </a:xfrm>
          <a:prstGeom prst="straightConnector1">
            <a:avLst/>
          </a:prstGeom>
          <a:ln w="603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51384" y="188640"/>
            <a:ext cx="11089232" cy="691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3.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距离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4338" name="Picture 2" descr="R1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347" y="444983"/>
            <a:ext cx="4503306" cy="389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551384" y="4348258"/>
            <a:ext cx="11089232" cy="2491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同一经线上的两点纬度差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相距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约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    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km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，如图中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AB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同一条纬线上的两点，经度差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1°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相距约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111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cos φ km(φ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表示该纬线的纬度数值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，如图中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AC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(3)图中BC的距离可根据勾股定理大体估算得出。</a:t>
            </a:r>
            <a:endParaRPr lang="zh-CN" altLang="zh-CN" sz="2600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79976" y="4538201"/>
            <a:ext cx="66005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111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551384" y="476672"/>
            <a:ext cx="11089232" cy="189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范围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）跨经纬度数相同的区域，纬度越高，所表示的实际范围越小，如下图中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&gt;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&lt;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④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5362" name="Picture 2" descr="R1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268" y="2368765"/>
            <a:ext cx="8216195" cy="328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551180" y="5517515"/>
            <a:ext cx="1139571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图幅相同的两幅图，中心点纬度数相同，则跨经纬度越广，所表示的实际范围越大,比例尺越小。</a:t>
            </a:r>
            <a:endParaRPr lang="zh-CN" altLang="zh-CN" sz="2600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TextBox 2"/>
          <p:cNvSpPr txBox="1"/>
          <p:nvPr/>
        </p:nvSpPr>
        <p:spPr>
          <a:xfrm>
            <a:off x="555875" y="451271"/>
            <a:ext cx="11340000" cy="36125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+mn-ea"/>
                <a:cs typeface="+mn-ea"/>
              </a:rPr>
              <a:t>5.定“最短航线”</a:t>
            </a:r>
            <a:endParaRPr lang="zh-CN" altLang="en-US" b="1" dirty="0">
              <a:latin typeface="+mn-ea"/>
              <a:cs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+mn-ea"/>
                <a:cs typeface="+mn-ea"/>
              </a:rPr>
              <a:t>在地球表面上,两地间的最短距离是通过这两点的球面大圆的劣弧段(所谓</a:t>
            </a:r>
            <a:br>
              <a:rPr dirty="0">
                <a:latin typeface="+mn-ea"/>
                <a:cs typeface="+mn-ea"/>
              </a:rPr>
            </a:br>
            <a:r>
              <a:rPr lang="zh-CN" altLang="en-US" sz="2605" kern="0" dirty="0" smtClean="0">
                <a:solidFill>
                  <a:srgbClr val="FF0000"/>
                </a:solidFill>
                <a:latin typeface="+mn-ea"/>
                <a:cs typeface="+mn-ea"/>
              </a:rPr>
              <a:t>“劣弧”,即两点间的弧度小于180°</a:t>
            </a:r>
            <a:r>
              <a:rPr lang="zh-CN" altLang="en-US" sz="2605" kern="0" dirty="0" smtClean="0">
                <a:solidFill>
                  <a:srgbClr val="000000"/>
                </a:solidFill>
                <a:latin typeface="+mn-ea"/>
                <a:cs typeface="+mn-ea"/>
              </a:rPr>
              <a:t>)。</a:t>
            </a:r>
            <a:endParaRPr lang="zh-CN" altLang="en-US" dirty="0">
              <a:latin typeface="+mn-ea"/>
              <a:cs typeface="+mn-ea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+mn-ea"/>
                <a:cs typeface="+mn-ea"/>
              </a:rPr>
              <a:t>(1)可以利用现成大圆,如经线圈、赤道、晨昏圈。处于不同经线但位于同一</a:t>
            </a:r>
            <a:br>
              <a:rPr dirty="0">
                <a:latin typeface="+mn-ea"/>
                <a:cs typeface="+mn-ea"/>
              </a:rPr>
            </a:br>
            <a:r>
              <a:rPr lang="zh-CN" altLang="en-US" sz="2605" kern="0" dirty="0" smtClean="0">
                <a:solidFill>
                  <a:srgbClr val="000000"/>
                </a:solidFill>
                <a:latin typeface="+mn-ea"/>
                <a:cs typeface="+mn-ea"/>
              </a:rPr>
              <a:t>经线圈的两点间的最短航线须经过两极点中的一个。赤道上的两点,沿赤道向正东或正西走劣弧即可。晨昏圈上的两点,其最短航线就是沿晨昏圈走劣弧。</a:t>
            </a:r>
            <a:endParaRPr lang="zh-CN" altLang="en-US" dirty="0">
              <a:latin typeface="+mn-ea"/>
              <a:cs typeface="+mn-ea"/>
            </a:endParaRPr>
          </a:p>
        </p:txBody>
      </p:sp>
      <p:pic>
        <p:nvPicPr>
          <p:cNvPr id="7" name="图片 3" descr="textimage49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80030" y="4204335"/>
            <a:ext cx="6841490" cy="258191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36925" y="668655"/>
            <a:ext cx="5139690" cy="525399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7700" y="120650"/>
            <a:ext cx="8821420" cy="6616065"/>
          </a:xfrm>
          <a:prstGeom prst="rect">
            <a:avLst/>
          </a:prstGeom>
        </p:spPr>
      </p:pic>
      <p:pic>
        <p:nvPicPr>
          <p:cNvPr id="8" name="图片 4" descr="textimage5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2940" y="2103120"/>
            <a:ext cx="3361055" cy="4402455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 rot="1680000">
            <a:off x="8069580" y="2628265"/>
            <a:ext cx="1247140" cy="3352800"/>
          </a:xfrm>
          <a:prstGeom prst="ellipse">
            <a:avLst/>
          </a:prstGeom>
          <a:noFill/>
          <a:ln w="539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blipFill dpi="0" rotWithShape="1"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colorTemperature colorTemp="4700"/>
                            </a14:imgEffect>
                          </a14:imgLayer>
                        </a14:imgProps>
                      </a:ext>
                    </a:extLst>
                  </a:blip>
                  <a:srcRect/>
                  <a:tile tx="0" ty="0" sx="100000" sy="100000" flip="none" algn="tl"/>
                </a:blip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sp>
        <p:nvSpPr>
          <p:cNvPr id="5" name="椭圆 4"/>
          <p:cNvSpPr/>
          <p:nvPr/>
        </p:nvSpPr>
        <p:spPr>
          <a:xfrm rot="5400000">
            <a:off x="8348345" y="1964690"/>
            <a:ext cx="643255" cy="2628265"/>
          </a:xfrm>
          <a:prstGeom prst="ellipse">
            <a:avLst/>
          </a:prstGeom>
          <a:noFill/>
          <a:ln w="53975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blipFill dpi="0" rotWithShape="1">
                  <a:blip r:embed="rId3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colorTemperature colorTemp="4700"/>
                            </a14:imgEffect>
                          </a14:imgLayer>
                        </a14:imgProps>
                      </a:ext>
                    </a:extLst>
                  </a:blip>
                  <a:srcRect/>
                  <a:tile tx="0" ty="0" sx="100000" sy="100000" flip="none" algn="tl"/>
                </a:blip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07368" y="1052736"/>
            <a:ext cx="746127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(5)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最短路线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球面上两点，经过这两点的大圆上的劣弧即为最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短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路线。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600" kern="100" dirty="0">
                <a:solidFill>
                  <a:prstClr val="black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若两地同在赤道上，则沿赤道走劣弧。</a:t>
            </a:r>
            <a:endParaRPr lang="zh-CN" altLang="zh-CN" sz="26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zh-CN" sz="2600" kern="100" dirty="0">
                <a:solidFill>
                  <a:prstClr val="black"/>
                </a:solidFill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若两地</a:t>
            </a:r>
            <a:r>
              <a:rPr lang="zh-CN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经度差为</a:t>
            </a:r>
            <a:r>
              <a:rPr lang="en-US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180°</a:t>
            </a:r>
            <a:r>
              <a:rPr lang="zh-CN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，即位于同一经线圈，则沿经线圈走劣弧，如</a:t>
            </a:r>
            <a:r>
              <a:rPr lang="en-US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E</a:t>
            </a:r>
            <a:r>
              <a:rPr lang="zh-CN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sz="2600" kern="100" spc="-2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lang="en-US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2600" kern="100" dirty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</a:t>
            </a:r>
            <a:r>
              <a:rPr lang="zh-CN" altLang="zh-CN" sz="26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7410" name="Picture 2" descr="R15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639" y="1073647"/>
            <a:ext cx="3771977" cy="4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68472" y="424240"/>
            <a:ext cx="11255056" cy="189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若两地在同一纬线上，但不在同一经线圈上，则先偏向所在半球的极点，再偏离极点走劣弧。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北半球同一纬线上的两点，从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的最短距离：先向东北，再向东南方向。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  <p:pic>
        <p:nvPicPr>
          <p:cNvPr id="18434" name="Picture 2" descr="R16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780" y="2915920"/>
            <a:ext cx="8252460" cy="370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68472" y="836457"/>
            <a:ext cx="11255056" cy="1291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南半球同一纬线上的两点，从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到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的最短距离：先向东南，再向东北方向。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如下图所示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9458" name="Picture 2" descr="R17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120" y="2399665"/>
            <a:ext cx="8917305" cy="3942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68472" y="994945"/>
            <a:ext cx="112550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根据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自转方向判断东西经和南北纬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这种判断方法适用于极地投影图及其变式图。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482" name="Picture 2" descr="R18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2404110"/>
            <a:ext cx="8669020" cy="392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522809" y="188640"/>
            <a:ext cx="1828775" cy="62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逆向思维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637109" y="838967"/>
            <a:ext cx="2362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73367" y="838967"/>
            <a:ext cx="151965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24250" y="1526540"/>
            <a:ext cx="5142865" cy="452564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75285" y="283845"/>
            <a:ext cx="389445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知识清单</a:t>
            </a:r>
            <a:r>
              <a:rPr lang="en-US" altLang="zh-CN" sz="4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P3 </a:t>
            </a:r>
            <a:r>
              <a:rPr lang="zh-CN" altLang="en-US" sz="40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例题</a:t>
            </a:r>
            <a:endParaRPr lang="zh-CN" altLang="en-US" sz="4000" kern="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653805"/>
            <a:ext cx="11369476" cy="49847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命题视角一　利用经纬网定位置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下图示意我国东北某区域铁路线的分布。该区域铁路修建的年代较早,近些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年几乎废弃。据此完成下题。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4738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52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0805" y="2586830"/>
            <a:ext cx="6348058" cy="3061088"/>
          </a:xfrm>
          <a:prstGeom prst="rect">
            <a:avLst/>
          </a:prstGeom>
        </p:spPr>
      </p:pic>
      <p:pic>
        <p:nvPicPr>
          <p:cNvPr id="4" name="图片 3" descr="textimage5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07" y="46951"/>
            <a:ext cx="2234644" cy="658932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426335" y="5651705"/>
            <a:ext cx="11340000" cy="1134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(2019课标Ⅰ,7,4分)该区域修建铁路主要是为了运输(　　)</a:t>
            </a:r>
            <a:endParaRPr lang="zh-CN" altLang="en-US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5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A.原木　　B.农产品　　C.工业品　　D.石材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184789"/>
            <a:ext cx="11369476" cy="49847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  <a:spcBef>
                <a:spcPts val="3795"/>
              </a:spcBef>
            </a:pP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汽车轮胎性能测试需在不同路面上进行。芬兰伊瓦洛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(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位置见下图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)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吸引了</a:t>
            </a:r>
            <a:br>
              <a:rPr lang="zh-CN" altLang="en-US" sz="2805" dirty="0" smtClean="0"/>
            </a:b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多家轮胎企业在此建设轮胎测试场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最佳测试期为每年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11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月至次年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4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月。据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此完成下题。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425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54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6697" y="1923749"/>
            <a:ext cx="6715081" cy="3518703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573307" y="5654044"/>
            <a:ext cx="11369476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(2017课标Ⅱ,4,4分)推测该地轮胎测试场供轮胎测试的路面是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A.冰雪路面　B.湿滑路面　C.松软路面　D.干燥路面</a:t>
            </a:r>
            <a:endParaRPr lang="zh-CN" altLang="en-US" sz="180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78997" y="167644"/>
            <a:ext cx="11369476" cy="24079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命题视角二　利用经纬网定方向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某地理兴趣小组在一次野外考察中,选择了一条与考察区域总体构造线方向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垂直的路线,观测出露的地层,记录了观测点的相关信息并绘制了考察路线地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质剖面示意图。下表为观测点相关信息表。完成下题。</a:t>
            </a:r>
            <a:endParaRPr lang="zh-CN" altLang="en-US" sz="1805" dirty="0"/>
          </a:p>
        </p:txBody>
      </p:sp>
      <p:graphicFrame>
        <p:nvGraphicFramePr>
          <p:cNvPr id="3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322832" y="2575523"/>
          <a:ext cx="8387715" cy="2926080"/>
        </p:xfrm>
        <a:graphic>
          <a:graphicData uri="http://schemas.openxmlformats.org/drawingml/2006/table">
            <a:tbl>
              <a:tblPr/>
              <a:tblGrid>
                <a:gridCol w="2506980"/>
                <a:gridCol w="2151380"/>
                <a:gridCol w="3729355"/>
              </a:tblGrid>
              <a:tr h="424180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地层新老关系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地层代号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观测点坐标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800735">
                <a:tc rowSpan="3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新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↓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老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C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38'13″N,117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50'12″E)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37'54″N,117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50'59″E)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802005">
                <a:tc v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D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38'10″N,117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50'19″E)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37'57″N,117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50'52″E)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800735">
                <a:tc v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S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38'05″N,117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50'32″E)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(31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38'01″N,117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Arial Narrow" panose="020B0606020202030204" pitchFamily="65" charset="-122"/>
                          <a:ea typeface="Arial Unicode MS" panose="020B0604020202020204" charset="-122"/>
                        </a:rPr>
                        <a:t>°</a:t>
                      </a:r>
                      <a:r>
                        <a:rPr lang="zh-CN" altLang="en-US" sz="24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50'43″E)</a:t>
                      </a:r>
                      <a:endParaRPr lang="zh-CN" altLang="en-US" sz="24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</a:tbl>
          </a:graphicData>
        </a:graphic>
      </p:graphicFrame>
      <p:sp>
        <p:nvSpPr>
          <p:cNvPr id="4" name="TextBox 2"/>
          <p:cNvSpPr txBox="1"/>
          <p:nvPr/>
        </p:nvSpPr>
        <p:spPr>
          <a:xfrm>
            <a:off x="411382" y="5582289"/>
            <a:ext cx="11369476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该考察区域总体构造线方向为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A.南北方向　　B.东西方向       C.西北—东南方向　　D.东北—西南方向</a:t>
            </a:r>
            <a:endParaRPr lang="zh-CN" altLang="en-US" sz="180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41279"/>
            <a:ext cx="11369476" cy="55867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命题视角三　利用经纬网确定最短距离与飞行航线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甘德国际机场(下图)曾是世界上最繁忙的航空枢纽之一,当时几乎所有横跨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北大西洋的航班都要经停该机场补充燃料。如今,横跨北大西洋的航班不再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需要经停此地。据此完成下题。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263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55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5765" y="2030730"/>
            <a:ext cx="5336540" cy="4461510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299085" y="2958465"/>
            <a:ext cx="6283325" cy="24079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一架从甘德机场起飞的飞机以650千米/小时的速度飞行,1小时后该飞机的纬度位置可能为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A.53</a:t>
            </a:r>
            <a:r>
              <a:rPr lang="zh-CN" altLang="en-US" sz="2610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N　 B.60</a:t>
            </a:r>
            <a:r>
              <a:rPr lang="zh-CN" altLang="en-US" sz="2610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N　 C.66.5</a:t>
            </a:r>
            <a:r>
              <a:rPr lang="zh-CN" altLang="en-US" sz="2610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N　 D.40</a:t>
            </a:r>
            <a:r>
              <a:rPr lang="zh-CN" altLang="en-US" sz="2610" kern="0" dirty="0" smtClean="0">
                <a:solidFill>
                  <a:srgbClr val="00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N</a:t>
            </a:r>
            <a:endParaRPr lang="zh-CN" altLang="en-US" sz="180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7813" y="1199649"/>
            <a:ext cx="11076375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审题：你从上述材料中解读到哪些地理信息？依据是什么？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据图和材料信息可知，甘德机场位于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50°N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以南不远处，飞机飞行速度是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650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/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小时，没有说明飞行方向，可能向南飞，也可能向北飞。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破题：你在回答上述问题时调用了哪些地理知识？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纬度相隔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1°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的经线长度约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111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解题：解答上题从哪些方面分析？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计算出一小时飞机大致飞行了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6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个纬度，由此推出飞机最北约为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56°N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，最南约为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44°N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2809" y="188640"/>
            <a:ext cx="2908895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学科关键能力提升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37109" y="838967"/>
            <a:ext cx="45227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73367" y="838967"/>
            <a:ext cx="278632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345045" y="2012497"/>
            <a:ext cx="7484898" cy="1529309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1" name="直接连接符 10"/>
          <p:cNvCxnSpPr>
            <a:stCxn id="13" idx="3"/>
          </p:cNvCxnSpPr>
          <p:nvPr/>
        </p:nvCxnSpPr>
        <p:spPr>
          <a:xfrm>
            <a:off x="10669608" y="2777151"/>
            <a:ext cx="1519217" cy="0"/>
          </a:xfrm>
          <a:prstGeom prst="line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" name="直接连接符 11"/>
          <p:cNvCxnSpPr>
            <a:endCxn id="8" idx="1"/>
          </p:cNvCxnSpPr>
          <p:nvPr/>
        </p:nvCxnSpPr>
        <p:spPr>
          <a:xfrm>
            <a:off x="0" y="2777151"/>
            <a:ext cx="2345045" cy="1"/>
          </a:xfrm>
          <a:prstGeom prst="line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3" name="矩形 12"/>
          <p:cNvSpPr/>
          <p:nvPr/>
        </p:nvSpPr>
        <p:spPr>
          <a:xfrm>
            <a:off x="1522314" y="2314381"/>
            <a:ext cx="9147294" cy="9255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039657" y="2379994"/>
            <a:ext cx="8112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zh-CN" sz="4400" b="1" kern="0" spc="1500" dirty="0">
                <a:latin typeface="Verdana" panose="020B0604030504040204"/>
                <a:ea typeface="微软雅黑" panose="020B0503020204020204" pitchFamily="34" charset="-122"/>
              </a:rPr>
              <a:t>地图三要素</a:t>
            </a:r>
            <a:endParaRPr lang="zh-CN" altLang="en-US" sz="4400" b="1" kern="0" spc="1500" dirty="0">
              <a:latin typeface="Verdana" panose="020B060403050404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3266" y="-26590"/>
            <a:ext cx="1214388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zh-CN" sz="2600" b="1" kern="100" dirty="0">
              <a:solidFill>
                <a:srgbClr val="FFFF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155915" y="-14861"/>
            <a:ext cx="3878583" cy="522000"/>
            <a:chOff x="3762691" y="-14861"/>
            <a:chExt cx="4365833" cy="522000"/>
          </a:xfrm>
        </p:grpSpPr>
        <p:grpSp>
          <p:nvGrpSpPr>
            <p:cNvPr id="16" name="组合 15"/>
            <p:cNvGrpSpPr/>
            <p:nvPr/>
          </p:nvGrpSpPr>
          <p:grpSpPr>
            <a:xfrm>
              <a:off x="3762691" y="-14723"/>
              <a:ext cx="4365833" cy="521862"/>
              <a:chOff x="3762691" y="-14723"/>
              <a:chExt cx="4365833" cy="521862"/>
            </a:xfrm>
          </p:grpSpPr>
          <p:sp>
            <p:nvSpPr>
              <p:cNvPr id="18" name="矩形 15"/>
              <p:cNvSpPr/>
              <p:nvPr/>
            </p:nvSpPr>
            <p:spPr>
              <a:xfrm>
                <a:off x="6671270" y="-14723"/>
                <a:ext cx="1245460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5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19" name="平行四边形 32"/>
              <p:cNvSpPr/>
              <p:nvPr userDrawn="1"/>
            </p:nvSpPr>
            <p:spPr>
              <a:xfrm>
                <a:off x="7808529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平行四边形 32"/>
              <p:cNvSpPr/>
              <p:nvPr userDrawn="1"/>
            </p:nvSpPr>
            <p:spPr>
              <a:xfrm>
                <a:off x="7915194" y="-14722"/>
                <a:ext cx="213330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1" name="矩形 15"/>
              <p:cNvSpPr/>
              <p:nvPr userDrawn="1"/>
            </p:nvSpPr>
            <p:spPr>
              <a:xfrm flipH="1">
                <a:off x="3956926" y="-14723"/>
                <a:ext cx="1130168" cy="521862"/>
              </a:xfrm>
              <a:custGeom>
                <a:avLst/>
                <a:gdLst>
                  <a:gd name="connsiteX0" fmla="*/ 0 w 4586990"/>
                  <a:gd name="connsiteY0" fmla="*/ 0 h 442210"/>
                  <a:gd name="connsiteX1" fmla="*/ 4586990 w 4586990"/>
                  <a:gd name="connsiteY1" fmla="*/ 0 h 442210"/>
                  <a:gd name="connsiteX2" fmla="*/ 4586990 w 4586990"/>
                  <a:gd name="connsiteY2" fmla="*/ 442210 h 442210"/>
                  <a:gd name="connsiteX3" fmla="*/ 0 w 4586990"/>
                  <a:gd name="connsiteY3" fmla="*/ 442210 h 442210"/>
                  <a:gd name="connsiteX4" fmla="*/ 0 w 4586990"/>
                  <a:gd name="connsiteY4" fmla="*/ 0 h 442210"/>
                  <a:gd name="connsiteX0-1" fmla="*/ 0 w 4586990"/>
                  <a:gd name="connsiteY0-2" fmla="*/ 0 h 449085"/>
                  <a:gd name="connsiteX1-3" fmla="*/ 4586990 w 4586990"/>
                  <a:gd name="connsiteY1-4" fmla="*/ 0 h 449085"/>
                  <a:gd name="connsiteX2-5" fmla="*/ 4401360 w 4586990"/>
                  <a:gd name="connsiteY2-6" fmla="*/ 449085 h 449085"/>
                  <a:gd name="connsiteX3-7" fmla="*/ 0 w 4586990"/>
                  <a:gd name="connsiteY3-8" fmla="*/ 442210 h 449085"/>
                  <a:gd name="connsiteX4-9" fmla="*/ 0 w 4586990"/>
                  <a:gd name="connsiteY4-10" fmla="*/ 0 h 449085"/>
                  <a:gd name="connsiteX0-11" fmla="*/ 2215872 w 4586990"/>
                  <a:gd name="connsiteY0-12" fmla="*/ 0 h 449085"/>
                  <a:gd name="connsiteX1-13" fmla="*/ 4586990 w 4586990"/>
                  <a:gd name="connsiteY1-14" fmla="*/ 0 h 449085"/>
                  <a:gd name="connsiteX2-15" fmla="*/ 4401360 w 4586990"/>
                  <a:gd name="connsiteY2-16" fmla="*/ 449085 h 449085"/>
                  <a:gd name="connsiteX3-17" fmla="*/ 0 w 4586990"/>
                  <a:gd name="connsiteY3-18" fmla="*/ 442210 h 449085"/>
                  <a:gd name="connsiteX4-19" fmla="*/ 2215872 w 4586990"/>
                  <a:gd name="connsiteY4-20" fmla="*/ 0 h 449085"/>
                  <a:gd name="connsiteX0-21" fmla="*/ 127349 w 2498467"/>
                  <a:gd name="connsiteY0-22" fmla="*/ 0 h 449085"/>
                  <a:gd name="connsiteX1-23" fmla="*/ 2498467 w 2498467"/>
                  <a:gd name="connsiteY1-24" fmla="*/ 0 h 449085"/>
                  <a:gd name="connsiteX2-25" fmla="*/ 2312837 w 2498467"/>
                  <a:gd name="connsiteY2-26" fmla="*/ 449085 h 449085"/>
                  <a:gd name="connsiteX3-27" fmla="*/ 0 w 2498467"/>
                  <a:gd name="connsiteY3-28" fmla="*/ 442210 h 449085"/>
                  <a:gd name="connsiteX4-29" fmla="*/ 127349 w 2498467"/>
                  <a:gd name="connsiteY4-30" fmla="*/ 0 h 449085"/>
                  <a:gd name="connsiteX0-31" fmla="*/ 0 w 2506957"/>
                  <a:gd name="connsiteY0-32" fmla="*/ 8031 h 449085"/>
                  <a:gd name="connsiteX1-33" fmla="*/ 2506957 w 2506957"/>
                  <a:gd name="connsiteY1-34" fmla="*/ 0 h 449085"/>
                  <a:gd name="connsiteX2-35" fmla="*/ 2321327 w 2506957"/>
                  <a:gd name="connsiteY2-36" fmla="*/ 449085 h 449085"/>
                  <a:gd name="connsiteX3-37" fmla="*/ 8490 w 2506957"/>
                  <a:gd name="connsiteY3-38" fmla="*/ 442210 h 449085"/>
                  <a:gd name="connsiteX4-39" fmla="*/ 0 w 2506957"/>
                  <a:gd name="connsiteY4-40" fmla="*/ 8031 h 449085"/>
                  <a:gd name="connsiteX0-41" fmla="*/ 0 w 2498467"/>
                  <a:gd name="connsiteY0-42" fmla="*/ 0 h 449085"/>
                  <a:gd name="connsiteX1-43" fmla="*/ 2498467 w 2498467"/>
                  <a:gd name="connsiteY1-44" fmla="*/ 0 h 449085"/>
                  <a:gd name="connsiteX2-45" fmla="*/ 2312837 w 2498467"/>
                  <a:gd name="connsiteY2-46" fmla="*/ 449085 h 449085"/>
                  <a:gd name="connsiteX3-47" fmla="*/ 0 w 2498467"/>
                  <a:gd name="connsiteY3-48" fmla="*/ 442210 h 449085"/>
                  <a:gd name="connsiteX4-49" fmla="*/ 0 w 2498467"/>
                  <a:gd name="connsiteY4-50" fmla="*/ 0 h 449085"/>
                  <a:gd name="connsiteX0-51" fmla="*/ 733111 w 2498467"/>
                  <a:gd name="connsiteY0-52" fmla="*/ 0 h 449085"/>
                  <a:gd name="connsiteX1-53" fmla="*/ 2498467 w 2498467"/>
                  <a:gd name="connsiteY1-54" fmla="*/ 0 h 449085"/>
                  <a:gd name="connsiteX2-55" fmla="*/ 2312837 w 2498467"/>
                  <a:gd name="connsiteY2-56" fmla="*/ 449085 h 449085"/>
                  <a:gd name="connsiteX3-57" fmla="*/ 0 w 2498467"/>
                  <a:gd name="connsiteY3-58" fmla="*/ 442210 h 449085"/>
                  <a:gd name="connsiteX4-59" fmla="*/ 733111 w 2498467"/>
                  <a:gd name="connsiteY4-60" fmla="*/ 0 h 449085"/>
                  <a:gd name="connsiteX0-61" fmla="*/ 20176 w 1785532"/>
                  <a:gd name="connsiteY0-62" fmla="*/ 0 h 449085"/>
                  <a:gd name="connsiteX1-63" fmla="*/ 1785532 w 1785532"/>
                  <a:gd name="connsiteY1-64" fmla="*/ 0 h 449085"/>
                  <a:gd name="connsiteX2-65" fmla="*/ 1599902 w 1785532"/>
                  <a:gd name="connsiteY2-66" fmla="*/ 449085 h 449085"/>
                  <a:gd name="connsiteX3-67" fmla="*/ 0 w 1785532"/>
                  <a:gd name="connsiteY3-68" fmla="*/ 448573 h 449085"/>
                  <a:gd name="connsiteX4-69" fmla="*/ 20176 w 1785532"/>
                  <a:gd name="connsiteY4-70" fmla="*/ 0 h 449085"/>
                  <a:gd name="connsiteX0-71" fmla="*/ 40353 w 1805709"/>
                  <a:gd name="connsiteY0-72" fmla="*/ 0 h 454936"/>
                  <a:gd name="connsiteX1-73" fmla="*/ 1805709 w 1805709"/>
                  <a:gd name="connsiteY1-74" fmla="*/ 0 h 454936"/>
                  <a:gd name="connsiteX2-75" fmla="*/ 1620079 w 1805709"/>
                  <a:gd name="connsiteY2-76" fmla="*/ 449085 h 454936"/>
                  <a:gd name="connsiteX3-77" fmla="*/ 0 w 1805709"/>
                  <a:gd name="connsiteY3-78" fmla="*/ 454936 h 454936"/>
                  <a:gd name="connsiteX4-79" fmla="*/ 40353 w 1805709"/>
                  <a:gd name="connsiteY4-80" fmla="*/ 0 h 454936"/>
                  <a:gd name="connsiteX0-81" fmla="*/ 0 w 1805711"/>
                  <a:gd name="connsiteY0-82" fmla="*/ 6363 h 454936"/>
                  <a:gd name="connsiteX1-83" fmla="*/ 1805711 w 1805711"/>
                  <a:gd name="connsiteY1-84" fmla="*/ 0 h 454936"/>
                  <a:gd name="connsiteX2-85" fmla="*/ 1620081 w 1805711"/>
                  <a:gd name="connsiteY2-86" fmla="*/ 449085 h 454936"/>
                  <a:gd name="connsiteX3-87" fmla="*/ 2 w 1805711"/>
                  <a:gd name="connsiteY3-88" fmla="*/ 454936 h 454936"/>
                  <a:gd name="connsiteX4-89" fmla="*/ 0 w 1805711"/>
                  <a:gd name="connsiteY4-90" fmla="*/ 6363 h 454936"/>
                  <a:gd name="connsiteX0-91" fmla="*/ 0 w 1805711"/>
                  <a:gd name="connsiteY0-92" fmla="*/ 0 h 454936"/>
                  <a:gd name="connsiteX1-93" fmla="*/ 1805711 w 1805711"/>
                  <a:gd name="connsiteY1-94" fmla="*/ 0 h 454936"/>
                  <a:gd name="connsiteX2-95" fmla="*/ 1620081 w 1805711"/>
                  <a:gd name="connsiteY2-96" fmla="*/ 449085 h 454936"/>
                  <a:gd name="connsiteX3-97" fmla="*/ 2 w 1805711"/>
                  <a:gd name="connsiteY3-98" fmla="*/ 454936 h 454936"/>
                  <a:gd name="connsiteX4-99" fmla="*/ 0 w 1805711"/>
                  <a:gd name="connsiteY4-100" fmla="*/ 0 h 454936"/>
                  <a:gd name="connsiteX0-101" fmla="*/ 0 w 1805711"/>
                  <a:gd name="connsiteY0-102" fmla="*/ 0 h 449085"/>
                  <a:gd name="connsiteX1-103" fmla="*/ 1805711 w 1805711"/>
                  <a:gd name="connsiteY1-104" fmla="*/ 0 h 449085"/>
                  <a:gd name="connsiteX2-105" fmla="*/ 1620081 w 1805711"/>
                  <a:gd name="connsiteY2-106" fmla="*/ 449085 h 449085"/>
                  <a:gd name="connsiteX3-107" fmla="*/ 2 w 1805711"/>
                  <a:gd name="connsiteY3-108" fmla="*/ 448574 h 449085"/>
                  <a:gd name="connsiteX4-109" fmla="*/ 0 w 1805711"/>
                  <a:gd name="connsiteY4-110" fmla="*/ 0 h 44908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05711" h="449085">
                    <a:moveTo>
                      <a:pt x="0" y="0"/>
                    </a:moveTo>
                    <a:lnTo>
                      <a:pt x="1805711" y="0"/>
                    </a:lnTo>
                    <a:lnTo>
                      <a:pt x="1620081" y="449085"/>
                    </a:lnTo>
                    <a:lnTo>
                      <a:pt x="2" y="448574"/>
                    </a:lnTo>
                    <a:cubicBezTo>
                      <a:pt x="1" y="299050"/>
                      <a:pt x="1" y="149524"/>
                      <a:pt x="0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  <p:sp>
            <p:nvSpPr>
              <p:cNvPr id="22" name="平行四边形 32"/>
              <p:cNvSpPr/>
              <p:nvPr userDrawn="1"/>
            </p:nvSpPr>
            <p:spPr>
              <a:xfrm flipH="1">
                <a:off x="3859886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平行四边形 32"/>
              <p:cNvSpPr/>
              <p:nvPr userDrawn="1"/>
            </p:nvSpPr>
            <p:spPr>
              <a:xfrm flipH="1">
                <a:off x="3762691" y="-14723"/>
                <a:ext cx="194382" cy="521861"/>
              </a:xfrm>
              <a:custGeom>
                <a:avLst/>
                <a:gdLst>
                  <a:gd name="connsiteX0" fmla="*/ 0 w 139700"/>
                  <a:gd name="connsiteY0" fmla="*/ 419103 h 419103"/>
                  <a:gd name="connsiteX1" fmla="*/ 34925 w 139700"/>
                  <a:gd name="connsiteY1" fmla="*/ 0 h 419103"/>
                  <a:gd name="connsiteX2" fmla="*/ 139700 w 139700"/>
                  <a:gd name="connsiteY2" fmla="*/ 0 h 419103"/>
                  <a:gd name="connsiteX3" fmla="*/ 104775 w 139700"/>
                  <a:gd name="connsiteY3" fmla="*/ 419103 h 419103"/>
                  <a:gd name="connsiteX4" fmla="*/ 0 w 139700"/>
                  <a:gd name="connsiteY4" fmla="*/ 419103 h 419103"/>
                  <a:gd name="connsiteX0-1" fmla="*/ 0 w 260350"/>
                  <a:gd name="connsiteY0-2" fmla="*/ 419103 h 419103"/>
                  <a:gd name="connsiteX1-3" fmla="*/ 155575 w 260350"/>
                  <a:gd name="connsiteY1-4" fmla="*/ 0 h 419103"/>
                  <a:gd name="connsiteX2-5" fmla="*/ 260350 w 260350"/>
                  <a:gd name="connsiteY2-6" fmla="*/ 0 h 419103"/>
                  <a:gd name="connsiteX3-7" fmla="*/ 225425 w 260350"/>
                  <a:gd name="connsiteY3-8" fmla="*/ 419103 h 419103"/>
                  <a:gd name="connsiteX4-9" fmla="*/ 0 w 260350"/>
                  <a:gd name="connsiteY4-10" fmla="*/ 419103 h 419103"/>
                  <a:gd name="connsiteX0-11" fmla="*/ 0 w 260350"/>
                  <a:gd name="connsiteY0-12" fmla="*/ 419103 h 419103"/>
                  <a:gd name="connsiteX1-13" fmla="*/ 155575 w 260350"/>
                  <a:gd name="connsiteY1-14" fmla="*/ 0 h 419103"/>
                  <a:gd name="connsiteX2-15" fmla="*/ 260350 w 260350"/>
                  <a:gd name="connsiteY2-16" fmla="*/ 0 h 419103"/>
                  <a:gd name="connsiteX3-17" fmla="*/ 95250 w 260350"/>
                  <a:gd name="connsiteY3-18" fmla="*/ 419103 h 419103"/>
                  <a:gd name="connsiteX4-19" fmla="*/ 0 w 260350"/>
                  <a:gd name="connsiteY4-20" fmla="*/ 419103 h 419103"/>
                  <a:gd name="connsiteX0-21" fmla="*/ 0 w 260350"/>
                  <a:gd name="connsiteY0-22" fmla="*/ 419103 h 419103"/>
                  <a:gd name="connsiteX1-23" fmla="*/ 155575 w 260350"/>
                  <a:gd name="connsiteY1-24" fmla="*/ 0 h 419103"/>
                  <a:gd name="connsiteX2-25" fmla="*/ 260350 w 260350"/>
                  <a:gd name="connsiteY2-26" fmla="*/ 0 h 419103"/>
                  <a:gd name="connsiteX3-27" fmla="*/ 114300 w 260350"/>
                  <a:gd name="connsiteY3-28" fmla="*/ 419103 h 419103"/>
                  <a:gd name="connsiteX4-29" fmla="*/ 0 w 260350"/>
                  <a:gd name="connsiteY4-30" fmla="*/ 419103 h 419103"/>
                  <a:gd name="connsiteX0-31" fmla="*/ 0 w 273050"/>
                  <a:gd name="connsiteY0-32" fmla="*/ 422278 h 422278"/>
                  <a:gd name="connsiteX1-33" fmla="*/ 155575 w 273050"/>
                  <a:gd name="connsiteY1-34" fmla="*/ 3175 h 422278"/>
                  <a:gd name="connsiteX2-35" fmla="*/ 273050 w 273050"/>
                  <a:gd name="connsiteY2-36" fmla="*/ 0 h 422278"/>
                  <a:gd name="connsiteX3-37" fmla="*/ 114300 w 273050"/>
                  <a:gd name="connsiteY3-38" fmla="*/ 422278 h 422278"/>
                  <a:gd name="connsiteX4-39" fmla="*/ 0 w 273050"/>
                  <a:gd name="connsiteY4-40" fmla="*/ 422278 h 422278"/>
                  <a:gd name="connsiteX0-41" fmla="*/ 0 w 276225"/>
                  <a:gd name="connsiteY0-42" fmla="*/ 425453 h 425453"/>
                  <a:gd name="connsiteX1-43" fmla="*/ 155575 w 276225"/>
                  <a:gd name="connsiteY1-44" fmla="*/ 6350 h 425453"/>
                  <a:gd name="connsiteX2-45" fmla="*/ 276225 w 276225"/>
                  <a:gd name="connsiteY2-46" fmla="*/ 0 h 425453"/>
                  <a:gd name="connsiteX3-47" fmla="*/ 114300 w 276225"/>
                  <a:gd name="connsiteY3-48" fmla="*/ 425453 h 425453"/>
                  <a:gd name="connsiteX4-49" fmla="*/ 0 w 276225"/>
                  <a:gd name="connsiteY4-50" fmla="*/ 425453 h 425453"/>
                  <a:gd name="connsiteX0-51" fmla="*/ 0 w 276225"/>
                  <a:gd name="connsiteY0-52" fmla="*/ 425453 h 425453"/>
                  <a:gd name="connsiteX1-53" fmla="*/ 158750 w 276225"/>
                  <a:gd name="connsiteY1-54" fmla="*/ 3175 h 425453"/>
                  <a:gd name="connsiteX2-55" fmla="*/ 276225 w 276225"/>
                  <a:gd name="connsiteY2-56" fmla="*/ 0 h 425453"/>
                  <a:gd name="connsiteX3-57" fmla="*/ 114300 w 276225"/>
                  <a:gd name="connsiteY3-58" fmla="*/ 425453 h 425453"/>
                  <a:gd name="connsiteX4-59" fmla="*/ 0 w 276225"/>
                  <a:gd name="connsiteY4-60" fmla="*/ 425453 h 425453"/>
                  <a:gd name="connsiteX0-61" fmla="*/ 0 w 276225"/>
                  <a:gd name="connsiteY0-62" fmla="*/ 422278 h 422278"/>
                  <a:gd name="connsiteX1-63" fmla="*/ 158750 w 276225"/>
                  <a:gd name="connsiteY1-64" fmla="*/ 0 h 422278"/>
                  <a:gd name="connsiteX2-65" fmla="*/ 276225 w 276225"/>
                  <a:gd name="connsiteY2-66" fmla="*/ 3175 h 422278"/>
                  <a:gd name="connsiteX3-67" fmla="*/ 114300 w 276225"/>
                  <a:gd name="connsiteY3-68" fmla="*/ 422278 h 422278"/>
                  <a:gd name="connsiteX4-69" fmla="*/ 0 w 276225"/>
                  <a:gd name="connsiteY4-70" fmla="*/ 422278 h 422278"/>
                  <a:gd name="connsiteX0-71" fmla="*/ 0 w 273050"/>
                  <a:gd name="connsiteY0-72" fmla="*/ 422278 h 422278"/>
                  <a:gd name="connsiteX1-73" fmla="*/ 158750 w 273050"/>
                  <a:gd name="connsiteY1-74" fmla="*/ 0 h 422278"/>
                  <a:gd name="connsiteX2-75" fmla="*/ 273050 w 273050"/>
                  <a:gd name="connsiteY2-76" fmla="*/ 0 h 422278"/>
                  <a:gd name="connsiteX3-77" fmla="*/ 114300 w 273050"/>
                  <a:gd name="connsiteY3-78" fmla="*/ 422278 h 422278"/>
                  <a:gd name="connsiteX4-79" fmla="*/ 0 w 273050"/>
                  <a:gd name="connsiteY4-80" fmla="*/ 422278 h 42227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273050" h="422278">
                    <a:moveTo>
                      <a:pt x="0" y="422278"/>
                    </a:moveTo>
                    <a:lnTo>
                      <a:pt x="158750" y="0"/>
                    </a:lnTo>
                    <a:lnTo>
                      <a:pt x="273050" y="0"/>
                    </a:lnTo>
                    <a:lnTo>
                      <a:pt x="114300" y="422278"/>
                    </a:lnTo>
                    <a:lnTo>
                      <a:pt x="0" y="422278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7" name="矩形 16"/>
            <p:cNvSpPr/>
            <p:nvPr userDrawn="1"/>
          </p:nvSpPr>
          <p:spPr>
            <a:xfrm>
              <a:off x="4186997" y="-14861"/>
              <a:ext cx="3442771" cy="52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3131199" y="10496"/>
            <a:ext cx="592801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600" b="1" kern="100" dirty="0" smtClean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知识梳理</a:t>
            </a:r>
            <a:endParaRPr lang="zh-CN" altLang="zh-CN" sz="2600" b="1" kern="100" dirty="0">
              <a:solidFill>
                <a:schemeClr val="bg1"/>
              </a:solidFill>
              <a:latin typeface="Times New Roman" panose="02020603050405020304"/>
              <a:ea typeface="微软雅黑" panose="020B0503020204020204" pitchFamily="34" charset="-122"/>
              <a:cs typeface="Times New Roman" panose="02020603050405020304"/>
            </a:endParaRPr>
          </a:p>
        </p:txBody>
      </p:sp>
      <p:pic>
        <p:nvPicPr>
          <p:cNvPr id="33794" name="Picture 2" descr="r24拆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6" y="611163"/>
            <a:ext cx="10310950" cy="625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32769" y="620688"/>
            <a:ext cx="10644179" cy="6174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en-US" altLang="zh-CN" sz="2600" b="1" kern="100" dirty="0" smtClean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sz="2600" b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地图三</a:t>
            </a:r>
            <a:r>
              <a:rPr lang="zh-CN" altLang="zh-CN" sz="2600" b="1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要素</a:t>
            </a:r>
            <a:endParaRPr lang="zh-CN" altLang="zh-CN" sz="2600" b="1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39755" y="1719858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</a:rPr>
              <a:t>上北下南，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01069" y="1981751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1600" dirty="0">
                <a:solidFill>
                  <a:srgbClr val="C00000"/>
                </a:solidFill>
              </a:rPr>
              <a:t>左西右东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140724" y="3276538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</a:rPr>
              <a:t>正北</a:t>
            </a:r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3638203" y="5610726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40</a:t>
            </a:r>
            <a:r>
              <a:rPr lang="zh-CN" altLang="en-US" sz="160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千米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52531" y="5858222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1600" dirty="0" smtClean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en-US" altLang="zh-CN" sz="160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4 000 000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742646" y="2814836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</a:rPr>
              <a:t>图例</a:t>
            </a:r>
            <a:endParaRPr lang="zh-CN" altLang="en-US" dirty="0"/>
          </a:p>
        </p:txBody>
      </p:sp>
      <p:sp>
        <p:nvSpPr>
          <p:cNvPr id="31" name="矩形 30"/>
          <p:cNvSpPr/>
          <p:nvPr/>
        </p:nvSpPr>
        <p:spPr>
          <a:xfrm>
            <a:off x="9811841" y="5466710"/>
            <a:ext cx="5950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</a:rPr>
              <a:t>注记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25" grpId="0"/>
      <p:bldP spid="28" grpId="0"/>
      <p:bldP spid="29" grpId="0"/>
      <p:bldP spid="30" grpId="0"/>
      <p:bldP spid="3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735401"/>
            <a:ext cx="11369476" cy="694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0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一、地图中方向的判断</a:t>
            </a:r>
            <a:endParaRPr lang="zh-CN" altLang="en-US" sz="3010" b="1" kern="0" dirty="0">
              <a:solidFill>
                <a:srgbClr val="000000"/>
              </a:solidFill>
              <a:latin typeface="Times New Roman" panose="02020603050405020304" pitchFamily="65" charset="-122"/>
              <a:ea typeface="宋体" panose="02010600030101010101" pitchFamily="2" charset="-122"/>
            </a:endParaRPr>
          </a:p>
        </p:txBody>
      </p:sp>
      <p:pic>
        <p:nvPicPr>
          <p:cNvPr id="3" name="图片 3" descr="textimage58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307" y="61270"/>
            <a:ext cx="2234644" cy="658932"/>
          </a:xfrm>
          <a:prstGeom prst="rect">
            <a:avLst/>
          </a:prstGeom>
        </p:spPr>
      </p:pic>
      <p:graphicFrame>
        <p:nvGraphicFramePr>
          <p:cNvPr id="4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73307" y="1391530"/>
          <a:ext cx="11188700" cy="5284470"/>
        </p:xfrm>
        <a:graphic>
          <a:graphicData uri="http://schemas.openxmlformats.org/drawingml/2006/table">
            <a:tbl>
              <a:tblPr/>
              <a:tblGrid>
                <a:gridCol w="1296670"/>
                <a:gridCol w="900430"/>
                <a:gridCol w="8991600"/>
              </a:tblGrid>
              <a:tr h="550545"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常用方法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 h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辨别方向的技巧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550545"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一般定向法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 h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上北下南,左西右东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550545"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指向标定向法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 h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一般地图上指向标箭头指示正北方向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562610"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时针法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 h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俯视图中,结合地球自转方向,北半球逆时针方向指向东,南半球顺时针方向指向东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550545">
                <a:tc grid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海陆轮廓法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 h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极地为孔雀状大陆表示南极,极地为海洋表示北极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1510030">
                <a:tc rowSpan="2"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经纬度法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经度法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①东经度增值方向为东,减值方向为西;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②西经度增值方向为西,减值方向为东;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③若两地分属东西经,若经度相加和小于180度,东经在东,西经在西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1009650">
                <a:tc vMerge="1">
                  <a:tcPr marL="45720" marR="45720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纬度法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①北纬度增值方向为北,减值方向为南;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0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②南纬度增值方向为南,减值方向为北</a:t>
                      </a:r>
                      <a:endParaRPr lang="zh-CN" altLang="en-US" sz="20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495" y="1127934"/>
            <a:ext cx="11299010" cy="30931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野外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定向方法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北极星指示正北方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此法适用于北半球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北半球树木年轮密集一侧为北方，稀疏一侧为南方。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北半球中纬度，正午日影朝北。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北半球楼房的阳台、太阳能板都面向南方。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2809" y="188640"/>
            <a:ext cx="2044799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地理实践力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37109" y="838967"/>
            <a:ext cx="23625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573367" y="838967"/>
            <a:ext cx="170620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87748" y="836712"/>
            <a:ext cx="11016504" cy="42934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lang="zh-CN" altLang="zh-CN" sz="2600" b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比较比例尺大小的几种方法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图幅相同的情况下，所表示实际范围越大的地图，其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比例尺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图幅和经纬网格相同的情况下，相邻两条经线、纬线度数差值越小的地图，其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比例尺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同一个地理事物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如某个湖泊等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在图中显示的越小，则该图的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比例尺</a:t>
            </a:r>
            <a:r>
              <a:rPr lang="en-US" altLang="zh-CN" sz="2600" u="sng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	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直接比较比例尺数值的大小，数值大的比例尺大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624392" y="1522884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越小</a:t>
            </a:r>
            <a:endParaRPr lang="zh-CN" altLang="en-US" sz="2600" b="1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39616" y="2708656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越大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400" y="3885431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越小</a:t>
            </a:r>
            <a:endParaRPr lang="zh-CN" altLang="en-US" sz="2600" kern="1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87748" y="404664"/>
            <a:ext cx="11016504" cy="6924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b="1" kern="100" dirty="0">
                <a:latin typeface="+mj-lt"/>
                <a:ea typeface="微软雅黑" panose="020B0503020204020204" pitchFamily="34" charset="-122"/>
              </a:rPr>
              <a:t>3.</a:t>
            </a:r>
            <a:r>
              <a:rPr lang="zh-CN" altLang="zh-CN" sz="2600" b="1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比例尺的缩放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587748" y="1196752"/>
          <a:ext cx="11016504" cy="4680520"/>
        </p:xfrm>
        <a:graphic>
          <a:graphicData uri="http://schemas.openxmlformats.org/drawingml/2006/table">
            <a:tbl>
              <a:tblPr/>
              <a:tblGrid>
                <a:gridCol w="3587647"/>
                <a:gridCol w="3555277"/>
                <a:gridCol w="3873580"/>
              </a:tblGrid>
              <a:tr h="7412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比例尺变化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变化后的比例尺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变化后的图幅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2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将原来比例尺放大到</a:t>
                      </a:r>
                      <a:r>
                        <a:rPr lang="en-US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n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 spc="-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为原来比例尺的</a:t>
                      </a:r>
                      <a:r>
                        <a:rPr lang="en-US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n</a:t>
                      </a: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放大的图幅为原来的</a:t>
                      </a:r>
                      <a:r>
                        <a:rPr lang="en-US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n</a:t>
                      </a:r>
                      <a:r>
                        <a:rPr lang="en-US" sz="2600" kern="100" baseline="300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2</a:t>
                      </a: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57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将原来比例尺放大</a:t>
                      </a:r>
                      <a:r>
                        <a:rPr lang="en-US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n</a:t>
                      </a:r>
                      <a:r>
                        <a:rPr lang="zh-CN" sz="2600" kern="10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为原来比例尺的</a:t>
                      </a:r>
                      <a:r>
                        <a:rPr lang="en-US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(n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1)</a:t>
                      </a:r>
                      <a:r>
                        <a:rPr lang="zh-CN" sz="2600" kern="100" spc="-100" baseline="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 spc="-100" baseline="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放大的图幅为原来的</a:t>
                      </a:r>
                      <a:r>
                        <a:rPr lang="en-US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(n</a:t>
                      </a:r>
                      <a:r>
                        <a:rPr lang="zh-CN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1)</a:t>
                      </a:r>
                      <a:r>
                        <a:rPr lang="en-US" sz="2600" kern="100" baseline="300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2</a:t>
                      </a:r>
                      <a:r>
                        <a:rPr lang="zh-CN" sz="2600" kern="100" dirty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倍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600" kern="100" dirty="0" smtClean="0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 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6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810841" y="4077072"/>
          <a:ext cx="32861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6" name="文档" r:id="rId2" imgW="3293110" imgH="793750" progId="Word.Document.12">
                  <p:embed/>
                </p:oleObj>
              </mc:Choice>
              <mc:Fallback>
                <p:oleObj name="文档" r:id="rId2" imgW="3293110" imgH="793750" progId="Word.Document.12">
                  <p:embed/>
                  <p:pic>
                    <p:nvPicPr>
                      <p:cNvPr id="0" name="图片 6676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10841" y="4077072"/>
                        <a:ext cx="3286125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684415" y="4077072"/>
          <a:ext cx="32861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7" name="文档" r:id="rId4" imgW="3293110" imgH="793750" progId="Word.Document.12">
                  <p:embed/>
                </p:oleObj>
              </mc:Choice>
              <mc:Fallback>
                <p:oleObj name="文档" r:id="rId4" imgW="3293110" imgH="793750" progId="Word.Document.12">
                  <p:embed/>
                  <p:pic>
                    <p:nvPicPr>
                      <p:cNvPr id="0" name="图片 6676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84415" y="4077072"/>
                        <a:ext cx="3286125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7939633" y="4077469"/>
          <a:ext cx="37719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8" name="文档" r:id="rId6" imgW="3782060" imgH="809625" progId="Word.Document.12">
                  <p:embed/>
                </p:oleObj>
              </mc:Choice>
              <mc:Fallback>
                <p:oleObj name="文档" r:id="rId6" imgW="3782060" imgH="809625" progId="Word.Document.12">
                  <p:embed/>
                  <p:pic>
                    <p:nvPicPr>
                      <p:cNvPr id="0" name="图片 6676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939633" y="4077469"/>
                        <a:ext cx="3771900" cy="809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972766" y="5013176"/>
          <a:ext cx="32861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89" name="文档" r:id="rId8" imgW="3293110" imgH="793750" progId="Word.Document.12">
                  <p:embed/>
                </p:oleObj>
              </mc:Choice>
              <mc:Fallback>
                <p:oleObj name="文档" r:id="rId8" imgW="3293110" imgH="793750" progId="Word.Document.12">
                  <p:embed/>
                  <p:pic>
                    <p:nvPicPr>
                      <p:cNvPr id="0" name="图片 6676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72766" y="5013176"/>
                        <a:ext cx="3286125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4392191" y="5014689"/>
          <a:ext cx="32861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90" name="文档" r:id="rId10" imgW="3293110" imgH="793750" progId="Word.Document.12">
                  <p:embed/>
                </p:oleObj>
              </mc:Choice>
              <mc:Fallback>
                <p:oleObj name="文档" r:id="rId10" imgW="3293110" imgH="793750" progId="Word.Document.12">
                  <p:embed/>
                  <p:pic>
                    <p:nvPicPr>
                      <p:cNvPr id="0" name="图片 6676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92191" y="5014689"/>
                        <a:ext cx="3286125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7847756" y="5044827"/>
          <a:ext cx="41433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791" name="文档" r:id="rId12" imgW="4152265" imgH="841375" progId="Word.Document.12">
                  <p:embed/>
                </p:oleObj>
              </mc:Choice>
              <mc:Fallback>
                <p:oleObj name="文档" r:id="rId12" imgW="4152265" imgH="841375" progId="Word.Document.12">
                  <p:embed/>
                  <p:pic>
                    <p:nvPicPr>
                      <p:cNvPr id="0" name="图片 6677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847756" y="5044827"/>
                        <a:ext cx="4143375" cy="828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4302" y="1560274"/>
            <a:ext cx="10966708" cy="12915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1.(</a:t>
            </a:r>
            <a:r>
              <a:rPr lang="en-US" altLang="zh-CN" sz="26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2019·</a:t>
            </a:r>
            <a:r>
              <a:rPr lang="zh-CN" altLang="zh-CN" sz="26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北京文综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某中学制作主题为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点亮中国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的宫灯。下图为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学生手绘的设计图</a:t>
            </a:r>
            <a:r>
              <a:rPr lang="en-US" altLang="zh-CN" sz="2600" kern="100" dirty="0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。读图，回答下题。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24302" y="2808218"/>
            <a:ext cx="458125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乙面的中国地图上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厘米代表实地距离约为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A.50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　　B.200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C.500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　　D.2 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000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5057" name="Picture 1" descr="GQ18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696" y="2861977"/>
            <a:ext cx="1918269" cy="297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8" name="Picture 2" descr="GQ1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3025" y="2204864"/>
            <a:ext cx="4549599" cy="458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Box 34"/>
          <p:cNvSpPr txBox="1"/>
          <p:nvPr/>
        </p:nvSpPr>
        <p:spPr>
          <a:xfrm>
            <a:off x="2731795" y="4000924"/>
            <a:ext cx="720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" name="图片 5" descr="textimage6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8" y="159060"/>
            <a:ext cx="2234644" cy="65893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0640" y="952500"/>
            <a:ext cx="5516880" cy="737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命题视角一　区域中比例尺的计算</a:t>
            </a:r>
            <a:endParaRPr lang="zh-CN" altLang="zh-CN" sz="2800" b="1" kern="10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4302" y="389896"/>
            <a:ext cx="10966708" cy="50774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命题视角三　比例尺的应用</a:t>
            </a:r>
            <a:endParaRPr lang="zh-CN" altLang="zh-CN" sz="2600" kern="1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2.(</a:t>
            </a:r>
            <a:r>
              <a:rPr lang="zh-CN" altLang="zh-CN" sz="26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天津文综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某矿物形成于上地幔软流层，后随岩浆活动到达地表。人们在下图所示古火山的岩浆岩及河滩泥沙中均发现了该矿物。剖面图中绘制的火山坡度，与实际的火山坡度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相比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lang="zh-CN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变陡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了</a:t>
            </a:r>
            <a:endParaRPr lang="en-US" altLang="zh-CN" sz="28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lang="en-US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变缓了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lang="zh-CN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无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变化</a:t>
            </a:r>
            <a:endParaRPr lang="en-US" altLang="zh-CN" sz="28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</a:t>
            </a:r>
            <a:r>
              <a:rPr lang="en-US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lang="zh-CN" altLang="zh-CN" sz="28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无法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判断</a:t>
            </a:r>
            <a:endParaRPr lang="zh-CN" altLang="zh-CN" sz="28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1985" name="Picture 1" descr="R25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481" y="2822004"/>
            <a:ext cx="7136054" cy="298326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4"/>
          <p:cNvSpPr txBox="1"/>
          <p:nvPr/>
        </p:nvSpPr>
        <p:spPr>
          <a:xfrm>
            <a:off x="264552" y="2892326"/>
            <a:ext cx="720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7813" y="1247849"/>
            <a:ext cx="11076375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审题：你从上述材料中解读到哪些地理信息？依据是什么？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依据图中显示，图上距离约为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30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厘米。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破题：你在回答上述问题时调用了哪些地理知识？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lang="zh-CN" altLang="zh-CN" sz="2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中国南北长约</a:t>
            </a:r>
            <a:r>
              <a:rPr lang="en-US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5 500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千米；比例尺的概念。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解题：解答上题从哪些方面分析？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zh-CN" altLang="zh-CN" sz="2600" kern="1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结合比例尺的定义可以计算得出。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2809" y="188640"/>
            <a:ext cx="2908895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学科关键能力提升</a:t>
            </a:r>
            <a:endParaRPr lang="zh-CN" altLang="zh-CN" sz="2600" b="1" kern="100" dirty="0">
              <a:solidFill>
                <a:srgbClr val="0070C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637109" y="838967"/>
            <a:ext cx="45227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73367" y="838967"/>
            <a:ext cx="278632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0690" y="3862229"/>
            <a:ext cx="10750621" cy="17990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　</a:t>
            </a:r>
            <a:r>
              <a:rPr lang="zh-CN" altLang="zh-CN" sz="2600" kern="1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为更直观地反映地面的高低起伏状况，绘制剖面图时，要适当放大垂直比例尺。由于图中垂直比例尺远大于水平比例尺，因此剖面图中绘制的火山坡度比实际的火山坡度大，火山看起来变陡了。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5" name="Picture 1" descr="R25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171" y="579462"/>
            <a:ext cx="7849659" cy="328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4302" y="908720"/>
            <a:ext cx="10966708" cy="30918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命题视角二　地图上的方向</a:t>
            </a:r>
            <a:endParaRPr lang="zh-CN" altLang="zh-CN" sz="2600" kern="1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　　(</a:t>
            </a:r>
            <a:r>
              <a:rPr lang="en-US" altLang="zh-CN" sz="26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2018·</a:t>
            </a:r>
            <a:r>
              <a:rPr lang="zh-CN" altLang="zh-CN" sz="2600" kern="100" dirty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北京文综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在乡村振兴计划中，某行政村拟修建的村史馆和培训中心分别位于该村西南部和东北部。该村东西宽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千米，南北长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千米，主干道从南向北穿过，河流自东向西流经该村。读图，回答第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题。</a:t>
            </a:r>
            <a:endParaRPr lang="zh-CN" altLang="zh-CN" sz="26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与上述信息相符的是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3009" name="Picture 1" descr="X2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558" y="3573016"/>
            <a:ext cx="6830034" cy="2070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424302" y="3886449"/>
            <a:ext cx="394350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A.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甲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			B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zh-CN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乙</a:t>
            </a:r>
            <a:endParaRPr lang="en-US" altLang="zh-CN" sz="2600" kern="100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C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丙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  </a:t>
            </a:r>
            <a:r>
              <a:rPr lang="en-US" altLang="zh-CN" sz="2600" kern="1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			D</a:t>
            </a:r>
            <a:r>
              <a:rPr lang="en-US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.</a:t>
            </a:r>
            <a:r>
              <a:rPr lang="zh-CN" altLang="zh-CN" sz="2600" kern="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丁</a:t>
            </a:r>
            <a:endParaRPr lang="zh-CN" altLang="zh-CN" sz="26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33" name="TextBox 34"/>
          <p:cNvSpPr txBox="1"/>
          <p:nvPr/>
        </p:nvSpPr>
        <p:spPr>
          <a:xfrm>
            <a:off x="264552" y="3935026"/>
            <a:ext cx="720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C0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√</a:t>
            </a:r>
            <a:endParaRPr lang="zh-CN" altLang="en-US" sz="4500" b="1" dirty="0">
              <a:solidFill>
                <a:srgbClr val="C0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41279"/>
            <a:ext cx="11369476" cy="49847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b="1" kern="10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命题视角三　地图三要素</a:t>
            </a:r>
            <a:endParaRPr lang="zh-CN" altLang="zh-CN" sz="2600" b="1" kern="10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下图(a)为某班一次地理野外实习的观测点分布图,①—④为观测点编号。下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图(b)为该班某小组在其中一个观测点所做的记录卡片。完成下题。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377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65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5949" y="1820616"/>
            <a:ext cx="6551134" cy="3753055"/>
          </a:xfrm>
          <a:prstGeom prst="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703482" y="5600069"/>
            <a:ext cx="11369476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4.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(2014山东文综,11,4分)根据上图(b)中记录的信息判断,卡片中“观测点编</a:t>
            </a:r>
            <a:br>
              <a:rPr sz="1805" dirty="0"/>
            </a:b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号”应为上图(a)中的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     A.①　　B.②　    C.③　　D.④</a:t>
            </a:r>
            <a:endParaRPr lang="zh-CN" altLang="en-US" sz="180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2745" y="677545"/>
            <a:ext cx="8066405" cy="4146550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3535" y="1165225"/>
            <a:ext cx="4462145" cy="4527550"/>
          </a:xfrm>
          <a:prstGeom prst="rect">
            <a:avLst/>
          </a:prstGeom>
        </p:spPr>
      </p:pic>
      <p:pic>
        <p:nvPicPr>
          <p:cNvPr id="5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865" y="1148080"/>
            <a:ext cx="4613275" cy="4418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14719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210" b="1" dirty="0" smtClean="0">
                <a:latin typeface="黑体" panose="02010609060101010101" charset="-122"/>
                <a:ea typeface="黑体" panose="02010609060101010101" charset="-122"/>
              </a:rPr>
              <a:t>主观题答题模板　1.地理位置特征类</a:t>
            </a:r>
            <a:endParaRPr lang="zh-CN" altLang="en-US" sz="3210" b="1" dirty="0">
              <a:latin typeface="黑体" panose="02010609060101010101" charset="-122"/>
              <a:ea typeface="黑体" panose="02010609060101010101" charset="-122"/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6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sp>
        <p:nvSpPr>
          <p:cNvPr id="3" name="TextBox 3"/>
          <p:cNvSpPr txBox="1"/>
          <p:nvPr/>
        </p:nvSpPr>
        <p:spPr>
          <a:xfrm>
            <a:off x="573307" y="4169495"/>
            <a:ext cx="11369476" cy="7315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16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/>
          </a:p>
        </p:txBody>
      </p:sp>
      <p:graphicFrame>
        <p:nvGraphicFramePr>
          <p:cNvPr id="4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73307" y="2381736"/>
          <a:ext cx="11189970" cy="4587240"/>
        </p:xfrm>
        <a:graphic>
          <a:graphicData uri="http://schemas.openxmlformats.org/drawingml/2006/table">
            <a:tbl>
              <a:tblPr/>
              <a:tblGrid>
                <a:gridCol w="3729990"/>
                <a:gridCol w="3729990"/>
                <a:gridCol w="3729990"/>
              </a:tblGrid>
              <a:tr h="174307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设问1:指出控制图示区域的两个气压系统的位</a:t>
                      </a:r>
                      <a:b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</a:b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置关系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设问2:说出B港地理位置的主要特点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设问3:请据图分别说明南非纬度位置、海陆位</a:t>
                      </a:r>
                      <a:b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</a:b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置的优越性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284416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背景:春季T时刻亚洲部分地区的海平面气压</a:t>
                      </a:r>
                      <a:b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</a:b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分布图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考向:地理事物之间的相对位置关系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背景:我国某省地理环境示意图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考向:地理事物地理特征的描述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背景:非洲南部区域图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405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考向:地理位置的优越性</a:t>
                      </a:r>
                      <a:endParaRPr lang="zh-CN" altLang="en-US" sz="2405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</a:tbl>
          </a:graphicData>
        </a:graphic>
      </p:graphicFrame>
      <p:pic>
        <p:nvPicPr>
          <p:cNvPr id="5" name="图片 5" descr="textimage6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07" y="1571024"/>
            <a:ext cx="2234644" cy="6589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1453931"/>
            <a:ext cx="11369476" cy="42227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考向　描述地理位置特征</a:t>
            </a:r>
            <a:endParaRPr lang="zh-CN" altLang="en-US" sz="1805" b="1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990" kern="0" spc="59988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2750"/>
              </a:spcBef>
              <a:buNone/>
            </a:pPr>
            <a:r>
              <a:rPr lang="zh-CN" altLang="en-US" sz="3165" kern="0" spc="1439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1805" dirty="0"/>
          </a:p>
        </p:txBody>
      </p:sp>
      <p:pic>
        <p:nvPicPr>
          <p:cNvPr id="3" name="图片 3" descr="textimage68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777" y="2489964"/>
            <a:ext cx="8384341" cy="2729787"/>
          </a:xfrm>
          <a:prstGeom prst="rect">
            <a:avLst/>
          </a:prstGeom>
        </p:spPr>
      </p:pic>
      <p:pic>
        <p:nvPicPr>
          <p:cNvPr id="5" name="图片 6" descr="textimage6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99" y="779083"/>
            <a:ext cx="2234644" cy="658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2275324"/>
            <a:ext cx="11369476" cy="42672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2293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3795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　简述里约热内卢的地理位置特征。</a:t>
            </a:r>
            <a:endParaRPr lang="zh-CN" altLang="en-US" sz="1805" dirty="0"/>
          </a:p>
        </p:txBody>
      </p:sp>
      <p:pic>
        <p:nvPicPr>
          <p:cNvPr id="3" name="图片 3" descr="textimage70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5331" y="2927794"/>
            <a:ext cx="3565205" cy="2865289"/>
          </a:xfrm>
          <a:prstGeom prst="rect">
            <a:avLst/>
          </a:prstGeom>
        </p:spPr>
      </p:pic>
      <p:pic>
        <p:nvPicPr>
          <p:cNvPr id="4" name="图片 4" descr="textimage6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07" y="779083"/>
            <a:ext cx="2234644" cy="65893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67472" y="1485181"/>
            <a:ext cx="10242187" cy="129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latinLnBrk="1" hangingPunct="0">
              <a:lnSpc>
                <a:spcPct val="150000"/>
              </a:lnSpc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第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31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届夏季奥林匹克运动会于当地时间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2016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年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8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月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5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日至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21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日在巴西里约热内卢举行。读下图</a:t>
            </a:r>
            <a:r>
              <a:rPr lang="en-US" altLang="zh-CN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完成下题。</a:t>
            </a:r>
            <a:endParaRPr lang="zh-CN" altLang="en-US" sz="1805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答案　位于南半球,西半球;地处热带;位于所在国家(巴西)的东南部,东临大</a:t>
            </a:r>
            <a:br>
              <a:rPr sz="1805">
                <a:solidFill>
                  <a:srgbClr val="FF0000"/>
                </a:solidFill>
              </a:rPr>
            </a:b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西洋。</a:t>
            </a:r>
            <a:endParaRPr lang="zh-CN" altLang="en-US" sz="1805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3307" y="635835"/>
            <a:ext cx="11369476" cy="4029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</a:t>
            </a:r>
            <a:r>
              <a:rPr lang="zh-CN" altLang="en-US" sz="12265" kern="0" spc="16714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endParaRPr lang="zh-CN" altLang="en-US" sz="1805" dirty="0">
              <a:solidFill>
                <a:srgbClr val="FF0000"/>
              </a:solidFill>
            </a:endParaRPr>
          </a:p>
          <a:p>
            <a:pPr marL="0" indent="0" eaLnBrk="0" latinLnBrk="1" hangingPunct="0">
              <a:lnSpc>
                <a:spcPct val="150000"/>
              </a:lnSpc>
              <a:spcBef>
                <a:spcPts val="3635"/>
              </a:spcBef>
              <a:buNone/>
            </a:pPr>
            <a:r>
              <a:rPr lang="zh-CN" altLang="en-US" sz="3165" kern="0" spc="14392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>
              <a:solidFill>
                <a:srgbClr val="FF0000"/>
              </a:solidFill>
            </a:endParaRPr>
          </a:p>
        </p:txBody>
      </p:sp>
      <p:pic>
        <p:nvPicPr>
          <p:cNvPr id="4" name="图片 3" descr="textimage71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0201" y="2846846"/>
            <a:ext cx="3464784" cy="3114715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728" y="2211557"/>
            <a:ext cx="10997367" cy="3939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788244" y="933021"/>
          <a:ext cx="11276965" cy="5669280"/>
        </p:xfrm>
        <a:graphic>
          <a:graphicData uri="http://schemas.openxmlformats.org/drawingml/2006/table">
            <a:tbl>
              <a:tblPr/>
              <a:tblGrid>
                <a:gridCol w="2575560"/>
                <a:gridCol w="8701405"/>
              </a:tblGrid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描述角度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语言表达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半球位置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东半球、西半球、南半球、北半球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经纬度位置</a:t>
                      </a:r>
                      <a:endParaRPr lang="zh-CN" altLang="en-US" sz="2800" kern="0" dirty="0" smtClean="0">
                        <a:solidFill>
                          <a:srgbClr val="FF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北</a:t>
                      </a:r>
                      <a:r>
                        <a:rPr lang="en-US" altLang="zh-CN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南纬度数，或高纬、中纬、低纬</a:t>
                      </a:r>
                      <a:r>
                        <a:rPr lang="en-US" altLang="zh-CN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热带、温带、寒带</a:t>
                      </a:r>
                      <a:endParaRPr lang="zh-CN" altLang="en-US" sz="2800" kern="0" dirty="0" smtClean="0">
                        <a:solidFill>
                          <a:srgbClr val="FF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FF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东经(西经)度数</a:t>
                      </a:r>
                      <a:endParaRPr lang="zh-CN" altLang="en-US" sz="2800" kern="0" dirty="0" smtClean="0">
                        <a:solidFill>
                          <a:srgbClr val="FF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海陆位置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某大陆东(西)岸或大陆内部、某海洋东岸或西岸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相对位置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某大洲(国、地区)的东南(西南、东北、西北、北、东、西、南)方位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  <a:tr h="705485"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特殊位置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lnSpc>
                          <a:spcPct val="150000"/>
                        </a:lnSpc>
                        <a:spcBef>
                          <a:spcPts val="0"/>
                        </a:spcBef>
                      </a:pPr>
                      <a:r>
                        <a:rPr lang="zh-CN" altLang="en-US" sz="2800" kern="0" dirty="0" smtClean="0">
                          <a:solidFill>
                            <a:srgbClr val="000000"/>
                          </a:solidFill>
                          <a:latin typeface="Times New Roman" panose="02020603050405020304" pitchFamily="65" charset="-122"/>
                          <a:ea typeface="宋体" panose="02010600030101010101" pitchFamily="2" charset="-122"/>
                        </a:rPr>
                        <a:t>重要的交通位置、界线等</a:t>
                      </a:r>
                      <a:endParaRPr lang="zh-CN" altLang="en-US" sz="2800" kern="0" dirty="0" smtClean="0">
                        <a:solidFill>
                          <a:srgbClr val="000000"/>
                        </a:solidFill>
                        <a:latin typeface="Times New Roman" panose="02020603050405020304" pitchFamily="65" charset="-122"/>
                        <a:ea typeface="宋体" panose="02010600030101010101" pitchFamily="2" charset="-122"/>
                      </a:endParaRPr>
                    </a:p>
                  </a:txBody>
                  <a:tcPr marL="45838" marR="45838" marT="45838" marB="45838"/>
                </a:tc>
              </a:tr>
            </a:tbl>
          </a:graphicData>
        </a:graphic>
      </p:graphicFrame>
      <p:pic>
        <p:nvPicPr>
          <p:cNvPr id="3" name="图片 4" descr="textimage7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07" y="276141"/>
            <a:ext cx="2234644" cy="6589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1580364"/>
            <a:ext cx="11369476" cy="37801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读“阿拉斯加某冰川示意图”,回答下面两题。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212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73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58063" y="2498051"/>
            <a:ext cx="3956969" cy="333710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84431" y="779083"/>
            <a:ext cx="4288279" cy="831850"/>
            <a:chOff x="650836" y="1917473"/>
            <a:chExt cx="4277161" cy="829693"/>
          </a:xfrm>
        </p:grpSpPr>
        <p:pic>
          <p:nvPicPr>
            <p:cNvPr id="5" name="Picture 2" descr="C:\Users\BA0121\Desktop\图片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50836" y="2062947"/>
              <a:ext cx="4205151" cy="622300"/>
            </a:xfrm>
            <a:prstGeom prst="rect">
              <a:avLst/>
            </a:prstGeom>
            <a:noFill/>
          </p:spPr>
        </p:pic>
        <p:sp>
          <p:nvSpPr>
            <p:cNvPr id="6" name="矩形 5"/>
            <p:cNvSpPr/>
            <p:nvPr/>
          </p:nvSpPr>
          <p:spPr>
            <a:xfrm>
              <a:off x="912958" y="1917473"/>
              <a:ext cx="4015039" cy="829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1" hangingPunct="0">
                <a:lnSpc>
                  <a:spcPct val="150000"/>
                </a:lnSpc>
                <a:spcBef>
                  <a:spcPts val="5475"/>
                </a:spcBef>
              </a:pPr>
              <a:r>
                <a:rPr lang="zh-CN" altLang="en-US" sz="3210" kern="0" dirty="0">
                  <a:solidFill>
                    <a:srgbClr val="FF0000"/>
                  </a:solidFill>
                  <a:latin typeface="华文琥珀" panose="02010800040101010101" charset="-122"/>
                  <a:ea typeface="华文琥珀" panose="02010800040101010101" charset="-122"/>
                </a:rPr>
                <a:t>素养引领</a:t>
              </a:r>
              <a:r>
                <a:rPr lang="en-US" altLang="zh-CN" sz="3210" kern="0" dirty="0">
                  <a:solidFill>
                    <a:srgbClr val="FF0000"/>
                  </a:solidFill>
                  <a:latin typeface="华文琥珀" panose="02010800040101010101" charset="-122"/>
                  <a:ea typeface="华文琥珀" panose="02010800040101010101" charset="-122"/>
                </a:rPr>
                <a:t>·</a:t>
              </a:r>
              <a:r>
                <a:rPr lang="zh-CN" altLang="en-US" sz="3210" kern="0" dirty="0">
                  <a:solidFill>
                    <a:srgbClr val="FF0000"/>
                  </a:solidFill>
                  <a:latin typeface="华文琥珀" panose="02010800040101010101" charset="-122"/>
                  <a:ea typeface="华文琥珀" panose="02010800040101010101" charset="-122"/>
                </a:rPr>
                <a:t>情境命题</a:t>
              </a:r>
              <a:endParaRPr lang="en-US" altLang="zh-CN" sz="3210" kern="0" dirty="0">
                <a:solidFill>
                  <a:srgbClr val="FF0000"/>
                </a:solidFill>
                <a:latin typeface="华文琥珀" panose="02010800040101010101" charset="-122"/>
                <a:ea typeface="华文琥珀" panose="0201080004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30105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图中冰川南北端的直线距离最接近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A.2 km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B.6 km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C.10 km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D.无法计算</a:t>
            </a:r>
            <a:endParaRPr lang="zh-CN" altLang="en-US" sz="1805" dirty="0"/>
          </a:p>
        </p:txBody>
      </p:sp>
      <p:sp>
        <p:nvSpPr>
          <p:cNvPr id="4" name="TextBox 2"/>
          <p:cNvSpPr txBox="1"/>
          <p:nvPr/>
        </p:nvSpPr>
        <p:spPr>
          <a:xfrm>
            <a:off x="580976" y="3787278"/>
            <a:ext cx="11369476" cy="30105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2.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图中P处冰川移动的方向大致为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A.西南方向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B.东北方向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C.西北方向　    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D.东南方向</a:t>
            </a:r>
            <a:endParaRPr lang="zh-CN" altLang="en-US" sz="1805" dirty="0"/>
          </a:p>
        </p:txBody>
      </p:sp>
      <p:sp>
        <p:nvSpPr>
          <p:cNvPr id="5" name="TextBox 4"/>
          <p:cNvSpPr txBox="1"/>
          <p:nvPr/>
        </p:nvSpPr>
        <p:spPr>
          <a:xfrm>
            <a:off x="6382495" y="1065578"/>
            <a:ext cx="358118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B</a:t>
            </a:r>
            <a:endParaRPr lang="zh-CN" altLang="en-US" sz="2605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81129" y="3897402"/>
            <a:ext cx="358118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A</a:t>
            </a:r>
            <a:endParaRPr lang="zh-CN" altLang="en-US" sz="2605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82495" y="1137201"/>
            <a:ext cx="360976" cy="4614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5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5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81129" y="3930525"/>
            <a:ext cx="360976" cy="4614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205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205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24079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　结合所学知识知,经线上1</a:t>
            </a:r>
            <a:r>
              <a:rPr lang="zh-CN" altLang="en-US" sz="261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的纬度距离约是111千米,1</a:t>
            </a:r>
            <a:r>
              <a:rPr lang="zh-CN" altLang="en-US" sz="261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°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=60',图</a:t>
            </a:r>
            <a:br>
              <a:rPr sz="1805" dirty="0">
                <a:solidFill>
                  <a:srgbClr val="FF0000"/>
                </a:solidFill>
              </a:rPr>
            </a:b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示南北跨约4',南北两端的直线距离约(4</a:t>
            </a:r>
            <a:r>
              <a:rPr lang="zh-CN" altLang="en-US" sz="261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÷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60)</a:t>
            </a:r>
            <a:r>
              <a:rPr lang="zh-CN" altLang="en-US" sz="2610" kern="0" dirty="0" smtClean="0">
                <a:solidFill>
                  <a:srgbClr val="FF0000"/>
                </a:solidFill>
                <a:latin typeface="Arial Narrow" panose="020B0606020202030204" pitchFamily="65" charset="-122"/>
                <a:ea typeface="Arial Unicode MS" panose="020B0604020202020204" charset="-122"/>
              </a:rPr>
              <a:t>×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111</a:t>
            </a:r>
            <a:r>
              <a:rPr lang="zh-CN" altLang="en-US" sz="2610" kern="0" dirty="0" smtClean="0">
                <a:solidFill>
                  <a:srgbClr val="FF0000"/>
                </a:solidFill>
                <a:latin typeface="黑体" panose="02010609060101010101" charset="-122"/>
                <a:ea typeface="宋体" panose="02010600030101010101" pitchFamily="2" charset="-122"/>
              </a:rPr>
              <a:t>≈</a:t>
            </a: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7 km,最接近6 km。P处冰</a:t>
            </a:r>
            <a:br>
              <a:rPr sz="1805" dirty="0">
                <a:solidFill>
                  <a:srgbClr val="FF0000"/>
                </a:solidFill>
              </a:rPr>
            </a:b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川处于谷地,大致向与等高线垂直,海拔较低处移动,根据图中经纬度可知向</a:t>
            </a:r>
            <a:br>
              <a:rPr sz="1805" dirty="0">
                <a:solidFill>
                  <a:srgbClr val="FF0000"/>
                </a:solidFill>
              </a:rPr>
            </a:b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西南方向移动。</a:t>
            </a:r>
            <a:endParaRPr lang="zh-CN" altLang="en-US" sz="1805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49847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latinLnBrk="1" hangingPunct="0">
              <a:lnSpc>
                <a:spcPct val="150000"/>
              </a:lnSpc>
            </a:pP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某学校校园东西长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1 000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米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南北宽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600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米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校内有孔子像距北门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300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米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距西门</a:t>
            </a:r>
            <a:endParaRPr lang="zh-CN" altLang="en-US" sz="2610" kern="0" dirty="0" smtClean="0">
              <a:latin typeface="Times New Roman" panose="02020603050405020304" pitchFamily="65" charset="-122"/>
              <a:ea typeface="宋体" panose="02010600030101010101" pitchFamily="2" charset="-122"/>
            </a:endParaRPr>
          </a:p>
          <a:p>
            <a:pPr eaLnBrk="0" latinLnBrk="1" hangingPunct="0">
              <a:lnSpc>
                <a:spcPct val="150000"/>
              </a:lnSpc>
            </a:pP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500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米</a:t>
            </a:r>
            <a:r>
              <a:rPr lang="en-US" altLang="zh-CN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,</a:t>
            </a:r>
            <a:r>
              <a:rPr lang="zh-CN" altLang="en-US" sz="2610" kern="0" dirty="0" smtClean="0">
                <a:latin typeface="Times New Roman" panose="02020603050405020304" pitchFamily="65" charset="-122"/>
                <a:ea typeface="宋体" panose="02010600030101010101" pitchFamily="2" charset="-122"/>
              </a:rPr>
              <a:t>校训牌位于孔子像的东北方。回答下题。</a:t>
            </a:r>
            <a:endParaRPr lang="zh-CN" altLang="en-US" sz="2805" dirty="0" smtClean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b="1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3.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下图中与上述信息相符的是</a:t>
            </a:r>
            <a:r>
              <a:rPr lang="zh-CN" altLang="en-US" sz="2045" kern="0" spc="567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(　　)</a:t>
            </a:r>
            <a:endParaRPr lang="zh-CN" altLang="en-US" sz="1805" dirty="0"/>
          </a:p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3770" kern="0" spc="25412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 </a:t>
            </a:r>
            <a:r>
              <a:rPr lang="zh-CN" altLang="en-US" sz="2610" kern="0" dirty="0" smtClean="0">
                <a:solidFill>
                  <a:srgbClr val="00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 </a:t>
            </a:r>
            <a:endParaRPr lang="zh-CN" altLang="en-US" sz="1805" dirty="0"/>
          </a:p>
        </p:txBody>
      </p:sp>
      <p:pic>
        <p:nvPicPr>
          <p:cNvPr id="3" name="图片 3" descr="textimage74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6697" y="2784546"/>
            <a:ext cx="4469353" cy="33648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51387" y="2139933"/>
            <a:ext cx="358118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5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C</a:t>
            </a:r>
            <a:endParaRPr lang="zh-CN" altLang="en-US" sz="2605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73307" y="902339"/>
            <a:ext cx="11369476" cy="1203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 eaLnBrk="0" latinLnBrk="1" hangingPunc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解析    该学校校园东西长1 000米,南北宽600米,符合要求的图示为A和C;</a:t>
            </a:r>
            <a:br>
              <a:rPr sz="1805" dirty="0">
                <a:solidFill>
                  <a:srgbClr val="FF0000"/>
                </a:solidFill>
              </a:rPr>
            </a:br>
            <a:r>
              <a:rPr lang="zh-CN" altLang="en-US" sz="2610" kern="0" dirty="0" smtClean="0">
                <a:solidFill>
                  <a:srgbClr val="FF0000"/>
                </a:solidFill>
                <a:latin typeface="Times New Roman" panose="02020603050405020304" pitchFamily="65" charset="-122"/>
                <a:ea typeface="宋体" panose="02010600030101010101" pitchFamily="2" charset="-122"/>
              </a:rPr>
              <a:t>结合校园内孔子像和校训牌相对位置最终判断C图示与题干材料相吻合。</a:t>
            </a:r>
            <a:endParaRPr lang="zh-CN" altLang="en-US" sz="1805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8520,&quot;width&quot;:8430}"/>
</p:tagLst>
</file>

<file path=ppt/tags/tag2.xml><?xml version="1.0" encoding="utf-8"?>
<p:tagLst xmlns:p="http://schemas.openxmlformats.org/presentationml/2006/main">
  <p:tag name="KSO_WM_UNIT_TABLE_BEAUTIFY" val="smartTable{ce4fd4ca-a3e2-44d9-ba5b-488376e31b5c}"/>
</p:tagLst>
</file>

<file path=ppt/tags/tag3.xml><?xml version="1.0" encoding="utf-8"?>
<p:tagLst xmlns:p="http://schemas.openxmlformats.org/presentationml/2006/main">
  <p:tag name="KSO_WM_UNIT_TABLE_BEAUTIFY" val="smartTable{3098a8c9-4e54-4b1d-b36e-1357d891ccae}"/>
</p:tagLst>
</file>

<file path=ppt/tags/tag4.xml><?xml version="1.0" encoding="utf-8"?>
<p:tagLst xmlns:p="http://schemas.openxmlformats.org/presentationml/2006/main">
  <p:tag name="KSO_WM_UNIT_TABLE_BEAUTIFY" val="smartTable{4148ad6b-2a6d-47d1-9159-24233857f42a}"/>
</p:tagLst>
</file>

<file path=ppt/tags/tag5.xml><?xml version="1.0" encoding="utf-8"?>
<p:tagLst xmlns:p="http://schemas.openxmlformats.org/presentationml/2006/main">
  <p:tag name="KSO_WM_UNIT_TABLE_BEAUTIFY" val="smartTable{785b2de5-23f6-4cf6-9c40-6fcf8a02d360}"/>
</p:tagLst>
</file>

<file path=ppt/theme/_rels/theme1.xml.rels><?xml version="1.0" encoding="UTF-8" standalone="yes"?>
<Relationships xmlns="http://schemas.openxmlformats.org/package/2006/relationships"><Relationship Id="rId2" Type="http://schemas.microsoft.com/office/2007/relationships/hdphoto" Target="../media/image3.wdp"/><Relationship Id="rId1" Type="http://schemas.openxmlformats.org/officeDocument/2006/relationships/image" Target="../media/image2.png"/></Relationships>
</file>

<file path=ppt/theme/theme1.xml><?xml version="1.0" encoding="utf-8"?>
<a:theme xmlns:a="http://schemas.openxmlformats.org/drawingml/2006/main" name="12_Office 主题​​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清晰兼容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5869</Words>
  <Application>WPS 演示</Application>
  <PresentationFormat>宽屏</PresentationFormat>
  <Paragraphs>577</Paragraphs>
  <Slides>58</Slides>
  <Notes>71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58</vt:i4>
      </vt:variant>
    </vt:vector>
  </HeadingPairs>
  <TitlesOfParts>
    <vt:vector size="85" baseType="lpstr">
      <vt:lpstr>Arial</vt:lpstr>
      <vt:lpstr>宋体</vt:lpstr>
      <vt:lpstr>Wingdings</vt:lpstr>
      <vt:lpstr>Calibri</vt:lpstr>
      <vt:lpstr>黑体</vt:lpstr>
      <vt:lpstr>微软雅黑</vt:lpstr>
      <vt:lpstr>Impact</vt:lpstr>
      <vt:lpstr>Times New Roman</vt:lpstr>
      <vt:lpstr>Courier New</vt:lpstr>
      <vt:lpstr>Courier New</vt:lpstr>
      <vt:lpstr>Verdana</vt:lpstr>
      <vt:lpstr>Times New Roman</vt:lpstr>
      <vt:lpstr>Arial Unicode MS</vt:lpstr>
      <vt:lpstr>Times New Roman</vt:lpstr>
      <vt:lpstr>Wingdings</vt:lpstr>
      <vt:lpstr>Arial Narrow</vt:lpstr>
      <vt:lpstr>楷体_GB2312</vt:lpstr>
      <vt:lpstr>新宋体</vt:lpstr>
      <vt:lpstr>华文细黑</vt:lpstr>
      <vt:lpstr>华文琥珀</vt:lpstr>
      <vt:lpstr>12_Office 主题​​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广东梅县东山中学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大地的</dc:title>
  <dc:creator>冰蝴蝶</dc:creator>
  <cp:lastModifiedBy>月无双</cp:lastModifiedBy>
  <cp:revision>533</cp:revision>
  <dcterms:created xsi:type="dcterms:W3CDTF">2012-11-09T02:28:00Z</dcterms:created>
  <dcterms:modified xsi:type="dcterms:W3CDTF">2020-09-01T03:03:16Z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