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heme/theme2.xml" ContentType="application/vnd.openxmlformats-officedocument.them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notesSlides/notesSlide1.xml" ContentType="application/vnd.openxmlformats-officedocument.presentationml.notesSlide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notesSlides/notesSlide2.xml" ContentType="application/vnd.openxmlformats-officedocument.presentationml.notesSlide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notesSlides/notesSlide3.xml" ContentType="application/vnd.openxmlformats-officedocument.presentationml.notesSlide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notesSlides/notesSlide4.xml" ContentType="application/vnd.openxmlformats-officedocument.presentationml.notesSlide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511" r:id="rId2"/>
    <p:sldId id="435" r:id="rId3"/>
    <p:sldId id="512" r:id="rId4"/>
    <p:sldId id="397" r:id="rId5"/>
    <p:sldId id="383" r:id="rId6"/>
    <p:sldId id="406" r:id="rId7"/>
    <p:sldId id="437" r:id="rId8"/>
    <p:sldId id="477" r:id="rId9"/>
    <p:sldId id="413" r:id="rId10"/>
    <p:sldId id="424" r:id="rId11"/>
    <p:sldId id="494" r:id="rId12"/>
    <p:sldId id="496" r:id="rId13"/>
    <p:sldId id="497" r:id="rId14"/>
    <p:sldId id="503" r:id="rId15"/>
    <p:sldId id="505" r:id="rId16"/>
    <p:sldId id="513" r:id="rId17"/>
    <p:sldId id="479" r:id="rId18"/>
    <p:sldId id="447" r:id="rId19"/>
    <p:sldId id="363" r:id="rId20"/>
    <p:sldId id="364" r:id="rId21"/>
    <p:sldId id="367" r:id="rId22"/>
    <p:sldId id="370" r:id="rId23"/>
    <p:sldId id="372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="" xmlns:p1710="http://schemas.microsoft.com/office/powerpoint/2017/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3" autoAdjust="0"/>
    <p:restoredTop sz="89701" autoAdjust="0"/>
  </p:normalViewPr>
  <p:slideViewPr>
    <p:cSldViewPr snapToGrid="0">
      <p:cViewPr varScale="1">
        <p:scale>
          <a:sx n="67" d="100"/>
          <a:sy n="67" d="100"/>
        </p:scale>
        <p:origin x="68" y="18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66.xml"/><Relationship Id="rId7" Type="http://schemas.openxmlformats.org/officeDocument/2006/relationships/tags" Target="../tags/tag70.xml"/><Relationship Id="rId2" Type="http://schemas.openxmlformats.org/officeDocument/2006/relationships/tags" Target="../tags/tag65.xml"/><Relationship Id="rId1" Type="http://schemas.openxmlformats.org/officeDocument/2006/relationships/theme" Target="../theme/theme2.xml"/><Relationship Id="rId6" Type="http://schemas.openxmlformats.org/officeDocument/2006/relationships/tags" Target="../tags/tag69.xml"/><Relationship Id="rId5" Type="http://schemas.openxmlformats.org/officeDocument/2006/relationships/tags" Target="../tags/tag68.xml"/><Relationship Id="rId4" Type="http://schemas.openxmlformats.org/officeDocument/2006/relationships/tags" Target="../tags/tag6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A42EBF-3643-4FE8-ABFE-BC29C8D3B172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A53F5E-2BE5-4B62-BE3F-2587665DEA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53F5E-2BE5-4B62-BE3F-2587665DEAE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9998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齐读；“皆”字，顿挫有力，把泰山的水景由两条河铺开成</a:t>
            </a:r>
            <a:r>
              <a:rPr lang="zh-CN" altLang="en-US" sz="1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面</a:t>
            </a:r>
            <a:r>
              <a:rPr lang="zh-CN" altLang="en-US" sz="12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写去，点出了</a:t>
            </a:r>
            <a:r>
              <a:rPr lang="zh-CN" altLang="en-US" sz="12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众多支流纵横交叉、终归一河</a:t>
            </a:r>
            <a:r>
              <a:rPr lang="zh-CN" altLang="en-US" sz="12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的景色。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53F5E-2BE5-4B62-BE3F-2587665DEAE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6822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指名读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53F5E-2BE5-4B62-BE3F-2587665DEAE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24076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1" dirty="0" smtClean="0">
                <a:latin typeface=""/>
                <a:ea typeface="楷体" panose="02010609060101010101" pitchFamily="49" charset="-122"/>
                <a:sym typeface=""/>
              </a:rPr>
              <a:t>戊申这一天是月底，五更的时候，我和子颖坐在日观亭里，等待日出。大风扬起的积雪扑打在脸上。日观亭东面从脚底往下都是云雾弥漫，依稀可见云中几十个白色的像骰子似的东西，那是山峰。天边的云彩形成一条线（呈现出）奇异的颜色，一会儿又变成五颜六色的。太阳升上来了，红色的像朱砂一样，下面有红光，晃动摇荡着托着它。有人说，这是东海。回头看日观峰以西的山峰，有的被日光照着，有的没有被照着，或红或白，颜色错杂，都像脊背弯曲的样子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A53F5E-2BE5-4B62-BE3F-2587665DEAE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517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tags" Target="../tags/tag54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4.xml"/><Relationship Id="rId4" Type="http://schemas.openxmlformats.org/officeDocument/2006/relationships/tags" Target="../tags/tag6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0D5CCDD7-6885-4367-AECD-7CCB9CA7710E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10761D37-E941-45DC-825E-E4C1BBB38F8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0D5CCDD7-6885-4367-AECD-7CCB9CA7710E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10761D37-E941-45DC-825E-E4C1BBB38F8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0D5CCDD7-6885-4367-AECD-7CCB9CA7710E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10761D37-E941-45DC-825E-E4C1BBB38F8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0D5CCDD7-6885-4367-AECD-7CCB9CA7710E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10761D37-E941-45DC-825E-E4C1BBB38F8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0D5CCDD7-6885-4367-AECD-7CCB9CA7710E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10761D37-E941-45DC-825E-E4C1BBB38F8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0D5CCDD7-6885-4367-AECD-7CCB9CA7710E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10761D37-E941-45DC-825E-E4C1BBB38F8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0D5CCDD7-6885-4367-AECD-7CCB9CA7710E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10761D37-E941-45DC-825E-E4C1BBB38F8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0D5CCDD7-6885-4367-AECD-7CCB9CA7710E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10761D37-E941-45DC-825E-E4C1BBB38F8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0D5CCDD7-6885-4367-AECD-7CCB9CA7710E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10761D37-E941-45DC-825E-E4C1BBB38F8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0D5CCDD7-6885-4367-AECD-7CCB9CA7710E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10761D37-E941-45DC-825E-E4C1BBB38F8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0D5CCDD7-6885-4367-AECD-7CCB9CA7710E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10761D37-E941-45DC-825E-E4C1BBB38F8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5CCDD7-6885-4367-AECD-7CCB9CA7710E}" type="datetimeFigureOut">
              <a:rPr lang="zh-CN" altLang="en-US" smtClean="0"/>
              <a:t>2021/1/19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61D37-E941-45DC-825E-E4C1BBB38F8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73.xml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image" Target="../media/image3.jpe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7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86.xml"/><Relationship Id="rId3" Type="http://schemas.openxmlformats.org/officeDocument/2006/relationships/tags" Target="../tags/tag81.xml"/><Relationship Id="rId7" Type="http://schemas.openxmlformats.org/officeDocument/2006/relationships/tags" Target="../tags/tag85.xml"/><Relationship Id="rId2" Type="http://schemas.openxmlformats.org/officeDocument/2006/relationships/tags" Target="../tags/tag80.xml"/><Relationship Id="rId1" Type="http://schemas.openxmlformats.org/officeDocument/2006/relationships/tags" Target="../tags/tag79.xml"/><Relationship Id="rId6" Type="http://schemas.openxmlformats.org/officeDocument/2006/relationships/tags" Target="../tags/tag84.xml"/><Relationship Id="rId5" Type="http://schemas.openxmlformats.org/officeDocument/2006/relationships/tags" Target="../tags/tag83.xml"/><Relationship Id="rId10" Type="http://schemas.openxmlformats.org/officeDocument/2006/relationships/image" Target="../media/image4.png"/><Relationship Id="rId4" Type="http://schemas.openxmlformats.org/officeDocument/2006/relationships/tags" Target="../tags/tag82.xml"/><Relationship Id="rId9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94.xml"/><Relationship Id="rId13" Type="http://schemas.openxmlformats.org/officeDocument/2006/relationships/notesSlide" Target="../notesSlides/notesSlide1.xml"/><Relationship Id="rId3" Type="http://schemas.openxmlformats.org/officeDocument/2006/relationships/tags" Target="../tags/tag89.xml"/><Relationship Id="rId7" Type="http://schemas.openxmlformats.org/officeDocument/2006/relationships/tags" Target="../tags/tag93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88.xml"/><Relationship Id="rId16" Type="http://schemas.openxmlformats.org/officeDocument/2006/relationships/audio" Target="../media/audio3.wav"/><Relationship Id="rId1" Type="http://schemas.openxmlformats.org/officeDocument/2006/relationships/tags" Target="../tags/tag87.xml"/><Relationship Id="rId6" Type="http://schemas.openxmlformats.org/officeDocument/2006/relationships/tags" Target="../tags/tag92.xml"/><Relationship Id="rId11" Type="http://schemas.openxmlformats.org/officeDocument/2006/relationships/tags" Target="../tags/tag97.xml"/><Relationship Id="rId5" Type="http://schemas.openxmlformats.org/officeDocument/2006/relationships/tags" Target="../tags/tag91.xml"/><Relationship Id="rId15" Type="http://schemas.openxmlformats.org/officeDocument/2006/relationships/audio" Target="../media/audio2.wav"/><Relationship Id="rId10" Type="http://schemas.openxmlformats.org/officeDocument/2006/relationships/tags" Target="../tags/tag96.xml"/><Relationship Id="rId4" Type="http://schemas.openxmlformats.org/officeDocument/2006/relationships/tags" Target="../tags/tag90.xml"/><Relationship Id="rId9" Type="http://schemas.openxmlformats.org/officeDocument/2006/relationships/tags" Target="../tags/tag95.xml"/><Relationship Id="rId1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105.xml"/><Relationship Id="rId13" Type="http://schemas.openxmlformats.org/officeDocument/2006/relationships/audio" Target="../media/audio2.wav"/><Relationship Id="rId3" Type="http://schemas.openxmlformats.org/officeDocument/2006/relationships/tags" Target="../tags/tag100.xml"/><Relationship Id="rId7" Type="http://schemas.openxmlformats.org/officeDocument/2006/relationships/tags" Target="../tags/tag104.xml"/><Relationship Id="rId12" Type="http://schemas.openxmlformats.org/officeDocument/2006/relationships/audio" Target="../media/audio3.wav"/><Relationship Id="rId2" Type="http://schemas.openxmlformats.org/officeDocument/2006/relationships/tags" Target="../tags/tag99.xml"/><Relationship Id="rId1" Type="http://schemas.openxmlformats.org/officeDocument/2006/relationships/tags" Target="../tags/tag98.xml"/><Relationship Id="rId6" Type="http://schemas.openxmlformats.org/officeDocument/2006/relationships/tags" Target="../tags/tag103.xml"/><Relationship Id="rId11" Type="http://schemas.openxmlformats.org/officeDocument/2006/relationships/notesSlide" Target="../notesSlides/notesSlide2.xml"/><Relationship Id="rId5" Type="http://schemas.openxmlformats.org/officeDocument/2006/relationships/tags" Target="../tags/tag102.xml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101.xml"/><Relationship Id="rId9" Type="http://schemas.openxmlformats.org/officeDocument/2006/relationships/tags" Target="../tags/tag106.xml"/><Relationship Id="rId1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08.xml"/><Relationship Id="rId1" Type="http://schemas.openxmlformats.org/officeDocument/2006/relationships/tags" Target="../tags/tag107.xml"/><Relationship Id="rId4" Type="http://schemas.openxmlformats.org/officeDocument/2006/relationships/notesSlide" Target="../notesSlides/notesSlide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116.xml"/><Relationship Id="rId13" Type="http://schemas.openxmlformats.org/officeDocument/2006/relationships/tags" Target="../tags/tag121.xml"/><Relationship Id="rId18" Type="http://schemas.openxmlformats.org/officeDocument/2006/relationships/tags" Target="../tags/tag126.xml"/><Relationship Id="rId26" Type="http://schemas.openxmlformats.org/officeDocument/2006/relationships/slideLayout" Target="../slideLayouts/slideLayout1.xml"/><Relationship Id="rId3" Type="http://schemas.openxmlformats.org/officeDocument/2006/relationships/tags" Target="../tags/tag111.xml"/><Relationship Id="rId21" Type="http://schemas.openxmlformats.org/officeDocument/2006/relationships/tags" Target="../tags/tag129.xml"/><Relationship Id="rId7" Type="http://schemas.openxmlformats.org/officeDocument/2006/relationships/tags" Target="../tags/tag115.xml"/><Relationship Id="rId12" Type="http://schemas.openxmlformats.org/officeDocument/2006/relationships/tags" Target="../tags/tag120.xml"/><Relationship Id="rId17" Type="http://schemas.openxmlformats.org/officeDocument/2006/relationships/tags" Target="../tags/tag125.xml"/><Relationship Id="rId25" Type="http://schemas.openxmlformats.org/officeDocument/2006/relationships/tags" Target="../tags/tag133.xml"/><Relationship Id="rId2" Type="http://schemas.openxmlformats.org/officeDocument/2006/relationships/tags" Target="../tags/tag110.xml"/><Relationship Id="rId16" Type="http://schemas.openxmlformats.org/officeDocument/2006/relationships/tags" Target="../tags/tag124.xml"/><Relationship Id="rId20" Type="http://schemas.openxmlformats.org/officeDocument/2006/relationships/tags" Target="../tags/tag128.xml"/><Relationship Id="rId1" Type="http://schemas.openxmlformats.org/officeDocument/2006/relationships/tags" Target="../tags/tag109.xml"/><Relationship Id="rId6" Type="http://schemas.openxmlformats.org/officeDocument/2006/relationships/tags" Target="../tags/tag114.xml"/><Relationship Id="rId11" Type="http://schemas.openxmlformats.org/officeDocument/2006/relationships/tags" Target="../tags/tag119.xml"/><Relationship Id="rId24" Type="http://schemas.openxmlformats.org/officeDocument/2006/relationships/tags" Target="../tags/tag132.xml"/><Relationship Id="rId5" Type="http://schemas.openxmlformats.org/officeDocument/2006/relationships/tags" Target="../tags/tag113.xml"/><Relationship Id="rId15" Type="http://schemas.openxmlformats.org/officeDocument/2006/relationships/tags" Target="../tags/tag123.xml"/><Relationship Id="rId23" Type="http://schemas.openxmlformats.org/officeDocument/2006/relationships/tags" Target="../tags/tag131.xml"/><Relationship Id="rId10" Type="http://schemas.openxmlformats.org/officeDocument/2006/relationships/tags" Target="../tags/tag118.xml"/><Relationship Id="rId19" Type="http://schemas.openxmlformats.org/officeDocument/2006/relationships/tags" Target="../tags/tag127.xml"/><Relationship Id="rId4" Type="http://schemas.openxmlformats.org/officeDocument/2006/relationships/tags" Target="../tags/tag112.xml"/><Relationship Id="rId9" Type="http://schemas.openxmlformats.org/officeDocument/2006/relationships/tags" Target="../tags/tag117.xml"/><Relationship Id="rId14" Type="http://schemas.openxmlformats.org/officeDocument/2006/relationships/tags" Target="../tags/tag122.xml"/><Relationship Id="rId22" Type="http://schemas.openxmlformats.org/officeDocument/2006/relationships/tags" Target="../tags/tag130.xml"/><Relationship Id="rId27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tags" Target="../tags/tag136.xml"/><Relationship Id="rId7" Type="http://schemas.openxmlformats.org/officeDocument/2006/relationships/notesSlide" Target="../notesSlides/notesSlide4.xml"/><Relationship Id="rId2" Type="http://schemas.openxmlformats.org/officeDocument/2006/relationships/tags" Target="../tags/tag135.xml"/><Relationship Id="rId1" Type="http://schemas.openxmlformats.org/officeDocument/2006/relationships/tags" Target="../tags/tag134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38.xml"/><Relationship Id="rId4" Type="http://schemas.openxmlformats.org/officeDocument/2006/relationships/tags" Target="../tags/tag137.xml"/><Relationship Id="rId9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2.xml"/><Relationship Id="rId1" Type="http://schemas.openxmlformats.org/officeDocument/2006/relationships/tags" Target="../tags/tag14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4.xml"/><Relationship Id="rId1" Type="http://schemas.openxmlformats.org/officeDocument/2006/relationships/tags" Target="../tags/tag14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tags" Target="../tags/tag149.xml"/><Relationship Id="rId7" Type="http://schemas.openxmlformats.org/officeDocument/2006/relationships/image" Target="../media/image4.png"/><Relationship Id="rId2" Type="http://schemas.openxmlformats.org/officeDocument/2006/relationships/tags" Target="../tags/tag148.xml"/><Relationship Id="rId1" Type="http://schemas.openxmlformats.org/officeDocument/2006/relationships/tags" Target="../tags/tag147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51.xml"/><Relationship Id="rId4" Type="http://schemas.openxmlformats.org/officeDocument/2006/relationships/tags" Target="../tags/tag15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5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4.xml"/><Relationship Id="rId1" Type="http://schemas.openxmlformats.org/officeDocument/2006/relationships/tags" Target="../tags/tag153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157.xml"/><Relationship Id="rId7" Type="http://schemas.openxmlformats.org/officeDocument/2006/relationships/tags" Target="../tags/tag161.xml"/><Relationship Id="rId2" Type="http://schemas.openxmlformats.org/officeDocument/2006/relationships/tags" Target="../tags/tag156.xml"/><Relationship Id="rId1" Type="http://schemas.openxmlformats.org/officeDocument/2006/relationships/tags" Target="../tags/tag155.xml"/><Relationship Id="rId6" Type="http://schemas.openxmlformats.org/officeDocument/2006/relationships/tags" Target="../tags/tag160.xml"/><Relationship Id="rId5" Type="http://schemas.openxmlformats.org/officeDocument/2006/relationships/tags" Target="../tags/tag159.xml"/><Relationship Id="rId4" Type="http://schemas.openxmlformats.org/officeDocument/2006/relationships/tags" Target="../tags/tag15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3.xml"/><Relationship Id="rId1" Type="http://schemas.openxmlformats.org/officeDocument/2006/relationships/tags" Target="../tags/tag16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5.xml"/><Relationship Id="rId1" Type="http://schemas.openxmlformats.org/officeDocument/2006/relationships/tags" Target="../tags/tag16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67.xml"/><Relationship Id="rId1" Type="http://schemas.openxmlformats.org/officeDocument/2006/relationships/tags" Target="../tags/tag16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tags" Target="../tags/tag175.xml"/><Relationship Id="rId3" Type="http://schemas.openxmlformats.org/officeDocument/2006/relationships/tags" Target="../tags/tag170.xml"/><Relationship Id="rId7" Type="http://schemas.openxmlformats.org/officeDocument/2006/relationships/tags" Target="../tags/tag174.xml"/><Relationship Id="rId2" Type="http://schemas.openxmlformats.org/officeDocument/2006/relationships/tags" Target="../tags/tag169.xml"/><Relationship Id="rId1" Type="http://schemas.openxmlformats.org/officeDocument/2006/relationships/tags" Target="../tags/tag168.xml"/><Relationship Id="rId6" Type="http://schemas.openxmlformats.org/officeDocument/2006/relationships/tags" Target="../tags/tag173.xml"/><Relationship Id="rId5" Type="http://schemas.openxmlformats.org/officeDocument/2006/relationships/tags" Target="../tags/tag172.xml"/><Relationship Id="rId10" Type="http://schemas.openxmlformats.org/officeDocument/2006/relationships/image" Target="../media/image11.png"/><Relationship Id="rId4" Type="http://schemas.openxmlformats.org/officeDocument/2006/relationships/tags" Target="../tags/tag171.xml"/><Relationship Id="rId9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8982909" y="384175"/>
            <a:ext cx="1785104" cy="538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720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   望</a:t>
            </a:r>
            <a:r>
              <a:rPr lang="zh-CN" altLang="en-US" sz="720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岳</a:t>
            </a:r>
            <a:endParaRPr lang="en-US" altLang="zh-CN" sz="7200">
              <a:solidFill>
                <a:schemeClr val="tx1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320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——</a:t>
            </a:r>
            <a:r>
              <a:rPr lang="zh-CN" altLang="en-US" sz="320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杜甫</a:t>
            </a:r>
          </a:p>
        </p:txBody>
      </p:sp>
      <p:sp>
        <p:nvSpPr>
          <p:cNvPr id="20483" name="文本框 5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518077" y="1298575"/>
            <a:ext cx="2154436" cy="489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岱宗</a:t>
            </a:r>
            <a:r>
              <a:rPr lang="zh-CN" altLang="en-US" sz="320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夫如何？齐鲁青未了。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造化钟神秀，阴阳割昏晓。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荡胸生曾云，决眦入归鸟。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20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会当凌绝顶，一览众山小。</a:t>
            </a: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457200" y="1597025"/>
            <a:ext cx="5478463" cy="3778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8239911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bkimg.cdn.bcebos.com/pic/2f738bd4b31c870160e5c9c3237f9e2f0708ff40?x-bce-process=image/watermark,image_d2F0ZXIvYmFpa2U3Mg==,g_7,xp_5,yp_5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 bwMode="auto">
          <a:xfrm>
            <a:off x="342619" y="1171073"/>
            <a:ext cx="11223740" cy="523774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标题 1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589213" y="2514600"/>
            <a:ext cx="8915400" cy="2262188"/>
          </a:xfrm>
        </p:spPr>
        <p:txBody>
          <a:bodyPr/>
          <a:lstStyle/>
          <a:p>
            <a:pPr eaLnBrk="1" hangingPunct="1"/>
            <a:endParaRPr lang="zh-CN" altLang="en-US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3074" name="副标题 2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589213" y="4776788"/>
            <a:ext cx="8915400" cy="11271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ct val="0"/>
              </a:spcAft>
              <a:buFont typeface="Wingdings 3" panose="05040102010807070707" pitchFamily="18" charset="2"/>
              <a:buNone/>
              <a:defRPr/>
            </a:pPr>
            <a:endParaRPr lang="zh-CN" altLang="en-US">
              <a:latin typeface=""/>
              <a:ea typeface="楷体" panose="02010609060101010101" pitchFamily="49" charset="-122"/>
              <a:sym typeface=""/>
            </a:endParaRPr>
          </a:p>
        </p:txBody>
      </p:sp>
      <p:pic>
        <p:nvPicPr>
          <p:cNvPr id="19460" name="图片 3" descr="20089994841580_2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" t="2202" r="1703" b="5412"/>
          <a:stretch>
            <a:fillRect/>
          </a:stretch>
        </p:blipFill>
        <p:spPr bwMode="auto">
          <a:xfrm>
            <a:off x="0" y="-42958"/>
            <a:ext cx="12206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文本框 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341688" y="1933575"/>
            <a:ext cx="67119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960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登泰山记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480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          </a:t>
            </a:r>
            <a:r>
              <a:rPr lang="zh-CN" altLang="en-US" sz="480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清·姚鼐</a:t>
            </a:r>
          </a:p>
        </p:txBody>
      </p:sp>
    </p:spTree>
    <p:extLst>
      <p:ext uri="{BB962C8B-B14F-4D97-AF65-F5344CB8AC3E}">
        <p14:creationId xmlns:p14="http://schemas.microsoft.com/office/powerpoint/2010/main" val="380034238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直接连接符 10"/>
          <p:cNvCxnSpPr/>
          <p:nvPr>
            <p:custDataLst>
              <p:tags r:id="rId1"/>
            </p:custDataLst>
          </p:nvPr>
        </p:nvCxnSpPr>
        <p:spPr>
          <a:xfrm>
            <a:off x="554597" y="2413122"/>
            <a:ext cx="11276198" cy="6314"/>
          </a:xfrm>
          <a:prstGeom prst="line">
            <a:avLst/>
          </a:prstGeom>
          <a:ln w="254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标题 1"/>
          <p:cNvSpPr txBox="1"/>
          <p:nvPr>
            <p:custDataLst>
              <p:tags r:id="rId2"/>
            </p:custDataLst>
          </p:nvPr>
        </p:nvSpPr>
        <p:spPr bwMode="auto">
          <a:xfrm>
            <a:off x="5438246" y="511282"/>
            <a:ext cx="5185185" cy="1445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6000" smtClean="0">
                <a:latin typeface=""/>
                <a:ea typeface="楷体" panose="02010609060101010101" pitchFamily="49" charset="-122"/>
                <a:sym typeface=""/>
              </a:rPr>
              <a:t>登泰山</a:t>
            </a:r>
            <a:r>
              <a:rPr lang="zh-CN" altLang="en-US" sz="600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记</a:t>
            </a:r>
            <a:endParaRPr lang="zh-CN" altLang="en-US" sz="6000">
              <a:solidFill>
                <a:srgbClr val="FF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9" name="矩形 8"/>
          <p:cNvSpPr/>
          <p:nvPr>
            <p:custDataLst>
              <p:tags r:id="rId3"/>
            </p:custDataLst>
          </p:nvPr>
        </p:nvSpPr>
        <p:spPr>
          <a:xfrm>
            <a:off x="9252368" y="1784502"/>
            <a:ext cx="6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smtClean="0">
                <a:latin typeface=""/>
                <a:ea typeface="楷体" panose="02010609060101010101" pitchFamily="49" charset="-122"/>
                <a:sym typeface=""/>
              </a:rPr>
              <a:t>姚鼐</a:t>
            </a:r>
            <a:endParaRPr lang="zh-CN" altLang="en-US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14" name="文本框 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32876" y="2678724"/>
            <a:ext cx="4887827" cy="181588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kumimoji="0" lang="zh-CN" altLang="en-US" sz="28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《小石潭记》</a:t>
            </a:r>
            <a:r>
              <a:rPr kumimoji="0" lang="zh-CN" altLang="en-US" sz="28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（柳宗元</a:t>
            </a:r>
            <a:r>
              <a:rPr kumimoji="0" lang="zh-CN" altLang="en-US" sz="28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）</a:t>
            </a:r>
          </a:p>
          <a:p>
            <a:pPr>
              <a:buFont typeface="Arial" panose="020B0604020202020204" pitchFamily="34" charset="0"/>
              <a:buNone/>
            </a:pPr>
            <a:r>
              <a:rPr kumimoji="0" lang="zh-CN" altLang="en-US" sz="28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《岳阳楼记》</a:t>
            </a:r>
            <a:r>
              <a:rPr kumimoji="0" lang="zh-CN" altLang="en-US" sz="28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（范仲淹</a:t>
            </a:r>
            <a:r>
              <a:rPr kumimoji="0" lang="zh-CN" altLang="en-US" sz="28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）</a:t>
            </a:r>
          </a:p>
          <a:p>
            <a:pPr>
              <a:buFont typeface="Arial" panose="020B0604020202020204" pitchFamily="34" charset="0"/>
              <a:buNone/>
            </a:pPr>
            <a:r>
              <a:rPr kumimoji="0" lang="zh-CN" altLang="en-US" sz="28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《醉翁亭记》</a:t>
            </a:r>
            <a:r>
              <a:rPr kumimoji="0" lang="zh-CN" altLang="en-US" sz="28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（欧阳修</a:t>
            </a:r>
            <a:r>
              <a:rPr kumimoji="0" lang="zh-CN" altLang="en-US" sz="28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）</a:t>
            </a:r>
          </a:p>
          <a:p>
            <a:pPr>
              <a:buFont typeface="Arial" panose="020B0604020202020204" pitchFamily="34" charset="0"/>
              <a:buNone/>
            </a:pPr>
            <a:r>
              <a:rPr kumimoji="0" lang="zh-CN" altLang="en-US" sz="28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《桃花源记》</a:t>
            </a:r>
            <a:r>
              <a:rPr kumimoji="0" lang="zh-CN" altLang="en-US" sz="28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（陶渊明</a:t>
            </a:r>
            <a:r>
              <a:rPr kumimoji="0" lang="zh-CN" altLang="en-US" sz="28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）</a:t>
            </a:r>
          </a:p>
        </p:txBody>
      </p:sp>
      <p:sp>
        <p:nvSpPr>
          <p:cNvPr id="15" name="矩形 14"/>
          <p:cNvSpPr/>
          <p:nvPr>
            <p:custDataLst>
              <p:tags r:id="rId5"/>
            </p:custDataLst>
          </p:nvPr>
        </p:nvSpPr>
        <p:spPr>
          <a:xfrm>
            <a:off x="1337290" y="5051381"/>
            <a:ext cx="9911733" cy="1301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本文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属于</a:t>
            </a:r>
            <a:r>
              <a:rPr lang="zh-CN" altLang="en-US" sz="2800" b="1" dirty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山水游记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。“泰山”点明浏览的地点，“登”表明侧重于叙述、描写游泰山的经过和所见所感。</a:t>
            </a:r>
            <a:endParaRPr lang="zh-CN" altLang="zh-CN" sz="2800" b="1" dirty="0">
              <a:latin typeface=""/>
              <a:ea typeface="楷体" panose="02010609060101010101" pitchFamily="49" charset="-122"/>
              <a:sym typeface=""/>
            </a:endParaRPr>
          </a:p>
        </p:txBody>
      </p:sp>
      <p:pic>
        <p:nvPicPr>
          <p:cNvPr id="16" name="图片 1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97" y="690057"/>
            <a:ext cx="2542447" cy="781233"/>
          </a:xfrm>
          <a:prstGeom prst="rect">
            <a:avLst/>
          </a:prstGeom>
        </p:spPr>
      </p:pic>
      <p:sp>
        <p:nvSpPr>
          <p:cNvPr id="17" name="内容占位符 2"/>
          <p:cNvSpPr txBox="1"/>
          <p:nvPr>
            <p:custDataLst>
              <p:tags r:id="rId7"/>
            </p:custDataLst>
          </p:nvPr>
        </p:nvSpPr>
        <p:spPr bwMode="auto">
          <a:xfrm>
            <a:off x="1130182" y="793052"/>
            <a:ext cx="1834025" cy="575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"/>
                <a:ea typeface="楷体" panose="02010609060101010101" pitchFamily="49" charset="-122"/>
                <a:sym typeface=""/>
              </a:rPr>
              <a:t>题目解说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18" name="矩形 17"/>
          <p:cNvSpPr/>
          <p:nvPr>
            <p:custDataLst>
              <p:tags r:id="rId8"/>
            </p:custDataLst>
          </p:nvPr>
        </p:nvSpPr>
        <p:spPr>
          <a:xfrm>
            <a:off x="5076825" y="2609820"/>
            <a:ext cx="67539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记，一种文体。可叙事，可写景，可状物，目的在于抒发作者的情怀和抱负，阐述作者的某些观点和态度</a:t>
            </a:r>
            <a:r>
              <a:rPr lang="zh-CN" altLang="en-US" sz="3200" dirty="0" smtClean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。</a:t>
            </a:r>
            <a:endParaRPr lang="zh-CN" altLang="en-US" sz="3200" dirty="0">
              <a:solidFill>
                <a:srgbClr val="0000FF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本框 11265"/>
          <p:cNvSpPr txBox="1"/>
          <p:nvPr>
            <p:custDataLst>
              <p:tags r:id="rId1"/>
            </p:custDataLst>
          </p:nvPr>
        </p:nvSpPr>
        <p:spPr>
          <a:xfrm>
            <a:off x="304800" y="152778"/>
            <a:ext cx="3149600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作者</a:t>
            </a:r>
          </a:p>
        </p:txBody>
      </p:sp>
      <p:sp>
        <p:nvSpPr>
          <p:cNvPr id="11267" name="文本框 11266"/>
          <p:cNvSpPr txBox="1"/>
          <p:nvPr>
            <p:custDataLst>
              <p:tags r:id="rId2"/>
            </p:custDataLst>
          </p:nvPr>
        </p:nvSpPr>
        <p:spPr>
          <a:xfrm>
            <a:off x="1506452" y="424349"/>
            <a:ext cx="10042359" cy="224676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"/>
                <a:ea typeface="楷体" panose="02010609060101010101" pitchFamily="49" charset="-122"/>
                <a:sym typeface=""/>
              </a:rPr>
              <a:t>        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姚鼐（</a:t>
            </a:r>
            <a:r>
              <a:rPr lang="en-US" altLang="zh-CN" sz="2800" b="1" dirty="0">
                <a:latin typeface=""/>
                <a:ea typeface="楷体" panose="02010609060101010101" pitchFamily="49" charset="-122"/>
                <a:sym typeface=""/>
              </a:rPr>
              <a:t>1731—1815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），字</a:t>
            </a:r>
            <a:r>
              <a:rPr lang="zh-CN" altLang="en-US" sz="2800" b="1" u="sng" dirty="0">
                <a:latin typeface=""/>
                <a:ea typeface="楷体" panose="02010609060101010101" pitchFamily="49" charset="-122"/>
                <a:sym typeface=""/>
              </a:rPr>
              <a:t>           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，一字梦谷，室名</a:t>
            </a:r>
            <a:r>
              <a:rPr lang="zh-CN" altLang="en-US" sz="2800" b="1" u="sng" dirty="0">
                <a:latin typeface=""/>
                <a:ea typeface="楷体" panose="02010609060101010101" pitchFamily="49" charset="-122"/>
                <a:sym typeface=""/>
              </a:rPr>
              <a:t>            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，清代桐城人。所编</a:t>
            </a:r>
            <a:r>
              <a:rPr lang="zh-CN" altLang="en-US" sz="2800" b="1" u="sng" dirty="0">
                <a:latin typeface=""/>
                <a:ea typeface="楷体" panose="02010609060101010101" pitchFamily="49" charset="-122"/>
                <a:sym typeface=""/>
              </a:rPr>
              <a:t>                          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，历来负有盛誉。姚鼐治学以经为主，兼及子、史、诗文，著有</a:t>
            </a:r>
            <a:r>
              <a:rPr lang="zh-CN" altLang="en-US" sz="2800" b="1" u="sng" dirty="0">
                <a:latin typeface=""/>
                <a:ea typeface="楷体" panose="02010609060101010101" pitchFamily="49" charset="-122"/>
                <a:sym typeface=""/>
              </a:rPr>
              <a:t>                            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。在创作方面，</a:t>
            </a:r>
            <a:r>
              <a:rPr lang="zh-CN" altLang="en-US" sz="2800" b="1" dirty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姚鼐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师承</a:t>
            </a:r>
            <a:r>
              <a:rPr lang="zh-CN" altLang="en-US" sz="2800" b="1" dirty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刘大櫆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，刘师承</a:t>
            </a:r>
            <a:r>
              <a:rPr lang="zh-CN" altLang="en-US" sz="2800" b="1" dirty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方苞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，三人都是桐城人，又都以古文辞著名，世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称</a:t>
            </a:r>
            <a:r>
              <a:rPr lang="zh-CN" altLang="en-US" sz="2800" b="1" u="sng" dirty="0" smtClean="0">
                <a:latin typeface=""/>
                <a:ea typeface="楷体" panose="02010609060101010101" pitchFamily="49" charset="-122"/>
                <a:sym typeface=""/>
              </a:rPr>
              <a:t>              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。</a:t>
            </a:r>
            <a:endParaRPr lang="zh-CN" altLang="en-US" sz="2800" b="1" dirty="0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11268" name="文本框 11267"/>
          <p:cNvSpPr txBox="1"/>
          <p:nvPr>
            <p:custDataLst>
              <p:tags r:id="rId3"/>
            </p:custDataLst>
          </p:nvPr>
        </p:nvSpPr>
        <p:spPr>
          <a:xfrm>
            <a:off x="123307" y="3751609"/>
            <a:ext cx="12106275" cy="18097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>
                <a:latin typeface=""/>
                <a:ea typeface="楷体" panose="02010609060101010101" pitchFamily="49" charset="-122"/>
                <a:sym typeface=""/>
              </a:rPr>
              <a:t>        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关于桐城派，这是清代散文影响最大的一个流派，对于散文创作有一套完整的理论和鲜明的主张，其创始人是</a:t>
            </a:r>
            <a:r>
              <a:rPr lang="zh-CN" altLang="en-US" sz="2800" b="1" u="sng" dirty="0">
                <a:latin typeface=""/>
                <a:ea typeface="楷体" panose="02010609060101010101" pitchFamily="49" charset="-122"/>
                <a:sym typeface=""/>
              </a:rPr>
              <a:t>       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，刘大櫆和姚鼐则继承和发展了他的理论，三人并称为“</a:t>
            </a:r>
            <a:r>
              <a:rPr lang="zh-CN" altLang="en-US" sz="2800" b="1" u="sng" dirty="0">
                <a:latin typeface=""/>
                <a:ea typeface="楷体" panose="02010609060101010101" pitchFamily="49" charset="-122"/>
                <a:sym typeface=""/>
              </a:rPr>
              <a:t>         </a:t>
            </a:r>
            <a:r>
              <a:rPr lang="zh-CN" altLang="en-US" sz="2800" b="1" u="sng" dirty="0" smtClean="0">
                <a:latin typeface=""/>
                <a:ea typeface="楷体" panose="02010609060101010101" pitchFamily="49" charset="-122"/>
                <a:sym typeface=""/>
              </a:rPr>
              <a:t>      ”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。姚鼐是桐城派的</a:t>
            </a:r>
            <a:r>
              <a:rPr lang="zh-CN" altLang="en-US" sz="2800" b="1" u="sng" dirty="0">
                <a:latin typeface=""/>
                <a:ea typeface="楷体" panose="02010609060101010101" pitchFamily="49" charset="-122"/>
                <a:sym typeface=""/>
              </a:rPr>
              <a:t>   </a:t>
            </a:r>
            <a:r>
              <a:rPr lang="zh-CN" altLang="en-US" sz="2800" b="1" u="sng" dirty="0" smtClean="0">
                <a:latin typeface=""/>
                <a:ea typeface="楷体" panose="02010609060101010101" pitchFamily="49" charset="-122"/>
                <a:sym typeface=""/>
              </a:rPr>
              <a:t>               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，他强调“义理、考据、词章，三者不可偏废。”</a:t>
            </a:r>
          </a:p>
        </p:txBody>
      </p:sp>
      <p:sp>
        <p:nvSpPr>
          <p:cNvPr id="11269" name="矩形 11268"/>
          <p:cNvSpPr/>
          <p:nvPr>
            <p:custDataLst>
              <p:tags r:id="rId4"/>
            </p:custDataLst>
          </p:nvPr>
        </p:nvSpPr>
        <p:spPr>
          <a:xfrm>
            <a:off x="6817896" y="400486"/>
            <a:ext cx="906017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姬传</a:t>
            </a:r>
          </a:p>
        </p:txBody>
      </p:sp>
      <p:sp>
        <p:nvSpPr>
          <p:cNvPr id="11270" name="矩形 11269"/>
          <p:cNvSpPr/>
          <p:nvPr>
            <p:custDataLst>
              <p:tags r:id="rId5"/>
            </p:custDataLst>
          </p:nvPr>
        </p:nvSpPr>
        <p:spPr>
          <a:xfrm>
            <a:off x="1879600" y="813675"/>
            <a:ext cx="1266693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惜抱轩</a:t>
            </a:r>
          </a:p>
        </p:txBody>
      </p:sp>
      <p:sp>
        <p:nvSpPr>
          <p:cNvPr id="11271" name="矩形 11270"/>
          <p:cNvSpPr/>
          <p:nvPr>
            <p:custDataLst>
              <p:tags r:id="rId6"/>
            </p:custDataLst>
          </p:nvPr>
        </p:nvSpPr>
        <p:spPr>
          <a:xfrm>
            <a:off x="6299702" y="886987"/>
            <a:ext cx="2709396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古文辞类纂</a:t>
            </a:r>
            <a:r>
              <a:rPr lang="en-US" altLang="zh-CN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》</a:t>
            </a:r>
          </a:p>
        </p:txBody>
      </p:sp>
      <p:sp>
        <p:nvSpPr>
          <p:cNvPr id="11272" name="矩形 11271"/>
          <p:cNvSpPr/>
          <p:nvPr>
            <p:custDataLst>
              <p:tags r:id="rId7"/>
            </p:custDataLst>
          </p:nvPr>
        </p:nvSpPr>
        <p:spPr>
          <a:xfrm>
            <a:off x="1790367" y="1655985"/>
            <a:ext cx="3066865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惜抱轩诗文集</a:t>
            </a:r>
            <a:r>
              <a:rPr lang="en-US" altLang="zh-CN" sz="2800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》</a:t>
            </a:r>
          </a:p>
        </p:txBody>
      </p:sp>
      <p:sp>
        <p:nvSpPr>
          <p:cNvPr id="11273" name="矩形 11272"/>
          <p:cNvSpPr/>
          <p:nvPr>
            <p:custDataLst>
              <p:tags r:id="rId8"/>
            </p:custDataLst>
          </p:nvPr>
        </p:nvSpPr>
        <p:spPr>
          <a:xfrm>
            <a:off x="9383789" y="2055244"/>
            <a:ext cx="1471084" cy="5232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桐城</a:t>
            </a:r>
            <a:r>
              <a:rPr lang="zh-CN" altLang="en-US" sz="2800" b="1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派</a:t>
            </a:r>
            <a:endParaRPr lang="zh-CN" altLang="en-US" sz="2800" b="1" dirty="0">
              <a:solidFill>
                <a:srgbClr val="FF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11274" name="矩形 11273"/>
          <p:cNvSpPr/>
          <p:nvPr>
            <p:custDataLst>
              <p:tags r:id="rId9"/>
            </p:custDataLst>
          </p:nvPr>
        </p:nvSpPr>
        <p:spPr>
          <a:xfrm>
            <a:off x="6190259" y="4202836"/>
            <a:ext cx="906017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方苞</a:t>
            </a:r>
          </a:p>
        </p:txBody>
      </p:sp>
      <p:sp>
        <p:nvSpPr>
          <p:cNvPr id="11275" name="矩形 11274"/>
          <p:cNvSpPr/>
          <p:nvPr>
            <p:custDataLst>
              <p:tags r:id="rId10"/>
            </p:custDataLst>
          </p:nvPr>
        </p:nvSpPr>
        <p:spPr>
          <a:xfrm>
            <a:off x="4210334" y="4498547"/>
            <a:ext cx="1627369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桐城三祖</a:t>
            </a:r>
          </a:p>
        </p:txBody>
      </p:sp>
      <p:sp>
        <p:nvSpPr>
          <p:cNvPr id="11276" name="矩形 11275"/>
          <p:cNvSpPr/>
          <p:nvPr>
            <p:custDataLst>
              <p:tags r:id="rId11"/>
            </p:custDataLst>
          </p:nvPr>
        </p:nvSpPr>
        <p:spPr>
          <a:xfrm>
            <a:off x="8870809" y="4498547"/>
            <a:ext cx="1826141" cy="5232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集大成者  </a:t>
            </a:r>
            <a:endParaRPr lang="zh-CN" altLang="en-US" sz="2800" b="1" dirty="0">
              <a:solidFill>
                <a:srgbClr val="FF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6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6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6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  <p:bldP spid="11271" grpId="0"/>
      <p:bldP spid="11272" grpId="0"/>
      <p:bldP spid="11273" grpId="0"/>
      <p:bldP spid="11274" grpId="0"/>
      <p:bldP spid="11275" grpId="0"/>
      <p:bldP spid="112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泰山位置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7" name="直接连接符 8196"/>
          <p:cNvSpPr/>
          <p:nvPr>
            <p:custDataLst>
              <p:tags r:id="rId2"/>
            </p:custDataLst>
          </p:nvPr>
        </p:nvSpPr>
        <p:spPr>
          <a:xfrm>
            <a:off x="8128000" y="3199834"/>
            <a:ext cx="142240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stealth" w="med" len="med"/>
          </a:ln>
        </p:spPr>
        <p:txBody>
          <a:bodyPr/>
          <a:lstStyle/>
          <a:p>
            <a:endParaRPr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8198" name="直接连接符 8197"/>
          <p:cNvSpPr/>
          <p:nvPr>
            <p:custDataLst>
              <p:tags r:id="rId3"/>
            </p:custDataLst>
          </p:nvPr>
        </p:nvSpPr>
        <p:spPr>
          <a:xfrm flipH="1" flipV="1">
            <a:off x="7823200" y="4038695"/>
            <a:ext cx="1422400" cy="0"/>
          </a:xfrm>
          <a:prstGeom prst="line">
            <a:avLst/>
          </a:prstGeom>
          <a:ln w="5397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>
            <a:endParaRPr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8199" name="文本框 8198"/>
          <p:cNvSpPr txBox="1"/>
          <p:nvPr>
            <p:custDataLst>
              <p:tags r:id="rId4"/>
            </p:custDataLst>
          </p:nvPr>
        </p:nvSpPr>
        <p:spPr>
          <a:xfrm>
            <a:off x="9347200" y="3658166"/>
            <a:ext cx="1727200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汶水</a:t>
            </a:r>
          </a:p>
        </p:txBody>
      </p:sp>
      <p:sp>
        <p:nvSpPr>
          <p:cNvPr id="8200" name="文本框 8199"/>
          <p:cNvSpPr txBox="1"/>
          <p:nvPr>
            <p:custDataLst>
              <p:tags r:id="rId5"/>
            </p:custDataLst>
          </p:nvPr>
        </p:nvSpPr>
        <p:spPr>
          <a:xfrm>
            <a:off x="9652000" y="2849012"/>
            <a:ext cx="1727200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济水</a:t>
            </a:r>
          </a:p>
        </p:txBody>
      </p:sp>
      <p:sp>
        <p:nvSpPr>
          <p:cNvPr id="8201" name="文本框 8200"/>
          <p:cNvSpPr txBox="1"/>
          <p:nvPr>
            <p:custDataLst>
              <p:tags r:id="rId6"/>
            </p:custDataLst>
          </p:nvPr>
        </p:nvSpPr>
        <p:spPr>
          <a:xfrm>
            <a:off x="213895" y="3072348"/>
            <a:ext cx="6411493" cy="317009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latin typeface=""/>
                <a:ea typeface="楷体" panose="02010609060101010101" pitchFamily="49" charset="-122"/>
                <a:sym typeface=""/>
              </a:rPr>
              <a:t>    </a:t>
            </a:r>
            <a:r>
              <a:rPr lang="zh-CN" altLang="en-US" sz="4000" b="1">
                <a:latin typeface=""/>
                <a:ea typeface="楷体" panose="02010609060101010101" pitchFamily="49" charset="-122"/>
                <a:sym typeface=""/>
              </a:rPr>
              <a:t>泰山之</a:t>
            </a:r>
            <a:r>
              <a:rPr lang="zh-CN" altLang="en-US" sz="4000" b="1" u="sng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阳</a:t>
            </a:r>
            <a:r>
              <a:rPr lang="zh-CN" altLang="en-US" sz="4000" b="1">
                <a:latin typeface=""/>
                <a:ea typeface="楷体" panose="02010609060101010101" pitchFamily="49" charset="-122"/>
                <a:sym typeface=""/>
              </a:rPr>
              <a:t>，汶水</a:t>
            </a:r>
            <a:r>
              <a:rPr lang="zh-CN" altLang="en-US" sz="4000" b="1" u="sng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西</a:t>
            </a:r>
            <a:r>
              <a:rPr lang="zh-CN" altLang="en-US" sz="4000" b="1">
                <a:latin typeface=""/>
                <a:ea typeface="楷体" panose="02010609060101010101" pitchFamily="49" charset="-122"/>
                <a:sym typeface=""/>
              </a:rPr>
              <a:t>流；其</a:t>
            </a:r>
            <a:r>
              <a:rPr lang="zh-CN" altLang="en-US" sz="4000" b="1" u="sng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阴</a:t>
            </a:r>
            <a:r>
              <a:rPr lang="zh-CN" altLang="en-US" sz="4000" b="1">
                <a:latin typeface=""/>
                <a:ea typeface="楷体" panose="02010609060101010101" pitchFamily="49" charset="-122"/>
                <a:sym typeface=""/>
              </a:rPr>
              <a:t>，济水</a:t>
            </a:r>
            <a:r>
              <a:rPr lang="zh-CN" altLang="en-US" sz="4000" b="1" u="sng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东</a:t>
            </a:r>
            <a:r>
              <a:rPr lang="zh-CN" altLang="en-US" sz="4000" b="1">
                <a:latin typeface=""/>
                <a:ea typeface="楷体" panose="02010609060101010101" pitchFamily="49" charset="-122"/>
                <a:sym typeface=""/>
              </a:rPr>
              <a:t>流。阳谷皆入汶，阴谷皆入济。</a:t>
            </a:r>
            <a:r>
              <a:rPr lang="zh-CN" altLang="en-US" sz="4000" b="1" u="sng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当其南北分者，古长城也</a:t>
            </a:r>
            <a:r>
              <a:rPr lang="zh-CN" altLang="en-US" sz="4000" b="1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。</a:t>
            </a:r>
            <a:r>
              <a:rPr lang="zh-CN" altLang="en-US" sz="4000" b="1">
                <a:latin typeface=""/>
                <a:ea typeface="楷体" panose="02010609060101010101" pitchFamily="49" charset="-122"/>
                <a:sym typeface=""/>
              </a:rPr>
              <a:t>最高日观峰，在长城南十五里。 </a:t>
            </a:r>
          </a:p>
        </p:txBody>
      </p:sp>
      <p:sp>
        <p:nvSpPr>
          <p:cNvPr id="10" name="矩形 9"/>
          <p:cNvSpPr/>
          <p:nvPr>
            <p:custDataLst>
              <p:tags r:id="rId7"/>
            </p:custDataLst>
          </p:nvPr>
        </p:nvSpPr>
        <p:spPr>
          <a:xfrm>
            <a:off x="3513221" y="314509"/>
            <a:ext cx="7620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latin typeface=""/>
                <a:ea typeface="楷体" panose="02010609060101010101" pitchFamily="49" charset="-122"/>
                <a:sym typeface=""/>
              </a:rPr>
              <a:t>阳、阴：</a:t>
            </a:r>
            <a:r>
              <a:rPr lang="zh-CN" altLang="en-US" sz="3600" b="1" dirty="0" smtClean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山的南面、水的北面“阳”，山的北面、水的南面“阴” 。</a:t>
            </a:r>
            <a:endParaRPr lang="zh-CN" altLang="en-US" sz="3600" b="1" dirty="0">
              <a:solidFill>
                <a:srgbClr val="0000FF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11" name="矩形 10"/>
          <p:cNvSpPr/>
          <p:nvPr>
            <p:custDataLst>
              <p:tags r:id="rId8"/>
            </p:custDataLst>
          </p:nvPr>
        </p:nvSpPr>
        <p:spPr>
          <a:xfrm>
            <a:off x="5772834" y="1559913"/>
            <a:ext cx="121379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江阴</a:t>
            </a:r>
            <a:endParaRPr lang="zh-CN" altLang="en-US" sz="4000" b="1" dirty="0">
              <a:solidFill>
                <a:srgbClr val="FF33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12" name="矩形 11"/>
          <p:cNvSpPr/>
          <p:nvPr>
            <p:custDataLst>
              <p:tags r:id="rId9"/>
            </p:custDataLst>
          </p:nvPr>
        </p:nvSpPr>
        <p:spPr>
          <a:xfrm>
            <a:off x="9347200" y="5928856"/>
            <a:ext cx="27527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思考语言？</a:t>
            </a:r>
            <a:endParaRPr lang="zh-CN" altLang="en-US" sz="4000" b="1" dirty="0">
              <a:solidFill>
                <a:srgbClr val="FF33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/>
      <p:bldP spid="8200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0" y="0"/>
            <a:ext cx="11598442" cy="590550"/>
          </a:xfrm>
        </p:spPr>
        <p:txBody>
          <a:bodyPr>
            <a:normAutofit/>
          </a:bodyPr>
          <a:lstStyle/>
          <a:p>
            <a:pPr algn="l"/>
            <a:r>
              <a:rPr lang="en-US" altLang="zh-CN" sz="2800" b="1" dirty="0" smtClean="0">
                <a:latin typeface=""/>
                <a:ea typeface="楷体" panose="02010609060101010101" pitchFamily="49" charset="-122"/>
                <a:sym typeface=""/>
              </a:rPr>
              <a:t>P2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画出作者的</a:t>
            </a:r>
            <a:r>
              <a:rPr lang="zh-CN" altLang="en-US" sz="2800" b="1" dirty="0" smtClean="0">
                <a:solidFill>
                  <a:srgbClr val="0000CC"/>
                </a:solidFill>
                <a:latin typeface=""/>
                <a:ea typeface="楷体" panose="02010609060101010101" pitchFamily="49" charset="-122"/>
                <a:sym typeface=""/>
              </a:rPr>
              <a:t>登山路线图</a:t>
            </a:r>
            <a:endParaRPr lang="zh-CN" altLang="en-US" sz="2800" b="1" dirty="0">
              <a:solidFill>
                <a:srgbClr val="0000CC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247650" y="693821"/>
            <a:ext cx="11696700" cy="6312568"/>
          </a:xfrm>
        </p:spPr>
        <p:txBody>
          <a:bodyPr>
            <a:normAutofit/>
          </a:bodyPr>
          <a:lstStyle/>
          <a:p>
            <a:pPr>
              <a:lnSpc>
                <a:spcPts val="4320"/>
              </a:lnSpc>
            </a:pPr>
            <a:r>
              <a:rPr lang="zh-CN" altLang="en-US" sz="3900" b="1" dirty="0" smtClean="0">
                <a:latin typeface=""/>
                <a:ea typeface="楷体" panose="02010609060101010101" pitchFamily="49" charset="-122"/>
                <a:sym typeface=""/>
              </a:rPr>
              <a:t>     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余</a:t>
            </a:r>
            <a:r>
              <a:rPr lang="zh-CN" altLang="en-US" sz="2800" b="1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以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乾隆三十九年十二月，自</a:t>
            </a:r>
            <a:r>
              <a:rPr lang="zh-CN" altLang="en-US" sz="2800" b="1" dirty="0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京师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乘风雪，历</a:t>
            </a:r>
            <a:r>
              <a:rPr lang="zh-CN" altLang="en-US" sz="2800" b="1" dirty="0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齐河、长清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，穿泰山西北谷，越长城之限，至于</a:t>
            </a:r>
            <a:r>
              <a:rPr lang="zh-CN" altLang="en-US" sz="2800" b="1" dirty="0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泰安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。是月丁未，与知府朱孝纯子颍由</a:t>
            </a:r>
            <a:r>
              <a:rPr lang="zh-CN" altLang="en-US" sz="2800" b="1" dirty="0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南麓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登。四十五里，道皆砌石为磴，其级七千有余。泰山正南面有三谷。</a:t>
            </a:r>
            <a:r>
              <a:rPr lang="zh-CN" altLang="en-US" sz="2800" b="1" dirty="0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中谷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绕泰安城下，郦道元所谓环水也。余始循以入，道少半，越</a:t>
            </a:r>
            <a:r>
              <a:rPr lang="zh-CN" altLang="en-US" sz="2800" b="1" dirty="0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中岭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，复循</a:t>
            </a:r>
            <a:r>
              <a:rPr lang="zh-CN" altLang="en-US" sz="2800" b="1" dirty="0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西谷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，遂至其</a:t>
            </a:r>
            <a:r>
              <a:rPr lang="zh-CN" altLang="en-US" sz="2800" b="1" dirty="0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巅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。古时登山，循东谷入，道有天门。东谷者，古谓之天门溪水，余所不至也。今所经中岭及山巅崖限当道者，世皆谓之天门云。道中迷雾冰滑，磴几不可登。</a:t>
            </a:r>
            <a:r>
              <a:rPr lang="zh-CN" altLang="en-US" sz="2800" b="1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及既上，苍山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负</a:t>
            </a:r>
            <a:r>
              <a:rPr lang="zh-CN" altLang="en-US" sz="2800" b="1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雪，明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烛</a:t>
            </a:r>
            <a:r>
              <a:rPr lang="zh-CN" altLang="en-US" sz="2800" b="1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天南；望晚日照城郭，汶水、徂徕如画，而半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山居雾若带</a:t>
            </a:r>
            <a:r>
              <a:rPr lang="zh-CN" altLang="en-US" sz="2800" b="1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然。</a:t>
            </a:r>
          </a:p>
          <a:p>
            <a:pPr>
              <a:buFont typeface="Wingdings" panose="05000000000000000000" pitchFamily="2" charset="2"/>
              <a:buChar char="n"/>
            </a:pPr>
            <a:r>
              <a:rPr lang="zh-CN" altLang="en-US" sz="2800" dirty="0" smtClean="0">
                <a:latin typeface=""/>
                <a:ea typeface="楷体" panose="02010609060101010101" pitchFamily="49" charset="-122"/>
                <a:sym typeface=""/>
              </a:rPr>
              <a:t> 散文写景语言及写作特点？</a:t>
            </a:r>
            <a:endParaRPr lang="en-US" altLang="zh-CN" sz="2800" dirty="0" smtClean="0">
              <a:latin typeface=""/>
              <a:ea typeface="楷体" panose="02010609060101010101" pitchFamily="49" charset="-122"/>
              <a:sym typeface="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zh-CN" altLang="en-US" sz="2800" dirty="0" smtClean="0">
                <a:latin typeface=""/>
                <a:ea typeface="楷体" panose="02010609060101010101" pitchFamily="49" charset="-122"/>
                <a:sym typeface=""/>
              </a:rPr>
              <a:t>比喻、拟人、以动写静、以静写动</a:t>
            </a:r>
            <a:endParaRPr lang="en-US" altLang="zh-CN" sz="2800" dirty="0" smtClean="0">
              <a:latin typeface=""/>
              <a:ea typeface="楷体" panose="02010609060101010101" pitchFamily="49" charset="-122"/>
              <a:sym typeface="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85781" y="466825"/>
            <a:ext cx="5897880" cy="654988"/>
          </a:xfrm>
          <a:prstGeom prst="rect">
            <a:avLst/>
          </a:prstGeom>
          <a:blipFill dpi="0" rotWithShape="1">
            <a:blip r:embed="rId27"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ClrTx/>
              <a:buFontTx/>
              <a:buNone/>
            </a:pPr>
            <a:r>
              <a:rPr lang="zh-CN" altLang="en-US" sz="2800" b="1" dirty="0" smtClean="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线索图</a:t>
            </a:r>
            <a:endParaRPr lang="zh-CN" altLang="en-US" sz="2400" dirty="0">
              <a:solidFill>
                <a:schemeClr val="tx1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503555" y="1895793"/>
            <a:ext cx="10690225" cy="1128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ct val="150000"/>
              </a:lnSpc>
              <a:spcAft>
                <a:spcPts val="600"/>
              </a:spcAft>
            </a:pPr>
            <a:r>
              <a:rPr lang="zh-CN" altLang="zh-CN" sz="2400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先写从</a:t>
            </a:r>
            <a:r>
              <a:rPr lang="zh-CN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</a:t>
            </a:r>
            <a:r>
              <a:rPr lang="en-US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   </a:t>
            </a:r>
            <a:r>
              <a:rPr lang="zh-CN" altLang="zh-CN" sz="2400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到</a:t>
            </a:r>
            <a:r>
              <a:rPr lang="zh-CN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</a:t>
            </a:r>
            <a:r>
              <a:rPr lang="en-US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    </a:t>
            </a:r>
            <a:r>
              <a:rPr lang="zh-CN" altLang="zh-CN" sz="2400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，再写从</a:t>
            </a:r>
            <a:r>
              <a:rPr lang="zh-CN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</a:t>
            </a:r>
            <a:r>
              <a:rPr lang="en-US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     </a:t>
            </a:r>
            <a:r>
              <a:rPr lang="zh-CN" altLang="zh-CN" sz="2400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到</a:t>
            </a:r>
            <a:r>
              <a:rPr lang="zh-CN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</a:t>
            </a:r>
            <a:r>
              <a:rPr lang="en-US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     </a:t>
            </a:r>
            <a:r>
              <a:rPr lang="zh-CN" altLang="zh-CN" sz="2400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，路程有</a:t>
            </a:r>
            <a:r>
              <a:rPr lang="zh-CN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</a:t>
            </a:r>
            <a:r>
              <a:rPr lang="en-US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     </a:t>
            </a:r>
            <a:r>
              <a:rPr lang="zh-CN" altLang="zh-CN" sz="2400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，石级有</a:t>
            </a:r>
            <a:r>
              <a:rPr lang="zh-CN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</a:t>
            </a:r>
            <a:r>
              <a:rPr lang="en-US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       </a:t>
            </a:r>
            <a:r>
              <a:rPr lang="zh-CN" altLang="zh-CN" sz="2400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，路线是从</a:t>
            </a:r>
            <a:r>
              <a:rPr lang="zh-CN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</a:t>
            </a:r>
            <a:r>
              <a:rPr lang="en-US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     </a:t>
            </a:r>
            <a:r>
              <a:rPr lang="zh-CN" altLang="zh-CN" sz="2400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到</a:t>
            </a:r>
            <a:r>
              <a:rPr lang="zh-CN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</a:t>
            </a:r>
            <a:r>
              <a:rPr lang="en-US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      </a:t>
            </a:r>
            <a:r>
              <a:rPr lang="zh-CN" altLang="zh-CN" sz="2400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再到</a:t>
            </a:r>
            <a:r>
              <a:rPr lang="zh-CN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</a:t>
            </a:r>
            <a:r>
              <a:rPr lang="en-US" altLang="zh-CN" sz="2400" u="sng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        </a:t>
            </a:r>
            <a:r>
              <a:rPr lang="zh-CN" altLang="zh-CN" sz="2400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，最后看到了</a:t>
            </a:r>
            <a:r>
              <a:rPr lang="zh-CN" altLang="en-US" sz="2400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哪</a:t>
            </a:r>
            <a:r>
              <a:rPr lang="zh-CN" altLang="zh-CN" sz="2400" kern="100" dirty="0">
                <a:effectLst/>
                <a:latin typeface=""/>
                <a:ea typeface="楷体" panose="02010609060101010101" pitchFamily="49" charset="-122"/>
                <a:cs typeface="Times New Roman" panose="02020603050405020304" pitchFamily="18" charset="0"/>
                <a:sym typeface=""/>
              </a:rPr>
              <a:t>些景色？</a:t>
            </a:r>
            <a:endParaRPr lang="zh-CN" altLang="zh-CN" kern="100" dirty="0">
              <a:effectLst/>
              <a:latin typeface=""/>
              <a:ea typeface="楷体" panose="02010609060101010101" pitchFamily="49" charset="-122"/>
              <a:cs typeface="Times New Roman" panose="02020603050405020304" pitchFamily="18" charset="0"/>
              <a:sym typeface="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180465" y="5700395"/>
            <a:ext cx="1101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latin typeface=""/>
                <a:ea typeface="楷体" panose="02010609060101010101" pitchFamily="49" charset="-122"/>
                <a:sym typeface=""/>
              </a:rPr>
              <a:t>京师</a:t>
            </a:r>
          </a:p>
        </p:txBody>
      </p:sp>
      <p:sp>
        <p:nvSpPr>
          <p:cNvPr id="14" name="Text Box 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244340" y="5836920"/>
            <a:ext cx="1295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latin typeface=""/>
                <a:ea typeface="楷体" panose="02010609060101010101" pitchFamily="49" charset="-122"/>
                <a:sym typeface=""/>
              </a:rPr>
              <a:t>泰安</a:t>
            </a:r>
          </a:p>
        </p:txBody>
      </p:sp>
      <p:sp>
        <p:nvSpPr>
          <p:cNvPr id="15" name="Text Box 5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225540" y="5684520"/>
            <a:ext cx="2362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latin typeface=""/>
                <a:ea typeface="楷体" panose="02010609060101010101" pitchFamily="49" charset="-122"/>
                <a:sym typeface=""/>
              </a:rPr>
              <a:t>南麓</a:t>
            </a:r>
          </a:p>
        </p:txBody>
      </p:sp>
      <p:sp>
        <p:nvSpPr>
          <p:cNvPr id="16" name="Text Box 6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6758940" y="4922520"/>
            <a:ext cx="1101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latin typeface=""/>
                <a:ea typeface="楷体" panose="02010609060101010101" pitchFamily="49" charset="-122"/>
                <a:sym typeface=""/>
              </a:rPr>
              <a:t>中谷</a:t>
            </a:r>
          </a:p>
        </p:txBody>
      </p:sp>
      <p:sp>
        <p:nvSpPr>
          <p:cNvPr id="17" name="Text Box 7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7444740" y="3855720"/>
            <a:ext cx="2432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latin typeface=""/>
                <a:ea typeface="楷体" panose="02010609060101010101" pitchFamily="49" charset="-122"/>
                <a:sym typeface=""/>
              </a:rPr>
              <a:t>中岭</a:t>
            </a:r>
            <a:r>
              <a:rPr lang="en-US" altLang="zh-CN" sz="3600" b="1">
                <a:latin typeface=""/>
                <a:ea typeface="楷体" panose="02010609060101010101" pitchFamily="49" charset="-122"/>
                <a:sym typeface=""/>
              </a:rPr>
              <a:t>(</a:t>
            </a:r>
            <a:r>
              <a:rPr lang="zh-CN" altLang="en-US" sz="3600" b="1">
                <a:latin typeface=""/>
                <a:ea typeface="楷体" panose="02010609060101010101" pitchFamily="49" charset="-122"/>
                <a:sym typeface=""/>
              </a:rPr>
              <a:t>天门</a:t>
            </a:r>
            <a:r>
              <a:rPr lang="en-US" altLang="zh-CN" sz="3600" b="1">
                <a:latin typeface=""/>
                <a:ea typeface="楷体" panose="02010609060101010101" pitchFamily="49" charset="-122"/>
                <a:sym typeface=""/>
              </a:rPr>
              <a:t>)</a:t>
            </a:r>
          </a:p>
        </p:txBody>
      </p:sp>
      <p:sp>
        <p:nvSpPr>
          <p:cNvPr id="18" name="Text Box 8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282940" y="2788920"/>
            <a:ext cx="1101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latin typeface=""/>
                <a:ea typeface="楷体" panose="02010609060101010101" pitchFamily="49" charset="-122"/>
                <a:sym typeface=""/>
              </a:rPr>
              <a:t>西谷</a:t>
            </a:r>
          </a:p>
        </p:txBody>
      </p:sp>
      <p:sp>
        <p:nvSpPr>
          <p:cNvPr id="19" name="Text Box 9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0168255" y="2438393"/>
            <a:ext cx="1101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latin typeface=""/>
                <a:ea typeface="楷体" panose="02010609060101010101" pitchFamily="49" charset="-122"/>
                <a:sym typeface=""/>
              </a:rPr>
              <a:t>山巅</a:t>
            </a:r>
          </a:p>
        </p:txBody>
      </p:sp>
      <p:sp>
        <p:nvSpPr>
          <p:cNvPr id="20" name="Text Box 10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866265" y="578135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21" name="Line 11"/>
          <p:cNvSpPr>
            <a:spLocks noChangeShapeType="1"/>
          </p:cNvSpPr>
          <p:nvPr>
            <p:custDataLst>
              <p:tags r:id="rId11"/>
            </p:custDataLst>
          </p:nvPr>
        </p:nvSpPr>
        <p:spPr bwMode="auto">
          <a:xfrm>
            <a:off x="2034540" y="6217920"/>
            <a:ext cx="2209800" cy="0"/>
          </a:xfrm>
          <a:prstGeom prst="line">
            <a:avLst/>
          </a:prstGeom>
          <a:noFill/>
          <a:ln w="34925">
            <a:solidFill>
              <a:schemeClr val="bg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22" name="Text Box 12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248908" y="5760720"/>
            <a:ext cx="180049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乘、历、穿、越</a:t>
            </a:r>
          </a:p>
        </p:txBody>
      </p:sp>
      <p:sp>
        <p:nvSpPr>
          <p:cNvPr id="23" name="Text Box 13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3565525" y="558323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24" name="Line 14"/>
          <p:cNvSpPr>
            <a:spLocks noChangeShapeType="1"/>
          </p:cNvSpPr>
          <p:nvPr>
            <p:custDataLst>
              <p:tags r:id="rId14"/>
            </p:custDataLst>
          </p:nvPr>
        </p:nvSpPr>
        <p:spPr bwMode="auto">
          <a:xfrm>
            <a:off x="5234940" y="6217920"/>
            <a:ext cx="1066800" cy="0"/>
          </a:xfrm>
          <a:prstGeom prst="line">
            <a:avLst/>
          </a:prstGeom>
          <a:noFill/>
          <a:ln w="41275">
            <a:solidFill>
              <a:schemeClr val="bg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25" name="Text Box 15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5463540" y="5760720"/>
            <a:ext cx="41549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由</a:t>
            </a:r>
          </a:p>
        </p:txBody>
      </p:sp>
      <p:sp>
        <p:nvSpPr>
          <p:cNvPr id="26" name="Text Box 16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4897735" y="5059363"/>
            <a:ext cx="461665" cy="92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endParaRPr lang="zh-CN" altLang="zh-CN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27" name="Text Box 17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6377940" y="5227320"/>
            <a:ext cx="7778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循</a:t>
            </a:r>
          </a:p>
        </p:txBody>
      </p:sp>
      <p:sp>
        <p:nvSpPr>
          <p:cNvPr id="28" name="Line 18"/>
          <p:cNvSpPr>
            <a:spLocks noChangeShapeType="1"/>
          </p:cNvSpPr>
          <p:nvPr>
            <p:custDataLst>
              <p:tags r:id="rId18"/>
            </p:custDataLst>
          </p:nvPr>
        </p:nvSpPr>
        <p:spPr bwMode="auto">
          <a:xfrm flipH="1">
            <a:off x="8968739" y="2788920"/>
            <a:ext cx="1273909" cy="76200"/>
          </a:xfrm>
          <a:prstGeom prst="line">
            <a:avLst/>
          </a:prstGeom>
          <a:noFill/>
          <a:ln w="34925">
            <a:solidFill>
              <a:schemeClr val="bg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29" name="Line 19"/>
          <p:cNvSpPr>
            <a:spLocks noChangeShapeType="1"/>
          </p:cNvSpPr>
          <p:nvPr>
            <p:custDataLst>
              <p:tags r:id="rId19"/>
            </p:custDataLst>
          </p:nvPr>
        </p:nvSpPr>
        <p:spPr bwMode="auto">
          <a:xfrm flipH="1">
            <a:off x="7444740" y="4389120"/>
            <a:ext cx="609600" cy="609600"/>
          </a:xfrm>
          <a:prstGeom prst="line">
            <a:avLst/>
          </a:prstGeom>
          <a:noFill/>
          <a:ln w="41275">
            <a:solidFill>
              <a:schemeClr val="bg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30" name="Line 20"/>
          <p:cNvSpPr>
            <a:spLocks noChangeShapeType="1"/>
          </p:cNvSpPr>
          <p:nvPr>
            <p:custDataLst>
              <p:tags r:id="rId20"/>
            </p:custDataLst>
          </p:nvPr>
        </p:nvSpPr>
        <p:spPr bwMode="auto">
          <a:xfrm flipH="1">
            <a:off x="6682740" y="5455920"/>
            <a:ext cx="457200" cy="457200"/>
          </a:xfrm>
          <a:prstGeom prst="line">
            <a:avLst/>
          </a:prstGeom>
          <a:noFill/>
          <a:ln w="41275">
            <a:solidFill>
              <a:schemeClr val="bg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31" name="Text Box 21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7216140" y="4312920"/>
            <a:ext cx="41549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越</a:t>
            </a:r>
          </a:p>
        </p:txBody>
      </p:sp>
      <p:sp>
        <p:nvSpPr>
          <p:cNvPr id="32" name="Text Box 22"/>
          <p:cNvSpPr txBox="1"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7749540" y="3322320"/>
            <a:ext cx="6463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复循</a:t>
            </a:r>
          </a:p>
        </p:txBody>
      </p:sp>
      <p:sp>
        <p:nvSpPr>
          <p:cNvPr id="33" name="Text Box 23"/>
          <p:cNvSpPr txBox="1"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9099600" y="2476647"/>
            <a:ext cx="6463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遂至</a:t>
            </a:r>
          </a:p>
        </p:txBody>
      </p:sp>
      <p:sp>
        <p:nvSpPr>
          <p:cNvPr id="34" name="Line 24"/>
          <p:cNvSpPr>
            <a:spLocks noChangeShapeType="1"/>
          </p:cNvSpPr>
          <p:nvPr>
            <p:custDataLst>
              <p:tags r:id="rId24"/>
            </p:custDataLst>
          </p:nvPr>
        </p:nvSpPr>
        <p:spPr bwMode="auto">
          <a:xfrm flipH="1">
            <a:off x="8206740" y="3398520"/>
            <a:ext cx="533400" cy="533400"/>
          </a:xfrm>
          <a:prstGeom prst="line">
            <a:avLst/>
          </a:prstGeom>
          <a:noFill/>
          <a:ln w="41275">
            <a:solidFill>
              <a:schemeClr val="bg1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4" name="文本框 3"/>
          <p:cNvSpPr txBox="1"/>
          <p:nvPr>
            <p:custDataLst>
              <p:tags r:id="rId25"/>
            </p:custDataLst>
          </p:nvPr>
        </p:nvSpPr>
        <p:spPr>
          <a:xfrm>
            <a:off x="10043135" y="3143071"/>
            <a:ext cx="23012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苍山负雪   </a:t>
            </a:r>
            <a:endParaRPr lang="en-US" altLang="zh-CN" sz="2400">
              <a:solidFill>
                <a:srgbClr val="FF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晚日照城郭  </a:t>
            </a:r>
            <a:endParaRPr lang="en-US" altLang="zh-CN" sz="2400">
              <a:solidFill>
                <a:srgbClr val="FF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半山居雾若带</a:t>
            </a:r>
          </a:p>
        </p:txBody>
      </p:sp>
    </p:spTree>
    <p:extLst>
      <p:ext uri="{BB962C8B-B14F-4D97-AF65-F5344CB8AC3E}">
        <p14:creationId xmlns:p14="http://schemas.microsoft.com/office/powerpoint/2010/main" val="2541365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>
                      <p:stCondLst>
                        <p:cond delay="indefinite"/>
                      </p:stCondLst>
                      <p:childTnLst>
                        <p:par>
                          <p:cTn id="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2" grpId="0"/>
      <p:bldP spid="25" grpId="0"/>
      <p:bldP spid="27" grpId="0"/>
      <p:bldP spid="31" grpId="0"/>
      <p:bldP spid="32" grpId="0"/>
      <p:bldP spid="3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88758" y="0"/>
            <a:ext cx="10972800" cy="657726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b="1" dirty="0" smtClean="0">
                <a:latin typeface=""/>
                <a:ea typeface="楷体" panose="02010609060101010101" pitchFamily="49" charset="-122"/>
                <a:sym typeface=""/>
              </a:rPr>
              <a:t>P3</a:t>
            </a:r>
            <a:endParaRPr lang="zh-CN" altLang="en-US" b="1" dirty="0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0" y="657726"/>
            <a:ext cx="11734800" cy="6027822"/>
          </a:xfrm>
        </p:spPr>
        <p:txBody>
          <a:bodyPr>
            <a:noAutofit/>
          </a:bodyPr>
          <a:lstStyle/>
          <a:p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      </a:t>
            </a:r>
            <a:r>
              <a:rPr lang="zh-CN" altLang="en-US" sz="2800" b="1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戊申晦，五鼓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，与子颍坐日观亭，</a:t>
            </a:r>
            <a:r>
              <a:rPr lang="zh-CN" altLang="en-US" sz="2800" b="1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待日出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。大风扬积雪击面。亭东自足下皆云漫。</a:t>
            </a:r>
            <a:r>
              <a:rPr lang="zh-CN" altLang="en-US" sz="2800" b="1" u="sng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稍见</a:t>
            </a:r>
            <a:r>
              <a:rPr lang="zh-CN" altLang="en-US" sz="2800" b="1" u="sng" dirty="0" smtClean="0">
                <a:latin typeface=""/>
                <a:ea typeface="楷体" panose="02010609060101010101" pitchFamily="49" charset="-122"/>
                <a:sym typeface=""/>
              </a:rPr>
              <a:t>云中白若摴蒱数十立者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，山也。极天云一线异色，</a:t>
            </a:r>
            <a:r>
              <a:rPr lang="zh-CN" altLang="en-US" sz="2800" b="1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须臾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成五采。</a:t>
            </a:r>
            <a:r>
              <a:rPr lang="zh-CN" altLang="en-US" sz="2800" b="1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日上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，正赤如丹，</a:t>
            </a:r>
            <a:r>
              <a:rPr lang="zh-CN" altLang="en-US" sz="2800" b="1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下有红光动摇承之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。或曰，此东海也。</a:t>
            </a:r>
            <a:r>
              <a:rPr lang="zh-CN" altLang="en-US" sz="2800" b="1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回视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日观以西峰，或得日或否，绛皓驳色，而皆</a:t>
            </a:r>
            <a:r>
              <a:rPr lang="zh-CN" altLang="en-US" sz="2800" b="1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若偻</a:t>
            </a:r>
            <a:r>
              <a:rPr lang="zh-CN" altLang="en-US" sz="2800" dirty="0" smtClean="0">
                <a:latin typeface=""/>
                <a:ea typeface="楷体" panose="02010609060101010101" pitchFamily="49" charset="-122"/>
                <a:sym typeface=""/>
              </a:rPr>
              <a:t>。</a:t>
            </a:r>
            <a:endParaRPr lang="en-US" altLang="zh-CN" sz="2800" dirty="0" smtClean="0">
              <a:latin typeface=""/>
              <a:ea typeface="楷体" panose="02010609060101010101" pitchFamily="49" charset="-122"/>
              <a:sym typeface=""/>
            </a:endParaRPr>
          </a:p>
          <a:p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 </a:t>
            </a:r>
            <a:endParaRPr lang="zh-CN" altLang="en-US" sz="2800" dirty="0">
              <a:latin typeface=""/>
              <a:ea typeface="楷体" panose="02010609060101010101" pitchFamily="49" charset="-122"/>
              <a:sym typeface=""/>
            </a:endParaRPr>
          </a:p>
        </p:txBody>
      </p:sp>
      <p:pic>
        <p:nvPicPr>
          <p:cNvPr id="7170" name="Picture 2" descr="https://timgsa.baidu.com/timg?image&amp;quality=80&amp;size=b9999_10000&amp;sec=1606712654240&amp;di=30d204da0f8c2a97b3da29450757472f&amp;imgtype=0&amp;src=http%3A%2F%2Fimg0.imgtn.bdimg.com%2Fit%2Fu%3D3364043660%2C67966862%26fm%3D214%26gp%3D0.jp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8"/>
          <a:stretch>
            <a:fillRect/>
          </a:stretch>
        </p:blipFill>
        <p:spPr bwMode="auto">
          <a:xfrm>
            <a:off x="155575" y="-136525"/>
            <a:ext cx="38100" cy="76200"/>
          </a:xfrm>
          <a:prstGeom prst="rect">
            <a:avLst/>
          </a:prstGeom>
          <a:noFill/>
        </p:spPr>
      </p:pic>
      <p:pic>
        <p:nvPicPr>
          <p:cNvPr id="7172" name="Picture 4" descr="https://timgsa.baidu.com/timg?image&amp;quality=80&amp;size=b9999_10000&amp;sec=1606712654240&amp;di=30d204da0f8c2a97b3da29450757472f&amp;imgtype=0&amp;src=http%3A%2F%2Fimg0.imgtn.bdimg.com%2Fit%2Fu%3D3364043660%2C67966862%26fm%3D214%26gp%3D0.jp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8"/>
          <a:stretch>
            <a:fillRect/>
          </a:stretch>
        </p:blipFill>
        <p:spPr bwMode="auto">
          <a:xfrm>
            <a:off x="155575" y="-136525"/>
            <a:ext cx="38100" cy="76200"/>
          </a:xfrm>
          <a:prstGeom prst="rect">
            <a:avLst/>
          </a:prstGeom>
          <a:noFill/>
        </p:spPr>
      </p:pic>
      <p:pic>
        <p:nvPicPr>
          <p:cNvPr id="8" name="Picture 2" descr="https://timgsa.baidu.com/timg?image&amp;quality=80&amp;size=b9999_10000&amp;sec=1606450952899&amp;di=707e545ca689dfbdcbc39d387ca2c2ae&amp;imgtype=0&amp;src=http%3A%2F%2F5b0988e595225.cdn.sohucs.com%2Fimages%2F20200407%2F25b4bb9e2c0b475b81636c00f00fa640.jpeg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9"/>
          <a:stretch>
            <a:fillRect/>
          </a:stretch>
        </p:blipFill>
        <p:spPr bwMode="auto">
          <a:xfrm>
            <a:off x="6734175" y="2637403"/>
            <a:ext cx="5125561" cy="3571875"/>
          </a:xfrm>
          <a:prstGeom prst="rect">
            <a:avLst/>
          </a:prstGeom>
          <a:noFill/>
        </p:spPr>
      </p:pic>
      <p:sp>
        <p:nvSpPr>
          <p:cNvPr id="4" name="矩形 3"/>
          <p:cNvSpPr/>
          <p:nvPr/>
        </p:nvSpPr>
        <p:spPr>
          <a:xfrm>
            <a:off x="193674" y="3084513"/>
            <a:ext cx="641556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思考：</a:t>
            </a:r>
            <a:endParaRPr lang="en-US" altLang="zh-CN" sz="2800" b="1" dirty="0" smtClean="0">
              <a:solidFill>
                <a:srgbClr val="00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sz="28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按照</a:t>
            </a:r>
            <a:r>
              <a:rPr lang="zh-CN" altLang="en-US" sz="2800" b="1" dirty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什么顺序</a:t>
            </a:r>
            <a:r>
              <a:rPr lang="zh-CN" altLang="en-US" sz="2800" b="1" dirty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写景物</a:t>
            </a:r>
            <a:r>
              <a:rPr lang="zh-CN" altLang="en-US" sz="28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变化？</a:t>
            </a:r>
            <a:endParaRPr lang="en-US" altLang="zh-CN" sz="2800" b="1" dirty="0">
              <a:solidFill>
                <a:srgbClr val="00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sz="28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描绘泰山日出之景何特点？手法？</a:t>
            </a:r>
            <a:endParaRPr lang="en-US" altLang="zh-CN" sz="2800" b="1" dirty="0">
              <a:solidFill>
                <a:srgbClr val="00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sz="28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古代文人的趣味？</a:t>
            </a:r>
            <a:endParaRPr lang="en-US" altLang="zh-CN" sz="2800" b="1" dirty="0" smtClean="0">
              <a:solidFill>
                <a:srgbClr val="00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marL="457200" indent="-457200">
              <a:buFont typeface="Wingdings" panose="05000000000000000000" pitchFamily="2" charset="2"/>
              <a:buChar char="n"/>
            </a:pPr>
            <a:r>
              <a:rPr lang="zh-CN" altLang="en-US" sz="2800" b="1" dirty="0" smtClean="0">
                <a:solidFill>
                  <a:srgbClr val="000000"/>
                </a:solidFill>
                <a:latin typeface=""/>
                <a:ea typeface="楷体" panose="02010609060101010101" pitchFamily="49" charset="-122"/>
                <a:sym typeface=""/>
              </a:rPr>
              <a:t>散文重趣与味，这里作者有“趣”么？</a:t>
            </a:r>
            <a:endParaRPr lang="en-US" altLang="zh-CN" sz="2800" b="1" dirty="0">
              <a:solidFill>
                <a:srgbClr val="00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09600" y="1600200"/>
            <a:ext cx="10619874" cy="4525963"/>
          </a:xfrm>
        </p:spPr>
        <p:txBody>
          <a:bodyPr>
            <a:normAutofit/>
          </a:bodyPr>
          <a:lstStyle/>
          <a:p>
            <a:r>
              <a:rPr lang="zh-CN" altLang="en-US" sz="2800" b="1" dirty="0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比喻、拟人：</a:t>
            </a:r>
            <a:endParaRPr lang="en-US" altLang="zh-CN" sz="2800" b="1" dirty="0" smtClean="0">
              <a:solidFill>
                <a:srgbClr val="FF33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r>
              <a:rPr lang="en-US" altLang="zh-CN" sz="2800" b="1" dirty="0" smtClean="0">
                <a:latin typeface=""/>
                <a:ea typeface="楷体" panose="02010609060101010101" pitchFamily="49" charset="-122"/>
                <a:sym typeface="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“白若摴蒱”“正赤如丹”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用</a:t>
            </a:r>
            <a:r>
              <a:rPr lang="zh-CN" altLang="en-US" sz="2800" b="1" dirty="0" smtClean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比喻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写色彩；“绛皓驳色”写色彩，抓住了时令特点（山上都是积雪，故而被日光照着的地方是红色，未被照着的地方是白色）；</a:t>
            </a:r>
            <a:endParaRPr lang="en-US" altLang="zh-CN" sz="2800" b="1" dirty="0" smtClean="0">
              <a:latin typeface=""/>
              <a:ea typeface="楷体" panose="02010609060101010101" pitchFamily="49" charset="-122"/>
              <a:sym typeface=""/>
            </a:endParaRPr>
          </a:p>
          <a:p>
            <a:r>
              <a:rPr lang="en-US" altLang="zh-CN" sz="2800" b="1" dirty="0" smtClean="0">
                <a:latin typeface=""/>
                <a:ea typeface="楷体" panose="02010609060101010101" pitchFamily="49" charset="-122"/>
                <a:sym typeface=""/>
              </a:rPr>
              <a:t>     </a:t>
            </a:r>
            <a:r>
              <a:rPr lang="zh-CN" altLang="en-US" sz="2800" b="1" dirty="0" smtClean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“而皆若偻”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以</a:t>
            </a:r>
            <a:r>
              <a:rPr lang="zh-CN" altLang="en-US" sz="2800" b="1" dirty="0" smtClean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拟人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手法</a:t>
            </a:r>
            <a:r>
              <a:rPr lang="zh-CN" altLang="en-US" sz="2800" b="1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烘托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出日观峰凌驾于群峰之上的雄伟气势。</a:t>
            </a:r>
          </a:p>
          <a:p>
            <a:endParaRPr lang="zh-CN" altLang="en-US" sz="2800" dirty="0">
              <a:latin typeface=""/>
              <a:ea typeface="楷体" panose="02010609060101010101" pitchFamily="49" charset="-122"/>
              <a:sym typeface="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图片 3"/>
          <p:cNvPicPr/>
          <p:nvPr>
            <p:custDataLst>
              <p:tags r:id="rId1"/>
            </p:custDataLst>
          </p:nvPr>
        </p:nvPicPr>
        <p:blipFill>
          <a:blip r:embed="rId3"/>
          <a:srcRect b="4921"/>
          <a:stretch>
            <a:fillRect/>
          </a:stretch>
        </p:blipFill>
        <p:spPr>
          <a:xfrm>
            <a:off x="1593850" y="19050"/>
            <a:ext cx="9004300" cy="6769100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33663561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文本框 1"/>
          <p:cNvSpPr/>
          <p:nvPr>
            <p:custDataLst>
              <p:tags r:id="rId1"/>
            </p:custDataLst>
          </p:nvPr>
        </p:nvSpPr>
        <p:spPr>
          <a:xfrm>
            <a:off x="1654175" y="79375"/>
            <a:ext cx="8882062" cy="507746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0" i="0" u="none" baseline="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0" i="0" u="none" baseline="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0" i="0" u="none" baseline="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0" i="0" u="none" baseline="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2400" b="0" i="0" u="none" baseline="0">
                <a:solidFill>
                  <a:schemeClr val="tx1"/>
                </a:solidFill>
                <a:latin typeface="Times New Roman" panose="02020603050405020304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latin typeface=""/>
                <a:ea typeface="楷体" panose="02010609060101010101" pitchFamily="49" charset="-122"/>
                <a:sym typeface=""/>
              </a:rPr>
              <a:t>  五鼓：古代以打更击鼓报时，一夜分为五更，每更一个时辰（两小时），又把每更分为五点。每更里的每点只占24分钟。晚七点起更。</a:t>
            </a:r>
          </a:p>
          <a:p>
            <a:pPr lvl="0"/>
            <a:endParaRPr lang="zh-CN" altLang="en-US" sz="3600" b="1">
              <a:solidFill>
                <a:srgbClr val="2125E9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lvl="0"/>
            <a:endParaRPr lang="zh-CN" altLang="en-US" sz="3600" b="1">
              <a:solidFill>
                <a:srgbClr val="2125E9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lvl="0"/>
            <a:endParaRPr lang="zh-CN" altLang="en-US" sz="3600" b="1">
              <a:solidFill>
                <a:srgbClr val="2125E9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lvl="0"/>
            <a:endParaRPr lang="zh-CN" altLang="en-US" sz="3600" b="1">
              <a:solidFill>
                <a:srgbClr val="2125E9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lvl="0"/>
            <a:r>
              <a:rPr lang="zh-CN" altLang="en-US" sz="3600" b="1">
                <a:latin typeface=""/>
                <a:ea typeface="楷体" panose="02010609060101010101" pitchFamily="49" charset="-122"/>
                <a:sym typeface=""/>
              </a:rPr>
              <a:t>“五鼓”相当于五点钟。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182366989"/>
              </p:ext>
            </p:extLst>
          </p:nvPr>
        </p:nvGraphicFramePr>
        <p:xfrm>
          <a:off x="1534793" y="2568575"/>
          <a:ext cx="9914256" cy="19617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28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55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2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09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03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316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6938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646464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时间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rgbClr val="646464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19:00-21:00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21:00-23:00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altLang="zh-CN" sz="2400" b="1" dirty="0">
                          <a:solidFill>
                            <a:srgbClr val="404040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23:00-1:00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1:00-3:00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altLang="zh-CN" sz="2400" b="1">
                          <a:solidFill>
                            <a:srgbClr val="404040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3:00-5:00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938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646464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时辰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404040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戌时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404040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亥时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404040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子时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404040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丑时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404040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寅时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38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646464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更点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rgbClr val="404040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一更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404040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二更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404040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三更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>
                          <a:solidFill>
                            <a:srgbClr val="404040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四更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2400" b="1" dirty="0">
                          <a:solidFill>
                            <a:srgbClr val="404040"/>
                          </a:solidFill>
                          <a:latin typeface=""/>
                          <a:ea typeface="楷体" panose="02010609060101010101" pitchFamily="49" charset="-122"/>
                          <a:sym typeface=""/>
                        </a:rPr>
                        <a:t>五更</a:t>
                      </a:r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8550991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4766233" y="258215"/>
            <a:ext cx="24400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"/>
                <a:ea typeface="楷体" panose="02010609060101010101" pitchFamily="49" charset="-122"/>
                <a:sym typeface=""/>
              </a:rPr>
              <a:t>关于干支纪年</a:t>
            </a:r>
          </a:p>
        </p:txBody>
      </p:sp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182880" y="856357"/>
            <a:ext cx="11826240" cy="56311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天干：</a:t>
            </a:r>
            <a:r>
              <a:rPr lang="zh-CN" altLang="en-US" sz="240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甲、乙、丙、丁、戊、已、庚、辛、壬、癸</a:t>
            </a:r>
          </a:p>
          <a:p>
            <a:r>
              <a:rPr lang="zh-CN" altLang="en-US" sz="2400" b="1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地支：</a:t>
            </a:r>
            <a:r>
              <a:rPr lang="zh-CN" altLang="en-US" sz="240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子、丑、寅、卯、辰、巳、午、未、申、酉、戌、亥</a:t>
            </a:r>
          </a:p>
          <a:p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干支两字相配，六十年周而复始，用以纪年。也可以用来纪日。</a:t>
            </a:r>
          </a:p>
          <a:p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纪年，例如，丁卯三月；纪日，例如，是月丁未。例如本段的戊申也是纪日。</a:t>
            </a:r>
          </a:p>
          <a:p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年号与干支可以兼用，例如：元丰七年六月丁丑。</a:t>
            </a:r>
          </a:p>
          <a:p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简便的干支纪年推算法</a:t>
            </a:r>
          </a:p>
          <a:p>
            <a:r>
              <a:rPr lang="zh-CN" altLang="en-US" sz="2400" b="1">
                <a:latin typeface=""/>
                <a:ea typeface="楷体" panose="02010609060101010101" pitchFamily="49" charset="-122"/>
                <a:sym typeface=""/>
              </a:rPr>
              <a:t>     公元年</a:t>
            </a:r>
            <a:r>
              <a:rPr lang="en-US" altLang="zh-CN" sz="2400" b="1">
                <a:latin typeface=""/>
                <a:ea typeface="楷体" panose="02010609060101010101" pitchFamily="49" charset="-122"/>
                <a:sym typeface=""/>
              </a:rPr>
              <a:t>÷10</a:t>
            </a:r>
            <a:r>
              <a:rPr lang="zh-CN" altLang="en-US" sz="2400" b="1">
                <a:latin typeface=""/>
                <a:ea typeface="楷体" panose="02010609060101010101" pitchFamily="49" charset="-122"/>
                <a:sym typeface=""/>
              </a:rPr>
              <a:t>，余数</a:t>
            </a:r>
            <a:r>
              <a:rPr lang="en-US" altLang="zh-CN" sz="2400" b="1">
                <a:latin typeface=""/>
                <a:ea typeface="楷体" panose="02010609060101010101" pitchFamily="49" charset="-122"/>
                <a:sym typeface=""/>
              </a:rPr>
              <a:t>-3</a:t>
            </a:r>
            <a:r>
              <a:rPr lang="zh-CN" altLang="en-US" sz="2400" b="1">
                <a:latin typeface=""/>
                <a:ea typeface="楷体" panose="02010609060101010101" pitchFamily="49" charset="-122"/>
                <a:sym typeface=""/>
              </a:rPr>
              <a:t>，得数为天干；</a:t>
            </a:r>
          </a:p>
          <a:p>
            <a:r>
              <a:rPr lang="zh-CN" altLang="en-US" sz="2400" b="1">
                <a:latin typeface=""/>
                <a:ea typeface="楷体" panose="02010609060101010101" pitchFamily="49" charset="-122"/>
                <a:sym typeface=""/>
              </a:rPr>
              <a:t>     公元年</a:t>
            </a:r>
            <a:r>
              <a:rPr lang="en-US" altLang="zh-CN" sz="2400" b="1">
                <a:latin typeface=""/>
                <a:ea typeface="楷体" panose="02010609060101010101" pitchFamily="49" charset="-122"/>
                <a:sym typeface=""/>
              </a:rPr>
              <a:t>÷12</a:t>
            </a:r>
            <a:r>
              <a:rPr lang="zh-CN" altLang="en-US" sz="2400" b="1">
                <a:latin typeface=""/>
                <a:ea typeface="楷体" panose="02010609060101010101" pitchFamily="49" charset="-122"/>
                <a:sym typeface=""/>
              </a:rPr>
              <a:t>，余数</a:t>
            </a:r>
            <a:r>
              <a:rPr lang="en-US" altLang="zh-CN" sz="2400" b="1">
                <a:latin typeface=""/>
                <a:ea typeface="楷体" panose="02010609060101010101" pitchFamily="49" charset="-122"/>
                <a:sym typeface=""/>
              </a:rPr>
              <a:t>-3</a:t>
            </a:r>
            <a:r>
              <a:rPr lang="zh-CN" altLang="en-US" sz="2400" b="1">
                <a:latin typeface=""/>
                <a:ea typeface="楷体" panose="02010609060101010101" pitchFamily="49" charset="-122"/>
                <a:sym typeface=""/>
              </a:rPr>
              <a:t>，得数为地支。</a:t>
            </a:r>
          </a:p>
          <a:p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     例如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1999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年，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1999÷10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，余数为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9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9-3=6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，天干为已；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1999÷12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，余数为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7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7-3=4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，地支为卯，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1999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年就是已卯年。</a:t>
            </a:r>
          </a:p>
          <a:p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     </a:t>
            </a:r>
            <a:r>
              <a:rPr lang="zh-CN" altLang="en-US" sz="2400" b="1">
                <a:latin typeface=""/>
                <a:ea typeface="楷体" panose="02010609060101010101" pitchFamily="49" charset="-122"/>
                <a:sym typeface=""/>
              </a:rPr>
              <a:t>如果余数小于</a:t>
            </a:r>
            <a:r>
              <a:rPr lang="en-US" altLang="zh-CN" sz="2400" b="1">
                <a:latin typeface=""/>
                <a:ea typeface="楷体" panose="02010609060101010101" pitchFamily="49" charset="-122"/>
                <a:sym typeface=""/>
              </a:rPr>
              <a:t>3</a:t>
            </a:r>
            <a:r>
              <a:rPr lang="zh-CN" altLang="en-US" sz="2400" b="1">
                <a:latin typeface=""/>
                <a:ea typeface="楷体" panose="02010609060101010101" pitchFamily="49" charset="-122"/>
                <a:sym typeface=""/>
              </a:rPr>
              <a:t>，加上一个除数再减</a:t>
            </a:r>
            <a:r>
              <a:rPr lang="en-US" altLang="zh-CN" sz="2400" b="1">
                <a:latin typeface=""/>
                <a:ea typeface="楷体" panose="02010609060101010101" pitchFamily="49" charset="-122"/>
                <a:sym typeface=""/>
              </a:rPr>
              <a:t>3</a:t>
            </a:r>
            <a:r>
              <a:rPr lang="zh-CN" altLang="en-US" sz="2400" b="1">
                <a:latin typeface=""/>
                <a:ea typeface="楷体" panose="02010609060101010101" pitchFamily="49" charset="-122"/>
                <a:sym typeface=""/>
              </a:rPr>
              <a:t>。 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例如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2001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年，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2001÷10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，余数是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1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，加上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10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等于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11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11-3=8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，天干为辛；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2001÷12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，余数是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9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9-3=6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，地支为巳，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2001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年就是辛巳年。</a:t>
            </a:r>
          </a:p>
          <a:p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     </a:t>
            </a:r>
            <a:r>
              <a:rPr lang="zh-CN" altLang="en-US" sz="2400" b="1">
                <a:latin typeface=""/>
                <a:ea typeface="楷体" panose="02010609060101010101" pitchFamily="49" charset="-122"/>
                <a:sym typeface=""/>
              </a:rPr>
              <a:t>如果余数</a:t>
            </a:r>
            <a:r>
              <a:rPr lang="en-US" altLang="zh-CN" sz="2400" b="1">
                <a:latin typeface=""/>
                <a:ea typeface="楷体" panose="02010609060101010101" pitchFamily="49" charset="-122"/>
                <a:sym typeface=""/>
              </a:rPr>
              <a:t>-3</a:t>
            </a:r>
            <a:r>
              <a:rPr lang="zh-CN" altLang="en-US" sz="2400" b="1">
                <a:latin typeface=""/>
                <a:ea typeface="楷体" panose="02010609060101010101" pitchFamily="49" charset="-122"/>
                <a:sym typeface=""/>
              </a:rPr>
              <a:t>得</a:t>
            </a:r>
            <a:r>
              <a:rPr lang="en-US" altLang="zh-CN" sz="2400" b="1">
                <a:latin typeface=""/>
                <a:ea typeface="楷体" panose="02010609060101010101" pitchFamily="49" charset="-122"/>
                <a:sym typeface=""/>
              </a:rPr>
              <a:t>0</a:t>
            </a:r>
            <a:r>
              <a:rPr lang="zh-CN" altLang="en-US" sz="2400" b="1">
                <a:latin typeface=""/>
                <a:ea typeface="楷体" panose="02010609060101010101" pitchFamily="49" charset="-122"/>
                <a:sym typeface=""/>
              </a:rPr>
              <a:t>，就是天干或地支的</a:t>
            </a:r>
            <a:r>
              <a:rPr lang="zh-CN" altLang="en-US" sz="2400" b="1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最末一位</a:t>
            </a:r>
            <a:r>
              <a:rPr lang="zh-CN" altLang="en-US" sz="2400" b="1">
                <a:latin typeface=""/>
                <a:ea typeface="楷体" panose="02010609060101010101" pitchFamily="49" charset="-122"/>
                <a:sym typeface=""/>
              </a:rPr>
              <a:t>。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例如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1995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年，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1995÷10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，余数为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5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5-3=2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，天干为乙；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1995÷12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，余数为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3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3-3=0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，地支为亥，</a:t>
            </a:r>
            <a:r>
              <a:rPr lang="en-US" altLang="zh-CN" sz="2400">
                <a:latin typeface=""/>
                <a:ea typeface="楷体" panose="02010609060101010101" pitchFamily="49" charset="-122"/>
                <a:sym typeface=""/>
              </a:rPr>
              <a:t>1995</a:t>
            </a:r>
            <a:r>
              <a:rPr lang="zh-CN" altLang="en-US" sz="2400">
                <a:latin typeface=""/>
                <a:ea typeface="楷体" panose="02010609060101010101" pitchFamily="49" charset="-122"/>
                <a:sym typeface=""/>
              </a:rPr>
              <a:t>年就是乙亥年。</a:t>
            </a:r>
          </a:p>
        </p:txBody>
      </p:sp>
    </p:spTree>
    <p:extLst>
      <p:ext uri="{BB962C8B-B14F-4D97-AF65-F5344CB8AC3E}">
        <p14:creationId xmlns:p14="http://schemas.microsoft.com/office/powerpoint/2010/main" val="2542391046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3" name="文本框 5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17525" y="287338"/>
            <a:ext cx="45037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3600" dirty="0" smtClean="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P4</a:t>
            </a:r>
            <a:r>
              <a:rPr lang="zh-CN" altLang="en-US" sz="3600" dirty="0" smtClean="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：</a:t>
            </a:r>
            <a:endParaRPr lang="zh-CN" altLang="en-US" sz="3600" dirty="0">
              <a:solidFill>
                <a:schemeClr val="tx1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76275" y="1333499"/>
            <a:ext cx="107537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亭西有岱祠，又有碧霞元君祠。皇帝行宫，在碧霞元君祠东。</a:t>
            </a:r>
            <a:endParaRPr lang="en-US" altLang="zh-CN" sz="2800" b="1" dirty="0">
              <a:latin typeface=""/>
              <a:ea typeface="楷体" panose="02010609060101010101" pitchFamily="49" charset="-122"/>
              <a:sym typeface=""/>
            </a:endParaRPr>
          </a:p>
          <a:p>
            <a:pPr>
              <a:defRPr/>
            </a:pP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是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日，观道中石刻，自唐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显庆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以来；其远古刻尽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漫失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。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僻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不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当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道，皆不及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往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。</a:t>
            </a:r>
          </a:p>
          <a:p>
            <a:pPr>
              <a:defRPr/>
            </a:pPr>
            <a:r>
              <a:rPr lang="zh-CN" altLang="en-US" sz="2800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是：这；显庆：唐高宗的年号；漫失：模糊或缺失；僻：偏僻；当：在；往：去（看）</a:t>
            </a:r>
            <a:r>
              <a:rPr lang="zh-CN" altLang="en-US" sz="2800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。</a:t>
            </a:r>
            <a:endParaRPr lang="en-US" altLang="zh-CN" sz="2800" dirty="0" smtClean="0">
              <a:solidFill>
                <a:srgbClr val="C0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>
              <a:defRPr/>
            </a:pPr>
            <a:endParaRPr lang="en-US" altLang="zh-CN" sz="2800" dirty="0">
              <a:solidFill>
                <a:srgbClr val="C0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>
              <a:defRPr/>
            </a:pPr>
            <a:r>
              <a:rPr lang="zh-CN" altLang="en-US" sz="2800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思考：</a:t>
            </a:r>
            <a:endParaRPr lang="en-US" altLang="zh-CN" sz="2800" dirty="0" smtClean="0">
              <a:solidFill>
                <a:srgbClr val="C0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marL="457200" indent="-457200">
              <a:buFont typeface="Wingdings" panose="05000000000000000000" pitchFamily="2" charset="2"/>
              <a:buChar char="n"/>
              <a:defRPr/>
            </a:pPr>
            <a:r>
              <a:rPr lang="zh-CN" altLang="en-US" sz="2800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自然景观？人文景观？</a:t>
            </a:r>
            <a:endParaRPr lang="en-US" altLang="zh-CN" sz="2800" dirty="0" smtClean="0">
              <a:solidFill>
                <a:srgbClr val="C0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marL="457200" indent="-457200">
              <a:buFont typeface="Wingdings" panose="05000000000000000000" pitchFamily="2" charset="2"/>
              <a:buChar char="n"/>
              <a:defRPr/>
            </a:pPr>
            <a:r>
              <a:rPr lang="zh-CN" altLang="en-US" sz="2800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此</a:t>
            </a:r>
            <a:r>
              <a:rPr lang="zh-CN" altLang="en-US" sz="2800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段是否突兀？</a:t>
            </a:r>
            <a:endParaRPr lang="en-US" altLang="zh-CN" sz="2800" dirty="0" smtClean="0">
              <a:solidFill>
                <a:srgbClr val="C0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23240018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文本框 5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985500" y="68263"/>
            <a:ext cx="45037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>
                <a:solidFill>
                  <a:srgbClr val="404040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600">
                <a:solidFill>
                  <a:srgbClr val="404040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400">
                <a:solidFill>
                  <a:srgbClr val="404040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Font typeface="Wingdings 3" panose="05040102010807070707" pitchFamily="18" charset="2"/>
              <a:buChar char=""/>
              <a:defRPr sz="1200">
                <a:solidFill>
                  <a:srgbClr val="404040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zh-CN" sz="3600" dirty="0" smtClean="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P5</a:t>
            </a:r>
            <a:r>
              <a:rPr lang="zh-CN" altLang="en-US" sz="3600" dirty="0" smtClean="0">
                <a:solidFill>
                  <a:schemeClr val="tx1"/>
                </a:solidFill>
                <a:latin typeface=""/>
                <a:ea typeface="楷体" panose="02010609060101010101" pitchFamily="49" charset="-122"/>
                <a:sym typeface=""/>
              </a:rPr>
              <a:t>：</a:t>
            </a:r>
            <a:endParaRPr lang="zh-CN" altLang="en-US" sz="3600" dirty="0">
              <a:solidFill>
                <a:schemeClr val="tx1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1775" y="142876"/>
            <a:ext cx="10753725" cy="6355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山多石，少土。石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苍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黑色，多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平方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，少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圜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。</a:t>
            </a:r>
          </a:p>
          <a:p>
            <a:pPr>
              <a:defRPr/>
            </a:pPr>
            <a:r>
              <a:rPr lang="zh-CN" altLang="en-US" sz="2800" dirty="0" smtClean="0">
                <a:solidFill>
                  <a:schemeClr val="tx2"/>
                </a:solidFill>
                <a:latin typeface=""/>
                <a:ea typeface="楷体" panose="02010609060101010101" pitchFamily="49" charset="-122"/>
                <a:sym typeface=""/>
              </a:rPr>
              <a:t>平方</a:t>
            </a:r>
            <a:r>
              <a:rPr lang="zh-CN" altLang="en-US" sz="2800" dirty="0">
                <a:solidFill>
                  <a:schemeClr val="tx2"/>
                </a:solidFill>
                <a:latin typeface=""/>
                <a:ea typeface="楷体" panose="02010609060101010101" pitchFamily="49" charset="-122"/>
                <a:sym typeface=""/>
              </a:rPr>
              <a:t>：平整方正；古今异义词，今义：数学名词；圜：通</a:t>
            </a:r>
            <a:r>
              <a:rPr lang="en-US" altLang="zh-CN" sz="2800" dirty="0">
                <a:solidFill>
                  <a:schemeClr val="tx2"/>
                </a:solidFill>
                <a:latin typeface=""/>
                <a:ea typeface="楷体" panose="02010609060101010101" pitchFamily="49" charset="-122"/>
                <a:sym typeface=""/>
              </a:rPr>
              <a:t>“</a:t>
            </a:r>
            <a:r>
              <a:rPr lang="zh-CN" altLang="en-US" sz="2800" dirty="0">
                <a:solidFill>
                  <a:schemeClr val="tx2"/>
                </a:solidFill>
                <a:latin typeface=""/>
                <a:ea typeface="楷体" panose="02010609060101010101" pitchFamily="49" charset="-122"/>
                <a:sym typeface=""/>
              </a:rPr>
              <a:t>圆</a:t>
            </a:r>
            <a:r>
              <a:rPr lang="en-US" altLang="zh-CN" sz="2800" dirty="0" smtClean="0">
                <a:solidFill>
                  <a:schemeClr val="tx2"/>
                </a:solidFill>
                <a:latin typeface=""/>
                <a:ea typeface="楷体" panose="02010609060101010101" pitchFamily="49" charset="-122"/>
                <a:sym typeface=""/>
              </a:rPr>
              <a:t>”</a:t>
            </a:r>
            <a:endParaRPr lang="en-US" altLang="zh-CN" sz="2800" dirty="0">
              <a:solidFill>
                <a:schemeClr val="tx2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>
              <a:defRPr/>
            </a:pP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亭西有岱祠，又有碧霞元君祠。皇帝行宫，在碧霞元君祠东。</a:t>
            </a:r>
            <a:endParaRPr lang="en-US" altLang="zh-CN" sz="2800" b="1" dirty="0">
              <a:latin typeface=""/>
              <a:ea typeface="楷体" panose="02010609060101010101" pitchFamily="49" charset="-122"/>
              <a:sym typeface=""/>
            </a:endParaRPr>
          </a:p>
          <a:p>
            <a:pPr>
              <a:defRPr/>
            </a:pP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是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日，观道中石刻，自唐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显庆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以来；其远古刻尽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漫失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。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僻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不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当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道，皆不及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往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。</a:t>
            </a:r>
          </a:p>
          <a:p>
            <a:pPr>
              <a:defRPr/>
            </a:pPr>
            <a:r>
              <a:rPr lang="zh-CN" altLang="en-US" sz="2800" dirty="0">
                <a:solidFill>
                  <a:schemeClr val="tx2"/>
                </a:solidFill>
                <a:latin typeface=""/>
                <a:ea typeface="楷体" panose="02010609060101010101" pitchFamily="49" charset="-122"/>
                <a:sym typeface=""/>
              </a:rPr>
              <a:t>是：这</a:t>
            </a:r>
            <a:r>
              <a:rPr lang="zh-CN" altLang="en-US" sz="2800" dirty="0" smtClean="0">
                <a:solidFill>
                  <a:schemeClr val="tx2"/>
                </a:solidFill>
                <a:latin typeface=""/>
                <a:ea typeface="楷体" panose="02010609060101010101" pitchFamily="49" charset="-122"/>
                <a:sym typeface=""/>
              </a:rPr>
              <a:t>；僻</a:t>
            </a:r>
            <a:r>
              <a:rPr lang="zh-CN" altLang="en-US" sz="2800" dirty="0">
                <a:solidFill>
                  <a:schemeClr val="tx2"/>
                </a:solidFill>
                <a:latin typeface=""/>
                <a:ea typeface="楷体" panose="02010609060101010101" pitchFamily="49" charset="-122"/>
                <a:sym typeface=""/>
              </a:rPr>
              <a:t>：偏僻；当：在；往：去（看）。</a:t>
            </a:r>
            <a:endParaRPr lang="en-US" altLang="zh-CN" sz="2800" dirty="0">
              <a:solidFill>
                <a:schemeClr val="tx2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>
              <a:spcAft>
                <a:spcPts val="600"/>
              </a:spcAft>
              <a:defRPr/>
            </a:pP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少杂树，多松，生（省略介词于，在）石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罅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，皆平顶。冰雪，无瀑水，无鸟兽</a:t>
            </a: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音迹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。</a:t>
            </a:r>
          </a:p>
          <a:p>
            <a:pPr>
              <a:defRPr/>
            </a:pPr>
            <a:r>
              <a:rPr lang="zh-CN" altLang="en-US" sz="2800" dirty="0">
                <a:solidFill>
                  <a:schemeClr val="tx2"/>
                </a:solidFill>
                <a:latin typeface=""/>
                <a:ea typeface="楷体" panose="02010609060101010101" pitchFamily="49" charset="-122"/>
                <a:sym typeface=""/>
              </a:rPr>
              <a:t>罅：石缝；音迹：声音和踪迹。</a:t>
            </a:r>
            <a:endParaRPr lang="en-US" altLang="zh-CN" sz="2800" dirty="0">
              <a:solidFill>
                <a:schemeClr val="tx2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>
              <a:spcAft>
                <a:spcPts val="600"/>
              </a:spcAft>
              <a:defRPr/>
            </a:pPr>
            <a:r>
              <a:rPr lang="zh-CN" altLang="en-US" sz="28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至</a:t>
            </a:r>
            <a:r>
              <a:rPr lang="zh-CN" altLang="en-US" sz="2800" b="1" u="wavyHeavy" dirty="0">
                <a:uFill>
                  <a:solidFill>
                    <a:srgbClr val="FF0000"/>
                  </a:solidFill>
                </a:uFill>
                <a:latin typeface=""/>
                <a:ea typeface="楷体" panose="02010609060101010101" pitchFamily="49" charset="-122"/>
                <a:sym typeface=""/>
              </a:rPr>
              <a:t>日观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数里内无树，而雪与人膝齐。</a:t>
            </a:r>
          </a:p>
          <a:p>
            <a:pPr>
              <a:defRPr/>
            </a:pPr>
            <a:r>
              <a:rPr lang="zh-CN" altLang="en-US" sz="2800" dirty="0">
                <a:solidFill>
                  <a:schemeClr val="tx2"/>
                </a:solidFill>
                <a:latin typeface=""/>
                <a:ea typeface="楷体" panose="02010609060101010101" pitchFamily="49" charset="-122"/>
                <a:sym typeface=""/>
              </a:rPr>
              <a:t>至：到；而：表顺承</a:t>
            </a:r>
            <a:r>
              <a:rPr lang="zh-CN" altLang="en-US" sz="2800" dirty="0" smtClean="0">
                <a:solidFill>
                  <a:schemeClr val="tx2"/>
                </a:solidFill>
                <a:latin typeface=""/>
                <a:ea typeface="楷体" panose="02010609060101010101" pitchFamily="49" charset="-122"/>
                <a:sym typeface=""/>
              </a:rPr>
              <a:t>。</a:t>
            </a:r>
            <a:endParaRPr lang="en-US" altLang="zh-CN" sz="2800" dirty="0" smtClean="0">
              <a:solidFill>
                <a:schemeClr val="tx2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marL="457200" indent="-457200">
              <a:buFont typeface="Wingdings" panose="05000000000000000000" pitchFamily="2" charset="2"/>
              <a:buChar char="n"/>
              <a:defRPr/>
            </a:pPr>
            <a:r>
              <a:rPr lang="zh-CN" altLang="en-US" sz="2800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思考：环境特点？</a:t>
            </a:r>
            <a:endParaRPr lang="en-US" altLang="zh-CN" sz="2800" dirty="0">
              <a:solidFill>
                <a:srgbClr val="C0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marL="457200" indent="-457200">
              <a:buFont typeface="Wingdings" panose="05000000000000000000" pitchFamily="2" charset="2"/>
              <a:buChar char="n"/>
              <a:defRPr/>
            </a:pPr>
            <a:r>
              <a:rPr lang="zh-CN" altLang="en-US" sz="2800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环境与心境的关系？</a:t>
            </a:r>
            <a:endParaRPr lang="en-US" altLang="zh-CN" sz="2800" dirty="0" smtClean="0">
              <a:solidFill>
                <a:srgbClr val="C0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>
              <a:defRPr/>
            </a:pPr>
            <a:endParaRPr lang="en-US" altLang="zh-CN" sz="2800" dirty="0" smtClean="0">
              <a:solidFill>
                <a:srgbClr val="C0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30945904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  <p:par>
                    <p:cTn id="5" fill="hold" nodeType="clickPar">
                      <p:stCondLst>
                        <p:cond delay="indefinite"/>
                      </p:stCondLst>
                      <p:childTnLst>
                        <p:par>
                          <p:cTn id="6" fill="hold" nodeType="withGroup">
                            <p:stCondLst>
                              <p:cond delay="indefinite"/>
                            </p:stCond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6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7"/>
          <a:stretch>
            <a:fillRect/>
          </a:stretch>
        </p:blipFill>
        <p:spPr bwMode="auto">
          <a:xfrm>
            <a:off x="496888" y="955675"/>
            <a:ext cx="2354262" cy="78105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1081088" y="1104900"/>
            <a:ext cx="1770062" cy="50323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 lnSpcReduction="10000"/>
          </a:bodyPr>
          <a:lstStyle/>
          <a:p>
            <a:pPr marL="0" indent="0" fontAlgn="auto">
              <a:buFont typeface="Arial" panose="020B0604020202020204" pitchFamily="34" charset="0"/>
              <a:buNone/>
            </a:pPr>
            <a:r>
              <a:rPr lang="zh-CN" altLang="en-US" b="1" noProof="1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写作</a:t>
            </a:r>
            <a:r>
              <a:rPr lang="zh-CN" altLang="en-US" b="1" noProof="1" smtClean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背景</a:t>
            </a:r>
            <a:endParaRPr lang="zh-CN" altLang="en-US" noProof="1">
              <a:solidFill>
                <a:srgbClr val="0000FF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5123" name="矩形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09563" y="1828883"/>
            <a:ext cx="6941469" cy="45243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indent="576263" algn="just">
              <a:lnSpc>
                <a:spcPct val="150000"/>
              </a:lnSpc>
            </a:pPr>
            <a:r>
              <a:rPr lang="zh-CN" altLang="en-US" sz="3200" b="1" dirty="0">
                <a:latin typeface=""/>
                <a:ea typeface="楷体" panose="02010609060101010101" pitchFamily="49" charset="-122"/>
                <a:sym typeface=""/>
              </a:rPr>
              <a:t>乾隆三十九年（</a:t>
            </a:r>
            <a:r>
              <a:rPr lang="en-US" altLang="zh-CN" sz="3200" b="1" dirty="0">
                <a:latin typeface=""/>
                <a:ea typeface="楷体" panose="02010609060101010101" pitchFamily="49" charset="-122"/>
                <a:sym typeface=""/>
              </a:rPr>
              <a:t>1774</a:t>
            </a:r>
            <a:r>
              <a:rPr lang="zh-CN" altLang="en-US" sz="3200" b="1" dirty="0">
                <a:latin typeface=""/>
                <a:ea typeface="楷体" panose="02010609060101010101" pitchFamily="49" charset="-122"/>
                <a:sym typeface=""/>
              </a:rPr>
              <a:t>），姚鼐以</a:t>
            </a:r>
            <a:r>
              <a:rPr lang="zh-CN" altLang="en-US" sz="3200" b="1" dirty="0" smtClean="0">
                <a:latin typeface=""/>
                <a:ea typeface="楷体" panose="02010609060101010101" pitchFamily="49" charset="-122"/>
                <a:sym typeface=""/>
              </a:rPr>
              <a:t>养亲</a:t>
            </a:r>
            <a:r>
              <a:rPr lang="zh-CN" altLang="en-US" sz="3200" b="1" dirty="0">
                <a:latin typeface=""/>
                <a:ea typeface="楷体" panose="02010609060101010101" pitchFamily="49" charset="-122"/>
                <a:sym typeface=""/>
              </a:rPr>
              <a:t>为名，</a:t>
            </a:r>
            <a:r>
              <a:rPr lang="zh-CN" altLang="en-US" sz="3200" b="1" dirty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告归</a:t>
            </a:r>
            <a:r>
              <a:rPr lang="zh-CN" altLang="en-US" sz="3200" b="1" dirty="0">
                <a:latin typeface=""/>
                <a:ea typeface="楷体" panose="02010609060101010101" pitchFamily="49" charset="-122"/>
                <a:sym typeface=""/>
              </a:rPr>
              <a:t>田里。道经泰安与挚友泰安知府朱孝纯（字子颍）于</a:t>
            </a:r>
            <a:r>
              <a:rPr lang="zh-CN" altLang="en-US" sz="3200" b="1" dirty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此年十二月二十八日傍晚同上泰山山顶</a:t>
            </a:r>
            <a:r>
              <a:rPr lang="zh-CN" altLang="en-US" sz="3200" b="1" dirty="0">
                <a:latin typeface=""/>
                <a:ea typeface="楷体" panose="02010609060101010101" pitchFamily="49" charset="-122"/>
                <a:sym typeface=""/>
              </a:rPr>
              <a:t>，第二天即除夕</a:t>
            </a:r>
            <a:r>
              <a:rPr lang="zh-CN" altLang="en-US" sz="3200" b="1" dirty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五更时分至日观峰的日观亭，观赏日出</a:t>
            </a:r>
            <a:r>
              <a:rPr lang="zh-CN" altLang="en-US" sz="3200" b="1" dirty="0">
                <a:latin typeface=""/>
                <a:ea typeface="楷体" panose="02010609060101010101" pitchFamily="49" charset="-122"/>
                <a:sym typeface=""/>
              </a:rPr>
              <a:t>，写下了这篇游记。</a:t>
            </a:r>
          </a:p>
        </p:txBody>
      </p:sp>
      <p:pic>
        <p:nvPicPr>
          <p:cNvPr id="36870" name="Picture 6" descr="https://ss1.bdstatic.com/70cFuXSh_Q1YnxGkpoWK1HF6hhy/it/u=4152235778,858072865&amp;fm=26&amp;gp=0.jp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8"/>
          <a:stretch>
            <a:fillRect/>
          </a:stretch>
        </p:blipFill>
        <p:spPr bwMode="auto">
          <a:xfrm>
            <a:off x="7411453" y="240632"/>
            <a:ext cx="4484938" cy="3115593"/>
          </a:xfrm>
          <a:prstGeom prst="rect">
            <a:avLst/>
          </a:prstGeom>
          <a:noFill/>
        </p:spPr>
      </p:pic>
      <p:sp>
        <p:nvSpPr>
          <p:cNvPr id="6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7154779" y="3745391"/>
            <a:ext cx="4684296" cy="221272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indent="576263" algn="just">
              <a:lnSpc>
                <a:spcPct val="150000"/>
              </a:lnSpc>
            </a:pPr>
            <a:r>
              <a:rPr lang="zh-CN" altLang="en-US" sz="3200" b="1" smtClean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表示辞官</a:t>
            </a:r>
            <a:r>
              <a:rPr lang="en-US" altLang="zh-CN" sz="3200" b="1" smtClean="0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:</a:t>
            </a:r>
          </a:p>
          <a:p>
            <a:pPr indent="576263" algn="just">
              <a:lnSpc>
                <a:spcPct val="150000"/>
              </a:lnSpc>
            </a:pPr>
            <a:r>
              <a:rPr lang="zh-CN" altLang="en-US" sz="3200" b="1" smtClean="0">
                <a:solidFill>
                  <a:srgbClr val="D60093"/>
                </a:solidFill>
                <a:latin typeface=""/>
                <a:ea typeface="楷体" panose="02010609060101010101" pitchFamily="49" charset="-122"/>
                <a:sym typeface=""/>
              </a:rPr>
              <a:t>告老、解官、乞骸骨、</a:t>
            </a:r>
            <a:endParaRPr lang="en-US" altLang="zh-CN" sz="3200" b="1" smtClean="0">
              <a:solidFill>
                <a:srgbClr val="D60093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indent="576263" algn="just">
              <a:lnSpc>
                <a:spcPct val="150000"/>
              </a:lnSpc>
            </a:pPr>
            <a:r>
              <a:rPr lang="zh-CN" altLang="en-US" sz="3200" b="1" smtClean="0">
                <a:solidFill>
                  <a:srgbClr val="D60093"/>
                </a:solidFill>
                <a:latin typeface=""/>
                <a:ea typeface="楷体" panose="02010609060101010101" pitchFamily="49" charset="-122"/>
                <a:sym typeface=""/>
              </a:rPr>
              <a:t>请老、乞身、移病</a:t>
            </a:r>
            <a:endParaRPr lang="zh-CN" altLang="en-US" sz="3200" b="1">
              <a:solidFill>
                <a:srgbClr val="D60093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7429072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extBox 3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65099" y="0"/>
            <a:ext cx="11922125" cy="68326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latin typeface=""/>
                <a:ea typeface="楷体" panose="02010609060101010101" pitchFamily="49" charset="-122"/>
                <a:sym typeface=""/>
              </a:rPr>
              <a:t>2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阅读下面的文字，比较与本文描写日出的异同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。</a:t>
            </a:r>
            <a:endParaRPr lang="en-US" altLang="zh-CN" sz="2800" b="1" dirty="0" smtClean="0">
              <a:latin typeface=""/>
              <a:ea typeface="楷体" panose="02010609060101010101" pitchFamily="49" charset="-122"/>
              <a:sym typeface="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秋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未冬初，星皎云净，夜色空漾如觳，村鸩坞，曙光生：登团观，注园久待，苦日不至。才转瞬，忽露半体若月弦，其色红，光乃不堰，终为一轮而上腾，少顷，日中忽如一灯焰次如炬，次如瓶，次如樽，次如萌芦。上黄白，下赤紫，作薄蚀状。又次如萌芦、叠瓶之倒置，最后如炬之烬。盖其初为海气所家，弹说即尽，然后全体昭融，光芒四射。云跃前却芳危船颠浪，心为震荡。其下积雾，色正黑。余而童雾之下，忽出白练，长可竞天，殆海水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也</a:t>
            </a:r>
            <a:endParaRPr lang="en-US" altLang="zh-CN" sz="2800" b="1" dirty="0" smtClean="0">
              <a:latin typeface=""/>
              <a:ea typeface="楷体" panose="02010609060101010101" pitchFamily="49" charset="-122"/>
              <a:sym typeface="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相同点：</a:t>
            </a:r>
            <a:r>
              <a:rPr lang="zh-CN" altLang="en-US" sz="2400" b="1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按时</a:t>
            </a:r>
            <a:r>
              <a:rPr lang="zh-CN" altLang="en-US" sz="24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间顺序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写日出动态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过程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，注重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景物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色彩；采用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了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烘托、比喻；</a:t>
            </a:r>
            <a:endParaRPr lang="en-US" altLang="zh-CN" sz="2400" b="1" dirty="0">
              <a:latin typeface=""/>
              <a:ea typeface="楷体" panose="02010609060101010101" pitchFamily="49" charset="-122"/>
              <a:sym typeface="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不同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点：课文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善用</a:t>
            </a:r>
            <a:r>
              <a:rPr lang="zh-CN" altLang="en-US" sz="24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侧面</a:t>
            </a:r>
            <a:r>
              <a:rPr lang="zh-CN" altLang="en-US" sz="2400" b="1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烘托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，此文侧重</a:t>
            </a:r>
            <a:r>
              <a:rPr lang="zh-CN" altLang="en-US" sz="2400" b="1" dirty="0" smtClean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正面描摹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。</a:t>
            </a:r>
            <a:endParaRPr lang="en-US" altLang="zh-CN" sz="2400" b="1" dirty="0" smtClean="0">
              <a:latin typeface=""/>
              <a:ea typeface="楷体" panose="02010609060101010101" pitchFamily="49" charset="-122"/>
              <a:sym typeface="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课文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侧重日出前后的</a:t>
            </a:r>
            <a:r>
              <a:rPr lang="zh-CN" altLang="en-US" sz="24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色彩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变化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，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此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文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侧重于日出时的</a:t>
            </a:r>
            <a:r>
              <a:rPr lang="zh-CN" altLang="en-US" sz="24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开态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变化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。</a:t>
            </a:r>
            <a:endParaRPr lang="en-US" altLang="zh-CN" sz="2400" b="1" dirty="0" smtClean="0">
              <a:latin typeface=""/>
              <a:ea typeface="楷体" panose="02010609060101010101" pitchFamily="49" charset="-122"/>
              <a:sym typeface="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此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文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对</a:t>
            </a:r>
            <a:r>
              <a:rPr lang="zh-CN" altLang="en-US" sz="24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景观成因作了解释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，课文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没有。 </a:t>
            </a:r>
            <a:endParaRPr lang="en-US" altLang="zh-CN" sz="2400" b="1" dirty="0" smtClean="0">
              <a:latin typeface=""/>
              <a:ea typeface="楷体" panose="02010609060101010101" pitchFamily="49" charset="-122"/>
              <a:sym typeface="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此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文采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用了</a:t>
            </a:r>
            <a:r>
              <a:rPr lang="zh-CN" altLang="en-US" sz="2400" b="1" dirty="0">
                <a:solidFill>
                  <a:srgbClr val="C00000"/>
                </a:solidFill>
                <a:latin typeface=""/>
                <a:ea typeface="楷体" panose="02010609060101010101" pitchFamily="49" charset="-122"/>
                <a:sym typeface=""/>
              </a:rPr>
              <a:t>博喻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绘形绘色，生动形象，栩栩如生，课文中的比喻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没有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此</a:t>
            </a:r>
            <a:r>
              <a:rPr lang="zh-CN" altLang="en-US" sz="2400" b="1" dirty="0" smtClean="0">
                <a:latin typeface=""/>
                <a:ea typeface="楷体" panose="02010609060101010101" pitchFamily="49" charset="-122"/>
                <a:sym typeface=""/>
              </a:rPr>
              <a:t>文丰富。</a:t>
            </a:r>
            <a:endParaRPr lang="zh-CN" altLang="en-US" sz="3200" b="1" dirty="0">
              <a:latin typeface=""/>
              <a:ea typeface="楷体" panose="02010609060101010101" pitchFamily="49" charset="-122"/>
              <a:sym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401089750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1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1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1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1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1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11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11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11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11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11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11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11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9600" y="274638"/>
            <a:ext cx="10972800" cy="784141"/>
          </a:xfrm>
        </p:spPr>
        <p:txBody>
          <a:bodyPr>
            <a:normAutofit/>
          </a:bodyPr>
          <a:lstStyle/>
          <a:p>
            <a:pPr algn="l"/>
            <a:r>
              <a:rPr lang="zh-CN" altLang="en-US" sz="2800" b="1">
                <a:latin typeface=""/>
                <a:ea typeface="楷体" panose="02010609060101010101" pitchFamily="49" charset="-122"/>
                <a:sym typeface=""/>
              </a:rPr>
              <a:t>翻译句子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89810" y="1183105"/>
            <a:ext cx="10972800" cy="5674895"/>
          </a:xfrm>
        </p:spPr>
        <p:txBody>
          <a:bodyPr>
            <a:normAutofit/>
          </a:bodyPr>
          <a:lstStyle/>
          <a:p>
            <a:r>
              <a:rPr lang="zh-CN" altLang="en-US" sz="2800" b="1">
                <a:latin typeface=""/>
                <a:ea typeface="楷体" panose="02010609060101010101" pitchFamily="49" charset="-122"/>
                <a:sym typeface=""/>
              </a:rPr>
              <a:t>1.</a:t>
            </a:r>
            <a:r>
              <a:rPr lang="zh-CN" altLang="en-US" sz="2800" b="1" u="sng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及</a:t>
            </a:r>
            <a:r>
              <a:rPr lang="zh-CN" altLang="en-US" sz="2800" b="1">
                <a:latin typeface=""/>
                <a:ea typeface="楷体" panose="02010609060101010101" pitchFamily="49" charset="-122"/>
                <a:sym typeface=""/>
              </a:rPr>
              <a:t>既上，苍山</a:t>
            </a:r>
            <a:r>
              <a:rPr lang="zh-CN" altLang="en-US" sz="2800" b="1" u="sng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负</a:t>
            </a:r>
            <a:r>
              <a:rPr lang="zh-CN" altLang="en-US" sz="2800" b="1">
                <a:latin typeface=""/>
                <a:ea typeface="楷体" panose="02010609060101010101" pitchFamily="49" charset="-122"/>
                <a:sym typeface=""/>
              </a:rPr>
              <a:t>雪，明</a:t>
            </a:r>
            <a:r>
              <a:rPr lang="zh-CN" altLang="en-US" sz="2800" b="1" u="sng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烛</a:t>
            </a:r>
            <a:r>
              <a:rPr lang="zh-CN" altLang="en-US" sz="2800" b="1">
                <a:latin typeface=""/>
                <a:ea typeface="楷体" panose="02010609060101010101" pitchFamily="49" charset="-122"/>
                <a:sym typeface=""/>
              </a:rPr>
              <a:t>天南。望晚日照城郭，汶水、徂徕如画，而半山</a:t>
            </a:r>
            <a:r>
              <a:rPr lang="zh-CN" altLang="en-US" sz="2800" b="1" u="sng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居</a:t>
            </a:r>
            <a:r>
              <a:rPr lang="zh-CN" altLang="en-US" sz="2800" b="1">
                <a:latin typeface=""/>
                <a:ea typeface="楷体" panose="02010609060101010101" pitchFamily="49" charset="-122"/>
                <a:sym typeface=""/>
              </a:rPr>
              <a:t>雾若</a:t>
            </a:r>
            <a:r>
              <a:rPr lang="zh-CN" altLang="en-US" sz="2800" b="1" u="sng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带</a:t>
            </a:r>
            <a:r>
              <a:rPr lang="zh-CN" altLang="en-US" sz="2800" b="1">
                <a:latin typeface=""/>
                <a:ea typeface="楷体" panose="02010609060101010101" pitchFamily="49" charset="-122"/>
                <a:sym typeface=""/>
              </a:rPr>
              <a:t>然</a:t>
            </a:r>
            <a:r>
              <a:rPr lang="zh-CN" altLang="en-US" sz="2800" b="1" smtClean="0">
                <a:latin typeface=""/>
                <a:ea typeface="楷体" panose="02010609060101010101" pitchFamily="49" charset="-122"/>
                <a:sym typeface=""/>
              </a:rPr>
              <a:t>。</a:t>
            </a:r>
            <a:endParaRPr lang="en-US" altLang="zh-CN" sz="2800" b="1" smtClean="0">
              <a:latin typeface=""/>
              <a:ea typeface="楷体" panose="02010609060101010101" pitchFamily="49" charset="-122"/>
              <a:sym typeface=""/>
            </a:endParaRPr>
          </a:p>
          <a:p>
            <a:r>
              <a:rPr lang="zh-CN" altLang="en-US" sz="2800" b="1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译：等到已经登上山顶</a:t>
            </a:r>
            <a:r>
              <a:rPr lang="en-US" altLang="zh-CN" sz="2800" b="1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,</a:t>
            </a:r>
            <a:r>
              <a:rPr lang="zh-CN" altLang="en-US" sz="2800" b="1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只见青黑色的山上覆盖着白雪</a:t>
            </a:r>
            <a:r>
              <a:rPr lang="en-US" altLang="zh-CN" sz="2800" b="1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,</a:t>
            </a:r>
            <a:r>
              <a:rPr lang="zh-CN" altLang="en-US" sz="2800" b="1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雪反射的光照亮了南边的天空。  远望夕阳映照着泰安城</a:t>
            </a:r>
            <a:r>
              <a:rPr lang="en-US" altLang="zh-CN" sz="2800" b="1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, </a:t>
            </a:r>
            <a:r>
              <a:rPr lang="zh-CN" altLang="en-US" sz="2800" b="1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汶水、 徂徕山就像是一幅图画</a:t>
            </a:r>
            <a:r>
              <a:rPr lang="en-US" altLang="zh-CN" sz="2800" b="1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,</a:t>
            </a:r>
            <a:r>
              <a:rPr lang="zh-CN" altLang="en-US" sz="2800" b="1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而在半山腰停聚的云雾像一条带子似的。</a:t>
            </a:r>
            <a:endParaRPr lang="zh-CN" altLang="en-US" sz="2800" b="1">
              <a:solidFill>
                <a:srgbClr val="FF33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r>
              <a:rPr lang="en-US" altLang="zh-CN" sz="2800" b="1">
                <a:latin typeface=""/>
                <a:ea typeface="楷体" panose="02010609060101010101" pitchFamily="49" charset="-122"/>
                <a:sym typeface=""/>
              </a:rPr>
              <a:t>2.</a:t>
            </a:r>
            <a:r>
              <a:rPr lang="zh-CN" altLang="en-US" sz="2800" b="1" u="sng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稍</a:t>
            </a:r>
            <a:r>
              <a:rPr lang="zh-CN" altLang="en-US" sz="2800" b="1">
                <a:latin typeface=""/>
                <a:ea typeface="楷体" panose="02010609060101010101" pitchFamily="49" charset="-122"/>
                <a:sym typeface=""/>
              </a:rPr>
              <a:t>见云中白若摴蒱数十立</a:t>
            </a:r>
            <a:r>
              <a:rPr lang="zh-CN" altLang="en-US" sz="2800" b="1" u="sng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者</a:t>
            </a:r>
            <a:r>
              <a:rPr lang="zh-CN" altLang="en-US" sz="2800" b="1">
                <a:latin typeface=""/>
                <a:ea typeface="楷体" panose="02010609060101010101" pitchFamily="49" charset="-122"/>
                <a:sym typeface=""/>
              </a:rPr>
              <a:t>，山</a:t>
            </a:r>
            <a:r>
              <a:rPr lang="zh-CN" altLang="en-US" sz="2800" b="1" u="sng">
                <a:solidFill>
                  <a:srgbClr val="0000FF"/>
                </a:solidFill>
                <a:latin typeface=""/>
                <a:ea typeface="楷体" panose="02010609060101010101" pitchFamily="49" charset="-122"/>
                <a:sym typeface=""/>
              </a:rPr>
              <a:t>也</a:t>
            </a:r>
            <a:r>
              <a:rPr lang="zh-CN" altLang="en-US" sz="2800" b="1" smtClean="0">
                <a:latin typeface=""/>
                <a:ea typeface="楷体" panose="02010609060101010101" pitchFamily="49" charset="-122"/>
                <a:sym typeface=""/>
              </a:rPr>
              <a:t>。</a:t>
            </a:r>
            <a:endParaRPr lang="en-US" altLang="zh-CN" sz="2800" b="1" smtClean="0">
              <a:latin typeface=""/>
              <a:ea typeface="楷体" panose="02010609060101010101" pitchFamily="49" charset="-122"/>
              <a:sym typeface=""/>
            </a:endParaRPr>
          </a:p>
          <a:p>
            <a:r>
              <a:rPr lang="zh-CN" altLang="en-US" sz="2800" b="1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译：依稀可见云中几十个白的像骰子一样立着的是是山峰。</a:t>
            </a:r>
            <a:endParaRPr lang="en-US" altLang="zh-CN" sz="2800" b="1">
              <a:solidFill>
                <a:srgbClr val="FF33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>
            <p:custDataLst>
              <p:tags r:id="rId1"/>
            </p:custDataLst>
          </p:nvPr>
        </p:nvSpPr>
        <p:spPr>
          <a:xfrm>
            <a:off x="769460" y="1048923"/>
            <a:ext cx="988213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1.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解释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下列句子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中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画线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的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词。</a:t>
            </a:r>
          </a:p>
          <a:p>
            <a:pPr algn="just">
              <a:lnSpc>
                <a:spcPct val="150000"/>
              </a:lnSpc>
            </a:pP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（</a:t>
            </a:r>
            <a:r>
              <a:rPr lang="en-US" altLang="zh-CN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1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）自京师</a:t>
            </a:r>
            <a:r>
              <a:rPr lang="zh-CN" altLang="en-US" sz="2800" b="1" u="sng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乘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风雪</a:t>
            </a:r>
            <a:endParaRPr lang="en-US" altLang="zh-CN" sz="2800" b="1" dirty="0">
              <a:solidFill>
                <a:prstClr val="black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（</a:t>
            </a:r>
            <a:r>
              <a:rPr lang="en-US" altLang="zh-CN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2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）越长城之</a:t>
            </a:r>
            <a:r>
              <a:rPr lang="zh-CN" altLang="en-US" sz="2800" b="1" u="sng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限</a:t>
            </a:r>
            <a:endParaRPr lang="en-US" altLang="zh-CN" sz="2800" b="1" u="sng" dirty="0" smtClean="0">
              <a:solidFill>
                <a:srgbClr val="FF0000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（</a:t>
            </a:r>
            <a:r>
              <a:rPr lang="en-US" altLang="zh-CN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3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）世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皆谓之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天门</a:t>
            </a:r>
            <a:r>
              <a:rPr lang="zh-CN" altLang="en-US" sz="2800" b="1" u="sng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云</a:t>
            </a:r>
            <a:r>
              <a:rPr lang="en-US" altLang="zh-CN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			</a:t>
            </a:r>
          </a:p>
          <a:p>
            <a:pPr algn="just">
              <a:lnSpc>
                <a:spcPct val="150000"/>
              </a:lnSpc>
            </a:pP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（</a:t>
            </a:r>
            <a:r>
              <a:rPr lang="en-US" altLang="zh-CN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4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）磴</a:t>
            </a:r>
            <a:r>
              <a:rPr lang="zh-CN" altLang="en-US" sz="2800" b="1" u="sng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几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不可登</a:t>
            </a:r>
            <a:endParaRPr lang="en-US" altLang="zh-CN" sz="2800" b="1" dirty="0" smtClean="0">
              <a:solidFill>
                <a:prstClr val="black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（</a:t>
            </a:r>
            <a:r>
              <a:rPr lang="en-US" altLang="zh-CN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5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）苍山</a:t>
            </a:r>
            <a:r>
              <a:rPr lang="zh-CN" altLang="en-US" sz="2800" b="1" u="sng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负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雪</a:t>
            </a:r>
            <a:r>
              <a:rPr lang="en-US" altLang="zh-CN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				</a:t>
            </a:r>
            <a:endParaRPr lang="zh-CN" altLang="en-US" sz="2800" b="1" dirty="0" smtClean="0">
              <a:solidFill>
                <a:prstClr val="black"/>
              </a:solidFill>
              <a:latin typeface=""/>
              <a:ea typeface="楷体" panose="02010609060101010101" pitchFamily="49" charset="-122"/>
              <a:sym typeface="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（</a:t>
            </a:r>
            <a:r>
              <a:rPr lang="en-US" altLang="zh-CN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6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）明</a:t>
            </a:r>
            <a:r>
              <a:rPr lang="zh-CN" altLang="en-US" sz="2800" b="1" u="sng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烛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天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南</a:t>
            </a:r>
            <a:r>
              <a:rPr lang="en-US" altLang="zh-CN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	</a:t>
            </a:r>
            <a:endParaRPr lang="zh-CN" altLang="en-US" sz="2800" b="1" dirty="0" smtClean="0">
              <a:solidFill>
                <a:prstClr val="black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5460147" y="3001643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助词，无实义</a:t>
            </a:r>
            <a:endParaRPr lang="zh-CN" altLang="en-US" sz="2800" dirty="0">
              <a:solidFill>
                <a:srgbClr val="FF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4866222" y="1715466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动</a:t>
            </a:r>
            <a:r>
              <a:rPr lang="zh-CN" altLang="en-US" sz="2800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词</a:t>
            </a:r>
            <a:r>
              <a:rPr lang="zh-CN" altLang="en-US" sz="2800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，这里是“冒”的意思</a:t>
            </a:r>
          </a:p>
        </p:txBody>
      </p:sp>
      <p:sp>
        <p:nvSpPr>
          <p:cNvPr id="11" name="矩形 10"/>
          <p:cNvSpPr/>
          <p:nvPr>
            <p:custDataLst>
              <p:tags r:id="rId4"/>
            </p:custDataLst>
          </p:nvPr>
        </p:nvSpPr>
        <p:spPr>
          <a:xfrm>
            <a:off x="5132962" y="2289787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名词，界限</a:t>
            </a:r>
            <a:endParaRPr lang="zh-CN" altLang="en-US" sz="2800" dirty="0">
              <a:solidFill>
                <a:srgbClr val="FF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13" name="矩形 12"/>
          <p:cNvSpPr/>
          <p:nvPr>
            <p:custDataLst>
              <p:tags r:id="rId5"/>
            </p:custDataLst>
          </p:nvPr>
        </p:nvSpPr>
        <p:spPr>
          <a:xfrm>
            <a:off x="5639683" y="3590432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副词，几乎</a:t>
            </a:r>
            <a:endParaRPr lang="zh-CN" altLang="en-US" sz="2800" dirty="0">
              <a:solidFill>
                <a:srgbClr val="FF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14" name="矩形 13"/>
          <p:cNvSpPr/>
          <p:nvPr>
            <p:custDataLst>
              <p:tags r:id="rId6"/>
            </p:custDataLst>
          </p:nvPr>
        </p:nvSpPr>
        <p:spPr>
          <a:xfrm>
            <a:off x="5639683" y="4287820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动词，背</a:t>
            </a:r>
            <a:endParaRPr lang="zh-CN" altLang="en-US" sz="2800" dirty="0">
              <a:solidFill>
                <a:srgbClr val="FF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16" name="矩形 15"/>
          <p:cNvSpPr/>
          <p:nvPr>
            <p:custDataLst>
              <p:tags r:id="rId7"/>
            </p:custDataLst>
          </p:nvPr>
        </p:nvSpPr>
        <p:spPr>
          <a:xfrm>
            <a:off x="5639682" y="4906292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动词，照</a:t>
            </a:r>
            <a:endParaRPr lang="zh-CN" altLang="en-US" sz="2800" dirty="0">
              <a:solidFill>
                <a:srgbClr val="FF0000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  <p:bldP spid="8" grpId="0"/>
      <p:bldP spid="11" grpId="0"/>
      <p:bldP spid="13" grpId="0"/>
      <p:bldP spid="14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>
            <p:custDataLst>
              <p:tags r:id="rId1"/>
            </p:custDataLst>
          </p:nvPr>
        </p:nvSpPr>
        <p:spPr>
          <a:xfrm>
            <a:off x="1008720" y="639492"/>
            <a:ext cx="98821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b="1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2.</a:t>
            </a:r>
            <a:r>
              <a:rPr lang="zh-CN" altLang="en-US" sz="2800" b="1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 </a:t>
            </a:r>
            <a:r>
              <a:rPr lang="zh-CN" altLang="en-US" sz="2800" b="1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下列</a:t>
            </a:r>
            <a:r>
              <a:rPr lang="zh-CN" altLang="en-US" sz="2800" b="1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句子中，加点的“之”字的用法与其他三项不</a:t>
            </a:r>
          </a:p>
          <a:p>
            <a:pPr algn="just">
              <a:lnSpc>
                <a:spcPct val="150000"/>
              </a:lnSpc>
            </a:pPr>
            <a:r>
              <a:rPr lang="zh-CN" altLang="en-US" sz="2800" b="1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同的一项是 （　　）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A. </a:t>
            </a:r>
            <a:r>
              <a:rPr lang="zh-CN" altLang="en-US" sz="2800" b="1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越长城</a:t>
            </a:r>
            <a:r>
              <a:rPr lang="zh-CN" altLang="en-US" sz="2800" b="1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之</a:t>
            </a:r>
            <a:r>
              <a:rPr lang="zh-CN" altLang="en-US" sz="2800" b="1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限</a:t>
            </a:r>
            <a:r>
              <a:rPr lang="zh-CN" altLang="en-US" sz="2800" b="1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， 至于泰安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B. </a:t>
            </a:r>
            <a:r>
              <a:rPr lang="zh-CN" altLang="en-US" sz="2800" b="1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东谷者，古谓</a:t>
            </a:r>
            <a:r>
              <a:rPr lang="zh-CN" altLang="en-US" sz="2800" b="1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之</a:t>
            </a:r>
            <a:r>
              <a:rPr lang="zh-CN" altLang="en-US" sz="2800" b="1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天门</a:t>
            </a:r>
            <a:r>
              <a:rPr lang="zh-CN" altLang="en-US" sz="2800" b="1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溪水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C. </a:t>
            </a:r>
            <a:r>
              <a:rPr lang="zh-CN" altLang="en-US" sz="2800" b="1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泰山</a:t>
            </a:r>
            <a:r>
              <a:rPr lang="zh-CN" altLang="en-US" sz="2800" b="1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之</a:t>
            </a:r>
            <a:r>
              <a:rPr lang="zh-CN" altLang="en-US" sz="2800" b="1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阳</a:t>
            </a:r>
            <a:r>
              <a:rPr lang="zh-CN" altLang="en-US" sz="2800" b="1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，汶水西流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D. </a:t>
            </a:r>
            <a:r>
              <a:rPr lang="zh-CN" altLang="en-US" sz="2800" b="1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月出于东山</a:t>
            </a:r>
            <a:r>
              <a:rPr lang="zh-CN" altLang="en-US" sz="2800" b="1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之</a:t>
            </a:r>
            <a:r>
              <a:rPr lang="zh-CN" altLang="en-US" sz="2800" b="1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上</a:t>
            </a:r>
            <a:endParaRPr lang="zh-CN" altLang="en-US" sz="2800" b="1">
              <a:solidFill>
                <a:prstClr val="black"/>
              </a:solidFill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974150" y="4414212"/>
            <a:ext cx="8813494" cy="1128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b="1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答案：</a:t>
            </a:r>
            <a:r>
              <a:rPr lang="en-US" altLang="zh-CN" sz="240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B</a:t>
            </a:r>
          </a:p>
          <a:p>
            <a:pPr algn="just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解析</a:t>
            </a:r>
            <a:r>
              <a:rPr lang="zh-CN" altLang="en-US" sz="2400" b="1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：</a:t>
            </a:r>
            <a:r>
              <a:rPr lang="en-US" altLang="zh-CN" sz="240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B </a:t>
            </a:r>
            <a:r>
              <a:rPr lang="zh-CN" altLang="en-US" sz="240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是代词，指代东谷；其他三项都是结构助词“的”。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>
            <p:custDataLst>
              <p:tags r:id="rId1"/>
            </p:custDataLst>
          </p:nvPr>
        </p:nvSpPr>
        <p:spPr>
          <a:xfrm>
            <a:off x="233772" y="782042"/>
            <a:ext cx="1172445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b="1" dirty="0" smtClean="0">
                <a:latin typeface=""/>
                <a:ea typeface="楷体" panose="02010609060101010101" pitchFamily="49" charset="-122"/>
                <a:sym typeface=""/>
              </a:rPr>
              <a:t>4.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下列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对</a:t>
            </a:r>
            <a:r>
              <a:rPr lang="en-US" altLang="zh-CN" sz="2800" b="1" dirty="0" smtClean="0"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登泰山记</a:t>
            </a:r>
            <a:r>
              <a:rPr lang="en-US" altLang="zh-CN" sz="2800" b="1" dirty="0" smtClean="0">
                <a:latin typeface=""/>
                <a:ea typeface="楷体" panose="02010609060101010101" pitchFamily="49" charset="-122"/>
                <a:sym typeface=""/>
              </a:rPr>
              <a:t>》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相关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词语的解说，不正确的一项是 （　　）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"/>
                <a:ea typeface="楷体" panose="02010609060101010101" pitchFamily="49" charset="-122"/>
                <a:sym typeface=""/>
              </a:rPr>
              <a:t>A. 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阳、阴，山的南面、水的北面为“阳”，山的北面、水的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南面为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“阴”。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"/>
                <a:ea typeface="楷体" panose="02010609060101010101" pitchFamily="49" charset="-122"/>
                <a:sym typeface=""/>
              </a:rPr>
              <a:t>B. 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城郭，古时城墙有内外之分，里边的一道为“城”，外边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的一道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为“郭”。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"/>
                <a:ea typeface="楷体" panose="02010609060101010101" pitchFamily="49" charset="-122"/>
                <a:sym typeface=""/>
              </a:rPr>
              <a:t>C. 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晦，农历每月初一为“朔”，十五为“望”，最末一天为“晦”。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"/>
                <a:ea typeface="楷体" panose="02010609060101010101" pitchFamily="49" charset="-122"/>
                <a:sym typeface=""/>
              </a:rPr>
              <a:t>D. 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桐城，“桐城姚鼐记”以“桐城”标明自己所属文学流派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，即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桐城派。</a:t>
            </a:r>
          </a:p>
        </p:txBody>
      </p:sp>
      <p:sp>
        <p:nvSpPr>
          <p:cNvPr id="5" name="矩形 4"/>
          <p:cNvSpPr/>
          <p:nvPr>
            <p:custDataLst>
              <p:tags r:id="rId2"/>
            </p:custDataLst>
          </p:nvPr>
        </p:nvSpPr>
        <p:spPr>
          <a:xfrm>
            <a:off x="2196263" y="5303846"/>
            <a:ext cx="4498347" cy="1128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答案：</a:t>
            </a:r>
            <a:r>
              <a:rPr lang="en-US" altLang="zh-CN" sz="2400" b="1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D</a:t>
            </a:r>
          </a:p>
          <a:p>
            <a:pPr algn="just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解析：</a:t>
            </a:r>
            <a:r>
              <a:rPr lang="en-US" altLang="zh-CN" sz="2400" b="1" dirty="0" smtClean="0">
                <a:latin typeface=""/>
                <a:ea typeface="楷体" panose="02010609060101010101" pitchFamily="49" charset="-122"/>
                <a:sym typeface=""/>
              </a:rPr>
              <a:t>D </a:t>
            </a:r>
            <a:r>
              <a:rPr lang="zh-CN" altLang="en-US" sz="2400" b="1" dirty="0">
                <a:latin typeface=""/>
                <a:ea typeface="楷体" panose="02010609060101010101" pitchFamily="49" charset="-122"/>
                <a:sym typeface=""/>
              </a:rPr>
              <a:t>项，“桐城”为籍贯。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>
            <p:custDataLst>
              <p:tags r:id="rId1"/>
            </p:custDataLst>
          </p:nvPr>
        </p:nvSpPr>
        <p:spPr>
          <a:xfrm>
            <a:off x="0" y="274775"/>
            <a:ext cx="12192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5.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名句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默写。</a:t>
            </a:r>
          </a:p>
          <a:p>
            <a:pPr algn="just"/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（</a:t>
            </a:r>
            <a:r>
              <a:rPr lang="en-US" altLang="zh-CN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1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）</a:t>
            </a:r>
            <a:r>
              <a:rPr lang="en-US" altLang="zh-CN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登泰山记</a:t>
            </a:r>
            <a:r>
              <a:rPr lang="en-US" altLang="zh-CN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》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中作者登上天门之后看到的景色是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：“</a:t>
            </a:r>
            <a:r>
              <a:rPr lang="en-US" altLang="zh-CN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___________________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，</a:t>
            </a:r>
            <a:r>
              <a:rPr lang="en-US" altLang="zh-CN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 ___________________ 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，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而半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山居雾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若带然”。</a:t>
            </a:r>
          </a:p>
          <a:p>
            <a:pPr algn="just"/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（</a:t>
            </a:r>
            <a:r>
              <a:rPr lang="en-US" altLang="zh-CN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2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）</a:t>
            </a:r>
            <a:r>
              <a:rPr lang="en-US" altLang="zh-CN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登泰山记</a:t>
            </a:r>
            <a:r>
              <a:rPr lang="en-US" altLang="zh-CN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》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中作者对天门攀登之艰难进行描绘的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句子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是：“道中迷雾冰滑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，</a:t>
            </a:r>
            <a:r>
              <a:rPr lang="en-US" altLang="zh-CN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 ___________________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”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。</a:t>
            </a:r>
          </a:p>
          <a:p>
            <a:pPr algn="just"/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（</a:t>
            </a:r>
            <a:r>
              <a:rPr lang="en-US" altLang="zh-CN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3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）姚鼐在描写完日出后，又回视日观峰以西群峰的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句子是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：“或得日或否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，</a:t>
            </a:r>
            <a:r>
              <a:rPr lang="en-US" altLang="zh-CN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 ___________________ 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，</a:t>
            </a:r>
            <a:r>
              <a:rPr lang="en-US" altLang="zh-CN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 </a:t>
            </a:r>
            <a:r>
              <a:rPr lang="en-US" altLang="zh-CN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___________________</a:t>
            </a:r>
            <a:r>
              <a:rPr lang="zh-CN" altLang="en-US" sz="2800" b="1" dirty="0" smtClean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”</a:t>
            </a:r>
            <a:r>
              <a:rPr lang="zh-CN" altLang="en-US" sz="2800" b="1" dirty="0">
                <a:solidFill>
                  <a:prstClr val="black"/>
                </a:solidFill>
                <a:latin typeface=""/>
                <a:ea typeface="楷体" panose="02010609060101010101" pitchFamily="49" charset="-122"/>
                <a:sym typeface=""/>
              </a:rPr>
              <a:t>。</a:t>
            </a:r>
          </a:p>
        </p:txBody>
      </p:sp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948608" y="4400867"/>
            <a:ext cx="9888871" cy="22127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3200" b="1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（ </a:t>
            </a:r>
            <a:r>
              <a:rPr lang="en-US" altLang="zh-CN" sz="3200" b="1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1</a:t>
            </a:r>
            <a:r>
              <a:rPr lang="zh-CN" altLang="en-US" sz="3200" b="1" smtClean="0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）</a:t>
            </a:r>
            <a:r>
              <a:rPr lang="zh-CN" altLang="en-US" sz="3200" b="1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望晚日照城郭　汶水、徂徕如画</a:t>
            </a:r>
          </a:p>
          <a:p>
            <a:pPr algn="just">
              <a:lnSpc>
                <a:spcPct val="150000"/>
              </a:lnSpc>
            </a:pPr>
            <a:r>
              <a:rPr lang="zh-CN" altLang="en-US" sz="3200" b="1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（</a:t>
            </a:r>
            <a:r>
              <a:rPr lang="en-US" altLang="zh-CN" sz="3200" b="1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2</a:t>
            </a:r>
            <a:r>
              <a:rPr lang="zh-CN" altLang="en-US" sz="3200" b="1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）磴几不可登</a:t>
            </a:r>
          </a:p>
          <a:p>
            <a:pPr algn="just">
              <a:lnSpc>
                <a:spcPct val="150000"/>
              </a:lnSpc>
            </a:pPr>
            <a:r>
              <a:rPr lang="zh-CN" altLang="en-US" sz="3200" b="1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（</a:t>
            </a:r>
            <a:r>
              <a:rPr lang="en-US" altLang="zh-CN" sz="3200" b="1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3</a:t>
            </a:r>
            <a:r>
              <a:rPr lang="zh-CN" altLang="en-US" sz="3200" b="1">
                <a:solidFill>
                  <a:srgbClr val="FF3300"/>
                </a:solidFill>
                <a:latin typeface=""/>
                <a:ea typeface="楷体" panose="02010609060101010101" pitchFamily="49" charset="-122"/>
                <a:sym typeface=""/>
              </a:rPr>
              <a:t>）绛皓驳色　而皆若偻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162014" y="236626"/>
            <a:ext cx="8834067" cy="654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smtClean="0">
                <a:latin typeface=""/>
                <a:ea typeface="楷体" panose="02010609060101010101" pitchFamily="49" charset="-122"/>
                <a:sym typeface=""/>
              </a:rPr>
              <a:t>6.</a:t>
            </a:r>
            <a:r>
              <a:rPr lang="zh-CN" altLang="en-US" sz="2800" smtClean="0">
                <a:latin typeface=""/>
                <a:ea typeface="楷体" panose="02010609060101010101" pitchFamily="49" charset="-122"/>
                <a:sym typeface=""/>
              </a:rPr>
              <a:t>翻译下面的句子。</a:t>
            </a:r>
            <a:endParaRPr lang="zh-CN" altLang="en-US" sz="2800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393321" y="835827"/>
            <a:ext cx="9933460" cy="654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（</a:t>
            </a:r>
            <a:r>
              <a:rPr lang="en-US" altLang="zh-CN" sz="2800" b="1" dirty="0" smtClean="0">
                <a:latin typeface=""/>
                <a:ea typeface="楷体" panose="02010609060101010101" pitchFamily="49" charset="-122"/>
                <a:sym typeface=""/>
              </a:rPr>
              <a:t>1</a:t>
            </a:r>
            <a:r>
              <a:rPr lang="zh-CN" altLang="en-US" sz="2800" b="1" dirty="0" smtClean="0">
                <a:latin typeface=""/>
                <a:ea typeface="楷体" panose="02010609060101010101" pitchFamily="49" charset="-122"/>
                <a:sym typeface=""/>
              </a:rPr>
              <a:t>）</a:t>
            </a:r>
            <a:r>
              <a:rPr lang="zh-CN" altLang="en-US" sz="2800" b="1" dirty="0">
                <a:latin typeface=""/>
                <a:ea typeface="楷体" panose="02010609060101010101" pitchFamily="49" charset="-122"/>
                <a:sym typeface=""/>
              </a:rPr>
              <a:t>余始循以入，道少半，越中岭，复循西谷，遂至其巅。</a:t>
            </a:r>
          </a:p>
        </p:txBody>
      </p:sp>
      <p:sp>
        <p:nvSpPr>
          <p:cNvPr id="11" name="矩形 10"/>
          <p:cNvSpPr/>
          <p:nvPr>
            <p:custDataLst>
              <p:tags r:id="rId3"/>
            </p:custDataLst>
          </p:nvPr>
        </p:nvSpPr>
        <p:spPr>
          <a:xfrm>
            <a:off x="609601" y="1532025"/>
            <a:ext cx="10610850" cy="1301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我开始顺着（中谷）进山，路不到一半，翻过中岭，再沿着</a:t>
            </a:r>
            <a:r>
              <a:rPr lang="zh-CN" altLang="en-US" sz="2800" b="1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西谷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走，就到了泰山的山顶。</a:t>
            </a:r>
            <a:endParaRPr lang="zh-CN" altLang="en-US" sz="2800" b="1" dirty="0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12" name="矩形 11"/>
          <p:cNvSpPr/>
          <p:nvPr>
            <p:custDataLst>
              <p:tags r:id="rId4"/>
            </p:custDataLst>
          </p:nvPr>
        </p:nvSpPr>
        <p:spPr>
          <a:xfrm>
            <a:off x="558475" y="2692106"/>
            <a:ext cx="10559277" cy="654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smtClean="0">
                <a:latin typeface=""/>
                <a:ea typeface="楷体" panose="02010609060101010101" pitchFamily="49" charset="-122"/>
                <a:sym typeface=""/>
              </a:rPr>
              <a:t>（</a:t>
            </a:r>
            <a:r>
              <a:rPr lang="en-US" altLang="zh-CN" sz="2800" b="1" smtClean="0">
                <a:latin typeface=""/>
                <a:ea typeface="楷体" panose="02010609060101010101" pitchFamily="49" charset="-122"/>
                <a:sym typeface=""/>
              </a:rPr>
              <a:t>2</a:t>
            </a:r>
            <a:r>
              <a:rPr lang="zh-CN" altLang="en-US" sz="2800" b="1" smtClean="0">
                <a:latin typeface=""/>
                <a:ea typeface="楷体" panose="02010609060101010101" pitchFamily="49" charset="-122"/>
                <a:sym typeface=""/>
              </a:rPr>
              <a:t>）回</a:t>
            </a:r>
            <a:r>
              <a:rPr lang="zh-CN" altLang="en-US" sz="2800" b="1">
                <a:latin typeface=""/>
                <a:ea typeface="楷体" panose="02010609060101010101" pitchFamily="49" charset="-122"/>
                <a:sym typeface=""/>
              </a:rPr>
              <a:t>视日观以西峰，或得日或否，绛皓驳色，而皆若偻</a:t>
            </a:r>
            <a:r>
              <a:rPr lang="zh-CN" altLang="en-US" sz="2800">
                <a:latin typeface=""/>
                <a:ea typeface="楷体" panose="02010609060101010101" pitchFamily="49" charset="-122"/>
                <a:sym typeface=""/>
              </a:rPr>
              <a:t>。</a:t>
            </a:r>
          </a:p>
        </p:txBody>
      </p:sp>
      <p:sp>
        <p:nvSpPr>
          <p:cNvPr id="13" name="矩形 12"/>
          <p:cNvSpPr/>
          <p:nvPr>
            <p:custDataLst>
              <p:tags r:id="rId5"/>
            </p:custDataLst>
          </p:nvPr>
        </p:nvSpPr>
        <p:spPr>
          <a:xfrm>
            <a:off x="461031" y="3476355"/>
            <a:ext cx="10747967" cy="1301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回首观望日观峰以西的山峰，有的被日光照着，有的</a:t>
            </a:r>
            <a:r>
              <a:rPr lang="zh-CN" altLang="en-US" sz="2800" b="1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没有被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照着，或红或白，颜色错杂，都像脊背弯曲的样子。</a:t>
            </a:r>
            <a:endParaRPr lang="zh-CN" altLang="en-US" sz="2800" b="1" dirty="0">
              <a:latin typeface=""/>
              <a:ea typeface="楷体" panose="02010609060101010101" pitchFamily="49" charset="-122"/>
              <a:sym typeface=""/>
            </a:endParaRPr>
          </a:p>
        </p:txBody>
      </p:sp>
      <p:sp>
        <p:nvSpPr>
          <p:cNvPr id="14" name="矩形 13"/>
          <p:cNvSpPr/>
          <p:nvPr>
            <p:custDataLst>
              <p:tags r:id="rId6"/>
            </p:custDataLst>
          </p:nvPr>
        </p:nvSpPr>
        <p:spPr>
          <a:xfrm>
            <a:off x="559249" y="4796817"/>
            <a:ext cx="8575259" cy="654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smtClean="0">
                <a:latin typeface=""/>
                <a:ea typeface="楷体" panose="02010609060101010101" pitchFamily="49" charset="-122"/>
                <a:sym typeface=""/>
              </a:rPr>
              <a:t>（</a:t>
            </a:r>
            <a:r>
              <a:rPr lang="en-US" altLang="zh-CN" sz="2800" b="1" smtClean="0">
                <a:latin typeface=""/>
                <a:ea typeface="楷体" panose="02010609060101010101" pitchFamily="49" charset="-122"/>
                <a:sym typeface=""/>
              </a:rPr>
              <a:t>3</a:t>
            </a:r>
            <a:r>
              <a:rPr lang="zh-CN" altLang="en-US" sz="2800" b="1" smtClean="0">
                <a:latin typeface=""/>
                <a:ea typeface="楷体" panose="02010609060101010101" pitchFamily="49" charset="-122"/>
                <a:sym typeface=""/>
              </a:rPr>
              <a:t>）</a:t>
            </a:r>
            <a:r>
              <a:rPr lang="zh-CN" altLang="en-US" sz="2800" b="1">
                <a:latin typeface=""/>
                <a:ea typeface="楷体" panose="02010609060101010101" pitchFamily="49" charset="-122"/>
                <a:sym typeface=""/>
              </a:rPr>
              <a:t>及既上，苍山负雪，明烛天南。</a:t>
            </a:r>
          </a:p>
        </p:txBody>
      </p:sp>
      <p:sp>
        <p:nvSpPr>
          <p:cNvPr id="15" name="矩形 14"/>
          <p:cNvSpPr/>
          <p:nvPr>
            <p:custDataLst>
              <p:tags r:id="rId7"/>
            </p:custDataLst>
          </p:nvPr>
        </p:nvSpPr>
        <p:spPr>
          <a:xfrm>
            <a:off x="655430" y="5549116"/>
            <a:ext cx="10868832" cy="1301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等到达山顶，（看到）青黑色的山上覆盖着白雪，雪</a:t>
            </a:r>
            <a:r>
              <a:rPr lang="zh-CN" altLang="en-US" sz="2800" b="1" dirty="0" smtClean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反射的</a:t>
            </a:r>
            <a:r>
              <a:rPr lang="zh-CN" altLang="en-US" sz="2800" b="1" dirty="0">
                <a:solidFill>
                  <a:srgbClr val="FF0000"/>
                </a:solidFill>
                <a:latin typeface=""/>
                <a:ea typeface="楷体" panose="02010609060101010101" pitchFamily="49" charset="-122"/>
                <a:sym typeface=""/>
              </a:rPr>
              <a:t>光照亮了南面的天空。</a:t>
            </a:r>
            <a:endParaRPr lang="zh-CN" altLang="en-US" sz="2800" b="1" dirty="0">
              <a:latin typeface=""/>
              <a:ea typeface="楷体" panose="02010609060101010101" pitchFamily="49" charset="-122"/>
              <a:sym typeface=""/>
            </a:endParaRPr>
          </a:p>
        </p:txBody>
      </p:sp>
      <p:pic>
        <p:nvPicPr>
          <p:cNvPr id="16" name="New picture" hidden="1"/>
          <p:cNvPicPr/>
          <p:nvPr>
            <p:custDataLst>
              <p:tags r:id="rId8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2192000" y="11671300"/>
            <a:ext cx="457200" cy="393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3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49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59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7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69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4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6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7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8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79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3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4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5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6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7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88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2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3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4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6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7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8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99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0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4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5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6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7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8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19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3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3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7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8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9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5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6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8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49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2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3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4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5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6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7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8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9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2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3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74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5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6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7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8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09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3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13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5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36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7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59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2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3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4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5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6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7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8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69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3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4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5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6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7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8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79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0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84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3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5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6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0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99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6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79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580"/>
  <p:tag name="KSO_WM_UNIT_TABLE_BEAUTIFY" val="smartTable{8dfcf904-166c-4419-9b2e-9ba29fbe3225}"/>
  <p:tag name="TABLE_COLORIDX" val="l"/>
  <p:tag name="TABLE_EMPHASIZE_COLOR" val="6579300"/>
  <p:tag name="TABLE_ONEKEY_SKIN_IDX" val="0"/>
  <p:tag name="TABLE_RECT" val="144*225*671.7*90"/>
  <p:tag name="TABLE_SKINIDX" val="-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7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18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8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297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6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7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8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59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460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50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2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3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6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8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89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0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3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5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696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2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4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5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7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8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09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0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2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3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714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</TotalTime>
  <Words>2826</Words>
  <Application>Microsoft Office PowerPoint</Application>
  <PresentationFormat>宽屏</PresentationFormat>
  <Paragraphs>189</Paragraphs>
  <Slides>23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2" baseType="lpstr">
      <vt:lpstr>黑体</vt:lpstr>
      <vt:lpstr>楷体</vt:lpstr>
      <vt:lpstr>宋体</vt:lpstr>
      <vt:lpstr>Arial</vt:lpstr>
      <vt:lpstr>Calibri</vt:lpstr>
      <vt:lpstr>Times New Roman</vt:lpstr>
      <vt:lpstr>Wingdings</vt:lpstr>
      <vt:lpstr>Wingdings 3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P2画出作者的登山路线图</vt:lpstr>
      <vt:lpstr>PowerPoint 演示文稿</vt:lpstr>
      <vt:lpstr>P3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翻译句子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山东金星书业文化发展有限公司</dc:creator>
  <cp:lastModifiedBy>sqy</cp:lastModifiedBy>
  <cp:revision>385</cp:revision>
  <dcterms:created xsi:type="dcterms:W3CDTF">2018-05-18T09:56:00Z</dcterms:created>
  <dcterms:modified xsi:type="dcterms:W3CDTF">2021-01-19T11:51:29Z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2052-11.1.0.9208</vt:lpwstr>
  </property>
</Properties>
</file>