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0" r:id="rId1"/>
  </p:sldMasterIdLst>
  <p:notesMasterIdLst>
    <p:notesMasterId r:id="rId16"/>
  </p:notesMasterIdLst>
  <p:sldIdLst>
    <p:sldId id="319" r:id="rId2"/>
    <p:sldId id="383" r:id="rId3"/>
    <p:sldId id="382" r:id="rId4"/>
    <p:sldId id="384" r:id="rId5"/>
    <p:sldId id="385" r:id="rId6"/>
    <p:sldId id="392" r:id="rId7"/>
    <p:sldId id="260" r:id="rId8"/>
    <p:sldId id="386" r:id="rId9"/>
    <p:sldId id="272" r:id="rId10"/>
    <p:sldId id="275" r:id="rId11"/>
    <p:sldId id="377" r:id="rId12"/>
    <p:sldId id="380" r:id="rId13"/>
    <p:sldId id="381" r:id="rId14"/>
    <p:sldId id="265" r:id="rId15"/>
  </p:sldIdLst>
  <p:sldSz cx="12192000" cy="6858000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楷体" panose="02010609060101010101" pitchFamily="49" charset="-122"/>
      <p:regular r:id="rId21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00"/>
    <a:srgbClr val="0000CC"/>
    <a:srgbClr val="33CCFF"/>
    <a:srgbClr val="AFE4FF"/>
    <a:srgbClr val="3333FF"/>
    <a:srgbClr val="006600"/>
    <a:srgbClr val="339933"/>
    <a:srgbClr val="A5C4C3"/>
    <a:srgbClr val="00A7FF"/>
    <a:srgbClr val="404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115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2CF644-8152-453A-9360-A942AD78BC89}" type="datetimeFigureOut">
              <a:rPr lang="zh-CN" altLang="en-US" smtClean="0"/>
              <a:t>2023/1/3 Tuesday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AF404F-23AF-4871-9546-0CE89197C85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9158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jpeg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9753600" y="10668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zh-CN" altLang="en-US" sz="2200"/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9990668" y="2992438"/>
            <a:ext cx="1784350" cy="2189162"/>
            <a:chOff x="4704" y="1885"/>
            <a:chExt cx="843" cy="1379"/>
          </a:xfrm>
        </p:grpSpPr>
        <p:sp>
          <p:nvSpPr>
            <p:cNvPr id="6" name="Oval 9"/>
            <p:cNvSpPr>
              <a:spLocks noChangeArrowheads="1"/>
            </p:cNvSpPr>
            <p:nvPr/>
          </p:nvSpPr>
          <p:spPr bwMode="auto">
            <a:xfrm>
              <a:off x="4704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7" name="Oval 10"/>
            <p:cNvSpPr>
              <a:spLocks noChangeArrowheads="1"/>
            </p:cNvSpPr>
            <p:nvPr/>
          </p:nvSpPr>
          <p:spPr bwMode="auto">
            <a:xfrm>
              <a:off x="4883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8" name="Oval 11"/>
            <p:cNvSpPr>
              <a:spLocks noChangeArrowheads="1"/>
            </p:cNvSpPr>
            <p:nvPr/>
          </p:nvSpPr>
          <p:spPr bwMode="auto">
            <a:xfrm>
              <a:off x="5062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9" name="Oval 12"/>
            <p:cNvSpPr>
              <a:spLocks noChangeArrowheads="1"/>
            </p:cNvSpPr>
            <p:nvPr/>
          </p:nvSpPr>
          <p:spPr bwMode="auto">
            <a:xfrm>
              <a:off x="4704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10" name="Oval 13"/>
            <p:cNvSpPr>
              <a:spLocks noChangeArrowheads="1"/>
            </p:cNvSpPr>
            <p:nvPr/>
          </p:nvSpPr>
          <p:spPr bwMode="auto">
            <a:xfrm>
              <a:off x="4883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11" name="Oval 14"/>
            <p:cNvSpPr>
              <a:spLocks noChangeArrowheads="1"/>
            </p:cNvSpPr>
            <p:nvPr/>
          </p:nvSpPr>
          <p:spPr bwMode="auto">
            <a:xfrm>
              <a:off x="5062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12" name="Oval 15"/>
            <p:cNvSpPr>
              <a:spLocks noChangeArrowheads="1"/>
            </p:cNvSpPr>
            <p:nvPr/>
          </p:nvSpPr>
          <p:spPr bwMode="auto">
            <a:xfrm>
              <a:off x="5241" y="2064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13" name="Oval 16"/>
            <p:cNvSpPr>
              <a:spLocks noChangeArrowheads="1"/>
            </p:cNvSpPr>
            <p:nvPr/>
          </p:nvSpPr>
          <p:spPr bwMode="auto">
            <a:xfrm>
              <a:off x="4704" y="2243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14" name="Oval 17"/>
            <p:cNvSpPr>
              <a:spLocks noChangeArrowheads="1"/>
            </p:cNvSpPr>
            <p:nvPr/>
          </p:nvSpPr>
          <p:spPr bwMode="auto">
            <a:xfrm>
              <a:off x="4883" y="2243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15" name="Oval 18"/>
            <p:cNvSpPr>
              <a:spLocks noChangeArrowheads="1"/>
            </p:cNvSpPr>
            <p:nvPr/>
          </p:nvSpPr>
          <p:spPr bwMode="auto">
            <a:xfrm>
              <a:off x="5062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16" name="Oval 19"/>
            <p:cNvSpPr>
              <a:spLocks noChangeArrowheads="1"/>
            </p:cNvSpPr>
            <p:nvPr/>
          </p:nvSpPr>
          <p:spPr bwMode="auto">
            <a:xfrm>
              <a:off x="5241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17" name="Oval 20"/>
            <p:cNvSpPr>
              <a:spLocks noChangeArrowheads="1"/>
            </p:cNvSpPr>
            <p:nvPr/>
          </p:nvSpPr>
          <p:spPr bwMode="auto">
            <a:xfrm>
              <a:off x="5420" y="2243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18" name="Oval 21"/>
            <p:cNvSpPr>
              <a:spLocks noChangeArrowheads="1"/>
            </p:cNvSpPr>
            <p:nvPr/>
          </p:nvSpPr>
          <p:spPr bwMode="auto">
            <a:xfrm>
              <a:off x="4704" y="2421"/>
              <a:ext cx="127" cy="128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19" name="Oval 22"/>
            <p:cNvSpPr>
              <a:spLocks noChangeArrowheads="1"/>
            </p:cNvSpPr>
            <p:nvPr/>
          </p:nvSpPr>
          <p:spPr bwMode="auto">
            <a:xfrm>
              <a:off x="4883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20" name="Oval 23"/>
            <p:cNvSpPr>
              <a:spLocks noChangeArrowheads="1"/>
            </p:cNvSpPr>
            <p:nvPr/>
          </p:nvSpPr>
          <p:spPr bwMode="auto">
            <a:xfrm>
              <a:off x="5062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21" name="Oval 24"/>
            <p:cNvSpPr>
              <a:spLocks noChangeArrowheads="1"/>
            </p:cNvSpPr>
            <p:nvPr/>
          </p:nvSpPr>
          <p:spPr bwMode="auto">
            <a:xfrm>
              <a:off x="5241" y="2421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22" name="Oval 25"/>
            <p:cNvSpPr>
              <a:spLocks noChangeArrowheads="1"/>
            </p:cNvSpPr>
            <p:nvPr/>
          </p:nvSpPr>
          <p:spPr bwMode="auto">
            <a:xfrm>
              <a:off x="4704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23" name="Oval 26"/>
            <p:cNvSpPr>
              <a:spLocks noChangeArrowheads="1"/>
            </p:cNvSpPr>
            <p:nvPr/>
          </p:nvSpPr>
          <p:spPr bwMode="auto">
            <a:xfrm>
              <a:off x="4883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24" name="Oval 27"/>
            <p:cNvSpPr>
              <a:spLocks noChangeArrowheads="1"/>
            </p:cNvSpPr>
            <p:nvPr/>
          </p:nvSpPr>
          <p:spPr bwMode="auto">
            <a:xfrm>
              <a:off x="5062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25" name="Oval 28"/>
            <p:cNvSpPr>
              <a:spLocks noChangeArrowheads="1"/>
            </p:cNvSpPr>
            <p:nvPr/>
          </p:nvSpPr>
          <p:spPr bwMode="auto">
            <a:xfrm>
              <a:off x="5241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26" name="Oval 29"/>
            <p:cNvSpPr>
              <a:spLocks noChangeArrowheads="1"/>
            </p:cNvSpPr>
            <p:nvPr/>
          </p:nvSpPr>
          <p:spPr bwMode="auto">
            <a:xfrm>
              <a:off x="5420" y="2600"/>
              <a:ext cx="127" cy="128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27" name="Oval 30"/>
            <p:cNvSpPr>
              <a:spLocks noChangeArrowheads="1"/>
            </p:cNvSpPr>
            <p:nvPr/>
          </p:nvSpPr>
          <p:spPr bwMode="auto">
            <a:xfrm>
              <a:off x="4704" y="2779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28" name="Oval 31"/>
            <p:cNvSpPr>
              <a:spLocks noChangeArrowheads="1"/>
            </p:cNvSpPr>
            <p:nvPr/>
          </p:nvSpPr>
          <p:spPr bwMode="auto">
            <a:xfrm>
              <a:off x="4883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29" name="Oval 32"/>
            <p:cNvSpPr>
              <a:spLocks noChangeArrowheads="1"/>
            </p:cNvSpPr>
            <p:nvPr/>
          </p:nvSpPr>
          <p:spPr bwMode="auto">
            <a:xfrm>
              <a:off x="5062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30" name="Oval 33"/>
            <p:cNvSpPr>
              <a:spLocks noChangeArrowheads="1"/>
            </p:cNvSpPr>
            <p:nvPr/>
          </p:nvSpPr>
          <p:spPr bwMode="auto">
            <a:xfrm>
              <a:off x="5241" y="2779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31" name="Oval 34"/>
            <p:cNvSpPr>
              <a:spLocks noChangeArrowheads="1"/>
            </p:cNvSpPr>
            <p:nvPr/>
          </p:nvSpPr>
          <p:spPr bwMode="auto">
            <a:xfrm>
              <a:off x="4704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32" name="Oval 35"/>
            <p:cNvSpPr>
              <a:spLocks noChangeArrowheads="1"/>
            </p:cNvSpPr>
            <p:nvPr/>
          </p:nvSpPr>
          <p:spPr bwMode="auto">
            <a:xfrm>
              <a:off x="4883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33" name="Oval 36"/>
            <p:cNvSpPr>
              <a:spLocks noChangeArrowheads="1"/>
            </p:cNvSpPr>
            <p:nvPr/>
          </p:nvSpPr>
          <p:spPr bwMode="auto">
            <a:xfrm>
              <a:off x="5062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34" name="Oval 37"/>
            <p:cNvSpPr>
              <a:spLocks noChangeArrowheads="1"/>
            </p:cNvSpPr>
            <p:nvPr/>
          </p:nvSpPr>
          <p:spPr bwMode="auto">
            <a:xfrm>
              <a:off x="5241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35" name="Oval 38"/>
            <p:cNvSpPr>
              <a:spLocks noChangeArrowheads="1"/>
            </p:cNvSpPr>
            <p:nvPr/>
          </p:nvSpPr>
          <p:spPr bwMode="auto">
            <a:xfrm>
              <a:off x="4883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36" name="Oval 39"/>
            <p:cNvSpPr>
              <a:spLocks noChangeArrowheads="1"/>
            </p:cNvSpPr>
            <p:nvPr/>
          </p:nvSpPr>
          <p:spPr bwMode="auto">
            <a:xfrm>
              <a:off x="5241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</p:grpSp>
      <p:sp>
        <p:nvSpPr>
          <p:cNvPr id="37" name="Line 40"/>
          <p:cNvSpPr>
            <a:spLocks noChangeShapeType="1"/>
          </p:cNvSpPr>
          <p:nvPr/>
        </p:nvSpPr>
        <p:spPr bwMode="auto">
          <a:xfrm>
            <a:off x="406400" y="2819400"/>
            <a:ext cx="10972800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zh-CN" altLang="en-US" sz="2200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421217" y="466725"/>
            <a:ext cx="9042400" cy="2133600"/>
          </a:xfrm>
        </p:spPr>
        <p:txBody>
          <a:bodyPr/>
          <a:lstStyle>
            <a:lvl1pPr algn="r">
              <a:defRPr sz="4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4506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132418" y="3049588"/>
            <a:ext cx="8331200" cy="23622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3200"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38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9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0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6C03A0-344A-4CEB-870D-C911451555F6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3307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20E627D-8B9A-4C90-BC57-5D7262A9BE90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26597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5" y="4406902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5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9A94A28-AEE3-4C32-B314-9D0302306810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196529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1" y="1719263"/>
            <a:ext cx="53848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719263"/>
            <a:ext cx="53848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F3BF961-021C-4E0C-AD83-EA1910640D01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042284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7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613530E-3354-4B69-9389-4429530964DB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31970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22138AA-A57F-4817-8321-B5CA1858C9FC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651289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77BD375-4037-4B87-B083-47035A7EBC49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129177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4" y="273052"/>
            <a:ext cx="6815666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2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F3A0838-9CF1-404C-B577-2EC512A46583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652851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847A7E1-8363-4584-A029-194DD63E1A5A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681049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8278E5-DDAB-472A-9B5F-0A92F17744EB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881477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122240"/>
            <a:ext cx="2743200" cy="6008687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1" y="122240"/>
            <a:ext cx="8026400" cy="6008687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D7E01D-1367-4C5F-818B-32AF9C11779F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650219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34585" y="214314"/>
            <a:ext cx="10390716" cy="1462087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1576917" y="2017713"/>
            <a:ext cx="10363200" cy="4114800"/>
          </a:xfrm>
        </p:spPr>
        <p:txBody>
          <a:bodyPr/>
          <a:lstStyle/>
          <a:p>
            <a:r>
              <a:rPr lang="zh-CN" altLang="en-US"/>
              <a:t>单击图标添加表格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1549400" y="6243638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876800" y="6243638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9389533" y="6243638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fld id="{294836A1-535B-4054-AEC6-65C13912594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306080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 userDrawn="1"/>
        </p:nvSpPr>
        <p:spPr>
          <a:xfrm>
            <a:off x="1144101" y="5122025"/>
            <a:ext cx="48981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prstClr val="black">
                    <a:lumMod val="85000"/>
                    <a:lumOff val="15000"/>
                  </a:prstClr>
                </a:solidFill>
              </a:defRPr>
            </a:lvl1pPr>
          </a:lstStyle>
          <a:p>
            <a:r>
              <a: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rPr>
              <a:t>同步到中考，基础到培优，名师一帮到底</a:t>
            </a:r>
          </a:p>
        </p:txBody>
      </p:sp>
      <p:sp>
        <p:nvSpPr>
          <p:cNvPr id="3" name="文本框 2"/>
          <p:cNvSpPr txBox="1"/>
          <p:nvPr userDrawn="1"/>
        </p:nvSpPr>
        <p:spPr>
          <a:xfrm>
            <a:off x="7328431" y="5122025"/>
            <a:ext cx="27092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prstClr val="black">
                    <a:lumMod val="85000"/>
                    <a:lumOff val="15000"/>
                  </a:prst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分层训练，多重拓展</a:t>
            </a:r>
            <a:endParaRPr lang="en-US" altLang="zh-CN" sz="2000" dirty="0">
              <a:solidFill>
                <a:prstClr val="black">
                  <a:lumMod val="85000"/>
                  <a:lumOff val="15000"/>
                </a:prst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95252">
            <a:off x="7465469" y="1310116"/>
            <a:ext cx="2435157" cy="3291776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  <p:pic>
        <p:nvPicPr>
          <p:cNvPr id="5" name="图片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35304">
            <a:off x="1426706" y="881701"/>
            <a:ext cx="3767561" cy="3988595"/>
          </a:xfrm>
          <a:prstGeom prst="rect">
            <a:avLst/>
          </a:prstGeom>
          <a:ln>
            <a:noFill/>
          </a:ln>
          <a:effectLst/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矩形 75"/>
          <p:cNvSpPr/>
          <p:nvPr userDrawn="1"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7" name="矩形 76"/>
          <p:cNvSpPr/>
          <p:nvPr userDrawn="1"/>
        </p:nvSpPr>
        <p:spPr>
          <a:xfrm>
            <a:off x="0" y="0"/>
            <a:ext cx="12192000" cy="671399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78" name="图片 7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3068" y="829840"/>
            <a:ext cx="1667587" cy="1667587"/>
          </a:xfrm>
          <a:prstGeom prst="rect">
            <a:avLst/>
          </a:prstGeom>
        </p:spPr>
      </p:pic>
      <p:sp>
        <p:nvSpPr>
          <p:cNvPr id="79" name="矩形 78"/>
          <p:cNvSpPr/>
          <p:nvPr userDrawn="1"/>
        </p:nvSpPr>
        <p:spPr>
          <a:xfrm>
            <a:off x="2953303" y="1218782"/>
            <a:ext cx="307496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“教材帮”微信平台：全国</a:t>
            </a:r>
            <a:r>
              <a:rPr lang="en-US" altLang="zh-CN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50w+</a:t>
            </a:r>
            <a:r>
              <a:rPr lang="zh-CN" altLang="en-US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师生、家长都在关注，每周更新，英语听力、微课视频、互动答疑、应考技巧</a:t>
            </a:r>
            <a:r>
              <a:rPr lang="en-US" altLang="zh-CN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……</a:t>
            </a:r>
            <a:r>
              <a:rPr lang="zh-CN" altLang="en-US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应有尽有！</a:t>
            </a:r>
          </a:p>
        </p:txBody>
      </p:sp>
      <p:sp>
        <p:nvSpPr>
          <p:cNvPr id="80" name="矩形 79"/>
          <p:cNvSpPr/>
          <p:nvPr userDrawn="1"/>
        </p:nvSpPr>
        <p:spPr>
          <a:xfrm>
            <a:off x="8111903" y="808431"/>
            <a:ext cx="2906774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6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初中化学教师群</a:t>
            </a:r>
            <a:endParaRPr lang="en-US" altLang="zh-CN" sz="1600" b="1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QQ</a:t>
            </a:r>
            <a:r>
              <a:rPr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扫码加群，</a:t>
            </a:r>
            <a:r>
              <a:rPr lang="zh-CN" altLang="en-US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及时</a:t>
            </a:r>
            <a:r>
              <a:rPr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获取更多一手</a:t>
            </a:r>
            <a:r>
              <a:rPr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  <a:sym typeface="+mn-ea"/>
              </a:rPr>
              <a:t>优质</a:t>
            </a:r>
            <a:r>
              <a:rPr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教学资源、新书试用等</a:t>
            </a:r>
            <a:r>
              <a:rPr lang="zh-CN" altLang="en-US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老师</a:t>
            </a:r>
            <a:r>
              <a:rPr lang="zh-CN" altLang="en-US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  <a:sym typeface="+mn-ea"/>
              </a:rPr>
              <a:t>专享福利；与千余名一线优秀教师实时交流教学教研信息</a:t>
            </a:r>
            <a:r>
              <a:rPr lang="en-US" altLang="zh-CN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  <a:sym typeface="+mn-ea"/>
              </a:rPr>
              <a:t>……</a:t>
            </a:r>
          </a:p>
        </p:txBody>
      </p:sp>
      <p:cxnSp>
        <p:nvCxnSpPr>
          <p:cNvPr id="81" name="直接连接符 80"/>
          <p:cNvCxnSpPr/>
          <p:nvPr userDrawn="1"/>
        </p:nvCxnSpPr>
        <p:spPr>
          <a:xfrm>
            <a:off x="1181735" y="3543974"/>
            <a:ext cx="9858375" cy="0"/>
          </a:xfrm>
          <a:prstGeom prst="line">
            <a:avLst/>
          </a:prstGeom>
          <a:ln w="127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文本框 81"/>
          <p:cNvSpPr txBox="1"/>
          <p:nvPr userDrawn="1"/>
        </p:nvSpPr>
        <p:spPr>
          <a:xfrm>
            <a:off x="1621440" y="2473436"/>
            <a:ext cx="12105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</a:rPr>
              <a:t>微信公众号</a:t>
            </a:r>
          </a:p>
        </p:txBody>
      </p:sp>
      <p:sp>
        <p:nvSpPr>
          <p:cNvPr id="83" name="矩形 82"/>
          <p:cNvSpPr/>
          <p:nvPr userDrawn="1"/>
        </p:nvSpPr>
        <p:spPr>
          <a:xfrm>
            <a:off x="2947462" y="3915979"/>
            <a:ext cx="8075087" cy="11000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天星用户中心老师专区</a:t>
            </a:r>
            <a:endParaRPr lang="en-US" altLang="zh-CN" sz="1600" b="1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扫码注册，立即进入</a:t>
            </a:r>
            <a:r>
              <a:rPr lang="en-US" altLang="zh-CN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0</a:t>
            </a:r>
            <a:r>
              <a:rPr lang="zh-CN" altLang="en-US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元领书、编委招募、校园活动赞助、图书团购等老师专用通道；天星所有图书增值可一站式查看下载</a:t>
            </a:r>
            <a:r>
              <a:rPr lang="en-US" altLang="zh-CN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……</a:t>
            </a:r>
          </a:p>
        </p:txBody>
      </p:sp>
      <p:sp>
        <p:nvSpPr>
          <p:cNvPr id="84" name="文本框 83"/>
          <p:cNvSpPr txBox="1"/>
          <p:nvPr userDrawn="1"/>
        </p:nvSpPr>
        <p:spPr>
          <a:xfrm>
            <a:off x="1497551" y="5443575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天星用户中心</a:t>
            </a:r>
          </a:p>
        </p:txBody>
      </p:sp>
      <p:pic>
        <p:nvPicPr>
          <p:cNvPr id="85" name="图片 84" descr="含标-课件二维码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73068" y="3817899"/>
            <a:ext cx="1580236" cy="1580236"/>
          </a:xfrm>
          <a:prstGeom prst="rect">
            <a:avLst/>
          </a:prstGeom>
        </p:spPr>
      </p:pic>
      <p:pic>
        <p:nvPicPr>
          <p:cNvPr id="86" name="图片 85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0922" y="722870"/>
            <a:ext cx="1804508" cy="2472844"/>
          </a:xfrm>
          <a:prstGeom prst="rect">
            <a:avLst/>
          </a:prstGeom>
        </p:spPr>
      </p:pic>
      <p:sp>
        <p:nvSpPr>
          <p:cNvPr id="87" name="矩形 86"/>
          <p:cNvSpPr/>
          <p:nvPr userDrawn="1"/>
        </p:nvSpPr>
        <p:spPr>
          <a:xfrm>
            <a:off x="2937844" y="826640"/>
            <a:ext cx="2666114" cy="4039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6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上千套优质课件免费下载！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873636" y="388969"/>
            <a:ext cx="2237426" cy="621846"/>
          </a:xfrm>
          <a:prstGeom prst="rect">
            <a:avLst/>
          </a:prstGeom>
        </p:spPr>
      </p:pic>
      <p:sp>
        <p:nvSpPr>
          <p:cNvPr id="5" name="矩形 4"/>
          <p:cNvSpPr/>
          <p:nvPr userDrawn="1"/>
        </p:nvSpPr>
        <p:spPr>
          <a:xfrm>
            <a:off x="1068149" y="1010815"/>
            <a:ext cx="10058399" cy="47551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天星教育</a:t>
            </a:r>
            <a:r>
              <a:rPr lang="en-US" altLang="zh-CN" sz="20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0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教材帮</a:t>
            </a:r>
            <a:r>
              <a:rPr lang="en-US" altLang="zh-CN" sz="20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》《</a:t>
            </a:r>
            <a:r>
              <a:rPr lang="zh-CN" altLang="en-US" sz="20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一遍过</a:t>
            </a:r>
            <a:r>
              <a:rPr lang="en-US" altLang="zh-CN" sz="20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20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配套</a:t>
            </a:r>
            <a:r>
              <a:rPr lang="en-US" altLang="zh-CN" sz="20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PPT</a:t>
            </a:r>
            <a:r>
              <a:rPr lang="zh-CN" altLang="en-US" sz="20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课件版权声明</a:t>
            </a:r>
            <a:endParaRPr lang="en-US" altLang="zh-CN" sz="20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sz="14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sz="14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本系列课件为河南天星教育传媒股份有限公司旗下</a:t>
            </a:r>
            <a:r>
              <a:rPr lang="en-US" altLang="zh-CN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教材帮</a:t>
            </a:r>
            <a:r>
              <a:rPr lang="en-US" altLang="zh-CN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》《</a:t>
            </a:r>
            <a:r>
              <a:rPr lang="zh-CN" altLang="en-US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一遍过</a:t>
            </a:r>
            <a:r>
              <a:rPr lang="en-US" altLang="zh-CN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品牌图书配属</a:t>
            </a:r>
            <a:r>
              <a:rPr lang="en-US" altLang="zh-CN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课件，由天星教育开发，并拥有所有版权。本系列仅用于个人学习欣赏、教学研究，及其他非商业性或非盈利性用途。使用者须遵守著作权法及其他相关法律规定，不得侵犯本集团及相关权利人的合法权利。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将本课件任何内容用于其他用途时，应获得本公司授权，如未经授权用于商业或盈利用途，一经发现，我司将追究侵权者的法律责任。</a:t>
            </a:r>
            <a:endParaRPr lang="en-US" altLang="zh-CN" sz="14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sz="14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课件中的个别视频未找到原作者，天星教育尊重版权，如课件中有您的作品，请通过</a:t>
            </a:r>
            <a:r>
              <a:rPr lang="en-US" altLang="zh-CN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教材帮</a:t>
            </a:r>
            <a:r>
              <a:rPr lang="en-US" altLang="zh-CN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微信公众号与我们联系，我们在核实后将按照相关规定支付相关费用。</a:t>
            </a:r>
            <a:endParaRPr lang="en-US" altLang="zh-CN" sz="14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sz="14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河南天星教育传媒股份有限公司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Line 2"/>
          <p:cNvSpPr>
            <a:spLocks noChangeShapeType="1"/>
          </p:cNvSpPr>
          <p:nvPr/>
        </p:nvSpPr>
        <p:spPr bwMode="auto">
          <a:xfrm>
            <a:off x="10617200" y="152400"/>
            <a:ext cx="0" cy="152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zh-CN" altLang="en-US" sz="220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09601" y="122238"/>
            <a:ext cx="10058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1" y="1719263"/>
            <a:ext cx="10972800" cy="441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4037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1" y="6248400"/>
            <a:ext cx="284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0"/>
            </a:lvl1pPr>
          </a:lstStyle>
          <a:p>
            <a:endParaRPr lang="en-US" altLang="zh-CN"/>
          </a:p>
        </p:txBody>
      </p:sp>
      <p:sp>
        <p:nvSpPr>
          <p:cNvPr id="44038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1" y="6248400"/>
            <a:ext cx="386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0"/>
            </a:lvl1pPr>
          </a:lstStyle>
          <a:p>
            <a:endParaRPr lang="en-US" altLang="zh-CN"/>
          </a:p>
        </p:txBody>
      </p:sp>
      <p:sp>
        <p:nvSpPr>
          <p:cNvPr id="44039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1" y="6248400"/>
            <a:ext cx="284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0"/>
            </a:lvl1pPr>
          </a:lstStyle>
          <a:p>
            <a:fld id="{DF9A8196-CC02-49BB-BBCF-696B1B2B7FD2}" type="slidenum">
              <a:rPr lang="en-US" altLang="zh-CN" smtClean="0"/>
              <a:pPr/>
              <a:t>‹#›</a:t>
            </a:fld>
            <a:endParaRPr lang="en-US" altLang="zh-CN"/>
          </a:p>
        </p:txBody>
      </p:sp>
      <p:grpSp>
        <p:nvGrpSpPr>
          <p:cNvPr id="1032" name="Group 8"/>
          <p:cNvGrpSpPr>
            <a:grpSpLocks/>
          </p:cNvGrpSpPr>
          <p:nvPr/>
        </p:nvGrpSpPr>
        <p:grpSpPr bwMode="auto">
          <a:xfrm>
            <a:off x="10871201" y="152400"/>
            <a:ext cx="1056217" cy="1295400"/>
            <a:chOff x="5136" y="960"/>
            <a:chExt cx="528" cy="864"/>
          </a:xfrm>
        </p:grpSpPr>
        <p:sp>
          <p:nvSpPr>
            <p:cNvPr id="44041" name="Oval 9"/>
            <p:cNvSpPr>
              <a:spLocks noChangeArrowheads="1"/>
            </p:cNvSpPr>
            <p:nvPr/>
          </p:nvSpPr>
          <p:spPr bwMode="auto"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42" name="Oval 10"/>
            <p:cNvSpPr>
              <a:spLocks noChangeArrowheads="1"/>
            </p:cNvSpPr>
            <p:nvPr/>
          </p:nvSpPr>
          <p:spPr bwMode="auto">
            <a:xfrm>
              <a:off x="5248" y="960"/>
              <a:ext cx="79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43" name="Oval 11"/>
            <p:cNvSpPr>
              <a:spLocks noChangeArrowheads="1"/>
            </p:cNvSpPr>
            <p:nvPr/>
          </p:nvSpPr>
          <p:spPr bwMode="auto">
            <a:xfrm>
              <a:off x="5360" y="960"/>
              <a:ext cx="76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44" name="Oval 12"/>
            <p:cNvSpPr>
              <a:spLocks noChangeArrowheads="1"/>
            </p:cNvSpPr>
            <p:nvPr/>
          </p:nvSpPr>
          <p:spPr bwMode="auto">
            <a:xfrm>
              <a:off x="5136" y="1072"/>
              <a:ext cx="80" cy="7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45" name="Oval 13"/>
            <p:cNvSpPr>
              <a:spLocks noChangeArrowheads="1"/>
            </p:cNvSpPr>
            <p:nvPr/>
          </p:nvSpPr>
          <p:spPr bwMode="auto">
            <a:xfrm>
              <a:off x="5248" y="1072"/>
              <a:ext cx="79" cy="7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46" name="Oval 14"/>
            <p:cNvSpPr>
              <a:spLocks noChangeArrowheads="1"/>
            </p:cNvSpPr>
            <p:nvPr/>
          </p:nvSpPr>
          <p:spPr bwMode="auto">
            <a:xfrm>
              <a:off x="5360" y="1072"/>
              <a:ext cx="76" cy="7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47" name="Oval 15"/>
            <p:cNvSpPr>
              <a:spLocks noChangeArrowheads="1"/>
            </p:cNvSpPr>
            <p:nvPr/>
          </p:nvSpPr>
          <p:spPr bwMode="auto">
            <a:xfrm>
              <a:off x="5472" y="1072"/>
              <a:ext cx="76" cy="7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48" name="Oval 16"/>
            <p:cNvSpPr>
              <a:spLocks noChangeArrowheads="1"/>
            </p:cNvSpPr>
            <p:nvPr/>
          </p:nvSpPr>
          <p:spPr bwMode="auto">
            <a:xfrm>
              <a:off x="5136" y="1184"/>
              <a:ext cx="80" cy="76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49" name="Oval 17"/>
            <p:cNvSpPr>
              <a:spLocks noChangeArrowheads="1"/>
            </p:cNvSpPr>
            <p:nvPr/>
          </p:nvSpPr>
          <p:spPr bwMode="auto">
            <a:xfrm>
              <a:off x="5248" y="1184"/>
              <a:ext cx="79" cy="76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50" name="Oval 18"/>
            <p:cNvSpPr>
              <a:spLocks noChangeArrowheads="1"/>
            </p:cNvSpPr>
            <p:nvPr/>
          </p:nvSpPr>
          <p:spPr bwMode="auto">
            <a:xfrm>
              <a:off x="5360" y="1184"/>
              <a:ext cx="76" cy="76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51" name="Oval 19"/>
            <p:cNvSpPr>
              <a:spLocks noChangeArrowheads="1"/>
            </p:cNvSpPr>
            <p:nvPr/>
          </p:nvSpPr>
          <p:spPr bwMode="auto">
            <a:xfrm>
              <a:off x="5472" y="1184"/>
              <a:ext cx="76" cy="76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52" name="Oval 20"/>
            <p:cNvSpPr>
              <a:spLocks noChangeArrowheads="1"/>
            </p:cNvSpPr>
            <p:nvPr/>
          </p:nvSpPr>
          <p:spPr bwMode="auto">
            <a:xfrm>
              <a:off x="5584" y="1184"/>
              <a:ext cx="80" cy="7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53" name="Oval 21"/>
            <p:cNvSpPr>
              <a:spLocks noChangeArrowheads="1"/>
            </p:cNvSpPr>
            <p:nvPr/>
          </p:nvSpPr>
          <p:spPr bwMode="auto"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54" name="Oval 22"/>
            <p:cNvSpPr>
              <a:spLocks noChangeArrowheads="1"/>
            </p:cNvSpPr>
            <p:nvPr/>
          </p:nvSpPr>
          <p:spPr bwMode="auto">
            <a:xfrm>
              <a:off x="5248" y="1296"/>
              <a:ext cx="79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55" name="Oval 23"/>
            <p:cNvSpPr>
              <a:spLocks noChangeArrowheads="1"/>
            </p:cNvSpPr>
            <p:nvPr/>
          </p:nvSpPr>
          <p:spPr bwMode="auto">
            <a:xfrm>
              <a:off x="5360" y="1296"/>
              <a:ext cx="76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56" name="Oval 24"/>
            <p:cNvSpPr>
              <a:spLocks noChangeArrowheads="1"/>
            </p:cNvSpPr>
            <p:nvPr/>
          </p:nvSpPr>
          <p:spPr bwMode="auto">
            <a:xfrm>
              <a:off x="5472" y="1296"/>
              <a:ext cx="76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57" name="Oval 25"/>
            <p:cNvSpPr>
              <a:spLocks noChangeArrowheads="1"/>
            </p:cNvSpPr>
            <p:nvPr/>
          </p:nvSpPr>
          <p:spPr bwMode="auto"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58" name="Oval 26"/>
            <p:cNvSpPr>
              <a:spLocks noChangeArrowheads="1"/>
            </p:cNvSpPr>
            <p:nvPr/>
          </p:nvSpPr>
          <p:spPr bwMode="auto">
            <a:xfrm>
              <a:off x="5248" y="1408"/>
              <a:ext cx="79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59" name="Oval 27"/>
            <p:cNvSpPr>
              <a:spLocks noChangeArrowheads="1"/>
            </p:cNvSpPr>
            <p:nvPr/>
          </p:nvSpPr>
          <p:spPr bwMode="auto">
            <a:xfrm>
              <a:off x="5360" y="1408"/>
              <a:ext cx="76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60" name="Oval 28"/>
            <p:cNvSpPr>
              <a:spLocks noChangeArrowheads="1"/>
            </p:cNvSpPr>
            <p:nvPr/>
          </p:nvSpPr>
          <p:spPr bwMode="auto">
            <a:xfrm>
              <a:off x="5472" y="1408"/>
              <a:ext cx="76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61" name="Oval 29"/>
            <p:cNvSpPr>
              <a:spLocks noChangeArrowheads="1"/>
            </p:cNvSpPr>
            <p:nvPr/>
          </p:nvSpPr>
          <p:spPr bwMode="auto"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62" name="Oval 30"/>
            <p:cNvSpPr>
              <a:spLocks noChangeArrowheads="1"/>
            </p:cNvSpPr>
            <p:nvPr/>
          </p:nvSpPr>
          <p:spPr bwMode="auto">
            <a:xfrm>
              <a:off x="5136" y="1520"/>
              <a:ext cx="80" cy="79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63" name="Oval 31"/>
            <p:cNvSpPr>
              <a:spLocks noChangeArrowheads="1"/>
            </p:cNvSpPr>
            <p:nvPr/>
          </p:nvSpPr>
          <p:spPr bwMode="auto">
            <a:xfrm>
              <a:off x="5248" y="1520"/>
              <a:ext cx="79" cy="79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64" name="Oval 32"/>
            <p:cNvSpPr>
              <a:spLocks noChangeArrowheads="1"/>
            </p:cNvSpPr>
            <p:nvPr/>
          </p:nvSpPr>
          <p:spPr bwMode="auto">
            <a:xfrm>
              <a:off x="5360" y="1520"/>
              <a:ext cx="76" cy="79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65" name="Oval 33"/>
            <p:cNvSpPr>
              <a:spLocks noChangeArrowheads="1"/>
            </p:cNvSpPr>
            <p:nvPr/>
          </p:nvSpPr>
          <p:spPr bwMode="auto">
            <a:xfrm>
              <a:off x="5472" y="1520"/>
              <a:ext cx="76" cy="79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66" name="Oval 34"/>
            <p:cNvSpPr>
              <a:spLocks noChangeArrowheads="1"/>
            </p:cNvSpPr>
            <p:nvPr/>
          </p:nvSpPr>
          <p:spPr bwMode="auto">
            <a:xfrm>
              <a:off x="5136" y="1632"/>
              <a:ext cx="80" cy="7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67" name="Oval 35"/>
            <p:cNvSpPr>
              <a:spLocks noChangeArrowheads="1"/>
            </p:cNvSpPr>
            <p:nvPr/>
          </p:nvSpPr>
          <p:spPr bwMode="auto">
            <a:xfrm>
              <a:off x="5248" y="1632"/>
              <a:ext cx="79" cy="7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68" name="Oval 36"/>
            <p:cNvSpPr>
              <a:spLocks noChangeArrowheads="1"/>
            </p:cNvSpPr>
            <p:nvPr/>
          </p:nvSpPr>
          <p:spPr bwMode="auto">
            <a:xfrm>
              <a:off x="5360" y="1632"/>
              <a:ext cx="76" cy="76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69" name="Oval 37"/>
            <p:cNvSpPr>
              <a:spLocks noChangeArrowheads="1"/>
            </p:cNvSpPr>
            <p:nvPr/>
          </p:nvSpPr>
          <p:spPr bwMode="auto">
            <a:xfrm>
              <a:off x="5472" y="1632"/>
              <a:ext cx="76" cy="76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70" name="Oval 38"/>
            <p:cNvSpPr>
              <a:spLocks noChangeArrowheads="1"/>
            </p:cNvSpPr>
            <p:nvPr/>
          </p:nvSpPr>
          <p:spPr bwMode="auto">
            <a:xfrm>
              <a:off x="5248" y="1744"/>
              <a:ext cx="79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  <p:sp>
          <p:nvSpPr>
            <p:cNvPr id="44071" name="Oval 39"/>
            <p:cNvSpPr>
              <a:spLocks noChangeArrowheads="1"/>
            </p:cNvSpPr>
            <p:nvPr/>
          </p:nvSpPr>
          <p:spPr bwMode="auto">
            <a:xfrm>
              <a:off x="5472" y="1744"/>
              <a:ext cx="76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200"/>
            </a:p>
          </p:txBody>
        </p:sp>
      </p:grpSp>
    </p:spTree>
    <p:extLst>
      <p:ext uri="{BB962C8B-B14F-4D97-AF65-F5344CB8AC3E}">
        <p14:creationId xmlns:p14="http://schemas.microsoft.com/office/powerpoint/2010/main" val="16537361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50" r:id="rId13"/>
    <p:sldLayoutId id="2147483655" r:id="rId14"/>
    <p:sldLayoutId id="2147483657" r:id="rId15"/>
    <p:sldLayoutId id="2147483665" r:id="rId16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宋体" pitchFamily="2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宋体" pitchFamily="2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宋体" pitchFamily="2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l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600">
          <a:solidFill>
            <a:schemeClr val="tx1"/>
          </a:solidFill>
          <a:latin typeface="+mn-lt"/>
          <a:ea typeface="+mn-ea"/>
        </a:defRPr>
      </a:lvl2pPr>
      <a:lvl3pPr marL="987425" indent="-293688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300">
          <a:solidFill>
            <a:schemeClr val="tx1"/>
          </a:solidFill>
          <a:latin typeface="+mn-lt"/>
          <a:ea typeface="+mn-ea"/>
        </a:defRPr>
      </a:lvl3pPr>
      <a:lvl4pPr marL="1281113" indent="-2921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4pPr>
      <a:lvl5pPr marL="15986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5pPr>
      <a:lvl6pPr marL="20558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6pPr>
      <a:lvl7pPr marL="25130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7pPr>
      <a:lvl8pPr marL="29702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8pPr>
      <a:lvl9pPr marL="34274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0">
            <a:extLst>
              <a:ext uri="{FF2B5EF4-FFF2-40B4-BE49-F238E27FC236}">
                <a16:creationId xmlns:a16="http://schemas.microsoft.com/office/drawing/2014/main" id="{B8C4DB0A-3464-0D98-609A-0A1267DBAA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29683" y="5661249"/>
            <a:ext cx="1849791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Clr>
                <a:schemeClr val="accent2"/>
              </a:buClr>
              <a:buSzPct val="75000"/>
              <a:buFont typeface="Monotype Sorts" pitchFamily="2" charset="2"/>
              <a:buNone/>
            </a:pPr>
            <a:r>
              <a:rPr lang="en-US" altLang="zh-CN" sz="2800" b="1" dirty="0">
                <a:solidFill>
                  <a:srgbClr val="006600"/>
                </a:solidFill>
                <a:latin typeface="宋体" pitchFamily="2" charset="-122"/>
              </a:rPr>
              <a:t>20220904</a:t>
            </a:r>
            <a:endParaRPr lang="zh-CN" altLang="en-US" sz="2800" b="1" dirty="0">
              <a:solidFill>
                <a:srgbClr val="006600"/>
              </a:solidFill>
              <a:latin typeface="宋体" pitchFamily="2" charset="-122"/>
            </a:endParaRPr>
          </a:p>
        </p:txBody>
      </p:sp>
      <p:sp>
        <p:nvSpPr>
          <p:cNvPr id="4" name="Text Box 6">
            <a:extLst>
              <a:ext uri="{FF2B5EF4-FFF2-40B4-BE49-F238E27FC236}">
                <a16:creationId xmlns:a16="http://schemas.microsoft.com/office/drawing/2014/main" id="{DC9535ED-AC45-8655-34E4-911EC48075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376" y="496083"/>
            <a:ext cx="66960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rgbClr val="000066"/>
                </a:solidFill>
                <a:latin typeface="楷体" pitchFamily="49" charset="-122"/>
                <a:ea typeface="楷体" pitchFamily="49" charset="-122"/>
              </a:rPr>
              <a:t>广州市优秀教师、广州市骨干教师 系列课件</a:t>
            </a:r>
          </a:p>
        </p:txBody>
      </p:sp>
      <p:sp>
        <p:nvSpPr>
          <p:cNvPr id="5" name="圆角矩形 3">
            <a:extLst>
              <a:ext uri="{FF2B5EF4-FFF2-40B4-BE49-F238E27FC236}">
                <a16:creationId xmlns:a16="http://schemas.microsoft.com/office/drawing/2014/main" id="{748A6C55-C3CD-982E-A5FF-CE24774627BC}"/>
              </a:ext>
            </a:extLst>
          </p:cNvPr>
          <p:cNvSpPr/>
          <p:nvPr/>
        </p:nvSpPr>
        <p:spPr>
          <a:xfrm>
            <a:off x="476227" y="1719099"/>
            <a:ext cx="10883072" cy="963369"/>
          </a:xfrm>
          <a:prstGeom prst="roundRect">
            <a:avLst>
              <a:gd name="adj" fmla="val 50000"/>
            </a:avLst>
          </a:prstGeom>
          <a:solidFill>
            <a:srgbClr val="009900"/>
          </a:solidFill>
          <a:ln w="28575">
            <a:solidFill>
              <a:srgbClr val="00B0F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课题</a:t>
            </a:r>
            <a:r>
              <a:rPr lang="en-US" altLang="zh-CN" sz="44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 </a:t>
            </a:r>
            <a:r>
              <a:rPr lang="zh-CN" altLang="en-US" sz="44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化学是一门以实验为基础的科学</a:t>
            </a:r>
          </a:p>
        </p:txBody>
      </p:sp>
      <p:sp>
        <p:nvSpPr>
          <p:cNvPr id="6" name="Text Box 7">
            <a:extLst>
              <a:ext uri="{FF2B5EF4-FFF2-40B4-BE49-F238E27FC236}">
                <a16:creationId xmlns:a16="http://schemas.microsoft.com/office/drawing/2014/main" id="{1162F1DC-B9EF-3108-E84D-A3C9364A65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89262" y="4737629"/>
            <a:ext cx="62134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中山大学附属中学 －－ 邓作逵 老师</a:t>
            </a:r>
          </a:p>
        </p:txBody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id="{42A313B1-9F67-ADA8-FE28-915D695E81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7690" y="3592059"/>
            <a:ext cx="621347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zh-CN" sz="32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探究</a:t>
            </a:r>
            <a:r>
              <a:rPr lang="zh-CN" altLang="en-US" sz="32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一：对蜡烛及其燃烧的探究</a:t>
            </a:r>
            <a:endParaRPr kumimoji="1" lang="zh-CN" altLang="en-US" sz="3200" b="1" dirty="0">
              <a:solidFill>
                <a:srgbClr val="3333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7">
            <a:extLst>
              <a:ext uri="{FF2B5EF4-FFF2-40B4-BE49-F238E27FC236}">
                <a16:creationId xmlns:a16="http://schemas.microsoft.com/office/drawing/2014/main" id="{DCDC8DA2-4716-7590-B902-01359B6B16BE}"/>
              </a:ext>
            </a:extLst>
          </p:cNvPr>
          <p:cNvSpPr/>
          <p:nvPr/>
        </p:nvSpPr>
        <p:spPr>
          <a:xfrm>
            <a:off x="4663869" y="581288"/>
            <a:ext cx="2837468" cy="48644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lang="zh-CN" altLang="en-US" sz="36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学习目标</a:t>
            </a:r>
            <a:r>
              <a:rPr lang="en-US" altLang="zh-CN" sz="36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】</a:t>
            </a:r>
            <a:endParaRPr lang="zh-CN" altLang="en-US" sz="3600" b="1" dirty="0">
              <a:solidFill>
                <a:srgbClr val="0066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文本框 2">
            <a:extLst>
              <a:ext uri="{FF2B5EF4-FFF2-40B4-BE49-F238E27FC236}">
                <a16:creationId xmlns:a16="http://schemas.microsoft.com/office/drawing/2014/main" id="{A08C9C3E-1286-9BF1-41C7-3F5AFE0664E9}"/>
              </a:ext>
            </a:extLst>
          </p:cNvPr>
          <p:cNvSpPr txBox="1"/>
          <p:nvPr/>
        </p:nvSpPr>
        <p:spPr>
          <a:xfrm>
            <a:off x="894783" y="1202981"/>
            <a:ext cx="10690760" cy="5161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1</a:t>
            </a:r>
            <a:r>
              <a:rPr 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.</a:t>
            </a:r>
            <a:r>
              <a:rPr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认识实验是学习化学的重要途径</a:t>
            </a:r>
            <a:r>
              <a:rPr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，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初步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学习观察和描述化学实验 </a:t>
            </a:r>
            <a:endParaRPr lang="en-US" altLang="zh-CN" sz="2800" b="1" dirty="0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  <a:cs typeface="楷体" panose="02010609060101010101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  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的方法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；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  <a:cs typeface="楷体" panose="02010609060101010101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2.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在生活的基础上，进一步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认识蜡烛燃烧前、燃烧时和燃烧后的相</a:t>
            </a:r>
            <a:endParaRPr lang="en-US" altLang="zh-CN"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楷体" panose="02010609060101010101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  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关变化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；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  <a:cs typeface="楷体" panose="02010609060101010101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3.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初步了解实验探究的过程，在教师指导下</a:t>
            </a:r>
            <a:r>
              <a:rPr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能根据一定方案进行实</a:t>
            </a:r>
          </a:p>
          <a:p>
            <a:pPr algn="just">
              <a:lnSpc>
                <a:spcPct val="150000"/>
              </a:lnSpc>
            </a:pPr>
            <a:r>
              <a:rPr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  验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，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并通过观察和分析得出结论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；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  <a:cs typeface="楷体" panose="02010609060101010101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4.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能体验到探究活动的乐趣和学习成功的喜悦，进而体会到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化学学</a:t>
            </a:r>
            <a:endParaRPr lang="en-US" altLang="zh-CN" sz="2800" b="1" dirty="0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  <a:cs typeface="楷体" panose="02010609060101010101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  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习的特点是关注物质的性质、变化、变化过程及现象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。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  <a:cs typeface="楷体" panose="02010609060101010101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833264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E874101E-8E76-5D0C-7477-3B4310BDCD2F}"/>
              </a:ext>
            </a:extLst>
          </p:cNvPr>
          <p:cNvSpPr txBox="1"/>
          <p:nvPr/>
        </p:nvSpPr>
        <p:spPr>
          <a:xfrm>
            <a:off x="1201420" y="795973"/>
            <a:ext cx="7725192" cy="5232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化学实验在哪些方面有重要作用？试举例说明。</a:t>
            </a:r>
          </a:p>
        </p:txBody>
      </p:sp>
      <p:pic>
        <p:nvPicPr>
          <p:cNvPr id="5" name="图片 3">
            <a:extLst>
              <a:ext uri="{FF2B5EF4-FFF2-40B4-BE49-F238E27FC236}">
                <a16:creationId xmlns:a16="http://schemas.microsoft.com/office/drawing/2014/main" id="{C402B2CD-43D5-010B-3614-6F866571B53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rcRect l="22192" r="23671" b="2499"/>
          <a:stretch>
            <a:fillRect/>
          </a:stretch>
        </p:blipFill>
        <p:spPr>
          <a:xfrm>
            <a:off x="8373111" y="1873045"/>
            <a:ext cx="2249734" cy="2174803"/>
          </a:xfrm>
          <a:prstGeom prst="roundRect">
            <a:avLst/>
          </a:prstGeom>
          <a:noFill/>
          <a:ln w="9525">
            <a:noFill/>
          </a:ln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EAC3C71F-0790-1807-A5D1-0D89721AAD8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219" t="1253" r="9103" b="26555"/>
          <a:stretch>
            <a:fillRect/>
          </a:stretch>
        </p:blipFill>
        <p:spPr>
          <a:xfrm>
            <a:off x="4848860" y="1873045"/>
            <a:ext cx="2995930" cy="2100580"/>
          </a:xfrm>
          <a:prstGeom prst="roundRect">
            <a:avLst/>
          </a:prstGeom>
          <a:noFill/>
          <a:ln w="9525">
            <a:noFill/>
          </a:ln>
        </p:spPr>
      </p:pic>
      <p:pic>
        <p:nvPicPr>
          <p:cNvPr id="7" name="图片 3">
            <a:extLst>
              <a:ext uri="{FF2B5EF4-FFF2-40B4-BE49-F238E27FC236}">
                <a16:creationId xmlns:a16="http://schemas.microsoft.com/office/drawing/2014/main" id="{F58F8D4D-66D0-09E3-5B66-8427F875E91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8932" r="14503"/>
          <a:stretch>
            <a:fillRect/>
          </a:stretch>
        </p:blipFill>
        <p:spPr>
          <a:xfrm>
            <a:off x="1321848" y="1977185"/>
            <a:ext cx="3041237" cy="1996440"/>
          </a:xfrm>
          <a:prstGeom prst="roundRect">
            <a:avLst/>
          </a:prstGeom>
          <a:noFill/>
          <a:ln w="9525">
            <a:noFill/>
          </a:ln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AE12851B-1A58-D9A5-D2DD-0C18455E242B}"/>
              </a:ext>
            </a:extLst>
          </p:cNvPr>
          <p:cNvSpPr txBox="1"/>
          <p:nvPr/>
        </p:nvSpPr>
        <p:spPr>
          <a:xfrm>
            <a:off x="1321848" y="4544631"/>
            <a:ext cx="9380019" cy="111376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defTabSz="914400" fontAlgn="auto">
              <a:lnSpc>
                <a:spcPct val="150000"/>
              </a:lnSpc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化学实验在医药、能源、材料等各个方面都有重要作用，许多重大发现和研究成果都是通过实验得到的。</a:t>
            </a:r>
          </a:p>
        </p:txBody>
      </p:sp>
    </p:spTree>
    <p:extLst>
      <p:ext uri="{BB962C8B-B14F-4D97-AF65-F5344CB8AC3E}">
        <p14:creationId xmlns:p14="http://schemas.microsoft.com/office/powerpoint/2010/main" val="852807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18683DF6-00BD-70A3-6CA0-68B48EDC68ED}"/>
              </a:ext>
            </a:extLst>
          </p:cNvPr>
          <p:cNvSpPr txBox="1"/>
          <p:nvPr/>
        </p:nvSpPr>
        <p:spPr>
          <a:xfrm>
            <a:off x="2577248" y="877275"/>
            <a:ext cx="7037504" cy="5232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化学实验室的前身是炼丹、炼金术师的作坊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00CB77A7-094E-9DE3-96A6-202AD494A51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255" b="6932"/>
          <a:stretch>
            <a:fillRect/>
          </a:stretch>
        </p:blipFill>
        <p:spPr>
          <a:xfrm>
            <a:off x="6808646" y="1802302"/>
            <a:ext cx="3568335" cy="2165163"/>
          </a:xfrm>
          <a:prstGeom prst="roundRect">
            <a:avLst/>
          </a:prstGeom>
          <a:noFill/>
          <a:ln w="9525">
            <a:noFill/>
          </a:ln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08D15921-86FB-2CA2-3A73-B7748ADBC2A7}"/>
              </a:ext>
            </a:extLst>
          </p:cNvPr>
          <p:cNvSpPr txBox="1"/>
          <p:nvPr/>
        </p:nvSpPr>
        <p:spPr>
          <a:xfrm>
            <a:off x="1860156" y="4611510"/>
            <a:ext cx="2348720" cy="138499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炼丹、炼金术</a:t>
            </a:r>
            <a:endParaRPr lang="en-US" altLang="zh-CN" sz="2800" b="1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对化学实验的</a:t>
            </a:r>
            <a:endParaRPr lang="en-US" altLang="zh-CN" sz="2800" b="1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贡献：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16BCC4F2-7FAA-77AA-B935-22FD0ABE537B}"/>
              </a:ext>
            </a:extLst>
          </p:cNvPr>
          <p:cNvSpPr txBox="1"/>
          <p:nvPr/>
        </p:nvSpPr>
        <p:spPr>
          <a:xfrm>
            <a:off x="4631636" y="4338840"/>
            <a:ext cx="6661676" cy="193033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defTabSz="914400" fontAlgn="auto">
              <a:lnSpc>
                <a:spcPct val="150000"/>
              </a:lnSpc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1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.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发明化学实验器具</a:t>
            </a:r>
            <a:endParaRPr lang="zh-CN" altLang="en-US" sz="2800" b="1" kern="1200" baseline="0" dirty="0">
              <a:latin typeface="宋体" panose="02010600030101010101" pitchFamily="2" charset="-122"/>
              <a:ea typeface="宋体" panose="02010600030101010101" pitchFamily="2" charset="-122"/>
              <a:cs typeface="+mn-ea"/>
              <a:sym typeface="+mn-ea"/>
            </a:endParaRPr>
          </a:p>
          <a:p>
            <a:pPr algn="l" defTabSz="914400" fontAlgn="auto">
              <a:lnSpc>
                <a:spcPct val="150000"/>
              </a:lnSpc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2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.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发明合成物质的有效方法</a:t>
            </a:r>
            <a:endParaRPr lang="zh-CN" altLang="en-US" sz="2800" b="1" kern="1200" baseline="0" dirty="0">
              <a:latin typeface="宋体" panose="02010600030101010101" pitchFamily="2" charset="-122"/>
              <a:ea typeface="宋体" panose="02010600030101010101" pitchFamily="2" charset="-122"/>
              <a:cs typeface="+mn-ea"/>
              <a:sym typeface="+mn-ea"/>
            </a:endParaRPr>
          </a:p>
          <a:p>
            <a:pPr algn="l" defTabSz="914400" fontAlgn="auto">
              <a:lnSpc>
                <a:spcPct val="150000"/>
              </a:lnSpc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3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.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创造分离物质的方法（过滤、蒸馏等）</a:t>
            </a:r>
          </a:p>
        </p:txBody>
      </p:sp>
      <p:pic>
        <p:nvPicPr>
          <p:cNvPr id="8" name="图片 3">
            <a:extLst>
              <a:ext uri="{FF2B5EF4-FFF2-40B4-BE49-F238E27FC236}">
                <a16:creationId xmlns:a16="http://schemas.microsoft.com/office/drawing/2014/main" id="{B535E549-773C-9D8E-83AF-248155F3E8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011" y="1867214"/>
            <a:ext cx="3114988" cy="2165163"/>
          </a:xfrm>
          <a:prstGeom prst="round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27374380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57B70837-2251-9486-1A80-6A3B0B094C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4387" y="1668290"/>
            <a:ext cx="9903222" cy="4330994"/>
          </a:xfrm>
          <a:prstGeom prst="rect">
            <a:avLst/>
          </a:prstGeom>
          <a:noFill/>
          <a:ln w="9525" cap="flat" cmpd="sng">
            <a:noFill/>
            <a:bevel/>
          </a:ln>
          <a:effectLst/>
        </p:spPr>
        <p:txBody>
          <a:bodyPr wrap="square" anchor="ctr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、变化前：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观察有几种物质参加反应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just">
              <a:lnSpc>
                <a:spcPct val="150000"/>
              </a:lnSpc>
              <a:spcAft>
                <a:spcPts val="1200"/>
              </a:spcAft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       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观察反应物的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颜色，状态（</a:t>
            </a: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s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l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g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）和气味等</a:t>
            </a:r>
            <a:endParaRPr lang="en-US" altLang="zh-CN"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just">
              <a:lnSpc>
                <a:spcPct val="150000"/>
              </a:lnSpc>
              <a:spcAft>
                <a:spcPts val="1200"/>
              </a:spcAft>
            </a:pP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、变化时：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观察反应条件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（加热、点燃等）</a:t>
            </a:r>
            <a:endParaRPr lang="en-US" altLang="zh-CN"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       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观察现象</a:t>
            </a:r>
            <a:r>
              <a:rPr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（发光、发热、生成沉淀或气泡等）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、变化后：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观察有几种物质生成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       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观察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生成物的颜色、状态、气味等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E78B9954-2673-5421-2047-627CCE140A4B}"/>
              </a:ext>
            </a:extLst>
          </p:cNvPr>
          <p:cNvSpPr txBox="1"/>
          <p:nvPr/>
        </p:nvSpPr>
        <p:spPr>
          <a:xfrm>
            <a:off x="4797184" y="858716"/>
            <a:ext cx="38924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【</a:t>
            </a:r>
            <a:r>
              <a:rPr lang="zh-CN" altLang="en-US" sz="32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观察实验三部曲</a:t>
            </a:r>
            <a:r>
              <a:rPr lang="en-US" altLang="zh-CN" sz="32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】</a:t>
            </a:r>
            <a:endParaRPr lang="zh-CN" altLang="en-US" sz="3200" b="1" dirty="0">
              <a:solidFill>
                <a:srgbClr val="0066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777373F9-61F1-728E-0614-57692D6D25D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883195" y="4329892"/>
            <a:ext cx="2055886" cy="205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1383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F77BF3FD-EF90-7947-5FC6-14830E01943E}"/>
              </a:ext>
            </a:extLst>
          </p:cNvPr>
          <p:cNvSpPr txBox="1"/>
          <p:nvPr/>
        </p:nvSpPr>
        <p:spPr>
          <a:xfrm>
            <a:off x="816987" y="2619700"/>
            <a:ext cx="10957089" cy="19303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zh-CN" sz="2800" dirty="0">
                <a:solidFill>
                  <a:srgbClr val="000000"/>
                </a:solidFill>
                <a:effectLst/>
                <a:ea typeface="宋体" panose="02010600030101010101" pitchFamily="2" charset="-122"/>
                <a:cs typeface="Times New Roman" panose="02020603050405020304" pitchFamily="18" charset="0"/>
              </a:rPr>
              <a:t>探究准备</a:t>
            </a:r>
            <a:r>
              <a:rPr lang="zh-CN" altLang="zh-CN" sz="2800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cs typeface="宋体" panose="02010600030101010101" pitchFamily="2" charset="-122"/>
              </a:rPr>
              <a:t>→</a:t>
            </a:r>
            <a:r>
              <a:rPr lang="zh-CN" altLang="zh-CN" sz="2800" dirty="0">
                <a:solidFill>
                  <a:srgbClr val="000000"/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en-US" altLang="zh-CN" sz="2800" b="1" u="sng" kern="100" dirty="0">
                <a:solidFill>
                  <a:srgbClr val="FF0000"/>
                </a:solidFill>
                <a:effectLst/>
                <a:latin typeface="宋体" panose="02010600030101010101" pitchFamily="2" charset="-122"/>
                <a:cs typeface="Tahoma" panose="020B0604030504040204" pitchFamily="34" charset="0"/>
              </a:rPr>
              <a:t> </a:t>
            </a:r>
            <a:r>
              <a:rPr lang="zh-CN" altLang="zh-CN" sz="2800" b="1" u="sng" kern="100" dirty="0">
                <a:solidFill>
                  <a:srgbClr val="FF0000"/>
                </a:solidFill>
                <a:effectLst/>
                <a:latin typeface="宋体" panose="02010600030101010101" pitchFamily="2" charset="-122"/>
                <a:cs typeface="Tahoma" panose="020B0604030504040204" pitchFamily="34" charset="0"/>
              </a:rPr>
              <a:t>提出问题 </a:t>
            </a:r>
            <a:r>
              <a:rPr lang="zh-CN" altLang="zh-CN" sz="2800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cs typeface="宋体" panose="02010600030101010101" pitchFamily="2" charset="-122"/>
              </a:rPr>
              <a:t>→</a:t>
            </a:r>
            <a:r>
              <a:rPr lang="zh-CN" altLang="zh-CN" sz="2800" b="1" u="sng" kern="100" dirty="0">
                <a:solidFill>
                  <a:srgbClr val="0000CC"/>
                </a:solidFill>
                <a:effectLst/>
                <a:latin typeface="宋体" panose="02010600030101010101" pitchFamily="2" charset="-122"/>
                <a:cs typeface="宋体" panose="02010600030101010101" pitchFamily="2" charset="-122"/>
              </a:rPr>
              <a:t> 猜想与假设 </a:t>
            </a:r>
            <a:r>
              <a:rPr lang="zh-CN" altLang="zh-CN" sz="2800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cs typeface="宋体" panose="02010600030101010101" pitchFamily="2" charset="-122"/>
              </a:rPr>
              <a:t>→实验</a:t>
            </a:r>
            <a:r>
              <a:rPr lang="zh-CN" altLang="zh-CN" sz="2800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cs typeface="Tahoma" panose="020B0604030504040204" pitchFamily="34" charset="0"/>
              </a:rPr>
              <a:t>设计 </a:t>
            </a:r>
            <a:r>
              <a:rPr lang="zh-CN" altLang="zh-CN" sz="2800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cs typeface="宋体" panose="02010600030101010101" pitchFamily="2" charset="-122"/>
              </a:rPr>
              <a:t>→</a:t>
            </a:r>
            <a:r>
              <a:rPr lang="en-US" altLang="zh-CN" sz="2800" b="1" u="sng" kern="100" dirty="0">
                <a:solidFill>
                  <a:srgbClr val="006600"/>
                </a:solidFill>
                <a:effectLst/>
                <a:latin typeface="宋体" panose="02010600030101010101" pitchFamily="2" charset="-122"/>
                <a:cs typeface="Tahoma" panose="020B0604030504040204" pitchFamily="34" charset="0"/>
              </a:rPr>
              <a:t> </a:t>
            </a:r>
            <a:r>
              <a:rPr lang="zh-CN" altLang="zh-CN" sz="2800" b="1" u="sng" kern="100" dirty="0">
                <a:solidFill>
                  <a:srgbClr val="006600"/>
                </a:solidFill>
                <a:effectLst/>
                <a:latin typeface="宋体" panose="02010600030101010101" pitchFamily="2" charset="-122"/>
                <a:cs typeface="Tahoma" panose="020B0604030504040204" pitchFamily="34" charset="0"/>
              </a:rPr>
              <a:t>进行实验</a:t>
            </a:r>
            <a:r>
              <a:rPr lang="en-US" altLang="zh-CN" sz="2800" b="1" u="sng" kern="100" dirty="0">
                <a:solidFill>
                  <a:srgbClr val="006600"/>
                </a:solidFill>
                <a:effectLst/>
                <a:latin typeface="宋体" panose="02010600030101010101" pitchFamily="2" charset="-122"/>
                <a:cs typeface="Tahoma" panose="020B0604030504040204" pitchFamily="34" charset="0"/>
              </a:rPr>
              <a:t> </a:t>
            </a:r>
          </a:p>
          <a:p>
            <a:pPr algn="just">
              <a:lnSpc>
                <a:spcPct val="150000"/>
              </a:lnSpc>
            </a:pPr>
            <a:endParaRPr lang="en-US" altLang="zh-CN" sz="2800" u="sng" kern="100" dirty="0">
              <a:solidFill>
                <a:srgbClr val="006600"/>
              </a:solidFill>
              <a:latin typeface="宋体" panose="02010600030101010101" pitchFamily="2" charset="-122"/>
              <a:cs typeface="Tahoma" panose="020B060403050404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zh-CN" sz="2800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cs typeface="宋体" panose="02010600030101010101" pitchFamily="2" charset="-122"/>
              </a:rPr>
              <a:t>→</a:t>
            </a:r>
            <a:r>
              <a:rPr lang="en-US" altLang="zh-CN" sz="2800" b="1" u="sng" kern="100" dirty="0">
                <a:solidFill>
                  <a:srgbClr val="0000CC"/>
                </a:solidFill>
                <a:effectLst/>
                <a:latin typeface="宋体" panose="02010600030101010101" pitchFamily="2" charset="-122"/>
                <a:cs typeface="Tahoma" panose="020B0604030504040204" pitchFamily="34" charset="0"/>
              </a:rPr>
              <a:t> </a:t>
            </a:r>
            <a:r>
              <a:rPr lang="zh-CN" altLang="zh-CN" sz="2800" b="1" u="sng" kern="100" dirty="0">
                <a:solidFill>
                  <a:srgbClr val="0000CC"/>
                </a:solidFill>
                <a:effectLst/>
                <a:latin typeface="宋体" panose="02010600030101010101" pitchFamily="2" charset="-122"/>
                <a:cs typeface="Tahoma" panose="020B0604030504040204" pitchFamily="34" charset="0"/>
              </a:rPr>
              <a:t>收集证据</a:t>
            </a:r>
            <a:r>
              <a:rPr lang="en-US" altLang="zh-CN" sz="2800" b="1" u="sng" kern="100" dirty="0">
                <a:solidFill>
                  <a:srgbClr val="0000CC"/>
                </a:solidFill>
                <a:effectLst/>
                <a:latin typeface="宋体" panose="02010600030101010101" pitchFamily="2" charset="-122"/>
                <a:cs typeface="Tahoma" panose="020B0604030504040204" pitchFamily="34" charset="0"/>
              </a:rPr>
              <a:t> </a:t>
            </a:r>
            <a:r>
              <a:rPr lang="zh-CN" altLang="zh-CN" sz="2800" kern="100" dirty="0">
                <a:solidFill>
                  <a:srgbClr val="0000CC"/>
                </a:solidFill>
                <a:effectLst/>
                <a:latin typeface="宋体" panose="02010600030101010101" pitchFamily="2" charset="-122"/>
                <a:cs typeface="Tahoma" panose="020B0604030504040204" pitchFamily="34" charset="0"/>
              </a:rPr>
              <a:t> </a:t>
            </a:r>
            <a:r>
              <a:rPr lang="zh-CN" altLang="zh-CN" sz="2800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cs typeface="宋体" panose="02010600030101010101" pitchFamily="2" charset="-122"/>
              </a:rPr>
              <a:t>→ 实验分析和</a:t>
            </a:r>
            <a:r>
              <a:rPr lang="zh-CN" altLang="zh-CN" sz="2800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cs typeface="Tahoma" panose="020B0604030504040204" pitchFamily="34" charset="0"/>
              </a:rPr>
              <a:t>结论 </a:t>
            </a:r>
            <a:r>
              <a:rPr lang="zh-CN" altLang="zh-CN" sz="2800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cs typeface="宋体" panose="02010600030101010101" pitchFamily="2" charset="-122"/>
              </a:rPr>
              <a:t>→</a:t>
            </a:r>
            <a:r>
              <a:rPr lang="en-US" altLang="zh-CN" sz="2800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zh-CN" sz="2800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cs typeface="Tahoma" panose="020B0604030504040204" pitchFamily="34" charset="0"/>
              </a:rPr>
              <a:t>反思与评价 </a:t>
            </a:r>
            <a:r>
              <a:rPr lang="zh-CN" altLang="zh-CN" sz="2800" kern="100" dirty="0">
                <a:solidFill>
                  <a:srgbClr val="000000"/>
                </a:solidFill>
                <a:effectLst/>
                <a:latin typeface="宋体" panose="02010600030101010101" pitchFamily="2" charset="-122"/>
                <a:cs typeface="宋体" panose="02010600030101010101" pitchFamily="2" charset="-122"/>
              </a:rPr>
              <a:t>→ 表达与交流</a:t>
            </a:r>
            <a:endParaRPr lang="zh-CN" altLang="zh-CN" sz="2800" kern="100" dirty="0">
              <a:effectLst/>
              <a:latin typeface="宋体" panose="02010600030101010101" pitchFamily="2" charset="-122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018AE9B8-13C6-52CC-CB2F-D0ECD39946EC}"/>
              </a:ext>
            </a:extLst>
          </p:cNvPr>
          <p:cNvSpPr txBox="1"/>
          <p:nvPr/>
        </p:nvSpPr>
        <p:spPr>
          <a:xfrm>
            <a:off x="4252386" y="1452605"/>
            <a:ext cx="36872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【</a:t>
            </a:r>
            <a:r>
              <a:rPr lang="zh-CN" altLang="en-US" sz="32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探究活动</a:t>
            </a:r>
            <a:r>
              <a:rPr lang="en-US" altLang="zh-CN" sz="32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9</a:t>
            </a:r>
            <a:r>
              <a:rPr lang="zh-CN" altLang="en-US" sz="32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环节</a:t>
            </a:r>
            <a:r>
              <a:rPr lang="en-US" altLang="zh-CN" sz="32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】</a:t>
            </a:r>
            <a:endParaRPr lang="zh-CN" altLang="en-US" sz="3200" b="1" dirty="0">
              <a:solidFill>
                <a:srgbClr val="0066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857233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3" name="Rectangle 5"/>
          <p:cNvSpPr>
            <a:spLocks noChangeArrowheads="1"/>
          </p:cNvSpPr>
          <p:nvPr/>
        </p:nvSpPr>
        <p:spPr bwMode="auto">
          <a:xfrm>
            <a:off x="253226" y="1648150"/>
            <a:ext cx="44935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探究准备</a:t>
            </a:r>
            <a:r>
              <a:rPr kumimoji="1"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】</a:t>
            </a:r>
            <a:r>
              <a:rPr kumimoji="1"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阅读有关资料</a:t>
            </a:r>
          </a:p>
        </p:txBody>
      </p:sp>
      <p:sp>
        <p:nvSpPr>
          <p:cNvPr id="109574" name="Text Box 6"/>
          <p:cNvSpPr txBox="1">
            <a:spLocks noChangeArrowheads="1"/>
          </p:cNvSpPr>
          <p:nvPr/>
        </p:nvSpPr>
        <p:spPr bwMode="auto">
          <a:xfrm>
            <a:off x="1225550" y="2326691"/>
            <a:ext cx="902202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热的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水蒸气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遇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干而冷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的玻璃仪器会凝结成小水珠，</a:t>
            </a:r>
          </a:p>
        </p:txBody>
      </p:sp>
      <p:sp>
        <p:nvSpPr>
          <p:cNvPr id="109575" name="Text Box 7"/>
          <p:cNvSpPr txBox="1">
            <a:spLocks noChangeArrowheads="1"/>
          </p:cNvSpPr>
          <p:nvPr/>
        </p:nvSpPr>
        <p:spPr bwMode="auto">
          <a:xfrm>
            <a:off x="1225550" y="3047078"/>
            <a:ext cx="770114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）二氧化碳（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CO</a:t>
            </a:r>
            <a:r>
              <a:rPr lang="en-US" altLang="zh-CN" sz="2800" b="1" baseline="-25000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）能使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澄清石灰水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变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浑浊。</a:t>
            </a:r>
          </a:p>
        </p:txBody>
      </p:sp>
      <p:sp>
        <p:nvSpPr>
          <p:cNvPr id="109579" name="Rectangle 11"/>
          <p:cNvSpPr>
            <a:spLocks noChangeArrowheads="1"/>
          </p:cNvSpPr>
          <p:nvPr/>
        </p:nvSpPr>
        <p:spPr bwMode="auto">
          <a:xfrm>
            <a:off x="405626" y="3785374"/>
            <a:ext cx="1162303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注意：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①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该探究实验的步骤分：点燃前、燃烧时、熄灭后三阶段进行；</a:t>
            </a:r>
          </a:p>
        </p:txBody>
      </p:sp>
      <p:sp>
        <p:nvSpPr>
          <p:cNvPr id="109580" name="Rectangle 12"/>
          <p:cNvSpPr>
            <a:spLocks noChangeArrowheads="1"/>
          </p:cNvSpPr>
          <p:nvPr/>
        </p:nvSpPr>
        <p:spPr bwMode="auto">
          <a:xfrm>
            <a:off x="1452542" y="4552038"/>
            <a:ext cx="1037369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②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观察物质性质时应有序地进行，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一般是先物理性质后化学性质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；</a:t>
            </a:r>
          </a:p>
        </p:txBody>
      </p:sp>
      <p:sp>
        <p:nvSpPr>
          <p:cNvPr id="109581" name="Rectangle 13"/>
          <p:cNvSpPr>
            <a:spLocks noChangeArrowheads="1"/>
          </p:cNvSpPr>
          <p:nvPr/>
        </p:nvSpPr>
        <p:spPr bwMode="auto">
          <a:xfrm>
            <a:off x="1452542" y="5340489"/>
            <a:ext cx="901240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③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探究实验中应注重实验过程且要验证变化后的物质。</a:t>
            </a: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0B68E7E-48BE-4E04-8973-E07EAC11C9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50551" y="845920"/>
            <a:ext cx="621347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zh-CN" sz="32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探究</a:t>
            </a:r>
            <a:r>
              <a:rPr lang="zh-CN" altLang="en-US" sz="32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一：对蜡烛及其燃烧的探究</a:t>
            </a:r>
            <a:endParaRPr kumimoji="1" lang="zh-CN" altLang="en-US" sz="3200" b="1" dirty="0">
              <a:solidFill>
                <a:srgbClr val="3333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34">
            <a:extLst>
              <a:ext uri="{FF2B5EF4-FFF2-40B4-BE49-F238E27FC236}">
                <a16:creationId xmlns:a16="http://schemas.microsoft.com/office/drawing/2014/main" id="{3353805E-3E38-A142-9183-419ACD9971CF}"/>
              </a:ext>
            </a:extLst>
          </p:cNvPr>
          <p:cNvSpPr/>
          <p:nvPr/>
        </p:nvSpPr>
        <p:spPr>
          <a:xfrm>
            <a:off x="738717" y="685197"/>
            <a:ext cx="4695190" cy="70739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一、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对蜡烛</a:t>
            </a:r>
            <a:r>
              <a:rPr lang="zh-CN" altLang="en-US" sz="28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点燃前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的探究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18AC4DFA-B121-EC7C-6036-685282BE415C}"/>
              </a:ext>
            </a:extLst>
          </p:cNvPr>
          <p:cNvSpPr txBox="1"/>
          <p:nvPr/>
        </p:nvSpPr>
        <p:spPr>
          <a:xfrm>
            <a:off x="1342390" y="1525234"/>
            <a:ext cx="10412730" cy="6376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认真观察蜡烛，看一看它由哪些部分组成？ 各部分是什么材料？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E89DA172-F128-B007-ED9D-286951552B5A}"/>
              </a:ext>
            </a:extLst>
          </p:cNvPr>
          <p:cNvSpPr txBox="1"/>
          <p:nvPr/>
        </p:nvSpPr>
        <p:spPr>
          <a:xfrm>
            <a:off x="6838951" y="2382943"/>
            <a:ext cx="3196167" cy="19303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烛芯：棉线</a:t>
            </a:r>
          </a:p>
          <a:p>
            <a:pPr algn="ctr">
              <a:lnSpc>
                <a:spcPct val="150000"/>
              </a:lnSpc>
            </a:pP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  </a:t>
            </a:r>
          </a:p>
          <a:p>
            <a:pPr algn="ctr">
              <a:lnSpc>
                <a:spcPct val="150000"/>
              </a:lnSpc>
            </a:pP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外部：石蜡</a:t>
            </a:r>
          </a:p>
        </p:txBody>
      </p:sp>
      <p:pic>
        <p:nvPicPr>
          <p:cNvPr id="5" name="图片 3" descr="62a669c82916dbfd7fe38022d6cf_800_800.c1">
            <a:extLst>
              <a:ext uri="{FF2B5EF4-FFF2-40B4-BE49-F238E27FC236}">
                <a16:creationId xmlns:a16="http://schemas.microsoft.com/office/drawing/2014/main" id="{649B96AE-E24F-40CE-93A0-E1D5ECDD1C5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431540" y="2768600"/>
            <a:ext cx="2002367" cy="3048000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6" name="直接箭头连接符 5">
            <a:extLst>
              <a:ext uri="{FF2B5EF4-FFF2-40B4-BE49-F238E27FC236}">
                <a16:creationId xmlns:a16="http://schemas.microsoft.com/office/drawing/2014/main" id="{B7A19F11-F453-0ED0-27C9-BCA091A374E0}"/>
              </a:ext>
            </a:extLst>
          </p:cNvPr>
          <p:cNvCxnSpPr/>
          <p:nvPr/>
        </p:nvCxnSpPr>
        <p:spPr>
          <a:xfrm>
            <a:off x="4827905" y="2835910"/>
            <a:ext cx="2632710" cy="4445"/>
          </a:xfrm>
          <a:prstGeom prst="straightConnector1">
            <a:avLst/>
          </a:prstGeom>
          <a:ln w="38100"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直接箭头连接符 6">
            <a:extLst>
              <a:ext uri="{FF2B5EF4-FFF2-40B4-BE49-F238E27FC236}">
                <a16:creationId xmlns:a16="http://schemas.microsoft.com/office/drawing/2014/main" id="{08660073-1071-3386-E937-84FD96D174E4}"/>
              </a:ext>
            </a:extLst>
          </p:cNvPr>
          <p:cNvCxnSpPr/>
          <p:nvPr/>
        </p:nvCxnSpPr>
        <p:spPr>
          <a:xfrm>
            <a:off x="5094506" y="3864395"/>
            <a:ext cx="2491105" cy="13970"/>
          </a:xfrm>
          <a:prstGeom prst="straightConnector1">
            <a:avLst/>
          </a:prstGeom>
          <a:ln w="38100"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14504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3953" name="Group 4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7819174"/>
              </p:ext>
            </p:extLst>
          </p:nvPr>
        </p:nvGraphicFramePr>
        <p:xfrm>
          <a:off x="589280" y="1869440"/>
          <a:ext cx="11247119" cy="3384043"/>
        </p:xfrm>
        <a:graphic>
          <a:graphicData uri="http://schemas.openxmlformats.org/drawingml/2006/table">
            <a:tbl>
              <a:tblPr/>
              <a:tblGrid>
                <a:gridCol w="34137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003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330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6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lang="zh-CN" altLang="zh-CN" sz="2800" b="1" kern="1200" dirty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实验步骤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实验现象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实验结论与解释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76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、观察蜡烛</a:t>
                      </a: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、用小刀切一小块</a:t>
                      </a: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 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石蜡，放入装有</a:t>
                      </a: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 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少量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水的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烧杯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____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色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体，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气味，</a:t>
                      </a: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_____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溶于水，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在水面上。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石蜡的密度比水</a:t>
                      </a: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的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23954" name="Text Box 50"/>
          <p:cNvSpPr txBox="1">
            <a:spLocks noChangeArrowheads="1"/>
          </p:cNvSpPr>
          <p:nvPr/>
        </p:nvSpPr>
        <p:spPr bwMode="auto">
          <a:xfrm>
            <a:off x="4330717" y="3243805"/>
            <a:ext cx="73223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白</a:t>
            </a:r>
          </a:p>
        </p:txBody>
      </p:sp>
      <p:sp>
        <p:nvSpPr>
          <p:cNvPr id="123955" name="Text Box 51"/>
          <p:cNvSpPr txBox="1">
            <a:spLocks noChangeArrowheads="1"/>
          </p:cNvSpPr>
          <p:nvPr/>
        </p:nvSpPr>
        <p:spPr bwMode="auto">
          <a:xfrm>
            <a:off x="5554680" y="3243805"/>
            <a:ext cx="73223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固</a:t>
            </a:r>
          </a:p>
        </p:txBody>
      </p:sp>
      <p:sp>
        <p:nvSpPr>
          <p:cNvPr id="123956" name="Text Box 52"/>
          <p:cNvSpPr txBox="1">
            <a:spLocks noChangeArrowheads="1"/>
          </p:cNvSpPr>
          <p:nvPr/>
        </p:nvSpPr>
        <p:spPr bwMode="auto">
          <a:xfrm>
            <a:off x="6869418" y="3243805"/>
            <a:ext cx="121578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稍有</a:t>
            </a:r>
          </a:p>
        </p:txBody>
      </p:sp>
      <p:sp>
        <p:nvSpPr>
          <p:cNvPr id="123957" name="Text Box 53"/>
          <p:cNvSpPr txBox="1">
            <a:spLocks noChangeArrowheads="1"/>
          </p:cNvSpPr>
          <p:nvPr/>
        </p:nvSpPr>
        <p:spPr bwMode="auto">
          <a:xfrm>
            <a:off x="4420482" y="3958249"/>
            <a:ext cx="73223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不</a:t>
            </a:r>
          </a:p>
        </p:txBody>
      </p:sp>
      <p:sp>
        <p:nvSpPr>
          <p:cNvPr id="123958" name="Text Box 54"/>
          <p:cNvSpPr txBox="1">
            <a:spLocks noChangeArrowheads="1"/>
          </p:cNvSpPr>
          <p:nvPr/>
        </p:nvSpPr>
        <p:spPr bwMode="auto">
          <a:xfrm>
            <a:off x="6745075" y="3958249"/>
            <a:ext cx="73223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浮</a:t>
            </a:r>
          </a:p>
        </p:txBody>
      </p:sp>
      <p:sp>
        <p:nvSpPr>
          <p:cNvPr id="123959" name="Text Box 55"/>
          <p:cNvSpPr txBox="1">
            <a:spLocks noChangeArrowheads="1"/>
          </p:cNvSpPr>
          <p:nvPr/>
        </p:nvSpPr>
        <p:spPr bwMode="auto">
          <a:xfrm>
            <a:off x="9716152" y="3987034"/>
            <a:ext cx="73223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</a:t>
            </a:r>
          </a:p>
        </p:txBody>
      </p:sp>
      <p:sp>
        <p:nvSpPr>
          <p:cNvPr id="10" name="圆角矩形 34">
            <a:extLst>
              <a:ext uri="{FF2B5EF4-FFF2-40B4-BE49-F238E27FC236}">
                <a16:creationId xmlns:a16="http://schemas.microsoft.com/office/drawing/2014/main" id="{CE4D9204-E2D9-4C9D-9169-DDB2A7BC1774}"/>
              </a:ext>
            </a:extLst>
          </p:cNvPr>
          <p:cNvSpPr/>
          <p:nvPr/>
        </p:nvSpPr>
        <p:spPr>
          <a:xfrm>
            <a:off x="738717" y="685197"/>
            <a:ext cx="4695190" cy="70739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一、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对蜡烛</a:t>
            </a:r>
            <a:r>
              <a:rPr lang="zh-CN" altLang="en-US" sz="28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点燃前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的探究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23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23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23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23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23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123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954" grpId="0"/>
      <p:bldP spid="123955" grpId="0"/>
      <p:bldP spid="123956" grpId="0"/>
      <p:bldP spid="123957" grpId="0"/>
      <p:bldP spid="123958" grpId="0"/>
      <p:bldP spid="12395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圆角矩形 34">
            <a:extLst>
              <a:ext uri="{FF2B5EF4-FFF2-40B4-BE49-F238E27FC236}">
                <a16:creationId xmlns:a16="http://schemas.microsoft.com/office/drawing/2014/main" id="{6B44981E-C8C0-4098-99F6-1C4B8DEB8F3F}"/>
              </a:ext>
            </a:extLst>
          </p:cNvPr>
          <p:cNvSpPr/>
          <p:nvPr/>
        </p:nvSpPr>
        <p:spPr>
          <a:xfrm>
            <a:off x="738717" y="685197"/>
            <a:ext cx="4695190" cy="70739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二、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对蜡烛</a:t>
            </a:r>
            <a:r>
              <a:rPr lang="zh-CN" altLang="en-US" sz="28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燃烧时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的探究</a:t>
            </a:r>
          </a:p>
        </p:txBody>
      </p:sp>
      <p:graphicFrame>
        <p:nvGraphicFramePr>
          <p:cNvPr id="13" name="Group 49">
            <a:extLst>
              <a:ext uri="{FF2B5EF4-FFF2-40B4-BE49-F238E27FC236}">
                <a16:creationId xmlns:a16="http://schemas.microsoft.com/office/drawing/2014/main" id="{76BB6577-FA5C-4AF2-8F9F-996DB261C8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1712494"/>
              </p:ext>
            </p:extLst>
          </p:nvPr>
        </p:nvGraphicFramePr>
        <p:xfrm>
          <a:off x="598707" y="1569289"/>
          <a:ext cx="11247119" cy="4819580"/>
        </p:xfrm>
        <a:graphic>
          <a:graphicData uri="http://schemas.openxmlformats.org/drawingml/2006/table">
            <a:tbl>
              <a:tblPr/>
              <a:tblGrid>
                <a:gridCol w="34137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003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330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6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lang="zh-CN" altLang="zh-CN" sz="2800" b="1" kern="1200" dirty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实验步骤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实验现象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实验结论与解释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646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lang="zh-CN" altLang="zh-CN" sz="2800" b="1" kern="1200" dirty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点燃蜡烛，观察蜡烛火焰以及蜡烛燃烧时发生的变化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。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火焰分为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层，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层最明亮，</a:t>
                      </a: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  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层最明暗，蜡烛受热后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并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，放出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。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蜡烛燃烧时既有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变化，又有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变化。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463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、取一根火柴平放在火焰中，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约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1s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后取出。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火柴梗两端呈现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色，中间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_____________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。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温度最高的火焰是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焰，温度最低的是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。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0917340"/>
                  </a:ext>
                </a:extLst>
              </a:tr>
            </a:tbl>
          </a:graphicData>
        </a:graphic>
      </p:graphicFrame>
      <p:sp>
        <p:nvSpPr>
          <p:cNvPr id="14" name="Text Box 19">
            <a:extLst>
              <a:ext uri="{FF2B5EF4-FFF2-40B4-BE49-F238E27FC236}">
                <a16:creationId xmlns:a16="http://schemas.microsoft.com/office/drawing/2014/main" id="{35D28997-A54E-40C3-8FD3-79A2C77827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59033" y="2234515"/>
            <a:ext cx="54373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三</a:t>
            </a:r>
          </a:p>
        </p:txBody>
      </p:sp>
      <p:sp>
        <p:nvSpPr>
          <p:cNvPr id="15" name="Text Box 20">
            <a:extLst>
              <a:ext uri="{FF2B5EF4-FFF2-40B4-BE49-F238E27FC236}">
                <a16:creationId xmlns:a16="http://schemas.microsoft.com/office/drawing/2014/main" id="{010C5935-5743-4255-95AA-585895B1FA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6020" y="2265050"/>
            <a:ext cx="54373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外</a:t>
            </a:r>
          </a:p>
        </p:txBody>
      </p:sp>
      <p:sp>
        <p:nvSpPr>
          <p:cNvPr id="17" name="Text Box 23">
            <a:extLst>
              <a:ext uri="{FF2B5EF4-FFF2-40B4-BE49-F238E27FC236}">
                <a16:creationId xmlns:a16="http://schemas.microsoft.com/office/drawing/2014/main" id="{C47B8788-F2AA-49DF-8400-A218512585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02031" y="2946188"/>
            <a:ext cx="9366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熔化</a:t>
            </a:r>
          </a:p>
        </p:txBody>
      </p:sp>
      <p:sp>
        <p:nvSpPr>
          <p:cNvPr id="18" name="Text Box 24">
            <a:extLst>
              <a:ext uri="{FF2B5EF4-FFF2-40B4-BE49-F238E27FC236}">
                <a16:creationId xmlns:a16="http://schemas.microsoft.com/office/drawing/2014/main" id="{DEE235E6-A07E-4DE3-B70D-304D0A2190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89668" y="3565003"/>
            <a:ext cx="9366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燃烧</a:t>
            </a:r>
          </a:p>
        </p:txBody>
      </p:sp>
      <p:sp>
        <p:nvSpPr>
          <p:cNvPr id="19" name="Text Box 25">
            <a:extLst>
              <a:ext uri="{FF2B5EF4-FFF2-40B4-BE49-F238E27FC236}">
                <a16:creationId xmlns:a16="http://schemas.microsoft.com/office/drawing/2014/main" id="{456608B7-C237-49FA-A46D-4273ADB72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95927" y="3565003"/>
            <a:ext cx="9366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热量</a:t>
            </a:r>
          </a:p>
        </p:txBody>
      </p:sp>
      <p:sp>
        <p:nvSpPr>
          <p:cNvPr id="20" name="Text Box 26">
            <a:extLst>
              <a:ext uri="{FF2B5EF4-FFF2-40B4-BE49-F238E27FC236}">
                <a16:creationId xmlns:a16="http://schemas.microsoft.com/office/drawing/2014/main" id="{BF5465BE-ADA9-42A6-978E-57561EBAAA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41367" y="2831988"/>
            <a:ext cx="10795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物理</a:t>
            </a:r>
          </a:p>
        </p:txBody>
      </p:sp>
      <p:sp>
        <p:nvSpPr>
          <p:cNvPr id="21" name="Text Box 27">
            <a:extLst>
              <a:ext uri="{FF2B5EF4-FFF2-40B4-BE49-F238E27FC236}">
                <a16:creationId xmlns:a16="http://schemas.microsoft.com/office/drawing/2014/main" id="{529BE8B2-5821-46BD-9045-71EBF11F4F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71820" y="3484810"/>
            <a:ext cx="10795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化学</a:t>
            </a:r>
          </a:p>
        </p:txBody>
      </p:sp>
      <p:pic>
        <p:nvPicPr>
          <p:cNvPr id="26" name="图片 4">
            <a:extLst>
              <a:ext uri="{FF2B5EF4-FFF2-40B4-BE49-F238E27FC236}">
                <a16:creationId xmlns:a16="http://schemas.microsoft.com/office/drawing/2014/main" id="{0F692C69-7886-42C9-B8B3-5DDCF196290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262" r="51537"/>
          <a:stretch>
            <a:fillRect/>
          </a:stretch>
        </p:blipFill>
        <p:spPr>
          <a:xfrm>
            <a:off x="4969928" y="316941"/>
            <a:ext cx="1232844" cy="1163997"/>
          </a:xfrm>
          <a:prstGeom prst="roundRect">
            <a:avLst/>
          </a:prstGeom>
          <a:noFill/>
          <a:ln w="9525">
            <a:noFill/>
          </a:ln>
        </p:spPr>
      </p:pic>
      <p:cxnSp>
        <p:nvCxnSpPr>
          <p:cNvPr id="30" name="直接箭头连接符 29">
            <a:extLst>
              <a:ext uri="{FF2B5EF4-FFF2-40B4-BE49-F238E27FC236}">
                <a16:creationId xmlns:a16="http://schemas.microsoft.com/office/drawing/2014/main" id="{311C861E-345F-41A0-ABE6-BD065F753AD2}"/>
              </a:ext>
            </a:extLst>
          </p:cNvPr>
          <p:cNvCxnSpPr/>
          <p:nvPr/>
        </p:nvCxnSpPr>
        <p:spPr>
          <a:xfrm>
            <a:off x="6402515" y="898938"/>
            <a:ext cx="999451" cy="1"/>
          </a:xfrm>
          <a:prstGeom prst="straightConnector1">
            <a:avLst/>
          </a:prstGeom>
          <a:ln w="57150">
            <a:solidFill>
              <a:srgbClr val="0000C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>
            <a:extLst>
              <a:ext uri="{FF2B5EF4-FFF2-40B4-BE49-F238E27FC236}">
                <a16:creationId xmlns:a16="http://schemas.microsoft.com/office/drawing/2014/main" id="{89243059-E8C9-44E4-AA4B-AD01DE4EF6DA}"/>
              </a:ext>
            </a:extLst>
          </p:cNvPr>
          <p:cNvGrpSpPr/>
          <p:nvPr/>
        </p:nvGrpSpPr>
        <p:grpSpPr>
          <a:xfrm>
            <a:off x="7671106" y="155039"/>
            <a:ext cx="1216260" cy="1325899"/>
            <a:chOff x="6774" y="3361"/>
            <a:chExt cx="3491" cy="3169"/>
          </a:xfrm>
          <a:solidFill>
            <a:schemeClr val="bg1"/>
          </a:solidFill>
        </p:grpSpPr>
        <p:sp>
          <p:nvSpPr>
            <p:cNvPr id="32" name="矩形标注 1">
              <a:extLst>
                <a:ext uri="{FF2B5EF4-FFF2-40B4-BE49-F238E27FC236}">
                  <a16:creationId xmlns:a16="http://schemas.microsoft.com/office/drawing/2014/main" id="{2DAE79CD-516A-4A1A-B9AD-E5CCB8847E56}"/>
                </a:ext>
              </a:extLst>
            </p:cNvPr>
            <p:cNvSpPr/>
            <p:nvPr/>
          </p:nvSpPr>
          <p:spPr>
            <a:xfrm>
              <a:off x="6774" y="3533"/>
              <a:ext cx="3456" cy="2781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2400" strike="noStrike" noProof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pic>
          <p:nvPicPr>
            <p:cNvPr id="33" name="图片 1">
              <a:extLst>
                <a:ext uri="{FF2B5EF4-FFF2-40B4-BE49-F238E27FC236}">
                  <a16:creationId xmlns:a16="http://schemas.microsoft.com/office/drawing/2014/main" id="{7011238B-944C-45B9-B883-DE1D727B6AC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74" y="3361"/>
              <a:ext cx="3491" cy="3169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pic>
      </p:grpSp>
      <p:sp>
        <p:nvSpPr>
          <p:cNvPr id="34" name="Text Box 19">
            <a:extLst>
              <a:ext uri="{FF2B5EF4-FFF2-40B4-BE49-F238E27FC236}">
                <a16:creationId xmlns:a16="http://schemas.microsoft.com/office/drawing/2014/main" id="{C729A664-9DC5-4556-AE72-3E374CBCA7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84150" y="4643981"/>
            <a:ext cx="54373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黑</a:t>
            </a:r>
          </a:p>
        </p:txBody>
      </p:sp>
      <p:sp>
        <p:nvSpPr>
          <p:cNvPr id="35" name="Text Box 20">
            <a:extLst>
              <a:ext uri="{FF2B5EF4-FFF2-40B4-BE49-F238E27FC236}">
                <a16:creationId xmlns:a16="http://schemas.microsoft.com/office/drawing/2014/main" id="{20914E41-97A0-42ED-8345-7CEF18E9FF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82963" y="5180102"/>
            <a:ext cx="288127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没有明显变化</a:t>
            </a:r>
          </a:p>
        </p:txBody>
      </p:sp>
      <p:sp>
        <p:nvSpPr>
          <p:cNvPr id="36" name="Text Box 21">
            <a:extLst>
              <a:ext uri="{FF2B5EF4-FFF2-40B4-BE49-F238E27FC236}">
                <a16:creationId xmlns:a16="http://schemas.microsoft.com/office/drawing/2014/main" id="{B5EBEF7A-F189-4A0E-AB24-8501C284DF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75260" y="4919519"/>
            <a:ext cx="54373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外</a:t>
            </a:r>
          </a:p>
        </p:txBody>
      </p:sp>
      <p:sp>
        <p:nvSpPr>
          <p:cNvPr id="37" name="Text Box 22">
            <a:extLst>
              <a:ext uri="{FF2B5EF4-FFF2-40B4-BE49-F238E27FC236}">
                <a16:creationId xmlns:a16="http://schemas.microsoft.com/office/drawing/2014/main" id="{D87EFE5F-C457-4FE5-A23B-E744A4E5BA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14073" y="5564346"/>
            <a:ext cx="10287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焰心</a:t>
            </a:r>
          </a:p>
        </p:txBody>
      </p:sp>
      <p:sp>
        <p:nvSpPr>
          <p:cNvPr id="2" name="Text Box 20">
            <a:extLst>
              <a:ext uri="{FF2B5EF4-FFF2-40B4-BE49-F238E27FC236}">
                <a16:creationId xmlns:a16="http://schemas.microsoft.com/office/drawing/2014/main" id="{21A9DD3A-EF66-85D9-E649-C9B643EBFF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8732" y="2953432"/>
            <a:ext cx="54373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里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0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7" grpId="0"/>
      <p:bldP spid="18" grpId="0"/>
      <p:bldP spid="19" grpId="0"/>
      <p:bldP spid="20" grpId="0"/>
      <p:bldP spid="21" grpId="0"/>
      <p:bldP spid="34" grpId="0"/>
      <p:bldP spid="35" grpId="0"/>
      <p:bldP spid="36" grpId="0"/>
      <p:bldP spid="37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Group 49">
            <a:extLst>
              <a:ext uri="{FF2B5EF4-FFF2-40B4-BE49-F238E27FC236}">
                <a16:creationId xmlns:a16="http://schemas.microsoft.com/office/drawing/2014/main" id="{76BB6577-FA5C-4AF2-8F9F-996DB261C8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5521106"/>
              </p:ext>
            </p:extLst>
          </p:nvPr>
        </p:nvGraphicFramePr>
        <p:xfrm>
          <a:off x="474556" y="1512976"/>
          <a:ext cx="11247119" cy="3958879"/>
        </p:xfrm>
        <a:graphic>
          <a:graphicData uri="http://schemas.openxmlformats.org/drawingml/2006/table">
            <a:tbl>
              <a:tblPr/>
              <a:tblGrid>
                <a:gridCol w="45593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192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685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81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lang="zh-CN" altLang="zh-CN" sz="2800" b="1" kern="1200" dirty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实验步骤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实验现象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实验结论与解释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9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66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7351138"/>
                  </a:ext>
                </a:extLst>
              </a:tr>
              <a:tr h="10235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656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0917340"/>
                  </a:ext>
                </a:extLst>
              </a:tr>
            </a:tbl>
          </a:graphicData>
        </a:graphic>
      </p:graphicFrame>
      <p:sp>
        <p:nvSpPr>
          <p:cNvPr id="22" name="矩形 21">
            <a:extLst>
              <a:ext uri="{FF2B5EF4-FFF2-40B4-BE49-F238E27FC236}">
                <a16:creationId xmlns:a16="http://schemas.microsoft.com/office/drawing/2014/main" id="{6C65E643-B9A0-46CE-B82A-9489C90BC508}"/>
              </a:ext>
            </a:extLst>
          </p:cNvPr>
          <p:cNvSpPr/>
          <p:nvPr/>
        </p:nvSpPr>
        <p:spPr>
          <a:xfrm>
            <a:off x="474556" y="2523707"/>
            <a:ext cx="4532517" cy="13701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Bef>
                <a:spcPct val="20000"/>
              </a:spcBef>
              <a:buClr>
                <a:schemeClr val="folHlink"/>
              </a:buClr>
              <a:buSzPct val="60000"/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、将一只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干而冷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的烧杯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罩</a:t>
            </a:r>
            <a:endParaRPr lang="en-US" altLang="zh-CN"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>
              <a:lnSpc>
                <a:spcPct val="150000"/>
              </a:lnSpc>
              <a:spcBef>
                <a:spcPct val="20000"/>
              </a:spcBef>
              <a:buClr>
                <a:schemeClr val="folHlink"/>
              </a:buClr>
              <a:buSzPct val="60000"/>
            </a:pP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在火焰上方</a:t>
            </a:r>
          </a:p>
        </p:txBody>
      </p:sp>
      <p:sp>
        <p:nvSpPr>
          <p:cNvPr id="23" name="Text Box 19">
            <a:extLst>
              <a:ext uri="{FF2B5EF4-FFF2-40B4-BE49-F238E27FC236}">
                <a16:creationId xmlns:a16="http://schemas.microsoft.com/office/drawing/2014/main" id="{C47F8C6B-C73A-4F26-A7CA-2BE439FD23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7073" y="2947188"/>
            <a:ext cx="348897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烧杯内壁有水雾出现</a:t>
            </a:r>
          </a:p>
        </p:txBody>
      </p:sp>
      <p:sp>
        <p:nvSpPr>
          <p:cNvPr id="24" name="Text Box 21">
            <a:extLst>
              <a:ext uri="{FF2B5EF4-FFF2-40B4-BE49-F238E27FC236}">
                <a16:creationId xmlns:a16="http://schemas.microsoft.com/office/drawing/2014/main" id="{ED8A6A6B-7F02-4776-A0BB-CEFB535D70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52116" y="2809081"/>
            <a:ext cx="3282684" cy="63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蜡烛燃烧生成了</a:t>
            </a: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H</a:t>
            </a:r>
            <a:r>
              <a:rPr lang="en-US" altLang="zh-CN" sz="2800" b="1" baseline="-250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O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id="{E7E02EAC-4DC2-4DF9-939F-725398852BEB}"/>
              </a:ext>
            </a:extLst>
          </p:cNvPr>
          <p:cNvSpPr/>
          <p:nvPr/>
        </p:nvSpPr>
        <p:spPr>
          <a:xfrm>
            <a:off x="474557" y="4026525"/>
            <a:ext cx="4695190" cy="13701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Bef>
                <a:spcPct val="20000"/>
              </a:spcBef>
              <a:buClr>
                <a:schemeClr val="folHlink"/>
              </a:buClr>
              <a:buSzPct val="60000"/>
              <a:defRPr/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、将一只内壁蘸有澄清石灰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>
              <a:lnSpc>
                <a:spcPct val="150000"/>
              </a:lnSpc>
              <a:spcBef>
                <a:spcPct val="20000"/>
              </a:spcBef>
              <a:buClr>
                <a:schemeClr val="folHlink"/>
              </a:buClr>
              <a:buSzPct val="60000"/>
              <a:defRPr/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水的烧杯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罩在火焰上方</a:t>
            </a:r>
          </a:p>
        </p:txBody>
      </p:sp>
      <p:sp>
        <p:nvSpPr>
          <p:cNvPr id="27" name="Text Box 19">
            <a:extLst>
              <a:ext uri="{FF2B5EF4-FFF2-40B4-BE49-F238E27FC236}">
                <a16:creationId xmlns:a16="http://schemas.microsoft.com/office/drawing/2014/main" id="{A0D7912C-2B68-4C72-8BC0-7AC3F29DE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06997" y="4127194"/>
            <a:ext cx="3407869" cy="871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澄清石灰水变</a:t>
            </a:r>
            <a:r>
              <a:rPr lang="zh-CN" altLang="en-US" sz="40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浑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浊</a:t>
            </a:r>
          </a:p>
        </p:txBody>
      </p:sp>
      <p:sp>
        <p:nvSpPr>
          <p:cNvPr id="28" name="Text Box 21">
            <a:extLst>
              <a:ext uri="{FF2B5EF4-FFF2-40B4-BE49-F238E27FC236}">
                <a16:creationId xmlns:a16="http://schemas.microsoft.com/office/drawing/2014/main" id="{39CA422E-5124-4CBD-9F83-7772BFE2CC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52116" y="4307020"/>
            <a:ext cx="3488979" cy="63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蜡烛燃烧生成了</a:t>
            </a: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CO</a:t>
            </a:r>
            <a:r>
              <a:rPr lang="en-US" altLang="zh-CN" sz="2800" b="1" baseline="-250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endParaRPr lang="en-US" altLang="zh-CN" sz="28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" name="Text Box 19">
            <a:extLst>
              <a:ext uri="{FF2B5EF4-FFF2-40B4-BE49-F238E27FC236}">
                <a16:creationId xmlns:a16="http://schemas.microsoft.com/office/drawing/2014/main" id="{7AF77858-1771-4120-9EEF-D38C9DE4F6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2183" y="5936930"/>
            <a:ext cx="414781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蜡烛燃烧的文字表达式：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E1F63DAF-82D5-4272-87AE-08A73865FB36}"/>
              </a:ext>
            </a:extLst>
          </p:cNvPr>
          <p:cNvGrpSpPr/>
          <p:nvPr/>
        </p:nvGrpSpPr>
        <p:grpSpPr>
          <a:xfrm>
            <a:off x="5209961" y="5935347"/>
            <a:ext cx="6452381" cy="523220"/>
            <a:chOff x="571472" y="5929330"/>
            <a:chExt cx="5572164" cy="523220"/>
          </a:xfrm>
        </p:grpSpPr>
        <p:sp>
          <p:nvSpPr>
            <p:cNvPr id="19" name="Text Box 19">
              <a:extLst>
                <a:ext uri="{FF2B5EF4-FFF2-40B4-BE49-F238E27FC236}">
                  <a16:creationId xmlns:a16="http://schemas.microsoft.com/office/drawing/2014/main" id="{D052B98F-FFF4-47E8-BCCF-C07067D20C2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1472" y="5929330"/>
              <a:ext cx="5572164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zh-CN" altLang="en-US" sz="28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蜡烛 </a:t>
              </a:r>
              <a:r>
                <a:rPr lang="en-US" altLang="zh-CN" sz="28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+ </a:t>
              </a:r>
              <a:r>
                <a:rPr lang="zh-CN" altLang="en-US" sz="28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氧气        二氧化碳 </a:t>
              </a:r>
              <a:r>
                <a:rPr lang="en-US" altLang="zh-CN" sz="28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+ </a:t>
              </a:r>
              <a:r>
                <a:rPr lang="zh-CN" altLang="en-US" sz="28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水</a:t>
              </a:r>
            </a:p>
          </p:txBody>
        </p:sp>
        <p:cxnSp>
          <p:nvCxnSpPr>
            <p:cNvPr id="20" name="直接箭头连接符 19">
              <a:extLst>
                <a:ext uri="{FF2B5EF4-FFF2-40B4-BE49-F238E27FC236}">
                  <a16:creationId xmlns:a16="http://schemas.microsoft.com/office/drawing/2014/main" id="{E68D937B-EB93-437F-B90E-4C3944638A10}"/>
                </a:ext>
              </a:extLst>
            </p:cNvPr>
            <p:cNvCxnSpPr/>
            <p:nvPr/>
          </p:nvCxnSpPr>
          <p:spPr bwMode="auto">
            <a:xfrm>
              <a:off x="2500298" y="6143644"/>
              <a:ext cx="928694" cy="0"/>
            </a:xfrm>
            <a:prstGeom prst="straightConnector1">
              <a:avLst/>
            </a:prstGeom>
            <a:ln w="28575">
              <a:solidFill>
                <a:srgbClr val="0000FF"/>
              </a:solidFill>
              <a:headEnd type="none" w="med" len="med"/>
              <a:tailEnd type="arrow"/>
            </a:ln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21" name="Text Box 18">
            <a:extLst>
              <a:ext uri="{FF2B5EF4-FFF2-40B4-BE49-F238E27FC236}">
                <a16:creationId xmlns:a16="http://schemas.microsoft.com/office/drawing/2014/main" id="{E27057DE-257D-4A4F-9548-23DEF592A8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72456" y="5645772"/>
            <a:ext cx="11489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点燃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29F6F4AE-9813-C7C1-6CF2-48E238A7719F}"/>
              </a:ext>
            </a:extLst>
          </p:cNvPr>
          <p:cNvSpPr txBox="1"/>
          <p:nvPr/>
        </p:nvSpPr>
        <p:spPr>
          <a:xfrm>
            <a:off x="428844" y="786291"/>
            <a:ext cx="95622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【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思考</a:t>
            </a: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】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蜡烛燃烧生成了什么物质？请设计实验进行探究。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9180FD55-7A00-C6D2-1716-411D53BCCD1B}"/>
              </a:ext>
            </a:extLst>
          </p:cNvPr>
          <p:cNvSpPr txBox="1"/>
          <p:nvPr/>
        </p:nvSpPr>
        <p:spPr>
          <a:xfrm>
            <a:off x="493772" y="2000487"/>
            <a:ext cx="251231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tabLst/>
            </a:pPr>
            <a:r>
              <a:rPr kumimoji="0" lang="en-US" altLang="zh-CN" sz="2800" b="1" i="0" u="none" strike="noStrike" cap="none" normalizeH="0" baseline="0" dirty="0">
                <a:ln>
                  <a:noFill/>
                </a:ln>
                <a:solidFill>
                  <a:srgbClr val="0066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kumimoji="0" lang="zh-CN" altLang="en-US" sz="2800" b="1" i="0" u="none" strike="noStrike" cap="none" normalizeH="0" baseline="0" dirty="0">
                <a:ln>
                  <a:noFill/>
                </a:ln>
                <a:solidFill>
                  <a:srgbClr val="0066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、点燃蜡烛</a:t>
            </a:r>
          </a:p>
        </p:txBody>
      </p:sp>
    </p:spTree>
    <p:extLst>
      <p:ext uri="{BB962C8B-B14F-4D97-AF65-F5344CB8AC3E}">
        <p14:creationId xmlns:p14="http://schemas.microsoft.com/office/powerpoint/2010/main" val="131701669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  <p:bldP spid="27" grpId="0"/>
      <p:bldP spid="28" grpId="0"/>
      <p:bldP spid="17" grpId="0"/>
      <p:bldP spid="21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圆角矩形 34">
            <a:extLst>
              <a:ext uri="{FF2B5EF4-FFF2-40B4-BE49-F238E27FC236}">
                <a16:creationId xmlns:a16="http://schemas.microsoft.com/office/drawing/2014/main" id="{6B44981E-C8C0-4098-99F6-1C4B8DEB8F3F}"/>
              </a:ext>
            </a:extLst>
          </p:cNvPr>
          <p:cNvSpPr/>
          <p:nvPr/>
        </p:nvSpPr>
        <p:spPr>
          <a:xfrm>
            <a:off x="738717" y="685197"/>
            <a:ext cx="4695190" cy="70739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三、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对蜡烛</a:t>
            </a:r>
            <a:r>
              <a:rPr lang="zh-CN" altLang="en-US" sz="28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熄灭后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的探究</a:t>
            </a:r>
          </a:p>
        </p:txBody>
      </p:sp>
      <p:graphicFrame>
        <p:nvGraphicFramePr>
          <p:cNvPr id="13" name="Group 49">
            <a:extLst>
              <a:ext uri="{FF2B5EF4-FFF2-40B4-BE49-F238E27FC236}">
                <a16:creationId xmlns:a16="http://schemas.microsoft.com/office/drawing/2014/main" id="{76BB6577-FA5C-4AF2-8F9F-996DB261C8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1550044"/>
              </p:ext>
            </p:extLst>
          </p:nvPr>
        </p:nvGraphicFramePr>
        <p:xfrm>
          <a:off x="598707" y="1569289"/>
          <a:ext cx="11247119" cy="1988141"/>
        </p:xfrm>
        <a:graphic>
          <a:graphicData uri="http://schemas.openxmlformats.org/drawingml/2006/table">
            <a:tbl>
              <a:tblPr/>
              <a:tblGrid>
                <a:gridCol w="34548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371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551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6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实验操作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实验现象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实验结论与解释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118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熄灭蜡烛，再立即用燃着的火柴点白烟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蜡烛熄灭后产生大量的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，蜡烛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_________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。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白烟是石蜡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_________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，具有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性。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" name="图片 2">
            <a:extLst>
              <a:ext uri="{FF2B5EF4-FFF2-40B4-BE49-F238E27FC236}">
                <a16:creationId xmlns:a16="http://schemas.microsoft.com/office/drawing/2014/main" id="{252B000D-B199-43B6-A383-9A97546082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9453" y="3694608"/>
            <a:ext cx="2291827" cy="2431408"/>
          </a:xfrm>
          <a:prstGeom prst="rect">
            <a:avLst/>
          </a:prstGeom>
        </p:spPr>
      </p:pic>
      <p:pic>
        <p:nvPicPr>
          <p:cNvPr id="14" name="图片 13" descr="20161008120640162[1]">
            <a:extLst>
              <a:ext uri="{FF2B5EF4-FFF2-40B4-BE49-F238E27FC236}">
                <a16:creationId xmlns:a16="http://schemas.microsoft.com/office/drawing/2014/main" id="{CDD7BA61-2D42-4FE7-A633-5F2E45159EC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6455" t="68007" r="38851"/>
          <a:stretch>
            <a:fillRect/>
          </a:stretch>
        </p:blipFill>
        <p:spPr>
          <a:xfrm>
            <a:off x="3283734" y="4118432"/>
            <a:ext cx="1512006" cy="2189312"/>
          </a:xfrm>
          <a:prstGeom prst="roundRect">
            <a:avLst/>
          </a:prstGeom>
        </p:spPr>
      </p:pic>
      <p:sp>
        <p:nvSpPr>
          <p:cNvPr id="4" name="箭头: 右 3">
            <a:extLst>
              <a:ext uri="{FF2B5EF4-FFF2-40B4-BE49-F238E27FC236}">
                <a16:creationId xmlns:a16="http://schemas.microsoft.com/office/drawing/2014/main" id="{A8C752E7-D9BC-4734-AA27-47F30282F232}"/>
              </a:ext>
            </a:extLst>
          </p:cNvPr>
          <p:cNvSpPr/>
          <p:nvPr/>
        </p:nvSpPr>
        <p:spPr>
          <a:xfrm>
            <a:off x="5243212" y="5213088"/>
            <a:ext cx="1167320" cy="41922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381501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圆角矩形 34">
            <a:extLst>
              <a:ext uri="{FF2B5EF4-FFF2-40B4-BE49-F238E27FC236}">
                <a16:creationId xmlns:a16="http://schemas.microsoft.com/office/drawing/2014/main" id="{6B44981E-C8C0-4098-99F6-1C4B8DEB8F3F}"/>
              </a:ext>
            </a:extLst>
          </p:cNvPr>
          <p:cNvSpPr/>
          <p:nvPr/>
        </p:nvSpPr>
        <p:spPr>
          <a:xfrm>
            <a:off x="738717" y="685197"/>
            <a:ext cx="4695190" cy="70739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三、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对蜡烛</a:t>
            </a:r>
            <a:r>
              <a:rPr lang="zh-CN" altLang="en-US" sz="28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熄灭后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的探究</a:t>
            </a:r>
          </a:p>
        </p:txBody>
      </p:sp>
      <p:graphicFrame>
        <p:nvGraphicFramePr>
          <p:cNvPr id="13" name="Group 49">
            <a:extLst>
              <a:ext uri="{FF2B5EF4-FFF2-40B4-BE49-F238E27FC236}">
                <a16:creationId xmlns:a16="http://schemas.microsoft.com/office/drawing/2014/main" id="{76BB6577-FA5C-4AF2-8F9F-996DB261C8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1064028"/>
              </p:ext>
            </p:extLst>
          </p:nvPr>
        </p:nvGraphicFramePr>
        <p:xfrm>
          <a:off x="598707" y="1569289"/>
          <a:ext cx="11247119" cy="1988141"/>
        </p:xfrm>
        <a:graphic>
          <a:graphicData uri="http://schemas.openxmlformats.org/drawingml/2006/table">
            <a:tbl>
              <a:tblPr/>
              <a:tblGrid>
                <a:gridCol w="34548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371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551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6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实验操作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实验现象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实验结论与解释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118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熄灭蜡烛，再立即用燃着的火柴点白烟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蜡烛熄灭后产生大量的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，蜡烛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__________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。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白烟是石蜡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_________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，具有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性。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6" name="Text Box 18">
            <a:extLst>
              <a:ext uri="{FF2B5EF4-FFF2-40B4-BE49-F238E27FC236}">
                <a16:creationId xmlns:a16="http://schemas.microsoft.com/office/drawing/2014/main" id="{A1738EA6-3D6E-43A5-8A6C-CF9C35ED5E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72830" y="2921828"/>
            <a:ext cx="99218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白烟</a:t>
            </a:r>
          </a:p>
        </p:txBody>
      </p:sp>
      <p:sp>
        <p:nvSpPr>
          <p:cNvPr id="17" name="Text Box 19">
            <a:extLst>
              <a:ext uri="{FF2B5EF4-FFF2-40B4-BE49-F238E27FC236}">
                <a16:creationId xmlns:a16="http://schemas.microsoft.com/office/drawing/2014/main" id="{8FDFB30F-A404-4721-A38C-157509BAB0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37632" y="2960740"/>
            <a:ext cx="256096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重新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被点燃烧</a:t>
            </a:r>
          </a:p>
        </p:txBody>
      </p:sp>
      <p:sp>
        <p:nvSpPr>
          <p:cNvPr id="8" name="Text Box 20">
            <a:extLst>
              <a:ext uri="{FF2B5EF4-FFF2-40B4-BE49-F238E27FC236}">
                <a16:creationId xmlns:a16="http://schemas.microsoft.com/office/drawing/2014/main" id="{98A0959D-1F60-4049-87B0-16DBA29E3E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75008" y="2322119"/>
            <a:ext cx="2097018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固体小颗粒</a:t>
            </a:r>
          </a:p>
        </p:txBody>
      </p:sp>
      <p:sp>
        <p:nvSpPr>
          <p:cNvPr id="9" name="Text Box 21">
            <a:extLst>
              <a:ext uri="{FF2B5EF4-FFF2-40B4-BE49-F238E27FC236}">
                <a16:creationId xmlns:a16="http://schemas.microsoft.com/office/drawing/2014/main" id="{E6A2358B-5500-4943-83EB-7B4946A54E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97668" y="2877934"/>
            <a:ext cx="10287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可燃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4802FAD4-42B5-4D4D-9971-96D0665582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9453" y="3694608"/>
            <a:ext cx="2291827" cy="2431408"/>
          </a:xfrm>
          <a:prstGeom prst="rect">
            <a:avLst/>
          </a:prstGeom>
        </p:spPr>
      </p:pic>
      <p:pic>
        <p:nvPicPr>
          <p:cNvPr id="11" name="图片 10" descr="20161008120640162[1]">
            <a:extLst>
              <a:ext uri="{FF2B5EF4-FFF2-40B4-BE49-F238E27FC236}">
                <a16:creationId xmlns:a16="http://schemas.microsoft.com/office/drawing/2014/main" id="{56436E70-2C29-424E-B124-4E466CE760A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6455" t="68007" r="38851"/>
          <a:stretch>
            <a:fillRect/>
          </a:stretch>
        </p:blipFill>
        <p:spPr>
          <a:xfrm>
            <a:off x="3283734" y="4118432"/>
            <a:ext cx="1512006" cy="2189312"/>
          </a:xfrm>
          <a:prstGeom prst="roundRect">
            <a:avLst/>
          </a:prstGeom>
        </p:spPr>
      </p:pic>
      <p:sp>
        <p:nvSpPr>
          <p:cNvPr id="14" name="箭头: 右 13">
            <a:extLst>
              <a:ext uri="{FF2B5EF4-FFF2-40B4-BE49-F238E27FC236}">
                <a16:creationId xmlns:a16="http://schemas.microsoft.com/office/drawing/2014/main" id="{106A0BAE-CC79-492D-91A9-D33DD74762BB}"/>
              </a:ext>
            </a:extLst>
          </p:cNvPr>
          <p:cNvSpPr/>
          <p:nvPr/>
        </p:nvSpPr>
        <p:spPr>
          <a:xfrm>
            <a:off x="5243212" y="5213088"/>
            <a:ext cx="1167320" cy="41922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212048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8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Text Box 2"/>
          <p:cNvSpPr txBox="1">
            <a:spLocks noChangeArrowheads="1"/>
          </p:cNvSpPr>
          <p:nvPr/>
        </p:nvSpPr>
        <p:spPr bwMode="auto">
          <a:xfrm>
            <a:off x="379379" y="1185452"/>
            <a:ext cx="11342451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kumimoji="1"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关注物质的性质</a:t>
            </a:r>
            <a:r>
              <a:rPr kumimoji="1"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。如石蜡的</a:t>
            </a:r>
            <a:r>
              <a:rPr kumimoji="1" lang="zh-CN" altLang="en-US" sz="2800" b="1" u="sng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颜色、状态、气味、</a:t>
            </a:r>
            <a:r>
              <a:rPr kumimoji="1"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硬度、密度、熔点、</a:t>
            </a:r>
            <a:endParaRPr kumimoji="1"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kumimoji="1"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沸点等物理性质；石蜡能否燃烧、燃烧产物能否使澄清的石灰水</a:t>
            </a:r>
            <a:endParaRPr kumimoji="1"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kumimoji="1"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变浑浊等化学性质。</a:t>
            </a:r>
          </a:p>
        </p:txBody>
      </p:sp>
      <p:sp>
        <p:nvSpPr>
          <p:cNvPr id="115715" name="Rectangle 3"/>
          <p:cNvSpPr>
            <a:spLocks noChangeArrowheads="1"/>
          </p:cNvSpPr>
          <p:nvPr/>
        </p:nvSpPr>
        <p:spPr bwMode="auto">
          <a:xfrm>
            <a:off x="2351088" y="598488"/>
            <a:ext cx="811953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注意</a:t>
            </a:r>
            <a:r>
              <a:rPr kumimoji="1"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】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本探究活动体现了化学学习的以下特点：</a:t>
            </a:r>
          </a:p>
        </p:txBody>
      </p:sp>
      <p:sp>
        <p:nvSpPr>
          <p:cNvPr id="115716" name="Text Box 2"/>
          <p:cNvSpPr txBox="1">
            <a:spLocks noChangeArrowheads="1"/>
          </p:cNvSpPr>
          <p:nvPr/>
        </p:nvSpPr>
        <p:spPr bwMode="auto">
          <a:xfrm>
            <a:off x="379379" y="2963178"/>
            <a:ext cx="11566187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kumimoji="1"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关注物质的变化</a:t>
            </a:r>
            <a:r>
              <a:rPr kumimoji="1"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。如受热时蜡烛熔化等</a:t>
            </a:r>
            <a:r>
              <a:rPr kumimoji="1" lang="zh-CN" altLang="en-US" sz="28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物理</a:t>
            </a:r>
            <a:r>
              <a:rPr kumimoji="1"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变化，燃烧时发光、放热</a:t>
            </a:r>
            <a:endParaRPr kumimoji="1"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kumimoji="1"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的现象，有二氧化碳和水生成等</a:t>
            </a:r>
            <a:r>
              <a:rPr kumimoji="1" lang="zh-CN" altLang="en-US" sz="28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化学</a:t>
            </a:r>
            <a:r>
              <a:rPr kumimoji="1"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变化。</a:t>
            </a:r>
          </a:p>
        </p:txBody>
      </p:sp>
      <p:sp>
        <p:nvSpPr>
          <p:cNvPr id="115717" name="Text Box 2"/>
          <p:cNvSpPr txBox="1">
            <a:spLocks noChangeArrowheads="1"/>
          </p:cNvSpPr>
          <p:nvPr/>
        </p:nvSpPr>
        <p:spPr bwMode="auto">
          <a:xfrm>
            <a:off x="379379" y="4119893"/>
            <a:ext cx="11634281" cy="246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kumimoji="1"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关注物质的变化过程以及对结果的解释和讨论。</a:t>
            </a:r>
            <a:r>
              <a:rPr kumimoji="1"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对物质在变化前、变</a:t>
            </a:r>
            <a:endParaRPr kumimoji="1"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kumimoji="1"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化中和变化后的现象进行系统、细致的观察和描述，而不是孤立地关</a:t>
            </a:r>
            <a:endParaRPr kumimoji="1"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kumimoji="1"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注物质的某种性质和变化，经过进行比较和分析等思维过程，得出可</a:t>
            </a:r>
            <a:endParaRPr kumimoji="1"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kumimoji="1"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靠的结论。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15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15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15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14" grpId="0"/>
      <p:bldP spid="115716" grpId="0"/>
      <p:bldP spid="115717" grpId="0"/>
    </p:bldLst>
  </p:timing>
</p:sld>
</file>

<file path=ppt/theme/theme1.xml><?xml version="1.0" encoding="utf-8"?>
<a:theme xmlns:a="http://schemas.openxmlformats.org/drawingml/2006/main" name="主题1">
  <a:themeElements>
    <a:clrScheme name="Network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Network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Network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主题1" id="{9AB83288-F234-4973-B8D5-33F620E88B93}" vid="{1EBA2A04-125F-43F6-B57A-F6B10AA84A15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主题1</Template>
  <TotalTime>432</TotalTime>
  <Words>1034</Words>
  <Application>Microsoft Office PowerPoint</Application>
  <PresentationFormat>宽屏</PresentationFormat>
  <Paragraphs>132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1" baseType="lpstr">
      <vt:lpstr>Arial</vt:lpstr>
      <vt:lpstr>Wingdings</vt:lpstr>
      <vt:lpstr>Calibri</vt:lpstr>
      <vt:lpstr>宋体</vt:lpstr>
      <vt:lpstr>Monotype Sorts</vt:lpstr>
      <vt:lpstr>楷体</vt:lpstr>
      <vt:lpstr>主题1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tesoon</dc:creator>
  <cp:lastModifiedBy>作逵</cp:lastModifiedBy>
  <cp:revision>164</cp:revision>
  <dcterms:created xsi:type="dcterms:W3CDTF">2019-12-03T12:23:00Z</dcterms:created>
  <dcterms:modified xsi:type="dcterms:W3CDTF">2023-01-03T03:33:37Z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2052-11.1.0.9292</vt:lpwstr>
  </property>
</Properties>
</file>