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3" r:id="rId1"/>
    <p:sldMasterId id="2147483696" r:id="rId2"/>
  </p:sldMasterIdLst>
  <p:notesMasterIdLst>
    <p:notesMasterId r:id="rId30"/>
  </p:notesMasterIdLst>
  <p:handoutMasterIdLst>
    <p:handoutMasterId r:id="rId31"/>
  </p:handoutMasterIdLst>
  <p:sldIdLst>
    <p:sldId id="429" r:id="rId3"/>
    <p:sldId id="332" r:id="rId4"/>
    <p:sldId id="333" r:id="rId5"/>
    <p:sldId id="283" r:id="rId6"/>
    <p:sldId id="274" r:id="rId7"/>
    <p:sldId id="430" r:id="rId8"/>
    <p:sldId id="276" r:id="rId9"/>
    <p:sldId id="277" r:id="rId10"/>
    <p:sldId id="279" r:id="rId11"/>
    <p:sldId id="261" r:id="rId12"/>
    <p:sldId id="262" r:id="rId13"/>
    <p:sldId id="431" r:id="rId14"/>
    <p:sldId id="280" r:id="rId15"/>
    <p:sldId id="421" r:id="rId16"/>
    <p:sldId id="265" r:id="rId17"/>
    <p:sldId id="415" r:id="rId18"/>
    <p:sldId id="417" r:id="rId19"/>
    <p:sldId id="263" r:id="rId20"/>
    <p:sldId id="264" r:id="rId21"/>
    <p:sldId id="432" r:id="rId22"/>
    <p:sldId id="419" r:id="rId23"/>
    <p:sldId id="287" r:id="rId24"/>
    <p:sldId id="288" r:id="rId25"/>
    <p:sldId id="434" r:id="rId26"/>
    <p:sldId id="433" r:id="rId27"/>
    <p:sldId id="435" r:id="rId28"/>
    <p:sldId id="395" r:id="rId29"/>
  </p:sldIdLst>
  <p:sldSz cx="9144000" cy="6858000" type="screen4x3"/>
  <p:notesSz cx="5824538" cy="85344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4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7170" autoAdjust="0"/>
    <p:restoredTop sz="93632" autoAdjust="0"/>
  </p:normalViewPr>
  <p:slideViewPr>
    <p:cSldViewPr>
      <p:cViewPr varScale="1">
        <p:scale>
          <a:sx n="52" d="100"/>
          <a:sy n="52" d="100"/>
        </p:scale>
        <p:origin x="200" y="472"/>
      </p:cViewPr>
      <p:guideLst>
        <p:guide orient="horz" pos="2124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esProps" Target="presProps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4" Type="http://schemas.openxmlformats.org/officeDocument/2006/relationships/image" Target="../media/image8.wmf"/><Relationship Id="rId5" Type="http://schemas.openxmlformats.org/officeDocument/2006/relationships/image" Target="../media/image9.wmf"/><Relationship Id="rId6" Type="http://schemas.openxmlformats.org/officeDocument/2006/relationships/image" Target="../media/image10.wmf"/><Relationship Id="rId7" Type="http://schemas.openxmlformats.org/officeDocument/2006/relationships/image" Target="../media/image11.wmf"/><Relationship Id="rId8" Type="http://schemas.openxmlformats.org/officeDocument/2006/relationships/image" Target="../media/image12.wmf"/><Relationship Id="rId9" Type="http://schemas.openxmlformats.org/officeDocument/2006/relationships/image" Target="../media/image13.wmf"/><Relationship Id="rId1" Type="http://schemas.openxmlformats.org/officeDocument/2006/relationships/image" Target="../media/image5.jpeg"/><Relationship Id="rId2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4" Type="http://schemas.openxmlformats.org/officeDocument/2006/relationships/image" Target="../media/image16.wmf"/><Relationship Id="rId5" Type="http://schemas.openxmlformats.org/officeDocument/2006/relationships/image" Target="../media/image10.wmf"/><Relationship Id="rId6" Type="http://schemas.openxmlformats.org/officeDocument/2006/relationships/image" Target="../media/image17.wmf"/><Relationship Id="rId7" Type="http://schemas.openxmlformats.org/officeDocument/2006/relationships/image" Target="../media/image18.wmf"/><Relationship Id="rId8" Type="http://schemas.openxmlformats.org/officeDocument/2006/relationships/image" Target="../media/image11.wmf"/><Relationship Id="rId9" Type="http://schemas.openxmlformats.org/officeDocument/2006/relationships/image" Target="../media/image13.wmf"/><Relationship Id="rId1" Type="http://schemas.openxmlformats.org/officeDocument/2006/relationships/image" Target="../media/image5.jpeg"/><Relationship Id="rId2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Relationship Id="rId2" Type="http://schemas.openxmlformats.org/officeDocument/2006/relationships/image" Target="../media/image22.wmf"/><Relationship Id="rId3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4" Type="http://schemas.openxmlformats.org/officeDocument/2006/relationships/image" Target="../media/image29.wmf"/><Relationship Id="rId5" Type="http://schemas.openxmlformats.org/officeDocument/2006/relationships/image" Target="../media/image30.wmf"/><Relationship Id="rId6" Type="http://schemas.openxmlformats.org/officeDocument/2006/relationships/image" Target="../media/image31.wmf"/><Relationship Id="rId1" Type="http://schemas.openxmlformats.org/officeDocument/2006/relationships/image" Target="../media/image26.wmf"/><Relationship Id="rId2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Relationship Id="rId2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4" Type="http://schemas.openxmlformats.org/officeDocument/2006/relationships/image" Target="../media/image38.wmf"/><Relationship Id="rId5" Type="http://schemas.openxmlformats.org/officeDocument/2006/relationships/image" Target="../media/image39.wmf"/><Relationship Id="rId6" Type="http://schemas.openxmlformats.org/officeDocument/2006/relationships/image" Target="../media/image40.wmf"/><Relationship Id="rId7" Type="http://schemas.openxmlformats.org/officeDocument/2006/relationships/image" Target="../media/image41.wmf"/><Relationship Id="rId8" Type="http://schemas.openxmlformats.org/officeDocument/2006/relationships/image" Target="../media/image42.wmf"/><Relationship Id="rId9" Type="http://schemas.openxmlformats.org/officeDocument/2006/relationships/image" Target="../media/image43.wmf"/><Relationship Id="rId10" Type="http://schemas.openxmlformats.org/officeDocument/2006/relationships/image" Target="../media/image44.wmf"/><Relationship Id="rId11" Type="http://schemas.openxmlformats.org/officeDocument/2006/relationships/image" Target="../media/image45.wmf"/><Relationship Id="rId1" Type="http://schemas.openxmlformats.org/officeDocument/2006/relationships/image" Target="../media/image35.wmf"/><Relationship Id="rId2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4" Type="http://schemas.openxmlformats.org/officeDocument/2006/relationships/image" Target="../media/image49.wmf"/><Relationship Id="rId5" Type="http://schemas.openxmlformats.org/officeDocument/2006/relationships/image" Target="../media/image50.wmf"/><Relationship Id="rId6" Type="http://schemas.openxmlformats.org/officeDocument/2006/relationships/image" Target="../media/image51.wmf"/><Relationship Id="rId7" Type="http://schemas.openxmlformats.org/officeDocument/2006/relationships/image" Target="../media/image52.wmf"/><Relationship Id="rId8" Type="http://schemas.openxmlformats.org/officeDocument/2006/relationships/image" Target="../media/image53.wmf"/><Relationship Id="rId9" Type="http://schemas.openxmlformats.org/officeDocument/2006/relationships/image" Target="../media/image54.wmf"/><Relationship Id="rId10" Type="http://schemas.openxmlformats.org/officeDocument/2006/relationships/image" Target="../media/image55.wmf"/><Relationship Id="rId11" Type="http://schemas.openxmlformats.org/officeDocument/2006/relationships/image" Target="../media/image56.wmf"/><Relationship Id="rId1" Type="http://schemas.openxmlformats.org/officeDocument/2006/relationships/image" Target="../media/image46.wmf"/><Relationship Id="rId2" Type="http://schemas.openxmlformats.org/officeDocument/2006/relationships/image" Target="../media/image4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4" Type="http://schemas.openxmlformats.org/officeDocument/2006/relationships/image" Target="../media/image60.wmf"/><Relationship Id="rId1" Type="http://schemas.openxmlformats.org/officeDocument/2006/relationships/image" Target="../media/image57.wmf"/><Relationship Id="rId2" Type="http://schemas.openxmlformats.org/officeDocument/2006/relationships/image" Target="../media/image5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524125" cy="4286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kumimoji="1"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298825" y="0"/>
            <a:ext cx="2524125" cy="4286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kumimoji="1" sz="1200" smtClean="0"/>
            </a:lvl1pPr>
          </a:lstStyle>
          <a:p>
            <a:pPr>
              <a:defRPr/>
            </a:pPr>
            <a:fld id="{E48794D9-6AE6-074E-91DC-4A5FFFAA03AA}" type="datetimeFigureOut">
              <a:rPr lang="zh-CN" altLang="en-US"/>
              <a:pPr>
                <a:defRPr/>
              </a:pPr>
              <a:t>17/9/21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107363"/>
            <a:ext cx="2524125" cy="4270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kumimoji="1"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298825" y="8107363"/>
            <a:ext cx="2524125" cy="4270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kumimoji="1" sz="1200" smtClean="0"/>
            </a:lvl1pPr>
          </a:lstStyle>
          <a:p>
            <a:pPr>
              <a:defRPr/>
            </a:pPr>
            <a:fld id="{C7760D77-15E2-ED4D-83A3-28477777079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5241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2049" tIns="41025" rIns="82049" bIns="41025" numCol="1" anchor="t" anchorCtr="0" compatLnSpc="1">
            <a:prstTxWarp prst="textNoShape">
              <a:avLst/>
            </a:prstTxWarp>
          </a:bodyPr>
          <a:lstStyle>
            <a:lvl1pPr defTabSz="820738" eaLnBrk="1" hangingPunct="1">
              <a:defRPr sz="11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298825" y="0"/>
            <a:ext cx="25241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2049" tIns="41025" rIns="82049" bIns="41025" numCol="1" anchor="t" anchorCtr="0" compatLnSpc="1">
            <a:prstTxWarp prst="textNoShape">
              <a:avLst/>
            </a:prstTxWarp>
          </a:bodyPr>
          <a:lstStyle>
            <a:lvl1pPr algn="r" defTabSz="820738" eaLnBrk="1" hangingPunct="1">
              <a:defRPr sz="11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779463" y="639763"/>
            <a:ext cx="4267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173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582613" y="4054475"/>
            <a:ext cx="4659312" cy="38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2049" tIns="41025" rIns="82049" bIns="4102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105775"/>
            <a:ext cx="25241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2049" tIns="41025" rIns="82049" bIns="41025" numCol="1" anchor="b" anchorCtr="0" compatLnSpc="1">
            <a:prstTxWarp prst="textNoShape">
              <a:avLst/>
            </a:prstTxWarp>
          </a:bodyPr>
          <a:lstStyle>
            <a:lvl1pPr defTabSz="820738" eaLnBrk="1" hangingPunct="1">
              <a:defRPr sz="11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298825" y="8105775"/>
            <a:ext cx="25241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82049" tIns="41025" rIns="82049" bIns="41025" numCol="1" anchor="b" anchorCtr="0" compatLnSpc="1">
            <a:prstTxWarp prst="textNoShape">
              <a:avLst/>
            </a:prstTxWarp>
          </a:bodyPr>
          <a:lstStyle>
            <a:lvl1pPr algn="r" defTabSz="820738" eaLnBrk="1" hangingPunct="1">
              <a:defRPr sz="1100" smtClean="0"/>
            </a:lvl1pPr>
          </a:lstStyle>
          <a:p>
            <a:pPr>
              <a:defRPr/>
            </a:pPr>
            <a:fld id="{3C0980F9-9567-494C-8B57-DD532986D09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7331599-2390-244B-8AED-C023E819696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305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27E60-A73A-A04A-B40E-2317CFA9CE1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5043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17CD5-3146-C644-817E-37294C39103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71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F0090-D1E3-FF4C-B231-030D5738C70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373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EA01D-4BA6-CC49-A468-338D2221D6A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136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5646E-DB10-EC4E-8463-DC5C1FB24CE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2550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CB356-A37E-D344-B65E-A1C3C45FA68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7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53D87-5B58-6546-BBD4-0F65F75BC0F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71490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0AFCA-F88D-814B-A3C3-2B089D9BDA8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6302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009D0-B39A-714B-81CA-2F33F4CC757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959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634561-A974-8745-BB55-16257CB9C1F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7861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4848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72C8208-8BD6-A648-9D5E-1EB025873C0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373641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59083-BCB5-A442-9161-B8184C38F5B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64445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F6F8B-CC4E-744E-9808-FAD0FE2EBF2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68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5C4D7-DB81-9641-BFC7-6B24C7C5725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69683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C2E5E-E3E6-944A-8F33-5A8B515F931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9397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F8626-846F-6E4C-A396-F600F75E7A7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8183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DA78C-71D6-0344-B5B9-A88C31F37A4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40826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D1C49-FFBA-6F42-951D-188F4079951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43689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CDFA8-94BA-034B-8FBF-5166B38F8A6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10961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48772-90CF-D042-891B-351A1F32E53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77323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CD1A6-C2AB-2844-A27D-35FD698BBAE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2869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D53A6426-DA69-DA4B-825D-9AA23EFD8E3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charset="2"/>
        <a:buChar char="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charset="2"/>
        <a:buChar char="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47459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47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FE512470-8F82-1146-9725-4C684500D3A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charset="2"/>
        <a:buChar char="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charset="2"/>
        <a:buChar char="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wmf"/><Relationship Id="rId12" Type="http://schemas.openxmlformats.org/officeDocument/2006/relationships/oleObject" Target="../embeddings/oleObject5.bin"/><Relationship Id="rId13" Type="http://schemas.openxmlformats.org/officeDocument/2006/relationships/image" Target="../media/image10.wmf"/><Relationship Id="rId14" Type="http://schemas.openxmlformats.org/officeDocument/2006/relationships/oleObject" Target="../embeddings/oleObject6.bin"/><Relationship Id="rId15" Type="http://schemas.openxmlformats.org/officeDocument/2006/relationships/image" Target="../media/image11.wmf"/><Relationship Id="rId16" Type="http://schemas.openxmlformats.org/officeDocument/2006/relationships/oleObject" Target="../embeddings/oleObject7.bin"/><Relationship Id="rId17" Type="http://schemas.openxmlformats.org/officeDocument/2006/relationships/image" Target="../media/image12.wmf"/><Relationship Id="rId18" Type="http://schemas.openxmlformats.org/officeDocument/2006/relationships/oleObject" Target="../embeddings/oleObject8.bin"/><Relationship Id="rId19" Type="http://schemas.openxmlformats.org/officeDocument/2006/relationships/image" Target="../media/image13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8.xml"/><Relationship Id="rId3" Type="http://schemas.openxmlformats.org/officeDocument/2006/relationships/oleObject" Target="../embeddings/oleObject1.bin"/><Relationship Id="rId4" Type="http://schemas.openxmlformats.org/officeDocument/2006/relationships/image" Target="../media/image6.wmf"/><Relationship Id="rId5" Type="http://schemas.openxmlformats.org/officeDocument/2006/relationships/image" Target="../media/image5.jpeg"/><Relationship Id="rId6" Type="http://schemas.openxmlformats.org/officeDocument/2006/relationships/oleObject" Target="../embeddings/oleObject2.bin"/><Relationship Id="rId7" Type="http://schemas.openxmlformats.org/officeDocument/2006/relationships/image" Target="../media/image7.wmf"/><Relationship Id="rId8" Type="http://schemas.openxmlformats.org/officeDocument/2006/relationships/oleObject" Target="../embeddings/oleObject3.bin"/><Relationship Id="rId9" Type="http://schemas.openxmlformats.org/officeDocument/2006/relationships/image" Target="../media/image8.wmf"/><Relationship Id="rId10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wmf"/><Relationship Id="rId12" Type="http://schemas.openxmlformats.org/officeDocument/2006/relationships/oleObject" Target="../embeddings/oleObject13.bin"/><Relationship Id="rId13" Type="http://schemas.openxmlformats.org/officeDocument/2006/relationships/image" Target="../media/image17.wmf"/><Relationship Id="rId14" Type="http://schemas.openxmlformats.org/officeDocument/2006/relationships/oleObject" Target="../embeddings/oleObject14.bin"/><Relationship Id="rId15" Type="http://schemas.openxmlformats.org/officeDocument/2006/relationships/image" Target="../media/image18.wmf"/><Relationship Id="rId16" Type="http://schemas.openxmlformats.org/officeDocument/2006/relationships/oleObject" Target="../embeddings/oleObject15.bin"/><Relationship Id="rId17" Type="http://schemas.openxmlformats.org/officeDocument/2006/relationships/image" Target="../media/image11.wmf"/><Relationship Id="rId18" Type="http://schemas.openxmlformats.org/officeDocument/2006/relationships/oleObject" Target="../embeddings/oleObject16.bin"/><Relationship Id="rId19" Type="http://schemas.openxmlformats.org/officeDocument/2006/relationships/image" Target="../media/image1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8.xml"/><Relationship Id="rId3" Type="http://schemas.openxmlformats.org/officeDocument/2006/relationships/oleObject" Target="../embeddings/oleObject9.bin"/><Relationship Id="rId4" Type="http://schemas.openxmlformats.org/officeDocument/2006/relationships/image" Target="../media/image14.wmf"/><Relationship Id="rId5" Type="http://schemas.openxmlformats.org/officeDocument/2006/relationships/image" Target="../media/image5.jpeg"/><Relationship Id="rId6" Type="http://schemas.openxmlformats.org/officeDocument/2006/relationships/oleObject" Target="../embeddings/oleObject10.bin"/><Relationship Id="rId7" Type="http://schemas.openxmlformats.org/officeDocument/2006/relationships/image" Target="../media/image15.wmf"/><Relationship Id="rId8" Type="http://schemas.openxmlformats.org/officeDocument/2006/relationships/oleObject" Target="../embeddings/oleObject11.bin"/><Relationship Id="rId9" Type="http://schemas.openxmlformats.org/officeDocument/2006/relationships/image" Target="../media/image16.wmf"/><Relationship Id="rId10" Type="http://schemas.openxmlformats.org/officeDocument/2006/relationships/oleObject" Target="../embeddings/oleObject1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4" Type="http://schemas.openxmlformats.org/officeDocument/2006/relationships/image" Target="../media/image19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4" Type="http://schemas.openxmlformats.org/officeDocument/2006/relationships/image" Target="../media/image20.png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4" Type="http://schemas.openxmlformats.org/officeDocument/2006/relationships/image" Target="../media/image21.wmf"/><Relationship Id="rId5" Type="http://schemas.openxmlformats.org/officeDocument/2006/relationships/oleObject" Target="../embeddings/oleObject20.bin"/><Relationship Id="rId6" Type="http://schemas.openxmlformats.org/officeDocument/2006/relationships/oleObject" Target="../embeddings/oleObject21.bin"/><Relationship Id="rId7" Type="http://schemas.openxmlformats.org/officeDocument/2006/relationships/oleObject" Target="../embeddings/oleObject22.bin"/><Relationship Id="rId8" Type="http://schemas.openxmlformats.org/officeDocument/2006/relationships/oleObject" Target="../embeddings/oleObject23.bin"/><Relationship Id="rId9" Type="http://schemas.openxmlformats.org/officeDocument/2006/relationships/image" Target="../media/image22.wmf"/><Relationship Id="rId10" Type="http://schemas.openxmlformats.org/officeDocument/2006/relationships/oleObject" Target="../embeddings/oleObject24.bin"/><Relationship Id="rId11" Type="http://schemas.openxmlformats.org/officeDocument/2006/relationships/image" Target="../media/image23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4" Type="http://schemas.openxmlformats.org/officeDocument/2006/relationships/image" Target="../media/image24.wmf"/><Relationship Id="rId5" Type="http://schemas.openxmlformats.org/officeDocument/2006/relationships/oleObject" Target="../embeddings/oleObject26.bin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4" Type="http://schemas.openxmlformats.org/officeDocument/2006/relationships/image" Target="../media/image25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2.bin"/><Relationship Id="rId12" Type="http://schemas.openxmlformats.org/officeDocument/2006/relationships/image" Target="../media/image30.wmf"/><Relationship Id="rId13" Type="http://schemas.openxmlformats.org/officeDocument/2006/relationships/oleObject" Target="../embeddings/oleObject33.bin"/><Relationship Id="rId14" Type="http://schemas.openxmlformats.org/officeDocument/2006/relationships/image" Target="../media/image31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18.xml"/><Relationship Id="rId3" Type="http://schemas.openxmlformats.org/officeDocument/2006/relationships/oleObject" Target="../embeddings/oleObject28.bin"/><Relationship Id="rId4" Type="http://schemas.openxmlformats.org/officeDocument/2006/relationships/image" Target="../media/image26.wmf"/><Relationship Id="rId5" Type="http://schemas.openxmlformats.org/officeDocument/2006/relationships/oleObject" Target="../embeddings/oleObject29.bin"/><Relationship Id="rId6" Type="http://schemas.openxmlformats.org/officeDocument/2006/relationships/image" Target="../media/image27.wmf"/><Relationship Id="rId7" Type="http://schemas.openxmlformats.org/officeDocument/2006/relationships/oleObject" Target="../embeddings/oleObject30.bin"/><Relationship Id="rId8" Type="http://schemas.openxmlformats.org/officeDocument/2006/relationships/image" Target="../media/image28.wmf"/><Relationship Id="rId9" Type="http://schemas.openxmlformats.org/officeDocument/2006/relationships/oleObject" Target="../embeddings/oleObject31.bin"/><Relationship Id="rId10" Type="http://schemas.openxmlformats.org/officeDocument/2006/relationships/image" Target="../media/image29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oleObject" Target="../embeddings/oleObject34.bin"/><Relationship Id="rId5" Type="http://schemas.openxmlformats.org/officeDocument/2006/relationships/image" Target="../media/image32.wmf"/><Relationship Id="rId6" Type="http://schemas.openxmlformats.org/officeDocument/2006/relationships/oleObject" Target="../embeddings/oleObject35.bin"/><Relationship Id="rId7" Type="http://schemas.openxmlformats.org/officeDocument/2006/relationships/image" Target="../media/image33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9.bin"/><Relationship Id="rId20" Type="http://schemas.openxmlformats.org/officeDocument/2006/relationships/image" Target="../media/image43.wmf"/><Relationship Id="rId21" Type="http://schemas.openxmlformats.org/officeDocument/2006/relationships/oleObject" Target="../embeddings/oleObject45.bin"/><Relationship Id="rId22" Type="http://schemas.openxmlformats.org/officeDocument/2006/relationships/image" Target="../media/image44.wmf"/><Relationship Id="rId23" Type="http://schemas.openxmlformats.org/officeDocument/2006/relationships/oleObject" Target="../embeddings/oleObject46.bin"/><Relationship Id="rId24" Type="http://schemas.openxmlformats.org/officeDocument/2006/relationships/image" Target="../media/image45.wmf"/><Relationship Id="rId10" Type="http://schemas.openxmlformats.org/officeDocument/2006/relationships/image" Target="../media/image38.wmf"/><Relationship Id="rId11" Type="http://schemas.openxmlformats.org/officeDocument/2006/relationships/oleObject" Target="../embeddings/oleObject40.bin"/><Relationship Id="rId12" Type="http://schemas.openxmlformats.org/officeDocument/2006/relationships/image" Target="../media/image39.wmf"/><Relationship Id="rId13" Type="http://schemas.openxmlformats.org/officeDocument/2006/relationships/oleObject" Target="../embeddings/oleObject41.bin"/><Relationship Id="rId14" Type="http://schemas.openxmlformats.org/officeDocument/2006/relationships/image" Target="../media/image40.wmf"/><Relationship Id="rId15" Type="http://schemas.openxmlformats.org/officeDocument/2006/relationships/oleObject" Target="../embeddings/oleObject42.bin"/><Relationship Id="rId16" Type="http://schemas.openxmlformats.org/officeDocument/2006/relationships/image" Target="../media/image41.wmf"/><Relationship Id="rId17" Type="http://schemas.openxmlformats.org/officeDocument/2006/relationships/oleObject" Target="../embeddings/oleObject43.bin"/><Relationship Id="rId18" Type="http://schemas.openxmlformats.org/officeDocument/2006/relationships/image" Target="../media/image42.wmf"/><Relationship Id="rId19" Type="http://schemas.openxmlformats.org/officeDocument/2006/relationships/oleObject" Target="../embeddings/oleObject44.bin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18.xml"/><Relationship Id="rId3" Type="http://schemas.openxmlformats.org/officeDocument/2006/relationships/oleObject" Target="../embeddings/oleObject36.bin"/><Relationship Id="rId4" Type="http://schemas.openxmlformats.org/officeDocument/2006/relationships/image" Target="../media/image35.wmf"/><Relationship Id="rId5" Type="http://schemas.openxmlformats.org/officeDocument/2006/relationships/oleObject" Target="../embeddings/oleObject37.bin"/><Relationship Id="rId6" Type="http://schemas.openxmlformats.org/officeDocument/2006/relationships/image" Target="../media/image36.wmf"/><Relationship Id="rId7" Type="http://schemas.openxmlformats.org/officeDocument/2006/relationships/oleObject" Target="../embeddings/oleObject38.bin"/><Relationship Id="rId8" Type="http://schemas.openxmlformats.org/officeDocument/2006/relationships/image" Target="../media/image37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0.bin"/><Relationship Id="rId20" Type="http://schemas.openxmlformats.org/officeDocument/2006/relationships/image" Target="../media/image54.wmf"/><Relationship Id="rId21" Type="http://schemas.openxmlformats.org/officeDocument/2006/relationships/oleObject" Target="../embeddings/oleObject56.bin"/><Relationship Id="rId22" Type="http://schemas.openxmlformats.org/officeDocument/2006/relationships/image" Target="../media/image55.wmf"/><Relationship Id="rId23" Type="http://schemas.openxmlformats.org/officeDocument/2006/relationships/oleObject" Target="../embeddings/oleObject57.bin"/><Relationship Id="rId24" Type="http://schemas.openxmlformats.org/officeDocument/2006/relationships/image" Target="../media/image56.wmf"/><Relationship Id="rId10" Type="http://schemas.openxmlformats.org/officeDocument/2006/relationships/image" Target="../media/image49.wmf"/><Relationship Id="rId11" Type="http://schemas.openxmlformats.org/officeDocument/2006/relationships/oleObject" Target="../embeddings/oleObject51.bin"/><Relationship Id="rId12" Type="http://schemas.openxmlformats.org/officeDocument/2006/relationships/image" Target="../media/image50.wmf"/><Relationship Id="rId13" Type="http://schemas.openxmlformats.org/officeDocument/2006/relationships/oleObject" Target="../embeddings/oleObject52.bin"/><Relationship Id="rId14" Type="http://schemas.openxmlformats.org/officeDocument/2006/relationships/image" Target="../media/image51.wmf"/><Relationship Id="rId15" Type="http://schemas.openxmlformats.org/officeDocument/2006/relationships/oleObject" Target="../embeddings/oleObject53.bin"/><Relationship Id="rId16" Type="http://schemas.openxmlformats.org/officeDocument/2006/relationships/image" Target="../media/image52.wmf"/><Relationship Id="rId17" Type="http://schemas.openxmlformats.org/officeDocument/2006/relationships/oleObject" Target="../embeddings/oleObject54.bin"/><Relationship Id="rId18" Type="http://schemas.openxmlformats.org/officeDocument/2006/relationships/image" Target="../media/image53.wmf"/><Relationship Id="rId19" Type="http://schemas.openxmlformats.org/officeDocument/2006/relationships/oleObject" Target="../embeddings/oleObject55.bin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18.xml"/><Relationship Id="rId3" Type="http://schemas.openxmlformats.org/officeDocument/2006/relationships/oleObject" Target="../embeddings/oleObject47.bin"/><Relationship Id="rId4" Type="http://schemas.openxmlformats.org/officeDocument/2006/relationships/image" Target="../media/image46.wmf"/><Relationship Id="rId5" Type="http://schemas.openxmlformats.org/officeDocument/2006/relationships/oleObject" Target="../embeddings/oleObject48.bin"/><Relationship Id="rId6" Type="http://schemas.openxmlformats.org/officeDocument/2006/relationships/image" Target="../media/image47.wmf"/><Relationship Id="rId7" Type="http://schemas.openxmlformats.org/officeDocument/2006/relationships/oleObject" Target="../embeddings/oleObject49.bin"/><Relationship Id="rId8" Type="http://schemas.openxmlformats.org/officeDocument/2006/relationships/image" Target="../media/image48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4" Type="http://schemas.openxmlformats.org/officeDocument/2006/relationships/image" Target="../media/image57.wmf"/><Relationship Id="rId5" Type="http://schemas.openxmlformats.org/officeDocument/2006/relationships/oleObject" Target="../embeddings/oleObject59.bin"/><Relationship Id="rId6" Type="http://schemas.openxmlformats.org/officeDocument/2006/relationships/image" Target="../media/image58.wmf"/><Relationship Id="rId7" Type="http://schemas.openxmlformats.org/officeDocument/2006/relationships/oleObject" Target="../embeddings/oleObject60.bin"/><Relationship Id="rId8" Type="http://schemas.openxmlformats.org/officeDocument/2006/relationships/image" Target="../media/image59.wmf"/><Relationship Id="rId9" Type="http://schemas.openxmlformats.org/officeDocument/2006/relationships/oleObject" Target="../embeddings/oleObject61.bin"/><Relationship Id="rId10" Type="http://schemas.openxmlformats.org/officeDocument/2006/relationships/image" Target="../media/image60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4" Type="http://schemas.openxmlformats.org/officeDocument/2006/relationships/image" Target="../media/image63.pn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65.png"/><Relationship Id="rId3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7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7.png"/><Relationship Id="rId3" Type="http://schemas.openxmlformats.org/officeDocument/2006/relationships/image" Target="../media/image7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55875" y="685800"/>
            <a:ext cx="5942013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5100" b="1" smtClean="0">
                <a:latin typeface="楷体_GB2312" charset="0"/>
                <a:ea typeface="楷体_GB2312" charset="0"/>
              </a:rPr>
              <a:t>（一） 操 作 方 法</a:t>
            </a:r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44663" y="2438400"/>
            <a:ext cx="6200775" cy="2057400"/>
          </a:xfrm>
          <a:ln w="127000">
            <a:pattFill prst="pct5">
              <a:fgClr>
                <a:schemeClr val="bg1"/>
              </a:fgClr>
              <a:bgClr>
                <a:srgbClr val="FF6600"/>
              </a:bgClr>
            </a:patt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30000"/>
              </a:lnSpc>
              <a:buFont typeface="Wingdings" charset="2"/>
              <a:buNone/>
              <a:defRPr/>
            </a:pPr>
            <a:r>
              <a:rPr lang="en-US" altLang="zh-CN" b="1" dirty="0" smtClean="0"/>
              <a:t>     </a:t>
            </a:r>
            <a:r>
              <a:rPr lang="en-US" altLang="zh-CN" b="1" dirty="0" smtClean="0">
                <a:latin typeface="华文楷体" charset="-122"/>
                <a:ea typeface="华文楷体" charset="-122"/>
              </a:rPr>
              <a:t>1.3.1  </a:t>
            </a:r>
            <a:r>
              <a:rPr lang="zh-CN" altLang="en-US" b="1" dirty="0" smtClean="0">
                <a:latin typeface="华文楷体" charset="-122"/>
                <a:ea typeface="华文楷体" charset="-122"/>
              </a:rPr>
              <a:t>函数的基本性质</a:t>
            </a:r>
          </a:p>
          <a:p>
            <a:pPr eaLnBrk="1" hangingPunct="1">
              <a:lnSpc>
                <a:spcPct val="130000"/>
              </a:lnSpc>
              <a:buFont typeface="Wingdings" charset="2"/>
              <a:buNone/>
              <a:defRPr/>
            </a:pPr>
            <a:r>
              <a:rPr lang="en-US" altLang="zh-CN" b="1" dirty="0" smtClean="0">
                <a:latin typeface="华文行楷" charset="-122"/>
                <a:ea typeface="华文行楷" charset="-122"/>
              </a:rPr>
              <a:t>                 ——</a:t>
            </a:r>
            <a:r>
              <a:rPr lang="zh-CN" altLang="en-US" b="1" dirty="0" smtClean="0">
                <a:latin typeface="华文楷体" charset="-122"/>
                <a:ea typeface="华文楷体" charset="-122"/>
              </a:rPr>
              <a:t>函数的单调性</a:t>
            </a:r>
          </a:p>
          <a:p>
            <a:pPr eaLnBrk="1" hangingPunct="1">
              <a:lnSpc>
                <a:spcPct val="130000"/>
              </a:lnSpc>
              <a:buFont typeface="Wingdings" charset="2"/>
              <a:buNone/>
              <a:defRPr/>
            </a:pPr>
            <a:r>
              <a:rPr lang="zh-CN" altLang="en-US" sz="2000" b="1" dirty="0" smtClean="0">
                <a:latin typeface="华文行楷" charset="-122"/>
                <a:ea typeface="华文行楷" charset="-122"/>
              </a:rPr>
              <a:t>                                       </a:t>
            </a:r>
            <a:r>
              <a:rPr lang="en-US" altLang="zh-CN" b="1" dirty="0" smtClean="0">
                <a:latin typeface="华文行楷" charset="-122"/>
                <a:ea typeface="华文行楷" charset="-122"/>
              </a:rPr>
              <a:t>    </a:t>
            </a:r>
            <a:endParaRPr lang="zh-CN" altLang="en-US" b="1" dirty="0" smtClean="0">
              <a:latin typeface="华文行楷" charset="-122"/>
              <a:ea typeface="华文行楷" charset="-122"/>
            </a:endParaRPr>
          </a:p>
        </p:txBody>
      </p:sp>
      <p:sp>
        <p:nvSpPr>
          <p:cNvPr id="6147" name="Text Box 205" descr="5%"/>
          <p:cNvSpPr txBox="1">
            <a:spLocks noChangeArrowheads="1"/>
          </p:cNvSpPr>
          <p:nvPr/>
        </p:nvSpPr>
        <p:spPr bwMode="auto">
          <a:xfrm>
            <a:off x="950913" y="2349500"/>
            <a:ext cx="611187" cy="2232025"/>
          </a:xfrm>
          <a:prstGeom prst="rect">
            <a:avLst/>
          </a:prstGeom>
          <a:pattFill prst="pct5">
            <a:fgClr>
              <a:schemeClr val="bg1"/>
            </a:fgClr>
            <a:bgClr>
              <a:srgbClr val="FF6600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 sz="2800" b="1"/>
          </a:p>
        </p:txBody>
      </p:sp>
      <p:sp>
        <p:nvSpPr>
          <p:cNvPr id="6148" name="Text Box 206" descr="5%"/>
          <p:cNvSpPr txBox="1">
            <a:spLocks noChangeArrowheads="1"/>
          </p:cNvSpPr>
          <p:nvPr/>
        </p:nvSpPr>
        <p:spPr bwMode="auto">
          <a:xfrm>
            <a:off x="7996238" y="2335213"/>
            <a:ext cx="611187" cy="2232025"/>
          </a:xfrm>
          <a:prstGeom prst="rect">
            <a:avLst/>
          </a:prstGeom>
          <a:pattFill prst="pct5">
            <a:fgClr>
              <a:schemeClr val="bg1"/>
            </a:fgClr>
            <a:bgClr>
              <a:srgbClr val="FF6600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 sz="2800" b="1"/>
          </a:p>
        </p:txBody>
      </p:sp>
      <p:sp>
        <p:nvSpPr>
          <p:cNvPr id="6149" name="Text Box 276" descr="5%"/>
          <p:cNvSpPr txBox="1">
            <a:spLocks noChangeArrowheads="1"/>
          </p:cNvSpPr>
          <p:nvPr/>
        </p:nvSpPr>
        <p:spPr bwMode="auto">
          <a:xfrm>
            <a:off x="7726363" y="2336800"/>
            <a:ext cx="611187" cy="2232025"/>
          </a:xfrm>
          <a:prstGeom prst="rect">
            <a:avLst/>
          </a:prstGeom>
          <a:pattFill prst="pct5">
            <a:fgClr>
              <a:schemeClr val="bg1"/>
            </a:fgClr>
            <a:bgClr>
              <a:srgbClr val="FF6600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 sz="2800" b="1"/>
          </a:p>
        </p:txBody>
      </p:sp>
      <p:sp>
        <p:nvSpPr>
          <p:cNvPr id="6150" name="Rectangle 347"/>
          <p:cNvSpPr>
            <a:spLocks noChangeArrowheads="1"/>
          </p:cNvSpPr>
          <p:nvPr/>
        </p:nvSpPr>
        <p:spPr bwMode="auto">
          <a:xfrm>
            <a:off x="1692275" y="4941888"/>
            <a:ext cx="7451725" cy="191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 sz="2800" b="1"/>
          </a:p>
        </p:txBody>
      </p:sp>
      <p:sp>
        <p:nvSpPr>
          <p:cNvPr id="6151" name="Rectangle 410"/>
          <p:cNvSpPr>
            <a:spLocks noChangeArrowheads="1"/>
          </p:cNvSpPr>
          <p:nvPr/>
        </p:nvSpPr>
        <p:spPr bwMode="auto">
          <a:xfrm>
            <a:off x="0" y="11113"/>
            <a:ext cx="9144000" cy="2047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 sz="2800" b="1"/>
          </a:p>
        </p:txBody>
      </p:sp>
      <p:grpSp>
        <p:nvGrpSpPr>
          <p:cNvPr id="6152" name="Group 411"/>
          <p:cNvGrpSpPr>
            <a:grpSpLocks/>
          </p:cNvGrpSpPr>
          <p:nvPr/>
        </p:nvGrpSpPr>
        <p:grpSpPr bwMode="auto">
          <a:xfrm>
            <a:off x="0" y="0"/>
            <a:ext cx="5364163" cy="1989138"/>
            <a:chOff x="0" y="-17"/>
            <a:chExt cx="3379" cy="1253"/>
          </a:xfrm>
        </p:grpSpPr>
        <p:pic>
          <p:nvPicPr>
            <p:cNvPr id="6156" name="Picture 412" descr="书法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219" b="4712"/>
            <a:stretch>
              <a:fillRect/>
            </a:stretch>
          </p:blipFill>
          <p:spPr bwMode="auto">
            <a:xfrm>
              <a:off x="0" y="-17"/>
              <a:ext cx="2865" cy="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141" name="Rectangle 413"/>
            <p:cNvSpPr>
              <a:spLocks noChangeArrowheads="1"/>
            </p:cNvSpPr>
            <p:nvPr/>
          </p:nvSpPr>
          <p:spPr bwMode="auto">
            <a:xfrm>
              <a:off x="0" y="-17"/>
              <a:ext cx="3379" cy="1253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89999"/>
                  </a:schemeClr>
                </a:gs>
                <a:gs pos="100000">
                  <a:schemeClr val="bg1">
                    <a:gamma/>
                    <a:tint val="0"/>
                    <a:invGamma/>
                    <a:alpha val="39999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spcBef>
                  <a:spcPct val="50000"/>
                </a:spcBef>
                <a:defRPr/>
              </a:pPr>
              <a:endParaRPr kumimoji="1" lang="zh-CN" altLang="en-US" sz="2800" b="1"/>
            </a:p>
          </p:txBody>
        </p:sp>
      </p:grpSp>
      <p:sp>
        <p:nvSpPr>
          <p:cNvPr id="6153" name="Rectangle 414"/>
          <p:cNvSpPr>
            <a:spLocks noChangeArrowheads="1"/>
          </p:cNvSpPr>
          <p:nvPr/>
        </p:nvSpPr>
        <p:spPr bwMode="auto">
          <a:xfrm>
            <a:off x="0" y="4876800"/>
            <a:ext cx="9144000" cy="1989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 sz="2800" b="1"/>
          </a:p>
        </p:txBody>
      </p:sp>
      <p:pic>
        <p:nvPicPr>
          <p:cNvPr id="6154" name="Picture 415" descr="13-15-52361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93" b="16644"/>
          <a:stretch>
            <a:fillRect/>
          </a:stretch>
        </p:blipFill>
        <p:spPr bwMode="auto">
          <a:xfrm>
            <a:off x="1692275" y="4884738"/>
            <a:ext cx="7451725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0"/>
            <a:ext cx="1828800" cy="519113"/>
          </a:xfrm>
          <a:prstGeom prst="rect">
            <a:avLst/>
          </a:prstGeom>
          <a:solidFill>
            <a:srgbClr val="FF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/>
              <a:t>问题提出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457200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3200" b="1">
                <a:latin typeface="楷体_GB2312" charset="0"/>
                <a:ea typeface="楷体_GB2312" charset="0"/>
              </a:rPr>
              <a:t>   德国有一位著名的心理学家艾宾浩斯，对人类的记忆牢固程度进行了有关研究</a:t>
            </a:r>
            <a:r>
              <a:rPr lang="en-US" altLang="zh-CN" sz="3200" b="1">
                <a:latin typeface="楷体_GB2312" charset="0"/>
                <a:ea typeface="楷体_GB2312" charset="0"/>
              </a:rPr>
              <a:t>.</a:t>
            </a:r>
            <a:r>
              <a:rPr lang="zh-CN" altLang="en-US" sz="3200" b="1">
                <a:latin typeface="楷体_GB2312" charset="0"/>
                <a:ea typeface="楷体_GB2312" charset="0"/>
              </a:rPr>
              <a:t>他经过测试，得到了以下一些数据：</a:t>
            </a:r>
          </a:p>
        </p:txBody>
      </p:sp>
      <p:graphicFrame>
        <p:nvGraphicFramePr>
          <p:cNvPr id="9220" name="Group 4"/>
          <p:cNvGraphicFramePr>
            <a:graphicFrameLocks noGrp="1"/>
          </p:cNvGraphicFramePr>
          <p:nvPr/>
        </p:nvGraphicFramePr>
        <p:xfrm>
          <a:off x="0" y="2408238"/>
          <a:ext cx="9067800" cy="2316456"/>
        </p:xfrm>
        <a:graphic>
          <a:graphicData uri="http://schemas.openxmlformats.org/drawingml/2006/table">
            <a:tbl>
              <a:tblPr/>
              <a:tblGrid>
                <a:gridCol w="1676400"/>
                <a:gridCol w="914400"/>
                <a:gridCol w="914400"/>
                <a:gridCol w="914400"/>
                <a:gridCol w="914400"/>
                <a:gridCol w="914400"/>
                <a:gridCol w="990600"/>
                <a:gridCol w="914400"/>
                <a:gridCol w="914400"/>
              </a:tblGrid>
              <a:tr h="13714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时间间隔    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t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刚记忆完毕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20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分钟后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60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分钟后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8-9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小时后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天后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天后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6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天后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一个月后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记忆量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百分比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100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58.2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44.2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35.8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33.7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27.8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25.4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21.1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52" name="Rectangle 36"/>
          <p:cNvSpPr>
            <a:spLocks noChangeArrowheads="1"/>
          </p:cNvSpPr>
          <p:nvPr/>
        </p:nvSpPr>
        <p:spPr bwMode="auto">
          <a:xfrm>
            <a:off x="0" y="2587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/>
          </a:p>
        </p:txBody>
      </p:sp>
      <p:grpSp>
        <p:nvGrpSpPr>
          <p:cNvPr id="9253" name="Group 37"/>
          <p:cNvGrpSpPr>
            <a:grpSpLocks/>
          </p:cNvGrpSpPr>
          <p:nvPr/>
        </p:nvGrpSpPr>
        <p:grpSpPr bwMode="auto">
          <a:xfrm>
            <a:off x="120650" y="4405313"/>
            <a:ext cx="8947150" cy="2528887"/>
            <a:chOff x="0" y="0"/>
            <a:chExt cx="5636" cy="1593"/>
          </a:xfrm>
        </p:grpSpPr>
        <p:sp>
          <p:nvSpPr>
            <p:cNvPr id="9254" name="Rectangle 38"/>
            <p:cNvSpPr>
              <a:spLocks noChangeArrowheads="1"/>
            </p:cNvSpPr>
            <p:nvPr/>
          </p:nvSpPr>
          <p:spPr bwMode="auto">
            <a:xfrm>
              <a:off x="0" y="0"/>
              <a:ext cx="3587" cy="15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zh-CN" altLang="en-US" sz="3200" b="1">
                <a:latin typeface="楷体_GB2312" charset="0"/>
                <a:ea typeface="楷体_GB2312" charset="0"/>
              </a:endParaRPr>
            </a:p>
            <a:p>
              <a:pPr>
                <a:defRPr/>
              </a:pPr>
              <a:r>
                <a:rPr lang="zh-CN" altLang="en-US" sz="3200" b="1">
                  <a:latin typeface="楷体_GB2312" charset="0"/>
                  <a:ea typeface="楷体_GB2312" charset="0"/>
                </a:rPr>
                <a:t>以上数据表明，记忆量</a:t>
              </a:r>
              <a:r>
                <a:rPr lang="en-US" altLang="zh-CN" sz="3200" b="1">
                  <a:latin typeface="楷体_GB2312" charset="0"/>
                  <a:ea typeface="楷体_GB2312" charset="0"/>
                </a:rPr>
                <a:t>y</a:t>
              </a:r>
              <a:r>
                <a:rPr lang="zh-CN" altLang="en-US" sz="3200" b="1">
                  <a:latin typeface="楷体_GB2312" charset="0"/>
                  <a:ea typeface="楷体_GB2312" charset="0"/>
                </a:rPr>
                <a:t>是时间</a:t>
              </a:r>
            </a:p>
            <a:p>
              <a:pPr>
                <a:defRPr/>
              </a:pPr>
              <a:r>
                <a:rPr lang="zh-CN" altLang="en-US" sz="3200" b="1">
                  <a:latin typeface="楷体_GB2312" charset="0"/>
                  <a:ea typeface="楷体_GB2312" charset="0"/>
                </a:rPr>
                <a:t>间隔</a:t>
              </a:r>
              <a:r>
                <a:rPr lang="en-US" altLang="zh-CN" sz="3200" b="1">
                  <a:latin typeface="楷体_GB2312" charset="0"/>
                  <a:ea typeface="楷体_GB2312" charset="0"/>
                </a:rPr>
                <a:t>t</a:t>
              </a:r>
              <a:r>
                <a:rPr lang="zh-CN" altLang="en-US" sz="3200" b="1">
                  <a:latin typeface="楷体_GB2312" charset="0"/>
                  <a:ea typeface="楷体_GB2312" charset="0"/>
                </a:rPr>
                <a:t>的函数</a:t>
              </a:r>
              <a:r>
                <a:rPr lang="en-US" altLang="zh-CN" sz="3200" b="1">
                  <a:latin typeface="楷体_GB2312" charset="0"/>
                  <a:ea typeface="楷体_GB2312" charset="0"/>
                </a:rPr>
                <a:t>. </a:t>
              </a:r>
              <a:r>
                <a:rPr lang="zh-CN" altLang="en-US" sz="3200" b="1">
                  <a:latin typeface="楷体_GB2312" charset="0"/>
                  <a:ea typeface="楷体_GB2312" charset="0"/>
                </a:rPr>
                <a:t>艾宾浩斯根据这</a:t>
              </a:r>
            </a:p>
            <a:p>
              <a:pPr>
                <a:defRPr/>
              </a:pPr>
              <a:r>
                <a:rPr lang="zh-CN" altLang="en-US" sz="3200" b="1">
                  <a:latin typeface="楷体_GB2312" charset="0"/>
                  <a:ea typeface="楷体_GB2312" charset="0"/>
                </a:rPr>
                <a:t>些数据描绘出了著名的</a:t>
              </a:r>
              <a:r>
                <a:rPr lang="zh-CN" altLang="en-US" sz="3200" b="1">
                  <a:ea typeface="楷体_GB2312" charset="0"/>
                </a:rPr>
                <a:t>“</a:t>
              </a:r>
              <a:r>
                <a:rPr lang="zh-CN" altLang="en-US" sz="3200" b="1">
                  <a:latin typeface="楷体_GB2312" charset="0"/>
                  <a:ea typeface="楷体_GB2312" charset="0"/>
                </a:rPr>
                <a:t>艾宾浩</a:t>
              </a:r>
            </a:p>
            <a:p>
              <a:pPr>
                <a:defRPr/>
              </a:pPr>
              <a:r>
                <a:rPr lang="zh-CN" altLang="en-US" sz="3200" b="1">
                  <a:latin typeface="楷体_GB2312" charset="0"/>
                  <a:ea typeface="楷体_GB2312" charset="0"/>
                </a:rPr>
                <a:t>斯遗忘曲线</a:t>
              </a:r>
              <a:r>
                <a:rPr lang="zh-CN" altLang="en-US" sz="3200" b="1">
                  <a:ea typeface="楷体_GB2312" charset="0"/>
                </a:rPr>
                <a:t>”</a:t>
              </a:r>
              <a:r>
                <a:rPr lang="en-US" altLang="zh-CN" sz="3200" b="1">
                  <a:latin typeface="楷体_GB2312" charset="0"/>
                  <a:ea typeface="楷体_GB2312" charset="0"/>
                </a:rPr>
                <a:t>,</a:t>
              </a:r>
              <a:r>
                <a:rPr lang="zh-CN" altLang="en-US" sz="3200" b="1">
                  <a:latin typeface="楷体_GB2312" charset="0"/>
                  <a:ea typeface="楷体_GB2312" charset="0"/>
                </a:rPr>
                <a:t>如图</a:t>
              </a:r>
              <a:r>
                <a:rPr lang="en-US" altLang="zh-CN" sz="3200" b="1">
                  <a:latin typeface="楷体_GB2312" charset="0"/>
                  <a:ea typeface="楷体_GB2312" charset="0"/>
                </a:rPr>
                <a:t>.</a:t>
              </a:r>
            </a:p>
          </p:txBody>
        </p:sp>
        <p:grpSp>
          <p:nvGrpSpPr>
            <p:cNvPr id="7206" name="Group 39"/>
            <p:cNvGrpSpPr>
              <a:grpSpLocks/>
            </p:cNvGrpSpPr>
            <p:nvPr/>
          </p:nvGrpSpPr>
          <p:grpSpPr bwMode="auto">
            <a:xfrm>
              <a:off x="3860" y="249"/>
              <a:ext cx="1776" cy="1179"/>
              <a:chOff x="0" y="0"/>
              <a:chExt cx="1776" cy="1179"/>
            </a:xfrm>
          </p:grpSpPr>
          <p:grpSp>
            <p:nvGrpSpPr>
              <p:cNvPr id="7207" name="Group 40"/>
              <p:cNvGrpSpPr>
                <a:grpSpLocks/>
              </p:cNvGrpSpPr>
              <p:nvPr/>
            </p:nvGrpSpPr>
            <p:grpSpPr bwMode="auto">
              <a:xfrm>
                <a:off x="480" y="1008"/>
                <a:ext cx="912" cy="171"/>
                <a:chOff x="0" y="0"/>
                <a:chExt cx="912" cy="171"/>
              </a:xfrm>
            </p:grpSpPr>
            <p:sp>
              <p:nvSpPr>
                <p:cNvPr id="7237" name="Rectangle 4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39" cy="1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000" b="1">
                      <a:latin typeface="Times New Roman" charset="0"/>
                    </a:rPr>
                    <a:t>1</a:t>
                  </a:r>
                  <a:endParaRPr lang="en-US" altLang="zh-CN" sz="2000" b="1"/>
                </a:p>
              </p:txBody>
            </p:sp>
            <p:sp>
              <p:nvSpPr>
                <p:cNvPr id="7238" name="Rectangle 42"/>
                <p:cNvSpPr>
                  <a:spLocks noChangeArrowheads="1"/>
                </p:cNvSpPr>
                <p:nvPr/>
              </p:nvSpPr>
              <p:spPr bwMode="auto">
                <a:xfrm>
                  <a:off x="389" y="0"/>
                  <a:ext cx="139" cy="1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000" b="1">
                      <a:latin typeface="Times New Roman" charset="0"/>
                    </a:rPr>
                    <a:t>2</a:t>
                  </a:r>
                  <a:endParaRPr lang="en-US" altLang="zh-CN" sz="2000" b="1"/>
                </a:p>
              </p:txBody>
            </p:sp>
            <p:sp>
              <p:nvSpPr>
                <p:cNvPr id="7239" name="Rectangle 43"/>
                <p:cNvSpPr>
                  <a:spLocks noChangeArrowheads="1"/>
                </p:cNvSpPr>
                <p:nvPr/>
              </p:nvSpPr>
              <p:spPr bwMode="auto">
                <a:xfrm>
                  <a:off x="773" y="0"/>
                  <a:ext cx="139" cy="17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000" b="1">
                      <a:latin typeface="Times New Roman" charset="0"/>
                    </a:rPr>
                    <a:t>3</a:t>
                  </a:r>
                  <a:endParaRPr lang="en-US" altLang="zh-CN" sz="2000" b="1"/>
                </a:p>
              </p:txBody>
            </p:sp>
          </p:grpSp>
          <p:grpSp>
            <p:nvGrpSpPr>
              <p:cNvPr id="7208" name="Group 44"/>
              <p:cNvGrpSpPr>
                <a:grpSpLocks/>
              </p:cNvGrpSpPr>
              <p:nvPr/>
            </p:nvGrpSpPr>
            <p:grpSpPr bwMode="auto">
              <a:xfrm>
                <a:off x="0" y="0"/>
                <a:ext cx="1776" cy="1179"/>
                <a:chOff x="0" y="0"/>
                <a:chExt cx="1776" cy="1179"/>
              </a:xfrm>
            </p:grpSpPr>
            <p:grpSp>
              <p:nvGrpSpPr>
                <p:cNvPr id="7209" name="Group 45"/>
                <p:cNvGrpSpPr>
                  <a:grpSpLocks/>
                </p:cNvGrpSpPr>
                <p:nvPr/>
              </p:nvGrpSpPr>
              <p:grpSpPr bwMode="auto">
                <a:xfrm>
                  <a:off x="96" y="0"/>
                  <a:ext cx="1680" cy="1179"/>
                  <a:chOff x="0" y="0"/>
                  <a:chExt cx="1680" cy="1179"/>
                </a:xfrm>
              </p:grpSpPr>
              <p:sp>
                <p:nvSpPr>
                  <p:cNvPr id="7217" name="Rectangle 46"/>
                  <p:cNvSpPr>
                    <a:spLocks noChangeArrowheads="1"/>
                  </p:cNvSpPr>
                  <p:nvPr/>
                </p:nvSpPr>
                <p:spPr bwMode="auto">
                  <a:xfrm>
                    <a:off x="1541" y="1008"/>
                    <a:ext cx="139" cy="17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sz="2000" b="1">
                        <a:latin typeface="Times New Roman" charset="0"/>
                      </a:rPr>
                      <a:t>t</a:t>
                    </a:r>
                    <a:endParaRPr lang="en-US" altLang="zh-CN" sz="2000" b="1"/>
                  </a:p>
                </p:txBody>
              </p:sp>
              <p:grpSp>
                <p:nvGrpSpPr>
                  <p:cNvPr id="7218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584" cy="1152"/>
                    <a:chOff x="0" y="0"/>
                    <a:chExt cx="1584" cy="1152"/>
                  </a:xfrm>
                </p:grpSpPr>
                <p:sp>
                  <p:nvSpPr>
                    <p:cNvPr id="7219" name="Rectangle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230" cy="17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 marL="742950" indent="-285750"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 marL="1143000" indent="-228600"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 marL="1600200" indent="-228600"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 marL="2057400" indent="-228600"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eaLnBrk="1" hangingPunct="1"/>
                      <a:r>
                        <a:rPr lang="en-US" altLang="zh-CN" sz="2000" b="1">
                          <a:latin typeface="Times New Roman" charset="0"/>
                        </a:rPr>
                        <a:t>y</a:t>
                      </a:r>
                      <a:endParaRPr lang="en-US" altLang="zh-CN" sz="2000" b="1"/>
                    </a:p>
                  </p:txBody>
                </p:sp>
                <p:grpSp>
                  <p:nvGrpSpPr>
                    <p:cNvPr id="7220" name="Group 4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44" y="144"/>
                      <a:ext cx="1440" cy="1008"/>
                      <a:chOff x="0" y="0"/>
                      <a:chExt cx="1440" cy="1008"/>
                    </a:xfrm>
                  </p:grpSpPr>
                  <p:sp>
                    <p:nvSpPr>
                      <p:cNvPr id="9266" name="Oval 5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72" y="481"/>
                        <a:ext cx="24" cy="21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 w="158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666633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eaLnBrk="1" hangingPunct="1">
                          <a:defRPr/>
                        </a:pPr>
                        <a:endParaRPr lang="zh-CN" altLang="en-US"/>
                      </a:p>
                    </p:txBody>
                  </p:sp>
                  <p:grpSp>
                    <p:nvGrpSpPr>
                      <p:cNvPr id="7222" name="Group 5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0"/>
                        <a:ext cx="1440" cy="1008"/>
                        <a:chOff x="0" y="0"/>
                        <a:chExt cx="1226" cy="762"/>
                      </a:xfrm>
                    </p:grpSpPr>
                    <p:grpSp>
                      <p:nvGrpSpPr>
                        <p:cNvPr id="7223" name="Group 52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64" y="0"/>
                          <a:ext cx="1085" cy="762"/>
                          <a:chOff x="0" y="0"/>
                          <a:chExt cx="1085" cy="762"/>
                        </a:xfrm>
                      </p:grpSpPr>
                      <p:sp>
                        <p:nvSpPr>
                          <p:cNvPr id="9269" name="Line 5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6" y="0"/>
                            <a:ext cx="4" cy="762"/>
                          </a:xfrm>
                          <a:prstGeom prst="line">
                            <a:avLst/>
                          </a:prstGeom>
                          <a:noFill/>
                          <a:ln w="15875">
                            <a:solidFill>
                              <a:schemeClr val="tx1"/>
                            </a:solidFill>
                            <a:round/>
                            <a:headEnd type="arrow" w="med" len="med"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  <p:grpSp>
                        <p:nvGrpSpPr>
                          <p:cNvPr id="7230" name="Group 5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0" y="128"/>
                            <a:ext cx="1085" cy="455"/>
                            <a:chOff x="0" y="0"/>
                            <a:chExt cx="1085" cy="455"/>
                          </a:xfrm>
                        </p:grpSpPr>
                        <p:grpSp>
                          <p:nvGrpSpPr>
                            <p:cNvPr id="7231" name="Group 55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0" y="0"/>
                              <a:ext cx="1085" cy="455"/>
                              <a:chOff x="0" y="0"/>
                              <a:chExt cx="1085" cy="455"/>
                            </a:xfrm>
                          </p:grpSpPr>
                          <p:sp>
                            <p:nvSpPr>
                              <p:cNvPr id="9272" name="未知"/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13" y="0"/>
                                <a:ext cx="1073" cy="455"/>
                              </a:xfrm>
                              <a:custGeom>
                                <a:avLst/>
                                <a:gdLst>
                                  <a:gd name="T0" fmla="*/ 0 w 1980"/>
                                  <a:gd name="T1" fmla="*/ 0 h 1248"/>
                                  <a:gd name="T2" fmla="*/ 360 w 1980"/>
                                  <a:gd name="T3" fmla="*/ 936 h 1248"/>
                                  <a:gd name="T4" fmla="*/ 1980 w 1980"/>
                                  <a:gd name="T5" fmla="*/ 1248 h 1248"/>
                                </a:gdLst>
                                <a:ahLst/>
                                <a:cxnLst>
                                  <a:cxn ang="0">
                                    <a:pos x="T0" y="T1"/>
                                  </a:cxn>
                                  <a:cxn ang="0">
                                    <a:pos x="T2" y="T3"/>
                                  </a:cxn>
                                  <a:cxn ang="0">
                                    <a:pos x="T4" y="T5"/>
                                  </a:cxn>
                                </a:cxnLst>
                                <a:rect l="0" t="0" r="r" b="b"/>
                                <a:pathLst>
                                  <a:path w="1980" h="1248">
                                    <a:moveTo>
                                      <a:pt x="0" y="0"/>
                                    </a:moveTo>
                                    <a:cubicBezTo>
                                      <a:pt x="15" y="364"/>
                                      <a:pt x="30" y="728"/>
                                      <a:pt x="360" y="936"/>
                                    </a:cubicBezTo>
                                    <a:cubicBezTo>
                                      <a:pt x="690" y="1144"/>
                                      <a:pt x="1335" y="1196"/>
                                      <a:pt x="1980" y="1248"/>
                                    </a:cubicBezTo>
                                  </a:path>
                                </a:pathLst>
                              </a:custGeom>
                              <a:noFill/>
                              <a:ln w="31750" cmpd="sng">
                                <a:solidFill>
                                  <a:srgbClr val="FF6600"/>
                                </a:solidFill>
                                <a:round/>
                                <a:headEnd/>
                                <a:tailEnd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blurRad="63500" dist="38099" dir="2700000" algn="ctr" rotWithShape="0">
                                        <a:srgbClr val="666633">
                                          <a:alpha val="74998"/>
                                        </a:srgbClr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eaLnBrk="1" hangingPunct="1">
                                  <a:defRPr/>
                                </a:pPr>
                                <a:endParaRPr lang="zh-CN" altLang="en-US"/>
                              </a:p>
                            </p:txBody>
                          </p:sp>
                          <p:sp>
                            <p:nvSpPr>
                              <p:cNvPr id="9273" name="Oval 57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0" y="409"/>
                                <a:ext cx="24" cy="20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000000"/>
                              </a:solidFill>
                              <a:ln w="15875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:ln>
                              <a:effectLst/>
                              <a:extLs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blurRad="63500" dist="38099" dir="2700000" algn="ctr" rotWithShape="0">
                                        <a:srgbClr val="666633">
                                          <a:alpha val="74998"/>
                                        </a:srgbClr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eaLnBrk="1" hangingPunct="1">
                                  <a:defRPr/>
                                </a:pPr>
                                <a:endParaRPr lang="zh-CN" altLang="en-US"/>
                              </a:p>
                            </p:txBody>
                          </p:sp>
                          <p:sp>
                            <p:nvSpPr>
                              <p:cNvPr id="9274" name="Oval 58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0" y="306"/>
                                <a:ext cx="24" cy="21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000000"/>
                              </a:solidFill>
                              <a:ln w="15875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:ln>
                              <a:effectLst/>
                              <a:extLs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blurRad="63500" dist="38099" dir="2700000" algn="ctr" rotWithShape="0">
                                        <a:srgbClr val="666633">
                                          <a:alpha val="74998"/>
                                        </a:srgbClr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eaLnBrk="1" hangingPunct="1">
                                  <a:defRPr/>
                                </a:pPr>
                                <a:endParaRPr lang="zh-CN" altLang="en-US"/>
                              </a:p>
                            </p:txBody>
                          </p:sp>
                          <p:sp>
                            <p:nvSpPr>
                              <p:cNvPr id="9275" name="Oval 59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0" y="102"/>
                                <a:ext cx="24" cy="21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000000"/>
                              </a:solidFill>
                              <a:ln w="15875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:ln>
                              <a:effectLst/>
                              <a:extLs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blurRad="63500" dist="38099" dir="2700000" algn="ctr" rotWithShape="0">
                                        <a:srgbClr val="666633">
                                          <a:alpha val="74998"/>
                                        </a:srgbClr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eaLnBrk="1" hangingPunct="1">
                                  <a:defRPr/>
                                </a:pPr>
                                <a:endParaRPr lang="zh-CN" altLang="en-US"/>
                              </a:p>
                            </p:txBody>
                          </p:sp>
                        </p:grpSp>
                        <p:sp>
                          <p:nvSpPr>
                            <p:cNvPr id="9276" name="Oval 60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0" y="0"/>
                              <a:ext cx="24" cy="20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 w="15875">
                              <a:solidFill>
                                <a:schemeClr val="tx1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blurRad="63500" dist="38099" dir="2700000" algn="ctr" rotWithShape="0">
                                      <a:srgbClr val="666633">
                                        <a:alpha val="74998"/>
                                      </a:srgbClr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eaLnBrk="1" hangingPunct="1">
                                <a:defRPr/>
                              </a:pPr>
                              <a:endParaRPr lang="zh-CN" altLang="en-US"/>
                            </a:p>
                          </p:txBody>
                        </p:sp>
                      </p:grpSp>
                    </p:grpSp>
                    <p:grpSp>
                      <p:nvGrpSpPr>
                        <p:cNvPr id="7224" name="Group 61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0" y="628"/>
                          <a:ext cx="1226" cy="21"/>
                          <a:chOff x="0" y="0"/>
                          <a:chExt cx="1226" cy="21"/>
                        </a:xfrm>
                      </p:grpSpPr>
                      <p:sp>
                        <p:nvSpPr>
                          <p:cNvPr id="9278" name="Line 62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0" y="12"/>
                            <a:ext cx="1226" cy="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chemeClr val="tx1"/>
                            </a:solidFill>
                            <a:round/>
                            <a:headEnd/>
                            <a:tailEnd type="arrow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  <p:sp>
                        <p:nvSpPr>
                          <p:cNvPr id="9279" name="Oval 6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907" y="0"/>
                            <a:ext cx="25" cy="21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 w="1587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  <p:sp>
                        <p:nvSpPr>
                          <p:cNvPr id="9280" name="Oval 6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307" y="0"/>
                            <a:ext cx="24" cy="21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 w="1587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  <p:sp>
                        <p:nvSpPr>
                          <p:cNvPr id="9281" name="Oval 6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607" y="0"/>
                            <a:ext cx="24" cy="21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 w="1587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</p:grpSp>
                  </p:grpSp>
                </p:grpSp>
              </p:grpSp>
            </p:grpSp>
            <p:grpSp>
              <p:nvGrpSpPr>
                <p:cNvPr id="7210" name="Group 66"/>
                <p:cNvGrpSpPr>
                  <a:grpSpLocks/>
                </p:cNvGrpSpPr>
                <p:nvPr/>
              </p:nvGrpSpPr>
              <p:grpSpPr bwMode="auto">
                <a:xfrm>
                  <a:off x="0" y="192"/>
                  <a:ext cx="432" cy="864"/>
                  <a:chOff x="0" y="0"/>
                  <a:chExt cx="432" cy="864"/>
                </a:xfrm>
              </p:grpSpPr>
              <p:sp>
                <p:nvSpPr>
                  <p:cNvPr id="7211" name="Rectangle 67"/>
                  <p:cNvSpPr>
                    <a:spLocks noChangeArrowheads="1"/>
                  </p:cNvSpPr>
                  <p:nvPr/>
                </p:nvSpPr>
                <p:spPr bwMode="auto">
                  <a:xfrm>
                    <a:off x="132" y="720"/>
                    <a:ext cx="204" cy="1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sz="2400" b="1">
                        <a:latin typeface="Times New Roman" charset="0"/>
                      </a:rPr>
                      <a:t>o</a:t>
                    </a:r>
                    <a:endParaRPr lang="en-US" altLang="zh-CN" sz="2400" b="1"/>
                  </a:p>
                </p:txBody>
              </p:sp>
              <p:sp>
                <p:nvSpPr>
                  <p:cNvPr id="7212" name="Rectangle 68"/>
                  <p:cNvSpPr>
                    <a:spLocks noChangeArrowheads="1"/>
                  </p:cNvSpPr>
                  <p:nvPr/>
                </p:nvSpPr>
                <p:spPr bwMode="auto">
                  <a:xfrm>
                    <a:off x="55" y="598"/>
                    <a:ext cx="281" cy="17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sz="1600" b="1">
                        <a:latin typeface="Times New Roman" charset="0"/>
                      </a:rPr>
                      <a:t>20</a:t>
                    </a:r>
                    <a:endParaRPr lang="en-US" altLang="zh-CN" sz="1600" b="1"/>
                  </a:p>
                </p:txBody>
              </p:sp>
              <p:sp>
                <p:nvSpPr>
                  <p:cNvPr id="7213" name="Rectangle 69"/>
                  <p:cNvSpPr>
                    <a:spLocks noChangeArrowheads="1"/>
                  </p:cNvSpPr>
                  <p:nvPr/>
                </p:nvSpPr>
                <p:spPr bwMode="auto">
                  <a:xfrm>
                    <a:off x="48" y="453"/>
                    <a:ext cx="281" cy="17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b="1">
                        <a:latin typeface="Times New Roman" charset="0"/>
                      </a:rPr>
                      <a:t>40</a:t>
                    </a:r>
                    <a:endParaRPr lang="en-US" altLang="zh-CN" b="1"/>
                  </a:p>
                </p:txBody>
              </p:sp>
              <p:sp>
                <p:nvSpPr>
                  <p:cNvPr id="7214" name="Rectangle 70"/>
                  <p:cNvSpPr>
                    <a:spLocks noChangeArrowheads="1"/>
                  </p:cNvSpPr>
                  <p:nvPr/>
                </p:nvSpPr>
                <p:spPr bwMode="auto">
                  <a:xfrm>
                    <a:off x="55" y="336"/>
                    <a:ext cx="281" cy="17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b="1">
                        <a:latin typeface="Times New Roman" charset="0"/>
                      </a:rPr>
                      <a:t>60</a:t>
                    </a:r>
                    <a:endParaRPr lang="en-US" altLang="zh-CN" b="1"/>
                  </a:p>
                </p:txBody>
              </p:sp>
              <p:sp>
                <p:nvSpPr>
                  <p:cNvPr id="7215" name="Rectangle 71"/>
                  <p:cNvSpPr>
                    <a:spLocks noChangeArrowheads="1"/>
                  </p:cNvSpPr>
                  <p:nvPr/>
                </p:nvSpPr>
                <p:spPr bwMode="auto">
                  <a:xfrm>
                    <a:off x="48" y="192"/>
                    <a:ext cx="281" cy="17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sz="1600" b="1">
                        <a:latin typeface="Times New Roman" charset="0"/>
                      </a:rPr>
                      <a:t>80</a:t>
                    </a:r>
                    <a:endParaRPr lang="en-US" altLang="zh-CN" sz="1600" b="1"/>
                  </a:p>
                </p:txBody>
              </p:sp>
              <p:sp>
                <p:nvSpPr>
                  <p:cNvPr id="7216" name="Rectangle 72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432" cy="4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sz="1600" b="1">
                        <a:latin typeface="Times New Roman" charset="0"/>
                      </a:rPr>
                      <a:t>100</a:t>
                    </a:r>
                    <a:endParaRPr lang="en-US" altLang="zh-CN" sz="1600" b="1"/>
                  </a:p>
                </p:txBody>
              </p:sp>
            </p:grpSp>
          </p:grp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76200" y="123825"/>
            <a:ext cx="63246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3200" b="1">
                <a:solidFill>
                  <a:srgbClr val="000000"/>
                </a:solidFill>
                <a:latin typeface="楷体_GB2312" charset="0"/>
                <a:ea typeface="楷体_GB2312" charset="0"/>
              </a:rPr>
              <a:t>思考</a:t>
            </a:r>
            <a:r>
              <a:rPr lang="en-US" altLang="zh-CN" sz="3200" b="1">
                <a:solidFill>
                  <a:srgbClr val="000000"/>
                </a:solidFill>
                <a:latin typeface="楷体_GB2312" charset="0"/>
                <a:ea typeface="楷体_GB2312" charset="0"/>
              </a:rPr>
              <a:t>1:</a:t>
            </a:r>
            <a:r>
              <a:rPr lang="zh-CN" altLang="en-US" sz="3200" b="1">
                <a:latin typeface="楷体_GB2312" charset="0"/>
                <a:ea typeface="楷体_GB2312" charset="0"/>
              </a:rPr>
              <a:t>当时间间隔</a:t>
            </a:r>
            <a:r>
              <a:rPr lang="en-US" altLang="zh-CN" sz="3200" b="1">
                <a:latin typeface="楷体_GB2312" charset="0"/>
                <a:ea typeface="楷体_GB2312" charset="0"/>
              </a:rPr>
              <a:t>t</a:t>
            </a:r>
            <a:r>
              <a:rPr lang="zh-CN" altLang="en-US" sz="3200" b="1">
                <a:latin typeface="楷体_GB2312" charset="0"/>
                <a:ea typeface="楷体_GB2312" charset="0"/>
              </a:rPr>
              <a:t>逐渐增               大你能看出对应的函数值</a:t>
            </a:r>
            <a:r>
              <a:rPr lang="en-US" altLang="zh-CN" sz="3200" b="1">
                <a:latin typeface="楷体_GB2312" charset="0"/>
                <a:ea typeface="楷体_GB2312" charset="0"/>
              </a:rPr>
              <a:t>y</a:t>
            </a:r>
          </a:p>
          <a:p>
            <a:pPr eaLnBrk="1" hangingPunct="1">
              <a:defRPr/>
            </a:pPr>
            <a:r>
              <a:rPr lang="zh-CN" altLang="en-US" sz="3200" b="1">
                <a:latin typeface="楷体_GB2312" charset="0"/>
                <a:ea typeface="楷体_GB2312" charset="0"/>
              </a:rPr>
              <a:t>有什么变化趋势？通过这个</a:t>
            </a:r>
          </a:p>
          <a:p>
            <a:pPr eaLnBrk="1" hangingPunct="1">
              <a:defRPr/>
            </a:pPr>
            <a:r>
              <a:rPr lang="zh-CN" altLang="en-US" sz="3200" b="1">
                <a:latin typeface="楷体_GB2312" charset="0"/>
                <a:ea typeface="楷体_GB2312" charset="0"/>
              </a:rPr>
              <a:t>试验，你打算以后如何对待</a:t>
            </a:r>
          </a:p>
          <a:p>
            <a:pPr eaLnBrk="1" hangingPunct="1">
              <a:defRPr/>
            </a:pPr>
            <a:r>
              <a:rPr lang="zh-CN" altLang="en-US" sz="3200" b="1">
                <a:latin typeface="楷体_GB2312" charset="0"/>
                <a:ea typeface="楷体_GB2312" charset="0"/>
              </a:rPr>
              <a:t>刚学过的知识</a:t>
            </a:r>
            <a:r>
              <a:rPr lang="en-US" altLang="zh-CN" sz="3200" b="1">
                <a:latin typeface="楷体_GB2312" charset="0"/>
                <a:ea typeface="楷体_GB2312" charset="0"/>
              </a:rPr>
              <a:t>?</a:t>
            </a:r>
          </a:p>
          <a:p>
            <a:pPr eaLnBrk="1" hangingPunct="1">
              <a:defRPr/>
            </a:pPr>
            <a:r>
              <a:rPr lang="zh-CN" altLang="en-US" sz="3200" b="1">
                <a:solidFill>
                  <a:srgbClr val="000000"/>
                </a:solidFill>
                <a:latin typeface="楷体_GB2312" charset="0"/>
                <a:ea typeface="楷体_GB2312" charset="0"/>
              </a:rPr>
              <a:t>思考</a:t>
            </a:r>
            <a:r>
              <a:rPr lang="en-US" altLang="zh-CN" sz="3200" b="1">
                <a:solidFill>
                  <a:srgbClr val="000000"/>
                </a:solidFill>
                <a:latin typeface="楷体_GB2312" charset="0"/>
                <a:ea typeface="楷体_GB2312" charset="0"/>
              </a:rPr>
              <a:t>2:</a:t>
            </a:r>
            <a:r>
              <a:rPr lang="en-US" altLang="zh-CN" sz="3200" b="1">
                <a:solidFill>
                  <a:srgbClr val="000000"/>
                </a:solidFill>
                <a:latin typeface="宋体" charset="-122"/>
                <a:ea typeface="楷体_GB2312" charset="0"/>
              </a:rPr>
              <a:t>“</a:t>
            </a:r>
            <a:r>
              <a:rPr lang="zh-CN" altLang="en-US" sz="3200" b="1">
                <a:latin typeface="楷体_GB2312" charset="0"/>
                <a:ea typeface="楷体_GB2312" charset="0"/>
              </a:rPr>
              <a:t>艾宾浩斯遗忘曲线</a:t>
            </a:r>
            <a:r>
              <a:rPr lang="zh-CN" altLang="en-US" sz="3200" b="1">
                <a:latin typeface="宋体" charset="-122"/>
                <a:ea typeface="楷体_GB2312" charset="0"/>
              </a:rPr>
              <a:t>”</a:t>
            </a:r>
            <a:endParaRPr lang="zh-CN" altLang="en-US" sz="3200" b="1">
              <a:latin typeface="楷体_GB2312" charset="0"/>
              <a:ea typeface="楷体_GB2312" charset="0"/>
            </a:endParaRPr>
          </a:p>
          <a:p>
            <a:pPr eaLnBrk="1" hangingPunct="1">
              <a:defRPr/>
            </a:pPr>
            <a:r>
              <a:rPr lang="zh-CN" altLang="en-US" sz="3200" b="1">
                <a:latin typeface="楷体_GB2312" charset="0"/>
                <a:ea typeface="楷体_GB2312" charset="0"/>
              </a:rPr>
              <a:t>从左至右是逐渐下降的，对此，</a:t>
            </a:r>
          </a:p>
          <a:p>
            <a:pPr eaLnBrk="1" hangingPunct="1">
              <a:defRPr/>
            </a:pPr>
            <a:r>
              <a:rPr lang="zh-CN" altLang="en-US" sz="3200" b="1">
                <a:latin typeface="楷体_GB2312" charset="0"/>
                <a:ea typeface="楷体_GB2312" charset="0"/>
              </a:rPr>
              <a:t>我们如何用数学观点进行解释？</a:t>
            </a:r>
          </a:p>
        </p:txBody>
      </p:sp>
      <p:grpSp>
        <p:nvGrpSpPr>
          <p:cNvPr id="8194" name="Group 3"/>
          <p:cNvGrpSpPr>
            <a:grpSpLocks/>
          </p:cNvGrpSpPr>
          <p:nvPr/>
        </p:nvGrpSpPr>
        <p:grpSpPr bwMode="auto">
          <a:xfrm>
            <a:off x="5638800" y="381000"/>
            <a:ext cx="3505200" cy="2789238"/>
            <a:chOff x="0" y="0"/>
            <a:chExt cx="2064" cy="1903"/>
          </a:xfrm>
        </p:grpSpPr>
        <p:grpSp>
          <p:nvGrpSpPr>
            <p:cNvPr id="8195" name="Group 4"/>
            <p:cNvGrpSpPr>
              <a:grpSpLocks/>
            </p:cNvGrpSpPr>
            <p:nvPr/>
          </p:nvGrpSpPr>
          <p:grpSpPr bwMode="auto">
            <a:xfrm>
              <a:off x="112" y="0"/>
              <a:ext cx="1952" cy="1872"/>
              <a:chOff x="0" y="0"/>
              <a:chExt cx="1680" cy="1179"/>
            </a:xfrm>
          </p:grpSpPr>
          <p:sp>
            <p:nvSpPr>
              <p:cNvPr id="8205" name="Rectangle 5"/>
              <p:cNvSpPr>
                <a:spLocks noChangeArrowheads="1"/>
              </p:cNvSpPr>
              <p:nvPr/>
            </p:nvSpPr>
            <p:spPr bwMode="auto">
              <a:xfrm>
                <a:off x="1541" y="1008"/>
                <a:ext cx="139" cy="1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/>
                <a:r>
                  <a:rPr lang="en-US" altLang="zh-CN" sz="2000" b="1">
                    <a:latin typeface="Times New Roman" charset="0"/>
                  </a:rPr>
                  <a:t>t</a:t>
                </a:r>
                <a:endParaRPr lang="en-US" altLang="zh-CN" sz="2000" b="1"/>
              </a:p>
            </p:txBody>
          </p:sp>
          <p:grpSp>
            <p:nvGrpSpPr>
              <p:cNvPr id="8206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1584" cy="1152"/>
                <a:chOff x="0" y="0"/>
                <a:chExt cx="1584" cy="1152"/>
              </a:xfrm>
            </p:grpSpPr>
            <p:sp>
              <p:nvSpPr>
                <p:cNvPr id="8207" name="Rectangl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30" cy="1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000" b="1">
                      <a:latin typeface="Times New Roman" charset="0"/>
                    </a:rPr>
                    <a:t>y</a:t>
                  </a:r>
                  <a:endParaRPr lang="en-US" altLang="zh-CN" sz="2000" b="1"/>
                </a:p>
              </p:txBody>
            </p:sp>
            <p:grpSp>
              <p:nvGrpSpPr>
                <p:cNvPr id="8208" name="Group 8"/>
                <p:cNvGrpSpPr>
                  <a:grpSpLocks/>
                </p:cNvGrpSpPr>
                <p:nvPr/>
              </p:nvGrpSpPr>
              <p:grpSpPr bwMode="auto">
                <a:xfrm>
                  <a:off x="144" y="144"/>
                  <a:ext cx="1440" cy="1008"/>
                  <a:chOff x="0" y="0"/>
                  <a:chExt cx="1440" cy="1008"/>
                </a:xfrm>
              </p:grpSpPr>
              <p:sp>
                <p:nvSpPr>
                  <p:cNvPr id="10249" name="Oval 9"/>
                  <p:cNvSpPr>
                    <a:spLocks noChangeArrowheads="1"/>
                  </p:cNvSpPr>
                  <p:nvPr/>
                </p:nvSpPr>
                <p:spPr bwMode="auto">
                  <a:xfrm>
                    <a:off x="73" y="481"/>
                    <a:ext cx="23" cy="2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158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666633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eaLnBrk="1" hangingPunct="1">
                      <a:defRPr/>
                    </a:pPr>
                    <a:endParaRPr lang="zh-CN" altLang="en-US"/>
                  </a:p>
                </p:txBody>
              </p:sp>
              <p:grpSp>
                <p:nvGrpSpPr>
                  <p:cNvPr id="8210" name="Group 10"/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440" cy="1008"/>
                    <a:chOff x="0" y="0"/>
                    <a:chExt cx="1226" cy="762"/>
                  </a:xfrm>
                </p:grpSpPr>
                <p:grpSp>
                  <p:nvGrpSpPr>
                    <p:cNvPr id="8211" name="Group 1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64" y="0"/>
                      <a:ext cx="1085" cy="762"/>
                      <a:chOff x="0" y="0"/>
                      <a:chExt cx="1085" cy="762"/>
                    </a:xfrm>
                  </p:grpSpPr>
                  <p:sp>
                    <p:nvSpPr>
                      <p:cNvPr id="10252" name="Line 1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6" y="0"/>
                        <a:ext cx="4" cy="762"/>
                      </a:xfrm>
                      <a:prstGeom prst="line">
                        <a:avLst/>
                      </a:prstGeom>
                      <a:noFill/>
                      <a:ln w="15875">
                        <a:solidFill>
                          <a:schemeClr val="tx1"/>
                        </a:solidFill>
                        <a:round/>
                        <a:headEnd type="arrow" w="med" len="med"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666633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eaLnBrk="1" hangingPunct="1">
                          <a:defRPr/>
                        </a:pPr>
                        <a:endParaRPr lang="zh-CN" altLang="en-US"/>
                      </a:p>
                    </p:txBody>
                  </p:sp>
                  <p:grpSp>
                    <p:nvGrpSpPr>
                      <p:cNvPr id="8218" name="Group 1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128"/>
                        <a:ext cx="1085" cy="455"/>
                        <a:chOff x="0" y="0"/>
                        <a:chExt cx="1085" cy="455"/>
                      </a:xfrm>
                    </p:grpSpPr>
                    <p:grpSp>
                      <p:nvGrpSpPr>
                        <p:cNvPr id="8219" name="Group 1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0" y="0"/>
                          <a:ext cx="1085" cy="455"/>
                          <a:chOff x="0" y="0"/>
                          <a:chExt cx="1085" cy="455"/>
                        </a:xfrm>
                      </p:grpSpPr>
                      <p:sp>
                        <p:nvSpPr>
                          <p:cNvPr id="10255" name="未知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" y="0"/>
                            <a:ext cx="1073" cy="455"/>
                          </a:xfrm>
                          <a:custGeom>
                            <a:avLst/>
                            <a:gdLst>
                              <a:gd name="T0" fmla="*/ 0 w 1980"/>
                              <a:gd name="T1" fmla="*/ 0 h 1248"/>
                              <a:gd name="T2" fmla="*/ 360 w 1980"/>
                              <a:gd name="T3" fmla="*/ 936 h 1248"/>
                              <a:gd name="T4" fmla="*/ 1980 w 1980"/>
                              <a:gd name="T5" fmla="*/ 1248 h 12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</a:cxnLst>
                            <a:rect l="0" t="0" r="r" b="b"/>
                            <a:pathLst>
                              <a:path w="1980" h="1248">
                                <a:moveTo>
                                  <a:pt x="0" y="0"/>
                                </a:moveTo>
                                <a:cubicBezTo>
                                  <a:pt x="15" y="364"/>
                                  <a:pt x="30" y="728"/>
                                  <a:pt x="360" y="936"/>
                                </a:cubicBezTo>
                                <a:cubicBezTo>
                                  <a:pt x="690" y="1144"/>
                                  <a:pt x="1335" y="1196"/>
                                  <a:pt x="1980" y="1248"/>
                                </a:cubicBezTo>
                              </a:path>
                            </a:pathLst>
                          </a:custGeom>
                          <a:noFill/>
                          <a:ln w="31750" cmpd="sng">
                            <a:solidFill>
                              <a:srgbClr val="FF66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  <p:sp>
                        <p:nvSpPr>
                          <p:cNvPr id="10256" name="Oval 1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0" y="409"/>
                            <a:ext cx="24" cy="20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 w="1587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  <p:sp>
                        <p:nvSpPr>
                          <p:cNvPr id="10257" name="Oval 17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0" y="306"/>
                            <a:ext cx="24" cy="21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 w="1587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  <p:sp>
                        <p:nvSpPr>
                          <p:cNvPr id="10258" name="Oval 1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0" y="102"/>
                            <a:ext cx="24" cy="21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 w="1587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666633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eaLnBrk="1" hangingPunct="1">
                              <a:defRPr/>
                            </a:pPr>
                            <a:endParaRPr lang="zh-CN" altLang="en-US"/>
                          </a:p>
                        </p:txBody>
                      </p:sp>
                    </p:grpSp>
                    <p:sp>
                      <p:nvSpPr>
                        <p:cNvPr id="10259" name="Oval 1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0" y="0"/>
                          <a:ext cx="24" cy="20"/>
                        </a:xfrm>
                        <a:prstGeom prst="ellipse">
                          <a:avLst/>
                        </a:prstGeom>
                        <a:solidFill>
                          <a:srgbClr val="000000"/>
                        </a:solidFill>
                        <a:ln w="1587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666633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eaLnBrk="1" hangingPunct="1">
                            <a:defRPr/>
                          </a:pPr>
                          <a:endParaRPr lang="zh-CN" altLang="en-US"/>
                        </a:p>
                      </p:txBody>
                    </p:sp>
                  </p:grpSp>
                </p:grpSp>
                <p:grpSp>
                  <p:nvGrpSpPr>
                    <p:cNvPr id="8212" name="Group 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0" y="628"/>
                      <a:ext cx="1226" cy="21"/>
                      <a:chOff x="0" y="0"/>
                      <a:chExt cx="1226" cy="21"/>
                    </a:xfrm>
                  </p:grpSpPr>
                  <p:sp>
                    <p:nvSpPr>
                      <p:cNvPr id="10261" name="Line 21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0" y="10"/>
                        <a:ext cx="1226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round/>
                        <a:headEnd/>
                        <a:tailEnd type="arrow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666633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eaLnBrk="1" hangingPunct="1">
                          <a:defRPr/>
                        </a:pPr>
                        <a:endParaRPr lang="zh-CN" altLang="en-US"/>
                      </a:p>
                    </p:txBody>
                  </p:sp>
                  <p:sp>
                    <p:nvSpPr>
                      <p:cNvPr id="10262" name="Oval 2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907" y="0"/>
                        <a:ext cx="24" cy="21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 w="158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666633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eaLnBrk="1" hangingPunct="1">
                          <a:defRPr/>
                        </a:pPr>
                        <a:endParaRPr lang="zh-CN" altLang="en-US"/>
                      </a:p>
                    </p:txBody>
                  </p:sp>
                  <p:sp>
                    <p:nvSpPr>
                      <p:cNvPr id="10263" name="Oval 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7" y="0"/>
                        <a:ext cx="24" cy="21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 w="158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666633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eaLnBrk="1" hangingPunct="1">
                          <a:defRPr/>
                        </a:pPr>
                        <a:endParaRPr lang="zh-CN" altLang="en-US"/>
                      </a:p>
                    </p:txBody>
                  </p:sp>
                  <p:sp>
                    <p:nvSpPr>
                      <p:cNvPr id="10264" name="Oval 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07" y="0"/>
                        <a:ext cx="24" cy="21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 w="158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666633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eaLnBrk="1" hangingPunct="1">
                          <a:defRPr/>
                        </a:pPr>
                        <a:endParaRPr lang="zh-CN" altLang="en-US"/>
                      </a:p>
                    </p:txBody>
                  </p:sp>
                </p:grpSp>
              </p:grpSp>
            </p:grpSp>
          </p:grpSp>
        </p:grpSp>
        <p:sp>
          <p:nvSpPr>
            <p:cNvPr id="8196" name="Rectangle 25"/>
            <p:cNvSpPr>
              <a:spLocks noChangeArrowheads="1"/>
            </p:cNvSpPr>
            <p:nvPr/>
          </p:nvSpPr>
          <p:spPr bwMode="auto">
            <a:xfrm>
              <a:off x="153" y="1448"/>
              <a:ext cx="237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latin typeface="Times New Roman" charset="0"/>
                </a:rPr>
                <a:t>o</a:t>
              </a:r>
              <a:endParaRPr lang="en-US" altLang="zh-CN" sz="2400" b="1"/>
            </a:p>
          </p:txBody>
        </p:sp>
        <p:sp>
          <p:nvSpPr>
            <p:cNvPr id="8197" name="Rectangle 26"/>
            <p:cNvSpPr>
              <a:spLocks noChangeArrowheads="1"/>
            </p:cNvSpPr>
            <p:nvPr/>
          </p:nvSpPr>
          <p:spPr bwMode="auto">
            <a:xfrm>
              <a:off x="64" y="1255"/>
              <a:ext cx="326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Times New Roman" charset="0"/>
                </a:rPr>
                <a:t>20</a:t>
              </a:r>
              <a:endParaRPr lang="en-US" altLang="zh-CN" sz="1600" b="1"/>
            </a:p>
          </p:txBody>
        </p:sp>
        <p:sp>
          <p:nvSpPr>
            <p:cNvPr id="8198" name="Rectangle 27"/>
            <p:cNvSpPr>
              <a:spLocks noChangeArrowheads="1"/>
            </p:cNvSpPr>
            <p:nvPr/>
          </p:nvSpPr>
          <p:spPr bwMode="auto">
            <a:xfrm>
              <a:off x="56" y="1024"/>
              <a:ext cx="326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b="1">
                  <a:latin typeface="Times New Roman" charset="0"/>
                </a:rPr>
                <a:t>40</a:t>
              </a:r>
              <a:endParaRPr lang="en-US" altLang="zh-CN" b="1"/>
            </a:p>
          </p:txBody>
        </p:sp>
        <p:sp>
          <p:nvSpPr>
            <p:cNvPr id="8199" name="Rectangle 28"/>
            <p:cNvSpPr>
              <a:spLocks noChangeArrowheads="1"/>
            </p:cNvSpPr>
            <p:nvPr/>
          </p:nvSpPr>
          <p:spPr bwMode="auto">
            <a:xfrm>
              <a:off x="64" y="839"/>
              <a:ext cx="326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b="1">
                  <a:latin typeface="Times New Roman" charset="0"/>
                </a:rPr>
                <a:t>60</a:t>
              </a:r>
              <a:endParaRPr lang="en-US" altLang="zh-CN" b="1"/>
            </a:p>
          </p:txBody>
        </p:sp>
        <p:sp>
          <p:nvSpPr>
            <p:cNvPr id="8200" name="Rectangle 29"/>
            <p:cNvSpPr>
              <a:spLocks noChangeArrowheads="1"/>
            </p:cNvSpPr>
            <p:nvPr/>
          </p:nvSpPr>
          <p:spPr bwMode="auto">
            <a:xfrm>
              <a:off x="56" y="610"/>
              <a:ext cx="326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Times New Roman" charset="0"/>
                </a:rPr>
                <a:t>80</a:t>
              </a:r>
              <a:endParaRPr lang="en-US" altLang="zh-CN" sz="1600" b="1"/>
            </a:p>
          </p:txBody>
        </p:sp>
        <p:sp>
          <p:nvSpPr>
            <p:cNvPr id="8201" name="Rectangle 30"/>
            <p:cNvSpPr>
              <a:spLocks noChangeArrowheads="1"/>
            </p:cNvSpPr>
            <p:nvPr/>
          </p:nvSpPr>
          <p:spPr bwMode="auto">
            <a:xfrm>
              <a:off x="0" y="404"/>
              <a:ext cx="502" cy="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Times New Roman" charset="0"/>
                </a:rPr>
                <a:t>100</a:t>
              </a:r>
              <a:endParaRPr lang="en-US" altLang="zh-CN" sz="1600" b="1"/>
            </a:p>
          </p:txBody>
        </p:sp>
        <p:sp>
          <p:nvSpPr>
            <p:cNvPr id="10271" name="Text Box 31"/>
            <p:cNvSpPr txBox="1">
              <a:spLocks noChangeArrowheads="1"/>
            </p:cNvSpPr>
            <p:nvPr/>
          </p:nvSpPr>
          <p:spPr bwMode="auto">
            <a:xfrm>
              <a:off x="624" y="1632"/>
              <a:ext cx="192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000" b="1"/>
                <a:t>1</a:t>
              </a:r>
            </a:p>
          </p:txBody>
        </p:sp>
        <p:sp>
          <p:nvSpPr>
            <p:cNvPr id="10272" name="Text Box 32"/>
            <p:cNvSpPr txBox="1">
              <a:spLocks noChangeArrowheads="1"/>
            </p:cNvSpPr>
            <p:nvPr/>
          </p:nvSpPr>
          <p:spPr bwMode="auto">
            <a:xfrm>
              <a:off x="1008" y="1632"/>
              <a:ext cx="192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000" b="1"/>
                <a:t>2</a:t>
              </a:r>
            </a:p>
          </p:txBody>
        </p:sp>
        <p:sp>
          <p:nvSpPr>
            <p:cNvPr id="10273" name="Text Box 33"/>
            <p:cNvSpPr txBox="1">
              <a:spLocks noChangeArrowheads="1"/>
            </p:cNvSpPr>
            <p:nvPr/>
          </p:nvSpPr>
          <p:spPr bwMode="auto">
            <a:xfrm>
              <a:off x="1427" y="1622"/>
              <a:ext cx="192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000" b="1"/>
                <a:t>3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114425" y="1268413"/>
            <a:ext cx="15128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>
                <a:latin typeface="宋体" charset="-122"/>
              </a:rPr>
              <a:t>T(℃)</a:t>
            </a:r>
            <a:endParaRPr lang="el-GR" altLang="en-US" sz="3200" b="1">
              <a:latin typeface="宋体" charset="-122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122488" y="822325"/>
            <a:ext cx="4610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b="1">
                <a:latin typeface="Tahoma" charset="0"/>
              </a:rPr>
              <a:t>气温</a:t>
            </a:r>
            <a:r>
              <a:rPr lang="en-US" altLang="zh-CN" sz="2800" b="1">
                <a:latin typeface="宋体" charset="-122"/>
              </a:rPr>
              <a:t>T</a:t>
            </a:r>
            <a:r>
              <a:rPr lang="zh-CN" altLang="en-US" sz="2400" b="1">
                <a:latin typeface="Tahoma" charset="0"/>
              </a:rPr>
              <a:t>是关于时间</a:t>
            </a:r>
            <a:r>
              <a:rPr lang="en-US" altLang="zh-CN" sz="2400" b="1">
                <a:latin typeface="Tahoma" charset="0"/>
              </a:rPr>
              <a:t>t</a:t>
            </a:r>
            <a:r>
              <a:rPr lang="zh-CN" altLang="en-US" sz="2400" b="1">
                <a:latin typeface="Tahoma" charset="0"/>
              </a:rPr>
              <a:t>的函数曲线图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 flipV="1">
            <a:off x="1117600" y="1412875"/>
            <a:ext cx="0" cy="35290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468313" y="4292600"/>
            <a:ext cx="77057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 flipV="1">
            <a:off x="7742238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 flipV="1">
            <a:off x="4429125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 flipV="1">
            <a:off x="2125663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V="1">
            <a:off x="3276600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4" name="Line 10"/>
          <p:cNvSpPr>
            <a:spLocks noChangeShapeType="1"/>
          </p:cNvSpPr>
          <p:nvPr/>
        </p:nvSpPr>
        <p:spPr bwMode="auto">
          <a:xfrm flipV="1">
            <a:off x="5510213" y="41481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5" name="Line 11"/>
          <p:cNvSpPr>
            <a:spLocks noChangeShapeType="1"/>
          </p:cNvSpPr>
          <p:nvPr/>
        </p:nvSpPr>
        <p:spPr bwMode="auto">
          <a:xfrm flipV="1">
            <a:off x="6661150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>
            <a:off x="1620838" y="4292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>
            <a:off x="1620838" y="4292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 flipV="1">
            <a:off x="1620838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 flipV="1">
            <a:off x="2701925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 flipV="1">
            <a:off x="3852863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 flipV="1">
            <a:off x="5005388" y="41481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 flipV="1">
            <a:off x="6086475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 flipV="1">
            <a:off x="7237413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1908175" y="4292600"/>
            <a:ext cx="792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4</a:t>
            </a: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3132138" y="4292600"/>
            <a:ext cx="792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8</a:t>
            </a: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4140200" y="4292600"/>
            <a:ext cx="1008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12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5292725" y="4292600"/>
            <a:ext cx="647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16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6443663" y="4292600"/>
            <a:ext cx="792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20</a:t>
            </a:r>
          </a:p>
        </p:txBody>
      </p:sp>
      <p:sp>
        <p:nvSpPr>
          <p:cNvPr id="11289" name="Text Box 25"/>
          <p:cNvSpPr txBox="1">
            <a:spLocks noChangeArrowheads="1"/>
          </p:cNvSpPr>
          <p:nvPr/>
        </p:nvSpPr>
        <p:spPr bwMode="auto">
          <a:xfrm>
            <a:off x="7596188" y="4365625"/>
            <a:ext cx="6842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24</a:t>
            </a:r>
          </a:p>
        </p:txBody>
      </p:sp>
      <p:sp>
        <p:nvSpPr>
          <p:cNvPr id="11290" name="Line 26"/>
          <p:cNvSpPr>
            <a:spLocks noChangeShapeType="1"/>
          </p:cNvSpPr>
          <p:nvPr/>
        </p:nvSpPr>
        <p:spPr bwMode="auto">
          <a:xfrm flipV="1">
            <a:off x="1333500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1" name="Line 27"/>
          <p:cNvSpPr>
            <a:spLocks noChangeShapeType="1"/>
          </p:cNvSpPr>
          <p:nvPr/>
        </p:nvSpPr>
        <p:spPr bwMode="auto">
          <a:xfrm flipV="1">
            <a:off x="1909763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 flipV="1">
            <a:off x="2413000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 flipV="1">
            <a:off x="2989263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 flipV="1">
            <a:off x="3565525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5" name="Line 31"/>
          <p:cNvSpPr>
            <a:spLocks noChangeShapeType="1"/>
          </p:cNvSpPr>
          <p:nvPr/>
        </p:nvSpPr>
        <p:spPr bwMode="auto">
          <a:xfrm flipV="1">
            <a:off x="4141788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6" name="Line 32"/>
          <p:cNvSpPr>
            <a:spLocks noChangeShapeType="1"/>
          </p:cNvSpPr>
          <p:nvPr/>
        </p:nvSpPr>
        <p:spPr bwMode="auto">
          <a:xfrm flipV="1">
            <a:off x="4718050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7" name="Line 33"/>
          <p:cNvSpPr>
            <a:spLocks noChangeShapeType="1"/>
          </p:cNvSpPr>
          <p:nvPr/>
        </p:nvSpPr>
        <p:spPr bwMode="auto">
          <a:xfrm flipV="1">
            <a:off x="5797550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8" name="Line 34"/>
          <p:cNvSpPr>
            <a:spLocks noChangeShapeType="1"/>
          </p:cNvSpPr>
          <p:nvPr/>
        </p:nvSpPr>
        <p:spPr bwMode="auto">
          <a:xfrm flipV="1">
            <a:off x="5221288" y="4148138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99" name="Line 35"/>
          <p:cNvSpPr>
            <a:spLocks noChangeShapeType="1"/>
          </p:cNvSpPr>
          <p:nvPr/>
        </p:nvSpPr>
        <p:spPr bwMode="auto">
          <a:xfrm flipV="1">
            <a:off x="6373813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0" name="Line 36"/>
          <p:cNvSpPr>
            <a:spLocks noChangeShapeType="1"/>
          </p:cNvSpPr>
          <p:nvPr/>
        </p:nvSpPr>
        <p:spPr bwMode="auto">
          <a:xfrm flipV="1">
            <a:off x="6950075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1" name="Line 37"/>
          <p:cNvSpPr>
            <a:spLocks noChangeShapeType="1"/>
          </p:cNvSpPr>
          <p:nvPr/>
        </p:nvSpPr>
        <p:spPr bwMode="auto">
          <a:xfrm flipV="1">
            <a:off x="7526338" y="4221163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2" name="Line 38"/>
          <p:cNvSpPr>
            <a:spLocks noChangeShapeType="1"/>
          </p:cNvSpPr>
          <p:nvPr/>
        </p:nvSpPr>
        <p:spPr bwMode="auto">
          <a:xfrm>
            <a:off x="1117600" y="4868863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3" name="Line 39"/>
          <p:cNvSpPr>
            <a:spLocks noChangeShapeType="1"/>
          </p:cNvSpPr>
          <p:nvPr/>
        </p:nvSpPr>
        <p:spPr bwMode="auto">
          <a:xfrm>
            <a:off x="1117600" y="2347913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4" name="Line 40"/>
          <p:cNvSpPr>
            <a:spLocks noChangeShapeType="1"/>
          </p:cNvSpPr>
          <p:nvPr/>
        </p:nvSpPr>
        <p:spPr bwMode="auto">
          <a:xfrm>
            <a:off x="1117600" y="3284538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5" name="Line 41"/>
          <p:cNvSpPr>
            <a:spLocks noChangeShapeType="1"/>
          </p:cNvSpPr>
          <p:nvPr/>
        </p:nvSpPr>
        <p:spPr bwMode="auto">
          <a:xfrm>
            <a:off x="1117600" y="3787775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6" name="Line 42"/>
          <p:cNvSpPr>
            <a:spLocks noChangeShapeType="1"/>
          </p:cNvSpPr>
          <p:nvPr/>
        </p:nvSpPr>
        <p:spPr bwMode="auto">
          <a:xfrm>
            <a:off x="1117600" y="2852738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7" name="Line 43"/>
          <p:cNvSpPr>
            <a:spLocks noChangeShapeType="1"/>
          </p:cNvSpPr>
          <p:nvPr/>
        </p:nvSpPr>
        <p:spPr bwMode="auto">
          <a:xfrm>
            <a:off x="1117600" y="1916113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8" name="Line 44"/>
          <p:cNvSpPr>
            <a:spLocks noChangeShapeType="1"/>
          </p:cNvSpPr>
          <p:nvPr/>
        </p:nvSpPr>
        <p:spPr bwMode="auto">
          <a:xfrm>
            <a:off x="1117600" y="4724400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09" name="Line 45"/>
          <p:cNvSpPr>
            <a:spLocks noChangeShapeType="1"/>
          </p:cNvSpPr>
          <p:nvPr/>
        </p:nvSpPr>
        <p:spPr bwMode="auto">
          <a:xfrm>
            <a:off x="1117600" y="4508500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0" name="Line 46"/>
          <p:cNvSpPr>
            <a:spLocks noChangeShapeType="1"/>
          </p:cNvSpPr>
          <p:nvPr/>
        </p:nvSpPr>
        <p:spPr bwMode="auto">
          <a:xfrm flipH="1">
            <a:off x="2124075" y="4294188"/>
            <a:ext cx="1588" cy="430212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1" name="Line 47"/>
          <p:cNvSpPr>
            <a:spLocks noChangeShapeType="1"/>
          </p:cNvSpPr>
          <p:nvPr/>
        </p:nvSpPr>
        <p:spPr bwMode="auto">
          <a:xfrm>
            <a:off x="1117600" y="4724400"/>
            <a:ext cx="107950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2" name="Line 48"/>
          <p:cNvSpPr>
            <a:spLocks noChangeShapeType="1"/>
          </p:cNvSpPr>
          <p:nvPr/>
        </p:nvSpPr>
        <p:spPr bwMode="auto">
          <a:xfrm flipH="1" flipV="1">
            <a:off x="3635375" y="3140075"/>
            <a:ext cx="1588" cy="115252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3" name="Line 49"/>
          <p:cNvSpPr>
            <a:spLocks noChangeShapeType="1"/>
          </p:cNvSpPr>
          <p:nvPr/>
        </p:nvSpPr>
        <p:spPr bwMode="auto">
          <a:xfrm>
            <a:off x="1117600" y="3068638"/>
            <a:ext cx="2232025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4" name="Line 50"/>
          <p:cNvSpPr>
            <a:spLocks noChangeShapeType="1"/>
          </p:cNvSpPr>
          <p:nvPr/>
        </p:nvSpPr>
        <p:spPr bwMode="auto">
          <a:xfrm flipH="1" flipV="1">
            <a:off x="5003800" y="1916113"/>
            <a:ext cx="1588" cy="23050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5" name="Line 51"/>
          <p:cNvSpPr>
            <a:spLocks noChangeShapeType="1"/>
          </p:cNvSpPr>
          <p:nvPr/>
        </p:nvSpPr>
        <p:spPr bwMode="auto">
          <a:xfrm>
            <a:off x="1117600" y="1916113"/>
            <a:ext cx="3887788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6" name="未知"/>
          <p:cNvSpPr>
            <a:spLocks/>
          </p:cNvSpPr>
          <p:nvPr/>
        </p:nvSpPr>
        <p:spPr bwMode="auto">
          <a:xfrm>
            <a:off x="1117600" y="4508500"/>
            <a:ext cx="1008063" cy="215900"/>
          </a:xfrm>
          <a:custGeom>
            <a:avLst/>
            <a:gdLst>
              <a:gd name="T0" fmla="*/ 0 w 635"/>
              <a:gd name="T1" fmla="*/ 0 h 136"/>
              <a:gd name="T2" fmla="*/ 363 w 635"/>
              <a:gd name="T3" fmla="*/ 103 h 136"/>
              <a:gd name="T4" fmla="*/ 635 w 635"/>
              <a:gd name="T5" fmla="*/ 136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35" h="136">
                <a:moveTo>
                  <a:pt x="0" y="0"/>
                </a:moveTo>
                <a:cubicBezTo>
                  <a:pt x="60" y="17"/>
                  <a:pt x="257" y="80"/>
                  <a:pt x="363" y="103"/>
                </a:cubicBezTo>
                <a:cubicBezTo>
                  <a:pt x="469" y="126"/>
                  <a:pt x="578" y="129"/>
                  <a:pt x="635" y="136"/>
                </a:cubicBezTo>
              </a:path>
            </a:pathLst>
          </a:custGeom>
          <a:noFill/>
          <a:ln w="508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7" name="Line 53"/>
          <p:cNvSpPr>
            <a:spLocks noChangeShapeType="1"/>
          </p:cNvSpPr>
          <p:nvPr/>
        </p:nvSpPr>
        <p:spPr bwMode="auto">
          <a:xfrm>
            <a:off x="3276600" y="3068638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8" name="未知"/>
          <p:cNvSpPr>
            <a:spLocks/>
          </p:cNvSpPr>
          <p:nvPr/>
        </p:nvSpPr>
        <p:spPr bwMode="auto">
          <a:xfrm>
            <a:off x="2125663" y="1917700"/>
            <a:ext cx="2879725" cy="2808288"/>
          </a:xfrm>
          <a:custGeom>
            <a:avLst/>
            <a:gdLst>
              <a:gd name="T0" fmla="*/ 0 w 1814"/>
              <a:gd name="T1" fmla="*/ 1769 h 1769"/>
              <a:gd name="T2" fmla="*/ 563 w 1814"/>
              <a:gd name="T3" fmla="*/ 1477 h 1769"/>
              <a:gd name="T4" fmla="*/ 966 w 1814"/>
              <a:gd name="T5" fmla="*/ 728 h 1769"/>
              <a:gd name="T6" fmla="*/ 1814 w 1814"/>
              <a:gd name="T7" fmla="*/ 0 h 1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14" h="1769">
                <a:moveTo>
                  <a:pt x="0" y="1769"/>
                </a:moveTo>
                <a:cubicBezTo>
                  <a:pt x="94" y="1720"/>
                  <a:pt x="402" y="1650"/>
                  <a:pt x="563" y="1477"/>
                </a:cubicBezTo>
                <a:cubicBezTo>
                  <a:pt x="724" y="1304"/>
                  <a:pt x="757" y="974"/>
                  <a:pt x="966" y="728"/>
                </a:cubicBezTo>
                <a:cubicBezTo>
                  <a:pt x="1175" y="482"/>
                  <a:pt x="1637" y="152"/>
                  <a:pt x="1814" y="0"/>
                </a:cubicBezTo>
              </a:path>
            </a:pathLst>
          </a:custGeom>
          <a:noFill/>
          <a:ln w="508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19" name="未知"/>
          <p:cNvSpPr>
            <a:spLocks/>
          </p:cNvSpPr>
          <p:nvPr/>
        </p:nvSpPr>
        <p:spPr bwMode="auto">
          <a:xfrm>
            <a:off x="5005388" y="1916113"/>
            <a:ext cx="2662237" cy="2592387"/>
          </a:xfrm>
          <a:custGeom>
            <a:avLst/>
            <a:gdLst>
              <a:gd name="T0" fmla="*/ 0 w 1724"/>
              <a:gd name="T1" fmla="*/ 0 h 1497"/>
              <a:gd name="T2" fmla="*/ 189 w 1724"/>
              <a:gd name="T3" fmla="*/ 113 h 1497"/>
              <a:gd name="T4" fmla="*/ 448 w 1724"/>
              <a:gd name="T5" fmla="*/ 161 h 1497"/>
              <a:gd name="T6" fmla="*/ 967 w 1724"/>
              <a:gd name="T7" fmla="*/ 286 h 1497"/>
              <a:gd name="T8" fmla="*/ 1724 w 1724"/>
              <a:gd name="T9" fmla="*/ 1497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4" h="1497">
                <a:moveTo>
                  <a:pt x="0" y="0"/>
                </a:moveTo>
                <a:cubicBezTo>
                  <a:pt x="32" y="19"/>
                  <a:pt x="114" y="86"/>
                  <a:pt x="189" y="113"/>
                </a:cubicBezTo>
                <a:cubicBezTo>
                  <a:pt x="264" y="140"/>
                  <a:pt x="318" y="132"/>
                  <a:pt x="448" y="161"/>
                </a:cubicBezTo>
                <a:cubicBezTo>
                  <a:pt x="578" y="190"/>
                  <a:pt x="754" y="63"/>
                  <a:pt x="967" y="286"/>
                </a:cubicBezTo>
                <a:cubicBezTo>
                  <a:pt x="1180" y="509"/>
                  <a:pt x="1566" y="1245"/>
                  <a:pt x="1724" y="1497"/>
                </a:cubicBezTo>
              </a:path>
            </a:pathLst>
          </a:custGeom>
          <a:noFill/>
          <a:ln w="508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20" name="Text Box 56"/>
          <p:cNvSpPr txBox="1">
            <a:spLocks noChangeArrowheads="1"/>
          </p:cNvSpPr>
          <p:nvPr/>
        </p:nvSpPr>
        <p:spPr bwMode="auto">
          <a:xfrm>
            <a:off x="8101013" y="4294188"/>
            <a:ext cx="2873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>
                <a:latin typeface="Tahoma" charset="0"/>
              </a:rPr>
              <a:t>t</a:t>
            </a:r>
          </a:p>
        </p:txBody>
      </p:sp>
      <p:sp>
        <p:nvSpPr>
          <p:cNvPr id="11321" name="未知"/>
          <p:cNvSpPr>
            <a:spLocks/>
          </p:cNvSpPr>
          <p:nvPr/>
        </p:nvSpPr>
        <p:spPr bwMode="auto">
          <a:xfrm>
            <a:off x="2124075" y="1916113"/>
            <a:ext cx="2879725" cy="2808287"/>
          </a:xfrm>
          <a:custGeom>
            <a:avLst/>
            <a:gdLst>
              <a:gd name="T0" fmla="*/ 0 w 1814"/>
              <a:gd name="T1" fmla="*/ 1769 h 1769"/>
              <a:gd name="T2" fmla="*/ 563 w 1814"/>
              <a:gd name="T3" fmla="*/ 1477 h 1769"/>
              <a:gd name="T4" fmla="*/ 966 w 1814"/>
              <a:gd name="T5" fmla="*/ 728 h 1769"/>
              <a:gd name="T6" fmla="*/ 1814 w 1814"/>
              <a:gd name="T7" fmla="*/ 0 h 1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14" h="1769">
                <a:moveTo>
                  <a:pt x="0" y="1769"/>
                </a:moveTo>
                <a:cubicBezTo>
                  <a:pt x="94" y="1720"/>
                  <a:pt x="402" y="1650"/>
                  <a:pt x="563" y="1477"/>
                </a:cubicBezTo>
                <a:cubicBezTo>
                  <a:pt x="724" y="1304"/>
                  <a:pt x="757" y="974"/>
                  <a:pt x="966" y="728"/>
                </a:cubicBezTo>
                <a:cubicBezTo>
                  <a:pt x="1175" y="482"/>
                  <a:pt x="1637" y="152"/>
                  <a:pt x="1814" y="0"/>
                </a:cubicBezTo>
              </a:path>
            </a:pathLst>
          </a:custGeom>
          <a:noFill/>
          <a:ln w="50800" cmpd="sng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22" name="未知"/>
          <p:cNvSpPr>
            <a:spLocks/>
          </p:cNvSpPr>
          <p:nvPr/>
        </p:nvSpPr>
        <p:spPr bwMode="auto">
          <a:xfrm>
            <a:off x="1116013" y="4508500"/>
            <a:ext cx="1008062" cy="215900"/>
          </a:xfrm>
          <a:custGeom>
            <a:avLst/>
            <a:gdLst>
              <a:gd name="T0" fmla="*/ 0 w 635"/>
              <a:gd name="T1" fmla="*/ 0 h 136"/>
              <a:gd name="T2" fmla="*/ 363 w 635"/>
              <a:gd name="T3" fmla="*/ 103 h 136"/>
              <a:gd name="T4" fmla="*/ 635 w 635"/>
              <a:gd name="T5" fmla="*/ 136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35" h="136">
                <a:moveTo>
                  <a:pt x="0" y="0"/>
                </a:moveTo>
                <a:cubicBezTo>
                  <a:pt x="60" y="17"/>
                  <a:pt x="257" y="80"/>
                  <a:pt x="363" y="103"/>
                </a:cubicBezTo>
                <a:cubicBezTo>
                  <a:pt x="469" y="126"/>
                  <a:pt x="578" y="129"/>
                  <a:pt x="635" y="136"/>
                </a:cubicBezTo>
              </a:path>
            </a:pathLst>
          </a:custGeom>
          <a:noFill/>
          <a:ln w="50800" cmpd="sng">
            <a:solidFill>
              <a:srgbClr val="FF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23" name="Text Box 59"/>
          <p:cNvSpPr txBox="1">
            <a:spLocks noChangeArrowheads="1"/>
          </p:cNvSpPr>
          <p:nvPr/>
        </p:nvSpPr>
        <p:spPr bwMode="auto">
          <a:xfrm>
            <a:off x="755650" y="4222750"/>
            <a:ext cx="288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>
                <a:latin typeface="Tahoma" charset="0"/>
              </a:rPr>
              <a:t>o</a:t>
            </a:r>
          </a:p>
        </p:txBody>
      </p:sp>
      <p:sp>
        <p:nvSpPr>
          <p:cNvPr id="11324" name="Text Box 60"/>
          <p:cNvSpPr txBox="1">
            <a:spLocks noChangeArrowheads="1"/>
          </p:cNvSpPr>
          <p:nvPr/>
        </p:nvSpPr>
        <p:spPr bwMode="auto">
          <a:xfrm>
            <a:off x="611188" y="4581525"/>
            <a:ext cx="576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b="1">
                <a:latin typeface="Tahoma" charset="0"/>
              </a:rPr>
              <a:t>-2</a:t>
            </a:r>
          </a:p>
        </p:txBody>
      </p:sp>
      <p:sp>
        <p:nvSpPr>
          <p:cNvPr id="11325" name="Text Box 61"/>
          <p:cNvSpPr txBox="1">
            <a:spLocks noChangeArrowheads="1"/>
          </p:cNvSpPr>
          <p:nvPr/>
        </p:nvSpPr>
        <p:spPr bwMode="auto">
          <a:xfrm>
            <a:off x="684213" y="3644900"/>
            <a:ext cx="3603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2</a:t>
            </a:r>
          </a:p>
        </p:txBody>
      </p:sp>
      <p:sp>
        <p:nvSpPr>
          <p:cNvPr id="11326" name="Text Box 62"/>
          <p:cNvSpPr txBox="1">
            <a:spLocks noChangeArrowheads="1"/>
          </p:cNvSpPr>
          <p:nvPr/>
        </p:nvSpPr>
        <p:spPr bwMode="auto">
          <a:xfrm>
            <a:off x="684213" y="3140075"/>
            <a:ext cx="3603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4</a:t>
            </a:r>
          </a:p>
        </p:txBody>
      </p:sp>
      <p:sp>
        <p:nvSpPr>
          <p:cNvPr id="11327" name="Text Box 63"/>
          <p:cNvSpPr txBox="1">
            <a:spLocks noChangeArrowheads="1"/>
          </p:cNvSpPr>
          <p:nvPr/>
        </p:nvSpPr>
        <p:spPr bwMode="auto">
          <a:xfrm>
            <a:off x="684213" y="2132013"/>
            <a:ext cx="792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8</a:t>
            </a:r>
          </a:p>
        </p:txBody>
      </p:sp>
      <p:sp>
        <p:nvSpPr>
          <p:cNvPr id="11328" name="Text Box 64"/>
          <p:cNvSpPr txBox="1">
            <a:spLocks noChangeArrowheads="1"/>
          </p:cNvSpPr>
          <p:nvPr/>
        </p:nvSpPr>
        <p:spPr bwMode="auto">
          <a:xfrm>
            <a:off x="684213" y="2636838"/>
            <a:ext cx="431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6</a:t>
            </a:r>
          </a:p>
        </p:txBody>
      </p:sp>
      <p:sp>
        <p:nvSpPr>
          <p:cNvPr id="11329" name="Text Box 65"/>
          <p:cNvSpPr txBox="1">
            <a:spLocks noChangeArrowheads="1"/>
          </p:cNvSpPr>
          <p:nvPr/>
        </p:nvSpPr>
        <p:spPr bwMode="auto">
          <a:xfrm>
            <a:off x="539750" y="1519238"/>
            <a:ext cx="504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ahoma" charset="0"/>
              </a:rPr>
              <a:t>10</a:t>
            </a:r>
          </a:p>
        </p:txBody>
      </p:sp>
      <p:sp>
        <p:nvSpPr>
          <p:cNvPr id="11330" name="Line 66"/>
          <p:cNvSpPr>
            <a:spLocks noChangeShapeType="1"/>
          </p:cNvSpPr>
          <p:nvPr/>
        </p:nvSpPr>
        <p:spPr bwMode="auto">
          <a:xfrm>
            <a:off x="1116013" y="1700213"/>
            <a:ext cx="71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31" name="未知"/>
          <p:cNvSpPr>
            <a:spLocks/>
          </p:cNvSpPr>
          <p:nvPr/>
        </p:nvSpPr>
        <p:spPr bwMode="auto">
          <a:xfrm>
            <a:off x="5003800" y="1916113"/>
            <a:ext cx="2662238" cy="2592387"/>
          </a:xfrm>
          <a:custGeom>
            <a:avLst/>
            <a:gdLst>
              <a:gd name="T0" fmla="*/ 0 w 1724"/>
              <a:gd name="T1" fmla="*/ 0 h 1497"/>
              <a:gd name="T2" fmla="*/ 189 w 1724"/>
              <a:gd name="T3" fmla="*/ 113 h 1497"/>
              <a:gd name="T4" fmla="*/ 448 w 1724"/>
              <a:gd name="T5" fmla="*/ 161 h 1497"/>
              <a:gd name="T6" fmla="*/ 967 w 1724"/>
              <a:gd name="T7" fmla="*/ 286 h 1497"/>
              <a:gd name="T8" fmla="*/ 1724 w 1724"/>
              <a:gd name="T9" fmla="*/ 1497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4" h="1497">
                <a:moveTo>
                  <a:pt x="0" y="0"/>
                </a:moveTo>
                <a:cubicBezTo>
                  <a:pt x="32" y="19"/>
                  <a:pt x="114" y="86"/>
                  <a:pt x="189" y="113"/>
                </a:cubicBezTo>
                <a:cubicBezTo>
                  <a:pt x="264" y="140"/>
                  <a:pt x="318" y="132"/>
                  <a:pt x="448" y="161"/>
                </a:cubicBezTo>
                <a:cubicBezTo>
                  <a:pt x="578" y="190"/>
                  <a:pt x="754" y="63"/>
                  <a:pt x="967" y="286"/>
                </a:cubicBezTo>
                <a:cubicBezTo>
                  <a:pt x="1180" y="509"/>
                  <a:pt x="1566" y="1245"/>
                  <a:pt x="1724" y="1497"/>
                </a:cubicBezTo>
              </a:path>
            </a:pathLst>
          </a:custGeom>
          <a:noFill/>
          <a:ln w="50800" cmpd="sng">
            <a:solidFill>
              <a:srgbClr val="FF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332" name="Text Box 68"/>
          <p:cNvSpPr txBox="1">
            <a:spLocks noChangeArrowheads="1"/>
          </p:cNvSpPr>
          <p:nvPr/>
        </p:nvSpPr>
        <p:spPr bwMode="auto">
          <a:xfrm>
            <a:off x="900113" y="5013325"/>
            <a:ext cx="73437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4400" b="1">
                <a:solidFill>
                  <a:srgbClr val="0000FF"/>
                </a:solidFill>
                <a:ea typeface="楷体_GB2312" charset="0"/>
              </a:rPr>
              <a:t>思考</a:t>
            </a:r>
            <a:r>
              <a:rPr lang="en-US" altLang="zh-CN" sz="4400" b="1">
                <a:solidFill>
                  <a:srgbClr val="0000FF"/>
                </a:solidFill>
                <a:ea typeface="楷体_GB2312" charset="0"/>
              </a:rPr>
              <a:t>:</a:t>
            </a:r>
            <a:r>
              <a:rPr lang="zh-CN" altLang="en-US" sz="3600" b="1">
                <a:ea typeface="楷体_GB2312" charset="0"/>
              </a:rPr>
              <a:t>气温发生了怎样的变化</a:t>
            </a:r>
            <a:r>
              <a:rPr lang="zh-CN" altLang="en-US" sz="2800" b="1"/>
              <a:t>？</a:t>
            </a:r>
          </a:p>
        </p:txBody>
      </p:sp>
      <p:sp>
        <p:nvSpPr>
          <p:cNvPr id="11333" name="Text Box 69"/>
          <p:cNvSpPr txBox="1">
            <a:spLocks noChangeArrowheads="1"/>
          </p:cNvSpPr>
          <p:nvPr/>
        </p:nvSpPr>
        <p:spPr bwMode="auto">
          <a:xfrm>
            <a:off x="360363" y="5734050"/>
            <a:ext cx="8675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600" b="1">
                <a:ea typeface="楷体_GB2312" charset="0"/>
              </a:rPr>
              <a:t>在哪段时间气温升高，在哪段气温降低？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3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 descr="羊皮纸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9600887"/>
              </p:ext>
            </p:extLst>
          </p:nvPr>
        </p:nvGraphicFramePr>
        <p:xfrm>
          <a:off x="4916479" y="2593949"/>
          <a:ext cx="3524250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93" r:id="rId3" imgW="1575484" imgH="228699" progId="Equation.3">
                  <p:embed/>
                </p:oleObj>
              </mc:Choice>
              <mc:Fallback>
                <p:oleObj r:id="rId3" imgW="1575484" imgH="228699" progId="Equation.3">
                  <p:embed/>
                  <p:pic>
                    <p:nvPicPr>
                      <p:cNvPr id="0" name="Object 2" descr="羊皮纸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6479" y="2593949"/>
                        <a:ext cx="3524250" cy="484188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3" descr="羊皮纸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4942062"/>
              </p:ext>
            </p:extLst>
          </p:nvPr>
        </p:nvGraphicFramePr>
        <p:xfrm>
          <a:off x="4876792" y="3140049"/>
          <a:ext cx="862012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94" r:id="rId6" imgW="457002" imgH="215806" progId="Equation.3">
                  <p:embed/>
                </p:oleObj>
              </mc:Choice>
              <mc:Fallback>
                <p:oleObj r:id="rId6" imgW="457002" imgH="215806" progId="Equation.3">
                  <p:embed/>
                  <p:pic>
                    <p:nvPicPr>
                      <p:cNvPr id="0" name="Object 3" descr="羊皮纸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792" y="3140049"/>
                        <a:ext cx="862012" cy="381000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Object 4" descr="羊皮纸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1329749"/>
              </p:ext>
            </p:extLst>
          </p:nvPr>
        </p:nvGraphicFramePr>
        <p:xfrm>
          <a:off x="7003099" y="3160684"/>
          <a:ext cx="1493838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95" r:id="rId8" imgW="812095" imgH="215713" progId="Equation.3">
                  <p:embed/>
                </p:oleObj>
              </mc:Choice>
              <mc:Fallback>
                <p:oleObj r:id="rId8" imgW="812095" imgH="215713" progId="Equation.3">
                  <p:embed/>
                  <p:pic>
                    <p:nvPicPr>
                      <p:cNvPr id="0" name="Object 4" descr="羊皮纸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3099" y="3160684"/>
                        <a:ext cx="1493838" cy="381000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7" name="Text Box 5" descr="羊皮纸"/>
          <p:cNvSpPr txBox="1">
            <a:spLocks noChangeArrowheads="1"/>
          </p:cNvSpPr>
          <p:nvPr/>
        </p:nvSpPr>
        <p:spPr bwMode="auto">
          <a:xfrm>
            <a:off x="4887904" y="3597249"/>
            <a:ext cx="3581400" cy="892552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latin typeface="Times New Roman" charset="0"/>
              </a:rPr>
              <a:t>        函数</a:t>
            </a:r>
            <a:r>
              <a:rPr lang="en-US" altLang="zh-CN" sz="2400" i="1" dirty="0">
                <a:latin typeface="Times New Roman" charset="0"/>
              </a:rPr>
              <a:t>f (x)</a:t>
            </a:r>
            <a:r>
              <a:rPr lang="zh-CN" altLang="en-US" sz="2400" dirty="0">
                <a:latin typeface="Times New Roman" charset="0"/>
              </a:rPr>
              <a:t>在给定区间上为</a:t>
            </a:r>
            <a:r>
              <a:rPr lang="zh-CN" altLang="en-US" sz="2800" dirty="0">
                <a:solidFill>
                  <a:srgbClr val="FF0000"/>
                </a:solidFill>
                <a:latin typeface="Times New Roman" charset="0"/>
              </a:rPr>
              <a:t>增函数</a:t>
            </a:r>
            <a:r>
              <a:rPr lang="zh-CN" altLang="en-US" sz="2400" dirty="0">
                <a:latin typeface="Times New Roman" charset="0"/>
              </a:rPr>
              <a:t>。</a:t>
            </a:r>
          </a:p>
        </p:txBody>
      </p:sp>
      <p:grpSp>
        <p:nvGrpSpPr>
          <p:cNvPr id="15365" name="Group 6"/>
          <p:cNvGrpSpPr>
            <a:grpSpLocks/>
          </p:cNvGrpSpPr>
          <p:nvPr/>
        </p:nvGrpSpPr>
        <p:grpSpPr bwMode="auto">
          <a:xfrm>
            <a:off x="976313" y="2155797"/>
            <a:ext cx="3159125" cy="2339975"/>
            <a:chOff x="0" y="0"/>
            <a:chExt cx="1990" cy="1474"/>
          </a:xfrm>
        </p:grpSpPr>
        <p:sp>
          <p:nvSpPr>
            <p:cNvPr id="18439" name="Line 7"/>
            <p:cNvSpPr>
              <a:spLocks noChangeShapeType="1"/>
            </p:cNvSpPr>
            <p:nvPr/>
          </p:nvSpPr>
          <p:spPr bwMode="auto">
            <a:xfrm>
              <a:off x="9" y="1183"/>
              <a:ext cx="192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8440" name="Line 8"/>
            <p:cNvSpPr>
              <a:spLocks noChangeShapeType="1"/>
            </p:cNvSpPr>
            <p:nvPr/>
          </p:nvSpPr>
          <p:spPr bwMode="auto">
            <a:xfrm>
              <a:off x="239" y="97"/>
              <a:ext cx="0" cy="137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arrow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8441" name="Text Box 9"/>
            <p:cNvSpPr txBox="1">
              <a:spLocks noChangeArrowheads="1"/>
            </p:cNvSpPr>
            <p:nvPr/>
          </p:nvSpPr>
          <p:spPr bwMode="auto">
            <a:xfrm>
              <a:off x="34" y="1216"/>
              <a:ext cx="17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000">
                  <a:latin typeface="Times New Roman" charset="0"/>
                </a:rPr>
                <a:t>O</a:t>
              </a:r>
            </a:p>
          </p:txBody>
        </p:sp>
        <p:sp>
          <p:nvSpPr>
            <p:cNvPr id="18442" name="Text Box 10"/>
            <p:cNvSpPr txBox="1">
              <a:spLocks noChangeArrowheads="1"/>
            </p:cNvSpPr>
            <p:nvPr/>
          </p:nvSpPr>
          <p:spPr bwMode="auto">
            <a:xfrm>
              <a:off x="1785" y="1183"/>
              <a:ext cx="20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400" i="1">
                  <a:latin typeface="Times New Roman" charset="0"/>
                </a:rPr>
                <a:t>x</a:t>
              </a:r>
            </a:p>
          </p:txBody>
        </p:sp>
        <p:sp>
          <p:nvSpPr>
            <p:cNvPr id="18443" name="Text Box 11"/>
            <p:cNvSpPr txBox="1">
              <a:spLocks noChangeArrowheads="1"/>
            </p:cNvSpPr>
            <p:nvPr/>
          </p:nvSpPr>
          <p:spPr bwMode="auto">
            <a:xfrm>
              <a:off x="0" y="0"/>
              <a:ext cx="20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400" i="1">
                  <a:latin typeface="Times New Roman" charset="0"/>
                </a:rPr>
                <a:t>y</a:t>
              </a:r>
            </a:p>
          </p:txBody>
        </p:sp>
      </p:grpSp>
      <p:sp>
        <p:nvSpPr>
          <p:cNvPr id="18444" name="未知"/>
          <p:cNvSpPr>
            <a:spLocks/>
          </p:cNvSpPr>
          <p:nvPr/>
        </p:nvSpPr>
        <p:spPr bwMode="auto">
          <a:xfrm>
            <a:off x="1524000" y="2357409"/>
            <a:ext cx="2111375" cy="1233488"/>
          </a:xfrm>
          <a:custGeom>
            <a:avLst/>
            <a:gdLst>
              <a:gd name="T0" fmla="*/ 0 w 1488"/>
              <a:gd name="T1" fmla="*/ 816 h 816"/>
              <a:gd name="T2" fmla="*/ 912 w 1488"/>
              <a:gd name="T3" fmla="*/ 624 h 816"/>
              <a:gd name="T4" fmla="*/ 1488 w 1488"/>
              <a:gd name="T5" fmla="*/ 0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88" h="816">
                <a:moveTo>
                  <a:pt x="0" y="816"/>
                </a:moveTo>
                <a:cubicBezTo>
                  <a:pt x="332" y="788"/>
                  <a:pt x="664" y="760"/>
                  <a:pt x="912" y="624"/>
                </a:cubicBezTo>
                <a:cubicBezTo>
                  <a:pt x="1160" y="488"/>
                  <a:pt x="1392" y="104"/>
                  <a:pt x="1488" y="0"/>
                </a:cubicBezTo>
              </a:path>
            </a:pathLst>
          </a:custGeom>
          <a:noFill/>
          <a:ln w="5715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graphicFrame>
        <p:nvGraphicFramePr>
          <p:cNvPr id="1536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915170"/>
              </p:ext>
            </p:extLst>
          </p:nvPr>
        </p:nvGraphicFramePr>
        <p:xfrm>
          <a:off x="1831975" y="2579659"/>
          <a:ext cx="1050925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96" r:id="rId10" imgW="520700" imgH="203200" progId="Equation.3">
                  <p:embed/>
                </p:oleObj>
              </mc:Choice>
              <mc:Fallback>
                <p:oleObj r:id="rId10" imgW="520700" imgH="2032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1975" y="2579659"/>
                        <a:ext cx="1050925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933595" y="966759"/>
            <a:ext cx="5943600" cy="528638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Times New Roman" charset="0"/>
              </a:rPr>
              <a:t>如何用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charset="0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Times New Roman" charset="0"/>
              </a:rPr>
              <a:t>与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charset="0"/>
              </a:rPr>
              <a:t>f(x)</a:t>
            </a:r>
            <a:r>
              <a:rPr lang="zh-CN" altLang="en-US" sz="2800" b="1" dirty="0">
                <a:solidFill>
                  <a:srgbClr val="0000FF"/>
                </a:solidFill>
                <a:latin typeface="Times New Roman" charset="0"/>
              </a:rPr>
              <a:t>来描述上升的图像？</a:t>
            </a:r>
            <a:endParaRPr lang="zh-CN" altLang="en-US" sz="2800" b="1" dirty="0">
              <a:solidFill>
                <a:srgbClr val="FF0000"/>
              </a:solidFill>
              <a:latin typeface="Times New Roman" charset="0"/>
            </a:endParaRPr>
          </a:p>
        </p:txBody>
      </p:sp>
      <p:grpSp>
        <p:nvGrpSpPr>
          <p:cNvPr id="18447" name="Group 15"/>
          <p:cNvGrpSpPr>
            <a:grpSpLocks/>
          </p:cNvGrpSpPr>
          <p:nvPr/>
        </p:nvGrpSpPr>
        <p:grpSpPr bwMode="auto">
          <a:xfrm>
            <a:off x="2185988" y="3403572"/>
            <a:ext cx="860425" cy="1030287"/>
            <a:chOff x="0" y="0"/>
            <a:chExt cx="542" cy="649"/>
          </a:xfrm>
        </p:grpSpPr>
        <p:sp>
          <p:nvSpPr>
            <p:cNvPr id="18448" name="AutoShape 16"/>
            <p:cNvSpPr>
              <a:spLocks noChangeArrowheads="1"/>
            </p:cNvSpPr>
            <p:nvPr/>
          </p:nvSpPr>
          <p:spPr bwMode="auto">
            <a:xfrm>
              <a:off x="66" y="0"/>
              <a:ext cx="68" cy="64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graphicFrame>
          <p:nvGraphicFramePr>
            <p:cNvPr id="15404" name="Object 17"/>
            <p:cNvGraphicFramePr>
              <a:graphicFrameLocks noChangeAspect="1"/>
            </p:cNvGraphicFramePr>
            <p:nvPr/>
          </p:nvGraphicFramePr>
          <p:xfrm>
            <a:off x="110" y="9"/>
            <a:ext cx="432" cy="3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97" r:id="rId12" imgW="342900" imgH="215900" progId="Equation.3">
                    <p:embed/>
                  </p:oleObj>
                </mc:Choice>
                <mc:Fallback>
                  <p:oleObj r:id="rId12" imgW="342900" imgH="215900" progId="Equation.3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" y="9"/>
                          <a:ext cx="432" cy="3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50" name="Line 18"/>
            <p:cNvSpPr>
              <a:spLocks noChangeShapeType="1"/>
            </p:cNvSpPr>
            <p:nvPr/>
          </p:nvSpPr>
          <p:spPr bwMode="auto">
            <a:xfrm>
              <a:off x="94" y="64"/>
              <a:ext cx="0" cy="349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grpSp>
          <p:nvGrpSpPr>
            <p:cNvPr id="15406" name="Group 19"/>
            <p:cNvGrpSpPr>
              <a:grpSpLocks/>
            </p:cNvGrpSpPr>
            <p:nvPr/>
          </p:nvGrpSpPr>
          <p:grpSpPr bwMode="auto">
            <a:xfrm>
              <a:off x="0" y="349"/>
              <a:ext cx="219" cy="300"/>
              <a:chOff x="0" y="0"/>
              <a:chExt cx="219" cy="300"/>
            </a:xfrm>
          </p:grpSpPr>
          <p:graphicFrame>
            <p:nvGraphicFramePr>
              <p:cNvPr id="15407" name="Object 20"/>
              <p:cNvGraphicFramePr>
                <a:graphicFrameLocks noChangeAspect="1"/>
              </p:cNvGraphicFramePr>
              <p:nvPr/>
            </p:nvGraphicFramePr>
            <p:xfrm>
              <a:off x="0" y="27"/>
              <a:ext cx="219" cy="27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5598" r:id="rId14" imgW="165172" imgH="215994" progId="Equation.3">
                      <p:embed/>
                    </p:oleObj>
                  </mc:Choice>
                  <mc:Fallback>
                    <p:oleObj r:id="rId14" imgW="165172" imgH="215994" progId="Equation.3">
                      <p:embed/>
                      <p:pic>
                        <p:nvPicPr>
                          <p:cNvPr id="0" name="Object 2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0" y="27"/>
                            <a:ext cx="219" cy="27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8453" name="AutoShape 21"/>
              <p:cNvSpPr>
                <a:spLocks noChangeArrowheads="1"/>
              </p:cNvSpPr>
              <p:nvPr/>
            </p:nvSpPr>
            <p:spPr bwMode="auto">
              <a:xfrm>
                <a:off x="63" y="0"/>
                <a:ext cx="68" cy="65"/>
              </a:xfrm>
              <a:prstGeom prst="octagon">
                <a:avLst>
                  <a:gd name="adj" fmla="val 29287"/>
                </a:avLst>
              </a:prstGeom>
              <a:solidFill>
                <a:srgbClr val="FF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</p:grpSp>
      </p:grpSp>
      <p:sp>
        <p:nvSpPr>
          <p:cNvPr id="18454" name="AutoShape 22"/>
          <p:cNvSpPr>
            <a:spLocks noChangeArrowheads="1"/>
          </p:cNvSpPr>
          <p:nvPr/>
        </p:nvSpPr>
        <p:spPr bwMode="auto">
          <a:xfrm>
            <a:off x="6030904" y="3292449"/>
            <a:ext cx="704850" cy="107950"/>
          </a:xfrm>
          <a:prstGeom prst="rightArrow">
            <a:avLst>
              <a:gd name="adj1" fmla="val 50000"/>
              <a:gd name="adj2" fmla="val 163235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grpSp>
        <p:nvGrpSpPr>
          <p:cNvPr id="18480" name="Group 48"/>
          <p:cNvGrpSpPr>
            <a:grpSpLocks/>
          </p:cNvGrpSpPr>
          <p:nvPr/>
        </p:nvGrpSpPr>
        <p:grpSpPr bwMode="auto">
          <a:xfrm>
            <a:off x="3105150" y="2738409"/>
            <a:ext cx="827088" cy="1695450"/>
            <a:chOff x="0" y="0"/>
            <a:chExt cx="521" cy="1068"/>
          </a:xfrm>
        </p:grpSpPr>
        <p:graphicFrame>
          <p:nvGraphicFramePr>
            <p:cNvPr id="15379" name="Object 49"/>
            <p:cNvGraphicFramePr>
              <a:graphicFrameLocks noChangeAspect="1"/>
            </p:cNvGraphicFramePr>
            <p:nvPr/>
          </p:nvGraphicFramePr>
          <p:xfrm>
            <a:off x="175" y="266"/>
            <a:ext cx="346" cy="2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99" r:id="rId16" imgW="355600" imgH="215900" progId="Equation.3">
                    <p:embed/>
                  </p:oleObj>
                </mc:Choice>
                <mc:Fallback>
                  <p:oleObj r:id="rId16" imgW="355600" imgH="215900" progId="Equation.3">
                    <p:embed/>
                    <p:pic>
                      <p:nvPicPr>
                        <p:cNvPr id="0" name="Object 4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5" y="266"/>
                          <a:ext cx="346" cy="29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82" name="Line 50"/>
            <p:cNvSpPr>
              <a:spLocks noChangeShapeType="1"/>
            </p:cNvSpPr>
            <p:nvPr/>
          </p:nvSpPr>
          <p:spPr bwMode="auto">
            <a:xfrm>
              <a:off x="156" y="48"/>
              <a:ext cx="0" cy="792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grpSp>
          <p:nvGrpSpPr>
            <p:cNvPr id="15381" name="Group 51"/>
            <p:cNvGrpSpPr>
              <a:grpSpLocks/>
            </p:cNvGrpSpPr>
            <p:nvPr/>
          </p:nvGrpSpPr>
          <p:grpSpPr bwMode="auto">
            <a:xfrm>
              <a:off x="0" y="768"/>
              <a:ext cx="203" cy="300"/>
              <a:chOff x="0" y="0"/>
              <a:chExt cx="203" cy="300"/>
            </a:xfrm>
          </p:grpSpPr>
          <p:graphicFrame>
            <p:nvGraphicFramePr>
              <p:cNvPr id="15383" name="Object 52"/>
              <p:cNvGraphicFramePr>
                <a:graphicFrameLocks noChangeAspect="1"/>
              </p:cNvGraphicFramePr>
              <p:nvPr/>
            </p:nvGraphicFramePr>
            <p:xfrm>
              <a:off x="0" y="27"/>
              <a:ext cx="203" cy="27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5600" r:id="rId18" imgW="177800" imgH="215900" progId="Equation.3">
                      <p:embed/>
                    </p:oleObj>
                  </mc:Choice>
                  <mc:Fallback>
                    <p:oleObj r:id="rId18" imgW="177800" imgH="215900" progId="Equation.3">
                      <p:embed/>
                      <p:pic>
                        <p:nvPicPr>
                          <p:cNvPr id="0" name="Object 5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0" y="27"/>
                            <a:ext cx="203" cy="27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8485" name="AutoShape 53"/>
              <p:cNvSpPr>
                <a:spLocks noChangeArrowheads="1"/>
              </p:cNvSpPr>
              <p:nvPr/>
            </p:nvSpPr>
            <p:spPr bwMode="auto">
              <a:xfrm>
                <a:off x="108" y="0"/>
                <a:ext cx="68" cy="65"/>
              </a:xfrm>
              <a:prstGeom prst="octagon">
                <a:avLst>
                  <a:gd name="adj" fmla="val 29287"/>
                </a:avLst>
              </a:prstGeom>
              <a:solidFill>
                <a:srgbClr val="FF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</p:grpSp>
        <p:sp>
          <p:nvSpPr>
            <p:cNvPr id="18486" name="AutoShape 54"/>
            <p:cNvSpPr>
              <a:spLocks noChangeArrowheads="1"/>
            </p:cNvSpPr>
            <p:nvPr/>
          </p:nvSpPr>
          <p:spPr bwMode="auto">
            <a:xfrm>
              <a:off x="108" y="0"/>
              <a:ext cx="68" cy="65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8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  <p:bldP spid="184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838200" y="1039860"/>
            <a:ext cx="5791200" cy="528638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Times New Roman" charset="0"/>
              </a:rPr>
              <a:t>如何用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charset="0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Times New Roman" charset="0"/>
              </a:rPr>
              <a:t>与 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charset="0"/>
              </a:rPr>
              <a:t>f(x)</a:t>
            </a:r>
            <a:r>
              <a:rPr lang="zh-CN" altLang="en-US" sz="2800" b="1" dirty="0">
                <a:solidFill>
                  <a:srgbClr val="0000FF"/>
                </a:solidFill>
                <a:latin typeface="Times New Roman" charset="0"/>
              </a:rPr>
              <a:t>来描述下降的图像？</a:t>
            </a:r>
            <a:endParaRPr lang="zh-CN" altLang="en-US" sz="2800" b="1" dirty="0">
              <a:solidFill>
                <a:srgbClr val="FF0000"/>
              </a:solidFill>
              <a:latin typeface="Times New Roman" charset="0"/>
            </a:endParaRPr>
          </a:p>
        </p:txBody>
      </p:sp>
      <p:graphicFrame>
        <p:nvGraphicFramePr>
          <p:cNvPr id="3" name="Object 24" descr="羊皮纸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2958293"/>
              </p:ext>
            </p:extLst>
          </p:nvPr>
        </p:nvGraphicFramePr>
        <p:xfrm>
          <a:off x="4883048" y="2514624"/>
          <a:ext cx="3524250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68" r:id="rId3" imgW="1575484" imgH="228699" progId="Equation.3">
                  <p:embed/>
                </p:oleObj>
              </mc:Choice>
              <mc:Fallback>
                <p:oleObj r:id="rId3" imgW="1575484" imgH="22869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3048" y="2514624"/>
                        <a:ext cx="3524250" cy="484188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25" descr="羊皮纸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6596082"/>
              </p:ext>
            </p:extLst>
          </p:nvPr>
        </p:nvGraphicFramePr>
        <p:xfrm>
          <a:off x="4843361" y="3060724"/>
          <a:ext cx="862012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69" r:id="rId6" imgW="457002" imgH="215806" progId="Equation.3">
                  <p:embed/>
                </p:oleObj>
              </mc:Choice>
              <mc:Fallback>
                <p:oleObj r:id="rId6" imgW="457002" imgH="21580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3361" y="3060724"/>
                        <a:ext cx="862012" cy="381000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26" descr="羊皮纸"/>
          <p:cNvSpPr txBox="1">
            <a:spLocks noChangeArrowheads="1"/>
          </p:cNvSpPr>
          <p:nvPr/>
        </p:nvSpPr>
        <p:spPr bwMode="auto">
          <a:xfrm>
            <a:off x="4854473" y="3517924"/>
            <a:ext cx="3581400" cy="892552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latin typeface="Times New Roman" charset="0"/>
              </a:rPr>
              <a:t>        函数</a:t>
            </a:r>
            <a:r>
              <a:rPr lang="en-US" altLang="zh-CN" sz="2400" i="1" dirty="0">
                <a:latin typeface="Times New Roman" charset="0"/>
              </a:rPr>
              <a:t>f (x)</a:t>
            </a:r>
            <a:r>
              <a:rPr lang="zh-CN" altLang="en-US" sz="2400" dirty="0">
                <a:latin typeface="Times New Roman" charset="0"/>
              </a:rPr>
              <a:t>在给定区间上为</a:t>
            </a:r>
            <a:r>
              <a:rPr lang="zh-CN" altLang="en-US" sz="2800" dirty="0">
                <a:solidFill>
                  <a:srgbClr val="FF0000"/>
                </a:solidFill>
                <a:latin typeface="Times New Roman" charset="0"/>
              </a:rPr>
              <a:t>减函数</a:t>
            </a:r>
            <a:r>
              <a:rPr lang="zh-CN" altLang="en-US" sz="2400" dirty="0">
                <a:latin typeface="Times New Roman" charset="0"/>
              </a:rPr>
              <a:t>。</a:t>
            </a:r>
            <a:endParaRPr lang="zh-CN" altLang="en-US" sz="2400" b="1" dirty="0">
              <a:latin typeface="Times New Roman" charset="0"/>
            </a:endParaRPr>
          </a:p>
        </p:txBody>
      </p:sp>
      <p:sp>
        <p:nvSpPr>
          <p:cNvPr id="6" name="AutoShape 27"/>
          <p:cNvSpPr>
            <a:spLocks noChangeArrowheads="1"/>
          </p:cNvSpPr>
          <p:nvPr/>
        </p:nvSpPr>
        <p:spPr bwMode="auto">
          <a:xfrm>
            <a:off x="6073673" y="3213124"/>
            <a:ext cx="685800" cy="152400"/>
          </a:xfrm>
          <a:prstGeom prst="rightArrow">
            <a:avLst>
              <a:gd name="adj1" fmla="val 50000"/>
              <a:gd name="adj2" fmla="val 1125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graphicFrame>
        <p:nvGraphicFramePr>
          <p:cNvPr id="7" name="Object 28" descr="羊皮纸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1616309"/>
              </p:ext>
            </p:extLst>
          </p:nvPr>
        </p:nvGraphicFramePr>
        <p:xfrm>
          <a:off x="7042048" y="3060724"/>
          <a:ext cx="14160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70" r:id="rId8" imgW="812095" imgH="215713" progId="Equation.3">
                  <p:embed/>
                </p:oleObj>
              </mc:Choice>
              <mc:Fallback>
                <p:oleObj r:id="rId8" imgW="812095" imgH="2157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2048" y="3060724"/>
                        <a:ext cx="1416050" cy="381000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914400" y="2362168"/>
            <a:ext cx="3151188" cy="2286000"/>
            <a:chOff x="0" y="0"/>
            <a:chExt cx="1985" cy="1440"/>
          </a:xfrm>
        </p:grpSpPr>
        <p:graphicFrame>
          <p:nvGraphicFramePr>
            <p:cNvPr id="9" name="Object 30"/>
            <p:cNvGraphicFramePr>
              <a:graphicFrameLocks noChangeAspect="1"/>
            </p:cNvGraphicFramePr>
            <p:nvPr/>
          </p:nvGraphicFramePr>
          <p:xfrm>
            <a:off x="349" y="816"/>
            <a:ext cx="366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671" r:id="rId10" imgW="342900" imgH="215900" progId="Equation.3">
                    <p:embed/>
                  </p:oleObj>
                </mc:Choice>
                <mc:Fallback>
                  <p:oleObj r:id="rId10" imgW="342900" imgH="2159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9" y="816"/>
                          <a:ext cx="366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1"/>
            <p:cNvGraphicFramePr>
              <a:graphicFrameLocks noChangeAspect="1"/>
            </p:cNvGraphicFramePr>
            <p:nvPr/>
          </p:nvGraphicFramePr>
          <p:xfrm>
            <a:off x="928" y="816"/>
            <a:ext cx="308" cy="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672" r:id="rId12" imgW="355600" imgH="215900" progId="Equation.3">
                    <p:embed/>
                  </p:oleObj>
                </mc:Choice>
                <mc:Fallback>
                  <p:oleObj r:id="rId12" imgW="355600" imgH="2159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28" y="816"/>
                          <a:ext cx="308" cy="2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32"/>
            <p:cNvGraphicFramePr>
              <a:graphicFrameLocks noChangeAspect="1"/>
            </p:cNvGraphicFramePr>
            <p:nvPr/>
          </p:nvGraphicFramePr>
          <p:xfrm>
            <a:off x="838" y="104"/>
            <a:ext cx="623" cy="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673" r:id="rId14" imgW="520700" imgH="203200" progId="Equation.3">
                    <p:embed/>
                  </p:oleObj>
                </mc:Choice>
                <mc:Fallback>
                  <p:oleObj r:id="rId14" imgW="520700" imgH="2032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8" y="104"/>
                          <a:ext cx="623" cy="3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Line 33"/>
            <p:cNvSpPr>
              <a:spLocks noChangeShapeType="1"/>
            </p:cNvSpPr>
            <p:nvPr/>
          </p:nvSpPr>
          <p:spPr bwMode="auto">
            <a:xfrm>
              <a:off x="1304" y="903"/>
              <a:ext cx="1" cy="229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3" name="Line 34"/>
            <p:cNvSpPr>
              <a:spLocks noChangeShapeType="1"/>
            </p:cNvSpPr>
            <p:nvPr/>
          </p:nvSpPr>
          <p:spPr bwMode="auto">
            <a:xfrm flipH="1">
              <a:off x="768" y="528"/>
              <a:ext cx="0" cy="631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grpSp>
          <p:nvGrpSpPr>
            <p:cNvPr id="14" name="Group 35"/>
            <p:cNvGrpSpPr>
              <a:grpSpLocks/>
            </p:cNvGrpSpPr>
            <p:nvPr/>
          </p:nvGrpSpPr>
          <p:grpSpPr bwMode="auto">
            <a:xfrm>
              <a:off x="48" y="86"/>
              <a:ext cx="1937" cy="1354"/>
              <a:chOff x="0" y="0"/>
              <a:chExt cx="1937" cy="1354"/>
            </a:xfrm>
          </p:grpSpPr>
          <p:sp>
            <p:nvSpPr>
              <p:cNvPr id="22" name="Line 36"/>
              <p:cNvSpPr>
                <a:spLocks noChangeShapeType="1"/>
              </p:cNvSpPr>
              <p:nvPr/>
            </p:nvSpPr>
            <p:spPr bwMode="auto">
              <a:xfrm flipV="1">
                <a:off x="0" y="1066"/>
                <a:ext cx="192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" name="Line 37"/>
              <p:cNvSpPr>
                <a:spLocks noChangeShapeType="1"/>
              </p:cNvSpPr>
              <p:nvPr/>
            </p:nvSpPr>
            <p:spPr bwMode="auto">
              <a:xfrm>
                <a:off x="231" y="0"/>
                <a:ext cx="1" cy="126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4" name="Text Box 38"/>
              <p:cNvSpPr txBox="1">
                <a:spLocks noChangeArrowheads="1"/>
              </p:cNvSpPr>
              <p:nvPr/>
            </p:nvSpPr>
            <p:spPr bwMode="auto">
              <a:xfrm>
                <a:off x="22" y="1033"/>
                <a:ext cx="17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000">
                    <a:latin typeface="Times New Roman" charset="0"/>
                  </a:rPr>
                  <a:t>O</a:t>
                </a:r>
              </a:p>
            </p:txBody>
          </p:sp>
          <p:sp>
            <p:nvSpPr>
              <p:cNvPr id="25" name="Text Box 39"/>
              <p:cNvSpPr txBox="1">
                <a:spLocks noChangeArrowheads="1"/>
              </p:cNvSpPr>
              <p:nvPr/>
            </p:nvSpPr>
            <p:spPr bwMode="auto">
              <a:xfrm>
                <a:off x="1728" y="1066"/>
                <a:ext cx="20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400" i="1">
                    <a:latin typeface="Times New Roman" charset="0"/>
                  </a:rPr>
                  <a:t>x</a:t>
                </a:r>
              </a:p>
            </p:txBody>
          </p:sp>
          <p:sp>
            <p:nvSpPr>
              <p:cNvPr id="26" name="未知"/>
              <p:cNvSpPr>
                <a:spLocks/>
              </p:cNvSpPr>
              <p:nvPr/>
            </p:nvSpPr>
            <p:spPr bwMode="auto">
              <a:xfrm flipH="1">
                <a:off x="432" y="18"/>
                <a:ext cx="1392" cy="832"/>
              </a:xfrm>
              <a:custGeom>
                <a:avLst/>
                <a:gdLst>
                  <a:gd name="T0" fmla="*/ 0 w 1488"/>
                  <a:gd name="T1" fmla="*/ 816 h 816"/>
                  <a:gd name="T2" fmla="*/ 912 w 1488"/>
                  <a:gd name="T3" fmla="*/ 624 h 816"/>
                  <a:gd name="T4" fmla="*/ 1488 w 1488"/>
                  <a:gd name="T5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88" h="816">
                    <a:moveTo>
                      <a:pt x="0" y="816"/>
                    </a:moveTo>
                    <a:cubicBezTo>
                      <a:pt x="332" y="788"/>
                      <a:pt x="664" y="760"/>
                      <a:pt x="912" y="624"/>
                    </a:cubicBezTo>
                    <a:cubicBezTo>
                      <a:pt x="1160" y="488"/>
                      <a:pt x="1392" y="104"/>
                      <a:pt x="1488" y="0"/>
                    </a:cubicBezTo>
                  </a:path>
                </a:pathLst>
              </a:custGeom>
              <a:noFill/>
              <a:ln w="57150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</p:grpSp>
        <p:sp>
          <p:nvSpPr>
            <p:cNvPr id="15" name="Text Box 41"/>
            <p:cNvSpPr txBox="1">
              <a:spLocks noChangeArrowheads="1"/>
            </p:cNvSpPr>
            <p:nvPr/>
          </p:nvSpPr>
          <p:spPr bwMode="auto">
            <a:xfrm>
              <a:off x="0" y="0"/>
              <a:ext cx="20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400" i="1">
                  <a:latin typeface="Times New Roman" charset="0"/>
                </a:rPr>
                <a:t>y</a:t>
              </a:r>
            </a:p>
          </p:txBody>
        </p:sp>
        <p:graphicFrame>
          <p:nvGraphicFramePr>
            <p:cNvPr id="16" name="Object 42"/>
            <p:cNvGraphicFramePr>
              <a:graphicFrameLocks noChangeAspect="1"/>
            </p:cNvGraphicFramePr>
            <p:nvPr/>
          </p:nvGraphicFramePr>
          <p:xfrm>
            <a:off x="680" y="1144"/>
            <a:ext cx="219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674" r:id="rId16" imgW="165172" imgH="215994" progId="Equation.3">
                    <p:embed/>
                  </p:oleObj>
                </mc:Choice>
                <mc:Fallback>
                  <p:oleObj r:id="rId16" imgW="165172" imgH="215994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0" y="1144"/>
                          <a:ext cx="219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AutoShape 43"/>
            <p:cNvSpPr>
              <a:spLocks noChangeArrowheads="1"/>
            </p:cNvSpPr>
            <p:nvPr/>
          </p:nvSpPr>
          <p:spPr bwMode="auto">
            <a:xfrm>
              <a:off x="720" y="1092"/>
              <a:ext cx="68" cy="70"/>
            </a:xfrm>
            <a:prstGeom prst="octagon">
              <a:avLst>
                <a:gd name="adj" fmla="val 29287"/>
              </a:avLst>
            </a:prstGeom>
            <a:solidFill>
              <a:srgbClr val="FF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graphicFrame>
          <p:nvGraphicFramePr>
            <p:cNvPr id="18" name="Object 44"/>
            <p:cNvGraphicFramePr>
              <a:graphicFrameLocks noChangeAspect="1"/>
            </p:cNvGraphicFramePr>
            <p:nvPr/>
          </p:nvGraphicFramePr>
          <p:xfrm>
            <a:off x="1159" y="1121"/>
            <a:ext cx="202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675" r:id="rId18" imgW="177800" imgH="215900" progId="Equation.3">
                    <p:embed/>
                  </p:oleObj>
                </mc:Choice>
                <mc:Fallback>
                  <p:oleObj r:id="rId18" imgW="177800" imgH="2159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9" y="1121"/>
                          <a:ext cx="202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" name="AutoShape 45"/>
            <p:cNvSpPr>
              <a:spLocks noChangeArrowheads="1"/>
            </p:cNvSpPr>
            <p:nvPr/>
          </p:nvSpPr>
          <p:spPr bwMode="auto">
            <a:xfrm>
              <a:off x="1267" y="1092"/>
              <a:ext cx="68" cy="70"/>
            </a:xfrm>
            <a:prstGeom prst="octagon">
              <a:avLst>
                <a:gd name="adj" fmla="val 29287"/>
              </a:avLst>
            </a:prstGeom>
            <a:solidFill>
              <a:srgbClr val="FF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20" name="AutoShape 46"/>
            <p:cNvSpPr>
              <a:spLocks noChangeArrowheads="1"/>
            </p:cNvSpPr>
            <p:nvPr/>
          </p:nvSpPr>
          <p:spPr bwMode="auto">
            <a:xfrm>
              <a:off x="720" y="468"/>
              <a:ext cx="70" cy="58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21" name="AutoShape 47"/>
            <p:cNvSpPr>
              <a:spLocks noChangeArrowheads="1"/>
            </p:cNvSpPr>
            <p:nvPr/>
          </p:nvSpPr>
          <p:spPr bwMode="auto">
            <a:xfrm>
              <a:off x="1269" y="845"/>
              <a:ext cx="70" cy="58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5566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14400" y="476250"/>
            <a:ext cx="65532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3500" b="1">
                <a:solidFill>
                  <a:srgbClr val="FF3300"/>
                </a:solidFill>
                <a:latin typeface="Times New Roman" charset="0"/>
                <a:ea typeface="黑体" charset="-122"/>
              </a:rPr>
              <a:t>一、函数单调性定义</a:t>
            </a:r>
            <a:r>
              <a:rPr lang="zh-CN" altLang="en-US" sz="3500">
                <a:latin typeface="Tahoma" charset="0"/>
              </a:rPr>
              <a:t> 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28600" y="4652963"/>
            <a:ext cx="86868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  <a:defRPr/>
            </a:pPr>
            <a:r>
              <a:rPr lang="zh-CN" altLang="en-US" sz="3000" b="1" dirty="0">
                <a:latin typeface="Tahoma" charset="0"/>
              </a:rPr>
              <a:t>	</a:t>
            </a:r>
            <a:r>
              <a:rPr lang="zh-CN" altLang="en-US" sz="3000" b="1" dirty="0">
                <a:latin typeface="Times New Roman" charset="0"/>
              </a:rPr>
              <a:t>一般地，设函数</a:t>
            </a:r>
            <a:r>
              <a:rPr lang="en-US" altLang="zh-CN" sz="3000" b="1" dirty="0">
                <a:latin typeface="Tahoma" charset="0"/>
              </a:rPr>
              <a:t>y=f(x)</a:t>
            </a:r>
            <a:r>
              <a:rPr lang="zh-CN" altLang="en-US" sz="3000" b="1" dirty="0">
                <a:latin typeface="Times New Roman" charset="0"/>
              </a:rPr>
              <a:t>的定义域为</a:t>
            </a:r>
            <a:r>
              <a:rPr lang="en-US" altLang="zh-CN" sz="3000" b="1" dirty="0">
                <a:latin typeface="Tahoma" charset="0"/>
              </a:rPr>
              <a:t>I</a:t>
            </a:r>
            <a:r>
              <a:rPr lang="zh-CN" altLang="en-US" sz="3000" b="1" dirty="0">
                <a:latin typeface="Times New Roman" charset="0"/>
              </a:rPr>
              <a:t>，</a:t>
            </a:r>
            <a:r>
              <a:rPr lang="zh-CN" altLang="en-US" sz="3000" b="1" dirty="0">
                <a:latin typeface="宋体" charset="-122"/>
              </a:rPr>
              <a:t>如果对于定义域</a:t>
            </a:r>
            <a:r>
              <a:rPr lang="en-US" altLang="zh-CN" sz="3000" b="1" dirty="0">
                <a:latin typeface="Tahoma" charset="0"/>
              </a:rPr>
              <a:t>I</a:t>
            </a:r>
            <a:r>
              <a:rPr lang="zh-CN" altLang="en-US" sz="3000" b="1" dirty="0">
                <a:latin typeface="宋体" charset="-122"/>
              </a:rPr>
              <a:t>内的某个区间</a:t>
            </a:r>
            <a:r>
              <a:rPr lang="en-US" altLang="zh-CN" sz="3000" b="1" dirty="0">
                <a:latin typeface="Tahoma" charset="0"/>
              </a:rPr>
              <a:t>D</a:t>
            </a:r>
            <a:r>
              <a:rPr lang="zh-CN" altLang="en-US" sz="3000" b="1" dirty="0">
                <a:latin typeface="宋体" charset="-122"/>
              </a:rPr>
              <a:t>内的</a:t>
            </a:r>
            <a:r>
              <a:rPr lang="zh-CN" altLang="en-US" sz="3000" b="1" dirty="0">
                <a:solidFill>
                  <a:srgbClr val="FF0000"/>
                </a:solidFill>
                <a:latin typeface="宋体" charset="-122"/>
              </a:rPr>
              <a:t>任意</a:t>
            </a:r>
            <a:r>
              <a:rPr lang="zh-CN" altLang="en-US" sz="3000" b="1" dirty="0">
                <a:latin typeface="宋体" charset="-122"/>
              </a:rPr>
              <a:t>两个自变量</a:t>
            </a:r>
            <a:r>
              <a:rPr lang="en-US" altLang="zh-CN" sz="3000" b="1" dirty="0">
                <a:latin typeface="Tahoma" charset="0"/>
              </a:rPr>
              <a:t>x</a:t>
            </a:r>
            <a:r>
              <a:rPr lang="en-US" altLang="zh-CN" sz="3000" b="1" baseline="-30000" dirty="0">
                <a:latin typeface="Tahoma" charset="0"/>
              </a:rPr>
              <a:t>1</a:t>
            </a:r>
            <a:r>
              <a:rPr lang="zh-CN" altLang="en-US" sz="3000" b="1" dirty="0">
                <a:latin typeface="宋体" charset="-122"/>
              </a:rPr>
              <a:t>，</a:t>
            </a:r>
            <a:r>
              <a:rPr lang="en-US" altLang="zh-CN" sz="3000" b="1" dirty="0">
                <a:latin typeface="Tahoma" charset="0"/>
              </a:rPr>
              <a:t>x</a:t>
            </a:r>
            <a:r>
              <a:rPr lang="en-US" altLang="zh-CN" sz="3000" b="1" baseline="-30000" dirty="0">
                <a:latin typeface="Tahoma" charset="0"/>
              </a:rPr>
              <a:t>2</a:t>
            </a:r>
            <a:r>
              <a:rPr lang="zh-CN" altLang="en-US" sz="3000" b="1" dirty="0">
                <a:latin typeface="宋体" charset="-122"/>
              </a:rPr>
              <a:t>，当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1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&lt;x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2</a:t>
            </a:r>
            <a:r>
              <a:rPr lang="zh-CN" altLang="en-US" sz="3000" b="1" dirty="0">
                <a:latin typeface="宋体" charset="-122"/>
              </a:rPr>
              <a:t>时，都有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f(x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1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)&lt;f(x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2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)</a:t>
            </a:r>
            <a:r>
              <a:rPr lang="zh-CN" altLang="en-US" sz="3000" b="1" dirty="0">
                <a:latin typeface="宋体" charset="-122"/>
              </a:rPr>
              <a:t>，那么就说</a:t>
            </a:r>
            <a:r>
              <a:rPr lang="en-US" altLang="zh-CN" sz="3000" b="1" dirty="0">
                <a:latin typeface="Tahoma" charset="0"/>
              </a:rPr>
              <a:t>f(x)</a:t>
            </a:r>
            <a:r>
              <a:rPr lang="zh-CN" altLang="en-US" sz="3000" b="1" dirty="0">
                <a:latin typeface="宋体" charset="-122"/>
              </a:rPr>
              <a:t>在区间</a:t>
            </a:r>
            <a:r>
              <a:rPr lang="en-US" altLang="zh-CN" sz="3000" b="1" dirty="0">
                <a:latin typeface="Tahoma" charset="0"/>
              </a:rPr>
              <a:t>D</a:t>
            </a:r>
            <a:r>
              <a:rPr lang="zh-CN" altLang="en-US" sz="3000" b="1" dirty="0">
                <a:latin typeface="宋体" charset="-122"/>
              </a:rPr>
              <a:t>上是</a:t>
            </a:r>
            <a:r>
              <a:rPr lang="zh-CN" altLang="en-US" sz="3000" dirty="0">
                <a:solidFill>
                  <a:srgbClr val="FF0000"/>
                </a:solidFill>
                <a:latin typeface="黑体" charset="-122"/>
                <a:ea typeface="黑体" charset="-122"/>
              </a:rPr>
              <a:t>增函数</a:t>
            </a:r>
            <a:r>
              <a:rPr lang="zh-CN" altLang="en-US" sz="3000" b="1" dirty="0">
                <a:latin typeface="宋体" charset="-122"/>
              </a:rPr>
              <a:t>．</a:t>
            </a:r>
            <a:r>
              <a:rPr lang="zh-CN" altLang="en-US" sz="3000" dirty="0">
                <a:latin typeface="Tahoma" charset="0"/>
              </a:rPr>
              <a:t> </a:t>
            </a: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3476625" y="1125538"/>
          <a:ext cx="4408488" cy="343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7" r:id="rId3" imgW="2809524" imgH="1704762" progId="Paint.Picture">
                  <p:embed/>
                </p:oleObj>
              </mc:Choice>
              <mc:Fallback>
                <p:oleObj r:id="rId3" imgW="2809524" imgH="1704762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6625" y="1125538"/>
                        <a:ext cx="4408488" cy="343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611188" y="1268413"/>
            <a:ext cx="25146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500" b="1">
                <a:latin typeface="Tahoma" charset="0"/>
              </a:rPr>
              <a:t>1</a:t>
            </a:r>
            <a:r>
              <a:rPr lang="zh-CN" altLang="en-US" sz="3500" b="1">
                <a:latin typeface="Times New Roman" charset="0"/>
              </a:rPr>
              <a:t>．增函数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  <p:bldP spid="1946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3492500" y="1125538"/>
          <a:ext cx="4392613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" r:id="rId3" imgW="2876190" imgH="1724266" progId="Paint.Picture">
                  <p:embed/>
                </p:oleObj>
              </mc:Choice>
              <mc:Fallback>
                <p:oleObj r:id="rId3" imgW="2876190" imgH="1724266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1125538"/>
                        <a:ext cx="4392613" cy="348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914400" y="476250"/>
            <a:ext cx="65532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3500" b="1">
                <a:solidFill>
                  <a:srgbClr val="FF3300"/>
                </a:solidFill>
                <a:latin typeface="Times New Roman" charset="0"/>
                <a:ea typeface="黑体" charset="-122"/>
              </a:rPr>
              <a:t>一、函数单调性定义</a:t>
            </a:r>
            <a:r>
              <a:rPr lang="zh-CN" altLang="en-US" sz="3500">
                <a:latin typeface="Tahoma" charset="0"/>
              </a:rPr>
              <a:t> 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28600" y="4652963"/>
            <a:ext cx="86868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  <a:defRPr/>
            </a:pPr>
            <a:r>
              <a:rPr lang="zh-CN" altLang="en-US" sz="3000" b="1" dirty="0">
                <a:latin typeface="Tahoma" charset="0"/>
              </a:rPr>
              <a:t>	</a:t>
            </a:r>
            <a:r>
              <a:rPr lang="zh-CN" altLang="en-US" sz="3000" b="1" dirty="0">
                <a:latin typeface="Times New Roman" charset="0"/>
              </a:rPr>
              <a:t>一般地，设函数</a:t>
            </a:r>
            <a:r>
              <a:rPr lang="en-US" altLang="zh-CN" sz="3000" b="1" dirty="0">
                <a:latin typeface="Tahoma" charset="0"/>
              </a:rPr>
              <a:t>y=f(x)</a:t>
            </a:r>
            <a:r>
              <a:rPr lang="zh-CN" altLang="en-US" sz="3000" b="1" dirty="0">
                <a:latin typeface="Times New Roman" charset="0"/>
              </a:rPr>
              <a:t>的定义域为</a:t>
            </a:r>
            <a:r>
              <a:rPr lang="en-US" altLang="zh-CN" sz="3000" b="1" dirty="0">
                <a:latin typeface="Tahoma" charset="0"/>
              </a:rPr>
              <a:t>I</a:t>
            </a:r>
            <a:r>
              <a:rPr lang="zh-CN" altLang="en-US" sz="3000" b="1" dirty="0">
                <a:latin typeface="Times New Roman" charset="0"/>
              </a:rPr>
              <a:t>，</a:t>
            </a:r>
            <a:r>
              <a:rPr lang="zh-CN" altLang="en-US" sz="3000" b="1" dirty="0">
                <a:latin typeface="宋体" charset="-122"/>
              </a:rPr>
              <a:t>如果对于定义域</a:t>
            </a:r>
            <a:r>
              <a:rPr lang="en-US" altLang="zh-CN" sz="3000" b="1" dirty="0">
                <a:latin typeface="Tahoma" charset="0"/>
              </a:rPr>
              <a:t>I</a:t>
            </a:r>
            <a:r>
              <a:rPr lang="zh-CN" altLang="en-US" sz="3000" b="1" dirty="0">
                <a:latin typeface="宋体" charset="-122"/>
              </a:rPr>
              <a:t>内的某个区间</a:t>
            </a:r>
            <a:r>
              <a:rPr lang="en-US" altLang="zh-CN" sz="3000" b="1" dirty="0">
                <a:latin typeface="Tahoma" charset="0"/>
              </a:rPr>
              <a:t>D</a:t>
            </a:r>
            <a:r>
              <a:rPr lang="zh-CN" altLang="en-US" sz="3000" b="1" dirty="0">
                <a:latin typeface="宋体" charset="-122"/>
              </a:rPr>
              <a:t>内的</a:t>
            </a:r>
            <a:r>
              <a:rPr lang="zh-CN" altLang="en-US" sz="3000" b="1" dirty="0">
                <a:solidFill>
                  <a:srgbClr val="FF0000"/>
                </a:solidFill>
                <a:latin typeface="宋体" charset="-122"/>
              </a:rPr>
              <a:t>任意</a:t>
            </a:r>
            <a:r>
              <a:rPr lang="zh-CN" altLang="en-US" sz="3000" b="1" dirty="0">
                <a:latin typeface="宋体" charset="-122"/>
              </a:rPr>
              <a:t>两个自变量</a:t>
            </a:r>
            <a:r>
              <a:rPr lang="en-US" altLang="zh-CN" sz="3000" b="1" dirty="0">
                <a:latin typeface="Tahoma" charset="0"/>
              </a:rPr>
              <a:t>x</a:t>
            </a:r>
            <a:r>
              <a:rPr lang="en-US" altLang="zh-CN" sz="3000" b="1" baseline="-30000" dirty="0">
                <a:latin typeface="Tahoma" charset="0"/>
              </a:rPr>
              <a:t>1</a:t>
            </a:r>
            <a:r>
              <a:rPr lang="zh-CN" altLang="en-US" sz="3000" b="1" dirty="0">
                <a:latin typeface="宋体" charset="-122"/>
              </a:rPr>
              <a:t>，</a:t>
            </a:r>
            <a:r>
              <a:rPr lang="en-US" altLang="zh-CN" sz="3000" b="1" dirty="0">
                <a:latin typeface="Tahoma" charset="0"/>
              </a:rPr>
              <a:t>x</a:t>
            </a:r>
            <a:r>
              <a:rPr lang="en-US" altLang="zh-CN" sz="3000" b="1" baseline="-30000" dirty="0">
                <a:latin typeface="Tahoma" charset="0"/>
              </a:rPr>
              <a:t>2</a:t>
            </a:r>
            <a:r>
              <a:rPr lang="zh-CN" altLang="en-US" sz="3000" b="1" dirty="0">
                <a:latin typeface="宋体" charset="-122"/>
              </a:rPr>
              <a:t>，当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1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&lt;x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2</a:t>
            </a:r>
            <a:r>
              <a:rPr lang="zh-CN" altLang="en-US" sz="3000" b="1" dirty="0">
                <a:latin typeface="宋体" charset="-122"/>
              </a:rPr>
              <a:t>时，都有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f(x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1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)&gt;f(x</a:t>
            </a:r>
            <a:r>
              <a:rPr lang="en-US" altLang="zh-CN" sz="3000" b="1" baseline="-30000" dirty="0">
                <a:solidFill>
                  <a:srgbClr val="FF0000"/>
                </a:solidFill>
                <a:latin typeface="Tahoma" charset="0"/>
              </a:rPr>
              <a:t>2</a:t>
            </a:r>
            <a:r>
              <a:rPr lang="en-US" altLang="zh-CN" sz="3000" b="1" dirty="0">
                <a:solidFill>
                  <a:srgbClr val="FF0000"/>
                </a:solidFill>
                <a:latin typeface="Tahoma" charset="0"/>
              </a:rPr>
              <a:t>)</a:t>
            </a:r>
            <a:r>
              <a:rPr lang="zh-CN" altLang="en-US" sz="3000" b="1" dirty="0">
                <a:latin typeface="宋体" charset="-122"/>
              </a:rPr>
              <a:t>，那么就说</a:t>
            </a:r>
            <a:r>
              <a:rPr lang="en-US" altLang="zh-CN" sz="3000" b="1" dirty="0">
                <a:latin typeface="Tahoma" charset="0"/>
              </a:rPr>
              <a:t>f(x)</a:t>
            </a:r>
            <a:r>
              <a:rPr lang="zh-CN" altLang="en-US" sz="3000" b="1" dirty="0">
                <a:latin typeface="宋体" charset="-122"/>
              </a:rPr>
              <a:t>在区间</a:t>
            </a:r>
            <a:r>
              <a:rPr lang="en-US" altLang="zh-CN" sz="3000" b="1" dirty="0">
                <a:latin typeface="Tahoma" charset="0"/>
              </a:rPr>
              <a:t>D</a:t>
            </a:r>
            <a:r>
              <a:rPr lang="zh-CN" altLang="en-US" sz="3000" b="1" dirty="0">
                <a:latin typeface="宋体" charset="-122"/>
              </a:rPr>
              <a:t>上是</a:t>
            </a:r>
            <a:r>
              <a:rPr lang="zh-CN" altLang="en-US" sz="3000" dirty="0">
                <a:solidFill>
                  <a:srgbClr val="FF0000"/>
                </a:solidFill>
                <a:latin typeface="黑体" charset="-122"/>
                <a:ea typeface="黑体" charset="-122"/>
              </a:rPr>
              <a:t>减函数</a:t>
            </a:r>
            <a:r>
              <a:rPr lang="zh-CN" altLang="en-US" sz="3000" b="1" dirty="0">
                <a:latin typeface="宋体" charset="-122"/>
              </a:rPr>
              <a:t>．</a:t>
            </a:r>
            <a:r>
              <a:rPr lang="zh-CN" altLang="en-US" sz="3000" dirty="0">
                <a:latin typeface="Tahoma" charset="0"/>
              </a:rPr>
              <a:t> 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11188" y="1268413"/>
            <a:ext cx="25146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500" b="1">
                <a:latin typeface="Tahoma" charset="0"/>
              </a:rPr>
              <a:t>2</a:t>
            </a:r>
            <a:r>
              <a:rPr lang="zh-CN" altLang="en-US" sz="3500" b="1">
                <a:latin typeface="Times New Roman" charset="0"/>
              </a:rPr>
              <a:t>．减函数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  <p:bldP spid="2048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685902" y="2133634"/>
            <a:ext cx="77724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 dirty="0">
                <a:latin typeface="宋体" charset="-122"/>
              </a:rPr>
              <a:t>   如果函数</a:t>
            </a:r>
            <a:r>
              <a:rPr lang="en-US" altLang="zh-CN" sz="3200" b="1" dirty="0">
                <a:latin typeface="Tahoma" charset="0"/>
              </a:rPr>
              <a:t>y=f(x)</a:t>
            </a:r>
            <a:r>
              <a:rPr lang="zh-CN" altLang="en-US" sz="3200" b="1" dirty="0">
                <a:latin typeface="宋体" charset="-122"/>
              </a:rPr>
              <a:t>在某个区间</a:t>
            </a:r>
            <a:r>
              <a:rPr lang="en-US" altLang="zh-CN" sz="3200" b="1" dirty="0">
                <a:latin typeface="Tahoma" charset="0"/>
              </a:rPr>
              <a:t>D</a:t>
            </a:r>
            <a:r>
              <a:rPr lang="zh-CN" altLang="en-US" sz="3200" b="1" dirty="0">
                <a:latin typeface="宋体" charset="-122"/>
              </a:rPr>
              <a:t>上是增函数或是减函数，那么就说函数</a:t>
            </a:r>
            <a:r>
              <a:rPr lang="en-US" altLang="zh-CN" sz="3200" b="1" dirty="0">
                <a:latin typeface="Tahoma" charset="0"/>
              </a:rPr>
              <a:t>y=f(x)</a:t>
            </a:r>
            <a:r>
              <a:rPr lang="zh-CN" altLang="en-US" sz="3200" b="1" dirty="0">
                <a:latin typeface="宋体" charset="-122"/>
              </a:rPr>
              <a:t>在这一区间具有（严格的）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</a:rPr>
              <a:t>单调性</a:t>
            </a:r>
            <a:r>
              <a:rPr lang="zh-CN" altLang="en-US" sz="3200" b="1" dirty="0">
                <a:latin typeface="宋体" charset="-122"/>
              </a:rPr>
              <a:t>，区间</a:t>
            </a:r>
            <a:r>
              <a:rPr lang="en-US" altLang="zh-CN" sz="3200" b="1" dirty="0">
                <a:latin typeface="Tahoma" charset="0"/>
              </a:rPr>
              <a:t>D</a:t>
            </a:r>
            <a:r>
              <a:rPr lang="zh-CN" altLang="en-US" sz="3200" b="1" dirty="0">
                <a:latin typeface="宋体" charset="-122"/>
              </a:rPr>
              <a:t>叫做</a:t>
            </a:r>
            <a:r>
              <a:rPr lang="en-US" altLang="zh-CN" sz="3200" b="1" dirty="0">
                <a:latin typeface="Tahoma" charset="0"/>
              </a:rPr>
              <a:t>y=f(x)</a:t>
            </a:r>
            <a:r>
              <a:rPr lang="zh-CN" altLang="en-US" sz="3200" b="1" dirty="0">
                <a:latin typeface="宋体" charset="-122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宋体" charset="-122"/>
              </a:rPr>
              <a:t>单调区间</a:t>
            </a:r>
            <a:r>
              <a:rPr lang="en-US" altLang="zh-CN" sz="3000" dirty="0">
                <a:latin typeface="宋体" charset="-122"/>
              </a:rPr>
              <a:t>.</a:t>
            </a:r>
            <a:r>
              <a:rPr lang="en-US" altLang="zh-CN" sz="3000" dirty="0">
                <a:latin typeface="Tahoma" charset="0"/>
              </a:rPr>
              <a:t> 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04912" y="838268"/>
            <a:ext cx="65532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3500" b="1">
                <a:solidFill>
                  <a:srgbClr val="FF3300"/>
                </a:solidFill>
                <a:latin typeface="Times New Roman" charset="0"/>
                <a:ea typeface="黑体" charset="-122"/>
              </a:rPr>
              <a:t>二、函数单调区间定义</a:t>
            </a:r>
            <a:r>
              <a:rPr lang="zh-CN" altLang="en-US" sz="3500">
                <a:latin typeface="Tahoma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2066925" y="3505200"/>
            <a:ext cx="4791075" cy="2286000"/>
            <a:chOff x="0" y="0"/>
            <a:chExt cx="3018" cy="1440"/>
          </a:xfrm>
        </p:grpSpPr>
        <p:sp>
          <p:nvSpPr>
            <p:cNvPr id="20532" name="Line 3"/>
            <p:cNvSpPr>
              <a:spLocks noChangeShapeType="1"/>
            </p:cNvSpPr>
            <p:nvPr/>
          </p:nvSpPr>
          <p:spPr bwMode="auto">
            <a:xfrm flipV="1">
              <a:off x="0" y="0"/>
              <a:ext cx="0" cy="9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0533" name="Line 4"/>
            <p:cNvSpPr>
              <a:spLocks noChangeShapeType="1"/>
            </p:cNvSpPr>
            <p:nvPr/>
          </p:nvSpPr>
          <p:spPr bwMode="auto">
            <a:xfrm>
              <a:off x="906" y="912"/>
              <a:ext cx="0" cy="5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0534" name="Line 5"/>
            <p:cNvSpPr>
              <a:spLocks noChangeShapeType="1"/>
            </p:cNvSpPr>
            <p:nvPr/>
          </p:nvSpPr>
          <p:spPr bwMode="auto">
            <a:xfrm flipV="1">
              <a:off x="1812" y="48"/>
              <a:ext cx="6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0535" name="Line 6"/>
            <p:cNvSpPr>
              <a:spLocks noChangeShapeType="1"/>
            </p:cNvSpPr>
            <p:nvPr/>
          </p:nvSpPr>
          <p:spPr bwMode="auto">
            <a:xfrm flipV="1">
              <a:off x="3012" y="144"/>
              <a:ext cx="6" cy="8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0536" name="Line 7"/>
            <p:cNvSpPr>
              <a:spLocks noChangeShapeType="1"/>
            </p:cNvSpPr>
            <p:nvPr/>
          </p:nvSpPr>
          <p:spPr bwMode="auto">
            <a:xfrm flipV="1">
              <a:off x="2406" y="528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0482" name="Text Box 8"/>
          <p:cNvSpPr txBox="1">
            <a:spLocks noChangeArrowheads="1"/>
          </p:cNvSpPr>
          <p:nvPr/>
        </p:nvSpPr>
        <p:spPr bwMode="auto">
          <a:xfrm>
            <a:off x="0" y="398463"/>
            <a:ext cx="8588375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>
                <a:solidFill>
                  <a:schemeClr val="accent2"/>
                </a:solidFill>
                <a:latin typeface="Times New Roman" charset="0"/>
              </a:rPr>
              <a:t>例</a:t>
            </a:r>
            <a:r>
              <a:rPr lang="en-US" altLang="zh-CN" sz="4000" b="1">
                <a:solidFill>
                  <a:schemeClr val="accent2"/>
                </a:solidFill>
                <a:latin typeface="Times New Roman" charset="0"/>
              </a:rPr>
              <a:t>1</a:t>
            </a:r>
            <a:r>
              <a:rPr lang="en-US" altLang="zh-CN" sz="4000" b="1">
                <a:latin typeface="Times New Roman" charset="0"/>
              </a:rPr>
              <a:t>   </a:t>
            </a:r>
            <a:r>
              <a:rPr lang="zh-CN" altLang="en-US" sz="4000" b="1">
                <a:latin typeface="Times New Roman" charset="0"/>
              </a:rPr>
              <a:t>下图是定义在闭区间</a:t>
            </a:r>
            <a:r>
              <a:rPr lang="en-US" altLang="zh-CN" sz="4000" b="1">
                <a:latin typeface="Times New Roman" charset="0"/>
              </a:rPr>
              <a:t>[-5,5]</a:t>
            </a:r>
            <a:r>
              <a:rPr lang="zh-CN" altLang="en-US" sz="4000" b="1">
                <a:latin typeface="Times New Roman" charset="0"/>
              </a:rPr>
              <a:t>上的函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>
                <a:latin typeface="Times New Roman" charset="0"/>
              </a:rPr>
              <a:t>数             的图象</a:t>
            </a:r>
            <a:r>
              <a:rPr lang="en-US" altLang="zh-CN" sz="4000" b="1">
                <a:latin typeface="Times New Roman" charset="0"/>
              </a:rPr>
              <a:t>,</a:t>
            </a:r>
            <a:r>
              <a:rPr lang="zh-CN" altLang="en-US" sz="4000" b="1">
                <a:latin typeface="Times New Roman" charset="0"/>
              </a:rPr>
              <a:t>根据图象说出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>
                <a:latin typeface="Times New Roman" charset="0"/>
              </a:rPr>
              <a:t>的单调区间</a:t>
            </a:r>
            <a:r>
              <a:rPr lang="en-US" altLang="zh-CN" sz="4000" b="1">
                <a:latin typeface="Times New Roman" charset="0"/>
              </a:rPr>
              <a:t>,</a:t>
            </a:r>
            <a:r>
              <a:rPr lang="zh-CN" altLang="en-US" sz="4000" b="1">
                <a:latin typeface="Times New Roman" charset="0"/>
              </a:rPr>
              <a:t>以及在每一区间上</a:t>
            </a:r>
            <a:r>
              <a:rPr lang="en-US" altLang="zh-CN" sz="4000" b="1">
                <a:latin typeface="Times New Roman" charset="0"/>
              </a:rPr>
              <a:t>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>
                <a:latin typeface="Times New Roman" charset="0"/>
              </a:rPr>
              <a:t>是增函数还是减函数</a:t>
            </a:r>
            <a:r>
              <a:rPr lang="en-US" altLang="zh-CN" sz="4000" b="1">
                <a:latin typeface="Times New Roman" charset="0"/>
              </a:rPr>
              <a:t>.</a:t>
            </a:r>
          </a:p>
        </p:txBody>
      </p:sp>
      <p:graphicFrame>
        <p:nvGraphicFramePr>
          <p:cNvPr id="20483" name="Object 9"/>
          <p:cNvGraphicFramePr>
            <a:graphicFrameLocks noChangeAspect="1"/>
          </p:cNvGraphicFramePr>
          <p:nvPr/>
        </p:nvGraphicFramePr>
        <p:xfrm>
          <a:off x="609600" y="942975"/>
          <a:ext cx="1676400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4" r:id="rId3" imgW="622300" imgH="203200" progId="Equation.3">
                  <p:embed/>
                </p:oleObj>
              </mc:Choice>
              <mc:Fallback>
                <p:oleObj r:id="rId3" imgW="622300" imgH="203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942975"/>
                        <a:ext cx="1676400" cy="70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10"/>
          <p:cNvGraphicFramePr>
            <a:graphicFrameLocks noChangeAspect="1"/>
          </p:cNvGraphicFramePr>
          <p:nvPr/>
        </p:nvGraphicFramePr>
        <p:xfrm>
          <a:off x="7010400" y="914400"/>
          <a:ext cx="1676400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5" r:id="rId5" imgW="622300" imgH="203200" progId="Equation.3">
                  <p:embed/>
                </p:oleObj>
              </mc:Choice>
              <mc:Fallback>
                <p:oleObj r:id="rId5" imgW="622300" imgH="2032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914400"/>
                        <a:ext cx="1676400" cy="701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Object 11"/>
          <p:cNvGraphicFramePr>
            <a:graphicFrameLocks noChangeAspect="1"/>
          </p:cNvGraphicFramePr>
          <p:nvPr/>
        </p:nvGraphicFramePr>
        <p:xfrm>
          <a:off x="7086600" y="1676400"/>
          <a:ext cx="1676400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6" r:id="rId6" imgW="622300" imgH="203200" progId="Equation.3">
                  <p:embed/>
                </p:oleObj>
              </mc:Choice>
              <mc:Fallback>
                <p:oleObj r:id="rId6" imgW="622300" imgH="2032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1676400"/>
                        <a:ext cx="1676400" cy="70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612" name="Group 12"/>
          <p:cNvGrpSpPr>
            <a:grpSpLocks/>
          </p:cNvGrpSpPr>
          <p:nvPr/>
        </p:nvGrpSpPr>
        <p:grpSpPr bwMode="auto">
          <a:xfrm>
            <a:off x="2057400" y="2895600"/>
            <a:ext cx="5029200" cy="2895600"/>
            <a:chOff x="0" y="0"/>
            <a:chExt cx="3168" cy="1824"/>
          </a:xfrm>
        </p:grpSpPr>
        <p:graphicFrame>
          <p:nvGraphicFramePr>
            <p:cNvPr id="20530" name="Object 13"/>
            <p:cNvGraphicFramePr>
              <a:graphicFrameLocks noChangeAspect="1"/>
            </p:cNvGraphicFramePr>
            <p:nvPr/>
          </p:nvGraphicFramePr>
          <p:xfrm>
            <a:off x="2112" y="0"/>
            <a:ext cx="1056" cy="4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27" r:id="rId7" imgW="622300" imgH="203200" progId="Equation.3">
                    <p:embed/>
                  </p:oleObj>
                </mc:Choice>
                <mc:Fallback>
                  <p:oleObj r:id="rId7" imgW="622300" imgH="203200" progId="Equation.3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lum contrast="-6000"/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12" y="0"/>
                          <a:ext cx="1056" cy="4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531" name="Freeform 14"/>
            <p:cNvSpPr>
              <a:spLocks/>
            </p:cNvSpPr>
            <p:nvPr/>
          </p:nvSpPr>
          <p:spPr bwMode="auto">
            <a:xfrm>
              <a:off x="0" y="384"/>
              <a:ext cx="3024" cy="1440"/>
            </a:xfrm>
            <a:custGeom>
              <a:avLst/>
              <a:gdLst>
                <a:gd name="T0" fmla="*/ 0 w 3024"/>
                <a:gd name="T1" fmla="*/ 0 h 1440"/>
                <a:gd name="T2" fmla="*/ 528 w 3024"/>
                <a:gd name="T3" fmla="*/ 960 h 1440"/>
                <a:gd name="T4" fmla="*/ 912 w 3024"/>
                <a:gd name="T5" fmla="*/ 1440 h 1440"/>
                <a:gd name="T6" fmla="*/ 1248 w 3024"/>
                <a:gd name="T7" fmla="*/ 960 h 1440"/>
                <a:gd name="T8" fmla="*/ 1536 w 3024"/>
                <a:gd name="T9" fmla="*/ 288 h 1440"/>
                <a:gd name="T10" fmla="*/ 1872 w 3024"/>
                <a:gd name="T11" fmla="*/ 48 h 1440"/>
                <a:gd name="T12" fmla="*/ 2400 w 3024"/>
                <a:gd name="T13" fmla="*/ 528 h 1440"/>
                <a:gd name="T14" fmla="*/ 3024 w 3024"/>
                <a:gd name="T15" fmla="*/ 144 h 14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24"/>
                <a:gd name="T25" fmla="*/ 0 h 1440"/>
                <a:gd name="T26" fmla="*/ 3024 w 3024"/>
                <a:gd name="T27" fmla="*/ 1440 h 14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24" h="1440">
                  <a:moveTo>
                    <a:pt x="0" y="0"/>
                  </a:moveTo>
                  <a:cubicBezTo>
                    <a:pt x="188" y="360"/>
                    <a:pt x="376" y="720"/>
                    <a:pt x="528" y="960"/>
                  </a:cubicBezTo>
                  <a:cubicBezTo>
                    <a:pt x="680" y="1200"/>
                    <a:pt x="792" y="1440"/>
                    <a:pt x="912" y="1440"/>
                  </a:cubicBezTo>
                  <a:cubicBezTo>
                    <a:pt x="1032" y="1440"/>
                    <a:pt x="1144" y="1152"/>
                    <a:pt x="1248" y="960"/>
                  </a:cubicBezTo>
                  <a:cubicBezTo>
                    <a:pt x="1352" y="768"/>
                    <a:pt x="1432" y="440"/>
                    <a:pt x="1536" y="288"/>
                  </a:cubicBezTo>
                  <a:cubicBezTo>
                    <a:pt x="1640" y="136"/>
                    <a:pt x="1728" y="8"/>
                    <a:pt x="1872" y="48"/>
                  </a:cubicBezTo>
                  <a:cubicBezTo>
                    <a:pt x="2016" y="88"/>
                    <a:pt x="2208" y="512"/>
                    <a:pt x="2400" y="528"/>
                  </a:cubicBezTo>
                  <a:cubicBezTo>
                    <a:pt x="2592" y="544"/>
                    <a:pt x="2920" y="208"/>
                    <a:pt x="3024" y="144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20487" name="Group 15"/>
          <p:cNvGrpSpPr>
            <a:grpSpLocks/>
          </p:cNvGrpSpPr>
          <p:nvPr/>
        </p:nvGrpSpPr>
        <p:grpSpPr bwMode="auto">
          <a:xfrm>
            <a:off x="1524000" y="2819400"/>
            <a:ext cx="6623050" cy="3759200"/>
            <a:chOff x="0" y="0"/>
            <a:chExt cx="4172" cy="2368"/>
          </a:xfrm>
        </p:grpSpPr>
        <p:grpSp>
          <p:nvGrpSpPr>
            <p:cNvPr id="20488" name="Group 16"/>
            <p:cNvGrpSpPr>
              <a:grpSpLocks/>
            </p:cNvGrpSpPr>
            <p:nvPr/>
          </p:nvGrpSpPr>
          <p:grpSpPr bwMode="auto">
            <a:xfrm>
              <a:off x="0" y="0"/>
              <a:ext cx="4172" cy="2368"/>
              <a:chOff x="0" y="0"/>
              <a:chExt cx="4172" cy="2368"/>
            </a:xfrm>
          </p:grpSpPr>
          <p:sp>
            <p:nvSpPr>
              <p:cNvPr id="20490" name="Line 17"/>
              <p:cNvSpPr>
                <a:spLocks noChangeShapeType="1"/>
              </p:cNvSpPr>
              <p:nvPr/>
            </p:nvSpPr>
            <p:spPr bwMode="auto">
              <a:xfrm flipV="1">
                <a:off x="1872" y="64"/>
                <a:ext cx="0" cy="2304"/>
              </a:xfrm>
              <a:prstGeom prst="line">
                <a:avLst/>
              </a:prstGeom>
              <a:noFill/>
              <a:ln w="57150">
                <a:solidFill>
                  <a:srgbClr val="00008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0491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4172" cy="2272"/>
                <a:chOff x="0" y="0"/>
                <a:chExt cx="4172" cy="2272"/>
              </a:xfrm>
            </p:grpSpPr>
            <p:grpSp>
              <p:nvGrpSpPr>
                <p:cNvPr id="20492" name="Group 19"/>
                <p:cNvGrpSpPr>
                  <a:grpSpLocks/>
                </p:cNvGrpSpPr>
                <p:nvPr/>
              </p:nvGrpSpPr>
              <p:grpSpPr bwMode="auto">
                <a:xfrm>
                  <a:off x="0" y="288"/>
                  <a:ext cx="4172" cy="1984"/>
                  <a:chOff x="0" y="0"/>
                  <a:chExt cx="4172" cy="1984"/>
                </a:xfrm>
              </p:grpSpPr>
              <p:sp>
                <p:nvSpPr>
                  <p:cNvPr id="20494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816" y="237"/>
                    <a:ext cx="72" cy="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495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816" y="523"/>
                    <a:ext cx="72" cy="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496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816" y="816"/>
                    <a:ext cx="72" cy="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497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816" y="1110"/>
                    <a:ext cx="72" cy="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498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816" y="1404"/>
                    <a:ext cx="72" cy="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499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1816" y="1697"/>
                    <a:ext cx="72" cy="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0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2000" y="1584"/>
                    <a:ext cx="160" cy="2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>
                        <a:solidFill>
                          <a:srgbClr val="000080"/>
                        </a:solidFill>
                      </a:rPr>
                      <a:t>-</a:t>
                    </a:r>
                    <a:r>
                      <a:rPr lang="en-US" altLang="zh-CN" sz="2400" b="1">
                        <a:solidFill>
                          <a:srgbClr val="000080"/>
                        </a:solidFill>
                      </a:rPr>
                      <a:t>2</a:t>
                    </a:r>
                    <a:endParaRPr lang="en-US" altLang="zh-CN" sz="2400" b="1">
                      <a:latin typeface="Times New Roman" charset="0"/>
                    </a:endParaRPr>
                  </a:p>
                </p:txBody>
              </p:sp>
              <p:sp>
                <p:nvSpPr>
                  <p:cNvPr id="20501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816" y="1983"/>
                    <a:ext cx="72" cy="1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2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0" y="1104"/>
                    <a:ext cx="3888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000080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3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341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4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644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5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947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6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242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7" name="Line 3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8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848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9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2151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10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2454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11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2749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12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3052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13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3355" y="1079"/>
                    <a:ext cx="1" cy="7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8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14" name="Text Box 4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64" y="1104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1</a:t>
                    </a:r>
                  </a:p>
                </p:txBody>
              </p:sp>
              <p:sp>
                <p:nvSpPr>
                  <p:cNvPr id="20515" name="Text Box 4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52" y="1104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2</a:t>
                    </a:r>
                  </a:p>
                </p:txBody>
              </p:sp>
              <p:sp>
                <p:nvSpPr>
                  <p:cNvPr id="20516" name="Text Box 4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40" y="1104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3</a:t>
                    </a:r>
                  </a:p>
                </p:txBody>
              </p:sp>
              <p:sp>
                <p:nvSpPr>
                  <p:cNvPr id="20517" name="Text Box 4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56" y="1104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4</a:t>
                    </a:r>
                  </a:p>
                </p:txBody>
              </p:sp>
              <p:sp>
                <p:nvSpPr>
                  <p:cNvPr id="20518" name="Text Box 4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264" y="1104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5</a:t>
                    </a:r>
                  </a:p>
                </p:txBody>
              </p:sp>
              <p:sp>
                <p:nvSpPr>
                  <p:cNvPr id="20519" name="Text Box 4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04" y="768"/>
                    <a:ext cx="276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-2</a:t>
                    </a:r>
                  </a:p>
                </p:txBody>
              </p:sp>
              <p:sp>
                <p:nvSpPr>
                  <p:cNvPr id="20520" name="Text Box 4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20" y="0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3</a:t>
                    </a:r>
                  </a:p>
                </p:txBody>
              </p:sp>
              <p:sp>
                <p:nvSpPr>
                  <p:cNvPr id="20521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16" y="1104"/>
                    <a:ext cx="276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-3</a:t>
                    </a:r>
                  </a:p>
                </p:txBody>
              </p:sp>
              <p:sp>
                <p:nvSpPr>
                  <p:cNvPr id="20522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4" y="1104"/>
                    <a:ext cx="276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-4</a:t>
                    </a:r>
                  </a:p>
                </p:txBody>
              </p:sp>
              <p:sp>
                <p:nvSpPr>
                  <p:cNvPr id="20523" name="Text Box 4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4" y="1098"/>
                    <a:ext cx="276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-5</a:t>
                    </a:r>
                  </a:p>
                </p:txBody>
              </p:sp>
              <p:sp>
                <p:nvSpPr>
                  <p:cNvPr id="20524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392" y="1104"/>
                    <a:ext cx="276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-1</a:t>
                    </a:r>
                  </a:p>
                </p:txBody>
              </p:sp>
              <p:sp>
                <p:nvSpPr>
                  <p:cNvPr id="20525" name="Text Box 5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72" y="1248"/>
                    <a:ext cx="276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-1</a:t>
                    </a:r>
                  </a:p>
                </p:txBody>
              </p:sp>
              <p:sp>
                <p:nvSpPr>
                  <p:cNvPr id="20526" name="Text Box 5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00" y="672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1</a:t>
                    </a:r>
                  </a:p>
                </p:txBody>
              </p:sp>
              <p:sp>
                <p:nvSpPr>
                  <p:cNvPr id="20527" name="Text Box 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00" y="384"/>
                    <a:ext cx="212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zh-CN" sz="2400" b="1">
                        <a:solidFill>
                          <a:srgbClr val="000066"/>
                        </a:solidFill>
                        <a:latin typeface="Times New Roman" charset="0"/>
                      </a:rPr>
                      <a:t>2</a:t>
                    </a:r>
                  </a:p>
                </p:txBody>
              </p:sp>
              <p:sp>
                <p:nvSpPr>
                  <p:cNvPr id="20528" name="Text Box 5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34" y="1213"/>
                    <a:ext cx="116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hlink"/>
                      </a:buClr>
                      <a:buSzPct val="70000"/>
                      <a:buFont typeface="Wingdings" charset="2"/>
                      <a:buChar char="v"/>
                      <a:defRPr sz="32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85000"/>
                      <a:buFont typeface="Wingdings" charset="2"/>
                      <a:buChar char=""/>
                      <a:defRPr sz="28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0000"/>
                      <a:buFont typeface="Wingdings" charset="2"/>
                      <a:buChar char="v"/>
                      <a:defRPr sz="24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Wingdings" charset="2"/>
                      <a:buChar char="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chemeClr val="hlink"/>
                      </a:buClr>
                      <a:buSzPct val="85000"/>
                      <a:buFont typeface="Wingdings" charset="2"/>
                      <a:buChar char="v"/>
                      <a:defRPr sz="2000">
                        <a:solidFill>
                          <a:schemeClr val="tx1"/>
                        </a:solidFill>
                        <a:latin typeface="Arial" charset="0"/>
                        <a:ea typeface="宋体" charset="-122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endParaRPr lang="zh-CN" altLang="en-US" sz="2400">
                      <a:latin typeface="Times New Roman" charset="0"/>
                    </a:endParaRPr>
                  </a:p>
                </p:txBody>
              </p:sp>
              <p:graphicFrame>
                <p:nvGraphicFramePr>
                  <p:cNvPr id="20529" name="Object 55"/>
                  <p:cNvGraphicFramePr>
                    <a:graphicFrameLocks noChangeAspect="1"/>
                  </p:cNvGraphicFramePr>
                  <p:nvPr/>
                </p:nvGraphicFramePr>
                <p:xfrm>
                  <a:off x="3744" y="1152"/>
                  <a:ext cx="428" cy="428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20628" r:id="rId8" imgW="140004" imgH="140004" progId="Equation.3">
                          <p:embed/>
                        </p:oleObj>
                      </mc:Choice>
                      <mc:Fallback>
                        <p:oleObj r:id="rId8" imgW="140004" imgH="140004" progId="Equation.3">
                          <p:embed/>
                          <p:pic>
                            <p:nvPicPr>
                              <p:cNvPr id="0" name="Object 55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9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3744" y="1152"/>
                                <a:ext cx="428" cy="428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blurRad="63500" dist="38099" dir="2700000" algn="ctr" rotWithShape="0">
                                        <a:srgbClr val="000000">
                                          <a:alpha val="74997"/>
                                        </a:srgbClr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graphicFrame>
              <p:nvGraphicFramePr>
                <p:cNvPr id="20493" name="Object 56"/>
                <p:cNvGraphicFramePr>
                  <a:graphicFrameLocks noChangeAspect="1"/>
                </p:cNvGraphicFramePr>
                <p:nvPr/>
              </p:nvGraphicFramePr>
              <p:xfrm>
                <a:off x="1488" y="0"/>
                <a:ext cx="329" cy="38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20629" r:id="rId10" imgW="139821" imgH="165243" progId="Equation.3">
                        <p:embed/>
                      </p:oleObj>
                    </mc:Choice>
                    <mc:Fallback>
                      <p:oleObj r:id="rId10" imgW="139821" imgH="165243" progId="Equation.3">
                        <p:embed/>
                        <p:pic>
                          <p:nvPicPr>
                            <p:cNvPr id="0" name="Object 56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1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488" y="0"/>
                              <a:ext cx="329" cy="388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blurRad="63500" dist="38099" dir="2700000" algn="ctr" rotWithShape="0">
                                      <a:srgbClr val="000000">
                                        <a:alpha val="74997"/>
                                      </a:srgbClr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sp>
          <p:nvSpPr>
            <p:cNvPr id="20489" name="Text Box 57"/>
            <p:cNvSpPr txBox="1">
              <a:spLocks noChangeArrowheads="1"/>
            </p:cNvSpPr>
            <p:nvPr/>
          </p:nvSpPr>
          <p:spPr bwMode="auto">
            <a:xfrm>
              <a:off x="1872" y="1344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400" b="1">
                  <a:latin typeface="Times New Roman" charset="0"/>
                </a:rPr>
                <a:t>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457200" y="838200"/>
            <a:ext cx="670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>
                <a:latin typeface="Times New Roman" charset="0"/>
              </a:rPr>
              <a:t>解：根据函数图象可知</a:t>
            </a:r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1066800" y="1447800"/>
            <a:ext cx="7239000" cy="1962150"/>
            <a:chOff x="0" y="0"/>
            <a:chExt cx="4560" cy="1236"/>
          </a:xfrm>
        </p:grpSpPr>
        <p:sp>
          <p:nvSpPr>
            <p:cNvPr id="21512" name="Text Box 4"/>
            <p:cNvSpPr txBox="1">
              <a:spLocks noChangeArrowheads="1"/>
            </p:cNvSpPr>
            <p:nvPr/>
          </p:nvSpPr>
          <p:spPr bwMode="auto">
            <a:xfrm>
              <a:off x="33" y="948"/>
              <a:ext cx="42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CN" sz="2400" b="1">
                  <a:latin typeface="Times New Roman" charset="0"/>
                </a:rPr>
                <a:t>[-2,1),[3,5]</a:t>
              </a:r>
              <a:r>
                <a:rPr lang="zh-CN" altLang="en-US" sz="2400" b="1">
                  <a:latin typeface="Times New Roman" charset="0"/>
                </a:rPr>
                <a:t>上是增函数。</a:t>
              </a:r>
            </a:p>
          </p:txBody>
        </p:sp>
        <p:grpSp>
          <p:nvGrpSpPr>
            <p:cNvPr id="21513" name="Group 5"/>
            <p:cNvGrpSpPr>
              <a:grpSpLocks/>
            </p:cNvGrpSpPr>
            <p:nvPr/>
          </p:nvGrpSpPr>
          <p:grpSpPr bwMode="auto">
            <a:xfrm>
              <a:off x="0" y="0"/>
              <a:ext cx="4560" cy="771"/>
              <a:chOff x="0" y="0"/>
              <a:chExt cx="4560" cy="771"/>
            </a:xfrm>
          </p:grpSpPr>
          <p:grpSp>
            <p:nvGrpSpPr>
              <p:cNvPr id="21514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4560" cy="288"/>
                <a:chOff x="0" y="0"/>
                <a:chExt cx="4560" cy="288"/>
              </a:xfrm>
            </p:grpSpPr>
            <p:sp>
              <p:nvSpPr>
                <p:cNvPr id="21518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0" y="0"/>
                  <a:ext cx="456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lr>
                      <a:schemeClr val="hlink"/>
                    </a:buClr>
                    <a:buSzPct val="70000"/>
                    <a:buFont typeface="Wingdings" charset="2"/>
                    <a:buChar char="v"/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85000"/>
                    <a:buFont typeface="Wingdings" charset="2"/>
                    <a:buChar char=""/>
                    <a:defRPr sz="28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hlink"/>
                    </a:buClr>
                    <a:buSzPct val="80000"/>
                    <a:buFont typeface="Wingdings" charset="2"/>
                    <a:buChar char="v"/>
                    <a:defRPr sz="24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90000"/>
                    <a:buFont typeface="Wingdings" charset="2"/>
                    <a:buChar char="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ClrTx/>
                    <a:buSzTx/>
                    <a:buFontTx/>
                    <a:buNone/>
                  </a:pPr>
                  <a:r>
                    <a:rPr lang="zh-CN" altLang="en-US" sz="2400" b="1">
                      <a:latin typeface="Times New Roman" charset="0"/>
                    </a:rPr>
                    <a:t>函数              单调区间有</a:t>
                  </a:r>
                  <a:r>
                    <a:rPr lang="en-US" altLang="zh-CN" sz="2400" b="1">
                      <a:latin typeface="Times New Roman" charset="0"/>
                    </a:rPr>
                    <a:t>[-5</a:t>
                  </a:r>
                  <a:r>
                    <a:rPr lang="zh-CN" altLang="en-US" sz="2400" b="1">
                      <a:latin typeface="Times New Roman" charset="0"/>
                    </a:rPr>
                    <a:t>，</a:t>
                  </a:r>
                  <a:r>
                    <a:rPr lang="en-US" altLang="zh-CN" sz="2400" b="1">
                      <a:latin typeface="Times New Roman" charset="0"/>
                    </a:rPr>
                    <a:t>-2),[-2</a:t>
                  </a:r>
                  <a:r>
                    <a:rPr lang="zh-CN" altLang="en-US" sz="2400" b="1">
                      <a:latin typeface="Times New Roman" charset="0"/>
                    </a:rPr>
                    <a:t>，</a:t>
                  </a:r>
                  <a:r>
                    <a:rPr lang="en-US" altLang="zh-CN" sz="2400" b="1">
                      <a:latin typeface="Times New Roman" charset="0"/>
                    </a:rPr>
                    <a:t>1),[1,3),[3</a:t>
                  </a:r>
                  <a:r>
                    <a:rPr lang="zh-CN" altLang="en-US" sz="2400" b="1">
                      <a:latin typeface="Times New Roman" charset="0"/>
                    </a:rPr>
                    <a:t>，</a:t>
                  </a:r>
                  <a:r>
                    <a:rPr lang="en-US" altLang="zh-CN" sz="2400" b="1">
                      <a:latin typeface="Times New Roman" charset="0"/>
                    </a:rPr>
                    <a:t>5],   </a:t>
                  </a:r>
                </a:p>
              </p:txBody>
            </p:sp>
            <p:graphicFrame>
              <p:nvGraphicFramePr>
                <p:cNvPr id="21519" name="Object 8"/>
                <p:cNvGraphicFramePr>
                  <a:graphicFrameLocks noChangeAspect="1"/>
                </p:cNvGraphicFramePr>
                <p:nvPr/>
              </p:nvGraphicFramePr>
              <p:xfrm>
                <a:off x="432" y="26"/>
                <a:ext cx="720" cy="25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21551" r:id="rId3" imgW="584200" imgH="203200" progId="Equation.3">
                        <p:embed/>
                      </p:oleObj>
                    </mc:Choice>
                    <mc:Fallback>
                      <p:oleObj r:id="rId3" imgW="584200" imgH="203200" progId="Equation.3">
                        <p:embed/>
                        <p:pic>
                          <p:nvPicPr>
                            <p:cNvPr id="0" name="Object 8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32" y="26"/>
                              <a:ext cx="720" cy="25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blurRad="63500" dist="38099" dir="2700000" algn="ctr" rotWithShape="0">
                                      <a:srgbClr val="000000">
                                        <a:alpha val="74997"/>
                                      </a:srgbClr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21515" name="Group 9"/>
              <p:cNvGrpSpPr>
                <a:grpSpLocks/>
              </p:cNvGrpSpPr>
              <p:nvPr/>
            </p:nvGrpSpPr>
            <p:grpSpPr bwMode="auto">
              <a:xfrm>
                <a:off x="0" y="483"/>
                <a:ext cx="4416" cy="288"/>
                <a:chOff x="0" y="0"/>
                <a:chExt cx="4416" cy="288"/>
              </a:xfrm>
            </p:grpSpPr>
            <p:sp>
              <p:nvSpPr>
                <p:cNvPr id="21516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0" y="0"/>
                  <a:ext cx="4416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lr>
                      <a:schemeClr val="hlink"/>
                    </a:buClr>
                    <a:buSzPct val="70000"/>
                    <a:buFont typeface="Wingdings" charset="2"/>
                    <a:buChar char="v"/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85000"/>
                    <a:buFont typeface="Wingdings" charset="2"/>
                    <a:buChar char=""/>
                    <a:defRPr sz="28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hlink"/>
                    </a:buClr>
                    <a:buSzPct val="80000"/>
                    <a:buFont typeface="Wingdings" charset="2"/>
                    <a:buChar char="v"/>
                    <a:defRPr sz="24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90000"/>
                    <a:buFont typeface="Wingdings" charset="2"/>
                    <a:buChar char="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85000"/>
                    <a:buFont typeface="Wingdings" charset="2"/>
                    <a:buChar char="v"/>
                    <a:defRPr sz="20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ClrTx/>
                    <a:buSzTx/>
                    <a:buFontTx/>
                    <a:buNone/>
                  </a:pPr>
                  <a:r>
                    <a:rPr lang="zh-CN" altLang="en-US" sz="2400" b="1">
                      <a:latin typeface="Times New Roman" charset="0"/>
                    </a:rPr>
                    <a:t>其中              在区间</a:t>
                  </a:r>
                  <a:r>
                    <a:rPr lang="en-US" altLang="zh-CN" sz="2400" b="1">
                      <a:latin typeface="Times New Roman" charset="0"/>
                    </a:rPr>
                    <a:t>[-5,-2),[1,3)</a:t>
                  </a:r>
                  <a:r>
                    <a:rPr lang="zh-CN" altLang="en-US" sz="2400" b="1">
                      <a:latin typeface="Times New Roman" charset="0"/>
                    </a:rPr>
                    <a:t>上是减函数，在区间</a:t>
                  </a:r>
                </a:p>
              </p:txBody>
            </p:sp>
            <p:graphicFrame>
              <p:nvGraphicFramePr>
                <p:cNvPr id="21517" name="Object 11"/>
                <p:cNvGraphicFramePr>
                  <a:graphicFrameLocks noChangeAspect="1"/>
                </p:cNvGraphicFramePr>
                <p:nvPr/>
              </p:nvGraphicFramePr>
              <p:xfrm>
                <a:off x="396" y="30"/>
                <a:ext cx="720" cy="25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21552" r:id="rId5" imgW="584200" imgH="203200" progId="Equation.3">
                        <p:embed/>
                      </p:oleObj>
                    </mc:Choice>
                    <mc:Fallback>
                      <p:oleObj r:id="rId5" imgW="584200" imgH="203200" progId="Equation.3">
                        <p:embed/>
                        <p:pic>
                          <p:nvPicPr>
                            <p:cNvPr id="0" name="Object 11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396" y="30"/>
                              <a:ext cx="720" cy="25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blurRad="63500" dist="38099" dir="2700000" algn="ctr" rotWithShape="0">
                                      <a:srgbClr val="000000">
                                        <a:alpha val="74997"/>
                                      </a:srgbClr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  <p:grpSp>
        <p:nvGrpSpPr>
          <p:cNvPr id="26636" name="Group 12"/>
          <p:cNvGrpSpPr>
            <a:grpSpLocks/>
          </p:cNvGrpSpPr>
          <p:nvPr/>
        </p:nvGrpSpPr>
        <p:grpSpPr bwMode="auto">
          <a:xfrm>
            <a:off x="838200" y="3581400"/>
            <a:ext cx="7196138" cy="1914525"/>
            <a:chOff x="0" y="0"/>
            <a:chExt cx="4533" cy="1206"/>
          </a:xfrm>
        </p:grpSpPr>
        <p:grpSp>
          <p:nvGrpSpPr>
            <p:cNvPr id="21508" name="Group 13"/>
            <p:cNvGrpSpPr>
              <a:grpSpLocks/>
            </p:cNvGrpSpPr>
            <p:nvPr/>
          </p:nvGrpSpPr>
          <p:grpSpPr bwMode="auto">
            <a:xfrm>
              <a:off x="0" y="0"/>
              <a:ext cx="4533" cy="750"/>
              <a:chOff x="0" y="0"/>
              <a:chExt cx="4533" cy="750"/>
            </a:xfrm>
          </p:grpSpPr>
          <p:sp>
            <p:nvSpPr>
              <p:cNvPr id="21510" name="Text Box 14"/>
              <p:cNvSpPr txBox="1">
                <a:spLocks noChangeArrowheads="1"/>
              </p:cNvSpPr>
              <p:nvPr/>
            </p:nvSpPr>
            <p:spPr bwMode="auto">
              <a:xfrm>
                <a:off x="21" y="0"/>
                <a:ext cx="45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宋体" charset="-122"/>
                  </a:rPr>
                  <a:t>注意：函数的单调性是对某个区间而言的，对于单</a:t>
                </a:r>
                <a:endParaRPr lang="zh-CN" altLang="en-US" sz="2400" b="1">
                  <a:solidFill>
                    <a:srgbClr val="FF0000"/>
                  </a:solidFill>
                  <a:latin typeface="Times New Roman" charset="0"/>
                </a:endParaRPr>
              </a:p>
            </p:txBody>
          </p:sp>
          <p:sp>
            <p:nvSpPr>
              <p:cNvPr id="21511" name="Text Box 15"/>
              <p:cNvSpPr txBox="1">
                <a:spLocks noChangeArrowheads="1"/>
              </p:cNvSpPr>
              <p:nvPr/>
            </p:nvSpPr>
            <p:spPr bwMode="auto">
              <a:xfrm>
                <a:off x="0" y="462"/>
                <a:ext cx="449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just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宋体" charset="-122"/>
                  </a:rPr>
                  <a:t>独的一点，它的函数值是唯一确定的常</a:t>
                </a:r>
                <a:r>
                  <a:rPr lang="zh-CN" altLang="en-US" sz="2400" b="1">
                    <a:solidFill>
                      <a:srgbClr val="FF0000"/>
                    </a:solidFill>
                    <a:latin typeface="Times New Roman" charset="0"/>
                  </a:rPr>
                  <a:t>数，不存在</a:t>
                </a:r>
              </a:p>
            </p:txBody>
          </p:sp>
        </p:grpSp>
        <p:sp>
          <p:nvSpPr>
            <p:cNvPr id="21509" name="Text Box 16"/>
            <p:cNvSpPr txBox="1">
              <a:spLocks noChangeArrowheads="1"/>
            </p:cNvSpPr>
            <p:nvPr/>
          </p:nvSpPr>
          <p:spPr bwMode="auto">
            <a:xfrm>
              <a:off x="18" y="918"/>
              <a:ext cx="42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charset="0"/>
                </a:rPr>
                <a:t>单调性问题。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-152276" y="1295456"/>
            <a:ext cx="9144000" cy="3505200"/>
            <a:chOff x="0" y="0"/>
            <a:chExt cx="5760" cy="1937"/>
          </a:xfrm>
        </p:grpSpPr>
        <p:sp>
          <p:nvSpPr>
            <p:cNvPr id="3" name="Text Box 5"/>
            <p:cNvSpPr txBox="1">
              <a:spLocks noChangeArrowheads="1"/>
            </p:cNvSpPr>
            <p:nvPr/>
          </p:nvSpPr>
          <p:spPr bwMode="auto">
            <a:xfrm>
              <a:off x="521" y="78"/>
              <a:ext cx="4809" cy="17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zh-CN" altLang="en-US" sz="3200" dirty="0">
                  <a:solidFill>
                    <a:srgbClr val="FF3300"/>
                  </a:solidFill>
                </a:rPr>
                <a:t>练习：</a:t>
              </a:r>
              <a:r>
                <a:rPr lang="en-US" altLang="zh-CN" sz="3200" dirty="0">
                  <a:solidFill>
                    <a:srgbClr val="FF3300"/>
                  </a:solidFill>
                </a:rPr>
                <a:t>1</a:t>
              </a:r>
              <a:r>
                <a:rPr lang="zh-CN" altLang="en-US" sz="3200" dirty="0">
                  <a:solidFill>
                    <a:srgbClr val="FF3300"/>
                  </a:solidFill>
                </a:rPr>
                <a:t>、</a:t>
              </a:r>
              <a:r>
                <a:rPr lang="zh-CN" altLang="en-US" sz="3200" dirty="0"/>
                <a:t>分别画出下列函数的图象，并</a:t>
              </a:r>
              <a:r>
                <a:rPr lang="zh-CN" altLang="en-US" sz="3200" dirty="0" smtClean="0"/>
                <a:t>根据它们</a:t>
              </a:r>
              <a:r>
                <a:rPr lang="zh-CN" altLang="en-US" sz="3200" dirty="0"/>
                <a:t>的图象指出其单调区间</a:t>
              </a:r>
              <a:r>
                <a:rPr lang="zh-CN" altLang="en-US" sz="3200" dirty="0" smtClean="0"/>
                <a:t>。</a:t>
              </a:r>
              <a:endParaRPr lang="en-US" altLang="zh-CN" sz="3200" dirty="0" smtClean="0"/>
            </a:p>
            <a:p>
              <a:pPr eaLnBrk="1" hangingPunct="1">
                <a:defRPr/>
              </a:pPr>
              <a:endParaRPr lang="zh-CN" altLang="en-US" sz="3200" dirty="0"/>
            </a:p>
            <a:p>
              <a:pPr eaLnBrk="1" hangingPunct="1">
                <a:defRPr/>
              </a:pPr>
              <a:r>
                <a:rPr lang="zh-CN" altLang="en-US" sz="4000" dirty="0"/>
                <a:t>（</a:t>
              </a:r>
              <a:r>
                <a:rPr lang="en-US" altLang="zh-CN" sz="4000" dirty="0"/>
                <a:t>1</a:t>
              </a:r>
              <a:r>
                <a:rPr lang="zh-CN" altLang="en-US" sz="4000" dirty="0"/>
                <a:t>）</a:t>
              </a:r>
              <a:r>
                <a:rPr lang="en-US" altLang="zh-CN" sz="4000" dirty="0"/>
                <a:t>y=2x+1  </a:t>
              </a:r>
              <a:r>
                <a:rPr lang="zh-CN" altLang="en-US" sz="4000" dirty="0"/>
                <a:t>（</a:t>
              </a:r>
              <a:r>
                <a:rPr lang="en-US" altLang="zh-CN" sz="4000" dirty="0"/>
                <a:t>2</a:t>
              </a:r>
              <a:r>
                <a:rPr lang="zh-CN" altLang="en-US" sz="4000" dirty="0"/>
                <a:t>）</a:t>
              </a:r>
              <a:r>
                <a:rPr lang="en-US" altLang="zh-CN" sz="4000" dirty="0"/>
                <a:t>y=(x-1)</a:t>
              </a:r>
              <a:r>
                <a:rPr lang="en-US" altLang="zh-CN" sz="4000" baseline="30000" dirty="0"/>
                <a:t>2</a:t>
              </a:r>
              <a:r>
                <a:rPr lang="en-US" altLang="zh-CN" sz="4000" dirty="0"/>
                <a:t>-1</a:t>
              </a:r>
            </a:p>
            <a:p>
              <a:pPr eaLnBrk="1" hangingPunct="1">
                <a:defRPr/>
              </a:pPr>
              <a:endParaRPr lang="en-US" altLang="zh-CN" sz="2000" dirty="0"/>
            </a:p>
            <a:p>
              <a:pPr eaLnBrk="1" hangingPunct="1">
                <a:defRPr/>
              </a:pPr>
              <a:r>
                <a:rPr lang="zh-CN" altLang="en-US" sz="4000" dirty="0"/>
                <a:t>（</a:t>
              </a:r>
              <a:r>
                <a:rPr lang="en-US" altLang="zh-CN" sz="4000" dirty="0"/>
                <a:t>3</a:t>
              </a:r>
              <a:r>
                <a:rPr lang="zh-CN" altLang="en-US" sz="4000" dirty="0"/>
                <a:t>）</a:t>
              </a:r>
              <a:r>
                <a:rPr lang="en-US" altLang="zh-CN" sz="4000" dirty="0"/>
                <a:t>y=          </a:t>
              </a:r>
              <a:r>
                <a:rPr lang="zh-CN" altLang="en-US" sz="4000" dirty="0"/>
                <a:t>（</a:t>
              </a:r>
              <a:r>
                <a:rPr lang="en-US" altLang="zh-CN" sz="4000" dirty="0"/>
                <a:t>4</a:t>
              </a:r>
              <a:r>
                <a:rPr lang="zh-CN" altLang="en-US" sz="4000" dirty="0"/>
                <a:t>）</a:t>
              </a:r>
              <a:r>
                <a:rPr lang="en-US" altLang="zh-CN" sz="4000" dirty="0"/>
                <a:t>y=2</a:t>
              </a:r>
            </a:p>
          </p:txBody>
        </p:sp>
        <p:sp>
          <p:nvSpPr>
            <p:cNvPr id="4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5760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zh-CN" altLang="en-US"/>
            </a:p>
          </p:txBody>
        </p:sp>
        <p:graphicFrame>
          <p:nvGraphicFramePr>
            <p:cNvPr id="5" name="Object 7"/>
            <p:cNvGraphicFramePr>
              <a:graphicFrameLocks noChangeAspect="1"/>
            </p:cNvGraphicFramePr>
            <p:nvPr/>
          </p:nvGraphicFramePr>
          <p:xfrm>
            <a:off x="1791" y="1121"/>
            <a:ext cx="454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575" r:id="rId3" imgW="152532" imgH="394042" progId="Equation.3">
                    <p:embed/>
                  </p:oleObj>
                </mc:Choice>
                <mc:Fallback>
                  <p:oleObj r:id="rId3" imgW="152532" imgH="394042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91" y="1121"/>
                          <a:ext cx="454" cy="8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2803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835150" y="0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>
                <a:latin typeface="Tahoma" charset="0"/>
              </a:rPr>
              <a:t>y</a:t>
            </a:r>
          </a:p>
        </p:txBody>
      </p:sp>
      <p:grpSp>
        <p:nvGrpSpPr>
          <p:cNvPr id="19458" name="Group 3"/>
          <p:cNvGrpSpPr>
            <a:grpSpLocks/>
          </p:cNvGrpSpPr>
          <p:nvPr/>
        </p:nvGrpSpPr>
        <p:grpSpPr bwMode="auto">
          <a:xfrm>
            <a:off x="1187450" y="260350"/>
            <a:ext cx="2592388" cy="2709863"/>
            <a:chOff x="0" y="0"/>
            <a:chExt cx="1633" cy="1707"/>
          </a:xfrm>
        </p:grpSpPr>
        <p:sp>
          <p:nvSpPr>
            <p:cNvPr id="23556" name="Line 4"/>
            <p:cNvSpPr>
              <a:spLocks noChangeShapeType="1"/>
            </p:cNvSpPr>
            <p:nvPr/>
          </p:nvSpPr>
          <p:spPr bwMode="auto">
            <a:xfrm flipV="1">
              <a:off x="681" y="0"/>
              <a:ext cx="0" cy="16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zh-CN" altLang="en-US"/>
            </a:p>
          </p:txBody>
        </p:sp>
        <p:grpSp>
          <p:nvGrpSpPr>
            <p:cNvPr id="19508" name="Group 5"/>
            <p:cNvGrpSpPr>
              <a:grpSpLocks/>
            </p:cNvGrpSpPr>
            <p:nvPr/>
          </p:nvGrpSpPr>
          <p:grpSpPr bwMode="auto">
            <a:xfrm>
              <a:off x="0" y="210"/>
              <a:ext cx="1633" cy="1497"/>
              <a:chOff x="0" y="0"/>
              <a:chExt cx="1633" cy="1497"/>
            </a:xfrm>
          </p:grpSpPr>
          <p:sp>
            <p:nvSpPr>
              <p:cNvPr id="23558" name="Line 6"/>
              <p:cNvSpPr>
                <a:spLocks noChangeShapeType="1"/>
              </p:cNvSpPr>
              <p:nvPr/>
            </p:nvSpPr>
            <p:spPr bwMode="auto">
              <a:xfrm>
                <a:off x="544" y="1044"/>
                <a:ext cx="0" cy="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559" name="Line 7"/>
              <p:cNvSpPr>
                <a:spLocks noChangeShapeType="1"/>
              </p:cNvSpPr>
              <p:nvPr/>
            </p:nvSpPr>
            <p:spPr bwMode="auto">
              <a:xfrm>
                <a:off x="726" y="726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560" name="Line 8"/>
              <p:cNvSpPr>
                <a:spLocks noChangeShapeType="1"/>
              </p:cNvSpPr>
              <p:nvPr/>
            </p:nvSpPr>
            <p:spPr bwMode="auto">
              <a:xfrm>
                <a:off x="0" y="1043"/>
                <a:ext cx="1633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561" name="Line 9"/>
              <p:cNvSpPr>
                <a:spLocks noChangeShapeType="1"/>
              </p:cNvSpPr>
              <p:nvPr/>
            </p:nvSpPr>
            <p:spPr bwMode="auto">
              <a:xfrm flipH="1">
                <a:off x="272" y="0"/>
                <a:ext cx="862" cy="1497"/>
              </a:xfrm>
              <a:prstGeom prst="line">
                <a:avLst/>
              </a:prstGeom>
              <a:noFill/>
              <a:ln w="50800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562" name="Text Box 10"/>
              <p:cNvSpPr txBox="1">
                <a:spLocks noChangeArrowheads="1"/>
              </p:cNvSpPr>
              <p:nvPr/>
            </p:nvSpPr>
            <p:spPr bwMode="auto">
              <a:xfrm>
                <a:off x="1361" y="998"/>
                <a:ext cx="272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3200">
                    <a:latin typeface="Tahoma" charset="0"/>
                  </a:rPr>
                  <a:t>x</a:t>
                </a:r>
              </a:p>
            </p:txBody>
          </p:sp>
          <p:sp>
            <p:nvSpPr>
              <p:cNvPr id="23563" name="Text Box 11"/>
              <p:cNvSpPr txBox="1">
                <a:spLocks noChangeArrowheads="1"/>
              </p:cNvSpPr>
              <p:nvPr/>
            </p:nvSpPr>
            <p:spPr bwMode="auto">
              <a:xfrm>
                <a:off x="499" y="952"/>
                <a:ext cx="227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3200">
                    <a:latin typeface="Tahoma" charset="0"/>
                  </a:rPr>
                  <a:t>o</a:t>
                </a:r>
              </a:p>
            </p:txBody>
          </p:sp>
        </p:grpSp>
      </p:grp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5651500" y="0"/>
            <a:ext cx="504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>
                <a:latin typeface="Tahoma" charset="0"/>
              </a:rPr>
              <a:t>y</a:t>
            </a: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2916238" y="333375"/>
            <a:ext cx="1943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>
                <a:latin typeface="Tahoma" charset="0"/>
              </a:rPr>
              <a:t>(1)y=2x+1</a:t>
            </a:r>
          </a:p>
        </p:txBody>
      </p:sp>
      <p:grpSp>
        <p:nvGrpSpPr>
          <p:cNvPr id="19461" name="Group 14"/>
          <p:cNvGrpSpPr>
            <a:grpSpLocks/>
          </p:cNvGrpSpPr>
          <p:nvPr/>
        </p:nvGrpSpPr>
        <p:grpSpPr bwMode="auto">
          <a:xfrm>
            <a:off x="4643438" y="0"/>
            <a:ext cx="4500562" cy="2908300"/>
            <a:chOff x="0" y="0"/>
            <a:chExt cx="2835" cy="1832"/>
          </a:xfrm>
        </p:grpSpPr>
        <p:grpSp>
          <p:nvGrpSpPr>
            <p:cNvPr id="19491" name="Group 15"/>
            <p:cNvGrpSpPr>
              <a:grpSpLocks/>
            </p:cNvGrpSpPr>
            <p:nvPr/>
          </p:nvGrpSpPr>
          <p:grpSpPr bwMode="auto">
            <a:xfrm>
              <a:off x="590" y="136"/>
              <a:ext cx="2245" cy="1523"/>
              <a:chOff x="0" y="0"/>
              <a:chExt cx="2245" cy="1523"/>
            </a:xfrm>
          </p:grpSpPr>
          <p:sp>
            <p:nvSpPr>
              <p:cNvPr id="23568" name="Text Box 16"/>
              <p:cNvSpPr txBox="1">
                <a:spLocks noChangeArrowheads="1"/>
              </p:cNvSpPr>
              <p:nvPr/>
            </p:nvSpPr>
            <p:spPr bwMode="auto">
              <a:xfrm>
                <a:off x="998" y="1196"/>
                <a:ext cx="27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800">
                    <a:latin typeface="Tahoma" charset="0"/>
                  </a:rPr>
                  <a:t>x</a:t>
                </a:r>
              </a:p>
            </p:txBody>
          </p:sp>
          <p:sp>
            <p:nvSpPr>
              <p:cNvPr id="23569" name="Text Box 17"/>
              <p:cNvSpPr txBox="1">
                <a:spLocks noChangeArrowheads="1"/>
              </p:cNvSpPr>
              <p:nvPr/>
            </p:nvSpPr>
            <p:spPr bwMode="auto">
              <a:xfrm>
                <a:off x="0" y="1088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800">
                    <a:latin typeface="Tahoma" charset="0"/>
                  </a:rPr>
                  <a:t>o</a:t>
                </a:r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1043" y="0"/>
                <a:ext cx="120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400">
                    <a:latin typeface="Tahoma" charset="0"/>
                  </a:rPr>
                  <a:t>2)y=(x-1)</a:t>
                </a:r>
                <a:r>
                  <a:rPr lang="en-US" altLang="zh-CN" sz="2400" baseline="30000">
                    <a:latin typeface="Tahoma" charset="0"/>
                  </a:rPr>
                  <a:t>2</a:t>
                </a:r>
                <a:r>
                  <a:rPr lang="en-US" altLang="zh-CN" sz="2400">
                    <a:latin typeface="Tahoma" charset="0"/>
                  </a:rPr>
                  <a:t>-1</a:t>
                </a:r>
              </a:p>
            </p:txBody>
          </p:sp>
        </p:grpSp>
        <p:grpSp>
          <p:nvGrpSpPr>
            <p:cNvPr id="19492" name="Group 19"/>
            <p:cNvGrpSpPr>
              <a:grpSpLocks/>
            </p:cNvGrpSpPr>
            <p:nvPr/>
          </p:nvGrpSpPr>
          <p:grpSpPr bwMode="auto">
            <a:xfrm>
              <a:off x="0" y="0"/>
              <a:ext cx="1860" cy="1832"/>
              <a:chOff x="0" y="0"/>
              <a:chExt cx="1860" cy="1832"/>
            </a:xfrm>
          </p:grpSpPr>
          <p:sp>
            <p:nvSpPr>
              <p:cNvPr id="23572" name="Line 20"/>
              <p:cNvSpPr>
                <a:spLocks noChangeShapeType="1"/>
              </p:cNvSpPr>
              <p:nvPr/>
            </p:nvSpPr>
            <p:spPr bwMode="auto">
              <a:xfrm>
                <a:off x="0" y="1315"/>
                <a:ext cx="186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grpSp>
            <p:nvGrpSpPr>
              <p:cNvPr id="19494" name="Group 21"/>
              <p:cNvGrpSpPr>
                <a:grpSpLocks/>
              </p:cNvGrpSpPr>
              <p:nvPr/>
            </p:nvGrpSpPr>
            <p:grpSpPr bwMode="auto">
              <a:xfrm>
                <a:off x="590" y="0"/>
                <a:ext cx="1089" cy="1832"/>
                <a:chOff x="0" y="0"/>
                <a:chExt cx="1089" cy="1832"/>
              </a:xfrm>
            </p:grpSpPr>
            <p:sp>
              <p:nvSpPr>
                <p:cNvPr id="23574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318" y="0"/>
                  <a:ext cx="0" cy="183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CN" altLang="en-US"/>
                </a:p>
              </p:txBody>
            </p:sp>
            <p:sp>
              <p:nvSpPr>
                <p:cNvPr id="23575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318" y="1513"/>
                  <a:ext cx="4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CN" altLang="en-US"/>
                </a:p>
              </p:txBody>
            </p:sp>
            <p:sp>
              <p:nvSpPr>
                <p:cNvPr id="23576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545" y="1241"/>
                  <a:ext cx="0" cy="4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CN" altLang="en-US"/>
                </a:p>
              </p:txBody>
            </p:sp>
            <p:sp>
              <p:nvSpPr>
                <p:cNvPr id="23577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817" y="1241"/>
                  <a:ext cx="0" cy="4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CN" altLang="en-US"/>
                </a:p>
              </p:txBody>
            </p:sp>
            <p:sp>
              <p:nvSpPr>
                <p:cNvPr id="23578" name="未知"/>
                <p:cNvSpPr>
                  <a:spLocks/>
                </p:cNvSpPr>
                <p:nvPr/>
              </p:nvSpPr>
              <p:spPr bwMode="auto">
                <a:xfrm>
                  <a:off x="0" y="199"/>
                  <a:ext cx="1089" cy="1360"/>
                </a:xfrm>
                <a:custGeom>
                  <a:avLst/>
                  <a:gdLst>
                    <a:gd name="T0" fmla="*/ 0 w 1089"/>
                    <a:gd name="T1" fmla="*/ 0 h 1333"/>
                    <a:gd name="T2" fmla="*/ 291 w 1089"/>
                    <a:gd name="T3" fmla="*/ 1062 h 1333"/>
                    <a:gd name="T4" fmla="*/ 570 w 1089"/>
                    <a:gd name="T5" fmla="*/ 1322 h 1333"/>
                    <a:gd name="T6" fmla="*/ 858 w 1089"/>
                    <a:gd name="T7" fmla="*/ 995 h 1333"/>
                    <a:gd name="T8" fmla="*/ 1089 w 1089"/>
                    <a:gd name="T9" fmla="*/ 0 h 1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89" h="1333">
                      <a:moveTo>
                        <a:pt x="0" y="0"/>
                      </a:moveTo>
                      <a:cubicBezTo>
                        <a:pt x="48" y="177"/>
                        <a:pt x="196" y="842"/>
                        <a:pt x="291" y="1062"/>
                      </a:cubicBezTo>
                      <a:cubicBezTo>
                        <a:pt x="386" y="1282"/>
                        <a:pt x="476" y="1333"/>
                        <a:pt x="570" y="1322"/>
                      </a:cubicBezTo>
                      <a:cubicBezTo>
                        <a:pt x="664" y="1311"/>
                        <a:pt x="772" y="1215"/>
                        <a:pt x="858" y="995"/>
                      </a:cubicBezTo>
                      <a:cubicBezTo>
                        <a:pt x="944" y="775"/>
                        <a:pt x="1041" y="207"/>
                        <a:pt x="1089" y="0"/>
                      </a:cubicBezTo>
                    </a:path>
                  </a:pathLst>
                </a:custGeom>
                <a:noFill/>
                <a:ln w="50800" cmpd="sng">
                  <a:solidFill>
                    <a:schemeClr val="hlink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CN" altLang="en-US"/>
                </a:p>
              </p:txBody>
            </p:sp>
            <p:sp>
              <p:nvSpPr>
                <p:cNvPr id="2357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409" y="1197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spcBef>
                      <a:spcPct val="50000"/>
                    </a:spcBef>
                    <a:defRPr/>
                  </a:pPr>
                  <a:r>
                    <a:rPr lang="en-US" altLang="zh-CN" sz="2400">
                      <a:latin typeface="Tahoma" charset="0"/>
                    </a:rPr>
                    <a:t>1</a:t>
                  </a:r>
                </a:p>
              </p:txBody>
            </p:sp>
            <p:sp>
              <p:nvSpPr>
                <p:cNvPr id="23580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771" y="1242"/>
                  <a:ext cx="27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spcBef>
                      <a:spcPct val="50000"/>
                    </a:spcBef>
                    <a:defRPr/>
                  </a:pPr>
                  <a:r>
                    <a:rPr lang="en-US" altLang="zh-CN" sz="2000">
                      <a:latin typeface="Tahoma" charset="0"/>
                    </a:rPr>
                    <a:t>2</a:t>
                  </a:r>
                </a:p>
              </p:txBody>
            </p:sp>
            <p:sp>
              <p:nvSpPr>
                <p:cNvPr id="23581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91" y="1423"/>
                  <a:ext cx="36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spcBef>
                      <a:spcPct val="50000"/>
                    </a:spcBef>
                    <a:defRPr/>
                  </a:pPr>
                  <a:r>
                    <a:rPr lang="en-US" altLang="zh-CN" sz="2000">
                      <a:latin typeface="Tahoma" charset="0"/>
                    </a:rPr>
                    <a:t>-1</a:t>
                  </a:r>
                </a:p>
              </p:txBody>
            </p:sp>
            <p:sp>
              <p:nvSpPr>
                <p:cNvPr id="23582" name="Line 30"/>
                <p:cNvSpPr>
                  <a:spLocks noChangeShapeType="1"/>
                </p:cNvSpPr>
                <p:nvPr/>
              </p:nvSpPr>
              <p:spPr bwMode="auto">
                <a:xfrm>
                  <a:off x="545" y="153"/>
                  <a:ext cx="0" cy="167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CN" altLang="en-US"/>
                </a:p>
              </p:txBody>
            </p:sp>
          </p:grpSp>
        </p:grpSp>
      </p:grpSp>
      <p:grpSp>
        <p:nvGrpSpPr>
          <p:cNvPr id="19462" name="Group 31"/>
          <p:cNvGrpSpPr>
            <a:grpSpLocks/>
          </p:cNvGrpSpPr>
          <p:nvPr/>
        </p:nvGrpSpPr>
        <p:grpSpPr bwMode="auto">
          <a:xfrm>
            <a:off x="323850" y="3933825"/>
            <a:ext cx="3505200" cy="2743200"/>
            <a:chOff x="0" y="0"/>
            <a:chExt cx="2208" cy="1728"/>
          </a:xfrm>
        </p:grpSpPr>
        <p:grpSp>
          <p:nvGrpSpPr>
            <p:cNvPr id="19481" name="Group 32"/>
            <p:cNvGrpSpPr>
              <a:grpSpLocks/>
            </p:cNvGrpSpPr>
            <p:nvPr/>
          </p:nvGrpSpPr>
          <p:grpSpPr bwMode="auto">
            <a:xfrm>
              <a:off x="0" y="0"/>
              <a:ext cx="2208" cy="1728"/>
              <a:chOff x="0" y="0"/>
              <a:chExt cx="2208" cy="1728"/>
            </a:xfrm>
          </p:grpSpPr>
          <p:sp>
            <p:nvSpPr>
              <p:cNvPr id="23585" name="Text Box 33"/>
              <p:cNvSpPr txBox="1">
                <a:spLocks noChangeArrowheads="1"/>
              </p:cNvSpPr>
              <p:nvPr/>
            </p:nvSpPr>
            <p:spPr bwMode="auto">
              <a:xfrm>
                <a:off x="720" y="0"/>
                <a:ext cx="1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400">
                    <a:latin typeface="Times New Roman" charset="0"/>
                  </a:rPr>
                  <a:t>y</a:t>
                </a:r>
              </a:p>
            </p:txBody>
          </p:sp>
          <p:sp>
            <p:nvSpPr>
              <p:cNvPr id="23586" name="Line 34"/>
              <p:cNvSpPr>
                <a:spLocks noChangeShapeType="1"/>
              </p:cNvSpPr>
              <p:nvPr/>
            </p:nvSpPr>
            <p:spPr bwMode="auto">
              <a:xfrm>
                <a:off x="0" y="883"/>
                <a:ext cx="206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587" name="Line 35"/>
              <p:cNvSpPr>
                <a:spLocks noChangeShapeType="1"/>
              </p:cNvSpPr>
              <p:nvPr/>
            </p:nvSpPr>
            <p:spPr bwMode="auto">
              <a:xfrm flipH="1">
                <a:off x="1008" y="96"/>
                <a:ext cx="2" cy="163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588" name="Text Box 36"/>
              <p:cNvSpPr txBox="1">
                <a:spLocks noChangeArrowheads="1"/>
              </p:cNvSpPr>
              <p:nvPr/>
            </p:nvSpPr>
            <p:spPr bwMode="auto">
              <a:xfrm>
                <a:off x="1056" y="864"/>
                <a:ext cx="118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000">
                    <a:latin typeface="Times New Roman" charset="0"/>
                  </a:rPr>
                  <a:t>O</a:t>
                </a:r>
              </a:p>
            </p:txBody>
          </p:sp>
          <p:sp>
            <p:nvSpPr>
              <p:cNvPr id="23589" name="Text Box 37"/>
              <p:cNvSpPr txBox="1">
                <a:spLocks noChangeArrowheads="1"/>
              </p:cNvSpPr>
              <p:nvPr/>
            </p:nvSpPr>
            <p:spPr bwMode="auto">
              <a:xfrm>
                <a:off x="2067" y="826"/>
                <a:ext cx="14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  <a:defRPr/>
                </a:pPr>
                <a:r>
                  <a:rPr lang="en-US" altLang="zh-CN" sz="2400">
                    <a:latin typeface="Times New Roman" charset="0"/>
                  </a:rPr>
                  <a:t>x</a:t>
                </a:r>
              </a:p>
            </p:txBody>
          </p:sp>
          <p:graphicFrame>
            <p:nvGraphicFramePr>
              <p:cNvPr id="19490" name="Object 38"/>
              <p:cNvGraphicFramePr>
                <a:graphicFrameLocks noChangeAspect="1"/>
              </p:cNvGraphicFramePr>
              <p:nvPr/>
            </p:nvGraphicFramePr>
            <p:xfrm>
              <a:off x="1206" y="48"/>
              <a:ext cx="959" cy="53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9602" r:id="rId3" imgW="571748" imgH="393871" progId="Equation.3">
                      <p:embed/>
                    </p:oleObj>
                  </mc:Choice>
                  <mc:Fallback>
                    <p:oleObj r:id="rId3" imgW="571748" imgH="393871" progId="Equation.3">
                      <p:embed/>
                      <p:pic>
                        <p:nvPicPr>
                          <p:cNvPr id="0" name="Object 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06" y="48"/>
                            <a:ext cx="959" cy="53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7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9482" name="Group 39"/>
            <p:cNvGrpSpPr>
              <a:grpSpLocks/>
            </p:cNvGrpSpPr>
            <p:nvPr/>
          </p:nvGrpSpPr>
          <p:grpSpPr bwMode="auto">
            <a:xfrm>
              <a:off x="226" y="272"/>
              <a:ext cx="1546" cy="1268"/>
              <a:chOff x="0" y="0"/>
              <a:chExt cx="1546" cy="1268"/>
            </a:xfrm>
          </p:grpSpPr>
          <p:sp>
            <p:nvSpPr>
              <p:cNvPr id="23592" name="未知"/>
              <p:cNvSpPr>
                <a:spLocks/>
              </p:cNvSpPr>
              <p:nvPr/>
            </p:nvSpPr>
            <p:spPr bwMode="auto">
              <a:xfrm>
                <a:off x="912" y="0"/>
                <a:ext cx="634" cy="499"/>
              </a:xfrm>
              <a:custGeom>
                <a:avLst/>
                <a:gdLst>
                  <a:gd name="T0" fmla="*/ 0 w 1296"/>
                  <a:gd name="T1" fmla="*/ 0 h 1248"/>
                  <a:gd name="T2" fmla="*/ 336 w 1296"/>
                  <a:gd name="T3" fmla="*/ 960 h 1248"/>
                  <a:gd name="T4" fmla="*/ 1296 w 1296"/>
                  <a:gd name="T5" fmla="*/ 1248 h 1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96" h="1248">
                    <a:moveTo>
                      <a:pt x="0" y="0"/>
                    </a:moveTo>
                    <a:cubicBezTo>
                      <a:pt x="60" y="376"/>
                      <a:pt x="120" y="752"/>
                      <a:pt x="336" y="960"/>
                    </a:cubicBezTo>
                    <a:cubicBezTo>
                      <a:pt x="552" y="1168"/>
                      <a:pt x="1136" y="1200"/>
                      <a:pt x="1296" y="1248"/>
                    </a:cubicBezTo>
                  </a:path>
                </a:pathLst>
              </a:custGeom>
              <a:noFill/>
              <a:ln w="57150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23593" name="未知"/>
              <p:cNvSpPr>
                <a:spLocks/>
              </p:cNvSpPr>
              <p:nvPr/>
            </p:nvSpPr>
            <p:spPr bwMode="auto">
              <a:xfrm rot="10800000">
                <a:off x="0" y="768"/>
                <a:ext cx="635" cy="500"/>
              </a:xfrm>
              <a:custGeom>
                <a:avLst/>
                <a:gdLst>
                  <a:gd name="T0" fmla="*/ 0 w 1296"/>
                  <a:gd name="T1" fmla="*/ 0 h 1248"/>
                  <a:gd name="T2" fmla="*/ 336 w 1296"/>
                  <a:gd name="T3" fmla="*/ 960 h 1248"/>
                  <a:gd name="T4" fmla="*/ 1296 w 1296"/>
                  <a:gd name="T5" fmla="*/ 1248 h 1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96" h="1248">
                    <a:moveTo>
                      <a:pt x="0" y="0"/>
                    </a:moveTo>
                    <a:cubicBezTo>
                      <a:pt x="60" y="376"/>
                      <a:pt x="120" y="752"/>
                      <a:pt x="336" y="960"/>
                    </a:cubicBezTo>
                    <a:cubicBezTo>
                      <a:pt x="552" y="1168"/>
                      <a:pt x="1136" y="1200"/>
                      <a:pt x="1296" y="1248"/>
                    </a:cubicBezTo>
                  </a:path>
                </a:pathLst>
              </a:custGeom>
              <a:noFill/>
              <a:ln w="57150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</p:grpSp>
      </p:grpSp>
      <p:sp>
        <p:nvSpPr>
          <p:cNvPr id="23594" name="Text Box 42"/>
          <p:cNvSpPr txBox="1">
            <a:spLocks noChangeArrowheads="1"/>
          </p:cNvSpPr>
          <p:nvPr/>
        </p:nvSpPr>
        <p:spPr bwMode="auto">
          <a:xfrm>
            <a:off x="971550" y="3068638"/>
            <a:ext cx="16557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2406D6"/>
                </a:solidFill>
                <a:latin typeface="Tahoma" charset="0"/>
              </a:rPr>
              <a:t>增区间</a:t>
            </a:r>
            <a:r>
              <a:rPr lang="zh-CN" altLang="en-US" sz="2800" b="1">
                <a:latin typeface="Tahoma" charset="0"/>
              </a:rPr>
              <a:t>为</a:t>
            </a:r>
          </a:p>
        </p:txBody>
      </p:sp>
      <p:graphicFrame>
        <p:nvGraphicFramePr>
          <p:cNvPr id="23595" name="Object 43"/>
          <p:cNvGraphicFramePr>
            <a:graphicFrameLocks noChangeAspect="1"/>
          </p:cNvGraphicFramePr>
          <p:nvPr/>
        </p:nvGraphicFramePr>
        <p:xfrm>
          <a:off x="2627313" y="2997200"/>
          <a:ext cx="2160587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3" r:id="rId5" imgW="686396" imgH="228799" progId="Equation.DSMT4">
                  <p:embed/>
                </p:oleObj>
              </mc:Choice>
              <mc:Fallback>
                <p:oleObj r:id="rId5" imgW="686396" imgH="228799" progId="Equation.DSMT4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2997200"/>
                        <a:ext cx="2160587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96" name="Text Box 44"/>
          <p:cNvSpPr txBox="1">
            <a:spLocks noChangeArrowheads="1"/>
          </p:cNvSpPr>
          <p:nvPr/>
        </p:nvSpPr>
        <p:spPr bwMode="auto">
          <a:xfrm>
            <a:off x="5435600" y="2852738"/>
            <a:ext cx="16557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2406D6"/>
                </a:solidFill>
                <a:latin typeface="Tahoma" charset="0"/>
              </a:rPr>
              <a:t>增区间</a:t>
            </a:r>
            <a:r>
              <a:rPr lang="zh-CN" altLang="en-US" sz="2800" b="1">
                <a:latin typeface="Tahoma" charset="0"/>
              </a:rPr>
              <a:t>为</a:t>
            </a:r>
          </a:p>
        </p:txBody>
      </p:sp>
      <p:graphicFrame>
        <p:nvGraphicFramePr>
          <p:cNvPr id="23597" name="Object 45"/>
          <p:cNvGraphicFramePr>
            <a:graphicFrameLocks noChangeAspect="1"/>
          </p:cNvGraphicFramePr>
          <p:nvPr/>
        </p:nvGraphicFramePr>
        <p:xfrm>
          <a:off x="7235825" y="2852738"/>
          <a:ext cx="1296988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4" r:id="rId7" imgW="495515" imgH="228699" progId="Equation.DSMT4">
                  <p:embed/>
                </p:oleObj>
              </mc:Choice>
              <mc:Fallback>
                <p:oleObj r:id="rId7" imgW="495515" imgH="228699" progId="Equation.DSMT4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2852738"/>
                        <a:ext cx="1296988" cy="598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98" name="Text Box 46"/>
          <p:cNvSpPr txBox="1">
            <a:spLocks noChangeArrowheads="1"/>
          </p:cNvSpPr>
          <p:nvPr/>
        </p:nvSpPr>
        <p:spPr bwMode="auto">
          <a:xfrm>
            <a:off x="5435600" y="3500438"/>
            <a:ext cx="16557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2406D6"/>
                </a:solidFill>
                <a:latin typeface="Tahoma" charset="0"/>
              </a:rPr>
              <a:t>减区间</a:t>
            </a:r>
            <a:r>
              <a:rPr lang="zh-CN" altLang="en-US" sz="2800" b="1">
                <a:latin typeface="Tahoma" charset="0"/>
              </a:rPr>
              <a:t>为</a:t>
            </a:r>
          </a:p>
        </p:txBody>
      </p:sp>
      <p:graphicFrame>
        <p:nvGraphicFramePr>
          <p:cNvPr id="23599" name="Object 47"/>
          <p:cNvGraphicFramePr>
            <a:graphicFrameLocks noChangeAspect="1"/>
          </p:cNvGraphicFramePr>
          <p:nvPr/>
        </p:nvGraphicFramePr>
        <p:xfrm>
          <a:off x="7235825" y="3500438"/>
          <a:ext cx="1223963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5" r:id="rId9" imgW="508441" imgH="228799" progId="Equation.DSMT4">
                  <p:embed/>
                </p:oleObj>
              </mc:Choice>
              <mc:Fallback>
                <p:oleObj r:id="rId9" imgW="508441" imgH="228799" progId="Equation.DSMT4">
                  <p:embed/>
                  <p:pic>
                    <p:nvPicPr>
                      <p:cNvPr id="0" name="Object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3500438"/>
                        <a:ext cx="1223963" cy="552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600" name="Text Box 48"/>
          <p:cNvSpPr txBox="1">
            <a:spLocks noChangeArrowheads="1"/>
          </p:cNvSpPr>
          <p:nvPr/>
        </p:nvSpPr>
        <p:spPr bwMode="auto">
          <a:xfrm>
            <a:off x="2195513" y="5589588"/>
            <a:ext cx="1655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2406D6"/>
                </a:solidFill>
                <a:latin typeface="Tahoma" charset="0"/>
              </a:rPr>
              <a:t>减区间</a:t>
            </a:r>
            <a:r>
              <a:rPr lang="zh-CN" altLang="en-US" sz="2800" b="1">
                <a:latin typeface="Tahoma" charset="0"/>
              </a:rPr>
              <a:t>为</a:t>
            </a:r>
          </a:p>
        </p:txBody>
      </p:sp>
      <p:graphicFrame>
        <p:nvGraphicFramePr>
          <p:cNvPr id="23601" name="Object 49"/>
          <p:cNvGraphicFramePr>
            <a:graphicFrameLocks noChangeAspect="1"/>
          </p:cNvGraphicFramePr>
          <p:nvPr/>
        </p:nvGraphicFramePr>
        <p:xfrm>
          <a:off x="2268538" y="6165850"/>
          <a:ext cx="273526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6" r:id="rId11" imgW="1092200" imgH="228600" progId="Equation.DSMT4">
                  <p:embed/>
                </p:oleObj>
              </mc:Choice>
              <mc:Fallback>
                <p:oleObj r:id="rId11" imgW="1092200" imgH="228600" progId="Equation.DSMT4">
                  <p:embed/>
                  <p:pic>
                    <p:nvPicPr>
                      <p:cNvPr id="0" name="Object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8538" y="6165850"/>
                        <a:ext cx="2735262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602" name="Text Box 50"/>
          <p:cNvSpPr txBox="1">
            <a:spLocks noChangeArrowheads="1"/>
          </p:cNvSpPr>
          <p:nvPr/>
        </p:nvSpPr>
        <p:spPr bwMode="auto">
          <a:xfrm>
            <a:off x="5651500" y="4349750"/>
            <a:ext cx="2663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2800"/>
              <a:t>(4)y=2</a:t>
            </a:r>
          </a:p>
        </p:txBody>
      </p:sp>
      <p:sp>
        <p:nvSpPr>
          <p:cNvPr id="23603" name="Text Box 51"/>
          <p:cNvSpPr txBox="1">
            <a:spLocks noChangeArrowheads="1"/>
          </p:cNvSpPr>
          <p:nvPr/>
        </p:nvSpPr>
        <p:spPr bwMode="auto">
          <a:xfrm>
            <a:off x="5641831" y="5699416"/>
            <a:ext cx="26654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0000FF"/>
                </a:solidFill>
              </a:rPr>
              <a:t>无单调性</a:t>
            </a:r>
          </a:p>
        </p:txBody>
      </p:sp>
      <p:graphicFrame>
        <p:nvGraphicFramePr>
          <p:cNvPr id="23604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7375944"/>
              </p:ext>
            </p:extLst>
          </p:nvPr>
        </p:nvGraphicFramePr>
        <p:xfrm>
          <a:off x="328612" y="1899948"/>
          <a:ext cx="8510475" cy="208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7" r:id="rId13" imgW="3162300" imgH="609600" progId="Equation.DSMT4">
                  <p:embed/>
                </p:oleObj>
              </mc:Choice>
              <mc:Fallback>
                <p:oleObj r:id="rId13" imgW="3162300" imgH="609600" progId="Equation.DSMT4">
                  <p:embed/>
                  <p:pic>
                    <p:nvPicPr>
                      <p:cNvPr id="0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2" y="1899948"/>
                        <a:ext cx="8510475" cy="2085975"/>
                      </a:xfrm>
                      <a:prstGeom prst="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605" name="Text Box 53"/>
          <p:cNvSpPr txBox="1">
            <a:spLocks noChangeArrowheads="1"/>
          </p:cNvSpPr>
          <p:nvPr/>
        </p:nvSpPr>
        <p:spPr bwMode="auto">
          <a:xfrm>
            <a:off x="6199188" y="5305425"/>
            <a:ext cx="187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000">
                <a:latin typeface="Times New Roman" charset="0"/>
              </a:rPr>
              <a:t>O</a:t>
            </a:r>
          </a:p>
        </p:txBody>
      </p:sp>
      <p:grpSp>
        <p:nvGrpSpPr>
          <p:cNvPr id="19475" name="Group 54"/>
          <p:cNvGrpSpPr>
            <a:grpSpLocks/>
          </p:cNvGrpSpPr>
          <p:nvPr/>
        </p:nvGrpSpPr>
        <p:grpSpPr bwMode="auto">
          <a:xfrm>
            <a:off x="4522788" y="3933825"/>
            <a:ext cx="3505200" cy="2743200"/>
            <a:chOff x="0" y="0"/>
            <a:chExt cx="2208" cy="1728"/>
          </a:xfrm>
        </p:grpSpPr>
        <p:sp>
          <p:nvSpPr>
            <p:cNvPr id="23607" name="Text Box 55"/>
            <p:cNvSpPr txBox="1">
              <a:spLocks noChangeArrowheads="1"/>
            </p:cNvSpPr>
            <p:nvPr/>
          </p:nvSpPr>
          <p:spPr bwMode="auto">
            <a:xfrm>
              <a:off x="720" y="0"/>
              <a:ext cx="1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400">
                  <a:latin typeface="Times New Roman" charset="0"/>
                </a:rPr>
                <a:t>y</a:t>
              </a:r>
            </a:p>
          </p:txBody>
        </p:sp>
        <p:sp>
          <p:nvSpPr>
            <p:cNvPr id="23608" name="Line 56"/>
            <p:cNvSpPr>
              <a:spLocks noChangeShapeType="1"/>
            </p:cNvSpPr>
            <p:nvPr/>
          </p:nvSpPr>
          <p:spPr bwMode="auto">
            <a:xfrm>
              <a:off x="0" y="883"/>
              <a:ext cx="206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23609" name="Line 57"/>
            <p:cNvSpPr>
              <a:spLocks noChangeShapeType="1"/>
            </p:cNvSpPr>
            <p:nvPr/>
          </p:nvSpPr>
          <p:spPr bwMode="auto">
            <a:xfrm flipH="1">
              <a:off x="1008" y="96"/>
              <a:ext cx="2" cy="16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arrow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23610" name="Text Box 58"/>
            <p:cNvSpPr txBox="1">
              <a:spLocks noChangeArrowheads="1"/>
            </p:cNvSpPr>
            <p:nvPr/>
          </p:nvSpPr>
          <p:spPr bwMode="auto">
            <a:xfrm>
              <a:off x="2067" y="826"/>
              <a:ext cx="14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400">
                  <a:latin typeface="Times New Roman" charset="0"/>
                </a:rPr>
                <a:t>x</a:t>
              </a:r>
            </a:p>
          </p:txBody>
        </p:sp>
        <p:sp>
          <p:nvSpPr>
            <p:cNvPr id="23611" name="Line 59"/>
            <p:cNvSpPr>
              <a:spLocks noChangeShapeType="1"/>
            </p:cNvSpPr>
            <p:nvPr/>
          </p:nvSpPr>
          <p:spPr bwMode="auto">
            <a:xfrm>
              <a:off x="167" y="635"/>
              <a:ext cx="181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eaLnBrk="1" hangingPunct="1">
                <a:defRPr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2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85" decel="100000"/>
                                        <p:tgtEl>
                                          <p:spTgt spid="236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385" decel="100000"/>
                                        <p:tgtEl>
                                          <p:spTgt spid="236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9" dur="385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385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94" grpId="0" autoUpdateAnimBg="0"/>
      <p:bldP spid="23596" grpId="0" autoUpdateAnimBg="0"/>
      <p:bldP spid="23598" grpId="0" autoUpdateAnimBg="0"/>
      <p:bldP spid="23600" grpId="0" autoUpdateAnimBg="0"/>
      <p:bldP spid="2360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未标题-1 副本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819775"/>
            <a:ext cx="1008062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698" name="Group 3"/>
          <p:cNvGrpSpPr>
            <a:grpSpLocks/>
          </p:cNvGrpSpPr>
          <p:nvPr/>
        </p:nvGrpSpPr>
        <p:grpSpPr bwMode="auto">
          <a:xfrm>
            <a:off x="5543550" y="419100"/>
            <a:ext cx="3276600" cy="2689225"/>
            <a:chOff x="0" y="0"/>
            <a:chExt cx="2064" cy="1694"/>
          </a:xfrm>
        </p:grpSpPr>
        <p:graphicFrame>
          <p:nvGraphicFramePr>
            <p:cNvPr id="29740" name="Object 4"/>
            <p:cNvGraphicFramePr>
              <a:graphicFrameLocks noChangeAspect="1"/>
            </p:cNvGraphicFramePr>
            <p:nvPr/>
          </p:nvGraphicFramePr>
          <p:xfrm>
            <a:off x="1110" y="0"/>
            <a:ext cx="954" cy="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81" r:id="rId4" imgW="431613" imgH="266584" progId="Equation.DSMT4">
                    <p:embed/>
                  </p:oleObj>
                </mc:Choice>
                <mc:Fallback>
                  <p:oleObj r:id="rId4" imgW="431613" imgH="266584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0" y="0"/>
                          <a:ext cx="954" cy="6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741" name="Freeform 6"/>
            <p:cNvSpPr>
              <a:spLocks/>
            </p:cNvSpPr>
            <p:nvPr/>
          </p:nvSpPr>
          <p:spPr bwMode="auto">
            <a:xfrm>
              <a:off x="1029" y="98"/>
              <a:ext cx="657" cy="646"/>
            </a:xfrm>
            <a:custGeom>
              <a:avLst/>
              <a:gdLst>
                <a:gd name="T0" fmla="*/ 0 w 1296"/>
                <a:gd name="T1" fmla="*/ 0 h 1248"/>
                <a:gd name="T2" fmla="*/ 86 w 1296"/>
                <a:gd name="T3" fmla="*/ 257 h 1248"/>
                <a:gd name="T4" fmla="*/ 333 w 1296"/>
                <a:gd name="T5" fmla="*/ 334 h 1248"/>
                <a:gd name="T6" fmla="*/ 0 60000 65536"/>
                <a:gd name="T7" fmla="*/ 0 60000 65536"/>
                <a:gd name="T8" fmla="*/ 0 60000 65536"/>
                <a:gd name="T9" fmla="*/ 0 w 1296"/>
                <a:gd name="T10" fmla="*/ 0 h 1248"/>
                <a:gd name="T11" fmla="*/ 1296 w 1296"/>
                <a:gd name="T12" fmla="*/ 1248 h 1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96" h="1248">
                  <a:moveTo>
                    <a:pt x="0" y="0"/>
                  </a:moveTo>
                  <a:cubicBezTo>
                    <a:pt x="60" y="376"/>
                    <a:pt x="120" y="752"/>
                    <a:pt x="336" y="960"/>
                  </a:cubicBezTo>
                  <a:cubicBezTo>
                    <a:pt x="552" y="1168"/>
                    <a:pt x="1136" y="1200"/>
                    <a:pt x="1296" y="1248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9742" name="Freeform 7"/>
            <p:cNvSpPr>
              <a:spLocks/>
            </p:cNvSpPr>
            <p:nvPr/>
          </p:nvSpPr>
          <p:spPr bwMode="auto">
            <a:xfrm rot="10455673">
              <a:off x="0" y="1052"/>
              <a:ext cx="648" cy="642"/>
            </a:xfrm>
            <a:custGeom>
              <a:avLst/>
              <a:gdLst>
                <a:gd name="T0" fmla="*/ 0 w 1296"/>
                <a:gd name="T1" fmla="*/ 0 h 1248"/>
                <a:gd name="T2" fmla="*/ 84 w 1296"/>
                <a:gd name="T3" fmla="*/ 254 h 1248"/>
                <a:gd name="T4" fmla="*/ 324 w 1296"/>
                <a:gd name="T5" fmla="*/ 330 h 1248"/>
                <a:gd name="T6" fmla="*/ 0 60000 65536"/>
                <a:gd name="T7" fmla="*/ 0 60000 65536"/>
                <a:gd name="T8" fmla="*/ 0 60000 65536"/>
                <a:gd name="T9" fmla="*/ 0 w 1296"/>
                <a:gd name="T10" fmla="*/ 0 h 1248"/>
                <a:gd name="T11" fmla="*/ 1296 w 1296"/>
                <a:gd name="T12" fmla="*/ 1248 h 1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96" h="1248">
                  <a:moveTo>
                    <a:pt x="0" y="0"/>
                  </a:moveTo>
                  <a:cubicBezTo>
                    <a:pt x="60" y="376"/>
                    <a:pt x="120" y="752"/>
                    <a:pt x="336" y="960"/>
                  </a:cubicBezTo>
                  <a:cubicBezTo>
                    <a:pt x="552" y="1168"/>
                    <a:pt x="1136" y="1200"/>
                    <a:pt x="1296" y="1248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9699" name="Line 8"/>
          <p:cNvSpPr>
            <a:spLocks noChangeShapeType="1"/>
          </p:cNvSpPr>
          <p:nvPr/>
        </p:nvSpPr>
        <p:spPr bwMode="auto">
          <a:xfrm flipH="1" flipV="1">
            <a:off x="6889750" y="1325563"/>
            <a:ext cx="576263" cy="14287"/>
          </a:xfrm>
          <a:prstGeom prst="line">
            <a:avLst/>
          </a:prstGeom>
          <a:noFill/>
          <a:ln w="57150" cap="rnd">
            <a:solidFill>
              <a:srgbClr val="0000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0" name="Text Box 9"/>
          <p:cNvSpPr txBox="1">
            <a:spLocks noChangeArrowheads="1"/>
          </p:cNvSpPr>
          <p:nvPr/>
        </p:nvSpPr>
        <p:spPr bwMode="auto">
          <a:xfrm>
            <a:off x="6507163" y="115888"/>
            <a:ext cx="441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b="1" i="1">
                <a:latin typeface="Times New Roman" charset="0"/>
              </a:rPr>
              <a:t>y</a:t>
            </a:r>
          </a:p>
        </p:txBody>
      </p:sp>
      <p:sp>
        <p:nvSpPr>
          <p:cNvPr id="29701" name="Line 10"/>
          <p:cNvSpPr>
            <a:spLocks noChangeShapeType="1"/>
          </p:cNvSpPr>
          <p:nvPr/>
        </p:nvSpPr>
        <p:spPr bwMode="auto">
          <a:xfrm>
            <a:off x="5362575" y="1839913"/>
            <a:ext cx="3241675" cy="47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2" name="Line 11"/>
          <p:cNvSpPr>
            <a:spLocks noChangeShapeType="1"/>
          </p:cNvSpPr>
          <p:nvPr/>
        </p:nvSpPr>
        <p:spPr bwMode="auto">
          <a:xfrm flipH="1">
            <a:off x="6875463" y="331788"/>
            <a:ext cx="3175" cy="27892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arrow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3" name="Text Box 12"/>
          <p:cNvSpPr txBox="1">
            <a:spLocks noChangeArrowheads="1"/>
          </p:cNvSpPr>
          <p:nvPr/>
        </p:nvSpPr>
        <p:spPr bwMode="auto">
          <a:xfrm>
            <a:off x="6818313" y="1749425"/>
            <a:ext cx="3778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000">
                <a:latin typeface="Times New Roman" charset="0"/>
              </a:rPr>
              <a:t>O</a:t>
            </a:r>
          </a:p>
        </p:txBody>
      </p:sp>
      <p:sp>
        <p:nvSpPr>
          <p:cNvPr id="29704" name="Text Box 13"/>
          <p:cNvSpPr txBox="1">
            <a:spLocks noChangeArrowheads="1"/>
          </p:cNvSpPr>
          <p:nvPr/>
        </p:nvSpPr>
        <p:spPr bwMode="auto">
          <a:xfrm>
            <a:off x="8553450" y="1700213"/>
            <a:ext cx="482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i="1">
                <a:latin typeface="Times New Roman" charset="0"/>
              </a:rPr>
              <a:t>x</a:t>
            </a:r>
          </a:p>
        </p:txBody>
      </p:sp>
      <p:sp>
        <p:nvSpPr>
          <p:cNvPr id="29705" name="Line 14"/>
          <p:cNvSpPr>
            <a:spLocks noChangeShapeType="1"/>
          </p:cNvSpPr>
          <p:nvPr/>
        </p:nvSpPr>
        <p:spPr bwMode="auto">
          <a:xfrm>
            <a:off x="7451725" y="1339850"/>
            <a:ext cx="0" cy="504825"/>
          </a:xfrm>
          <a:prstGeom prst="line">
            <a:avLst/>
          </a:prstGeom>
          <a:noFill/>
          <a:ln w="57150" cap="rnd">
            <a:solidFill>
              <a:srgbClr val="0000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6" name="Line 15"/>
          <p:cNvSpPr>
            <a:spLocks noChangeShapeType="1"/>
          </p:cNvSpPr>
          <p:nvPr/>
        </p:nvSpPr>
        <p:spPr bwMode="auto">
          <a:xfrm>
            <a:off x="6313488" y="2363788"/>
            <a:ext cx="576262" cy="0"/>
          </a:xfrm>
          <a:prstGeom prst="line">
            <a:avLst/>
          </a:prstGeom>
          <a:noFill/>
          <a:ln w="57150" cap="rnd">
            <a:solidFill>
              <a:srgbClr val="0000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7" name="Line 16"/>
          <p:cNvSpPr>
            <a:spLocks noChangeShapeType="1"/>
          </p:cNvSpPr>
          <p:nvPr/>
        </p:nvSpPr>
        <p:spPr bwMode="auto">
          <a:xfrm>
            <a:off x="6299200" y="1916113"/>
            <a:ext cx="0" cy="504825"/>
          </a:xfrm>
          <a:prstGeom prst="line">
            <a:avLst/>
          </a:prstGeom>
          <a:noFill/>
          <a:ln w="57150" cap="rnd">
            <a:solidFill>
              <a:srgbClr val="0000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8" name="Rectangle 17"/>
          <p:cNvSpPr>
            <a:spLocks noChangeArrowheads="1"/>
          </p:cNvSpPr>
          <p:nvPr/>
        </p:nvSpPr>
        <p:spPr bwMode="auto">
          <a:xfrm>
            <a:off x="5938838" y="1341438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latin typeface="黑体" charset="-122"/>
                <a:ea typeface="黑体" charset="-122"/>
              </a:rPr>
              <a:t>-</a:t>
            </a:r>
            <a:r>
              <a:rPr lang="en-US" altLang="zh-CN" sz="2800" b="1">
                <a:latin typeface="Times New Roman" charset="0"/>
                <a:ea typeface="华文新魏" charset="-122"/>
              </a:rPr>
              <a:t>1</a:t>
            </a:r>
          </a:p>
        </p:txBody>
      </p:sp>
      <p:sp>
        <p:nvSpPr>
          <p:cNvPr id="29709" name="Rectangle 18"/>
          <p:cNvSpPr>
            <a:spLocks noChangeArrowheads="1"/>
          </p:cNvSpPr>
          <p:nvPr/>
        </p:nvSpPr>
        <p:spPr bwMode="auto">
          <a:xfrm>
            <a:off x="6584950" y="1052513"/>
            <a:ext cx="361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latin typeface="Times New Roman" charset="0"/>
                <a:ea typeface="华文新魏" charset="-122"/>
              </a:rPr>
              <a:t>1</a:t>
            </a:r>
          </a:p>
        </p:txBody>
      </p:sp>
      <p:sp>
        <p:nvSpPr>
          <p:cNvPr id="29710" name="Rectangle 19"/>
          <p:cNvSpPr>
            <a:spLocks noChangeArrowheads="1"/>
          </p:cNvSpPr>
          <p:nvPr/>
        </p:nvSpPr>
        <p:spPr bwMode="auto">
          <a:xfrm>
            <a:off x="6845300" y="2117725"/>
            <a:ext cx="893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latin typeface="黑体" charset="-122"/>
                <a:ea typeface="黑体" charset="-122"/>
              </a:rPr>
              <a:t>-</a:t>
            </a:r>
            <a:r>
              <a:rPr lang="en-US" altLang="zh-CN" sz="2800" b="1">
                <a:latin typeface="Times New Roman" charset="0"/>
                <a:ea typeface="华文新魏" charset="-122"/>
              </a:rPr>
              <a:t>1</a:t>
            </a:r>
          </a:p>
        </p:txBody>
      </p:sp>
      <p:sp>
        <p:nvSpPr>
          <p:cNvPr id="29711" name="Rectangle 20"/>
          <p:cNvSpPr>
            <a:spLocks noChangeArrowheads="1"/>
          </p:cNvSpPr>
          <p:nvPr/>
        </p:nvSpPr>
        <p:spPr bwMode="auto">
          <a:xfrm>
            <a:off x="7305675" y="1757363"/>
            <a:ext cx="361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latin typeface="Times New Roman" charset="0"/>
                <a:ea typeface="华文新魏" charset="-122"/>
              </a:rPr>
              <a:t>1</a:t>
            </a:r>
          </a:p>
        </p:txBody>
      </p:sp>
      <p:sp>
        <p:nvSpPr>
          <p:cNvPr id="29712" name="AutoShape 21"/>
          <p:cNvSpPr>
            <a:spLocks noChangeArrowheads="1"/>
          </p:cNvSpPr>
          <p:nvPr/>
        </p:nvSpPr>
        <p:spPr bwMode="auto">
          <a:xfrm>
            <a:off x="7394575" y="1293813"/>
            <a:ext cx="119063" cy="119062"/>
          </a:xfrm>
          <a:prstGeom prst="octagon">
            <a:avLst>
              <a:gd name="adj" fmla="val 29287"/>
            </a:avLst>
          </a:prstGeom>
          <a:solidFill>
            <a:srgbClr val="66FF33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zh-CN" altLang="en-US" sz="2400" b="1" i="1">
              <a:solidFill>
                <a:srgbClr val="FF0000"/>
              </a:solidFill>
            </a:endParaRPr>
          </a:p>
        </p:txBody>
      </p:sp>
      <p:sp>
        <p:nvSpPr>
          <p:cNvPr id="29713" name="AutoShape 22"/>
          <p:cNvSpPr>
            <a:spLocks noChangeArrowheads="1"/>
          </p:cNvSpPr>
          <p:nvPr/>
        </p:nvSpPr>
        <p:spPr bwMode="auto">
          <a:xfrm>
            <a:off x="6242050" y="2268538"/>
            <a:ext cx="119063" cy="119062"/>
          </a:xfrm>
          <a:prstGeom prst="octagon">
            <a:avLst>
              <a:gd name="adj" fmla="val 29287"/>
            </a:avLst>
          </a:prstGeom>
          <a:solidFill>
            <a:srgbClr val="66FF33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zh-CN" altLang="en-US" sz="2400" b="1" i="1">
              <a:solidFill>
                <a:srgbClr val="FF0000"/>
              </a:solidFill>
            </a:endParaRPr>
          </a:p>
        </p:txBody>
      </p:sp>
      <p:sp>
        <p:nvSpPr>
          <p:cNvPr id="29714" name="Line 23"/>
          <p:cNvSpPr>
            <a:spLocks noChangeShapeType="1"/>
          </p:cNvSpPr>
          <p:nvPr/>
        </p:nvSpPr>
        <p:spPr bwMode="auto">
          <a:xfrm rot="16200000" flipV="1">
            <a:off x="6913563" y="725488"/>
            <a:ext cx="0" cy="76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5" name="Line 24"/>
          <p:cNvSpPr>
            <a:spLocks noChangeShapeType="1"/>
          </p:cNvSpPr>
          <p:nvPr/>
        </p:nvSpPr>
        <p:spPr bwMode="auto">
          <a:xfrm rot="16200000" flipV="1">
            <a:off x="6913563" y="2814638"/>
            <a:ext cx="0" cy="76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6" name="Line 25"/>
          <p:cNvSpPr>
            <a:spLocks noChangeShapeType="1"/>
          </p:cNvSpPr>
          <p:nvPr/>
        </p:nvSpPr>
        <p:spPr bwMode="auto">
          <a:xfrm flipV="1">
            <a:off x="5722938" y="1768475"/>
            <a:ext cx="0" cy="76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7" name="Line 26"/>
          <p:cNvSpPr>
            <a:spLocks noChangeShapeType="1"/>
          </p:cNvSpPr>
          <p:nvPr/>
        </p:nvSpPr>
        <p:spPr bwMode="auto">
          <a:xfrm flipV="1">
            <a:off x="8027988" y="1771650"/>
            <a:ext cx="0" cy="76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8" name="Text Box 27"/>
          <p:cNvSpPr txBox="1">
            <a:spLocks noChangeArrowheads="1"/>
          </p:cNvSpPr>
          <p:nvPr/>
        </p:nvSpPr>
        <p:spPr bwMode="auto">
          <a:xfrm>
            <a:off x="611188" y="1196975"/>
            <a:ext cx="4319587" cy="1522413"/>
          </a:xfrm>
          <a:prstGeom prst="rect">
            <a:avLst/>
          </a:prstGeom>
          <a:noFill/>
          <a:ln w="57150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600" b="1">
                <a:ea typeface="黑体" charset="-122"/>
              </a:rPr>
              <a:t>  取自变量</a:t>
            </a:r>
            <a:r>
              <a:rPr lang="zh-CN" altLang="en-US" sz="3600" b="1">
                <a:solidFill>
                  <a:srgbClr val="3333FF"/>
                </a:solidFill>
                <a:latin typeface="宋体" charset="-122"/>
              </a:rPr>
              <a:t>－</a:t>
            </a:r>
            <a:r>
              <a:rPr lang="en-US" altLang="zh-CN" sz="3600" b="1">
                <a:solidFill>
                  <a:srgbClr val="3333FF"/>
                </a:solidFill>
                <a:latin typeface="宋体" charset="-122"/>
              </a:rPr>
              <a:t>1</a:t>
            </a:r>
            <a:r>
              <a:rPr lang="en-US" altLang="zh-CN" sz="3600" b="1" i="1">
                <a:solidFill>
                  <a:srgbClr val="3333FF"/>
                </a:solidFill>
              </a:rPr>
              <a:t>&lt;</a:t>
            </a:r>
            <a:r>
              <a:rPr lang="en-US" altLang="zh-CN" sz="3600" b="1" i="1">
                <a:solidFill>
                  <a:srgbClr val="3333FF"/>
                </a:solidFill>
                <a:latin typeface="Times New Roman" charset="0"/>
              </a:rPr>
              <a:t> </a:t>
            </a:r>
            <a:r>
              <a:rPr lang="en-US" altLang="zh-CN" sz="3600" b="1">
                <a:solidFill>
                  <a:srgbClr val="3333FF"/>
                </a:solidFill>
                <a:latin typeface="宋体" charset="-122"/>
              </a:rPr>
              <a:t>1</a:t>
            </a:r>
            <a:r>
              <a:rPr lang="zh-CN" altLang="en-US" sz="3600" b="1">
                <a:solidFill>
                  <a:srgbClr val="3333FF"/>
                </a:solidFill>
                <a:ea typeface="黑体" charset="-122"/>
              </a:rPr>
              <a:t>，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600" b="1">
                <a:ea typeface="黑体" charset="-122"/>
              </a:rPr>
              <a:t>  而 </a:t>
            </a:r>
            <a:r>
              <a:rPr lang="en-US" altLang="zh-CN" sz="3600" b="1" i="1">
                <a:solidFill>
                  <a:srgbClr val="3333FF"/>
                </a:solidFill>
                <a:latin typeface="Times New Roman" charset="0"/>
              </a:rPr>
              <a:t>f</a:t>
            </a:r>
            <a:r>
              <a:rPr lang="en-US" altLang="zh-CN" sz="3600" b="1">
                <a:solidFill>
                  <a:srgbClr val="3333FF"/>
                </a:solidFill>
                <a:latin typeface="宋体" charset="-122"/>
              </a:rPr>
              <a:t>(</a:t>
            </a:r>
            <a:r>
              <a:rPr lang="zh-CN" altLang="en-US" sz="3600" b="1">
                <a:solidFill>
                  <a:srgbClr val="3333FF"/>
                </a:solidFill>
              </a:rPr>
              <a:t>－</a:t>
            </a:r>
            <a:r>
              <a:rPr lang="en-US" altLang="zh-CN" sz="3600" b="1">
                <a:solidFill>
                  <a:srgbClr val="3333FF"/>
                </a:solidFill>
                <a:latin typeface="宋体" charset="-122"/>
              </a:rPr>
              <a:t>1)  </a:t>
            </a:r>
            <a:r>
              <a:rPr lang="en-US" altLang="zh-CN" sz="3600" b="1" i="1">
                <a:solidFill>
                  <a:srgbClr val="3333FF"/>
                </a:solidFill>
                <a:latin typeface="Times New Roman" charset="0"/>
              </a:rPr>
              <a:t> f</a:t>
            </a:r>
            <a:r>
              <a:rPr lang="en-US" altLang="zh-CN" sz="3600" b="1">
                <a:solidFill>
                  <a:srgbClr val="3333FF"/>
                </a:solidFill>
                <a:latin typeface="宋体" charset="-122"/>
              </a:rPr>
              <a:t>(1)</a:t>
            </a:r>
          </a:p>
        </p:txBody>
      </p:sp>
      <p:grpSp>
        <p:nvGrpSpPr>
          <p:cNvPr id="128027" name="Group 27"/>
          <p:cNvGrpSpPr>
            <a:grpSpLocks/>
          </p:cNvGrpSpPr>
          <p:nvPr/>
        </p:nvGrpSpPr>
        <p:grpSpPr bwMode="auto">
          <a:xfrm>
            <a:off x="142875" y="3500438"/>
            <a:ext cx="8893175" cy="1873250"/>
            <a:chOff x="0" y="0"/>
            <a:chExt cx="5602" cy="1180"/>
          </a:xfrm>
        </p:grpSpPr>
        <p:sp>
          <p:nvSpPr>
            <p:cNvPr id="29735" name="Text Box 29"/>
            <p:cNvSpPr txBox="1">
              <a:spLocks noChangeArrowheads="1"/>
            </p:cNvSpPr>
            <p:nvPr/>
          </p:nvSpPr>
          <p:spPr bwMode="auto">
            <a:xfrm>
              <a:off x="250" y="684"/>
              <a:ext cx="353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b="1">
                <a:solidFill>
                  <a:srgbClr val="3333FF"/>
                </a:solidFill>
                <a:latin typeface="宋体" charset="-122"/>
              </a:endParaRPr>
            </a:p>
          </p:txBody>
        </p:sp>
        <p:sp>
          <p:nvSpPr>
            <p:cNvPr id="29736" name="Text Box 30"/>
            <p:cNvSpPr txBox="1">
              <a:spLocks noChangeArrowheads="1"/>
            </p:cNvSpPr>
            <p:nvPr/>
          </p:nvSpPr>
          <p:spPr bwMode="auto">
            <a:xfrm>
              <a:off x="0" y="135"/>
              <a:ext cx="5602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b="1">
                  <a:solidFill>
                    <a:srgbClr val="FF0000"/>
                  </a:solidFill>
                  <a:ea typeface="黑体" charset="-122"/>
                </a:rPr>
                <a:t>∴</a:t>
              </a:r>
              <a:r>
                <a:rPr lang="zh-CN" altLang="en-US" sz="3600" b="1">
                  <a:solidFill>
                    <a:srgbClr val="FF0000"/>
                  </a:solidFill>
                  <a:ea typeface="黑体" charset="-122"/>
                </a:rPr>
                <a:t>不</a:t>
              </a:r>
              <a:r>
                <a:rPr lang="zh-CN" altLang="en-US" sz="3600" b="1">
                  <a:ea typeface="黑体" charset="-122"/>
                </a:rPr>
                <a:t>能说       在</a:t>
              </a:r>
              <a:r>
                <a:rPr lang="zh-CN" altLang="en-US" sz="3600" b="1"/>
                <a:t>(</a:t>
              </a:r>
              <a:r>
                <a:rPr lang="zh-CN" altLang="en-US" sz="3600" b="1">
                  <a:latin typeface="黑体" charset="-122"/>
                  <a:ea typeface="黑体" charset="-122"/>
                </a:rPr>
                <a:t>-</a:t>
              </a:r>
              <a:r>
                <a:rPr lang="zh-CN" altLang="en-US" sz="3600" b="1">
                  <a:ea typeface="黑体" charset="-122"/>
                </a:rPr>
                <a:t>∞,</a:t>
              </a:r>
              <a:r>
                <a:rPr lang="zh-CN" altLang="en-US" sz="3600" b="1">
                  <a:latin typeface="宋体" charset="-122"/>
                </a:rPr>
                <a:t>0</a:t>
              </a:r>
              <a:r>
                <a:rPr lang="zh-CN" altLang="en-US" sz="3600" b="1">
                  <a:ea typeface="黑体" charset="-122"/>
                </a:rPr>
                <a:t>)</a:t>
              </a:r>
              <a:r>
                <a:rPr lang="zh-CN" altLang="en-US" sz="3600" b="1">
                  <a:ea typeface="华文新魏" charset="-122"/>
                </a:rPr>
                <a:t>∪</a:t>
              </a:r>
              <a:r>
                <a:rPr lang="zh-CN" altLang="en-US" sz="3600" b="1">
                  <a:ea typeface="黑体" charset="-122"/>
                </a:rPr>
                <a:t>(</a:t>
              </a:r>
              <a:r>
                <a:rPr lang="zh-CN" altLang="en-US" sz="3600" b="1">
                  <a:latin typeface="宋体" charset="-122"/>
                </a:rPr>
                <a:t>0</a:t>
              </a:r>
              <a:r>
                <a:rPr lang="zh-CN" altLang="en-US" sz="3600" b="1">
                  <a:ea typeface="黑体" charset="-122"/>
                </a:rPr>
                <a:t>,</a:t>
              </a:r>
              <a:r>
                <a:rPr lang="zh-CN" altLang="en-US" sz="3600" b="1">
                  <a:latin typeface="黑体" charset="-122"/>
                  <a:ea typeface="黑体" charset="-122"/>
                </a:rPr>
                <a:t>+</a:t>
              </a:r>
              <a:r>
                <a:rPr lang="zh-CN" altLang="en-US" sz="3600" b="1">
                  <a:ea typeface="黑体" charset="-122"/>
                </a:rPr>
                <a:t>∞)上是</a:t>
              </a:r>
              <a:r>
                <a:rPr lang="zh-CN" altLang="en-US" sz="3600" b="1">
                  <a:solidFill>
                    <a:srgbClr val="FF0000"/>
                  </a:solidFill>
                  <a:ea typeface="黑体" charset="-122"/>
                </a:rPr>
                <a:t>减</a:t>
              </a:r>
              <a:r>
                <a:rPr lang="zh-CN" altLang="en-US" sz="3600" b="1">
                  <a:ea typeface="黑体" charset="-122"/>
                </a:rPr>
                <a:t>函数</a:t>
              </a:r>
            </a:p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3600" b="1">
                  <a:ea typeface="黑体" charset="-122"/>
                </a:rPr>
                <a:t>    要写成</a:t>
              </a:r>
              <a:r>
                <a:rPr lang="zh-CN" altLang="en-US" sz="3600" b="1"/>
                <a:t>(</a:t>
              </a:r>
              <a:r>
                <a:rPr lang="zh-CN" altLang="en-US" sz="3600" b="1">
                  <a:latin typeface="黑体" charset="-122"/>
                  <a:ea typeface="黑体" charset="-122"/>
                </a:rPr>
                <a:t>-</a:t>
              </a:r>
              <a:r>
                <a:rPr lang="zh-CN" altLang="en-US" sz="3600" b="1">
                  <a:ea typeface="黑体" charset="-122"/>
                </a:rPr>
                <a:t>∞,</a:t>
              </a:r>
              <a:r>
                <a:rPr lang="zh-CN" altLang="en-US" sz="3600" b="1">
                  <a:latin typeface="宋体" charset="-122"/>
                </a:rPr>
                <a:t>0</a:t>
              </a:r>
              <a:r>
                <a:rPr lang="zh-CN" altLang="en-US" sz="3600" b="1">
                  <a:ea typeface="黑体" charset="-122"/>
                </a:rPr>
                <a:t>)</a:t>
              </a:r>
              <a:r>
                <a:rPr lang="zh-CN" altLang="en-US" sz="3600" b="1">
                  <a:solidFill>
                    <a:srgbClr val="FF0000"/>
                  </a:solidFill>
                  <a:ea typeface="华文新魏" charset="-122"/>
                </a:rPr>
                <a:t>，</a:t>
              </a:r>
              <a:r>
                <a:rPr lang="zh-CN" altLang="en-US" sz="3600" b="1">
                  <a:ea typeface="黑体" charset="-122"/>
                </a:rPr>
                <a:t>(</a:t>
              </a:r>
              <a:r>
                <a:rPr lang="zh-CN" altLang="en-US" sz="3600" b="1">
                  <a:latin typeface="宋体" charset="-122"/>
                </a:rPr>
                <a:t>0</a:t>
              </a:r>
              <a:r>
                <a:rPr lang="zh-CN" altLang="en-US" sz="3600" b="1">
                  <a:ea typeface="黑体" charset="-122"/>
                </a:rPr>
                <a:t>,</a:t>
              </a:r>
              <a:r>
                <a:rPr lang="zh-CN" altLang="en-US" sz="3600" b="1">
                  <a:latin typeface="黑体" charset="-122"/>
                  <a:ea typeface="黑体" charset="-122"/>
                </a:rPr>
                <a:t>+</a:t>
              </a:r>
              <a:r>
                <a:rPr lang="zh-CN" altLang="en-US" sz="3600" b="1">
                  <a:ea typeface="黑体" charset="-122"/>
                </a:rPr>
                <a:t>∞)的形式。</a:t>
              </a:r>
            </a:p>
          </p:txBody>
        </p:sp>
        <p:graphicFrame>
          <p:nvGraphicFramePr>
            <p:cNvPr id="29737" name="Object 30"/>
            <p:cNvGraphicFramePr>
              <a:graphicFrameLocks noChangeAspect="1"/>
            </p:cNvGraphicFramePr>
            <p:nvPr/>
          </p:nvGraphicFramePr>
          <p:xfrm>
            <a:off x="1111" y="0"/>
            <a:ext cx="695" cy="6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82" r:id="rId6" imgW="279400" imgH="266700" progId="Equation.DSMT4">
                    <p:embed/>
                  </p:oleObj>
                </mc:Choice>
                <mc:Fallback>
                  <p:oleObj r:id="rId6" imgW="279400" imgH="266700" progId="Equation.DSMT4">
                    <p:embed/>
                    <p:pic>
                      <p:nvPicPr>
                        <p:cNvPr id="0" name="Object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1" y="0"/>
                          <a:ext cx="695" cy="6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738" name="AutoShape 32"/>
            <p:cNvSpPr>
              <a:spLocks noChangeArrowheads="1"/>
            </p:cNvSpPr>
            <p:nvPr/>
          </p:nvSpPr>
          <p:spPr bwMode="auto">
            <a:xfrm>
              <a:off x="4695" y="487"/>
              <a:ext cx="56" cy="57"/>
            </a:xfrm>
            <a:prstGeom prst="octagon">
              <a:avLst>
                <a:gd name="adj" fmla="val 29287"/>
              </a:avLst>
            </a:pr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 b="1" i="1">
                <a:solidFill>
                  <a:srgbClr val="FF0000"/>
                </a:solidFill>
              </a:endParaRPr>
            </a:p>
          </p:txBody>
        </p:sp>
        <p:sp>
          <p:nvSpPr>
            <p:cNvPr id="29739" name="Rectangle 33"/>
            <p:cNvSpPr>
              <a:spLocks noChangeArrowheads="1"/>
            </p:cNvSpPr>
            <p:nvPr/>
          </p:nvSpPr>
          <p:spPr bwMode="auto">
            <a:xfrm>
              <a:off x="23" y="0"/>
              <a:ext cx="5557" cy="1180"/>
            </a:xfrm>
            <a:prstGeom prst="rect">
              <a:avLst/>
            </a:prstGeom>
            <a:noFill/>
            <a:ln w="57150">
              <a:solidFill>
                <a:srgbClr val="33CC33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 b="1" i="1">
                <a:solidFill>
                  <a:srgbClr val="FF0000"/>
                </a:solidFill>
              </a:endParaRPr>
            </a:p>
          </p:txBody>
        </p:sp>
      </p:grpSp>
      <p:sp>
        <p:nvSpPr>
          <p:cNvPr id="29720" name="Text Box 34"/>
          <p:cNvSpPr txBox="1">
            <a:spLocks noChangeArrowheads="1"/>
          </p:cNvSpPr>
          <p:nvPr/>
        </p:nvSpPr>
        <p:spPr bwMode="auto">
          <a:xfrm>
            <a:off x="2843213" y="2006600"/>
            <a:ext cx="7921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4000" b="1" i="1">
                <a:solidFill>
                  <a:srgbClr val="3333FF"/>
                </a:solidFill>
              </a:rPr>
              <a:t>&lt;</a:t>
            </a:r>
            <a:endParaRPr lang="en-US" altLang="zh-CN" sz="4000" b="1">
              <a:solidFill>
                <a:srgbClr val="3333FF"/>
              </a:solidFill>
              <a:latin typeface="宋体" charset="-122"/>
            </a:endParaRPr>
          </a:p>
        </p:txBody>
      </p:sp>
      <p:sp>
        <p:nvSpPr>
          <p:cNvPr id="128034" name="AutoShape 34"/>
          <p:cNvSpPr>
            <a:spLocks noChangeArrowheads="1"/>
          </p:cNvSpPr>
          <p:nvPr/>
        </p:nvSpPr>
        <p:spPr bwMode="auto">
          <a:xfrm>
            <a:off x="3492500" y="5516563"/>
            <a:ext cx="1295400" cy="1008062"/>
          </a:xfrm>
          <a:prstGeom prst="cloudCallout">
            <a:avLst>
              <a:gd name="adj1" fmla="val -32968"/>
              <a:gd name="adj2" fmla="val -9141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400" b="1" i="1">
                <a:solidFill>
                  <a:srgbClr val="FF0000"/>
                </a:solidFill>
              </a:rPr>
              <a:t>逗号隔开</a:t>
            </a:r>
          </a:p>
        </p:txBody>
      </p:sp>
      <p:grpSp>
        <p:nvGrpSpPr>
          <p:cNvPr id="29722" name="Group 3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9725" name="Group 36"/>
            <p:cNvGrpSpPr>
              <a:grpSpLocks/>
            </p:cNvGrpSpPr>
            <p:nvPr/>
          </p:nvGrpSpPr>
          <p:grpSpPr bwMode="auto">
            <a:xfrm rot="10800000">
              <a:off x="0" y="0"/>
              <a:ext cx="5760" cy="4320"/>
              <a:chOff x="0" y="0"/>
              <a:chExt cx="5647" cy="4128"/>
            </a:xfrm>
          </p:grpSpPr>
          <p:sp>
            <p:nvSpPr>
              <p:cNvPr id="29731" name="Line 39"/>
              <p:cNvSpPr>
                <a:spLocks noChangeShapeType="1"/>
              </p:cNvSpPr>
              <p:nvPr/>
            </p:nvSpPr>
            <p:spPr bwMode="auto">
              <a:xfrm flipH="1">
                <a:off x="5570" y="0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732" name="Line 40"/>
              <p:cNvSpPr>
                <a:spLocks noChangeShapeType="1"/>
              </p:cNvSpPr>
              <p:nvPr/>
            </p:nvSpPr>
            <p:spPr bwMode="auto">
              <a:xfrm flipH="1">
                <a:off x="5624" y="91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733" name="Line 41"/>
              <p:cNvSpPr>
                <a:spLocks noChangeShapeType="1"/>
              </p:cNvSpPr>
              <p:nvPr/>
            </p:nvSpPr>
            <p:spPr bwMode="auto">
              <a:xfrm>
                <a:off x="0" y="4083"/>
                <a:ext cx="5647" cy="0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734" name="Line 42"/>
              <p:cNvSpPr>
                <a:spLocks noChangeShapeType="1"/>
              </p:cNvSpPr>
              <p:nvPr/>
            </p:nvSpPr>
            <p:spPr bwMode="auto">
              <a:xfrm>
                <a:off x="136" y="4037"/>
                <a:ext cx="5488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9726" name="Group 41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647" cy="4128"/>
            </a:xfrm>
          </p:grpSpPr>
          <p:sp>
            <p:nvSpPr>
              <p:cNvPr id="29727" name="Line 78"/>
              <p:cNvSpPr>
                <a:spLocks noChangeShapeType="1"/>
              </p:cNvSpPr>
              <p:nvPr/>
            </p:nvSpPr>
            <p:spPr bwMode="auto">
              <a:xfrm flipH="1">
                <a:off x="5570" y="0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728" name="Line 79"/>
              <p:cNvSpPr>
                <a:spLocks noChangeShapeType="1"/>
              </p:cNvSpPr>
              <p:nvPr/>
            </p:nvSpPr>
            <p:spPr bwMode="auto">
              <a:xfrm flipH="1">
                <a:off x="5624" y="91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729" name="Line 80"/>
              <p:cNvSpPr>
                <a:spLocks noChangeShapeType="1"/>
              </p:cNvSpPr>
              <p:nvPr/>
            </p:nvSpPr>
            <p:spPr bwMode="auto">
              <a:xfrm>
                <a:off x="0" y="4083"/>
                <a:ext cx="5647" cy="0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730" name="Line 81"/>
              <p:cNvSpPr>
                <a:spLocks noChangeShapeType="1"/>
              </p:cNvSpPr>
              <p:nvPr/>
            </p:nvSpPr>
            <p:spPr bwMode="auto">
              <a:xfrm>
                <a:off x="136" y="4037"/>
                <a:ext cx="5488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8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34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1" name="Group 2"/>
          <p:cNvGrpSpPr>
            <a:grpSpLocks/>
          </p:cNvGrpSpPr>
          <p:nvPr/>
        </p:nvGrpSpPr>
        <p:grpSpPr bwMode="auto">
          <a:xfrm>
            <a:off x="-33338" y="1193446"/>
            <a:ext cx="9647238" cy="590550"/>
            <a:chOff x="0" y="0"/>
            <a:chExt cx="6078" cy="372"/>
          </a:xfrm>
        </p:grpSpPr>
        <p:graphicFrame>
          <p:nvGraphicFramePr>
            <p:cNvPr id="25634" name="Object 3"/>
            <p:cNvGraphicFramePr>
              <a:graphicFrameLocks noChangeAspect="1"/>
            </p:cNvGraphicFramePr>
            <p:nvPr/>
          </p:nvGraphicFramePr>
          <p:xfrm>
            <a:off x="2041" y="91"/>
            <a:ext cx="1465" cy="2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15" r:id="rId3" imgW="964781" imgH="203112" progId="Equation.3">
                    <p:embed/>
                  </p:oleObj>
                </mc:Choice>
                <mc:Fallback>
                  <p:oleObj r:id="rId3" imgW="964781" imgH="203112" progId="Equation.3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41" y="91"/>
                          <a:ext cx="1465" cy="2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35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607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b="1" dirty="0">
                  <a:latin typeface="楷体_GB2312" charset="0"/>
                  <a:ea typeface="楷体_GB2312" charset="0"/>
                </a:rPr>
                <a:t>例2：证明：函数　　　　    </a:t>
              </a:r>
              <a:r>
                <a:rPr lang="zh-CN" altLang="en-US" b="1" dirty="0" smtClean="0">
                  <a:latin typeface="楷体_GB2312" charset="0"/>
                  <a:ea typeface="楷体_GB2312" charset="0"/>
                </a:rPr>
                <a:t>    在</a:t>
              </a:r>
              <a:r>
                <a:rPr lang="zh-CN" altLang="en-US" b="1" dirty="0">
                  <a:latin typeface="楷体_GB2312" charset="0"/>
                  <a:ea typeface="楷体_GB2312" charset="0"/>
                </a:rPr>
                <a:t>R上是单调减函数．</a:t>
              </a:r>
            </a:p>
          </p:txBody>
        </p:sp>
      </p:grpSp>
      <p:sp>
        <p:nvSpPr>
          <p:cNvPr id="25602" name="Rectangle 5"/>
          <p:cNvSpPr>
            <a:spLocks noChangeArrowheads="1"/>
          </p:cNvSpPr>
          <p:nvPr/>
        </p:nvSpPr>
        <p:spPr bwMode="auto">
          <a:xfrm>
            <a:off x="0" y="36861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/>
          </a:p>
        </p:txBody>
      </p:sp>
      <p:sp>
        <p:nvSpPr>
          <p:cNvPr id="25603" name="Rectangle 6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/>
          </a:p>
        </p:txBody>
      </p:sp>
      <p:grpSp>
        <p:nvGrpSpPr>
          <p:cNvPr id="29703" name="Group 7"/>
          <p:cNvGrpSpPr>
            <a:grpSpLocks/>
          </p:cNvGrpSpPr>
          <p:nvPr/>
        </p:nvGrpSpPr>
        <p:grpSpPr bwMode="auto">
          <a:xfrm>
            <a:off x="-33338" y="1838325"/>
            <a:ext cx="8135938" cy="577850"/>
            <a:chOff x="0" y="0"/>
            <a:chExt cx="5126" cy="364"/>
          </a:xfrm>
        </p:grpSpPr>
        <p:sp>
          <p:nvSpPr>
            <p:cNvPr id="25631" name="Text Box 8"/>
            <p:cNvSpPr txBox="1">
              <a:spLocks noChangeArrowheads="1"/>
            </p:cNvSpPr>
            <p:nvPr/>
          </p:nvSpPr>
          <p:spPr bwMode="auto">
            <a:xfrm>
              <a:off x="0" y="0"/>
              <a:ext cx="512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2800" b="1" dirty="0">
                  <a:latin typeface="楷体_GB2312" charset="0"/>
                  <a:ea typeface="楷体_GB2312" charset="0"/>
                </a:rPr>
                <a:t>证：在</a:t>
              </a:r>
              <a:r>
                <a:rPr lang="en-US" altLang="zh-CN" sz="2800" b="1" dirty="0">
                  <a:latin typeface="楷体_GB2312" charset="0"/>
                  <a:ea typeface="楷体_GB2312" charset="0"/>
                </a:rPr>
                <a:t>R</a:t>
              </a:r>
              <a:r>
                <a:rPr lang="zh-CN" altLang="en-US" sz="2800" b="1" dirty="0">
                  <a:latin typeface="楷体_GB2312" charset="0"/>
                  <a:ea typeface="楷体_GB2312" charset="0"/>
                </a:rPr>
                <a:t>上任意取两个值     </a:t>
              </a:r>
              <a:r>
                <a:rPr lang="zh-CN" altLang="en-US" sz="2800" b="1" dirty="0" smtClean="0">
                  <a:latin typeface="楷体_GB2312" charset="0"/>
                  <a:ea typeface="楷体_GB2312" charset="0"/>
                </a:rPr>
                <a:t>     ，且              </a:t>
              </a:r>
              <a:r>
                <a:rPr lang="zh-CN" altLang="en-US" sz="2800" b="1" dirty="0">
                  <a:latin typeface="楷体_GB2312" charset="0"/>
                  <a:ea typeface="楷体_GB2312" charset="0"/>
                </a:rPr>
                <a:t>，</a:t>
              </a:r>
            </a:p>
          </p:txBody>
        </p:sp>
        <p:graphicFrame>
          <p:nvGraphicFramePr>
            <p:cNvPr id="25632" name="Object 9"/>
            <p:cNvGraphicFramePr>
              <a:graphicFrameLocks noChangeAspect="1"/>
            </p:cNvGraphicFramePr>
            <p:nvPr/>
          </p:nvGraphicFramePr>
          <p:xfrm>
            <a:off x="2450" y="0"/>
            <a:ext cx="544" cy="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16" r:id="rId5" imgW="355754" imgH="215994" progId="Equation.3">
                    <p:embed/>
                  </p:oleObj>
                </mc:Choice>
                <mc:Fallback>
                  <p:oleObj r:id="rId5" imgW="355754" imgH="215994" progId="Equation.3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50" y="0"/>
                          <a:ext cx="544" cy="3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633" name="Object 10"/>
            <p:cNvGraphicFramePr>
              <a:graphicFrameLocks noChangeAspect="1"/>
            </p:cNvGraphicFramePr>
            <p:nvPr/>
          </p:nvGraphicFramePr>
          <p:xfrm>
            <a:off x="3466" y="1"/>
            <a:ext cx="777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17" r:id="rId7" imgW="469696" imgH="215806" progId="Equation.3">
                    <p:embed/>
                  </p:oleObj>
                </mc:Choice>
                <mc:Fallback>
                  <p:oleObj r:id="rId7" imgW="469696" imgH="215806" progId="Equation.3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66" y="1"/>
                          <a:ext cx="777" cy="3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9707" name="Group 11"/>
          <p:cNvGrpSpPr>
            <a:grpSpLocks/>
          </p:cNvGrpSpPr>
          <p:nvPr/>
        </p:nvGrpSpPr>
        <p:grpSpPr bwMode="auto">
          <a:xfrm>
            <a:off x="425450" y="3651250"/>
            <a:ext cx="6165850" cy="1933575"/>
            <a:chOff x="0" y="0"/>
            <a:chExt cx="3884" cy="1218"/>
          </a:xfrm>
        </p:grpSpPr>
        <p:sp>
          <p:nvSpPr>
            <p:cNvPr id="25622" name="Rectangle 13"/>
            <p:cNvSpPr>
              <a:spLocks noChangeArrowheads="1"/>
            </p:cNvSpPr>
            <p:nvPr/>
          </p:nvSpPr>
          <p:spPr bwMode="auto">
            <a:xfrm>
              <a:off x="28" y="0"/>
              <a:ext cx="36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/>
                <a:t>∵</a:t>
              </a:r>
              <a:endParaRPr lang="zh-CN" altLang="en-US" sz="1800"/>
            </a:p>
          </p:txBody>
        </p:sp>
        <p:graphicFrame>
          <p:nvGraphicFramePr>
            <p:cNvPr id="25623" name="Object 13"/>
            <p:cNvGraphicFramePr>
              <a:graphicFrameLocks noChangeAspect="1"/>
            </p:cNvGraphicFramePr>
            <p:nvPr/>
          </p:nvGraphicFramePr>
          <p:xfrm>
            <a:off x="391" y="0"/>
            <a:ext cx="782" cy="3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18" r:id="rId9" imgW="469696" imgH="215806" progId="Equation.3">
                    <p:embed/>
                  </p:oleObj>
                </mc:Choice>
                <mc:Fallback>
                  <p:oleObj r:id="rId9" imgW="469696" imgH="215806" progId="Equation.3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1" y="0"/>
                          <a:ext cx="782" cy="3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624" name="Object 14"/>
            <p:cNvGraphicFramePr>
              <a:graphicFrameLocks noChangeAspect="1"/>
            </p:cNvGraphicFramePr>
            <p:nvPr/>
          </p:nvGraphicFramePr>
          <p:xfrm>
            <a:off x="360" y="427"/>
            <a:ext cx="1165" cy="3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19" r:id="rId11" imgW="736280" imgH="215806" progId="Equation.3">
                    <p:embed/>
                  </p:oleObj>
                </mc:Choice>
                <mc:Fallback>
                  <p:oleObj r:id="rId11" imgW="736280" imgH="215806" progId="Equation.3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0" y="427"/>
                          <a:ext cx="1165" cy="3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625" name="Object 15"/>
            <p:cNvGraphicFramePr>
              <a:graphicFrameLocks noChangeAspect="1"/>
            </p:cNvGraphicFramePr>
            <p:nvPr/>
          </p:nvGraphicFramePr>
          <p:xfrm>
            <a:off x="1571" y="436"/>
            <a:ext cx="1542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20" r:id="rId13" imgW="1002430" imgH="215713" progId="Equation.3">
                    <p:embed/>
                  </p:oleObj>
                </mc:Choice>
                <mc:Fallback>
                  <p:oleObj r:id="rId13" imgW="1002430" imgH="215713" progId="Equation.3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71" y="436"/>
                          <a:ext cx="1542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626" name="Object 16"/>
            <p:cNvGraphicFramePr>
              <a:graphicFrameLocks noChangeAspect="1"/>
            </p:cNvGraphicFramePr>
            <p:nvPr/>
          </p:nvGraphicFramePr>
          <p:xfrm>
            <a:off x="314" y="862"/>
            <a:ext cx="1846" cy="3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21" r:id="rId15" imgW="1167387" imgH="215713" progId="Equation.3">
                    <p:embed/>
                  </p:oleObj>
                </mc:Choice>
                <mc:Fallback>
                  <p:oleObj r:id="rId15" imgW="1167387" imgH="215713" progId="Equation.3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" y="862"/>
                          <a:ext cx="1846" cy="3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627" name="Object 17"/>
            <p:cNvGraphicFramePr>
              <a:graphicFrameLocks noChangeAspect="1"/>
            </p:cNvGraphicFramePr>
            <p:nvPr/>
          </p:nvGraphicFramePr>
          <p:xfrm>
            <a:off x="2432" y="844"/>
            <a:ext cx="1452" cy="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22" r:id="rId17" imgW="938985" imgH="215713" progId="Equation.3">
                    <p:embed/>
                  </p:oleObj>
                </mc:Choice>
                <mc:Fallback>
                  <p:oleObj r:id="rId17" imgW="938985" imgH="215713" progId="Equation.3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" y="844"/>
                          <a:ext cx="1452" cy="3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28" name="Rectangle 19"/>
            <p:cNvSpPr>
              <a:spLocks noChangeArrowheads="1"/>
            </p:cNvSpPr>
            <p:nvPr/>
          </p:nvSpPr>
          <p:spPr bwMode="auto">
            <a:xfrm>
              <a:off x="19" y="409"/>
              <a:ext cx="41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/>
                <a:t>∴</a:t>
              </a:r>
              <a:r>
                <a:rPr lang="zh-CN" altLang="en-US" sz="1800"/>
                <a:t> </a:t>
              </a:r>
            </a:p>
          </p:txBody>
        </p:sp>
        <p:sp>
          <p:nvSpPr>
            <p:cNvPr id="25629" name="Rectangle 20"/>
            <p:cNvSpPr>
              <a:spLocks noChangeArrowheads="1"/>
            </p:cNvSpPr>
            <p:nvPr/>
          </p:nvSpPr>
          <p:spPr bwMode="auto">
            <a:xfrm>
              <a:off x="0" y="853"/>
              <a:ext cx="41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/>
                <a:t>∴</a:t>
              </a:r>
              <a:r>
                <a:rPr lang="zh-CN" altLang="en-US" sz="1800"/>
                <a:t> </a:t>
              </a:r>
            </a:p>
          </p:txBody>
        </p:sp>
        <p:sp>
          <p:nvSpPr>
            <p:cNvPr id="25630" name="Text Box 21"/>
            <p:cNvSpPr txBox="1">
              <a:spLocks noChangeArrowheads="1"/>
            </p:cNvSpPr>
            <p:nvPr/>
          </p:nvSpPr>
          <p:spPr bwMode="auto">
            <a:xfrm>
              <a:off x="2134" y="854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2800" b="1">
                  <a:ea typeface="楷体_GB2312" charset="0"/>
                </a:rPr>
                <a:t>即</a:t>
              </a:r>
            </a:p>
          </p:txBody>
        </p:sp>
      </p:grpSp>
      <p:grpSp>
        <p:nvGrpSpPr>
          <p:cNvPr id="29717" name="Group 21"/>
          <p:cNvGrpSpPr>
            <a:grpSpLocks/>
          </p:cNvGrpSpPr>
          <p:nvPr/>
        </p:nvGrpSpPr>
        <p:grpSpPr bwMode="auto">
          <a:xfrm>
            <a:off x="425450" y="5711825"/>
            <a:ext cx="7146925" cy="931863"/>
            <a:chOff x="0" y="0"/>
            <a:chExt cx="4502" cy="587"/>
          </a:xfrm>
        </p:grpSpPr>
        <p:sp>
          <p:nvSpPr>
            <p:cNvPr id="25619" name="Rectangle 23"/>
            <p:cNvSpPr>
              <a:spLocks noChangeArrowheads="1"/>
            </p:cNvSpPr>
            <p:nvPr/>
          </p:nvSpPr>
          <p:spPr bwMode="auto">
            <a:xfrm>
              <a:off x="0" y="27"/>
              <a:ext cx="44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/>
                <a:t>∴ </a:t>
              </a:r>
            </a:p>
          </p:txBody>
        </p:sp>
        <p:graphicFrame>
          <p:nvGraphicFramePr>
            <p:cNvPr id="25620" name="Object 23"/>
            <p:cNvGraphicFramePr>
              <a:graphicFrameLocks noChangeAspect="1"/>
            </p:cNvGraphicFramePr>
            <p:nvPr/>
          </p:nvGraphicFramePr>
          <p:xfrm>
            <a:off x="300" y="45"/>
            <a:ext cx="1551" cy="3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23" r:id="rId19" imgW="964781" imgH="203112" progId="Equation.3">
                    <p:embed/>
                  </p:oleObj>
                </mc:Choice>
                <mc:Fallback>
                  <p:oleObj r:id="rId19" imgW="964781" imgH="203112" progId="Equation.3">
                    <p:embed/>
                    <p:pic>
                      <p:nvPicPr>
                        <p:cNvPr id="0" name="Object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0" y="45"/>
                          <a:ext cx="1551" cy="3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21" name="Text Box 25"/>
            <p:cNvSpPr txBox="1">
              <a:spLocks noChangeArrowheads="1"/>
            </p:cNvSpPr>
            <p:nvPr/>
          </p:nvSpPr>
          <p:spPr bwMode="auto">
            <a:xfrm>
              <a:off x="1780" y="0"/>
              <a:ext cx="2722" cy="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800" b="1">
                  <a:latin typeface="楷体_GB2312" charset="0"/>
                  <a:ea typeface="楷体_GB2312" charset="0"/>
                </a:rPr>
                <a:t>在</a:t>
              </a:r>
              <a:r>
                <a:rPr lang="en-US" altLang="zh-CN" sz="2800" b="1">
                  <a:latin typeface="楷体_GB2312" charset="0"/>
                  <a:ea typeface="楷体_GB2312" charset="0"/>
                </a:rPr>
                <a:t>R</a:t>
              </a:r>
              <a:r>
                <a:rPr lang="zh-CN" altLang="en-US" sz="2800" b="1">
                  <a:latin typeface="楷体_GB2312" charset="0"/>
                  <a:ea typeface="楷体_GB2312" charset="0"/>
                </a:rPr>
                <a:t>上是单调减函数．</a:t>
              </a:r>
            </a:p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29721" name="AutoShape 26"/>
          <p:cNvSpPr>
            <a:spLocks noChangeArrowheads="1"/>
          </p:cNvSpPr>
          <p:nvPr/>
        </p:nvSpPr>
        <p:spPr bwMode="auto">
          <a:xfrm rot="-10186263">
            <a:off x="6950075" y="2500313"/>
            <a:ext cx="792163" cy="287337"/>
          </a:xfrm>
          <a:custGeom>
            <a:avLst/>
            <a:gdLst>
              <a:gd name="T0" fmla="*/ 799092886 w 21600"/>
              <a:gd name="T1" fmla="*/ 0 h 21600"/>
              <a:gd name="T2" fmla="*/ 0 w 21600"/>
              <a:gd name="T3" fmla="*/ 25423697 h 21600"/>
              <a:gd name="T4" fmla="*/ 799092886 w 21600"/>
              <a:gd name="T5" fmla="*/ 50847395 h 21600"/>
              <a:gd name="T6" fmla="*/ 1065457511 w 21600"/>
              <a:gd name="T7" fmla="*/ 2542369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22" name="AutoShape 27"/>
          <p:cNvSpPr>
            <a:spLocks noChangeArrowheads="1"/>
          </p:cNvSpPr>
          <p:nvPr/>
        </p:nvSpPr>
        <p:spPr bwMode="auto">
          <a:xfrm rot="10800000">
            <a:off x="6818313" y="4732338"/>
            <a:ext cx="792162" cy="287337"/>
          </a:xfrm>
          <a:custGeom>
            <a:avLst/>
            <a:gdLst>
              <a:gd name="T0" fmla="*/ 799089530 w 21600"/>
              <a:gd name="T1" fmla="*/ 0 h 21600"/>
              <a:gd name="T2" fmla="*/ 0 w 21600"/>
              <a:gd name="T3" fmla="*/ 25423697 h 21600"/>
              <a:gd name="T4" fmla="*/ 799089530 w 21600"/>
              <a:gd name="T5" fmla="*/ 50847395 h 21600"/>
              <a:gd name="T6" fmla="*/ 1065453489 w 21600"/>
              <a:gd name="T7" fmla="*/ 2542369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23" name="AutoShape 28"/>
          <p:cNvSpPr>
            <a:spLocks noChangeArrowheads="1"/>
          </p:cNvSpPr>
          <p:nvPr/>
        </p:nvSpPr>
        <p:spPr bwMode="auto">
          <a:xfrm rot="10800000">
            <a:off x="6734175" y="5811838"/>
            <a:ext cx="792163" cy="287337"/>
          </a:xfrm>
          <a:custGeom>
            <a:avLst/>
            <a:gdLst>
              <a:gd name="T0" fmla="*/ 799092886 w 21600"/>
              <a:gd name="T1" fmla="*/ 0 h 21600"/>
              <a:gd name="T2" fmla="*/ 0 w 21600"/>
              <a:gd name="T3" fmla="*/ 25423697 h 21600"/>
              <a:gd name="T4" fmla="*/ 799092886 w 21600"/>
              <a:gd name="T5" fmla="*/ 50847395 h 21600"/>
              <a:gd name="T6" fmla="*/ 1065457511 w 21600"/>
              <a:gd name="T7" fmla="*/ 2542369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24" name="AutoShape 29"/>
          <p:cNvSpPr>
            <a:spLocks noChangeArrowheads="1"/>
          </p:cNvSpPr>
          <p:nvPr/>
        </p:nvSpPr>
        <p:spPr bwMode="auto">
          <a:xfrm rot="10800000">
            <a:off x="6157913" y="3290888"/>
            <a:ext cx="792162" cy="287337"/>
          </a:xfrm>
          <a:custGeom>
            <a:avLst/>
            <a:gdLst>
              <a:gd name="T0" fmla="*/ 799089530 w 21600"/>
              <a:gd name="T1" fmla="*/ 0 h 21600"/>
              <a:gd name="T2" fmla="*/ 0 w 21600"/>
              <a:gd name="T3" fmla="*/ 25423697 h 21600"/>
              <a:gd name="T4" fmla="*/ 799089530 w 21600"/>
              <a:gd name="T5" fmla="*/ 50847395 h 21600"/>
              <a:gd name="T6" fmla="*/ 1065453489 w 21600"/>
              <a:gd name="T7" fmla="*/ 2542369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25" name="Text Box 30"/>
          <p:cNvSpPr txBox="1">
            <a:spLocks noChangeArrowheads="1"/>
          </p:cNvSpPr>
          <p:nvPr/>
        </p:nvSpPr>
        <p:spPr bwMode="auto">
          <a:xfrm>
            <a:off x="7758113" y="2398713"/>
            <a:ext cx="1295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F0000"/>
                </a:solidFill>
                <a:latin typeface="隶书" charset="0"/>
                <a:ea typeface="隶书" charset="0"/>
              </a:rPr>
              <a:t>取值</a:t>
            </a:r>
          </a:p>
        </p:txBody>
      </p:sp>
      <p:sp>
        <p:nvSpPr>
          <p:cNvPr id="29726" name="Text Box 31"/>
          <p:cNvSpPr txBox="1">
            <a:spLocks noChangeArrowheads="1"/>
          </p:cNvSpPr>
          <p:nvPr/>
        </p:nvSpPr>
        <p:spPr bwMode="auto">
          <a:xfrm>
            <a:off x="6956425" y="3146425"/>
            <a:ext cx="18732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F0000"/>
                </a:solidFill>
                <a:ea typeface="隶书" charset="0"/>
              </a:rPr>
              <a:t>作差变形</a:t>
            </a:r>
          </a:p>
        </p:txBody>
      </p:sp>
      <p:sp>
        <p:nvSpPr>
          <p:cNvPr id="29727" name="Text Box 32"/>
          <p:cNvSpPr txBox="1">
            <a:spLocks noChangeArrowheads="1"/>
          </p:cNvSpPr>
          <p:nvPr/>
        </p:nvSpPr>
        <p:spPr bwMode="auto">
          <a:xfrm>
            <a:off x="7727950" y="4559300"/>
            <a:ext cx="10080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F0000"/>
                </a:solidFill>
                <a:ea typeface="隶书" charset="0"/>
              </a:rPr>
              <a:t>定号</a:t>
            </a:r>
          </a:p>
        </p:txBody>
      </p:sp>
      <p:sp>
        <p:nvSpPr>
          <p:cNvPr id="29728" name="Text Box 33"/>
          <p:cNvSpPr txBox="1">
            <a:spLocks noChangeArrowheads="1"/>
          </p:cNvSpPr>
          <p:nvPr/>
        </p:nvSpPr>
        <p:spPr bwMode="auto">
          <a:xfrm>
            <a:off x="7770813" y="5624513"/>
            <a:ext cx="11874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F0000"/>
                </a:solidFill>
                <a:ea typeface="隶书" charset="0"/>
              </a:rPr>
              <a:t>判断</a:t>
            </a:r>
          </a:p>
        </p:txBody>
      </p:sp>
      <p:grpSp>
        <p:nvGrpSpPr>
          <p:cNvPr id="29729" name="Group 33"/>
          <p:cNvGrpSpPr>
            <a:grpSpLocks/>
          </p:cNvGrpSpPr>
          <p:nvPr/>
        </p:nvGrpSpPr>
        <p:grpSpPr bwMode="auto">
          <a:xfrm>
            <a:off x="193675" y="2586038"/>
            <a:ext cx="6684963" cy="1068387"/>
            <a:chOff x="0" y="0"/>
            <a:chExt cx="4211" cy="673"/>
          </a:xfrm>
        </p:grpSpPr>
        <p:graphicFrame>
          <p:nvGraphicFramePr>
            <p:cNvPr id="25616" name="Object 34"/>
            <p:cNvGraphicFramePr>
              <a:graphicFrameLocks noChangeAspect="1"/>
            </p:cNvGraphicFramePr>
            <p:nvPr/>
          </p:nvGraphicFramePr>
          <p:xfrm>
            <a:off x="355" y="0"/>
            <a:ext cx="3856" cy="3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24" r:id="rId21" imgW="2448974" imgH="215713" progId="Equation.3">
                    <p:embed/>
                  </p:oleObj>
                </mc:Choice>
                <mc:Fallback>
                  <p:oleObj r:id="rId21" imgW="2448974" imgH="215713" progId="Equation.3">
                    <p:embed/>
                    <p:pic>
                      <p:nvPicPr>
                        <p:cNvPr id="0" name="Object 3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" y="0"/>
                          <a:ext cx="3856" cy="3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617" name="Object 35"/>
            <p:cNvGraphicFramePr>
              <a:graphicFrameLocks noChangeAspect="1"/>
            </p:cNvGraphicFramePr>
            <p:nvPr/>
          </p:nvGraphicFramePr>
          <p:xfrm>
            <a:off x="1752" y="309"/>
            <a:ext cx="1438" cy="3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825" r:id="rId23" imgW="862851" imgH="215713" progId="Equation.3">
                    <p:embed/>
                  </p:oleObj>
                </mc:Choice>
                <mc:Fallback>
                  <p:oleObj r:id="rId23" imgW="862851" imgH="215713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52" y="309"/>
                          <a:ext cx="1438" cy="3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18" name="Text Box 37"/>
            <p:cNvSpPr txBox="1">
              <a:spLocks noChangeArrowheads="1"/>
            </p:cNvSpPr>
            <p:nvPr/>
          </p:nvSpPr>
          <p:spPr bwMode="auto">
            <a:xfrm>
              <a:off x="0" y="1"/>
              <a:ext cx="36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2800" b="1">
                  <a:ea typeface="楷体_GB2312" charset="0"/>
                </a:rPr>
                <a:t>则</a:t>
              </a:r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473147" y="7307"/>
            <a:ext cx="8382000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 dirty="0">
                <a:latin typeface="Times New Roman" charset="0"/>
              </a:rPr>
              <a:t>  二</a:t>
            </a:r>
            <a:r>
              <a:rPr lang="zh-CN" altLang="en-US" sz="3000" dirty="0" smtClean="0">
                <a:latin typeface="Times New Roman" charset="0"/>
              </a:rPr>
              <a:t>、</a:t>
            </a:r>
            <a:r>
              <a:rPr lang="zh-CN" altLang="en-US" sz="3000" b="1" smtClean="0">
                <a:latin typeface="Times New Roman" charset="0"/>
              </a:rPr>
              <a:t>探讨</a:t>
            </a:r>
            <a:r>
              <a:rPr lang="zh-CN" altLang="en-US" b="1" smtClean="0">
                <a:solidFill>
                  <a:srgbClr val="FF0000"/>
                </a:solidFill>
                <a:latin typeface="Times New Roman" charset="0"/>
              </a:rPr>
              <a:t>定义法</a:t>
            </a:r>
            <a:r>
              <a:rPr lang="zh-CN" altLang="en-US" sz="3000" b="1" smtClean="0">
                <a:latin typeface="Times New Roman" charset="0"/>
              </a:rPr>
              <a:t>证明</a:t>
            </a:r>
            <a:r>
              <a:rPr lang="zh-CN" altLang="en-US" sz="3000" b="1" dirty="0">
                <a:latin typeface="Times New Roman" charset="0"/>
              </a:rPr>
              <a:t>函数</a:t>
            </a:r>
            <a:r>
              <a:rPr lang="en-US" altLang="zh-CN" sz="3000" dirty="0">
                <a:latin typeface="Tahoma" charset="0"/>
              </a:rPr>
              <a:t>f(x)</a:t>
            </a:r>
            <a:r>
              <a:rPr lang="zh-CN" altLang="en-US" sz="3000" b="1" dirty="0">
                <a:latin typeface="Times New Roman" charset="0"/>
              </a:rPr>
              <a:t>在给定的区间</a:t>
            </a:r>
            <a:r>
              <a:rPr lang="en-US" altLang="zh-CN" sz="3000" dirty="0">
                <a:latin typeface="Tahoma" charset="0"/>
              </a:rPr>
              <a:t>D</a:t>
            </a:r>
            <a:r>
              <a:rPr lang="zh-CN" altLang="en-US" sz="3000" b="1" dirty="0">
                <a:latin typeface="Times New Roman" charset="0"/>
              </a:rPr>
              <a:t>上的单调性的一般步骤：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10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1" grpId="0" animBg="1"/>
      <p:bldP spid="29722" grpId="0" animBg="1"/>
      <p:bldP spid="29723" grpId="0" animBg="1"/>
      <p:bldP spid="29724" grpId="0" animBg="1"/>
      <p:bldP spid="29725" grpId="0" autoUpdateAnimBg="0"/>
      <p:bldP spid="29726" grpId="0" autoUpdateAnimBg="0"/>
      <p:bldP spid="29727" grpId="0" autoUpdateAnimBg="0"/>
      <p:bldP spid="2972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ext Box 3"/>
          <p:cNvSpPr txBox="1">
            <a:spLocks noChangeArrowheads="1"/>
          </p:cNvSpPr>
          <p:nvPr/>
        </p:nvSpPr>
        <p:spPr bwMode="auto">
          <a:xfrm>
            <a:off x="250825" y="1916113"/>
            <a:ext cx="8893175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000" b="1" dirty="0">
                <a:latin typeface="Tahoma" charset="0"/>
              </a:rPr>
              <a:t>1 </a:t>
            </a:r>
            <a:r>
              <a:rPr lang="zh-CN" altLang="en-US" sz="3000" b="1" dirty="0" smtClean="0">
                <a:latin typeface="Tahoma" charset="0"/>
              </a:rPr>
              <a:t>、</a:t>
            </a:r>
            <a:r>
              <a:rPr lang="zh-CN" altLang="en-US" sz="3000" b="1" dirty="0" smtClean="0">
                <a:solidFill>
                  <a:srgbClr val="FF0000"/>
                </a:solidFill>
                <a:latin typeface="Tahoma" charset="0"/>
              </a:rPr>
              <a:t>取值</a:t>
            </a:r>
            <a:r>
              <a:rPr lang="zh-CN" altLang="en-US" sz="3000" b="1" dirty="0" smtClean="0">
                <a:latin typeface="Tahoma" charset="0"/>
              </a:rPr>
              <a:t>：</a:t>
            </a:r>
            <a:r>
              <a:rPr lang="zh-CN" altLang="en-US" sz="3000" b="1" dirty="0" smtClean="0">
                <a:latin typeface="Times New Roman" charset="0"/>
              </a:rPr>
              <a:t>任取</a:t>
            </a:r>
            <a:r>
              <a:rPr lang="en-US" altLang="zh-CN" sz="3000" b="1" dirty="0">
                <a:latin typeface="Tahoma" charset="0"/>
              </a:rPr>
              <a:t>x</a:t>
            </a:r>
            <a:r>
              <a:rPr lang="en-US" altLang="zh-CN" sz="3000" b="1" baseline="-30000" dirty="0">
                <a:latin typeface="Tahoma" charset="0"/>
              </a:rPr>
              <a:t>1</a:t>
            </a:r>
            <a:r>
              <a:rPr lang="zh-CN" altLang="en-US" sz="3000" b="1" dirty="0">
                <a:latin typeface="Times New Roman" charset="0"/>
              </a:rPr>
              <a:t>，</a:t>
            </a:r>
            <a:r>
              <a:rPr lang="en-US" altLang="zh-CN" sz="3000" b="1" dirty="0">
                <a:latin typeface="Tahoma" charset="0"/>
              </a:rPr>
              <a:t>x</a:t>
            </a:r>
            <a:r>
              <a:rPr lang="en-US" altLang="zh-CN" sz="3000" b="1" baseline="-30000" dirty="0">
                <a:latin typeface="Tahoma" charset="0"/>
              </a:rPr>
              <a:t>2</a:t>
            </a:r>
            <a:r>
              <a:rPr lang="en-US" altLang="zh-CN" sz="3000" b="1" dirty="0">
                <a:latin typeface="Times New Roman" charset="0"/>
              </a:rPr>
              <a:t>∈</a:t>
            </a:r>
            <a:r>
              <a:rPr lang="en-US" altLang="zh-CN" sz="3000" b="1" dirty="0">
                <a:latin typeface="Tahoma" charset="0"/>
              </a:rPr>
              <a:t>D</a:t>
            </a:r>
            <a:r>
              <a:rPr lang="zh-CN" altLang="en-US" sz="3000" b="1" dirty="0">
                <a:latin typeface="Times New Roman" charset="0"/>
              </a:rPr>
              <a:t>，且</a:t>
            </a:r>
            <a:r>
              <a:rPr lang="en-US" altLang="zh-CN" sz="3000" b="1" dirty="0">
                <a:latin typeface="Tahoma" charset="0"/>
              </a:rPr>
              <a:t>x</a:t>
            </a:r>
            <a:r>
              <a:rPr lang="en-US" altLang="zh-CN" sz="3000" b="1" baseline="-30000" dirty="0">
                <a:latin typeface="Tahoma" charset="0"/>
              </a:rPr>
              <a:t>1</a:t>
            </a:r>
            <a:r>
              <a:rPr lang="en-US" altLang="zh-CN" sz="3000" b="1" dirty="0">
                <a:latin typeface="Tahoma" charset="0"/>
              </a:rPr>
              <a:t>&lt;x</a:t>
            </a:r>
            <a:r>
              <a:rPr lang="en-US" altLang="zh-CN" sz="3000" b="1" baseline="-30000" dirty="0">
                <a:latin typeface="Tahoma" charset="0"/>
              </a:rPr>
              <a:t>2</a:t>
            </a:r>
            <a:r>
              <a:rPr lang="zh-CN" altLang="en-US" sz="3000" b="1" dirty="0">
                <a:latin typeface="Times New Roman" charset="0"/>
              </a:rPr>
              <a:t>；</a:t>
            </a:r>
            <a:endParaRPr lang="zh-CN" altLang="en-US" sz="3000" b="1" dirty="0">
              <a:latin typeface="Tahoma" charset="0"/>
            </a:endParaRP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000" b="1" dirty="0">
                <a:latin typeface="Tahoma" charset="0"/>
              </a:rPr>
              <a:t>2 </a:t>
            </a:r>
            <a:r>
              <a:rPr lang="zh-CN" altLang="en-US" sz="3000" b="1" dirty="0">
                <a:latin typeface="Tahoma" charset="0"/>
              </a:rPr>
              <a:t>、</a:t>
            </a:r>
            <a:r>
              <a:rPr lang="zh-CN" altLang="en-US" sz="3000" b="1" dirty="0" smtClean="0">
                <a:solidFill>
                  <a:srgbClr val="FF0000"/>
                </a:solidFill>
                <a:latin typeface="Times New Roman" charset="0"/>
              </a:rPr>
              <a:t>作差变形</a:t>
            </a:r>
            <a:r>
              <a:rPr lang="zh-CN" altLang="en-US" sz="3000" b="1" dirty="0" smtClean="0">
                <a:latin typeface="Times New Roman" charset="0"/>
              </a:rPr>
              <a:t>：</a:t>
            </a:r>
            <a:r>
              <a:rPr lang="en-US" altLang="zh-CN" sz="3000" b="1" dirty="0" smtClean="0">
                <a:latin typeface="Tahoma" charset="0"/>
              </a:rPr>
              <a:t>f(x</a:t>
            </a:r>
            <a:r>
              <a:rPr lang="en-US" altLang="zh-CN" sz="3000" b="1" baseline="-30000" dirty="0" smtClean="0">
                <a:latin typeface="Tahoma" charset="0"/>
              </a:rPr>
              <a:t>1</a:t>
            </a:r>
            <a:r>
              <a:rPr lang="en-US" altLang="zh-CN" sz="3000" b="1" dirty="0">
                <a:latin typeface="Tahoma" charset="0"/>
              </a:rPr>
              <a:t>)</a:t>
            </a:r>
            <a:r>
              <a:rPr lang="zh-CN" altLang="en-US" sz="3000" b="1" dirty="0">
                <a:latin typeface="Times New Roman" charset="0"/>
              </a:rPr>
              <a:t>－</a:t>
            </a:r>
            <a:r>
              <a:rPr lang="en-US" altLang="zh-CN" sz="3000" b="1" dirty="0">
                <a:latin typeface="Tahoma" charset="0"/>
              </a:rPr>
              <a:t>f(x</a:t>
            </a:r>
            <a:r>
              <a:rPr lang="en-US" altLang="zh-CN" sz="3000" b="1" baseline="-30000" dirty="0">
                <a:latin typeface="Tahoma" charset="0"/>
              </a:rPr>
              <a:t>2</a:t>
            </a:r>
            <a:r>
              <a:rPr lang="en-US" altLang="zh-CN" sz="3000" b="1" dirty="0" smtClean="0">
                <a:latin typeface="Tahoma" charset="0"/>
              </a:rPr>
              <a:t>)</a:t>
            </a:r>
            <a:r>
              <a:rPr lang="en-US" altLang="zh-CN" sz="3000" b="1" dirty="0" smtClean="0">
                <a:latin typeface="Times New Roman" charset="0"/>
              </a:rPr>
              <a:t>;</a:t>
            </a:r>
            <a:endParaRPr lang="en-US" altLang="zh-CN" sz="3000" b="1" dirty="0">
              <a:latin typeface="Tahoma" charset="0"/>
            </a:endParaRP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000" b="1" dirty="0">
                <a:latin typeface="Tahoma" charset="0"/>
              </a:rPr>
              <a:t>3  </a:t>
            </a:r>
            <a:r>
              <a:rPr lang="zh-CN" altLang="en-US" sz="3000" b="1" dirty="0">
                <a:latin typeface="Tahoma" charset="0"/>
              </a:rPr>
              <a:t>、</a:t>
            </a:r>
            <a:r>
              <a:rPr lang="zh-CN" altLang="en-US" sz="3000" b="1" dirty="0" smtClean="0">
                <a:solidFill>
                  <a:srgbClr val="FF0000"/>
                </a:solidFill>
                <a:latin typeface="Times New Roman" charset="0"/>
              </a:rPr>
              <a:t>定号</a:t>
            </a:r>
            <a:r>
              <a:rPr lang="zh-CN" altLang="en-US" sz="3000" b="1" dirty="0" smtClean="0">
                <a:latin typeface="Times New Roman" charset="0"/>
              </a:rPr>
              <a:t>：（</a:t>
            </a:r>
            <a:r>
              <a:rPr lang="zh-CN" altLang="en-US" sz="3000" b="1" dirty="0">
                <a:latin typeface="Times New Roman" charset="0"/>
              </a:rPr>
              <a:t>即判断差</a:t>
            </a:r>
            <a:r>
              <a:rPr lang="en-US" altLang="zh-CN" sz="3000" b="1" dirty="0">
                <a:latin typeface="Tahoma" charset="0"/>
              </a:rPr>
              <a:t>f(x</a:t>
            </a:r>
            <a:r>
              <a:rPr lang="en-US" altLang="zh-CN" sz="3000" b="1" baseline="-30000" dirty="0">
                <a:latin typeface="Tahoma" charset="0"/>
              </a:rPr>
              <a:t>1</a:t>
            </a:r>
            <a:r>
              <a:rPr lang="en-US" altLang="zh-CN" sz="3000" b="1" dirty="0">
                <a:latin typeface="Tahoma" charset="0"/>
              </a:rPr>
              <a:t>)</a:t>
            </a:r>
            <a:r>
              <a:rPr lang="zh-CN" altLang="en-US" sz="3000" b="1" dirty="0">
                <a:latin typeface="Times New Roman" charset="0"/>
              </a:rPr>
              <a:t>－</a:t>
            </a:r>
            <a:r>
              <a:rPr lang="en-US" altLang="zh-CN" sz="3000" b="1" dirty="0">
                <a:latin typeface="Tahoma" charset="0"/>
              </a:rPr>
              <a:t>f(x</a:t>
            </a:r>
            <a:r>
              <a:rPr lang="en-US" altLang="zh-CN" sz="3000" b="1" baseline="-30000" dirty="0">
                <a:latin typeface="Tahoma" charset="0"/>
              </a:rPr>
              <a:t>2</a:t>
            </a:r>
            <a:r>
              <a:rPr lang="en-US" altLang="zh-CN" sz="3000" b="1" dirty="0">
                <a:latin typeface="Tahoma" charset="0"/>
              </a:rPr>
              <a:t>)</a:t>
            </a:r>
            <a:r>
              <a:rPr lang="zh-CN" altLang="en-US" sz="3000" b="1" dirty="0">
                <a:latin typeface="Times New Roman" charset="0"/>
              </a:rPr>
              <a:t>的正负）；</a:t>
            </a:r>
            <a:endParaRPr lang="zh-CN" altLang="en-US" sz="3000" b="1" dirty="0">
              <a:latin typeface="Tahoma" charset="0"/>
            </a:endParaRP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000" b="1" dirty="0">
                <a:latin typeface="Tahoma" charset="0"/>
              </a:rPr>
              <a:t>4 </a:t>
            </a:r>
            <a:r>
              <a:rPr lang="zh-CN" altLang="en-US" sz="3000" b="1" dirty="0">
                <a:latin typeface="Tahoma" charset="0"/>
              </a:rPr>
              <a:t>、</a:t>
            </a:r>
            <a:r>
              <a:rPr lang="zh-CN" altLang="en-US" sz="3000" b="1" dirty="0">
                <a:solidFill>
                  <a:srgbClr val="FF0000"/>
                </a:solidFill>
                <a:latin typeface="Times New Roman" charset="0"/>
              </a:rPr>
              <a:t>下</a:t>
            </a:r>
            <a:r>
              <a:rPr lang="zh-CN" altLang="en-US" sz="3000" b="1" dirty="0" smtClean="0">
                <a:solidFill>
                  <a:srgbClr val="FF0000"/>
                </a:solidFill>
                <a:latin typeface="Times New Roman" charset="0"/>
              </a:rPr>
              <a:t>结论</a:t>
            </a:r>
            <a:r>
              <a:rPr lang="zh-CN" altLang="en-US" sz="3000" b="1" dirty="0" smtClean="0">
                <a:latin typeface="Times New Roman" charset="0"/>
              </a:rPr>
              <a:t>：（</a:t>
            </a:r>
            <a:r>
              <a:rPr lang="zh-CN" altLang="en-US" sz="3000" b="1" dirty="0">
                <a:latin typeface="Times New Roman" charset="0"/>
              </a:rPr>
              <a:t>即指出函数</a:t>
            </a:r>
            <a:r>
              <a:rPr lang="en-US" altLang="zh-CN" sz="3000" b="1" dirty="0">
                <a:latin typeface="Tahoma" charset="0"/>
              </a:rPr>
              <a:t>f(x)</a:t>
            </a:r>
            <a:r>
              <a:rPr lang="zh-CN" altLang="en-US" sz="3000" b="1" dirty="0">
                <a:latin typeface="Times New Roman" charset="0"/>
              </a:rPr>
              <a:t>在给定的区间</a:t>
            </a:r>
            <a:r>
              <a:rPr lang="en-US" altLang="zh-CN" sz="3000" b="1" dirty="0">
                <a:latin typeface="Tahoma" charset="0"/>
              </a:rPr>
              <a:t>D</a:t>
            </a:r>
            <a:r>
              <a:rPr lang="zh-CN" altLang="en-US" sz="3000" b="1" dirty="0">
                <a:latin typeface="Times New Roman" charset="0"/>
              </a:rPr>
              <a:t>上的单调性）．</a:t>
            </a:r>
            <a:endParaRPr lang="zh-CN" altLang="en-US" sz="3000" b="1" dirty="0">
              <a:latin typeface="Tahoma" charset="0"/>
            </a:endParaRPr>
          </a:p>
        </p:txBody>
      </p:sp>
      <p:sp>
        <p:nvSpPr>
          <p:cNvPr id="115715" name="Rectangle 4"/>
          <p:cNvSpPr>
            <a:spLocks noChangeArrowheads="1"/>
          </p:cNvSpPr>
          <p:nvPr/>
        </p:nvSpPr>
        <p:spPr bwMode="auto">
          <a:xfrm>
            <a:off x="741296" y="838268"/>
            <a:ext cx="8382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 b="1" smtClean="0">
                <a:latin typeface="Times New Roman" charset="0"/>
              </a:rPr>
              <a:t>一般</a:t>
            </a:r>
            <a:r>
              <a:rPr lang="zh-CN" altLang="en-US" sz="3000" b="1" dirty="0">
                <a:latin typeface="Times New Roman" charset="0"/>
              </a:rPr>
              <a:t>步骤：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5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5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5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3" name="Object 2"/>
          <p:cNvGraphicFramePr>
            <a:graphicFrameLocks noChangeAspect="1"/>
          </p:cNvGraphicFramePr>
          <p:nvPr/>
        </p:nvGraphicFramePr>
        <p:xfrm>
          <a:off x="971550" y="-87313"/>
          <a:ext cx="7189788" cy="171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9" name="公式" r:id="rId3" imgW="2552700" imgH="609600" progId="Equation.3">
                  <p:embed/>
                </p:oleObj>
              </mc:Choice>
              <mc:Fallback>
                <p:oleObj name="公式" r:id="rId3" imgW="2552700" imgH="609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-87313"/>
                        <a:ext cx="7189788" cy="171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0835" name="Group 3"/>
          <p:cNvGrpSpPr>
            <a:grpSpLocks/>
          </p:cNvGrpSpPr>
          <p:nvPr/>
        </p:nvGrpSpPr>
        <p:grpSpPr bwMode="auto">
          <a:xfrm>
            <a:off x="34925" y="1690688"/>
            <a:ext cx="7862888" cy="519112"/>
            <a:chOff x="22" y="1065"/>
            <a:chExt cx="4953" cy="327"/>
          </a:xfrm>
        </p:grpSpPr>
        <p:sp>
          <p:nvSpPr>
            <p:cNvPr id="120836" name="Text Box 4"/>
            <p:cNvSpPr txBox="1">
              <a:spLocks noChangeArrowheads="1"/>
            </p:cNvSpPr>
            <p:nvPr/>
          </p:nvSpPr>
          <p:spPr bwMode="auto">
            <a:xfrm>
              <a:off x="22" y="1065"/>
              <a:ext cx="86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kumimoji="1"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证明：</a:t>
              </a:r>
            </a:p>
          </p:txBody>
        </p:sp>
        <p:sp>
          <p:nvSpPr>
            <p:cNvPr id="120837" name="Text Box 5"/>
            <p:cNvSpPr txBox="1">
              <a:spLocks noChangeArrowheads="1"/>
            </p:cNvSpPr>
            <p:nvPr/>
          </p:nvSpPr>
          <p:spPr bwMode="auto">
            <a:xfrm>
              <a:off x="703" y="1104"/>
              <a:ext cx="4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defRPr/>
              </a:pPr>
              <a:r>
                <a:rPr kumimoji="1" lang="zh-CN" altLang="en-US" sz="2400" b="1">
                  <a:latin typeface="Tahoma" charset="0"/>
                </a:rPr>
                <a:t>设</a:t>
              </a:r>
              <a:r>
                <a:rPr kumimoji="1" lang="en-US" altLang="zh-CN" sz="2400" b="1">
                  <a:latin typeface="Tahoma" charset="0"/>
                </a:rPr>
                <a:t>x</a:t>
              </a:r>
              <a:r>
                <a:rPr kumimoji="1" lang="en-US" altLang="zh-CN" sz="2400" b="1" baseline="-25000">
                  <a:latin typeface="Tahoma" charset="0"/>
                </a:rPr>
                <a:t>1</a:t>
              </a:r>
              <a:r>
                <a:rPr kumimoji="1" lang="en-US" altLang="zh-CN" sz="2400" b="1">
                  <a:latin typeface="Tahoma" charset="0"/>
                </a:rPr>
                <a:t>，x</a:t>
              </a:r>
              <a:r>
                <a:rPr kumimoji="1" lang="en-US" altLang="zh-CN" sz="2400" b="1" baseline="-25000">
                  <a:latin typeface="Tahoma" charset="0"/>
                </a:rPr>
                <a:t>2</a:t>
              </a:r>
              <a:r>
                <a:rPr kumimoji="1" lang="en-US" altLang="zh-CN" sz="2400" b="1">
                  <a:latin typeface="Tahoma" charset="0"/>
                </a:rPr>
                <a:t>∈（0，+∞），</a:t>
              </a:r>
              <a:r>
                <a:rPr kumimoji="1" lang="zh-CN" altLang="en-US" sz="2400" b="1">
                  <a:latin typeface="Tahoma" charset="0"/>
                </a:rPr>
                <a:t>且</a:t>
              </a:r>
              <a:r>
                <a:rPr kumimoji="1" lang="en-US" altLang="zh-CN" sz="2400" b="1">
                  <a:latin typeface="Tahoma" charset="0"/>
                </a:rPr>
                <a:t>x</a:t>
              </a:r>
              <a:r>
                <a:rPr kumimoji="1" lang="en-US" altLang="zh-CN" sz="2400" b="1" baseline="-25000">
                  <a:latin typeface="Tahoma" charset="0"/>
                </a:rPr>
                <a:t>1</a:t>
              </a:r>
              <a:r>
                <a:rPr kumimoji="1" lang="en-US" altLang="zh-CN" sz="2400" b="1">
                  <a:latin typeface="Tahoma" charset="0"/>
                </a:rPr>
                <a:t>＜x</a:t>
              </a:r>
              <a:r>
                <a:rPr kumimoji="1" lang="en-US" altLang="zh-CN" sz="2400" b="1" baseline="-25000">
                  <a:latin typeface="Tahoma" charset="0"/>
                </a:rPr>
                <a:t>2</a:t>
              </a:r>
              <a:r>
                <a:rPr kumimoji="1" lang="en-US" altLang="zh-CN" sz="2400" b="1">
                  <a:latin typeface="Tahoma" charset="0"/>
                </a:rPr>
                <a:t>，</a:t>
              </a:r>
              <a:r>
                <a:rPr kumimoji="1" lang="zh-CN" altLang="en-US" sz="2400" b="1">
                  <a:latin typeface="Tahoma" charset="0"/>
                </a:rPr>
                <a:t>则</a:t>
              </a:r>
            </a:p>
          </p:txBody>
        </p:sp>
      </p:grpSp>
      <p:grpSp>
        <p:nvGrpSpPr>
          <p:cNvPr id="120838" name="Group 6"/>
          <p:cNvGrpSpPr>
            <a:grpSpLocks/>
          </p:cNvGrpSpPr>
          <p:nvPr/>
        </p:nvGrpSpPr>
        <p:grpSpPr bwMode="auto">
          <a:xfrm>
            <a:off x="169863" y="2276475"/>
            <a:ext cx="3563937" cy="2592388"/>
            <a:chOff x="107" y="1434"/>
            <a:chExt cx="2245" cy="1633"/>
          </a:xfrm>
        </p:grpSpPr>
        <p:graphicFrame>
          <p:nvGraphicFramePr>
            <p:cNvPr id="28710" name="Object 7"/>
            <p:cNvGraphicFramePr>
              <a:graphicFrameLocks noChangeAspect="1"/>
            </p:cNvGraphicFramePr>
            <p:nvPr/>
          </p:nvGraphicFramePr>
          <p:xfrm>
            <a:off x="113" y="1434"/>
            <a:ext cx="2239" cy="5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0" name="公式" r:id="rId5" imgW="1663700" imgH="444500" progId="Equation.3">
                    <p:embed/>
                  </p:oleObj>
                </mc:Choice>
                <mc:Fallback>
                  <p:oleObj name="公式" r:id="rId5" imgW="1663700" imgH="444500" progId="Equation.3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" y="1434"/>
                          <a:ext cx="2239" cy="5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711" name="Object 8"/>
            <p:cNvGraphicFramePr>
              <a:graphicFrameLocks noChangeAspect="1"/>
            </p:cNvGraphicFramePr>
            <p:nvPr/>
          </p:nvGraphicFramePr>
          <p:xfrm>
            <a:off x="107" y="1955"/>
            <a:ext cx="2137" cy="5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1" name="公式" r:id="rId7" imgW="1586811" imgH="444307" progId="Equation.3">
                    <p:embed/>
                  </p:oleObj>
                </mc:Choice>
                <mc:Fallback>
                  <p:oleObj name="公式" r:id="rId7" imgW="1586811" imgH="444307" progId="Equation.3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7" y="1955"/>
                          <a:ext cx="2137" cy="5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712" name="Object 9"/>
            <p:cNvGraphicFramePr>
              <a:graphicFrameLocks noChangeAspect="1"/>
            </p:cNvGraphicFramePr>
            <p:nvPr/>
          </p:nvGraphicFramePr>
          <p:xfrm>
            <a:off x="203" y="2411"/>
            <a:ext cx="939" cy="6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2" name="公式" r:id="rId9" imgW="634725" imgH="444307" progId="Equation.3">
                    <p:embed/>
                  </p:oleObj>
                </mc:Choice>
                <mc:Fallback>
                  <p:oleObj name="公式" r:id="rId9" imgW="634725" imgH="444307" progId="Equation.3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3" y="2411"/>
                          <a:ext cx="939" cy="6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0842" name="Group 10"/>
          <p:cNvGrpSpPr>
            <a:grpSpLocks/>
          </p:cNvGrpSpPr>
          <p:nvPr/>
        </p:nvGrpSpPr>
        <p:grpSpPr bwMode="auto">
          <a:xfrm>
            <a:off x="34925" y="4895850"/>
            <a:ext cx="4094163" cy="981075"/>
            <a:chOff x="22" y="3084"/>
            <a:chExt cx="2579" cy="618"/>
          </a:xfrm>
        </p:grpSpPr>
        <p:graphicFrame>
          <p:nvGraphicFramePr>
            <p:cNvPr id="28708" name="Object 11"/>
            <p:cNvGraphicFramePr>
              <a:graphicFrameLocks noChangeAspect="1"/>
            </p:cNvGraphicFramePr>
            <p:nvPr/>
          </p:nvGraphicFramePr>
          <p:xfrm>
            <a:off x="22" y="3084"/>
            <a:ext cx="2579" cy="3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3" name="公式" r:id="rId11" imgW="1853396" imgH="215806" progId="Equation.3">
                    <p:embed/>
                  </p:oleObj>
                </mc:Choice>
                <mc:Fallback>
                  <p:oleObj name="公式" r:id="rId11" imgW="1853396" imgH="215806" progId="Equation.3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" y="3084"/>
                          <a:ext cx="2579" cy="3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709" name="Object 12"/>
            <p:cNvGraphicFramePr>
              <a:graphicFrameLocks noChangeAspect="1"/>
            </p:cNvGraphicFramePr>
            <p:nvPr/>
          </p:nvGraphicFramePr>
          <p:xfrm>
            <a:off x="204" y="3387"/>
            <a:ext cx="2021" cy="3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4" name="公式" r:id="rId13" imgW="1383699" imgH="215806" progId="Equation.3">
                    <p:embed/>
                  </p:oleObj>
                </mc:Choice>
                <mc:Fallback>
                  <p:oleObj name="公式" r:id="rId13" imgW="1383699" imgH="215806" progId="Equation.3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4" y="3387"/>
                          <a:ext cx="2021" cy="31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20845" name="Object 13"/>
          <p:cNvGraphicFramePr>
            <a:graphicFrameLocks noChangeAspect="1"/>
          </p:cNvGraphicFramePr>
          <p:nvPr/>
        </p:nvGraphicFramePr>
        <p:xfrm>
          <a:off x="465138" y="5789613"/>
          <a:ext cx="6332537" cy="1023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15" name="公式" r:id="rId15" imgW="2514600" imgH="406400" progId="Equation.3">
                  <p:embed/>
                </p:oleObj>
              </mc:Choice>
              <mc:Fallback>
                <p:oleObj name="公式" r:id="rId15" imgW="2514600" imgH="4064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8" y="5789613"/>
                        <a:ext cx="6332537" cy="1023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867" name="Text Box 35"/>
          <p:cNvSpPr txBox="1">
            <a:spLocks noChangeArrowheads="1"/>
          </p:cNvSpPr>
          <p:nvPr/>
        </p:nvSpPr>
        <p:spPr bwMode="auto">
          <a:xfrm>
            <a:off x="6324600" y="908050"/>
            <a:ext cx="1828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3600" b="1">
                <a:latin typeface="Tahoma" charset="0"/>
                <a:ea typeface="隶书" charset="0"/>
              </a:rPr>
              <a:t>减函数</a:t>
            </a:r>
          </a:p>
        </p:txBody>
      </p:sp>
      <p:grpSp>
        <p:nvGrpSpPr>
          <p:cNvPr id="120868" name="Group 36"/>
          <p:cNvGrpSpPr>
            <a:grpSpLocks/>
          </p:cNvGrpSpPr>
          <p:nvPr/>
        </p:nvGrpSpPr>
        <p:grpSpPr bwMode="auto">
          <a:xfrm>
            <a:off x="3887788" y="4941888"/>
            <a:ext cx="5238749" cy="930275"/>
            <a:chOff x="2449" y="3113"/>
            <a:chExt cx="3300" cy="586"/>
          </a:xfrm>
        </p:grpSpPr>
        <p:graphicFrame>
          <p:nvGraphicFramePr>
            <p:cNvPr id="28685" name="Object 3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58048410"/>
                </p:ext>
              </p:extLst>
            </p:nvPr>
          </p:nvGraphicFramePr>
          <p:xfrm>
            <a:off x="2867" y="3270"/>
            <a:ext cx="1457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6" name="公式" r:id="rId17" imgW="1167893" imgH="215806" progId="Equation.3">
                    <p:embed/>
                  </p:oleObj>
                </mc:Choice>
                <mc:Fallback>
                  <p:oleObj name="公式" r:id="rId17" imgW="1167893" imgH="215806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67" y="3270"/>
                          <a:ext cx="1457" cy="2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86" name="Object 3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85551607"/>
                </p:ext>
              </p:extLst>
            </p:nvPr>
          </p:nvGraphicFramePr>
          <p:xfrm>
            <a:off x="4273" y="3319"/>
            <a:ext cx="379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7" name="公式" r:id="rId19" imgW="203112" imgH="139639" progId="Equation.3">
                    <p:embed/>
                  </p:oleObj>
                </mc:Choice>
                <mc:Fallback>
                  <p:oleObj name="公式" r:id="rId19" imgW="203112" imgH="139639" progId="Equation.3">
                    <p:embed/>
                    <p:pic>
                      <p:nvPicPr>
                        <p:cNvPr id="0" name="Object 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73" y="3319"/>
                          <a:ext cx="379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87" name="Object 3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37772515"/>
                </p:ext>
              </p:extLst>
            </p:nvPr>
          </p:nvGraphicFramePr>
          <p:xfrm>
            <a:off x="4560" y="3283"/>
            <a:ext cx="1189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8" name="公式" r:id="rId21" imgW="952087" imgH="215806" progId="Equation.3">
                    <p:embed/>
                  </p:oleObj>
                </mc:Choice>
                <mc:Fallback>
                  <p:oleObj name="公式" r:id="rId21" imgW="952087" imgH="215806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60" y="3283"/>
                          <a:ext cx="1189" cy="2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88" name="Object 40"/>
            <p:cNvGraphicFramePr>
              <a:graphicFrameLocks noChangeAspect="1"/>
            </p:cNvGraphicFramePr>
            <p:nvPr/>
          </p:nvGraphicFramePr>
          <p:xfrm>
            <a:off x="2449" y="3113"/>
            <a:ext cx="476" cy="5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9" name="公式" r:id="rId23" imgW="380835" imgH="469696" progId="Equation.3">
                    <p:embed/>
                  </p:oleObj>
                </mc:Choice>
                <mc:Fallback>
                  <p:oleObj name="公式" r:id="rId23" imgW="380835" imgH="469696" progId="Equation.3">
                    <p:embed/>
                    <p:pic>
                      <p:nvPicPr>
                        <p:cNvPr id="0" name="Object 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49" y="3113"/>
                          <a:ext cx="476" cy="5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0874" name="Text Box 42"/>
          <p:cNvSpPr txBox="1">
            <a:spLocks noChangeArrowheads="1"/>
          </p:cNvSpPr>
          <p:nvPr/>
        </p:nvSpPr>
        <p:spPr bwMode="auto">
          <a:xfrm>
            <a:off x="0" y="185738"/>
            <a:ext cx="169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 dirty="0" smtClean="0">
                <a:solidFill>
                  <a:srgbClr val="000000"/>
                </a:solidFill>
                <a:latin typeface="Times New Roman" charset="0"/>
              </a:rPr>
              <a:t>例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charset="0"/>
              </a:rPr>
              <a:t>3</a:t>
            </a:r>
            <a:r>
              <a:rPr lang="zh-CN" altLang="en-US" sz="3200" b="1" dirty="0" smtClean="0">
                <a:solidFill>
                  <a:srgbClr val="000000"/>
                </a:solidFill>
                <a:latin typeface="Times New Roman" charset="0"/>
              </a:rPr>
              <a:t>：</a:t>
            </a:r>
            <a:endParaRPr lang="zh-CN" altLang="en-US" sz="3200" b="1" dirty="0">
              <a:solidFill>
                <a:srgbClr val="000000"/>
              </a:solidFill>
              <a:latin typeface="Times New Roman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08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08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0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0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6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214313" y="1928813"/>
            <a:ext cx="9144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4800" b="1" dirty="0">
                <a:latin typeface="Verdana" charset="0"/>
              </a:rPr>
              <a:t>请结合图象说出一次</a:t>
            </a:r>
            <a:r>
              <a:rPr lang="zh-CN" altLang="en-US" sz="4800" b="1" dirty="0" smtClean="0">
                <a:latin typeface="Verdana" charset="0"/>
              </a:rPr>
              <a:t>函数、二</a:t>
            </a:r>
            <a:r>
              <a:rPr lang="zh-CN" altLang="en-US" sz="4800" b="1" dirty="0">
                <a:latin typeface="Verdana" charset="0"/>
              </a:rPr>
              <a:t>次</a:t>
            </a:r>
            <a:r>
              <a:rPr lang="zh-CN" altLang="en-US" sz="4800" b="1" dirty="0" smtClean="0">
                <a:latin typeface="Verdana" charset="0"/>
              </a:rPr>
              <a:t>函数、反比例函数的</a:t>
            </a:r>
            <a:r>
              <a:rPr lang="zh-CN" altLang="en-US" sz="4800" b="1" dirty="0">
                <a:latin typeface="Verdana" charset="0"/>
              </a:rPr>
              <a:t>单调区间</a:t>
            </a:r>
            <a:r>
              <a:rPr lang="en-US" altLang="zh-CN" sz="4800" b="1" dirty="0">
                <a:latin typeface="Verdana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Group 2"/>
          <p:cNvGraphicFramePr>
            <a:graphicFrameLocks noGrp="1"/>
          </p:cNvGraphicFramePr>
          <p:nvPr/>
        </p:nvGraphicFramePr>
        <p:xfrm>
          <a:off x="228600" y="798513"/>
          <a:ext cx="8763000" cy="6015038"/>
        </p:xfrm>
        <a:graphic>
          <a:graphicData uri="http://schemas.openxmlformats.org/drawingml/2006/table">
            <a:tbl>
              <a:tblPr/>
              <a:tblGrid>
                <a:gridCol w="2182813"/>
                <a:gridCol w="182562"/>
                <a:gridCol w="2122488"/>
                <a:gridCol w="2084387"/>
                <a:gridCol w="2190750"/>
              </a:tblGrid>
              <a:tr h="2543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3"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r>
                        <a:rPr kumimoji="0" lang="zh-CN" altLang="en-US" sz="3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二次函数</a:t>
                      </a:r>
                      <a:r>
                        <a:rPr kumimoji="0" lang="en-US" altLang="zh-CN" sz="3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y=ax</a:t>
                      </a:r>
                      <a:r>
                        <a:rPr kumimoji="0" lang="en-US" altLang="zh-CN" sz="36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2</a:t>
                      </a:r>
                      <a:r>
                        <a:rPr kumimoji="0" lang="en-US" altLang="zh-CN" sz="3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宋体" charset="-122"/>
                        </a:rPr>
                        <a:t>+bx+c(a≠0)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7970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8696" name="Group 24"/>
          <p:cNvGrpSpPr>
            <a:grpSpLocks/>
          </p:cNvGrpSpPr>
          <p:nvPr/>
        </p:nvGrpSpPr>
        <p:grpSpPr bwMode="auto">
          <a:xfrm>
            <a:off x="6877050" y="4437063"/>
            <a:ext cx="2044700" cy="2143125"/>
            <a:chOff x="0" y="0"/>
            <a:chExt cx="1288" cy="1350"/>
          </a:xfrm>
        </p:grpSpPr>
        <p:sp>
          <p:nvSpPr>
            <p:cNvPr id="23619" name="Text Box 47"/>
            <p:cNvSpPr txBox="1">
              <a:spLocks noChangeArrowheads="1"/>
            </p:cNvSpPr>
            <p:nvPr/>
          </p:nvSpPr>
          <p:spPr bwMode="auto">
            <a:xfrm>
              <a:off x="0" y="54"/>
              <a:ext cx="1288" cy="1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在            </a:t>
              </a:r>
            </a:p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上是增函数</a:t>
              </a:r>
            </a:p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在            </a:t>
              </a:r>
            </a:p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上是减函数</a:t>
              </a:r>
            </a:p>
          </p:txBody>
        </p:sp>
        <p:graphicFrame>
          <p:nvGraphicFramePr>
            <p:cNvPr id="23620" name="Object 26"/>
            <p:cNvGraphicFramePr>
              <a:graphicFrameLocks noChangeAspect="1"/>
            </p:cNvGraphicFramePr>
            <p:nvPr/>
          </p:nvGraphicFramePr>
          <p:xfrm>
            <a:off x="350" y="631"/>
            <a:ext cx="802" cy="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81" r:id="rId3" imgW="660400" imgH="431800" progId="Equation.DSMT4">
                    <p:embed/>
                  </p:oleObj>
                </mc:Choice>
                <mc:Fallback>
                  <p:oleObj r:id="rId3" imgW="660400" imgH="431800" progId="Equation.DSMT4">
                    <p:embed/>
                    <p:pic>
                      <p:nvPicPr>
                        <p:cNvPr id="0" name="Object 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0" y="631"/>
                          <a:ext cx="802" cy="5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621" name="Object 27"/>
            <p:cNvGraphicFramePr>
              <a:graphicFrameLocks noChangeAspect="1"/>
            </p:cNvGraphicFramePr>
            <p:nvPr/>
          </p:nvGraphicFramePr>
          <p:xfrm>
            <a:off x="284" y="0"/>
            <a:ext cx="893" cy="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82" r:id="rId5" imgW="762000" imgH="431800" progId="Equation.DSMT4">
                    <p:embed/>
                  </p:oleObj>
                </mc:Choice>
                <mc:Fallback>
                  <p:oleObj r:id="rId5" imgW="762000" imgH="431800" progId="Equation.DSMT4">
                    <p:embed/>
                    <p:pic>
                      <p:nvPicPr>
                        <p:cNvPr id="0" name="Object 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4" y="0"/>
                          <a:ext cx="893" cy="4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8700" name="Group 28"/>
          <p:cNvGrpSpPr>
            <a:grpSpLocks/>
          </p:cNvGrpSpPr>
          <p:nvPr/>
        </p:nvGrpSpPr>
        <p:grpSpPr bwMode="auto">
          <a:xfrm>
            <a:off x="2555875" y="4365625"/>
            <a:ext cx="2044700" cy="2281238"/>
            <a:chOff x="0" y="0"/>
            <a:chExt cx="1288" cy="1437"/>
          </a:xfrm>
        </p:grpSpPr>
        <p:sp>
          <p:nvSpPr>
            <p:cNvPr id="23616" name="Text Box 51"/>
            <p:cNvSpPr txBox="1">
              <a:spLocks noChangeArrowheads="1"/>
            </p:cNvSpPr>
            <p:nvPr/>
          </p:nvSpPr>
          <p:spPr bwMode="auto">
            <a:xfrm>
              <a:off x="0" y="141"/>
              <a:ext cx="1288" cy="1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在            </a:t>
              </a:r>
            </a:p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上是增函数</a:t>
              </a:r>
            </a:p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在            </a:t>
              </a:r>
            </a:p>
            <a:p>
              <a:pPr eaLnBrk="1" hangingPunct="1">
                <a:buClr>
                  <a:schemeClr val="folHlink"/>
                </a:buClr>
                <a:buSzPct val="75000"/>
                <a:buFont typeface="Wingdings" charset="2"/>
                <a:buNone/>
              </a:pPr>
              <a:r>
                <a:rPr lang="zh-CN" altLang="en-US" sz="2800">
                  <a:latin typeface="Verdana" charset="0"/>
                </a:rPr>
                <a:t>上是减函数</a:t>
              </a:r>
              <a:endParaRPr lang="zh-CN" altLang="en-US" sz="2400">
                <a:latin typeface="Verdana" charset="0"/>
              </a:endParaRPr>
            </a:p>
          </p:txBody>
        </p:sp>
        <p:graphicFrame>
          <p:nvGraphicFramePr>
            <p:cNvPr id="23617" name="Object 30"/>
            <p:cNvGraphicFramePr>
              <a:graphicFrameLocks noChangeAspect="1"/>
            </p:cNvGraphicFramePr>
            <p:nvPr/>
          </p:nvGraphicFramePr>
          <p:xfrm>
            <a:off x="318" y="0"/>
            <a:ext cx="803" cy="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83" r:id="rId7" imgW="660400" imgH="431800" progId="Equation.DSMT4">
                    <p:embed/>
                  </p:oleObj>
                </mc:Choice>
                <mc:Fallback>
                  <p:oleObj r:id="rId7" imgW="660400" imgH="431800" progId="Equation.DSMT4">
                    <p:embed/>
                    <p:pic>
                      <p:nvPicPr>
                        <p:cNvPr id="0" name="Object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8" y="0"/>
                          <a:ext cx="803" cy="5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618" name="Object 31"/>
            <p:cNvGraphicFramePr>
              <a:graphicFrameLocks noChangeAspect="1"/>
            </p:cNvGraphicFramePr>
            <p:nvPr/>
          </p:nvGraphicFramePr>
          <p:xfrm>
            <a:off x="274" y="717"/>
            <a:ext cx="893" cy="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84" r:id="rId9" imgW="762000" imgH="431800" progId="Equation.DSMT4">
                    <p:embed/>
                  </p:oleObj>
                </mc:Choice>
                <mc:Fallback>
                  <p:oleObj r:id="rId9" imgW="762000" imgH="431800" progId="Equation.DSMT4">
                    <p:embed/>
                    <p:pic>
                      <p:nvPicPr>
                        <p:cNvPr id="0" name="Object 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4" y="717"/>
                          <a:ext cx="893" cy="4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7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704" name="Text Box 54"/>
          <p:cNvSpPr txBox="1">
            <a:spLocks noChangeArrowheads="1"/>
          </p:cNvSpPr>
          <p:nvPr/>
        </p:nvSpPr>
        <p:spPr bwMode="auto">
          <a:xfrm>
            <a:off x="2392797" y="1449388"/>
            <a:ext cx="22098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buClr>
                <a:schemeClr val="folHlink"/>
              </a:buClr>
              <a:buSzPct val="75000"/>
              <a:buFont typeface="Wingdings" charset="2"/>
              <a:buNone/>
            </a:pPr>
            <a:r>
              <a:rPr lang="zh-CN" altLang="en-US" sz="2800">
                <a:latin typeface="Verdana" charset="0"/>
              </a:rPr>
              <a:t>在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(</a:t>
            </a:r>
            <a:r>
              <a:rPr lang="en-US" altLang="zh-CN" sz="3000" b="1" dirty="0">
                <a:solidFill>
                  <a:srgbClr val="FF3300"/>
                </a:solidFill>
                <a:latin typeface="Verdana" charset="0"/>
              </a:rPr>
              <a:t>-∞,+∞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)</a:t>
            </a:r>
            <a:r>
              <a:rPr lang="zh-CN" altLang="en-US" sz="2800" dirty="0">
                <a:latin typeface="Verdana" charset="0"/>
              </a:rPr>
              <a:t>上是减函数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latin typeface="Verdana" charset="0"/>
            </a:endParaRPr>
          </a:p>
        </p:txBody>
      </p:sp>
      <p:sp>
        <p:nvSpPr>
          <p:cNvPr id="28705" name="Text Box 55"/>
          <p:cNvSpPr txBox="1">
            <a:spLocks noChangeArrowheads="1"/>
          </p:cNvSpPr>
          <p:nvPr/>
        </p:nvSpPr>
        <p:spPr bwMode="auto">
          <a:xfrm>
            <a:off x="6745286" y="1492251"/>
            <a:ext cx="2232026" cy="98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buClr>
                <a:schemeClr val="folHlink"/>
              </a:buClr>
              <a:buSzPct val="75000"/>
              <a:buFont typeface="Wingdings" charset="2"/>
              <a:buNone/>
            </a:pPr>
            <a:r>
              <a:rPr lang="zh-CN" altLang="en-US" sz="2800" dirty="0">
                <a:latin typeface="Verdana" charset="0"/>
              </a:rPr>
              <a:t>在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(</a:t>
            </a:r>
            <a:r>
              <a:rPr lang="en-US" altLang="zh-CN" sz="3000" b="1" dirty="0">
                <a:solidFill>
                  <a:srgbClr val="FF3300"/>
                </a:solidFill>
                <a:latin typeface="Verdana" charset="0"/>
              </a:rPr>
              <a:t>-∞,+∞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)</a:t>
            </a:r>
            <a:r>
              <a:rPr lang="zh-CN" altLang="en-US" sz="2800" dirty="0">
                <a:latin typeface="Verdana" charset="0"/>
              </a:rPr>
              <a:t>上是增函数</a:t>
            </a:r>
            <a:endParaRPr lang="zh-CN" altLang="en-US" sz="2400" dirty="0">
              <a:latin typeface="Verdana" charset="0"/>
            </a:endParaRPr>
          </a:p>
        </p:txBody>
      </p:sp>
      <p:sp>
        <p:nvSpPr>
          <p:cNvPr id="23579" name="Text Box 63"/>
          <p:cNvSpPr txBox="1">
            <a:spLocks noChangeArrowheads="1"/>
          </p:cNvSpPr>
          <p:nvPr/>
        </p:nvSpPr>
        <p:spPr bwMode="auto">
          <a:xfrm>
            <a:off x="214313" y="214313"/>
            <a:ext cx="8748712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600">
                <a:latin typeface="Verdana" charset="0"/>
              </a:rPr>
              <a:t>一次函数</a:t>
            </a:r>
            <a:r>
              <a:rPr lang="en-US" altLang="zh-CN" sz="3600">
                <a:latin typeface="Verdana" charset="0"/>
              </a:rPr>
              <a:t>y=kx+b(k≠0)</a:t>
            </a:r>
          </a:p>
        </p:txBody>
      </p:sp>
      <p:grpSp>
        <p:nvGrpSpPr>
          <p:cNvPr id="28707" name="Group 35"/>
          <p:cNvGrpSpPr>
            <a:grpSpLocks/>
          </p:cNvGrpSpPr>
          <p:nvPr/>
        </p:nvGrpSpPr>
        <p:grpSpPr bwMode="auto">
          <a:xfrm>
            <a:off x="250825" y="1052513"/>
            <a:ext cx="2330450" cy="1949450"/>
            <a:chOff x="0" y="0"/>
            <a:chExt cx="1468" cy="1228"/>
          </a:xfrm>
        </p:grpSpPr>
        <p:grpSp>
          <p:nvGrpSpPr>
            <p:cNvPr id="23608" name="Group 36"/>
            <p:cNvGrpSpPr>
              <a:grpSpLocks/>
            </p:cNvGrpSpPr>
            <p:nvPr/>
          </p:nvGrpSpPr>
          <p:grpSpPr bwMode="auto">
            <a:xfrm>
              <a:off x="0" y="0"/>
              <a:ext cx="1104" cy="1228"/>
              <a:chOff x="0" y="0"/>
              <a:chExt cx="1104" cy="1228"/>
            </a:xfrm>
          </p:grpSpPr>
          <p:sp>
            <p:nvSpPr>
              <p:cNvPr id="23610" name="Line 84"/>
              <p:cNvSpPr>
                <a:spLocks noChangeShapeType="1"/>
              </p:cNvSpPr>
              <p:nvPr/>
            </p:nvSpPr>
            <p:spPr bwMode="auto">
              <a:xfrm>
                <a:off x="0" y="796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611" name="Line 85"/>
              <p:cNvSpPr>
                <a:spLocks noChangeShapeType="1"/>
              </p:cNvSpPr>
              <p:nvPr/>
            </p:nvSpPr>
            <p:spPr bwMode="auto">
              <a:xfrm flipV="1">
                <a:off x="432" y="172"/>
                <a:ext cx="0" cy="10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612" name="Text Box 86"/>
              <p:cNvSpPr txBox="1">
                <a:spLocks noChangeArrowheads="1"/>
              </p:cNvSpPr>
              <p:nvPr/>
            </p:nvSpPr>
            <p:spPr bwMode="auto">
              <a:xfrm>
                <a:off x="182" y="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y</a:t>
                </a:r>
              </a:p>
            </p:txBody>
          </p:sp>
          <p:sp>
            <p:nvSpPr>
              <p:cNvPr id="23613" name="Text Box 87"/>
              <p:cNvSpPr txBox="1">
                <a:spLocks noChangeArrowheads="1"/>
              </p:cNvSpPr>
              <p:nvPr/>
            </p:nvSpPr>
            <p:spPr bwMode="auto">
              <a:xfrm>
                <a:off x="240" y="700"/>
                <a:ext cx="2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o</a:t>
                </a:r>
              </a:p>
            </p:txBody>
          </p:sp>
          <p:sp>
            <p:nvSpPr>
              <p:cNvPr id="23614" name="Text Box 88"/>
              <p:cNvSpPr txBox="1">
                <a:spLocks noChangeArrowheads="1"/>
              </p:cNvSpPr>
              <p:nvPr/>
            </p:nvSpPr>
            <p:spPr bwMode="auto">
              <a:xfrm>
                <a:off x="826" y="70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x</a:t>
                </a:r>
              </a:p>
            </p:txBody>
          </p:sp>
          <p:sp>
            <p:nvSpPr>
              <p:cNvPr id="23615" name="Line 89"/>
              <p:cNvSpPr>
                <a:spLocks noChangeShapeType="1"/>
              </p:cNvSpPr>
              <p:nvPr/>
            </p:nvSpPr>
            <p:spPr bwMode="auto">
              <a:xfrm>
                <a:off x="240" y="316"/>
                <a:ext cx="624" cy="76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23609" name="Rectangle 90"/>
            <p:cNvSpPr>
              <a:spLocks noChangeArrowheads="1"/>
            </p:cNvSpPr>
            <p:nvPr/>
          </p:nvSpPr>
          <p:spPr bwMode="auto">
            <a:xfrm>
              <a:off x="498" y="185"/>
              <a:ext cx="97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buClrTx/>
                <a:buSzTx/>
                <a:buFontTx/>
                <a:buNone/>
              </a:pPr>
              <a:r>
                <a:rPr lang="zh-CN" altLang="en-US" sz="2800">
                  <a:latin typeface="Times New Roman" charset="0"/>
                </a:rPr>
                <a:t>当</a:t>
              </a:r>
              <a:r>
                <a:rPr lang="en-US" altLang="zh-CN" sz="2800">
                  <a:latin typeface="Times New Roman" charset="0"/>
                </a:rPr>
                <a:t>k&lt;0</a:t>
              </a:r>
              <a:r>
                <a:rPr lang="zh-CN" altLang="en-US" sz="2800">
                  <a:latin typeface="Times New Roman" charset="0"/>
                </a:rPr>
                <a:t>时</a:t>
              </a:r>
              <a:r>
                <a:rPr lang="en-US" altLang="zh-CN" sz="2800">
                  <a:latin typeface="Times New Roman" charset="0"/>
                </a:rPr>
                <a:t>,</a:t>
              </a:r>
            </a:p>
          </p:txBody>
        </p:sp>
      </p:grpSp>
      <p:grpSp>
        <p:nvGrpSpPr>
          <p:cNvPr id="28716" name="Group 44"/>
          <p:cNvGrpSpPr>
            <a:grpSpLocks/>
          </p:cNvGrpSpPr>
          <p:nvPr/>
        </p:nvGrpSpPr>
        <p:grpSpPr bwMode="auto">
          <a:xfrm>
            <a:off x="4716463" y="1125538"/>
            <a:ext cx="2259012" cy="2166937"/>
            <a:chOff x="0" y="0"/>
            <a:chExt cx="1423" cy="1365"/>
          </a:xfrm>
        </p:grpSpPr>
        <p:grpSp>
          <p:nvGrpSpPr>
            <p:cNvPr id="23600" name="Group 45"/>
            <p:cNvGrpSpPr>
              <a:grpSpLocks/>
            </p:cNvGrpSpPr>
            <p:nvPr/>
          </p:nvGrpSpPr>
          <p:grpSpPr bwMode="auto">
            <a:xfrm>
              <a:off x="0" y="137"/>
              <a:ext cx="1104" cy="1228"/>
              <a:chOff x="0" y="0"/>
              <a:chExt cx="1104" cy="1228"/>
            </a:xfrm>
          </p:grpSpPr>
          <p:sp>
            <p:nvSpPr>
              <p:cNvPr id="23602" name="Line 93"/>
              <p:cNvSpPr>
                <a:spLocks noChangeShapeType="1"/>
              </p:cNvSpPr>
              <p:nvPr/>
            </p:nvSpPr>
            <p:spPr bwMode="auto">
              <a:xfrm>
                <a:off x="0" y="796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603" name="Line 94"/>
              <p:cNvSpPr>
                <a:spLocks noChangeShapeType="1"/>
              </p:cNvSpPr>
              <p:nvPr/>
            </p:nvSpPr>
            <p:spPr bwMode="auto">
              <a:xfrm flipV="1">
                <a:off x="432" y="172"/>
                <a:ext cx="0" cy="10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604" name="Text Box 95"/>
              <p:cNvSpPr txBox="1">
                <a:spLocks noChangeArrowheads="1"/>
              </p:cNvSpPr>
              <p:nvPr/>
            </p:nvSpPr>
            <p:spPr bwMode="auto">
              <a:xfrm>
                <a:off x="182" y="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y</a:t>
                </a:r>
              </a:p>
            </p:txBody>
          </p:sp>
          <p:sp>
            <p:nvSpPr>
              <p:cNvPr id="23605" name="Text Box 96"/>
              <p:cNvSpPr txBox="1">
                <a:spLocks noChangeArrowheads="1"/>
              </p:cNvSpPr>
              <p:nvPr/>
            </p:nvSpPr>
            <p:spPr bwMode="auto">
              <a:xfrm>
                <a:off x="240" y="700"/>
                <a:ext cx="2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o</a:t>
                </a:r>
              </a:p>
            </p:txBody>
          </p:sp>
          <p:sp>
            <p:nvSpPr>
              <p:cNvPr id="23606" name="Line 97"/>
              <p:cNvSpPr>
                <a:spLocks noChangeShapeType="1"/>
              </p:cNvSpPr>
              <p:nvPr/>
            </p:nvSpPr>
            <p:spPr bwMode="auto">
              <a:xfrm flipV="1">
                <a:off x="0" y="268"/>
                <a:ext cx="768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607" name="Text Box 98"/>
              <p:cNvSpPr txBox="1">
                <a:spLocks noChangeArrowheads="1"/>
              </p:cNvSpPr>
              <p:nvPr/>
            </p:nvSpPr>
            <p:spPr bwMode="auto">
              <a:xfrm>
                <a:off x="826" y="70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x</a:t>
                </a:r>
              </a:p>
            </p:txBody>
          </p:sp>
        </p:grpSp>
        <p:sp>
          <p:nvSpPr>
            <p:cNvPr id="23601" name="Rectangle 99"/>
            <p:cNvSpPr>
              <a:spLocks noChangeArrowheads="1"/>
            </p:cNvSpPr>
            <p:nvPr/>
          </p:nvSpPr>
          <p:spPr bwMode="auto">
            <a:xfrm>
              <a:off x="453" y="0"/>
              <a:ext cx="97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buClrTx/>
                <a:buSzTx/>
                <a:buFontTx/>
                <a:buNone/>
              </a:pPr>
              <a:r>
                <a:rPr lang="zh-CN" altLang="en-US" sz="2800">
                  <a:latin typeface="Times New Roman" charset="0"/>
                </a:rPr>
                <a:t>当</a:t>
              </a:r>
              <a:r>
                <a:rPr lang="en-US" altLang="zh-CN" sz="2800">
                  <a:latin typeface="Times New Roman" charset="0"/>
                </a:rPr>
                <a:t>k&gt;0</a:t>
              </a:r>
              <a:r>
                <a:rPr lang="zh-CN" altLang="en-US" sz="2800">
                  <a:latin typeface="Times New Roman" charset="0"/>
                </a:rPr>
                <a:t>时</a:t>
              </a:r>
              <a:r>
                <a:rPr lang="en-US" altLang="zh-CN" sz="2800">
                  <a:latin typeface="Times New Roman" charset="0"/>
                </a:rPr>
                <a:t>,</a:t>
              </a:r>
            </a:p>
          </p:txBody>
        </p:sp>
      </p:grpSp>
      <p:grpSp>
        <p:nvGrpSpPr>
          <p:cNvPr id="28725" name="Group 53"/>
          <p:cNvGrpSpPr>
            <a:grpSpLocks/>
          </p:cNvGrpSpPr>
          <p:nvPr/>
        </p:nvGrpSpPr>
        <p:grpSpPr bwMode="auto">
          <a:xfrm>
            <a:off x="395288" y="4437063"/>
            <a:ext cx="2239962" cy="1949450"/>
            <a:chOff x="0" y="0"/>
            <a:chExt cx="1411" cy="1228"/>
          </a:xfrm>
        </p:grpSpPr>
        <p:grpSp>
          <p:nvGrpSpPr>
            <p:cNvPr id="23592" name="Group 54"/>
            <p:cNvGrpSpPr>
              <a:grpSpLocks/>
            </p:cNvGrpSpPr>
            <p:nvPr/>
          </p:nvGrpSpPr>
          <p:grpSpPr bwMode="auto">
            <a:xfrm>
              <a:off x="0" y="0"/>
              <a:ext cx="1104" cy="1228"/>
              <a:chOff x="0" y="0"/>
              <a:chExt cx="1104" cy="1228"/>
            </a:xfrm>
          </p:grpSpPr>
          <p:sp>
            <p:nvSpPr>
              <p:cNvPr id="23594" name="Line 102"/>
              <p:cNvSpPr>
                <a:spLocks noChangeShapeType="1"/>
              </p:cNvSpPr>
              <p:nvPr/>
            </p:nvSpPr>
            <p:spPr bwMode="auto">
              <a:xfrm>
                <a:off x="0" y="796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595" name="Line 103"/>
              <p:cNvSpPr>
                <a:spLocks noChangeShapeType="1"/>
              </p:cNvSpPr>
              <p:nvPr/>
            </p:nvSpPr>
            <p:spPr bwMode="auto">
              <a:xfrm flipV="1">
                <a:off x="432" y="172"/>
                <a:ext cx="0" cy="10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596" name="Text Box 104"/>
              <p:cNvSpPr txBox="1">
                <a:spLocks noChangeArrowheads="1"/>
              </p:cNvSpPr>
              <p:nvPr/>
            </p:nvSpPr>
            <p:spPr bwMode="auto">
              <a:xfrm>
                <a:off x="182" y="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y</a:t>
                </a:r>
              </a:p>
            </p:txBody>
          </p:sp>
          <p:sp>
            <p:nvSpPr>
              <p:cNvPr id="23597" name="Text Box 105"/>
              <p:cNvSpPr txBox="1">
                <a:spLocks noChangeArrowheads="1"/>
              </p:cNvSpPr>
              <p:nvPr/>
            </p:nvSpPr>
            <p:spPr bwMode="auto">
              <a:xfrm>
                <a:off x="240" y="700"/>
                <a:ext cx="2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o</a:t>
                </a:r>
              </a:p>
            </p:txBody>
          </p:sp>
          <p:sp>
            <p:nvSpPr>
              <p:cNvPr id="23598" name="Text Box 106"/>
              <p:cNvSpPr txBox="1">
                <a:spLocks noChangeArrowheads="1"/>
              </p:cNvSpPr>
              <p:nvPr/>
            </p:nvSpPr>
            <p:spPr bwMode="auto">
              <a:xfrm>
                <a:off x="826" y="70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x</a:t>
                </a:r>
              </a:p>
            </p:txBody>
          </p:sp>
          <p:sp>
            <p:nvSpPr>
              <p:cNvPr id="23599" name="Freeform 107"/>
              <p:cNvSpPr>
                <a:spLocks/>
              </p:cNvSpPr>
              <p:nvPr/>
            </p:nvSpPr>
            <p:spPr bwMode="auto">
              <a:xfrm>
                <a:off x="227" y="318"/>
                <a:ext cx="680" cy="680"/>
              </a:xfrm>
              <a:custGeom>
                <a:avLst/>
                <a:gdLst>
                  <a:gd name="T0" fmla="*/ 0 w 680"/>
                  <a:gd name="T1" fmla="*/ 680 h 680"/>
                  <a:gd name="T2" fmla="*/ 317 w 680"/>
                  <a:gd name="T3" fmla="*/ 0 h 680"/>
                  <a:gd name="T4" fmla="*/ 680 w 680"/>
                  <a:gd name="T5" fmla="*/ 680 h 680"/>
                  <a:gd name="T6" fmla="*/ 0 60000 65536"/>
                  <a:gd name="T7" fmla="*/ 0 60000 65536"/>
                  <a:gd name="T8" fmla="*/ 0 60000 65536"/>
                  <a:gd name="T9" fmla="*/ 0 w 680"/>
                  <a:gd name="T10" fmla="*/ 0 h 680"/>
                  <a:gd name="T11" fmla="*/ 680 w 680"/>
                  <a:gd name="T12" fmla="*/ 680 h 68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0" h="680">
                    <a:moveTo>
                      <a:pt x="0" y="680"/>
                    </a:moveTo>
                    <a:cubicBezTo>
                      <a:pt x="102" y="340"/>
                      <a:pt x="204" y="0"/>
                      <a:pt x="317" y="0"/>
                    </a:cubicBezTo>
                    <a:cubicBezTo>
                      <a:pt x="430" y="0"/>
                      <a:pt x="555" y="340"/>
                      <a:pt x="680" y="68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593" name="Rectangle 108"/>
            <p:cNvSpPr>
              <a:spLocks noChangeArrowheads="1"/>
            </p:cNvSpPr>
            <p:nvPr/>
          </p:nvSpPr>
          <p:spPr bwMode="auto">
            <a:xfrm>
              <a:off x="454" y="45"/>
              <a:ext cx="95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buClrTx/>
                <a:buSzTx/>
                <a:buFontTx/>
                <a:buNone/>
              </a:pPr>
              <a:r>
                <a:rPr lang="zh-CN" altLang="en-US" sz="2800">
                  <a:latin typeface="Times New Roman" charset="0"/>
                </a:rPr>
                <a:t>当</a:t>
              </a:r>
              <a:r>
                <a:rPr lang="en-US" altLang="zh-CN" sz="2800">
                  <a:latin typeface="Times New Roman" charset="0"/>
                </a:rPr>
                <a:t>a&lt;0</a:t>
              </a:r>
              <a:r>
                <a:rPr lang="zh-CN" altLang="en-US" sz="2800">
                  <a:latin typeface="Times New Roman" charset="0"/>
                </a:rPr>
                <a:t>时</a:t>
              </a:r>
              <a:r>
                <a:rPr lang="en-US" altLang="zh-CN" sz="2800">
                  <a:latin typeface="Times New Roman" charset="0"/>
                </a:rPr>
                <a:t>,</a:t>
              </a:r>
            </a:p>
          </p:txBody>
        </p:sp>
      </p:grpSp>
      <p:grpSp>
        <p:nvGrpSpPr>
          <p:cNvPr id="28734" name="Group 62"/>
          <p:cNvGrpSpPr>
            <a:grpSpLocks/>
          </p:cNvGrpSpPr>
          <p:nvPr/>
        </p:nvGrpSpPr>
        <p:grpSpPr bwMode="auto">
          <a:xfrm>
            <a:off x="4787900" y="4221163"/>
            <a:ext cx="1951038" cy="2179637"/>
            <a:chOff x="0" y="0"/>
            <a:chExt cx="1229" cy="1373"/>
          </a:xfrm>
        </p:grpSpPr>
        <p:grpSp>
          <p:nvGrpSpPr>
            <p:cNvPr id="23584" name="Group 63"/>
            <p:cNvGrpSpPr>
              <a:grpSpLocks/>
            </p:cNvGrpSpPr>
            <p:nvPr/>
          </p:nvGrpSpPr>
          <p:grpSpPr bwMode="auto">
            <a:xfrm>
              <a:off x="0" y="181"/>
              <a:ext cx="1104" cy="1192"/>
              <a:chOff x="0" y="0"/>
              <a:chExt cx="1104" cy="1192"/>
            </a:xfrm>
          </p:grpSpPr>
          <p:sp>
            <p:nvSpPr>
              <p:cNvPr id="23586" name="Line 111"/>
              <p:cNvSpPr>
                <a:spLocks noChangeShapeType="1"/>
              </p:cNvSpPr>
              <p:nvPr/>
            </p:nvSpPr>
            <p:spPr bwMode="auto">
              <a:xfrm flipV="1">
                <a:off x="408" y="136"/>
                <a:ext cx="0" cy="10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587" name="Line 112"/>
              <p:cNvSpPr>
                <a:spLocks noChangeShapeType="1"/>
              </p:cNvSpPr>
              <p:nvPr/>
            </p:nvSpPr>
            <p:spPr bwMode="auto">
              <a:xfrm>
                <a:off x="0" y="796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588" name="Text Box 113"/>
              <p:cNvSpPr txBox="1">
                <a:spLocks noChangeArrowheads="1"/>
              </p:cNvSpPr>
              <p:nvPr/>
            </p:nvSpPr>
            <p:spPr bwMode="auto">
              <a:xfrm>
                <a:off x="182" y="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y</a:t>
                </a:r>
              </a:p>
            </p:txBody>
          </p:sp>
          <p:sp>
            <p:nvSpPr>
              <p:cNvPr id="23589" name="Text Box 114"/>
              <p:cNvSpPr txBox="1">
                <a:spLocks noChangeArrowheads="1"/>
              </p:cNvSpPr>
              <p:nvPr/>
            </p:nvSpPr>
            <p:spPr bwMode="auto">
              <a:xfrm>
                <a:off x="240" y="700"/>
                <a:ext cx="2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o</a:t>
                </a:r>
              </a:p>
            </p:txBody>
          </p:sp>
          <p:sp>
            <p:nvSpPr>
              <p:cNvPr id="23590" name="Text Box 115"/>
              <p:cNvSpPr txBox="1">
                <a:spLocks noChangeArrowheads="1"/>
              </p:cNvSpPr>
              <p:nvPr/>
            </p:nvSpPr>
            <p:spPr bwMode="auto">
              <a:xfrm>
                <a:off x="826" y="700"/>
                <a:ext cx="2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sz="2400">
                    <a:latin typeface="Verdana" charset="0"/>
                  </a:rPr>
                  <a:t>x</a:t>
                </a:r>
              </a:p>
            </p:txBody>
          </p:sp>
          <p:sp>
            <p:nvSpPr>
              <p:cNvPr id="23591" name="Freeform 116"/>
              <p:cNvSpPr>
                <a:spLocks/>
              </p:cNvSpPr>
              <p:nvPr/>
            </p:nvSpPr>
            <p:spPr bwMode="auto">
              <a:xfrm>
                <a:off x="363" y="272"/>
                <a:ext cx="635" cy="914"/>
              </a:xfrm>
              <a:custGeom>
                <a:avLst/>
                <a:gdLst>
                  <a:gd name="T0" fmla="*/ 0 w 635"/>
                  <a:gd name="T1" fmla="*/ 45 h 914"/>
                  <a:gd name="T2" fmla="*/ 272 w 635"/>
                  <a:gd name="T3" fmla="*/ 907 h 914"/>
                  <a:gd name="T4" fmla="*/ 635 w 635"/>
                  <a:gd name="T5" fmla="*/ 0 h 914"/>
                  <a:gd name="T6" fmla="*/ 0 60000 65536"/>
                  <a:gd name="T7" fmla="*/ 0 60000 65536"/>
                  <a:gd name="T8" fmla="*/ 0 60000 65536"/>
                  <a:gd name="T9" fmla="*/ 0 w 635"/>
                  <a:gd name="T10" fmla="*/ 0 h 914"/>
                  <a:gd name="T11" fmla="*/ 635 w 635"/>
                  <a:gd name="T12" fmla="*/ 914 h 91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35" h="914">
                    <a:moveTo>
                      <a:pt x="0" y="45"/>
                    </a:moveTo>
                    <a:cubicBezTo>
                      <a:pt x="83" y="479"/>
                      <a:pt x="166" y="914"/>
                      <a:pt x="272" y="907"/>
                    </a:cubicBezTo>
                    <a:cubicBezTo>
                      <a:pt x="378" y="900"/>
                      <a:pt x="506" y="450"/>
                      <a:pt x="635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585" name="Rectangle 117"/>
            <p:cNvSpPr>
              <a:spLocks noChangeArrowheads="1"/>
            </p:cNvSpPr>
            <p:nvPr/>
          </p:nvSpPr>
          <p:spPr bwMode="auto">
            <a:xfrm>
              <a:off x="272" y="0"/>
              <a:ext cx="95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buClrTx/>
                <a:buSzTx/>
                <a:buFontTx/>
                <a:buNone/>
              </a:pPr>
              <a:r>
                <a:rPr lang="zh-CN" altLang="en-US" sz="2800">
                  <a:latin typeface="Times New Roman" charset="0"/>
                </a:rPr>
                <a:t>当</a:t>
              </a:r>
              <a:r>
                <a:rPr lang="en-US" altLang="zh-CN" sz="2800">
                  <a:latin typeface="Times New Roman" charset="0"/>
                </a:rPr>
                <a:t>a&gt;0</a:t>
              </a:r>
              <a:r>
                <a:rPr lang="zh-CN" altLang="en-US" sz="2800">
                  <a:latin typeface="Times New Roman" charset="0"/>
                </a:rPr>
                <a:t>时</a:t>
              </a:r>
              <a:r>
                <a:rPr lang="en-US" altLang="zh-CN" sz="2800">
                  <a:latin typeface="Times New Roman" charset="0"/>
                </a:rPr>
                <a:t>,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04" grpId="0" autoUpdateAnimBg="0"/>
      <p:bldP spid="28705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64004"/>
              </p:ext>
            </p:extLst>
          </p:nvPr>
        </p:nvGraphicFramePr>
        <p:xfrm>
          <a:off x="242140" y="2346326"/>
          <a:ext cx="8763000" cy="2543175"/>
        </p:xfrm>
        <a:graphic>
          <a:graphicData uri="http://schemas.openxmlformats.org/drawingml/2006/table">
            <a:tbl>
              <a:tblPr/>
              <a:tblGrid>
                <a:gridCol w="2182813"/>
                <a:gridCol w="2305050"/>
                <a:gridCol w="2084387"/>
                <a:gridCol w="2190750"/>
              </a:tblGrid>
              <a:tr h="2543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Arial" charset="0"/>
                          <a:ea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05" name="Text Box 55"/>
          <p:cNvSpPr txBox="1">
            <a:spLocks noChangeArrowheads="1"/>
          </p:cNvSpPr>
          <p:nvPr/>
        </p:nvSpPr>
        <p:spPr bwMode="auto">
          <a:xfrm>
            <a:off x="2433659" y="2667020"/>
            <a:ext cx="223202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buClr>
                <a:schemeClr val="folHlink"/>
              </a:buClr>
              <a:buSzPct val="75000"/>
              <a:buNone/>
            </a:pPr>
            <a:r>
              <a:rPr lang="zh-CN" altLang="en-US" sz="2800" dirty="0">
                <a:latin typeface="Verdana" charset="0"/>
              </a:rPr>
              <a:t>在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(</a:t>
            </a:r>
            <a:r>
              <a:rPr lang="en-US" altLang="zh-CN" sz="3000" b="1" dirty="0">
                <a:solidFill>
                  <a:srgbClr val="FF3300"/>
                </a:solidFill>
                <a:latin typeface="Verdana" charset="0"/>
              </a:rPr>
              <a:t>-∞</a:t>
            </a:r>
            <a:r>
              <a:rPr lang="en-US" altLang="zh-CN" sz="3000" b="1" dirty="0" smtClean="0">
                <a:solidFill>
                  <a:srgbClr val="FF3300"/>
                </a:solidFill>
                <a:latin typeface="Verdana" charset="0"/>
              </a:rPr>
              <a:t>,0</a:t>
            </a:r>
            <a:r>
              <a:rPr lang="en-US" altLang="zh-CN" sz="2800" dirty="0" smtClean="0">
                <a:solidFill>
                  <a:srgbClr val="FF3300"/>
                </a:solidFill>
                <a:latin typeface="Verdana" charset="0"/>
              </a:rPr>
              <a:t> ) </a:t>
            </a:r>
            <a:r>
              <a:rPr lang="zh-CN" altLang="en-US" b="1" dirty="0" smtClean="0">
                <a:solidFill>
                  <a:srgbClr val="C00000"/>
                </a:solidFill>
                <a:latin typeface="Verdana" charset="0"/>
              </a:rPr>
              <a:t>，</a:t>
            </a:r>
            <a:r>
              <a:rPr lang="en-US" altLang="zh-CN" sz="2800" dirty="0" smtClean="0">
                <a:solidFill>
                  <a:srgbClr val="FF3300"/>
                </a:solidFill>
                <a:latin typeface="Verdana" charset="0"/>
              </a:rPr>
              <a:t>(0</a:t>
            </a:r>
            <a:r>
              <a:rPr lang="en-US" altLang="zh-CN" sz="3000" b="1" dirty="0" smtClean="0">
                <a:solidFill>
                  <a:srgbClr val="FF3300"/>
                </a:solidFill>
                <a:latin typeface="Verdana" charset="0"/>
              </a:rPr>
              <a:t> , +∞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)</a:t>
            </a:r>
            <a:r>
              <a:rPr lang="zh-CN" altLang="en-US" sz="2800" dirty="0">
                <a:latin typeface="Verdana" charset="0"/>
              </a:rPr>
              <a:t>上</a:t>
            </a:r>
            <a:r>
              <a:rPr lang="zh-CN" altLang="en-US" sz="2800" dirty="0" smtClean="0">
                <a:latin typeface="Verdana" charset="0"/>
              </a:rPr>
              <a:t>是减函数</a:t>
            </a:r>
            <a:endParaRPr lang="zh-CN" altLang="en-US" sz="2400" dirty="0">
              <a:latin typeface="Verdana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579" name="Text Box 63"/>
              <p:cNvSpPr txBox="1">
                <a:spLocks noChangeArrowheads="1"/>
              </p:cNvSpPr>
              <p:nvPr/>
            </p:nvSpPr>
            <p:spPr bwMode="auto">
              <a:xfrm>
                <a:off x="222581" y="1384301"/>
                <a:ext cx="8748712" cy="92480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zh-CN" altLang="en-US" sz="3600" dirty="0" smtClean="0">
                    <a:latin typeface="Verdana" charset="0"/>
                  </a:rPr>
                  <a:t>反比例函数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3600" b="0" i="0" smtClean="0">
                        <a:latin typeface="Cambria Math" charset="0"/>
                      </a:rPr>
                      <m:t>y</m:t>
                    </m:r>
                    <m:r>
                      <a:rPr lang="en-US" altLang="zh-CN" sz="3600" b="0" i="0" smtClean="0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bg-BG" altLang="zh-CN" sz="3600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altLang="zh-CN" sz="3600" b="0" i="1" smtClean="0">
                            <a:latin typeface="Cambria Math" charset="0"/>
                          </a:rPr>
                          <m:t>𝑘</m:t>
                        </m:r>
                      </m:num>
                      <m:den>
                        <m:r>
                          <a:rPr lang="en-US" altLang="zh-CN" sz="3600" b="0" i="1" smtClean="0">
                            <a:latin typeface="Cambria Math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en-US" altLang="zh-CN" sz="3600" dirty="0" smtClean="0">
                    <a:latin typeface="Verdana" charset="0"/>
                  </a:rPr>
                  <a:t> (</a:t>
                </a:r>
                <a:r>
                  <a:rPr lang="en-US" altLang="zh-CN" sz="3600" dirty="0">
                    <a:latin typeface="Verdana" charset="0"/>
                  </a:rPr>
                  <a:t>k≠0)</a:t>
                </a:r>
              </a:p>
            </p:txBody>
          </p:sp>
        </mc:Choice>
        <mc:Fallback xmlns="">
          <p:sp>
            <p:nvSpPr>
              <p:cNvPr id="23579" name="Text 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2581" y="1384301"/>
                <a:ext cx="8748712" cy="924805"/>
              </a:xfrm>
              <a:prstGeom prst="rect">
                <a:avLst/>
              </a:prstGeom>
              <a:blipFill rotWithShape="0">
                <a:blip r:embed="rId2"/>
                <a:stretch>
                  <a:fillRect l="-2088" b="-4545"/>
                </a:stretch>
              </a:blipFill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4" y="2408113"/>
            <a:ext cx="2101495" cy="248138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962" y="2408112"/>
            <a:ext cx="1932780" cy="2419602"/>
          </a:xfrm>
          <a:prstGeom prst="rect">
            <a:avLst/>
          </a:prstGeom>
        </p:spPr>
      </p:pic>
      <p:sp>
        <p:nvSpPr>
          <p:cNvPr id="52" name="Text Box 55"/>
          <p:cNvSpPr txBox="1">
            <a:spLocks noChangeArrowheads="1"/>
          </p:cNvSpPr>
          <p:nvPr/>
        </p:nvSpPr>
        <p:spPr bwMode="auto">
          <a:xfrm>
            <a:off x="6807728" y="2879249"/>
            <a:ext cx="223202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buClr>
                <a:schemeClr val="folHlink"/>
              </a:buClr>
              <a:buSzPct val="75000"/>
              <a:buNone/>
            </a:pPr>
            <a:r>
              <a:rPr lang="zh-CN" altLang="en-US" sz="2800" dirty="0">
                <a:latin typeface="Verdana" charset="0"/>
              </a:rPr>
              <a:t>在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(</a:t>
            </a:r>
            <a:r>
              <a:rPr lang="en-US" altLang="zh-CN" sz="3000" b="1" dirty="0">
                <a:solidFill>
                  <a:srgbClr val="FF3300"/>
                </a:solidFill>
                <a:latin typeface="Verdana" charset="0"/>
              </a:rPr>
              <a:t>-∞</a:t>
            </a:r>
            <a:r>
              <a:rPr lang="en-US" altLang="zh-CN" sz="3000" b="1" dirty="0" smtClean="0">
                <a:solidFill>
                  <a:srgbClr val="FF3300"/>
                </a:solidFill>
                <a:latin typeface="Verdana" charset="0"/>
              </a:rPr>
              <a:t>,0</a:t>
            </a:r>
            <a:r>
              <a:rPr lang="en-US" altLang="zh-CN" sz="2800" dirty="0" smtClean="0">
                <a:solidFill>
                  <a:srgbClr val="FF3300"/>
                </a:solidFill>
                <a:latin typeface="Verdana" charset="0"/>
              </a:rPr>
              <a:t> ) </a:t>
            </a:r>
            <a:r>
              <a:rPr lang="zh-CN" altLang="en-US" b="1" dirty="0" smtClean="0">
                <a:solidFill>
                  <a:srgbClr val="C00000"/>
                </a:solidFill>
                <a:latin typeface="Verdana" charset="0"/>
              </a:rPr>
              <a:t>，</a:t>
            </a:r>
            <a:r>
              <a:rPr lang="en-US" altLang="zh-CN" sz="2800" dirty="0" smtClean="0">
                <a:solidFill>
                  <a:srgbClr val="FF3300"/>
                </a:solidFill>
                <a:latin typeface="Verdana" charset="0"/>
              </a:rPr>
              <a:t>(0</a:t>
            </a:r>
            <a:r>
              <a:rPr lang="en-US" altLang="zh-CN" sz="3000" b="1" dirty="0" smtClean="0">
                <a:solidFill>
                  <a:srgbClr val="FF3300"/>
                </a:solidFill>
                <a:latin typeface="Verdana" charset="0"/>
              </a:rPr>
              <a:t> , +∞</a:t>
            </a:r>
            <a:r>
              <a:rPr lang="en-US" altLang="zh-CN" sz="2800" dirty="0">
                <a:solidFill>
                  <a:srgbClr val="FF3300"/>
                </a:solidFill>
                <a:latin typeface="Verdana" charset="0"/>
              </a:rPr>
              <a:t>)</a:t>
            </a:r>
            <a:r>
              <a:rPr lang="zh-CN" altLang="en-US" sz="2800" dirty="0">
                <a:latin typeface="Verdana" charset="0"/>
              </a:rPr>
              <a:t>上</a:t>
            </a:r>
            <a:r>
              <a:rPr lang="zh-CN" altLang="en-US" sz="2800" dirty="0" smtClean="0">
                <a:latin typeface="Verdana" charset="0"/>
              </a:rPr>
              <a:t>是增函数</a:t>
            </a:r>
            <a:endParaRPr lang="zh-CN" altLang="en-US" sz="2400" dirty="0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40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05" grpId="0" autoUpdateAnimBg="0"/>
      <p:bldP spid="5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extBox 1"/>
          <p:cNvSpPr txBox="1">
            <a:spLocks noChangeArrowheads="1"/>
          </p:cNvSpPr>
          <p:nvPr/>
        </p:nvSpPr>
        <p:spPr bwMode="auto">
          <a:xfrm>
            <a:off x="500063" y="1071563"/>
            <a:ext cx="8215312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 dirty="0">
                <a:latin typeface="Calibri" charset="0"/>
              </a:rPr>
              <a:t>1</a:t>
            </a:r>
            <a:r>
              <a:rPr lang="zh-CN" altLang="en-US" sz="2400" b="1" dirty="0">
                <a:latin typeface="Calibri" charset="0"/>
              </a:rPr>
              <a:t>.函数y＝(2k＋1)x＋b在(－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，＋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)上是减函数，则   (　　)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Calibri" charset="0"/>
              </a:rPr>
              <a:t>    A.k＞</a:t>
            </a:r>
            <a:r>
              <a:rPr lang="en-US" altLang="zh-CN" sz="2400" b="1" dirty="0">
                <a:latin typeface="Calibri" charset="0"/>
              </a:rPr>
              <a:t>                                            </a:t>
            </a:r>
            <a:r>
              <a:rPr lang="zh-CN" altLang="en-US" sz="2400" b="1" dirty="0">
                <a:latin typeface="Calibri" charset="0"/>
              </a:rPr>
              <a:t>B.k</a:t>
            </a:r>
            <a:r>
              <a:rPr lang="zh-CN" altLang="en-US" sz="2400" b="1" dirty="0" smtClean="0">
                <a:latin typeface="Calibri" charset="0"/>
              </a:rPr>
              <a:t>＜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 dirty="0">
                <a:latin typeface="Calibri" charset="0"/>
              </a:rPr>
              <a:t>    </a:t>
            </a:r>
            <a:r>
              <a:rPr lang="zh-CN" altLang="en-US" sz="2400" b="1" dirty="0">
                <a:latin typeface="Calibri" charset="0"/>
              </a:rPr>
              <a:t>C.k＞－</a:t>
            </a:r>
            <a:r>
              <a:rPr lang="en-US" altLang="zh-CN" sz="2400" b="1" dirty="0">
                <a:latin typeface="Calibri" charset="0"/>
              </a:rPr>
              <a:t>                                        </a:t>
            </a:r>
            <a:r>
              <a:rPr lang="zh-CN" altLang="en-US" sz="2400" b="1" dirty="0">
                <a:latin typeface="Calibri" charset="0"/>
              </a:rPr>
              <a:t>D.k</a:t>
            </a:r>
            <a:r>
              <a:rPr lang="zh-CN" altLang="en-US" sz="2400" b="1" dirty="0" smtClean="0">
                <a:latin typeface="Calibri" charset="0"/>
              </a:rPr>
              <a:t>＜－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latin typeface="Calibri" charset="0"/>
            </a:endParaRPr>
          </a:p>
        </p:txBody>
      </p:sp>
      <p:pic>
        <p:nvPicPr>
          <p:cNvPr id="12288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505" y="2674648"/>
            <a:ext cx="430213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4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99" y="1952624"/>
            <a:ext cx="430213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145" y="2661948"/>
            <a:ext cx="430213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6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039" y="1915318"/>
            <a:ext cx="43021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7" name="TextBox 6"/>
          <p:cNvSpPr txBox="1">
            <a:spLocks noChangeArrowheads="1"/>
          </p:cNvSpPr>
          <p:nvPr/>
        </p:nvSpPr>
        <p:spPr bwMode="auto">
          <a:xfrm>
            <a:off x="500063" y="3296938"/>
            <a:ext cx="771525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Calibri" charset="0"/>
              </a:rPr>
              <a:t>解析：</a:t>
            </a:r>
            <a:r>
              <a:rPr lang="zh-CN" altLang="en-US" sz="2400" b="1" dirty="0">
                <a:latin typeface="Calibri" charset="0"/>
              </a:rPr>
              <a:t>∵函数y＝(2k＋1)x＋b在(－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，＋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)上是减数，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Calibri" charset="0"/>
              </a:rPr>
              <a:t>∴2k＋1＜0，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Calibri" charset="0"/>
              </a:rPr>
              <a:t>∴k＜－       .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latin typeface="Calibri" charset="0"/>
            </a:endParaRPr>
          </a:p>
        </p:txBody>
      </p:sp>
      <p:sp>
        <p:nvSpPr>
          <p:cNvPr id="122888" name="TextBox 7"/>
          <p:cNvSpPr txBox="1">
            <a:spLocks noChangeArrowheads="1"/>
          </p:cNvSpPr>
          <p:nvPr/>
        </p:nvSpPr>
        <p:spPr bwMode="auto">
          <a:xfrm>
            <a:off x="304800" y="5353050"/>
            <a:ext cx="2209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Calibri" charset="0"/>
              </a:rPr>
              <a:t>答案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 charset="0"/>
              </a:rPr>
              <a:t>：</a:t>
            </a:r>
            <a:r>
              <a:rPr lang="en-US" altLang="zh-CN" sz="2400" b="1" smtClean="0">
                <a:solidFill>
                  <a:srgbClr val="FF0000"/>
                </a:solidFill>
                <a:latin typeface="Calibri" charset="0"/>
              </a:rPr>
              <a:t>D</a:t>
            </a:r>
            <a:endParaRPr lang="en-US" altLang="zh-CN" sz="2400">
              <a:latin typeface="Calibri" charset="0"/>
            </a:endParaRP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latin typeface="Calibri" charset="0"/>
            </a:endParaRPr>
          </a:p>
        </p:txBody>
      </p:sp>
      <p:pic>
        <p:nvPicPr>
          <p:cNvPr id="12288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99" y="4927805"/>
            <a:ext cx="430213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90" name="Rectangle 10"/>
          <p:cNvSpPr>
            <a:spLocks noGrp="1" noRot="1" noChangeArrowheads="1"/>
          </p:cNvSpPr>
          <p:nvPr>
            <p:ph type="title"/>
          </p:nvPr>
        </p:nvSpPr>
        <p:spPr>
          <a:xfrm>
            <a:off x="304800" y="152400"/>
            <a:ext cx="8540750" cy="12192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dirty="0" smtClean="0"/>
              <a:t>单调性应用习题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2" grpId="0" autoUpdateAnimBg="0"/>
      <p:bldP spid="122887" grpId="0" autoUpdateAnimBg="0"/>
      <p:bldP spid="12288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1"/>
          <p:cNvSpPr txBox="1">
            <a:spLocks noChangeArrowheads="1"/>
          </p:cNvSpPr>
          <p:nvPr/>
        </p:nvSpPr>
        <p:spPr bwMode="auto">
          <a:xfrm>
            <a:off x="487363" y="765175"/>
            <a:ext cx="8286750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 dirty="0">
                <a:latin typeface="Calibri" charset="0"/>
              </a:rPr>
              <a:t>2</a:t>
            </a:r>
            <a:r>
              <a:rPr lang="zh-CN" altLang="en-US" sz="2400" b="1" dirty="0">
                <a:latin typeface="Calibri" charset="0"/>
              </a:rPr>
              <a:t>.若函数y＝ax与y＝－        (0，＋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)上都是减函数，则y＝ax</a:t>
            </a:r>
            <a:r>
              <a:rPr lang="zh-CN" altLang="en-US" sz="2400" b="1" baseline="30000" dirty="0">
                <a:latin typeface="Calibri" charset="0"/>
              </a:rPr>
              <a:t>2    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baseline="30000" dirty="0">
                <a:latin typeface="Calibri" charset="0"/>
              </a:rPr>
              <a:t>     </a:t>
            </a:r>
            <a:r>
              <a:rPr lang="zh-CN" altLang="en-US" sz="2400" b="1" dirty="0">
                <a:latin typeface="Calibri" charset="0"/>
              </a:rPr>
              <a:t>＋bx在(0，＋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)上是                                                          (　　)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i="1" dirty="0">
                <a:latin typeface="Calibri" charset="0"/>
              </a:rPr>
              <a:t>    </a:t>
            </a:r>
            <a:r>
              <a:rPr lang="zh-CN" altLang="en-US" sz="2400" b="1" dirty="0">
                <a:latin typeface="Calibri" charset="0"/>
              </a:rPr>
              <a:t>A.增函数</a:t>
            </a:r>
            <a:r>
              <a:rPr lang="en-US" altLang="zh-CN" sz="2400" b="1" dirty="0">
                <a:latin typeface="Calibri" charset="0"/>
              </a:rPr>
              <a:t>                                      </a:t>
            </a:r>
            <a:r>
              <a:rPr lang="zh-CN" altLang="en-US" sz="2400" b="1" dirty="0">
                <a:latin typeface="Calibri" charset="0"/>
              </a:rPr>
              <a:t>B.减函数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 i="1" dirty="0">
                <a:latin typeface="Calibri" charset="0"/>
              </a:rPr>
              <a:t>    </a:t>
            </a:r>
            <a:r>
              <a:rPr lang="zh-CN" altLang="en-US" sz="2400" b="1" dirty="0">
                <a:latin typeface="Calibri" charset="0"/>
              </a:rPr>
              <a:t>C.先增后减</a:t>
            </a:r>
            <a:r>
              <a:rPr lang="en-US" altLang="zh-CN" sz="2400" b="1" dirty="0">
                <a:latin typeface="Calibri" charset="0"/>
              </a:rPr>
              <a:t>                                  </a:t>
            </a:r>
            <a:r>
              <a:rPr lang="zh-CN" altLang="en-US" sz="2400" b="1" dirty="0">
                <a:latin typeface="Calibri" charset="0"/>
              </a:rPr>
              <a:t>D.先减后增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latin typeface="Calibri" charset="0"/>
            </a:endParaRPr>
          </a:p>
        </p:txBody>
      </p:sp>
      <p:pic>
        <p:nvPicPr>
          <p:cNvPr id="4813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812800"/>
            <a:ext cx="423863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TextBox 3"/>
          <p:cNvSpPr txBox="1">
            <a:spLocks noChangeArrowheads="1"/>
          </p:cNvSpPr>
          <p:nvPr/>
        </p:nvSpPr>
        <p:spPr bwMode="auto">
          <a:xfrm>
            <a:off x="693738" y="3357485"/>
            <a:ext cx="8072437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Calibri" charset="0"/>
              </a:rPr>
              <a:t>解析：</a:t>
            </a:r>
            <a:r>
              <a:rPr lang="zh-CN" altLang="en-US" sz="2400" b="1" dirty="0">
                <a:latin typeface="Calibri" charset="0"/>
              </a:rPr>
              <a:t>∵函数y＝ax与y＝－        在(0，＋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)上都是减函数∴a＜0，b＜0，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Calibri" charset="0"/>
              </a:rPr>
              <a:t>∴函数y＝ax</a:t>
            </a:r>
            <a:r>
              <a:rPr lang="zh-CN" altLang="en-US" sz="2400" b="1" baseline="30000" dirty="0">
                <a:latin typeface="Calibri" charset="0"/>
              </a:rPr>
              <a:t>2</a:t>
            </a:r>
            <a:r>
              <a:rPr lang="zh-CN" altLang="en-US" sz="2400" b="1" dirty="0">
                <a:latin typeface="Calibri" charset="0"/>
              </a:rPr>
              <a:t>＋bx的图象的对称轴为x＝－       ＜0，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Calibri" charset="0"/>
              </a:rPr>
              <a:t>∴函数y＝ax</a:t>
            </a:r>
            <a:r>
              <a:rPr lang="zh-CN" altLang="en-US" sz="2400" b="1" baseline="30000" dirty="0">
                <a:latin typeface="Calibri" charset="0"/>
              </a:rPr>
              <a:t>2</a:t>
            </a:r>
            <a:r>
              <a:rPr lang="zh-CN" altLang="en-US" sz="2400" b="1" dirty="0">
                <a:latin typeface="Calibri" charset="0"/>
              </a:rPr>
              <a:t>＋bx在(0，＋</a:t>
            </a:r>
            <a:r>
              <a:rPr lang="en-US" altLang="zh-CN" sz="2400" b="1" dirty="0">
                <a:latin typeface="Calibri" charset="0"/>
              </a:rPr>
              <a:t>∞</a:t>
            </a:r>
            <a:r>
              <a:rPr lang="zh-CN" altLang="en-US" sz="2400" b="1" dirty="0">
                <a:latin typeface="Calibri" charset="0"/>
              </a:rPr>
              <a:t>)是减函数.</a:t>
            </a:r>
            <a:endParaRPr lang="zh-CN" altLang="en-US" sz="2400" dirty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 dirty="0">
              <a:latin typeface="Calibri" charset="0"/>
            </a:endParaRPr>
          </a:p>
        </p:txBody>
      </p:sp>
      <p:pic>
        <p:nvPicPr>
          <p:cNvPr id="4813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738" y="3392410"/>
            <a:ext cx="4238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463972"/>
            <a:ext cx="423863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5" name="矩形 7"/>
          <p:cNvSpPr>
            <a:spLocks noChangeArrowheads="1"/>
          </p:cNvSpPr>
          <p:nvPr/>
        </p:nvSpPr>
        <p:spPr bwMode="auto">
          <a:xfrm>
            <a:off x="747713" y="5760960"/>
            <a:ext cx="1270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  <a:latin typeface="Calibri" charset="0"/>
              </a:rPr>
              <a:t>答案：</a:t>
            </a:r>
            <a:r>
              <a:rPr lang="en-US" altLang="zh-CN" sz="2400" b="1">
                <a:latin typeface="Calibri" charset="0"/>
              </a:rPr>
              <a:t>B</a:t>
            </a:r>
            <a:endParaRPr lang="en-US" altLang="zh-CN" sz="240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utoUpdateAnimBg="0"/>
      <p:bldP spid="48132" grpId="0" autoUpdateAnimBg="0"/>
      <p:bldP spid="48135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"/>
          <p:cNvSpPr txBox="1">
            <a:spLocks noChangeArrowheads="1"/>
          </p:cNvSpPr>
          <p:nvPr/>
        </p:nvSpPr>
        <p:spPr bwMode="auto">
          <a:xfrm>
            <a:off x="685902" y="1226280"/>
            <a:ext cx="8197850" cy="1957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>
                <a:latin typeface="Calibri" charset="0"/>
              </a:rPr>
              <a:t>3</a:t>
            </a:r>
            <a:r>
              <a:rPr lang="zh-CN" altLang="en-US" sz="2800" b="1" dirty="0" smtClean="0">
                <a:latin typeface="Calibri" charset="0"/>
              </a:rPr>
              <a:t>.已知函数     f(x)</a:t>
            </a:r>
            <a:r>
              <a:rPr lang="en-US" altLang="zh-CN" sz="2800" b="1" dirty="0" smtClean="0">
                <a:latin typeface="Calibri" charset="0"/>
              </a:rPr>
              <a:t>=</a:t>
            </a:r>
            <a:r>
              <a:rPr lang="zh-CN" altLang="en-US" sz="2800" b="1" dirty="0" smtClean="0">
                <a:latin typeface="Calibri" charset="0"/>
              </a:rPr>
              <a:t>－</a:t>
            </a:r>
            <a:r>
              <a:rPr lang="en-US" altLang="zh-CN" sz="2800" b="1" dirty="0" smtClean="0">
                <a:latin typeface="Calibri" charset="0"/>
              </a:rPr>
              <a:t>x</a:t>
            </a:r>
            <a:r>
              <a:rPr lang="en-US" altLang="zh-CN" sz="2800" b="1" baseline="30000" dirty="0" smtClean="0">
                <a:latin typeface="Calibri" charset="0"/>
              </a:rPr>
              <a:t>2</a:t>
            </a:r>
            <a:r>
              <a:rPr lang="zh-CN" altLang="en-US" sz="2800" b="1" dirty="0" smtClean="0">
                <a:latin typeface="Calibri" charset="0"/>
              </a:rPr>
              <a:t>－</a:t>
            </a:r>
            <a:r>
              <a:rPr lang="en-US" altLang="zh-CN" sz="2800" b="1" dirty="0" smtClean="0">
                <a:latin typeface="Calibri" charset="0"/>
              </a:rPr>
              <a:t>2(a+1)x+3</a:t>
            </a:r>
            <a:endParaRPr lang="zh-CN" altLang="en-US" sz="2800" dirty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 dirty="0">
                <a:latin typeface="Calibri" charset="0"/>
              </a:rPr>
              <a:t>若函数</a:t>
            </a:r>
            <a:r>
              <a:rPr lang="en-US" altLang="zh-CN" sz="2800" b="1" dirty="0">
                <a:latin typeface="Calibri" charset="0"/>
              </a:rPr>
              <a:t>f(x)</a:t>
            </a:r>
            <a:r>
              <a:rPr lang="zh-CN" altLang="en-US" sz="2800" b="1" dirty="0">
                <a:latin typeface="Calibri" charset="0"/>
              </a:rPr>
              <a:t>在区间</a:t>
            </a:r>
            <a:r>
              <a:rPr lang="en-US" altLang="zh-CN" sz="2800" b="1" dirty="0">
                <a:latin typeface="Calibri" charset="0"/>
              </a:rPr>
              <a:t>(</a:t>
            </a:r>
            <a:r>
              <a:rPr lang="zh-CN" altLang="en-US" sz="2800" b="1" dirty="0">
                <a:latin typeface="Calibri" charset="0"/>
              </a:rPr>
              <a:t>－∞，</a:t>
            </a:r>
            <a:r>
              <a:rPr lang="en-US" altLang="zh-CN" sz="2800" b="1" dirty="0">
                <a:latin typeface="Calibri" charset="0"/>
              </a:rPr>
              <a:t>3]</a:t>
            </a:r>
            <a:r>
              <a:rPr lang="zh-CN" altLang="en-US" sz="2800" b="1" dirty="0">
                <a:latin typeface="Calibri" charset="0"/>
              </a:rPr>
              <a:t>上是增函数，则实数</a:t>
            </a:r>
            <a:r>
              <a:rPr lang="en-US" altLang="zh-CN" sz="2800" b="1" dirty="0">
                <a:latin typeface="Calibri" charset="0"/>
              </a:rPr>
              <a:t>a</a:t>
            </a:r>
            <a:r>
              <a:rPr lang="zh-CN" altLang="en-US" sz="2800" b="1" dirty="0">
                <a:latin typeface="Calibri" charset="0"/>
              </a:rPr>
              <a:t>的取值范围是？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362258" y="3183804"/>
            <a:ext cx="4262537" cy="746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b="1" smtClean="0">
                <a:solidFill>
                  <a:srgbClr val="FF0000"/>
                </a:solidFill>
                <a:latin typeface="Calibri" charset="0"/>
              </a:rPr>
              <a:t>a</a:t>
            </a:r>
            <a:r>
              <a:rPr lang="zh-CN" altLang="en-US" b="1" dirty="0" smtClean="0">
                <a:solidFill>
                  <a:srgbClr val="FF0000"/>
                </a:solidFill>
                <a:latin typeface="Calibri" charset="0"/>
              </a:rPr>
              <a:t>≤－</a:t>
            </a:r>
            <a:r>
              <a:rPr lang="en-US" altLang="zh-CN" b="1" dirty="0" smtClean="0">
                <a:solidFill>
                  <a:srgbClr val="FF0000"/>
                </a:solidFill>
                <a:latin typeface="Calibri" charset="0"/>
              </a:rPr>
              <a:t>4</a:t>
            </a:r>
            <a:endParaRPr lang="zh-CN" altLang="en-US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"/>
          <p:cNvSpPr txBox="1">
            <a:spLocks noChangeArrowheads="1"/>
          </p:cNvSpPr>
          <p:nvPr/>
        </p:nvSpPr>
        <p:spPr bwMode="auto">
          <a:xfrm>
            <a:off x="939260" y="1789624"/>
            <a:ext cx="81978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 smtClean="0">
                <a:latin typeface="Calibri" charset="0"/>
              </a:rPr>
              <a:t>4</a:t>
            </a:r>
            <a:r>
              <a:rPr lang="zh-CN" altLang="en-US" sz="2800" b="1" dirty="0" smtClean="0">
                <a:latin typeface="Calibri" charset="0"/>
              </a:rPr>
              <a:t>.已知</a:t>
            </a:r>
            <a:r>
              <a:rPr lang="en-US" altLang="zh-CN" sz="2800" b="1" dirty="0" smtClean="0">
                <a:latin typeface="Calibri" charset="0"/>
              </a:rPr>
              <a:t>y=</a:t>
            </a:r>
            <a:r>
              <a:rPr lang="zh-CN" altLang="en-US" sz="2800" b="1" dirty="0" smtClean="0">
                <a:latin typeface="Calibri" charset="0"/>
              </a:rPr>
              <a:t>f(x)在定义域</a:t>
            </a:r>
            <a:r>
              <a:rPr lang="en-US" altLang="zh-CN" sz="2800" b="1" dirty="0" smtClean="0">
                <a:latin typeface="Calibri" charset="0"/>
              </a:rPr>
              <a:t>(-1,1)</a:t>
            </a:r>
            <a:r>
              <a:rPr lang="zh-CN" altLang="en-US" sz="2800" b="1" dirty="0" smtClean="0">
                <a:latin typeface="Calibri" charset="0"/>
              </a:rPr>
              <a:t>上是减函数，</a:t>
            </a:r>
            <a:endParaRPr lang="en-US" altLang="zh-CN" sz="2800" b="1" dirty="0" smtClean="0">
              <a:latin typeface="Calibri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 dirty="0" smtClean="0">
                <a:latin typeface="Calibri" charset="0"/>
              </a:rPr>
              <a:t>且</a:t>
            </a:r>
            <a:r>
              <a:rPr lang="en-US" altLang="zh-CN" sz="2800" b="1" dirty="0" smtClean="0">
                <a:latin typeface="Calibri" charset="0"/>
              </a:rPr>
              <a:t>f(1-a)&lt;f(2a-1)</a:t>
            </a:r>
            <a:r>
              <a:rPr lang="zh-CN" altLang="en-US" sz="2800" b="1" dirty="0" smtClean="0">
                <a:latin typeface="Calibri" charset="0"/>
              </a:rPr>
              <a:t>，求实数</a:t>
            </a:r>
            <a:r>
              <a:rPr lang="en-US" altLang="zh-CN" sz="2800" b="1" dirty="0" smtClean="0">
                <a:latin typeface="Calibri" charset="0"/>
              </a:rPr>
              <a:t>a</a:t>
            </a:r>
            <a:r>
              <a:rPr lang="zh-CN" altLang="en-US" sz="2800" b="1" dirty="0" smtClean="0">
                <a:latin typeface="Calibri" charset="0"/>
              </a:rPr>
              <a:t>的取值范围。</a:t>
            </a:r>
            <a:endParaRPr lang="zh-CN" altLang="en-US" sz="2800" dirty="0">
              <a:latin typeface="Calibri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3"/>
              <p:cNvSpPr txBox="1">
                <a:spLocks noChangeArrowheads="1"/>
              </p:cNvSpPr>
              <p:nvPr/>
            </p:nvSpPr>
            <p:spPr bwMode="auto">
              <a:xfrm>
                <a:off x="1066892" y="2861147"/>
                <a:ext cx="4262537" cy="11099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charset="2"/>
                  <a:buChar char="v"/>
                  <a:defRPr sz="32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5000"/>
                  <a:buFont typeface="Wingdings" charset="2"/>
                  <a:buChar char=""/>
                  <a:defRPr sz="28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charset="2"/>
                  <a:buChar char="v"/>
                  <a:defRPr sz="24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90000"/>
                  <a:buFont typeface="Wingdings" charset="2"/>
                  <a:buChar char="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5000"/>
                  <a:buFont typeface="Wingdings" charset="2"/>
                  <a:buChar char="v"/>
                  <a:defRPr sz="2000"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zh-CN" b="1" dirty="0" smtClean="0">
                    <a:solidFill>
                      <a:srgbClr val="FF0000"/>
                    </a:solidFill>
                    <a:latin typeface="Calibri" charset="0"/>
                  </a:rPr>
                  <a:t>0&lt;a&lt;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bg-BG" altLang="zh-CN" b="1" i="1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altLang="zh-CN" b="1" i="1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  <m:t>𝟐</m:t>
                        </m:r>
                      </m:num>
                      <m:den>
                        <m:r>
                          <a:rPr lang="en-US" altLang="zh-CN" b="1" i="1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  <m:t>𝟑</m:t>
                        </m:r>
                      </m:den>
                    </m:f>
                  </m:oMath>
                </a14:m>
                <a:endParaRPr lang="en-US" altLang="zh-CN" b="1" dirty="0" smtClean="0">
                  <a:solidFill>
                    <a:srgbClr val="FF0000"/>
                  </a:solidFill>
                  <a:latin typeface="Calibri" charset="0"/>
                </a:endParaRPr>
              </a:p>
            </p:txBody>
          </p:sp>
        </mc:Choice>
        <mc:Fallback xmlns="">
          <p:sp>
            <p:nvSpPr>
              <p:cNvPr id="5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066892" y="2861147"/>
                <a:ext cx="4262537" cy="1109919"/>
              </a:xfrm>
              <a:prstGeom prst="rect">
                <a:avLst/>
              </a:prstGeom>
              <a:blipFill rotWithShape="0">
                <a:blip r:embed="rId2"/>
                <a:stretch>
                  <a:fillRect l="-3577" b="-494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1981268" y="535715"/>
            <a:ext cx="5775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chemeClr val="bg1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单调性的逆向结论</a:t>
            </a:r>
            <a:endParaRPr lang="zh-CN" altLang="en-US" sz="5400" b="1" cap="none" spc="50" dirty="0">
              <a:ln w="0"/>
              <a:solidFill>
                <a:schemeClr val="bg1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2443232" y="3583619"/>
            <a:ext cx="2085043" cy="2176579"/>
            <a:chOff x="2443232" y="3583619"/>
            <a:chExt cx="2085043" cy="2176579"/>
          </a:xfrm>
        </p:grpSpPr>
        <p:sp>
          <p:nvSpPr>
            <p:cNvPr id="4" name="线形标注 2 3"/>
            <p:cNvSpPr/>
            <p:nvPr/>
          </p:nvSpPr>
          <p:spPr>
            <a:xfrm rot="8409711">
              <a:off x="2452747" y="3583619"/>
              <a:ext cx="2065620" cy="2176579"/>
            </a:xfrm>
            <a:prstGeom prst="borderCallout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443232" y="4416993"/>
              <a:ext cx="20850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b="1" dirty="0" smtClean="0">
                  <a:solidFill>
                    <a:srgbClr val="000000"/>
                  </a:solidFill>
                </a:rPr>
                <a:t>注意定义域</a:t>
              </a:r>
              <a:endParaRPr kumimoji="1" lang="zh-CN" altLang="en-US" sz="2800" b="1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342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38298" y="838268"/>
            <a:ext cx="156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探讨</a:t>
            </a:r>
            <a:endParaRPr lang="zh-CN" alt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2971842" y="813325"/>
                <a:ext cx="4495682" cy="9482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1" hangingPunct="1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zh-CN" altLang="en-US" sz="2800" b="1" i="1" dirty="0" smtClean="0">
                        <a:latin typeface="Cambria Math" charset="0"/>
                      </a:rPr>
                      <m:t>𝒚</m:t>
                    </m:r>
                    <m:r>
                      <a:rPr lang="zh-CN" altLang="en-US" sz="2800" b="1" i="1" dirty="0" smtClean="0">
                        <a:latin typeface="Cambria Math" charset="0"/>
                      </a:rPr>
                      <m:t>＝</m:t>
                    </m:r>
                    <m:r>
                      <a:rPr lang="zh-CN" altLang="en-US" sz="2800" b="1" i="1" dirty="0" smtClean="0">
                        <a:latin typeface="Cambria Math" charset="0"/>
                      </a:rPr>
                      <m:t>𝒙</m:t>
                    </m:r>
                    <m:r>
                      <a:rPr lang="en-US" altLang="zh-CN" sz="2800" b="1" i="1" dirty="0" smtClean="0">
                        <a:latin typeface="Cambria Math" charset="0"/>
                      </a:rPr>
                      <m:t>−</m:t>
                    </m:r>
                    <m:f>
                      <m:fPr>
                        <m:ctrlPr>
                          <a:rPr lang="bg-BG" altLang="zh-CN" sz="2800" b="1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altLang="zh-CN" sz="2800" b="1" i="1" dirty="0" smtClean="0">
                            <a:latin typeface="Cambria Math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 dirty="0">
                            <a:latin typeface="Cambria Math" charset="0"/>
                          </a:rPr>
                          <m:t>𝒙</m:t>
                        </m:r>
                        <m:r>
                          <a:rPr lang="en-US" altLang="zh-CN" sz="2800" b="1" i="1" dirty="0">
                            <a:latin typeface="Cambria Math" charset="0"/>
                          </a:rPr>
                          <m:t>+</m:t>
                        </m:r>
                        <m:r>
                          <a:rPr lang="en-US" altLang="zh-CN" sz="2800" b="1" i="1" dirty="0">
                            <a:latin typeface="Cambria Math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zh-CN" altLang="en-US" sz="2800" dirty="0" smtClean="0"/>
                  <a:t>的单调性</a:t>
                </a:r>
                <a:endParaRPr lang="zh-CN" altLang="en-US" sz="2800" i="1" dirty="0"/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842" y="813325"/>
                <a:ext cx="4495682" cy="948273"/>
              </a:xfrm>
              <a:prstGeom prst="rect">
                <a:avLst/>
              </a:prstGeom>
              <a:blipFill rotWithShape="0">
                <a:blip r:embed="rId3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533506" y="2057436"/>
                <a:ext cx="7848394" cy="41249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 smtClean="0">
                    <a:solidFill>
                      <a:srgbClr val="000000"/>
                    </a:solidFill>
                    <a:latin typeface="Cambria Math" charset="0"/>
                  </a:rPr>
                  <a:t>在公共单点区间上：</a:t>
                </a:r>
                <a:endParaRPr lang="en-US" altLang="zh-CN" sz="2800" b="1" dirty="0" smtClean="0">
                  <a:solidFill>
                    <a:srgbClr val="000000"/>
                  </a:solidFill>
                  <a:latin typeface="Cambria Math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charset="2"/>
                  <a:buChar char="p"/>
                </a:pPr>
                <a14:m>
                  <m:oMath xmlns:m="http://schemas.openxmlformats.org/officeDocument/2006/math">
                    <m:r>
                      <a:rPr lang="en-US" altLang="zh-CN" sz="2800" b="1" i="1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r>
                      <a:rPr lang="zh-CN" altLang="en-US" sz="2800" b="1" i="1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与</m:t>
                    </m:r>
                    <m:r>
                      <a:rPr lang="en-US" altLang="zh-CN" sz="2800" b="1" i="1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r>
                      <a:rPr lang="en-US" altLang="zh-CN" sz="2800" b="1" i="1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+</m:t>
                    </m:r>
                    <m:r>
                      <a:rPr lang="en-US" altLang="zh-CN" sz="2800" b="1" i="1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𝑪</m:t>
                    </m:r>
                    <m:d>
                      <m:dPr>
                        <m:ctrlPr>
                          <a:rPr lang="en-US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𝑪</m:t>
                        </m:r>
                        <m:r>
                          <a:rPr lang="zh-CN" altLang="en-US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为常数</m:t>
                        </m:r>
                      </m:e>
                    </m:d>
                  </m:oMath>
                </a14:m>
                <a:r>
                  <a:rPr lang="en-US" altLang="zh-CN" sz="2800" b="1" dirty="0" smtClean="0">
                    <a:solidFill>
                      <a:srgbClr val="000000"/>
                    </a:solidFill>
                  </a:rPr>
                  <a:t>;</a:t>
                </a:r>
              </a:p>
              <a:p>
                <a:pPr marL="285750" indent="-285750">
                  <a:lnSpc>
                    <a:spcPct val="150000"/>
                  </a:lnSpc>
                  <a:buFont typeface="Wingdings" charset="2"/>
                  <a:buChar char="p"/>
                </a:pPr>
                <a14:m>
                  <m:oMath xmlns:m="http://schemas.openxmlformats.org/officeDocument/2006/math"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r>
                      <a:rPr lang="zh-CN" altLang="en-US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与</m:t>
                    </m:r>
                    <m:r>
                      <a:rPr lang="en-US" altLang="zh-CN" sz="2800" b="1" i="1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𝒂</m:t>
                    </m:r>
                    <m:r>
                      <a:rPr lang="en-US" altLang="zh-CN" sz="2800" b="1" i="1" dirty="0" smtClean="0">
                        <a:solidFill>
                          <a:srgbClr val="000000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∙</m:t>
                    </m:r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d>
                      <m:dPr>
                        <m:begChr m:val="（"/>
                        <m:endChr m:val="）"/>
                        <m:ctrlPr>
                          <a:rPr lang="zh-CN" altLang="en-US" sz="2800" b="0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𝒂</m:t>
                        </m:r>
                        <m: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&gt;0</m:t>
                        </m:r>
                      </m:e>
                    </m:d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;</m:t>
                    </m:r>
                  </m:oMath>
                </a14:m>
                <a:endParaRPr lang="en-US" altLang="zh-CN" sz="2800" b="0" i="0" dirty="0" smtClean="0">
                  <a:solidFill>
                    <a:srgbClr val="000000"/>
                  </a:solidFill>
                  <a:latin typeface="Cambria Math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charset="2"/>
                  <a:buChar char="p"/>
                </a:pPr>
                <a14:m>
                  <m:oMath xmlns:m="http://schemas.openxmlformats.org/officeDocument/2006/math">
                    <m:r>
                      <a:rPr lang="zh-CN" altLang="en-US" sz="2800" b="1" i="0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 </m:t>
                    </m:r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r>
                      <a:rPr lang="zh-CN" altLang="en-US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与</m:t>
                    </m:r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𝒂</m:t>
                    </m:r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∙</m:t>
                    </m:r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d>
                      <m:dPr>
                        <m:begChr m:val="（"/>
                        <m:endChr m:val="）"/>
                        <m:ctrlPr>
                          <a:rPr lang="zh-CN" altLang="en-US" sz="2800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𝒂</m:t>
                        </m:r>
                        <m:r>
                          <a:rPr lang="en-US" altLang="zh-CN" sz="2800" b="0" i="0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&lt;</m:t>
                        </m:r>
                        <m:r>
                          <a:rPr lang="en-US" altLang="zh-CN" sz="2800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0</m:t>
                        </m:r>
                      </m:e>
                    </m:d>
                  </m:oMath>
                </a14:m>
                <a:r>
                  <a:rPr kumimoji="1" lang="en-US" altLang="zh-CN" sz="2800" dirty="0" smtClean="0">
                    <a:solidFill>
                      <a:srgbClr val="000000"/>
                    </a:solidFill>
                  </a:rPr>
                  <a:t>;</a:t>
                </a:r>
              </a:p>
              <a:p>
                <a:pPr marL="285750" indent="-285750">
                  <a:lnSpc>
                    <a:spcPct val="150000"/>
                  </a:lnSpc>
                  <a:buFont typeface="Wingdings" charset="2"/>
                  <a:buChar char="p"/>
                </a:pPr>
                <a14:m>
                  <m:oMath xmlns:m="http://schemas.openxmlformats.org/officeDocument/2006/math"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r>
                      <a:rPr lang="zh-CN" altLang="en-US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与</m:t>
                    </m:r>
                    <m:f>
                      <m:fPr>
                        <m:ctrlPr>
                          <a:rPr lang="bg-BG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altLang="zh-CN" sz="2800" b="1" i="1" dirty="0" smtClean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𝒇</m:t>
                        </m:r>
                        <m:d>
                          <m:dPr>
                            <m:ctrlPr>
                              <a:rPr lang="en-US" altLang="zh-CN" sz="2800" b="1" i="1" dirty="0">
                                <a:solidFill>
                                  <a:srgbClr val="000000"/>
                                </a:solidFill>
                                <a:latin typeface="Cambria Math" charset="0"/>
                              </a:rPr>
                            </m:ctrlPr>
                          </m:dPr>
                          <m:e>
                            <m:r>
                              <a:rPr lang="en-US" altLang="zh-CN" sz="2800" b="1" i="1" dirty="0">
                                <a:solidFill>
                                  <a:srgbClr val="000000"/>
                                </a:solidFill>
                                <a:latin typeface="Cambria Math" charset="0"/>
                              </a:rPr>
                              <m:t>𝒙</m:t>
                            </m:r>
                          </m:e>
                        </m:d>
                      </m:den>
                    </m:f>
                  </m:oMath>
                </a14:m>
                <a:r>
                  <a:rPr lang="zh-CN" altLang="en-US" sz="2800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（"/>
                        <m:endChr m:val="）"/>
                        <m:ctrlPr>
                          <a:rPr lang="zh-CN" altLang="en-US" sz="2800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0" i="1" dirty="0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  <m:t>𝑓</m:t>
                        </m:r>
                        <m:r>
                          <a:rPr lang="en-US" altLang="zh-CN" sz="2800" b="0" i="1" dirty="0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  <m:t>(</m:t>
                        </m:r>
                        <m:r>
                          <a:rPr lang="en-US" altLang="zh-CN" sz="2800" b="0" i="1" dirty="0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  <m:t>𝑥</m:t>
                        </m:r>
                        <m:r>
                          <a:rPr lang="en-US" altLang="zh-CN" sz="2800" b="0" i="1" dirty="0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  <m:t>)≠</m:t>
                        </m:r>
                        <m:r>
                          <a:rPr lang="en-US" altLang="zh-CN" sz="2800" dirty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  <m:t>0</m:t>
                        </m:r>
                      </m:e>
                    </m:d>
                    <m:r>
                      <a:rPr lang="en-US" altLang="zh-CN" sz="2800" dirty="0">
                        <a:solidFill>
                          <a:srgbClr val="000000"/>
                        </a:solidFill>
                        <a:latin typeface="Cambria Math" charset="0"/>
                      </a:rPr>
                      <m:t>;</m:t>
                    </m:r>
                  </m:oMath>
                </a14:m>
                <a:endParaRPr kumimoji="1" lang="en-US" altLang="zh-CN" sz="2800" dirty="0" smtClean="0">
                  <a:solidFill>
                    <a:srgbClr val="000000"/>
                  </a:solidFill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charset="2"/>
                  <a:buChar char="p"/>
                </a:pPr>
                <a14:m>
                  <m:oMath xmlns:m="http://schemas.openxmlformats.org/officeDocument/2006/math">
                    <m:r>
                      <a:rPr lang="en-US" altLang="zh-CN" sz="2800" b="1" i="1" dirty="0">
                        <a:solidFill>
                          <a:srgbClr val="000000"/>
                        </a:solidFill>
                        <a:latin typeface="Cambria Math" charset="0"/>
                      </a:rPr>
                      <m:t>𝒇</m:t>
                    </m:r>
                    <m:d>
                      <m:dPr>
                        <m:ctrlP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  <m:r>
                      <a:rPr lang="en-US" altLang="zh-CN" sz="2800" b="0" i="0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+</m:t>
                    </m:r>
                    <m:r>
                      <a:rPr lang="en-US" altLang="zh-CN" sz="2800" b="1" i="1" dirty="0" smtClean="0">
                        <a:solidFill>
                          <a:srgbClr val="000000"/>
                        </a:solidFill>
                        <a:latin typeface="Cambria Math" charset="0"/>
                      </a:rPr>
                      <m:t>𝒈</m:t>
                    </m:r>
                    <m:d>
                      <m:dPr>
                        <m:ctrlP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dPr>
                      <m:e>
                        <m:r>
                          <a:rPr lang="en-US" altLang="zh-CN" sz="2800" b="1" i="1" dirty="0">
                            <a:solidFill>
                              <a:srgbClr val="000000"/>
                            </a:solidFill>
                            <a:latin typeface="Cambria Math" charset="0"/>
                          </a:rPr>
                          <m:t>𝒙</m:t>
                        </m:r>
                      </m:e>
                    </m:d>
                  </m:oMath>
                </a14:m>
                <a:endParaRPr kumimoji="1" lang="zh-CN" altLang="en-US" sz="28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506" y="2057436"/>
                <a:ext cx="7848394" cy="4124912"/>
              </a:xfrm>
              <a:prstGeom prst="rect">
                <a:avLst/>
              </a:prstGeom>
              <a:blipFill rotWithShape="0">
                <a:blip r:embed="rId4"/>
                <a:stretch>
                  <a:fillRect l="-1632" t="-20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/>
          <p:cNvSpPr txBox="1"/>
          <p:nvPr/>
        </p:nvSpPr>
        <p:spPr>
          <a:xfrm>
            <a:off x="5227750" y="2667020"/>
            <a:ext cx="3535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 smtClean="0"/>
              <a:t>具有</a:t>
            </a:r>
            <a:r>
              <a:rPr kumimoji="1" lang="zh-CN" altLang="en-US" sz="2400" b="1" smtClean="0"/>
              <a:t>相同的单调性</a:t>
            </a:r>
            <a:endParaRPr kumimoji="1" lang="zh-CN" altLang="en-US" sz="2400" b="1"/>
          </a:p>
        </p:txBody>
      </p:sp>
      <p:sp>
        <p:nvSpPr>
          <p:cNvPr id="6" name="文本框 5"/>
          <p:cNvSpPr txBox="1"/>
          <p:nvPr/>
        </p:nvSpPr>
        <p:spPr>
          <a:xfrm>
            <a:off x="4572000" y="3352802"/>
            <a:ext cx="3535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 smtClean="0"/>
              <a:t>具有</a:t>
            </a:r>
            <a:r>
              <a:rPr kumimoji="1" lang="zh-CN" altLang="en-US" sz="2400" b="1" smtClean="0"/>
              <a:t>相同的单调性</a:t>
            </a:r>
            <a:endParaRPr kumimoji="1" lang="zh-CN" altLang="en-US" sz="2400" b="1"/>
          </a:p>
        </p:txBody>
      </p:sp>
      <p:sp>
        <p:nvSpPr>
          <p:cNvPr id="7" name="文本框 6"/>
          <p:cNvSpPr txBox="1"/>
          <p:nvPr/>
        </p:nvSpPr>
        <p:spPr>
          <a:xfrm>
            <a:off x="4665934" y="3962386"/>
            <a:ext cx="3535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 smtClean="0"/>
              <a:t>具有相反的单调性</a:t>
            </a:r>
            <a:endParaRPr kumimoji="1" lang="zh-CN" altLang="en-US" sz="2400" b="1" dirty="0"/>
          </a:p>
        </p:txBody>
      </p:sp>
      <p:sp>
        <p:nvSpPr>
          <p:cNvPr id="8" name="文本框 7"/>
          <p:cNvSpPr txBox="1"/>
          <p:nvPr/>
        </p:nvSpPr>
        <p:spPr>
          <a:xfrm>
            <a:off x="4571999" y="4824950"/>
            <a:ext cx="3535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 smtClean="0"/>
              <a:t>具有相反的单调性</a:t>
            </a:r>
            <a:endParaRPr kumimoji="1" lang="zh-CN" altLang="en-US" sz="24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2971842" y="5601909"/>
            <a:ext cx="5410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 smtClean="0"/>
              <a:t>同为增，和为增；同为减</a:t>
            </a:r>
            <a:r>
              <a:rPr kumimoji="1" lang="zh-CN" altLang="en-US" sz="2400" b="1" smtClean="0"/>
              <a:t>，和为减</a:t>
            </a:r>
            <a:endParaRPr kumimoji="1"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54936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228714" y="1676446"/>
                <a:ext cx="8915286" cy="31645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1" hangingPunct="1">
                  <a:lnSpc>
                    <a:spcPct val="150000"/>
                  </a:lnSpc>
                </a:pPr>
                <a:r>
                  <a:rPr lang="zh-CN" altLang="en-US" sz="5400" b="1" dirty="0" smtClean="0"/>
                  <a:t>练习</a:t>
                </a:r>
                <a14:m>
                  <m:oMath xmlns:m="http://schemas.openxmlformats.org/officeDocument/2006/math">
                    <m:r>
                      <a:rPr lang="zh-CN" altLang="en-US" sz="5400" b="1" i="0" dirty="0" smtClean="0">
                        <a:latin typeface="Cambria Math" charset="0"/>
                      </a:rPr>
                      <m:t>：</m:t>
                    </m:r>
                    <m:r>
                      <a:rPr lang="zh-CN" altLang="en-US" sz="5400" b="1" i="1" dirty="0" smtClean="0">
                        <a:latin typeface="Cambria Math" charset="0"/>
                      </a:rPr>
                      <m:t>𝒚</m:t>
                    </m:r>
                    <m:r>
                      <a:rPr lang="zh-CN" altLang="en-US" sz="5400" b="1" i="1" dirty="0" smtClean="0">
                        <a:latin typeface="Cambria Math" charset="0"/>
                      </a:rPr>
                      <m:t>＝</m:t>
                    </m:r>
                    <m:f>
                      <m:fPr>
                        <m:ctrlPr>
                          <a:rPr lang="bg-BG" altLang="zh-CN" sz="5400" b="1" i="1" dirty="0" smtClean="0">
                            <a:latin typeface="Cambria Math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5400" b="1" i="1" dirty="0" smtClean="0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en-US" altLang="zh-CN" sz="5400" b="1" i="1" dirty="0" smtClean="0">
                                <a:latin typeface="Cambria Math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en-US" altLang="zh-CN" sz="5400" b="1" i="1" dirty="0" smtClean="0">
                                <a:latin typeface="Cambria Math" charset="0"/>
                              </a:rPr>
                              <m:t>𝟑</m:t>
                            </m:r>
                          </m:sup>
                        </m:sSup>
                        <m:r>
                          <a:rPr lang="en-US" altLang="zh-CN" sz="5400" b="1" i="1" dirty="0" smtClean="0">
                            <a:latin typeface="Cambria Math" charset="0"/>
                          </a:rPr>
                          <m:t>−</m:t>
                        </m:r>
                        <m:r>
                          <a:rPr lang="en-US" altLang="zh-CN" sz="5400" b="1" i="1" dirty="0" smtClean="0">
                            <a:latin typeface="Cambria Math" charset="0"/>
                          </a:rPr>
                          <m:t>𝟒</m:t>
                        </m:r>
                        <m:r>
                          <a:rPr lang="en-US" altLang="zh-CN" sz="5400" b="1" i="1" dirty="0" smtClean="0">
                            <a:latin typeface="Cambria Math" charset="0"/>
                          </a:rPr>
                          <m:t>𝒙</m:t>
                        </m:r>
                        <m:r>
                          <a:rPr lang="en-US" altLang="zh-CN" sz="5400" b="1" i="1" dirty="0" smtClean="0">
                            <a:latin typeface="Cambria Math" charset="0"/>
                          </a:rPr>
                          <m:t>+</m:t>
                        </m:r>
                        <m:r>
                          <a:rPr lang="en-US" altLang="zh-CN" sz="5400" b="1" i="1" dirty="0" smtClean="0">
                            <a:latin typeface="Cambria Math" charset="0"/>
                          </a:rPr>
                          <m:t>𝟑</m:t>
                        </m:r>
                      </m:num>
                      <m:den>
                        <m:r>
                          <a:rPr lang="en-US" altLang="zh-CN" sz="5400" b="1" i="1" dirty="0">
                            <a:latin typeface="Cambria Math" charset="0"/>
                          </a:rPr>
                          <m:t>𝒙</m:t>
                        </m:r>
                      </m:den>
                    </m:f>
                  </m:oMath>
                </a14:m>
                <a:r>
                  <a:rPr lang="zh-CN" altLang="en-US" sz="5400" dirty="0" smtClean="0"/>
                  <a:t>在</a:t>
                </a:r>
                <a:r>
                  <a:rPr lang="en-US" altLang="zh-CN" sz="5400" dirty="0" smtClean="0"/>
                  <a:t>x&lt;0</a:t>
                </a:r>
                <a:r>
                  <a:rPr lang="zh-CN" altLang="en-US" sz="5400" dirty="0" smtClean="0"/>
                  <a:t>上的单调性</a:t>
                </a:r>
                <a:endParaRPr lang="zh-CN" altLang="en-US" sz="5400" i="1" dirty="0"/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714" y="1676446"/>
                <a:ext cx="8915286" cy="3164584"/>
              </a:xfrm>
              <a:prstGeom prst="rect">
                <a:avLst/>
              </a:prstGeom>
              <a:blipFill rotWithShape="0">
                <a:blip r:embed="rId2"/>
                <a:stretch>
                  <a:fillRect l="-3694" r="-2599" b="-98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708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50" name="Text Box 25"/>
          <p:cNvSpPr txBox="1">
            <a:spLocks noChangeArrowheads="1"/>
          </p:cNvSpPr>
          <p:nvPr/>
        </p:nvSpPr>
        <p:spPr bwMode="auto">
          <a:xfrm>
            <a:off x="555849" y="1291936"/>
            <a:ext cx="74168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charset="2"/>
              <a:buChar char="v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5000"/>
              <a:buFont typeface="Wingdings" charset="2"/>
              <a:buChar char="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charset="2"/>
              <a:buChar char="v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Wingdings" charset="2"/>
              <a:buChar char="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charset="2"/>
              <a:buChar char="v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514350" indent="-514350"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zh-CN" altLang="en-US" b="1" dirty="0" smtClean="0">
                <a:latin typeface="华文新魏" charset="-122"/>
                <a:ea typeface="华文新魏" charset="-122"/>
              </a:rPr>
              <a:t>概念：增函</a:t>
            </a:r>
            <a:r>
              <a:rPr lang="zh-CN" altLang="en-US" b="1" dirty="0">
                <a:latin typeface="华文新魏" charset="-122"/>
                <a:ea typeface="华文新魏" charset="-122"/>
              </a:rPr>
              <a:t>数、</a:t>
            </a:r>
            <a:r>
              <a:rPr lang="zh-CN" altLang="en-US" b="1" dirty="0" smtClean="0">
                <a:latin typeface="华文新魏" charset="-122"/>
                <a:ea typeface="华文新魏" charset="-122"/>
              </a:rPr>
              <a:t>减函数</a:t>
            </a:r>
            <a:r>
              <a:rPr lang="zh-CN" altLang="en-US" b="1" dirty="0">
                <a:latin typeface="华文新魏" charset="-122"/>
                <a:ea typeface="华文新魏" charset="-122"/>
              </a:rPr>
              <a:t>、</a:t>
            </a:r>
            <a:r>
              <a:rPr lang="zh-CN" altLang="en-US" b="1" dirty="0" smtClean="0">
                <a:latin typeface="华文新魏" charset="-122"/>
                <a:ea typeface="华文新魏" charset="-122"/>
              </a:rPr>
              <a:t>单调性、单调区间</a:t>
            </a:r>
            <a:endParaRPr lang="en-US" altLang="zh-CN" b="1" dirty="0" smtClean="0">
              <a:latin typeface="华文新魏" charset="-122"/>
              <a:ea typeface="华文新魏" charset="-122"/>
            </a:endParaRPr>
          </a:p>
          <a:p>
            <a:pPr marL="514350" indent="-514350"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zh-CN" altLang="en-US" b="1" dirty="0" smtClean="0">
                <a:latin typeface="华文新魏" charset="-122"/>
                <a:ea typeface="华文新魏" charset="-122"/>
              </a:rPr>
              <a:t>图像法判断单调性</a:t>
            </a:r>
            <a:endParaRPr lang="en-US" altLang="zh-CN" b="1" dirty="0" smtClean="0">
              <a:latin typeface="华文新魏" charset="-122"/>
              <a:ea typeface="华文新魏" charset="-122"/>
            </a:endParaRPr>
          </a:p>
          <a:p>
            <a:pPr marL="514350" indent="-514350"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zh-CN" altLang="en-US" b="1" dirty="0" smtClean="0">
                <a:latin typeface="华文新魏" charset="-122"/>
                <a:ea typeface="华文新魏" charset="-122"/>
              </a:rPr>
              <a:t>定义法证明单调性：</a:t>
            </a:r>
            <a:endParaRPr lang="en-US" altLang="zh-CN" b="1" dirty="0" smtClean="0">
              <a:latin typeface="华文新魏" charset="-122"/>
              <a:ea typeface="华文新魏" charset="-122"/>
            </a:endParaRPr>
          </a:p>
          <a:p>
            <a:pPr marL="514350" indent="-514350"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endParaRPr lang="en-US" altLang="zh-CN" b="1" dirty="0">
              <a:latin typeface="华文新魏" charset="-122"/>
              <a:ea typeface="华文新魏" charset="-122"/>
            </a:endParaRPr>
          </a:p>
          <a:p>
            <a:pPr marL="514350" indent="-514350"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zh-CN" altLang="en-US" b="1" dirty="0" smtClean="0">
                <a:latin typeface="华文新魏" charset="-122"/>
                <a:ea typeface="华文新魏" charset="-122"/>
              </a:rPr>
              <a:t>单调性的应用</a:t>
            </a:r>
            <a:endParaRPr lang="en-US" altLang="zh-CN" b="1" dirty="0" smtClean="0">
              <a:latin typeface="华文新魏" charset="-122"/>
              <a:ea typeface="华文新魏" charset="-122"/>
            </a:endParaRPr>
          </a:p>
          <a:p>
            <a:pPr marL="514350" indent="-514350"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r>
              <a:rPr lang="zh-CN" altLang="en-US" b="1" dirty="0" smtClean="0">
                <a:latin typeface="华文新魏" charset="-122"/>
                <a:ea typeface="华文新魏" charset="-122"/>
              </a:rPr>
              <a:t>单调性的性质</a:t>
            </a:r>
            <a:endParaRPr lang="en-US" altLang="zh-CN" b="1" dirty="0" smtClean="0">
              <a:latin typeface="华文新魏" charset="-122"/>
              <a:ea typeface="华文新魏" charset="-122"/>
            </a:endParaRPr>
          </a:p>
          <a:p>
            <a:pPr marL="514350" indent="-514350" eaLnBrk="1" hangingPunct="1">
              <a:spcBef>
                <a:spcPct val="50000"/>
              </a:spcBef>
              <a:buClrTx/>
              <a:buSzTx/>
              <a:buFontTx/>
              <a:buAutoNum type="arabicPeriod"/>
            </a:pPr>
            <a:endParaRPr lang="zh-CN" altLang="en-US" b="1" dirty="0">
              <a:latin typeface="华文新魏" charset="-122"/>
              <a:ea typeface="华文新魏" charset="-122"/>
            </a:endParaRPr>
          </a:p>
        </p:txBody>
      </p:sp>
      <p:grpSp>
        <p:nvGrpSpPr>
          <p:cNvPr id="65538" name="Group 2"/>
          <p:cNvGrpSpPr>
            <a:grpSpLocks/>
          </p:cNvGrpSpPr>
          <p:nvPr/>
        </p:nvGrpSpPr>
        <p:grpSpPr bwMode="auto">
          <a:xfrm>
            <a:off x="842650" y="3890815"/>
            <a:ext cx="7105650" cy="600075"/>
            <a:chOff x="0" y="0"/>
            <a:chExt cx="4476" cy="378"/>
          </a:xfrm>
        </p:grpSpPr>
        <p:sp>
          <p:nvSpPr>
            <p:cNvPr id="35870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768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 dirty="0" smtClean="0">
                  <a:solidFill>
                    <a:srgbClr val="FF0000"/>
                  </a:solidFill>
                  <a:latin typeface="Times New Roman" charset="0"/>
                  <a:ea typeface="华文行楷" charset="-122"/>
                </a:rPr>
                <a:t>取值</a:t>
              </a:r>
              <a:endParaRPr lang="zh-CN" altLang="en-US" b="1" dirty="0">
                <a:solidFill>
                  <a:srgbClr val="FF0000"/>
                </a:solidFill>
                <a:latin typeface="Times New Roman" charset="0"/>
                <a:ea typeface="华文行楷" charset="-122"/>
              </a:endParaRPr>
            </a:p>
          </p:txBody>
        </p:sp>
        <p:sp>
          <p:nvSpPr>
            <p:cNvPr id="35871" name="Text Box 6"/>
            <p:cNvSpPr txBox="1">
              <a:spLocks noChangeArrowheads="1"/>
            </p:cNvSpPr>
            <p:nvPr/>
          </p:nvSpPr>
          <p:spPr bwMode="auto">
            <a:xfrm>
              <a:off x="2446" y="0"/>
              <a:ext cx="158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 smtClean="0">
                  <a:solidFill>
                    <a:srgbClr val="FF0000"/>
                  </a:solidFill>
                  <a:latin typeface="Times New Roman" charset="0"/>
                  <a:ea typeface="华文行楷" charset="-122"/>
                </a:rPr>
                <a:t>定号</a:t>
              </a:r>
              <a:endParaRPr lang="zh-CN" altLang="en-US" b="1">
                <a:solidFill>
                  <a:srgbClr val="FF0000"/>
                </a:solidFill>
                <a:latin typeface="Times New Roman" charset="0"/>
                <a:ea typeface="华文行楷" charset="-122"/>
              </a:endParaRPr>
            </a:p>
          </p:txBody>
        </p:sp>
        <p:sp>
          <p:nvSpPr>
            <p:cNvPr id="35872" name="Text Box 7"/>
            <p:cNvSpPr txBox="1">
              <a:spLocks noChangeArrowheads="1"/>
            </p:cNvSpPr>
            <p:nvPr/>
          </p:nvSpPr>
          <p:spPr bwMode="auto">
            <a:xfrm>
              <a:off x="923" y="0"/>
              <a:ext cx="129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 dirty="0">
                  <a:solidFill>
                    <a:srgbClr val="FF0000"/>
                  </a:solidFill>
                  <a:latin typeface="Times New Roman" charset="0"/>
                  <a:ea typeface="华文行楷" charset="-122"/>
                </a:rPr>
                <a:t>作差变形</a:t>
              </a:r>
            </a:p>
          </p:txBody>
        </p:sp>
        <p:sp>
          <p:nvSpPr>
            <p:cNvPr id="35873" name="Text Box 8"/>
            <p:cNvSpPr txBox="1">
              <a:spLocks noChangeArrowheads="1"/>
            </p:cNvSpPr>
            <p:nvPr/>
          </p:nvSpPr>
          <p:spPr bwMode="auto">
            <a:xfrm>
              <a:off x="3372" y="13"/>
              <a:ext cx="110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b="1" dirty="0">
                  <a:solidFill>
                    <a:srgbClr val="FF0000"/>
                  </a:solidFill>
                  <a:latin typeface="Times New Roman" charset="0"/>
                  <a:ea typeface="华文行楷" charset="-122"/>
                </a:rPr>
                <a:t>下结论</a:t>
              </a:r>
            </a:p>
          </p:txBody>
        </p:sp>
        <p:sp>
          <p:nvSpPr>
            <p:cNvPr id="35874" name="Line 9"/>
            <p:cNvSpPr>
              <a:spLocks noChangeShapeType="1"/>
            </p:cNvSpPr>
            <p:nvPr/>
          </p:nvSpPr>
          <p:spPr bwMode="auto">
            <a:xfrm flipV="1">
              <a:off x="611" y="240"/>
              <a:ext cx="384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75" name="Line 10"/>
            <p:cNvSpPr>
              <a:spLocks noChangeShapeType="1"/>
            </p:cNvSpPr>
            <p:nvPr/>
          </p:nvSpPr>
          <p:spPr bwMode="auto">
            <a:xfrm flipV="1">
              <a:off x="3079" y="239"/>
              <a:ext cx="384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5876" name="Line 11"/>
            <p:cNvSpPr>
              <a:spLocks noChangeShapeType="1"/>
            </p:cNvSpPr>
            <p:nvPr/>
          </p:nvSpPr>
          <p:spPr bwMode="auto">
            <a:xfrm flipV="1">
              <a:off x="2129" y="240"/>
              <a:ext cx="384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5842" name="Group 10"/>
          <p:cNvGrpSpPr>
            <a:grpSpLocks/>
          </p:cNvGrpSpPr>
          <p:nvPr/>
        </p:nvGrpSpPr>
        <p:grpSpPr bwMode="auto">
          <a:xfrm>
            <a:off x="2698750" y="44450"/>
            <a:ext cx="2449513" cy="792163"/>
            <a:chOff x="0" y="0"/>
            <a:chExt cx="1634" cy="544"/>
          </a:xfrm>
        </p:grpSpPr>
        <p:sp>
          <p:nvSpPr>
            <p:cNvPr id="35868" name="AutoShape 13"/>
            <p:cNvSpPr>
              <a:spLocks noChangeArrowheads="1"/>
            </p:cNvSpPr>
            <p:nvPr/>
          </p:nvSpPr>
          <p:spPr bwMode="auto">
            <a:xfrm>
              <a:off x="0" y="0"/>
              <a:ext cx="1634" cy="544"/>
            </a:xfrm>
            <a:prstGeom prst="horizontalScroll">
              <a:avLst>
                <a:gd name="adj" fmla="val 12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endParaRPr lang="zh-CN" altLang="en-US" sz="2400" b="1" i="1">
                <a:solidFill>
                  <a:srgbClr val="FF0000"/>
                </a:solidFill>
              </a:endParaRPr>
            </a:p>
          </p:txBody>
        </p:sp>
        <p:sp>
          <p:nvSpPr>
            <p:cNvPr id="35869" name="Text Box 14"/>
            <p:cNvSpPr txBox="1">
              <a:spLocks noChangeArrowheads="1"/>
            </p:cNvSpPr>
            <p:nvPr/>
          </p:nvSpPr>
          <p:spPr bwMode="auto">
            <a:xfrm>
              <a:off x="72" y="71"/>
              <a:ext cx="1516" cy="440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charset="2"/>
                <a:buChar char="v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charset="2"/>
                <a:buChar char="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charset="2"/>
                <a:buChar char="v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charset="2"/>
                <a:buChar char="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charset="2"/>
                <a:buChar char="v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CN" altLang="en-US" sz="3600" b="1">
                  <a:ea typeface="华文行楷" charset="-122"/>
                </a:rPr>
                <a:t>课堂小结</a:t>
              </a:r>
            </a:p>
          </p:txBody>
        </p:sp>
      </p:grpSp>
      <p:grpSp>
        <p:nvGrpSpPr>
          <p:cNvPr id="35847" name="Group 2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35850" name="Group 26"/>
            <p:cNvGrpSpPr>
              <a:grpSpLocks/>
            </p:cNvGrpSpPr>
            <p:nvPr/>
          </p:nvGrpSpPr>
          <p:grpSpPr bwMode="auto">
            <a:xfrm rot="10800000">
              <a:off x="0" y="0"/>
              <a:ext cx="5760" cy="4320"/>
              <a:chOff x="0" y="0"/>
              <a:chExt cx="5647" cy="4128"/>
            </a:xfrm>
          </p:grpSpPr>
          <p:sp>
            <p:nvSpPr>
              <p:cNvPr id="35856" name="Line 39"/>
              <p:cNvSpPr>
                <a:spLocks noChangeShapeType="1"/>
              </p:cNvSpPr>
              <p:nvPr/>
            </p:nvSpPr>
            <p:spPr bwMode="auto">
              <a:xfrm flipH="1">
                <a:off x="5570" y="0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7" name="Line 40"/>
              <p:cNvSpPr>
                <a:spLocks noChangeShapeType="1"/>
              </p:cNvSpPr>
              <p:nvPr/>
            </p:nvSpPr>
            <p:spPr bwMode="auto">
              <a:xfrm flipH="1">
                <a:off x="5624" y="91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8" name="Line 41"/>
              <p:cNvSpPr>
                <a:spLocks noChangeShapeType="1"/>
              </p:cNvSpPr>
              <p:nvPr/>
            </p:nvSpPr>
            <p:spPr bwMode="auto">
              <a:xfrm>
                <a:off x="0" y="4083"/>
                <a:ext cx="5647" cy="0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9" name="Line 42"/>
              <p:cNvSpPr>
                <a:spLocks noChangeShapeType="1"/>
              </p:cNvSpPr>
              <p:nvPr/>
            </p:nvSpPr>
            <p:spPr bwMode="auto">
              <a:xfrm>
                <a:off x="136" y="4037"/>
                <a:ext cx="5488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5851" name="Group 31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647" cy="4128"/>
            </a:xfrm>
          </p:grpSpPr>
          <p:sp>
            <p:nvSpPr>
              <p:cNvPr id="35852" name="Line 78"/>
              <p:cNvSpPr>
                <a:spLocks noChangeShapeType="1"/>
              </p:cNvSpPr>
              <p:nvPr/>
            </p:nvSpPr>
            <p:spPr bwMode="auto">
              <a:xfrm flipH="1">
                <a:off x="5570" y="0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3" name="Line 79"/>
              <p:cNvSpPr>
                <a:spLocks noChangeShapeType="1"/>
              </p:cNvSpPr>
              <p:nvPr/>
            </p:nvSpPr>
            <p:spPr bwMode="auto">
              <a:xfrm flipH="1">
                <a:off x="5624" y="91"/>
                <a:ext cx="0" cy="4037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4" name="Line 80"/>
              <p:cNvSpPr>
                <a:spLocks noChangeShapeType="1"/>
              </p:cNvSpPr>
              <p:nvPr/>
            </p:nvSpPr>
            <p:spPr bwMode="auto">
              <a:xfrm>
                <a:off x="0" y="4083"/>
                <a:ext cx="5647" cy="0"/>
              </a:xfrm>
              <a:prstGeom prst="line">
                <a:avLst/>
              </a:prstGeom>
              <a:noFill/>
              <a:ln w="28575">
                <a:solidFill>
                  <a:srgbClr val="FFCC6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855" name="Line 81"/>
              <p:cNvSpPr>
                <a:spLocks noChangeShapeType="1"/>
              </p:cNvSpPr>
              <p:nvPr/>
            </p:nvSpPr>
            <p:spPr bwMode="auto">
              <a:xfrm>
                <a:off x="136" y="4037"/>
                <a:ext cx="5488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0" grpId="0" autoUpdateAnimBg="0"/>
    </p:bldLst>
  </p:timing>
</p:sld>
</file>

<file path=ppt/theme/theme1.xml><?xml version="1.0" encoding="utf-8"?>
<a:theme xmlns:a="http://schemas.openxmlformats.org/drawingml/2006/main" name="古瓶荷花_2">
  <a:themeElements>
    <a:clrScheme name="古瓶荷花_2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_2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古瓶荷花_2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1679</TotalTime>
  <Pages>0</Pages>
  <Words>1286</Words>
  <Characters>0</Characters>
  <Application>Microsoft Macintosh PowerPoint</Application>
  <DocSecurity>0</DocSecurity>
  <PresentationFormat>全屏显示(4:3)</PresentationFormat>
  <Lines>0</Lines>
  <Paragraphs>268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27</vt:i4>
      </vt:variant>
    </vt:vector>
  </HeadingPairs>
  <TitlesOfParts>
    <vt:vector size="47" baseType="lpstr">
      <vt:lpstr>Calibri</vt:lpstr>
      <vt:lpstr>Cambria Math</vt:lpstr>
      <vt:lpstr>Tahoma</vt:lpstr>
      <vt:lpstr>Times New Roman</vt:lpstr>
      <vt:lpstr>Verdana</vt:lpstr>
      <vt:lpstr>Wingdings</vt:lpstr>
      <vt:lpstr>黑体</vt:lpstr>
      <vt:lpstr>华文行楷</vt:lpstr>
      <vt:lpstr>华文楷体</vt:lpstr>
      <vt:lpstr>华文新魏</vt:lpstr>
      <vt:lpstr>楷体_GB2312</vt:lpstr>
      <vt:lpstr>隶书</vt:lpstr>
      <vt:lpstr>宋体</vt:lpstr>
      <vt:lpstr>Arial</vt:lpstr>
      <vt:lpstr>古瓶荷花_2</vt:lpstr>
      <vt:lpstr>古瓶荷花</vt:lpstr>
      <vt:lpstr>Equation.3</vt:lpstr>
      <vt:lpstr>Paint.Picture</vt:lpstr>
      <vt:lpstr>Equation.DSMT4</vt:lpstr>
      <vt:lpstr>公式</vt:lpstr>
      <vt:lpstr>（一） 操 作 方 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单调性应用习题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/>
  <cp:lastModifiedBy>Microsoft Office 用户</cp:lastModifiedBy>
  <cp:revision>159</cp:revision>
  <dcterms:created xsi:type="dcterms:W3CDTF">2012-09-20T15:02:56Z</dcterms:created>
  <dcterms:modified xsi:type="dcterms:W3CDTF">2017-09-21T09:09:14Z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2052-8.1.0.3363</vt:lpwstr>
  </property>
</Properties>
</file>