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9" r:id="rId3"/>
  </p:sldMasterIdLst>
  <p:sldIdLst>
    <p:sldId id="256" r:id="rId4"/>
    <p:sldId id="766" r:id="rId5"/>
    <p:sldId id="767" r:id="rId6"/>
    <p:sldId id="263" r:id="rId7"/>
    <p:sldId id="769" r:id="rId8"/>
    <p:sldId id="770" r:id="rId9"/>
    <p:sldId id="724" r:id="rId10"/>
    <p:sldId id="317" r:id="rId11"/>
    <p:sldId id="633" r:id="rId12"/>
    <p:sldId id="768" r:id="rId13"/>
    <p:sldId id="286" r:id="rId14"/>
    <p:sldId id="359" r:id="rId15"/>
    <p:sldId id="289" r:id="rId16"/>
    <p:sldId id="295" r:id="rId17"/>
    <p:sldId id="267" r:id="rId18"/>
    <p:sldId id="725" r:id="rId19"/>
    <p:sldId id="485" r:id="rId20"/>
    <p:sldId id="270" r:id="rId21"/>
    <p:sldId id="296" r:id="rId22"/>
    <p:sldId id="607" r:id="rId23"/>
    <p:sldId id="269" r:id="rId24"/>
    <p:sldId id="715" r:id="rId25"/>
    <p:sldId id="728" r:id="rId26"/>
    <p:sldId id="720" r:id="rId27"/>
    <p:sldId id="719" r:id="rId28"/>
    <p:sldId id="608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tags" Target="../tags/tag19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tags" Target="../tags/tag18.xml"/><Relationship Id="rId17" Type="http://schemas.openxmlformats.org/officeDocument/2006/relationships/image" Target="../media/image2.png"/><Relationship Id="rId2" Type="http://schemas.openxmlformats.org/officeDocument/2006/relationships/tags" Target="../tags/tag8.xml"/><Relationship Id="rId16" Type="http://schemas.openxmlformats.org/officeDocument/2006/relationships/image" Target="../media/image1.png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5" Type="http://schemas.openxmlformats.org/officeDocument/2006/relationships/tags" Target="../tags/tag11.xml"/><Relationship Id="rId15" Type="http://schemas.openxmlformats.org/officeDocument/2006/relationships/slideMaster" Target="../slideMasters/slideMaster2.xml"/><Relationship Id="rId10" Type="http://schemas.openxmlformats.org/officeDocument/2006/relationships/tags" Target="../tags/tag16.xml"/><Relationship Id="rId4" Type="http://schemas.openxmlformats.org/officeDocument/2006/relationships/tags" Target="../tags/tag10.xml"/><Relationship Id="rId9" Type="http://schemas.openxmlformats.org/officeDocument/2006/relationships/tags" Target="../tags/tag15.xml"/><Relationship Id="rId14" Type="http://schemas.openxmlformats.org/officeDocument/2006/relationships/tags" Target="../tags/tag20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23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13" Type="http://schemas.openxmlformats.org/officeDocument/2006/relationships/tags" Target="../tags/tag39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12" Type="http://schemas.openxmlformats.org/officeDocument/2006/relationships/tags" Target="../tags/tag38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11" Type="http://schemas.openxmlformats.org/officeDocument/2006/relationships/tags" Target="../tags/tag37.xml"/><Relationship Id="rId5" Type="http://schemas.openxmlformats.org/officeDocument/2006/relationships/tags" Target="../tags/tag31.xml"/><Relationship Id="rId15" Type="http://schemas.openxmlformats.org/officeDocument/2006/relationships/image" Target="../media/image1.png"/><Relationship Id="rId10" Type="http://schemas.openxmlformats.org/officeDocument/2006/relationships/tags" Target="../tags/tag36.xml"/><Relationship Id="rId4" Type="http://schemas.openxmlformats.org/officeDocument/2006/relationships/tags" Target="../tags/tag30.xml"/><Relationship Id="rId9" Type="http://schemas.openxmlformats.org/officeDocument/2006/relationships/tags" Target="../tags/tag35.xml"/><Relationship Id="rId14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9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54.xml"/><Relationship Id="rId3" Type="http://schemas.openxmlformats.org/officeDocument/2006/relationships/tags" Target="../tags/tag49.xml"/><Relationship Id="rId7" Type="http://schemas.openxmlformats.org/officeDocument/2006/relationships/tags" Target="../tags/tag53.xm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tags" Target="../tags/tag52.xml"/><Relationship Id="rId11" Type="http://schemas.openxmlformats.org/officeDocument/2006/relationships/image" Target="../media/image3.png"/><Relationship Id="rId5" Type="http://schemas.openxmlformats.org/officeDocument/2006/relationships/tags" Target="../tags/tag51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50.xml"/><Relationship Id="rId9" Type="http://schemas.openxmlformats.org/officeDocument/2006/relationships/tags" Target="../tags/tag55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59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4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65.xml"/><Relationship Id="rId7" Type="http://schemas.openxmlformats.org/officeDocument/2006/relationships/tags" Target="../tags/tag69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tags" Target="../tags/tag68.xml"/><Relationship Id="rId5" Type="http://schemas.openxmlformats.org/officeDocument/2006/relationships/tags" Target="../tags/tag67.xml"/><Relationship Id="rId4" Type="http://schemas.openxmlformats.org/officeDocument/2006/relationships/tags" Target="../tags/tag66.xml"/><Relationship Id="rId9" Type="http://schemas.openxmlformats.org/officeDocument/2006/relationships/image" Target="../media/image3.png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72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tags" Target="../tags/tag75.xml"/><Relationship Id="rId5" Type="http://schemas.openxmlformats.org/officeDocument/2006/relationships/tags" Target="../tags/tag74.xml"/><Relationship Id="rId4" Type="http://schemas.openxmlformats.org/officeDocument/2006/relationships/tags" Target="../tags/tag7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78.xml"/><Relationship Id="rId7" Type="http://schemas.openxmlformats.org/officeDocument/2006/relationships/image" Target="../media/image3.png"/><Relationship Id="rId2" Type="http://schemas.openxmlformats.org/officeDocument/2006/relationships/tags" Target="../tags/tag77.xml"/><Relationship Id="rId1" Type="http://schemas.openxmlformats.org/officeDocument/2006/relationships/tags" Target="../tags/tag76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80.xml"/><Relationship Id="rId4" Type="http://schemas.openxmlformats.org/officeDocument/2006/relationships/tags" Target="../tags/tag79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tags" Target="../tags/tag88.xml"/><Relationship Id="rId13" Type="http://schemas.openxmlformats.org/officeDocument/2006/relationships/tags" Target="../tags/tag93.xml"/><Relationship Id="rId3" Type="http://schemas.openxmlformats.org/officeDocument/2006/relationships/tags" Target="../tags/tag83.xml"/><Relationship Id="rId7" Type="http://schemas.openxmlformats.org/officeDocument/2006/relationships/tags" Target="../tags/tag87.xml"/><Relationship Id="rId12" Type="http://schemas.openxmlformats.org/officeDocument/2006/relationships/tags" Target="../tags/tag92.xml"/><Relationship Id="rId17" Type="http://schemas.openxmlformats.org/officeDocument/2006/relationships/image" Target="../media/image2.png"/><Relationship Id="rId2" Type="http://schemas.openxmlformats.org/officeDocument/2006/relationships/tags" Target="../tags/tag82.xml"/><Relationship Id="rId16" Type="http://schemas.openxmlformats.org/officeDocument/2006/relationships/image" Target="../media/image1.png"/><Relationship Id="rId1" Type="http://schemas.openxmlformats.org/officeDocument/2006/relationships/tags" Target="../tags/tag81.xml"/><Relationship Id="rId6" Type="http://schemas.openxmlformats.org/officeDocument/2006/relationships/tags" Target="../tags/tag86.xml"/><Relationship Id="rId11" Type="http://schemas.openxmlformats.org/officeDocument/2006/relationships/tags" Target="../tags/tag91.xml"/><Relationship Id="rId5" Type="http://schemas.openxmlformats.org/officeDocument/2006/relationships/tags" Target="../tags/tag85.xml"/><Relationship Id="rId15" Type="http://schemas.openxmlformats.org/officeDocument/2006/relationships/slideMaster" Target="../slideMasters/slideMaster2.xml"/><Relationship Id="rId10" Type="http://schemas.openxmlformats.org/officeDocument/2006/relationships/tags" Target="../tags/tag90.xml"/><Relationship Id="rId4" Type="http://schemas.openxmlformats.org/officeDocument/2006/relationships/tags" Target="../tags/tag84.xml"/><Relationship Id="rId9" Type="http://schemas.openxmlformats.org/officeDocument/2006/relationships/tags" Target="../tags/tag89.xml"/><Relationship Id="rId14" Type="http://schemas.openxmlformats.org/officeDocument/2006/relationships/tags" Target="../tags/tag94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97.xml"/><Relationship Id="rId7" Type="http://schemas.openxmlformats.org/officeDocument/2006/relationships/image" Target="../media/image3.png"/><Relationship Id="rId2" Type="http://schemas.openxmlformats.org/officeDocument/2006/relationships/tags" Target="../tags/tag96.xml"/><Relationship Id="rId1" Type="http://schemas.openxmlformats.org/officeDocument/2006/relationships/tags" Target="../tags/tag95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99.xml"/><Relationship Id="rId4" Type="http://schemas.openxmlformats.org/officeDocument/2006/relationships/tags" Target="../tags/tag98.xml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102.xml"/><Relationship Id="rId7" Type="http://schemas.openxmlformats.org/officeDocument/2006/relationships/tags" Target="../tags/tag106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6" Type="http://schemas.openxmlformats.org/officeDocument/2006/relationships/tags" Target="../tags/tag105.xml"/><Relationship Id="rId5" Type="http://schemas.openxmlformats.org/officeDocument/2006/relationships/tags" Target="../tags/tag104.xml"/><Relationship Id="rId4" Type="http://schemas.openxmlformats.org/officeDocument/2006/relationships/tags" Target="../tags/tag103.xml"/><Relationship Id="rId9" Type="http://schemas.openxmlformats.org/officeDocument/2006/relationships/image" Target="../media/image4.png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114.xml"/><Relationship Id="rId3" Type="http://schemas.openxmlformats.org/officeDocument/2006/relationships/tags" Target="../tags/tag109.xml"/><Relationship Id="rId7" Type="http://schemas.openxmlformats.org/officeDocument/2006/relationships/tags" Target="../tags/tag113.xml"/><Relationship Id="rId2" Type="http://schemas.openxmlformats.org/officeDocument/2006/relationships/tags" Target="../tags/tag108.xml"/><Relationship Id="rId1" Type="http://schemas.openxmlformats.org/officeDocument/2006/relationships/tags" Target="../tags/tag107.xml"/><Relationship Id="rId6" Type="http://schemas.openxmlformats.org/officeDocument/2006/relationships/tags" Target="../tags/tag112.xml"/><Relationship Id="rId5" Type="http://schemas.openxmlformats.org/officeDocument/2006/relationships/tags" Target="../tags/tag111.xml"/><Relationship Id="rId10" Type="http://schemas.openxmlformats.org/officeDocument/2006/relationships/image" Target="../media/image3.png"/><Relationship Id="rId4" Type="http://schemas.openxmlformats.org/officeDocument/2006/relationships/tags" Target="../tags/tag110.xml"/><Relationship Id="rId9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122.xml"/><Relationship Id="rId3" Type="http://schemas.openxmlformats.org/officeDocument/2006/relationships/tags" Target="../tags/tag117.xml"/><Relationship Id="rId7" Type="http://schemas.openxmlformats.org/officeDocument/2006/relationships/tags" Target="../tags/tag121.xml"/><Relationship Id="rId2" Type="http://schemas.openxmlformats.org/officeDocument/2006/relationships/tags" Target="../tags/tag116.xml"/><Relationship Id="rId1" Type="http://schemas.openxmlformats.org/officeDocument/2006/relationships/tags" Target="../tags/tag115.xml"/><Relationship Id="rId6" Type="http://schemas.openxmlformats.org/officeDocument/2006/relationships/tags" Target="../tags/tag120.xml"/><Relationship Id="rId5" Type="http://schemas.openxmlformats.org/officeDocument/2006/relationships/tags" Target="../tags/tag119.xml"/><Relationship Id="rId10" Type="http://schemas.openxmlformats.org/officeDocument/2006/relationships/image" Target="../media/image3.png"/><Relationship Id="rId4" Type="http://schemas.openxmlformats.org/officeDocument/2006/relationships/tags" Target="../tags/tag118.xml"/><Relationship Id="rId9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tags" Target="../tags/tag130.xml"/><Relationship Id="rId3" Type="http://schemas.openxmlformats.org/officeDocument/2006/relationships/tags" Target="../tags/tag125.xml"/><Relationship Id="rId7" Type="http://schemas.openxmlformats.org/officeDocument/2006/relationships/tags" Target="../tags/tag129.xml"/><Relationship Id="rId2" Type="http://schemas.openxmlformats.org/officeDocument/2006/relationships/tags" Target="../tags/tag124.xml"/><Relationship Id="rId1" Type="http://schemas.openxmlformats.org/officeDocument/2006/relationships/tags" Target="../tags/tag123.xml"/><Relationship Id="rId6" Type="http://schemas.openxmlformats.org/officeDocument/2006/relationships/tags" Target="../tags/tag128.xml"/><Relationship Id="rId5" Type="http://schemas.openxmlformats.org/officeDocument/2006/relationships/tags" Target="../tags/tag127.xml"/><Relationship Id="rId10" Type="http://schemas.openxmlformats.org/officeDocument/2006/relationships/image" Target="../media/image3.png"/><Relationship Id="rId4" Type="http://schemas.openxmlformats.org/officeDocument/2006/relationships/tags" Target="../tags/tag126.xml"/><Relationship Id="rId9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tags" Target="../tags/tag138.xml"/><Relationship Id="rId3" Type="http://schemas.openxmlformats.org/officeDocument/2006/relationships/tags" Target="../tags/tag133.xml"/><Relationship Id="rId7" Type="http://schemas.openxmlformats.org/officeDocument/2006/relationships/tags" Target="../tags/tag137.xml"/><Relationship Id="rId12" Type="http://schemas.openxmlformats.org/officeDocument/2006/relationships/image" Target="../media/image3.png"/><Relationship Id="rId2" Type="http://schemas.openxmlformats.org/officeDocument/2006/relationships/tags" Target="../tags/tag132.xml"/><Relationship Id="rId1" Type="http://schemas.openxmlformats.org/officeDocument/2006/relationships/tags" Target="../tags/tag131.xml"/><Relationship Id="rId6" Type="http://schemas.openxmlformats.org/officeDocument/2006/relationships/tags" Target="../tags/tag136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135.xml"/><Relationship Id="rId10" Type="http://schemas.openxmlformats.org/officeDocument/2006/relationships/tags" Target="../tags/tag140.xml"/><Relationship Id="rId4" Type="http://schemas.openxmlformats.org/officeDocument/2006/relationships/tags" Target="../tags/tag134.xml"/><Relationship Id="rId9" Type="http://schemas.openxmlformats.org/officeDocument/2006/relationships/tags" Target="../tags/tag139.xml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tags" Target="../tags/tag148.xml"/><Relationship Id="rId3" Type="http://schemas.openxmlformats.org/officeDocument/2006/relationships/tags" Target="../tags/tag143.xml"/><Relationship Id="rId7" Type="http://schemas.openxmlformats.org/officeDocument/2006/relationships/tags" Target="../tags/tag147.xml"/><Relationship Id="rId2" Type="http://schemas.openxmlformats.org/officeDocument/2006/relationships/tags" Target="../tags/tag142.xml"/><Relationship Id="rId1" Type="http://schemas.openxmlformats.org/officeDocument/2006/relationships/tags" Target="../tags/tag141.xml"/><Relationship Id="rId6" Type="http://schemas.openxmlformats.org/officeDocument/2006/relationships/tags" Target="../tags/tag146.xml"/><Relationship Id="rId5" Type="http://schemas.openxmlformats.org/officeDocument/2006/relationships/tags" Target="../tags/tag145.xml"/><Relationship Id="rId10" Type="http://schemas.openxmlformats.org/officeDocument/2006/relationships/image" Target="../media/image3.png"/><Relationship Id="rId4" Type="http://schemas.openxmlformats.org/officeDocument/2006/relationships/tags" Target="../tags/tag144.xml"/><Relationship Id="rId9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AD9919-0ECC-D1E1-E3F1-C6055A34D7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EF0EAAF-A258-5F45-0245-5E69710035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A410A3D-CBB1-B5BA-DA77-4585E284B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7E1C5-BD56-492B-8C81-E8FC8D3D2FC8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A30991F-5EB7-6D3A-1845-1CA0BBB9A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4F11443-5DC1-902E-7407-846F7D70A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19DE9-8642-45C7-BD96-73621896B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053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9D66EC-688B-ACA2-D710-E27387529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784C155-157F-018E-96C1-A93B7DA1D0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534898B-F37D-3E79-67A8-E68E0EBC6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7E1C5-BD56-492B-8C81-E8FC8D3D2FC8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4A4D3E8-BED6-D65F-1A41-7880D7CA5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EED8968-A76B-73F1-36D6-45510ED3C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19DE9-8642-45C7-BD96-73621896B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521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BB7612-6ED9-32A6-D11E-DEA11111C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112E95C-E16A-A01B-7F9E-5964EB9615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160CAF3-556F-3242-CCD4-CBE759D59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7E1C5-BD56-492B-8C81-E8FC8D3D2FC8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DD6866E-BC29-39FC-4555-C92DA2DB6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3089DB2-56B0-DD20-4CA2-C69F4BEDC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19DE9-8642-45C7-BD96-73621896B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547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5124653-DBC0-FAD2-5A74-BD7C33117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EA0071D-3F3A-ECCD-6F0D-AA6E9074EA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29D42A3-3A40-099B-E27F-DC7839B999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A47FA0B-4D98-673A-376B-CDE628AFC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7E1C5-BD56-492B-8C81-E8FC8D3D2FC8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4824ACF-D2F2-B1BB-91BE-2B1F35FCA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57CD40A-5EB8-5799-B2F0-C05C9947C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19DE9-8642-45C7-BD96-73621896B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8751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6C2B1C8-AFD5-ABC6-538C-87011E319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63A5DE3-93F3-7147-F9C2-85D16D26A6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B6D6918-C62C-7867-4924-4DC95F03F3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A56066A-B057-8FF9-FC7B-DC648A9F0E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37162E5-8E66-C675-03DC-1400F4AAC9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5BF7E44-8030-3D5C-3B23-BEA5E92A2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7E1C5-BD56-492B-8C81-E8FC8D3D2FC8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7D17DA4-F416-CA30-B569-87AE4F36D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D4212C3-EBD7-9A68-DB64-44DF16C1B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19DE9-8642-45C7-BD96-73621896B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196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FD0668-B610-5C2F-C82C-C8D2FF543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4D91F60-84AC-1989-CBA2-8715E040A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7E1C5-BD56-492B-8C81-E8FC8D3D2FC8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58DB84F-B5C8-E6AD-2B24-FC330596F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BAFFEAA-F9A9-F2F5-F766-9C1CE2758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19DE9-8642-45C7-BD96-73621896B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201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2331B07-3FD6-C50A-E572-FF75D0B7F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7E1C5-BD56-492B-8C81-E8FC8D3D2FC8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0A58C8B-1442-AD2F-F02F-E08E588F3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7C2DEB2-3538-7C41-8CE4-F7A0D9F04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19DE9-8642-45C7-BD96-73621896B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643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E1B75C3-940C-3A2B-1158-4FE9D7118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A1FB25B-8379-046B-BA4E-FB16668B0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9F367F6-E7F0-64E5-DCB9-92C71DC940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E3EE49C-C1A6-C4BE-5D3B-59C02BD86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7E1C5-BD56-492B-8C81-E8FC8D3D2FC8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CBC1ECA-2ACD-8FD1-8BE4-AB87E3CFF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5FA0282-1B81-663C-D06C-389C095EF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19DE9-8642-45C7-BD96-73621896B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9440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EAD5F7E-4240-DBDE-338A-AFB62C5D5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FA7603C-A11F-4C8F-3DE4-503EEDF11A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DD9740C-7CC6-695C-779E-1F46A7227A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B472DD8-B598-B684-BEFD-4EE9DF88C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7E1C5-BD56-492B-8C81-E8FC8D3D2FC8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E78E7D1-2E58-7A8F-18B8-BFC624172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E75409E-22D8-FEDB-5747-2F538E7E7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19DE9-8642-45C7-BD96-73621896B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4377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851F00-A611-7AA2-85EE-F0951A295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A3F5F6C-6089-4856-477C-A0ED4D36BE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091A42C-A044-7BBB-E860-C4B9AE82F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7E1C5-BD56-492B-8C81-E8FC8D3D2FC8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E1D5F3-ACC5-2046-A551-1D5805AB8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EC05163-7A89-0EB0-D3AC-ECAFD5A65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19DE9-8642-45C7-BD96-73621896B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071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504D672C-59AE-B912-C768-228269244C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CCB6FE6-9ED9-8AC8-A552-83A40B7B82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35746D8-1BDB-BDD8-9303-E97F4DD68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7E1C5-BD56-492B-8C81-E8FC8D3D2FC8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D52524B-10F5-ED8C-B15C-D4ADCD9E1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E6C288B-698E-B40D-1482-156A9906A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19DE9-8642-45C7-BD96-73621896B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1868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>
            <p:custDataLst>
              <p:tags r:id="rId1"/>
            </p:custDataLst>
          </p:nvPr>
        </p:nvSpPr>
        <p:spPr>
          <a:xfrm>
            <a:off x="529390" y="1015320"/>
            <a:ext cx="11214432" cy="47524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 rotWithShape="1">
          <a:blip r:embed="rId16"/>
          <a:srcRect/>
          <a:stretch>
            <a:fillRect/>
          </a:stretch>
        </p:blipFill>
        <p:spPr>
          <a:xfrm>
            <a:off x="7868621" y="1090207"/>
            <a:ext cx="4355428" cy="6096012"/>
          </a:xfrm>
          <a:prstGeom prst="rect">
            <a:avLst/>
          </a:prstGeom>
        </p:spPr>
      </p:pic>
      <p:grpSp>
        <p:nvGrpSpPr>
          <p:cNvPr id="4" name="组合 3"/>
          <p:cNvGrpSpPr/>
          <p:nvPr userDrawn="1">
            <p:custDataLst>
              <p:tags r:id="rId3"/>
            </p:custDataLst>
          </p:nvPr>
        </p:nvGrpSpPr>
        <p:grpSpPr>
          <a:xfrm>
            <a:off x="6352672" y="1179095"/>
            <a:ext cx="661737" cy="794084"/>
            <a:chOff x="6352672" y="1179095"/>
            <a:chExt cx="661737" cy="794084"/>
          </a:xfrm>
        </p:grpSpPr>
        <p:cxnSp>
          <p:nvCxnSpPr>
            <p:cNvPr id="9" name="直接连接符 8"/>
            <p:cNvCxnSpPr/>
            <p:nvPr userDrawn="1">
              <p:custDataLst>
                <p:tags r:id="rId13"/>
              </p:custDataLst>
            </p:nvPr>
          </p:nvCxnSpPr>
          <p:spPr>
            <a:xfrm>
              <a:off x="6352672" y="1311443"/>
              <a:ext cx="661737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 userDrawn="1">
              <p:custDataLst>
                <p:tags r:id="rId14"/>
              </p:custDataLst>
            </p:nvPr>
          </p:nvCxnSpPr>
          <p:spPr>
            <a:xfrm>
              <a:off x="6845967" y="1179095"/>
              <a:ext cx="0" cy="794084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 userDrawn="1">
            <p:custDataLst>
              <p:tags r:id="rId4"/>
            </p:custDataLst>
          </p:nvPr>
        </p:nvGrpSpPr>
        <p:grpSpPr>
          <a:xfrm>
            <a:off x="5686925" y="4186989"/>
            <a:ext cx="661737" cy="794084"/>
            <a:chOff x="5686925" y="4186989"/>
            <a:chExt cx="661737" cy="794084"/>
          </a:xfrm>
        </p:grpSpPr>
        <p:cxnSp>
          <p:nvCxnSpPr>
            <p:cNvPr id="11" name="直接连接符 10"/>
            <p:cNvCxnSpPr/>
            <p:nvPr userDrawn="1">
              <p:custDataLst>
                <p:tags r:id="rId11"/>
              </p:custDataLst>
            </p:nvPr>
          </p:nvCxnSpPr>
          <p:spPr>
            <a:xfrm>
              <a:off x="5686925" y="4844716"/>
              <a:ext cx="661737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 userDrawn="1">
              <p:custDataLst>
                <p:tags r:id="rId12"/>
              </p:custDataLst>
            </p:nvPr>
          </p:nvCxnSpPr>
          <p:spPr>
            <a:xfrm>
              <a:off x="5831304" y="4186989"/>
              <a:ext cx="0" cy="794084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" name="图片 18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 rotWithShape="1">
          <a:blip r:embed="rId17"/>
          <a:srcRect/>
          <a:stretch>
            <a:fillRect/>
          </a:stretch>
        </p:blipFill>
        <p:spPr>
          <a:xfrm>
            <a:off x="0" y="-419453"/>
            <a:ext cx="2091524" cy="50018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6"/>
            </p:custDataLst>
          </p:nvPr>
        </p:nvSpPr>
        <p:spPr>
          <a:xfrm>
            <a:off x="5860937" y="1338771"/>
            <a:ext cx="981020" cy="3505943"/>
          </a:xfrm>
        </p:spPr>
        <p:txBody>
          <a:bodyPr vert="eaVert" lIns="90000" tIns="46800" rIns="90000" bIns="46800" anchor="b" anchorCtr="0">
            <a:normAutofit/>
          </a:bodyPr>
          <a:lstStyle>
            <a:lvl1pPr algn="ctr">
              <a:defRPr sz="6000" spc="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7"/>
            </p:custDataLst>
          </p:nvPr>
        </p:nvSpPr>
        <p:spPr>
          <a:xfrm>
            <a:off x="3941806" y="2249393"/>
            <a:ext cx="1564321" cy="3468971"/>
          </a:xfrm>
        </p:spPr>
        <p:txBody>
          <a:bodyPr vert="eaVert" lIns="90000" tIns="46800" rIns="90000" bIns="46800" anchor="t" anchorCtr="0">
            <a:normAutofit/>
          </a:bodyPr>
          <a:lstStyle>
            <a:lvl1pPr marL="0" indent="0" algn="l" eaLnBrk="1" fontAlgn="auto" latinLnBrk="0" hangingPunct="1">
              <a:lnSpc>
                <a:spcPct val="100000"/>
              </a:lnSpc>
              <a:buNone/>
              <a:defRPr sz="20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639814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 rotWithShape="1">
          <a:blip r:embed="rId8"/>
          <a:srcRect/>
          <a:stretch>
            <a:fillRect/>
          </a:stretch>
        </p:blipFill>
        <p:spPr>
          <a:xfrm>
            <a:off x="10367645" y="5203190"/>
            <a:ext cx="1972945" cy="2019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3542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>
            <p:custDataLst>
              <p:tags r:id="rId1"/>
            </p:custDataLst>
          </p:nvPr>
        </p:nvSpPr>
        <p:spPr>
          <a:xfrm>
            <a:off x="529390" y="1015320"/>
            <a:ext cx="11214432" cy="47524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 rotWithShape="1">
          <a:blip r:embed="rId15"/>
          <a:srcRect/>
          <a:stretch>
            <a:fillRect/>
          </a:stretch>
        </p:blipFill>
        <p:spPr>
          <a:xfrm>
            <a:off x="7868621" y="1090207"/>
            <a:ext cx="4355428" cy="6096012"/>
          </a:xfrm>
          <a:prstGeom prst="rect">
            <a:avLst/>
          </a:prstGeom>
        </p:spPr>
      </p:pic>
      <p:grpSp>
        <p:nvGrpSpPr>
          <p:cNvPr id="17" name="组合 16"/>
          <p:cNvGrpSpPr/>
          <p:nvPr userDrawn="1">
            <p:custDataLst>
              <p:tags r:id="rId3"/>
            </p:custDataLst>
          </p:nvPr>
        </p:nvGrpSpPr>
        <p:grpSpPr>
          <a:xfrm>
            <a:off x="6352672" y="1179095"/>
            <a:ext cx="661737" cy="794084"/>
            <a:chOff x="6352672" y="1179095"/>
            <a:chExt cx="661737" cy="794084"/>
          </a:xfrm>
        </p:grpSpPr>
        <p:cxnSp>
          <p:nvCxnSpPr>
            <p:cNvPr id="10" name="直接连接符 9"/>
            <p:cNvCxnSpPr/>
            <p:nvPr>
              <p:custDataLst>
                <p:tags r:id="rId12"/>
              </p:custDataLst>
            </p:nvPr>
          </p:nvCxnSpPr>
          <p:spPr>
            <a:xfrm>
              <a:off x="6352672" y="1311443"/>
              <a:ext cx="661737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>
              <p:custDataLst>
                <p:tags r:id="rId13"/>
              </p:custDataLst>
            </p:nvPr>
          </p:nvCxnSpPr>
          <p:spPr>
            <a:xfrm>
              <a:off x="6845967" y="1179095"/>
              <a:ext cx="0" cy="794084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 userDrawn="1">
            <p:custDataLst>
              <p:tags r:id="rId4"/>
            </p:custDataLst>
          </p:nvPr>
        </p:nvGrpSpPr>
        <p:grpSpPr>
          <a:xfrm>
            <a:off x="5686925" y="4186989"/>
            <a:ext cx="661737" cy="794084"/>
            <a:chOff x="5686925" y="4186989"/>
            <a:chExt cx="661737" cy="794084"/>
          </a:xfrm>
        </p:grpSpPr>
        <p:cxnSp>
          <p:nvCxnSpPr>
            <p:cNvPr id="12" name="直接连接符 11"/>
            <p:cNvCxnSpPr/>
            <p:nvPr>
              <p:custDataLst>
                <p:tags r:id="rId10"/>
              </p:custDataLst>
            </p:nvPr>
          </p:nvCxnSpPr>
          <p:spPr>
            <a:xfrm>
              <a:off x="5686925" y="4844716"/>
              <a:ext cx="661737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>
              <p:custDataLst>
                <p:tags r:id="rId11"/>
              </p:custDataLst>
            </p:nvPr>
          </p:nvCxnSpPr>
          <p:spPr>
            <a:xfrm>
              <a:off x="5831304" y="4186989"/>
              <a:ext cx="0" cy="794084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5"/>
            </p:custDataLst>
          </p:nvPr>
        </p:nvSpPr>
        <p:spPr>
          <a:xfrm>
            <a:off x="5830570" y="1371600"/>
            <a:ext cx="1016000" cy="3384550"/>
          </a:xfrm>
        </p:spPr>
        <p:txBody>
          <a:bodyPr vert="eaVert" lIns="90000" tIns="46800" rIns="90000" bIns="46800" anchor="b" anchorCtr="0">
            <a:normAutofit/>
          </a:bodyPr>
          <a:lstStyle>
            <a:lvl1pPr algn="ctr">
              <a:defRPr sz="540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文本占位符 2"/>
          <p:cNvSpPr>
            <a:spLocks noGrp="1"/>
          </p:cNvSpPr>
          <p:nvPr userDrawn="1">
            <p:ph type="body" idx="1"/>
            <p:custDataLst>
              <p:tags r:id="rId6"/>
            </p:custDataLst>
          </p:nvPr>
        </p:nvSpPr>
        <p:spPr>
          <a:xfrm>
            <a:off x="3546893" y="2364262"/>
            <a:ext cx="1924994" cy="3271285"/>
          </a:xfrm>
        </p:spPr>
        <p:txBody>
          <a:bodyPr vert="eaVert" lIns="90170" tIns="46990" rIns="90170" bIns="46990">
            <a:normAutofit/>
          </a:bodyPr>
          <a:lstStyle>
            <a:lvl1pPr marL="0" indent="0" algn="ctr" eaLnBrk="1" fontAlgn="auto" latinLnBrk="0" hangingPunct="1"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 userDrawn="1"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 userDrawn="1"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 userDrawn="1"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0653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 rotWithShape="1">
          <a:blip r:embed="rId9"/>
          <a:srcRect/>
          <a:stretch>
            <a:fillRect/>
          </a:stretch>
        </p:blipFill>
        <p:spPr>
          <a:xfrm>
            <a:off x="10367645" y="5203190"/>
            <a:ext cx="1972945" cy="2019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2268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 rotWithShape="1">
          <a:blip r:embed="rId11"/>
          <a:srcRect/>
          <a:stretch>
            <a:fillRect/>
          </a:stretch>
        </p:blipFill>
        <p:spPr>
          <a:xfrm>
            <a:off x="10367645" y="5203190"/>
            <a:ext cx="1972945" cy="2019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4171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6170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2482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 rotWithShape="1">
          <a:blip r:embed="rId9"/>
          <a:srcRect/>
          <a:stretch>
            <a:fillRect/>
          </a:stretch>
        </p:blipFill>
        <p:spPr>
          <a:xfrm>
            <a:off x="10367645" y="5203190"/>
            <a:ext cx="1972945" cy="2019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2023/5/29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63096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 rotWithShape="1">
          <a:blip r:embed="rId8"/>
          <a:srcRect/>
          <a:stretch>
            <a:fillRect/>
          </a:stretch>
        </p:blipFill>
        <p:spPr>
          <a:xfrm>
            <a:off x="-205105" y="-558165"/>
            <a:ext cx="1972945" cy="2019935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28929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 rotWithShape="1">
          <a:blip r:embed="rId7"/>
          <a:srcRect/>
          <a:stretch>
            <a:fillRect/>
          </a:stretch>
        </p:blipFill>
        <p:spPr>
          <a:xfrm>
            <a:off x="10367645" y="5203190"/>
            <a:ext cx="1972945" cy="2019935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/>
            </a:lvl1pPr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 baseline="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0557417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>
            <p:custDataLst>
              <p:tags r:id="rId1"/>
            </p:custDataLst>
          </p:nvPr>
        </p:nvSpPr>
        <p:spPr>
          <a:xfrm>
            <a:off x="529390" y="1015320"/>
            <a:ext cx="11214432" cy="47524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 rotWithShape="1">
          <a:blip r:embed="rId16"/>
          <a:srcRect/>
          <a:stretch>
            <a:fillRect/>
          </a:stretch>
        </p:blipFill>
        <p:spPr>
          <a:xfrm>
            <a:off x="7868621" y="1090207"/>
            <a:ext cx="4355428" cy="6096012"/>
          </a:xfrm>
          <a:prstGeom prst="rect">
            <a:avLst/>
          </a:prstGeom>
        </p:spPr>
      </p:pic>
      <p:grpSp>
        <p:nvGrpSpPr>
          <p:cNvPr id="17" name="组合 16"/>
          <p:cNvGrpSpPr/>
          <p:nvPr userDrawn="1">
            <p:custDataLst>
              <p:tags r:id="rId3"/>
            </p:custDataLst>
          </p:nvPr>
        </p:nvGrpSpPr>
        <p:grpSpPr>
          <a:xfrm>
            <a:off x="6352672" y="1179095"/>
            <a:ext cx="661737" cy="794084"/>
            <a:chOff x="6352672" y="1179095"/>
            <a:chExt cx="661737" cy="794084"/>
          </a:xfrm>
        </p:grpSpPr>
        <p:cxnSp>
          <p:nvCxnSpPr>
            <p:cNvPr id="9" name="直接连接符 8"/>
            <p:cNvCxnSpPr/>
            <p:nvPr>
              <p:custDataLst>
                <p:tags r:id="rId13"/>
              </p:custDataLst>
            </p:nvPr>
          </p:nvCxnSpPr>
          <p:spPr>
            <a:xfrm>
              <a:off x="6352672" y="1311443"/>
              <a:ext cx="661737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>
              <p:custDataLst>
                <p:tags r:id="rId14"/>
              </p:custDataLst>
            </p:nvPr>
          </p:nvCxnSpPr>
          <p:spPr>
            <a:xfrm>
              <a:off x="6845967" y="1179095"/>
              <a:ext cx="0" cy="794084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 userDrawn="1">
            <p:custDataLst>
              <p:tags r:id="rId4"/>
            </p:custDataLst>
          </p:nvPr>
        </p:nvGrpSpPr>
        <p:grpSpPr>
          <a:xfrm>
            <a:off x="5686925" y="4186989"/>
            <a:ext cx="661737" cy="794084"/>
            <a:chOff x="5686925" y="4186989"/>
            <a:chExt cx="661737" cy="794084"/>
          </a:xfrm>
        </p:grpSpPr>
        <p:cxnSp>
          <p:nvCxnSpPr>
            <p:cNvPr id="11" name="直接连接符 10"/>
            <p:cNvCxnSpPr/>
            <p:nvPr>
              <p:custDataLst>
                <p:tags r:id="rId11"/>
              </p:custDataLst>
            </p:nvPr>
          </p:nvCxnSpPr>
          <p:spPr>
            <a:xfrm>
              <a:off x="5686925" y="4844716"/>
              <a:ext cx="661737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>
              <p:custDataLst>
                <p:tags r:id="rId12"/>
              </p:custDataLst>
            </p:nvPr>
          </p:nvCxnSpPr>
          <p:spPr>
            <a:xfrm>
              <a:off x="5831304" y="4186989"/>
              <a:ext cx="0" cy="794084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6" name="图片 15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 rotWithShape="1">
          <a:blip r:embed="rId17"/>
          <a:srcRect/>
          <a:stretch>
            <a:fillRect/>
          </a:stretch>
        </p:blipFill>
        <p:spPr>
          <a:xfrm>
            <a:off x="0" y="-419453"/>
            <a:ext cx="2091524" cy="50018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6"/>
            </p:custDataLst>
          </p:nvPr>
        </p:nvSpPr>
        <p:spPr>
          <a:xfrm>
            <a:off x="5854065" y="1332144"/>
            <a:ext cx="987885" cy="3512572"/>
          </a:xfrm>
        </p:spPr>
        <p:txBody>
          <a:bodyPr vert="eaVert" lIns="90000" tIns="46800" rIns="90000" bIns="4680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6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0" name="文本占位符 19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3990975" y="2159566"/>
            <a:ext cx="1631950" cy="3512572"/>
          </a:xfrm>
        </p:spPr>
        <p:txBody>
          <a:bodyPr vert="eaVert"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872621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 rotWithShape="1">
          <a:blip r:embed="rId7"/>
          <a:srcRect/>
          <a:stretch>
            <a:fillRect/>
          </a:stretch>
        </p:blipFill>
        <p:spPr>
          <a:xfrm>
            <a:off x="10367645" y="5203190"/>
            <a:ext cx="1972945" cy="2019935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882" y="443230"/>
            <a:ext cx="10852237" cy="445135"/>
          </a:xfrm>
        </p:spPr>
        <p:txBody>
          <a:bodyPr>
            <a:normAutofit/>
          </a:bodyPr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7628082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>
            <p:custDataLst>
              <p:tags r:id="rId1"/>
            </p:custDataLst>
          </p:nvPr>
        </p:nvSpPr>
        <p:spPr>
          <a:xfrm>
            <a:off x="302895" y="247015"/>
            <a:ext cx="11616055" cy="63119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 rotWithShape="1">
          <a:blip r:embed="rId9"/>
          <a:srcRect/>
          <a:stretch>
            <a:fillRect/>
          </a:stretch>
        </p:blipFill>
        <p:spPr>
          <a:xfrm>
            <a:off x="9777942" y="4610100"/>
            <a:ext cx="2276897" cy="233108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217676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1"/>
            </p:custDataLst>
          </p:nvPr>
        </p:nvSpPr>
        <p:spPr>
          <a:xfrm>
            <a:off x="11430" y="-4445"/>
            <a:ext cx="4899025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10348595" y="5358130"/>
            <a:ext cx="1972945" cy="2019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832204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10219055" y="-360045"/>
            <a:ext cx="1972945" cy="2019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3905438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1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10367645" y="5203190"/>
            <a:ext cx="1972945" cy="2019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8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4577882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127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 rotWithShape="1">
          <a:blip r:embed="rId12"/>
          <a:srcRect/>
          <a:stretch>
            <a:fillRect/>
          </a:stretch>
        </p:blipFill>
        <p:spPr>
          <a:xfrm>
            <a:off x="10367645" y="5203190"/>
            <a:ext cx="1972945" cy="2019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67039035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10339705" y="5287010"/>
            <a:ext cx="1972945" cy="201993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-205105" y="-558165"/>
            <a:ext cx="1972945" cy="2019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883784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550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233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239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088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702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919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6973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724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971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889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7007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tags" Target="../tags/tag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tags" Target="../tags/tag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tags" Target="../tags/tag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tags" Target="../tags/tag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tags" Target="../tags/tag4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tags" Target="../tags/tag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image" Target="file:///D:\qq&#25991;&#20214;\712321467\Image\C2C\Image2\%7b75232B38-A165-1FB7-499C-2E1C792CACB5%7d.png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DF6F4FF-FFB3-1905-2ABB-2B49B14B8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D3D8602-C5CA-C7E4-EF9C-347D79BA4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B8FF2CF-C578-B4BC-8DC1-32284EC68F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7E1C5-BD56-492B-8C81-E8FC8D3D2FC8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46F2817-8272-8B81-0BD0-59D754EA16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BD057F4-66B0-0EFF-102D-79A17F6AED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419DE9-8642-45C7-BD96-73621896B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148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3079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E120A-4108-4952-BDD3-96E655023CCA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3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123664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56.xml"/><Relationship Id="rId3" Type="http://schemas.openxmlformats.org/officeDocument/2006/relationships/tags" Target="../tags/tag151.xml"/><Relationship Id="rId7" Type="http://schemas.openxmlformats.org/officeDocument/2006/relationships/tags" Target="../tags/tag155.xml"/><Relationship Id="rId12" Type="http://schemas.openxmlformats.org/officeDocument/2006/relationships/slideLayout" Target="../slideLayouts/slideLayout17.xml"/><Relationship Id="rId2" Type="http://schemas.openxmlformats.org/officeDocument/2006/relationships/tags" Target="../tags/tag150.xml"/><Relationship Id="rId1" Type="http://schemas.openxmlformats.org/officeDocument/2006/relationships/tags" Target="../tags/tag149.xml"/><Relationship Id="rId6" Type="http://schemas.openxmlformats.org/officeDocument/2006/relationships/tags" Target="../tags/tag154.xml"/><Relationship Id="rId11" Type="http://schemas.openxmlformats.org/officeDocument/2006/relationships/tags" Target="../tags/tag159.xml"/><Relationship Id="rId5" Type="http://schemas.openxmlformats.org/officeDocument/2006/relationships/tags" Target="../tags/tag153.xml"/><Relationship Id="rId10" Type="http://schemas.openxmlformats.org/officeDocument/2006/relationships/tags" Target="../tags/tag158.xml"/><Relationship Id="rId4" Type="http://schemas.openxmlformats.org/officeDocument/2006/relationships/tags" Target="../tags/tag152.xml"/><Relationship Id="rId9" Type="http://schemas.openxmlformats.org/officeDocument/2006/relationships/tags" Target="../tags/tag15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31.xml"/><Relationship Id="rId1" Type="http://schemas.openxmlformats.org/officeDocument/2006/relationships/tags" Target="../tags/tag160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6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tags" Target="../tags/tag16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tags" Target="../tags/tag16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tags" Target="../tags/tag16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27E943-F2FC-9F8E-F3C5-BDCE7AEB2C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</p:spPr>
        <p:txBody>
          <a:bodyPr/>
          <a:lstStyle/>
          <a:p>
            <a:r>
              <a:rPr lang="zh-CN" altLang="en-US" dirty="0"/>
              <a:t>这滋味妙不可言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2299A1A-30E0-33DB-1EBB-172B0ED378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86124"/>
            <a:ext cx="9144000" cy="1655762"/>
          </a:xfrm>
        </p:spPr>
        <p:txBody>
          <a:bodyPr>
            <a:normAutofit/>
          </a:bodyPr>
          <a:lstStyle/>
          <a:p>
            <a:r>
              <a:rPr lang="en-US" altLang="zh-CN" sz="3200" dirty="0"/>
              <a:t>——</a:t>
            </a:r>
            <a:r>
              <a:rPr lang="zh-CN" altLang="en-US" sz="3200" dirty="0"/>
              <a:t>点题与细节描写专项</a:t>
            </a:r>
          </a:p>
        </p:txBody>
      </p:sp>
    </p:spTree>
    <p:extLst>
      <p:ext uri="{BB962C8B-B14F-4D97-AF65-F5344CB8AC3E}">
        <p14:creationId xmlns:p14="http://schemas.microsoft.com/office/powerpoint/2010/main" val="858525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603534" y="5314951"/>
            <a:ext cx="2041208" cy="587216"/>
            <a:chOff x="696133" y="1465290"/>
            <a:chExt cx="1966808" cy="623109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6133" y="1465290"/>
              <a:ext cx="1964525" cy="62310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8416" y="1465290"/>
              <a:ext cx="1964525" cy="623109"/>
            </a:xfrm>
            <a:prstGeom prst="rect">
              <a:avLst/>
            </a:prstGeom>
          </p:spPr>
        </p:pic>
      </p:grpSp>
      <p:sp>
        <p:nvSpPr>
          <p:cNvPr id="3" name="文本框 2"/>
          <p:cNvSpPr txBox="1"/>
          <p:nvPr/>
        </p:nvSpPr>
        <p:spPr>
          <a:xfrm>
            <a:off x="548083" y="665643"/>
            <a:ext cx="11095833" cy="317009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点题技巧：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4000" b="1" dirty="0"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位置                    方式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  <p:sp>
        <p:nvSpPr>
          <p:cNvPr id="2" name="左大括号 1">
            <a:extLst>
              <a:ext uri="{FF2B5EF4-FFF2-40B4-BE49-F238E27FC236}">
                <a16:creationId xmlns:a16="http://schemas.microsoft.com/office/drawing/2014/main" id="{45E15C4A-E9AC-8BA6-267C-A724B6D5C306}"/>
              </a:ext>
            </a:extLst>
          </p:cNvPr>
          <p:cNvSpPr/>
          <p:nvPr/>
        </p:nvSpPr>
        <p:spPr>
          <a:xfrm>
            <a:off x="7889943" y="2197772"/>
            <a:ext cx="701336" cy="257452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8D7B697-3CF0-CD39-ACAB-73998EF8DC5D}"/>
              </a:ext>
            </a:extLst>
          </p:cNvPr>
          <p:cNvSpPr txBox="1"/>
          <p:nvPr/>
        </p:nvSpPr>
        <p:spPr>
          <a:xfrm>
            <a:off x="2540657" y="1899984"/>
            <a:ext cx="11095833" cy="317009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开头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1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次</a:t>
            </a:r>
            <a:endParaRPr lang="en-US" altLang="zh-CN" sz="4000" b="1" dirty="0"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4000" b="1" dirty="0"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中间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3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到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4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次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结尾</a:t>
            </a: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1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次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  <p:sp>
        <p:nvSpPr>
          <p:cNvPr id="5" name="左大括号 4">
            <a:extLst>
              <a:ext uri="{FF2B5EF4-FFF2-40B4-BE49-F238E27FC236}">
                <a16:creationId xmlns:a16="http://schemas.microsoft.com/office/drawing/2014/main" id="{CD4B71FE-AD72-9DF3-FF51-3BE7BB70A41B}"/>
              </a:ext>
            </a:extLst>
          </p:cNvPr>
          <p:cNvSpPr/>
          <p:nvPr/>
        </p:nvSpPr>
        <p:spPr>
          <a:xfrm>
            <a:off x="1990078" y="2403093"/>
            <a:ext cx="701336" cy="257452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8D13D50-EC8B-3FC9-F9FC-195684549A9C}"/>
              </a:ext>
            </a:extLst>
          </p:cNvPr>
          <p:cNvSpPr txBox="1"/>
          <p:nvPr/>
        </p:nvSpPr>
        <p:spPr>
          <a:xfrm>
            <a:off x="8699812" y="1899984"/>
            <a:ext cx="11095833" cy="317009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记叙</a:t>
            </a:r>
            <a:endParaRPr lang="en-US" altLang="zh-CN" sz="4000" b="1" dirty="0"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4000" b="1" dirty="0"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b="1" noProof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议论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b="1" noProof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抒情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C2FD14D-410A-8B29-5EEB-C44A40D4F30C}"/>
              </a:ext>
            </a:extLst>
          </p:cNvPr>
          <p:cNvSpPr txBox="1"/>
          <p:nvPr/>
        </p:nvSpPr>
        <p:spPr>
          <a:xfrm>
            <a:off x="648667" y="5602728"/>
            <a:ext cx="1109583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避免：偏离题、不点题、空点题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433064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603534" y="5314951"/>
            <a:ext cx="2041208" cy="587216"/>
            <a:chOff x="696133" y="1465290"/>
            <a:chExt cx="1966808" cy="623109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6133" y="1465290"/>
              <a:ext cx="1964525" cy="62310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8416" y="1465290"/>
              <a:ext cx="1964525" cy="623109"/>
            </a:xfrm>
            <a:prstGeom prst="rect">
              <a:avLst/>
            </a:prstGeom>
          </p:spPr>
        </p:pic>
      </p:grpSp>
      <p:sp>
        <p:nvSpPr>
          <p:cNvPr id="3" name="文本框 2"/>
          <p:cNvSpPr txBox="1"/>
          <p:nvPr/>
        </p:nvSpPr>
        <p:spPr>
          <a:xfrm>
            <a:off x="627983" y="955833"/>
            <a:ext cx="11095833" cy="427809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           考场作文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40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分秘诀：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800" b="1" noProof="0" dirty="0"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           </a:t>
            </a: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中心</a:t>
            </a: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须明确  </a:t>
            </a:r>
            <a:endParaRPr kumimoji="0" lang="en-US" altLang="zh-CN" sz="4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800" b="1" dirty="0"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           </a:t>
            </a:r>
            <a:r>
              <a:rPr lang="zh-CN" altLang="en-US" sz="4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点题</a:t>
            </a:r>
            <a:r>
              <a:rPr lang="zh-CN" altLang="en-US" sz="4800" b="1" dirty="0"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巧安排</a:t>
            </a:r>
            <a:endParaRPr lang="en-US" altLang="zh-CN" sz="4800" b="1" dirty="0"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           </a:t>
            </a: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过程</a:t>
            </a: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要详写</a:t>
            </a:r>
            <a:endParaRPr kumimoji="0" lang="en-US" altLang="zh-CN" sz="4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800" b="1" dirty="0"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           </a:t>
            </a:r>
            <a:r>
              <a:rPr lang="zh-CN" altLang="en-US" sz="4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特写</a:t>
            </a:r>
            <a:r>
              <a:rPr lang="zh-CN" altLang="en-US" sz="4800" b="1" dirty="0"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带升华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40991854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2"/>
            </p:custDataLst>
          </p:nvPr>
        </p:nvSpPr>
        <p:spPr>
          <a:xfrm>
            <a:off x="520500" y="587524"/>
            <a:ext cx="11662610" cy="56829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5" name="矩形 4"/>
          <p:cNvSpPr/>
          <p:nvPr>
            <p:custDataLst>
              <p:tags r:id="rId3"/>
            </p:custDataLst>
          </p:nvPr>
        </p:nvSpPr>
        <p:spPr>
          <a:xfrm>
            <a:off x="119269" y="1188994"/>
            <a:ext cx="3155015" cy="45583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cxnSp>
        <p:nvCxnSpPr>
          <p:cNvPr id="14" name="直接连接符 13"/>
          <p:cNvCxnSpPr/>
          <p:nvPr>
            <p:custDataLst>
              <p:tags r:id="rId4"/>
            </p:custDataLst>
          </p:nvPr>
        </p:nvCxnSpPr>
        <p:spPr>
          <a:xfrm>
            <a:off x="3414713" y="2459756"/>
            <a:ext cx="0" cy="1938487"/>
          </a:xfrm>
          <a:prstGeom prst="line">
            <a:avLst/>
          </a:prstGeom>
          <a:ln>
            <a:solidFill>
              <a:srgbClr val="3E5B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2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41325" y="3063240"/>
            <a:ext cx="2457450" cy="792480"/>
          </a:xfrm>
          <a:prstGeom prst="rect">
            <a:avLst/>
          </a:prstGeom>
          <a:noFill/>
          <a:ln>
            <a:noFill/>
          </a:ln>
        </p:spPr>
        <p:txBody>
          <a:bodyPr wrap="square" anchor="ctr" anchorCtr="0">
            <a:norm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微软雅黑" panose="020B0503020204020204" charset="-122"/>
                <a:sym typeface="微软雅黑" panose="020B0503020204020204" charset="-122"/>
              </a:rPr>
              <a:t>主要问题</a:t>
            </a:r>
          </a:p>
        </p:txBody>
      </p:sp>
      <p:sp>
        <p:nvSpPr>
          <p:cNvPr id="6" name="文本框 5"/>
          <p:cNvSpPr txBox="1"/>
          <p:nvPr>
            <p:custDataLst>
              <p:tags r:id="rId6"/>
            </p:custDataLst>
          </p:nvPr>
        </p:nvSpPr>
        <p:spPr>
          <a:xfrm>
            <a:off x="4131310" y="1170295"/>
            <a:ext cx="1149297" cy="747304"/>
          </a:xfrm>
          <a:prstGeom prst="rect">
            <a:avLst/>
          </a:prstGeom>
          <a:noFill/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normAutofit fontScale="8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1</a:t>
            </a:r>
          </a:p>
        </p:txBody>
      </p:sp>
      <p:sp>
        <p:nvSpPr>
          <p:cNvPr id="10" name="TextBox 13"/>
          <p:cNvSpPr txBox="1"/>
          <p:nvPr>
            <p:custDataLst>
              <p:tags r:id="rId7"/>
            </p:custDataLst>
          </p:nvPr>
        </p:nvSpPr>
        <p:spPr>
          <a:xfrm>
            <a:off x="5314315" y="1089660"/>
            <a:ext cx="6408420" cy="1049655"/>
          </a:xfrm>
          <a:prstGeom prst="rect">
            <a:avLst/>
          </a:prstGeom>
          <a:noFill/>
        </p:spPr>
        <p:txBody>
          <a:bodyPr wrap="square" rtlCol="0" anchor="ctr" anchorCtr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99"/>
              </a:buClr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对“滋味”及其妙处的描写偏少。</a:t>
            </a:r>
          </a:p>
        </p:txBody>
      </p:sp>
      <p:sp>
        <p:nvSpPr>
          <p:cNvPr id="7" name="文本框 6"/>
          <p:cNvSpPr txBox="1"/>
          <p:nvPr>
            <p:custDataLst>
              <p:tags r:id="rId8"/>
            </p:custDataLst>
          </p:nvPr>
        </p:nvSpPr>
        <p:spPr>
          <a:xfrm>
            <a:off x="4131310" y="3001744"/>
            <a:ext cx="1149297" cy="748607"/>
          </a:xfrm>
          <a:prstGeom prst="rect">
            <a:avLst/>
          </a:prstGeom>
          <a:noFill/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normAutofit fontScale="8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2</a:t>
            </a:r>
          </a:p>
        </p:txBody>
      </p:sp>
      <p:sp>
        <p:nvSpPr>
          <p:cNvPr id="11" name="TextBox 13"/>
          <p:cNvSpPr txBox="1"/>
          <p:nvPr>
            <p:custDataLst>
              <p:tags r:id="rId9"/>
            </p:custDataLst>
          </p:nvPr>
        </p:nvSpPr>
        <p:spPr>
          <a:xfrm>
            <a:off x="5339715" y="2889250"/>
            <a:ext cx="6409055" cy="96647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99"/>
              </a:buClr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铺垫过长，介入重点太慢。</a:t>
            </a:r>
          </a:p>
        </p:txBody>
      </p:sp>
      <p:sp>
        <p:nvSpPr>
          <p:cNvPr id="8" name="文本框 7"/>
          <p:cNvSpPr txBox="1"/>
          <p:nvPr>
            <p:custDataLst>
              <p:tags r:id="rId10"/>
            </p:custDataLst>
          </p:nvPr>
        </p:nvSpPr>
        <p:spPr>
          <a:xfrm>
            <a:off x="4131310" y="4827328"/>
            <a:ext cx="1149297" cy="748607"/>
          </a:xfrm>
          <a:prstGeom prst="rect">
            <a:avLst/>
          </a:prstGeom>
          <a:noFill/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normAutofit fontScale="8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3</a:t>
            </a:r>
          </a:p>
        </p:txBody>
      </p:sp>
      <p:sp>
        <p:nvSpPr>
          <p:cNvPr id="12" name="TextBox 13"/>
          <p:cNvSpPr txBox="1"/>
          <p:nvPr>
            <p:custDataLst>
              <p:tags r:id="rId11"/>
            </p:custDataLst>
          </p:nvPr>
        </p:nvSpPr>
        <p:spPr>
          <a:xfrm>
            <a:off x="5313680" y="4706620"/>
            <a:ext cx="6409055" cy="96647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99"/>
              </a:buClr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rPr>
              <a:t>详略不当，重点不突出。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603534" y="5314951"/>
            <a:ext cx="2041208" cy="587216"/>
            <a:chOff x="696133" y="1465290"/>
            <a:chExt cx="1966808" cy="623109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6133" y="1465290"/>
              <a:ext cx="1964525" cy="62310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8416" y="1465290"/>
              <a:ext cx="1964525" cy="623109"/>
            </a:xfrm>
            <a:prstGeom prst="rect">
              <a:avLst/>
            </a:prstGeom>
          </p:spPr>
        </p:pic>
      </p:grpSp>
      <p:sp>
        <p:nvSpPr>
          <p:cNvPr id="3" name="文本框 2"/>
          <p:cNvSpPr txBox="1"/>
          <p:nvPr/>
        </p:nvSpPr>
        <p:spPr>
          <a:xfrm>
            <a:off x="468183" y="298885"/>
            <a:ext cx="11095833" cy="19389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比较汪曾祺作品中的两个文段：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400" b="1" noProof="0" dirty="0"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           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7BC49A7A-2A16-92F4-8137-52034849CC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056" t="37411" r="7454" b="28544"/>
          <a:stretch/>
        </p:blipFill>
        <p:spPr>
          <a:xfrm>
            <a:off x="2720587" y="1044608"/>
            <a:ext cx="5704466" cy="5231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125123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603534" y="5314951"/>
            <a:ext cx="2041208" cy="587216"/>
            <a:chOff x="696133" y="1465290"/>
            <a:chExt cx="1966808" cy="623109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6133" y="1465290"/>
              <a:ext cx="1964525" cy="62310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8416" y="1465290"/>
              <a:ext cx="1964525" cy="623109"/>
            </a:xfrm>
            <a:prstGeom prst="rect">
              <a:avLst/>
            </a:prstGeom>
          </p:spPr>
        </p:pic>
      </p:grpSp>
      <p:sp>
        <p:nvSpPr>
          <p:cNvPr id="3" name="文本框 2"/>
          <p:cNvSpPr txBox="1"/>
          <p:nvPr/>
        </p:nvSpPr>
        <p:spPr>
          <a:xfrm>
            <a:off x="468183" y="298885"/>
            <a:ext cx="11095833" cy="19389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比较汪曾祺作品中的两个文段：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400" b="1" noProof="0" dirty="0"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           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D4B06D56-15F4-C7C7-C09F-2633EA2B89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98" t="27243" r="8193" b="42587"/>
          <a:stretch/>
        </p:blipFill>
        <p:spPr>
          <a:xfrm>
            <a:off x="158303" y="1278384"/>
            <a:ext cx="5696836" cy="470368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D7CD0CEB-471F-3E77-DB54-8F56B556C31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98" t="60509" r="8193" b="16592"/>
          <a:stretch/>
        </p:blipFill>
        <p:spPr>
          <a:xfrm>
            <a:off x="6165019" y="1268381"/>
            <a:ext cx="5708877" cy="3577701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D37C77E8-D4E0-7B54-772E-B8C3418E19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7000" y="1285875"/>
            <a:ext cx="6858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4528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C7AFF7-AB2C-D71F-64EF-FB8DD3C2E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>
            <a:extLst>
              <a:ext uri="{FF2B5EF4-FFF2-40B4-BE49-F238E27FC236}">
                <a16:creationId xmlns:a16="http://schemas.microsoft.com/office/drawing/2014/main" id="{D3987972-66D3-E142-6314-16D83EAC6B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9913" b="17149"/>
          <a:stretch/>
        </p:blipFill>
        <p:spPr>
          <a:xfrm>
            <a:off x="645508" y="223043"/>
            <a:ext cx="5590400" cy="6576499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FAECD914-8501-92E3-06E0-38687CEA5B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8600" y="223042"/>
            <a:ext cx="4559190" cy="6561825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7E1764A-7F32-1728-C0A1-C68AD0D62E41}"/>
              </a:ext>
            </a:extLst>
          </p:cNvPr>
          <p:cNvSpPr txBox="1"/>
          <p:nvPr/>
        </p:nvSpPr>
        <p:spPr>
          <a:xfrm>
            <a:off x="723900" y="223042"/>
            <a:ext cx="960620" cy="556447"/>
          </a:xfrm>
          <a:prstGeom prst="rect">
            <a:avLst/>
          </a:prstGeom>
          <a:solidFill>
            <a:srgbClr val="F5F0DD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Arial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8E233B7-97D2-1FFD-252D-6CEED0BA9180}"/>
              </a:ext>
            </a:extLst>
          </p:cNvPr>
          <p:cNvSpPr txBox="1"/>
          <p:nvPr/>
        </p:nvSpPr>
        <p:spPr>
          <a:xfrm>
            <a:off x="5275288" y="6214651"/>
            <a:ext cx="960620" cy="556447"/>
          </a:xfrm>
          <a:prstGeom prst="rect">
            <a:avLst/>
          </a:prstGeom>
          <a:solidFill>
            <a:srgbClr val="F5F0DD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98853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460" y="3281045"/>
            <a:ext cx="3431540" cy="3576955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1478915" y="0"/>
            <a:ext cx="76200" cy="1600835"/>
            <a:chOff x="6060000" y="0"/>
            <a:chExt cx="72000" cy="1932482"/>
          </a:xfrm>
        </p:grpSpPr>
        <p:cxnSp>
          <p:nvCxnSpPr>
            <p:cNvPr id="12" name="直接连接符 11"/>
            <p:cNvCxnSpPr/>
            <p:nvPr/>
          </p:nvCxnSpPr>
          <p:spPr>
            <a:xfrm flipH="1">
              <a:off x="6096000" y="0"/>
              <a:ext cx="0" cy="1922929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/>
            <p:cNvSpPr/>
            <p:nvPr/>
          </p:nvSpPr>
          <p:spPr>
            <a:xfrm>
              <a:off x="6060000" y="1860482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 flipV="1">
            <a:off x="1478915" y="5140960"/>
            <a:ext cx="76200" cy="1717040"/>
            <a:chOff x="6060000" y="0"/>
            <a:chExt cx="72000" cy="1932482"/>
          </a:xfrm>
        </p:grpSpPr>
        <p:cxnSp>
          <p:nvCxnSpPr>
            <p:cNvPr id="27" name="直接连接符 26"/>
            <p:cNvCxnSpPr/>
            <p:nvPr/>
          </p:nvCxnSpPr>
          <p:spPr>
            <a:xfrm flipH="1">
              <a:off x="6096000" y="0"/>
              <a:ext cx="0" cy="1922929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6060000" y="1860482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pic>
        <p:nvPicPr>
          <p:cNvPr id="31" name="图片 3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10" y="2770505"/>
            <a:ext cx="1202690" cy="110363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456" y="0"/>
            <a:ext cx="785290" cy="2418693"/>
          </a:xfrm>
          <a:prstGeom prst="rect">
            <a:avLst/>
          </a:prstGeom>
        </p:spPr>
      </p:pic>
      <p:sp>
        <p:nvSpPr>
          <p:cNvPr id="15" name="泪滴形 14"/>
          <p:cNvSpPr/>
          <p:nvPr/>
        </p:nvSpPr>
        <p:spPr>
          <a:xfrm rot="18871186">
            <a:off x="10578078" y="2336074"/>
            <a:ext cx="359992" cy="359992"/>
          </a:xfrm>
          <a:prstGeom prst="teardrop">
            <a:avLst>
              <a:gd name="adj" fmla="val 122223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596283" y="1765300"/>
            <a:ext cx="4801314" cy="24222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800" dirty="0" err="1">
                <a:solidFill>
                  <a:srgbClr val="1D41D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一枝一叶总关情</a:t>
            </a:r>
            <a:endParaRPr lang="en-US" altLang="zh-CN" sz="4800" dirty="0">
              <a:solidFill>
                <a:srgbClr val="1D41D5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6000" dirty="0" err="1">
                <a:solidFill>
                  <a:srgbClr val="FF0000"/>
                </a:solidFill>
                <a:latin typeface="方正小标宋简体" panose="03000509000000000000" charset="-122"/>
                <a:ea typeface="方正小标宋简体" panose="03000509000000000000" charset="-122"/>
                <a:cs typeface="微软雅黑" panose="020B0503020204020204" charset="-122"/>
              </a:rPr>
              <a:t>细节描写技巧</a:t>
            </a:r>
            <a:endParaRPr lang="en-US" altLang="zh-CN" sz="6000" dirty="0">
              <a:solidFill>
                <a:srgbClr val="FF0000"/>
              </a:solidFill>
              <a:latin typeface="方正小标宋简体" panose="03000509000000000000" charset="-122"/>
              <a:ea typeface="方正小标宋简体" panose="03000509000000000000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932164" y="107022"/>
            <a:ext cx="2443480" cy="1177290"/>
            <a:chOff x="4932164" y="107022"/>
            <a:chExt cx="2443480" cy="1177290"/>
          </a:xfrm>
        </p:grpSpPr>
        <p:sp>
          <p:nvSpPr>
            <p:cNvPr id="10" name="文本框 9"/>
            <p:cNvSpPr txBox="1"/>
            <p:nvPr/>
          </p:nvSpPr>
          <p:spPr>
            <a:xfrm>
              <a:off x="4932164" y="700747"/>
              <a:ext cx="2443480" cy="5835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CN" altLang="en-US" sz="3200">
                  <a:solidFill>
                    <a:srgbClr val="FF0000"/>
                  </a:solidFill>
                  <a:latin typeface="方正小标宋简体" panose="03000509000000000000" charset="-122"/>
                  <a:ea typeface="方正小标宋简体" panose="03000509000000000000" charset="-122"/>
                </a:rPr>
                <a:t>要义解说</a:t>
              </a: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147955" y="1403350"/>
            <a:ext cx="11881485" cy="4958715"/>
            <a:chOff x="1250066" y="1906598"/>
            <a:chExt cx="9757458" cy="3629482"/>
          </a:xfrm>
        </p:grpSpPr>
        <p:sp>
          <p:nvSpPr>
            <p:cNvPr id="18" name="矩形 17"/>
            <p:cNvSpPr/>
            <p:nvPr/>
          </p:nvSpPr>
          <p:spPr>
            <a:xfrm>
              <a:off x="1250066" y="1906598"/>
              <a:ext cx="9757458" cy="3629482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1949537" y="2014031"/>
              <a:ext cx="8067508" cy="341461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3555" y="3100705"/>
            <a:ext cx="1254760" cy="343916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999490" y="1550035"/>
            <a:ext cx="9958705" cy="4337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</a:t>
            </a:r>
          </a:p>
          <a:p>
            <a:pPr algn="l">
              <a:lnSpc>
                <a:spcPct val="15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</a:t>
            </a:r>
            <a:r>
              <a:rPr lang="zh-CN" altLang="en-US" sz="3200" b="1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什么是</a:t>
            </a:r>
            <a:r>
              <a:rPr lang="zh-CN" altLang="en-US" sz="32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细节描写</a:t>
            </a:r>
            <a:r>
              <a:rPr lang="zh-CN" altLang="en-US" sz="3200" b="1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呢？细节描写是指抓住生活中细微而又具体的典型情节或细小环节，加以生动细致的描绘，为文章的人物形象与主题思想服务。它包括人物的外貌、语言、动作、心理以及自然景物、场面气氛的描写等。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63" y="1063472"/>
            <a:ext cx="2677470" cy="4724946"/>
          </a:xfrm>
          <a:prstGeom prst="rect">
            <a:avLst/>
          </a:prstGeom>
        </p:spPr>
      </p:pic>
      <p:sp>
        <p:nvSpPr>
          <p:cNvPr id="12" name="矩形 11"/>
          <p:cNvSpPr/>
          <p:nvPr>
            <p:custDataLst>
              <p:tags r:id="rId1"/>
            </p:custDataLst>
          </p:nvPr>
        </p:nvSpPr>
        <p:spPr>
          <a:xfrm>
            <a:off x="2293496" y="550061"/>
            <a:ext cx="9741410" cy="5751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</a:rPr>
              <a:t>    </a:t>
            </a:r>
            <a:r>
              <a:rPr sz="3600" b="1" dirty="0" err="1">
                <a:solidFill>
                  <a:srgbClr val="C00000"/>
                </a:solidFill>
                <a:latin typeface="方正小标宋简体" panose="03000509000000000000" charset="-122"/>
                <a:ea typeface="方正小标宋简体" panose="03000509000000000000" charset="-122"/>
                <a:cs typeface="仿宋" panose="02010609060101010101" charset="-122"/>
              </a:rPr>
              <a:t>一、细节描写的类型</a:t>
            </a:r>
            <a:r>
              <a:rPr sz="3600" b="1" dirty="0">
                <a:solidFill>
                  <a:srgbClr val="C00000"/>
                </a:solidFill>
                <a:latin typeface="方正小标宋简体" panose="03000509000000000000" charset="-122"/>
                <a:ea typeface="方正小标宋简体" panose="03000509000000000000" charset="-122"/>
                <a:cs typeface="仿宋" panose="02010609060101010101" charset="-122"/>
              </a:rPr>
              <a:t>：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sz="36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①人物细节描写。</a:t>
            </a:r>
            <a:r>
              <a:rPr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它包括对人物的外貌、语言、动作、心理等进行细腻而具体的描写。如鲁迅《社戏》中：</a:t>
            </a:r>
            <a:r>
              <a:rPr sz="36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“‘是的，我们请客。我们当初还不要你的呢。你看，你把我的虾吓跑了！’双喜说。”</a:t>
            </a:r>
            <a:r>
              <a:rPr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这个细节很有趣，一方面承认偷了豆，另一方面又极力掩饰，转移话题，写出了双喜的诚实、机灵。　</a:t>
            </a:r>
            <a:r>
              <a:rPr sz="36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</a:rPr>
              <a:t>　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" y="1066165"/>
            <a:ext cx="1870710" cy="4725035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453838" y="338124"/>
            <a:ext cx="10383520" cy="6181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sz="36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②景物细节描写。</a:t>
            </a:r>
            <a:r>
              <a:rPr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它包括自然环境、社会环境，动物、静物的细节描写。如鲁迅《从百草园到三味书屋》中对百草园的描写，作者按照由低到高写静物、由高到低写动物的顺序，同时兼顾到详略的安排，对百草园的景物展开描写，抓住了景物的形、声、色、味来具体刻画，运用了比喻、拟人的修辞，同时又用了极富有表现力的动词和形容词，突出了景物的特点。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" y="1066165"/>
            <a:ext cx="1870710" cy="4725035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871345" y="1369945"/>
            <a:ext cx="9812655" cy="41174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</a:t>
            </a:r>
            <a:r>
              <a:rPr lang="en-US" altLang="zh-CN"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zh-CN" altLang="en-US" sz="36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③场面细节描写。</a:t>
            </a:r>
            <a:r>
              <a:rPr lang="zh-CN" altLang="en-US"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包括情节、事件的细节描写。 如刘成章《安塞腰鼓》对黄土高原上腰鼓表演的场面描写。作者借助比喻和排比，把腰鼓舞壮阔、豪放、火烈的场面写得别致感人，使人如闻其声，如临其境。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" y="1066165"/>
            <a:ext cx="1870710" cy="4725035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601523" y="313887"/>
            <a:ext cx="10123805" cy="4449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en-US" altLang="zh-CN" sz="32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en-US" sz="36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sz="3600" b="1" dirty="0" err="1">
                <a:solidFill>
                  <a:srgbClr val="C00000"/>
                </a:solidFill>
                <a:latin typeface="方正小标宋简体" panose="03000509000000000000" charset="-122"/>
                <a:ea typeface="方正小标宋简体" panose="03000509000000000000" charset="-122"/>
                <a:cs typeface="黑体" panose="02010609060101010101" charset="-122"/>
                <a:sym typeface="+mn-ea"/>
              </a:rPr>
              <a:t>三、细节描写的方法</a:t>
            </a:r>
            <a:r>
              <a:rPr sz="3600" b="1" dirty="0">
                <a:solidFill>
                  <a:srgbClr val="C00000"/>
                </a:solidFill>
                <a:latin typeface="方正小标宋简体" panose="03000509000000000000" charset="-122"/>
                <a:ea typeface="方正小标宋简体" panose="03000509000000000000" charset="-122"/>
                <a:cs typeface="黑体" panose="02010609060101010101" charset="-122"/>
                <a:sym typeface="+mn-ea"/>
              </a:rPr>
              <a:t>：</a:t>
            </a:r>
            <a:endParaRPr lang="en-US" sz="3600" b="1" dirty="0">
              <a:solidFill>
                <a:srgbClr val="C00000"/>
              </a:solidFill>
              <a:latin typeface="方正小标宋简体" panose="03000509000000000000" charset="-122"/>
              <a:ea typeface="方正小标宋简体" panose="03000509000000000000" charset="-122"/>
              <a:cs typeface="黑体" panose="02010609060101010101" charset="-122"/>
              <a:sym typeface="+mn-ea"/>
            </a:endParaRPr>
          </a:p>
          <a:p>
            <a:pPr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endParaRPr sz="3600" b="1" dirty="0">
              <a:solidFill>
                <a:srgbClr val="C00000"/>
              </a:solidFill>
              <a:latin typeface="方正小标宋简体" panose="03000509000000000000" charset="-122"/>
              <a:ea typeface="方正小标宋简体" panose="03000509000000000000" charset="-122"/>
              <a:cs typeface="黑体" panose="02010609060101010101" charset="-122"/>
              <a:sym typeface="+mn-ea"/>
            </a:endParaRPr>
          </a:p>
          <a:p>
            <a:pPr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sz="40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①</a:t>
            </a:r>
            <a:r>
              <a:rPr sz="4000" b="1" dirty="0" err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动词传神法。</a:t>
            </a:r>
            <a:r>
              <a:rPr sz="4000" b="1" dirty="0" err="1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捕捉人物和事物具有动感的动作和状态，选用准确恰当的动词，无疑是文章表达生动形象且富有表现力的关键</a:t>
            </a:r>
            <a:r>
              <a:rPr sz="40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。</a:t>
            </a:r>
            <a:endParaRPr sz="3600" b="1" dirty="0">
              <a:solidFill>
                <a:srgbClr val="1D41D5"/>
              </a:solidFill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" y="1066165"/>
            <a:ext cx="1870710" cy="4725035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871345" y="313887"/>
            <a:ext cx="10188575" cy="6229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sz="3600" b="1" dirty="0" err="1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楷体" panose="02010609060101010101" charset="-122"/>
              </a:rPr>
              <a:t>如吴敬梓《范进中举》中</a:t>
            </a:r>
            <a:r>
              <a:rPr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楷体" panose="02010609060101010101" charset="-122"/>
              </a:rPr>
              <a:t>：</a:t>
            </a:r>
          </a:p>
          <a:p>
            <a:pPr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sz="36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屠户把银子攥在手里紧紧的，把拳头舒过来，道：“这个，你且收着。我原是贺你的，怎好又拿了回去？”范进道：“眼见得我这里还有几两银子，若用完了，再来问老爹讨来用。”屠户连忙把拳头缩了回去，往腰里揣。 </a:t>
            </a:r>
          </a:p>
          <a:p>
            <a:pPr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en-US"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sz="36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“攥”“舒”“缩”“</a:t>
            </a:r>
            <a:r>
              <a:rPr sz="3600" b="1" dirty="0" err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揣”</a:t>
            </a:r>
            <a:r>
              <a:rPr sz="3600" b="1" dirty="0" err="1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这四个动词，形象地表现了胡屠户爱财如命、虚情假义的嘴脸，极具讽刺性</a:t>
            </a:r>
            <a:r>
              <a:rPr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/>
          <p:cNvSpPr>
            <a:spLocks noGrp="1"/>
          </p:cNvSpPr>
          <p:nvPr>
            <p:ph sz="quarter" idx="13"/>
          </p:nvPr>
        </p:nvSpPr>
        <p:spPr>
          <a:xfrm>
            <a:off x="1281113" y="1404775"/>
            <a:ext cx="9626600" cy="3445200"/>
          </a:xfrm>
        </p:spPr>
        <p:txBody>
          <a:bodyPr>
            <a:noAutofit/>
          </a:bodyPr>
          <a:lstStyle/>
          <a:p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头一百米，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我摆动双腿，有节奏地舞动着双臂，双目一眨不眨地注视前方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，保持着不紧不慢的节奏。第二百米，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我的双腿明显加快了摆动，身子微微前倾，充分利用惯性，头微微昂起，尽量平稳地呼吸。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第三百米，我卯足了劲儿，以最快的速度冲刺，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我有力地摆动双臂，带动双腿，不断加快频率，紧紧跟着前面的同学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。最后一百米，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我咬紧牙关，瞪圆了眼，大幅挥动双臂，汗水不断地滚落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，长时间的跑动令我体力几近透支，速度越来越慢。但终点就在前方，这次我一定可以满分！深吸一口气，我鼓足了劲，再次迈动疲累的双腿，冲过了终点线。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阳光洒在我的身上，仿佛也在为我欢呼。</a:t>
            </a:r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1281600" y="525300"/>
            <a:ext cx="9626400" cy="723600"/>
          </a:xfrm>
        </p:spPr>
        <p:txBody>
          <a:bodyPr/>
          <a:lstStyle/>
          <a:p>
            <a:r>
              <a:rPr lang="en-US" altLang="zh-CN"/>
              <a:t>“</a:t>
            </a:r>
            <a:r>
              <a:rPr lang="zh-CN" altLang="en-US"/>
              <a:t>跑步</a:t>
            </a:r>
            <a:r>
              <a:rPr lang="en-US" altLang="zh-CN"/>
              <a:t>”</a:t>
            </a:r>
          </a:p>
        </p:txBody>
      </p:sp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47955" y="194872"/>
            <a:ext cx="11881485" cy="6167193"/>
            <a:chOff x="1250066" y="1906598"/>
            <a:chExt cx="9757458" cy="3629482"/>
          </a:xfrm>
        </p:grpSpPr>
        <p:sp>
          <p:nvSpPr>
            <p:cNvPr id="18" name="矩形 17"/>
            <p:cNvSpPr/>
            <p:nvPr/>
          </p:nvSpPr>
          <p:spPr>
            <a:xfrm>
              <a:off x="1250066" y="1906598"/>
              <a:ext cx="9757458" cy="3629482"/>
            </a:xfrm>
            <a:prstGeom prst="rect">
              <a:avLst/>
            </a:pr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1448632" y="2014031"/>
              <a:ext cx="9245113" cy="341461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3555" y="3100705"/>
            <a:ext cx="1254760" cy="343916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64737" y="771894"/>
            <a:ext cx="10467786" cy="5322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好的描写可以使我们对久已熟悉的事物有新的感受。</a:t>
            </a:r>
            <a:endParaRPr lang="en-US" altLang="zh-CN" sz="36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好的描写使我们对陌生的事物恍如亲见亲历。</a:t>
            </a:r>
            <a:endParaRPr lang="en-US" altLang="zh-CN" sz="36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3600" b="1" dirty="0">
              <a:solidFill>
                <a:srgbClr val="1D41D5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历来作家状物写景都对“新鲜”下功夫。有人说，诗人笔下，不过是写些风、花、雪、月罢了；诚然，不过好诗里的花是完全新鲜的花，好诗里的月是完全新鲜的月。        </a:t>
            </a:r>
            <a:endParaRPr lang="en-US" altLang="zh-CN" sz="3600" b="1" dirty="0">
              <a:solidFill>
                <a:srgbClr val="1D41D5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                  ——</a:t>
            </a:r>
            <a:r>
              <a:rPr lang="zh-CN" altLang="en-US"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王鼎钧</a:t>
            </a:r>
            <a:r>
              <a:rPr lang="en-US" altLang="zh-CN"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《</a:t>
            </a:r>
            <a:r>
              <a:rPr lang="zh-CN" altLang="en-US"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作文七巧</a:t>
            </a:r>
            <a:r>
              <a:rPr lang="en-US" altLang="zh-CN"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》</a:t>
            </a:r>
            <a:endParaRPr lang="zh-CN" altLang="en-US" sz="36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35286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358347" y="507431"/>
            <a:ext cx="11475305" cy="5843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en-US" sz="28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</a:t>
            </a:r>
            <a:r>
              <a:rPr lang="en-US" sz="36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②过程延长法。</a:t>
            </a:r>
            <a:r>
              <a:rPr sz="32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如果细节是一个动作过程，可以将其分解成一连串细微动作，运用最为精炼传神的句子，最为准确的动词和形容词来传达人物的精神风貌。如方纪《挥手之间》：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sz="32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仿宋" panose="02010609060101010101" charset="-122"/>
              </a:rPr>
              <a:t>主席也举起手来，举起他那顶深灰色的盔式帽，举得很慢很慢，像是在举一件十分沉重的东西，一点一点的，一点一点的，等到举过头顶，忽然用力一挥，便停在空中，一动不动。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32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作者在描写毛主席的这个特定的历史性的动作时，用五个“举”字，一个“挥”字，以及比喻、夸张、反复等多种修辞手法，给人留下深刻印象。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/>
          <p:cNvSpPr>
            <a:spLocks noGrp="1"/>
          </p:cNvSpPr>
          <p:nvPr>
            <p:ph sz="quarter" idx="13"/>
          </p:nvPr>
        </p:nvSpPr>
        <p:spPr>
          <a:xfrm>
            <a:off x="1281113" y="1404775"/>
            <a:ext cx="9626600" cy="3445200"/>
          </a:xfrm>
        </p:spPr>
        <p:txBody>
          <a:bodyPr>
            <a:noAutofit/>
          </a:bodyPr>
          <a:lstStyle/>
          <a:p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把温度计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放进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烧杯里，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升高一度、两度、三度……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在电热炉的烘烤下，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我的手心已经冒出了细汗，而我却不以为意，痴迷的看着温度计里红色的细线爬升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，为了等到最合适的温度。我把小烧杯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放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在电子秤上，往里面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加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一克、两克、三克……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拿着药匙的手微微颤抖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，不是因为紧张或害怕，而是为了找到最准确的用量，只能以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抖腕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的方式向烧杯内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添加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药品。这准备工作看上去很苛刻，很复杂，但当配好的溶液滴在玻璃板上迅速凝结，宣告着实验成功时，我就获得了一种无与伦比的成就感，之前的辛苦也就</a:t>
            </a:r>
            <a:r>
              <a:rPr lang="zh-CN" altLang="en-US" sz="24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烟消云散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，实验成功是我最大的精神安慰剂。</a:t>
            </a:r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1281600" y="525300"/>
            <a:ext cx="9626400" cy="723600"/>
          </a:xfrm>
        </p:spPr>
        <p:txBody>
          <a:bodyPr/>
          <a:lstStyle/>
          <a:p>
            <a:r>
              <a:rPr lang="zh-CN" altLang="en-US"/>
              <a:t>学化学</a:t>
            </a:r>
            <a:r>
              <a:rPr lang="en-US" altLang="zh-CN"/>
              <a:t>——</a:t>
            </a:r>
            <a:r>
              <a:rPr lang="zh-CN" altLang="en-US"/>
              <a:t>《我是如此热爱化学》</a:t>
            </a:r>
          </a:p>
        </p:txBody>
      </p:sp>
    </p:spTree>
    <p:custDataLst>
      <p:tags r:id="rId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" y="1066165"/>
            <a:ext cx="1870710" cy="4725035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773690" y="947321"/>
            <a:ext cx="10058400" cy="41174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en-US" altLang="zh-CN" sz="28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sz="36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③精雕细刻法。</a:t>
            </a:r>
            <a:r>
              <a:rPr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又称为工笔。工笔是绘画中一种技法，其特点是以工整细密的笔法来描绘事物的形象，再现物象的各个细部。在文学艺术创作中是指对描写对象进行细腻、精确、详尽的刻画。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:p159="http://schemas.microsoft.com/office/powerpoint/2015/09/main" xmlns:p14="http://schemas.microsoft.com/office/powerpoint/2010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834501" y="0"/>
            <a:ext cx="10669116" cy="6594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sz="36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　</a:t>
            </a:r>
            <a:r>
              <a:rPr lang="en-US" sz="36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sz="3200" b="1" dirty="0" err="1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运用细致笔调，使行为动作如影视中之特定镜头凸现于读者面前。如海明威《老人与海</a:t>
            </a:r>
            <a:r>
              <a:rPr sz="32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》：</a:t>
            </a:r>
            <a:endParaRPr sz="3200" b="1" dirty="0">
              <a:solidFill>
                <a:srgbClr val="C0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　　</a:t>
            </a:r>
            <a:r>
              <a:rPr sz="32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仿宋" panose="02010609060101010101" charset="-122"/>
              </a:rPr>
              <a:t>老头儿放下了钓丝，把它踩在脚底下，然后把鱼叉高高地举起来，举到不能再高的高度，同时使出全身的力气，比他刚才所聚集的更多的力气，把鱼叉扎进正好在那大胸鳍后面的鱼腰里，那个胸鳍高高地挺在空中，高得齐着一个人的胸膛。他觉得鱼叉已经扎进鱼身上了，于是他靠在叉把上面，把鱼叉扎得更深一点，再用全身的重量推到里面去。　</a:t>
            </a:r>
            <a:r>
              <a:rPr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　</a:t>
            </a:r>
          </a:p>
          <a:p>
            <a:pPr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　　</a:t>
            </a:r>
            <a:r>
              <a:rPr sz="32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作者把笔墨集中在处于特定时空的鱼叉上，</a:t>
            </a:r>
            <a:r>
              <a:rPr sz="32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“举”“扎”“靠”“推”</a:t>
            </a:r>
            <a:r>
              <a:rPr sz="32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等动作构成精彩的特写镜头，使人从惊心动魄的搏斗中形象地体味到人的伟力、气魄和智慧。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/>
          <p:cNvSpPr>
            <a:spLocks noGrp="1"/>
          </p:cNvSpPr>
          <p:nvPr>
            <p:ph sz="quarter" idx="13"/>
          </p:nvPr>
        </p:nvSpPr>
        <p:spPr>
          <a:xfrm>
            <a:off x="949960" y="1404620"/>
            <a:ext cx="10332720" cy="3445510"/>
          </a:xfrm>
        </p:spPr>
        <p:txBody>
          <a:bodyPr>
            <a:noAutofit/>
          </a:bodyPr>
          <a:lstStyle/>
          <a:p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简单的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清洗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过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茶具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后，泡茶的水也烧开了。</a:t>
            </a:r>
            <a:r>
              <a:rPr lang="zh-CN" altLang="en-US" sz="24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窗外，是一片明媚的春色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高冲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——水流倾泻而下，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如丝丝娟绸轻巧地落在杯中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。由于手抬得比较高，落在杯中的水流只有铜钱口一般的粗细，轻柔的将茶叶冲击开。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我仍然十分紧张，但手比之前稳了许多。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水流稳稳当当的冲入杯中，沾染着茶叶的清香，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我的内心变得宁静而喜悦。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低泡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——茶叶在水中青得亮眼，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如同丹青在纸上渲染开来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，杯中的水也仿佛被冲成了青绿色，水汽阴暗。盖上盖子，借着手腕的巧劲，轻轻的晃动壶身。或许是身处春季，打在背上的暖阳让我的动作不知不觉的变得轻缓，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仿佛在弹一曲圆舞曲，悠扬，舒缓而动人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1281600" y="525300"/>
            <a:ext cx="9626400" cy="723600"/>
          </a:xfrm>
        </p:spPr>
        <p:txBody>
          <a:bodyPr>
            <a:normAutofit fontScale="90000"/>
          </a:bodyPr>
          <a:lstStyle/>
          <a:p>
            <a:r>
              <a:rPr lang="zh-CN" altLang="en-US"/>
              <a:t>泡茶</a:t>
            </a:r>
            <a:r>
              <a:rPr lang="en-US" altLang="zh-CN"/>
              <a:t>——</a:t>
            </a:r>
            <a:r>
              <a:rPr lang="zh-CN" altLang="en-US"/>
              <a:t>《这个春天，我再一次感受到泡茶的魅力》</a:t>
            </a:r>
          </a:p>
        </p:txBody>
      </p:sp>
    </p:spTree>
    <p:custDataLst>
      <p:tags r:id="rId1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" y="1066165"/>
            <a:ext cx="1870710" cy="4725035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709035" y="192699"/>
            <a:ext cx="10270490" cy="6471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lang="zh-CN" altLang="en-US" sz="36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④</a:t>
            </a:r>
            <a:r>
              <a:rPr sz="36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修辞增色法。</a:t>
            </a:r>
            <a:r>
              <a:rPr sz="3600" b="1" dirty="0">
                <a:solidFill>
                  <a:srgbClr val="1D41D5"/>
                </a:solidFill>
                <a:latin typeface="仿宋" panose="02010609060101010101" charset="-122"/>
                <a:ea typeface="仿宋" panose="02010609060101010101" charset="-122"/>
              </a:rPr>
              <a:t>巧妙的运用修辞，即比喻、拟人、夸张、反复等修辞手法，可以增强语言的生动性，变抽象为具体，使无形变为有形。如鲁迅《药》中的一段描写：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sz="36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老栓也向那边看，却只看见一堆人的后背，都伸得很长，仿佛许多鸭，被无形的手捏住了的，向上提着。静了一会，似乎有点声音，使人动摇起来，轰的一声，都向后退，一直散到老栓立着的地方，几乎将他挤倒了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:p159="http://schemas.microsoft.com/office/powerpoint/2015/09/main" xmlns:p14="http://schemas.microsoft.com/office/powerpoint/2010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454980" y="659981"/>
            <a:ext cx="11282039" cy="5322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kumimoji="0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再如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福楼拜</a:t>
            </a:r>
            <a:r>
              <a:rPr kumimoji="0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《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包法利夫人</a:t>
            </a:r>
            <a:r>
              <a:rPr kumimoji="0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》中：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寡妇（查理的前妻）瘦括括的，牙又长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……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骨头一把，套上袍子，就像剑入了鞘一样。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狄更斯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《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大卫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·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科波菲尔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》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中：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这位太太坐在炉子旁边的一把大椅子上，看上去就像是一捆衣服，我当时没有不小心坐在上面，至今还感到幸运。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02472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:p159="http://schemas.microsoft.com/office/powerpoint/2015/09/main" xmlns:p14="http://schemas.microsoft.com/office/powerpoint/2010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" y="1066165"/>
            <a:ext cx="1870710" cy="4725035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675130" y="1226489"/>
            <a:ext cx="10270490" cy="4564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</a:t>
            </a:r>
            <a:r>
              <a:rPr lang="zh-CN" altLang="en-US" sz="36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⑤</a:t>
            </a:r>
            <a:r>
              <a:rPr kumimoji="0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感官结合法。</a:t>
            </a:r>
            <a:r>
              <a:rPr kumimoji="0" sz="40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要使描写生动形象，在观察事物过程中，我们还可以调动自己的各种器官，对事物作非常细致地观察，细腻描摹，写准写活人、景、物的形、声、味、质感等要素。如鲁迅《社戏》：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:p159="http://schemas.microsoft.com/office/powerpoint/2015/09/main" xmlns:p14="http://schemas.microsoft.com/office/powerpoint/2010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524656" y="404735"/>
            <a:ext cx="11409898" cy="5744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kumimoji="0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两岸的豆麦和河底的水草所发散出来的清香，夹杂在水气中扑面的吹来；月色便朦胧在这水气里。淡黑的起伏的连山，仿佛是踊跃的铁的兽脊似的，都远远的向船尾跑去了，但我却还以为船慢。 </a:t>
            </a:r>
            <a:r>
              <a:rPr kumimoji="0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那声音大概是横笛，宛转，悠扬，使我的心也沉静，然而又自失起来，觉得要和他弥散在含着豆麦蕴藻之香的夜气里</a:t>
            </a:r>
            <a:r>
              <a:rPr kumimoji="0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    </a:t>
            </a:r>
            <a:r>
              <a:rPr kumimoji="0" sz="36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Arial"/>
              </a:rPr>
              <a:t>这段景物描写，作者调动嗅觉、触觉、视觉、听觉等多种感觉，细致生动地写出了月夜行船时看到的美丽的江南水乡夜景，烘托了作者看社戏的急切心情。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:p159="http://schemas.microsoft.com/office/powerpoint/2015/09/main" xmlns:p14="http://schemas.microsoft.com/office/powerpoint/2010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" y="1066165"/>
            <a:ext cx="1870710" cy="4725035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425310" y="430169"/>
            <a:ext cx="10302875" cy="5997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　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再如</a:t>
            </a: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《</a:t>
            </a:r>
            <a:r>
              <a:rPr kumimoji="0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鲁提辖拳打镇关西</a:t>
            </a: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</a:t>
            </a:r>
            <a:r>
              <a:rPr kumimoji="0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可谓写得有声有色，却只写了三拳</a:t>
            </a: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　　</a:t>
            </a:r>
            <a:r>
              <a:rPr kumimoji="0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第一拳从味觉方面设喻</a:t>
            </a: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kumimoji="0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似开了油酱铺：咸的、酸的、辣的，一发都滚出来</a:t>
            </a: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。”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　　</a:t>
            </a:r>
            <a:r>
              <a:rPr kumimoji="0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第二拳从视觉方面设喻</a:t>
            </a: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kumimoji="0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似开了个彩帛铺：红的、黑的、绛的，都绽将出来</a:t>
            </a: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。”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　　</a:t>
            </a:r>
            <a:r>
              <a:rPr kumimoji="0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第三拳从听觉方面设喻</a:t>
            </a: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kumimoji="0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似做了一个全堂水陆的道场：罄儿、钹儿、铙儿，一齐响</a:t>
            </a: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。”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　　</a:t>
            </a:r>
            <a:r>
              <a:rPr kumimoji="0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三个比喻贴切、生动，鲁达的力大勇猛和嫉恶如仇淋漓写出</a:t>
            </a:r>
            <a:r>
              <a:rPr kumimoji="0" sz="3200" b="1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82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82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0"/>
  <p:tag name="KSO_WM_TEMPLATE_MASTER_TYPE" val="1"/>
  <p:tag name="KSO_WM_TEMPLATE_COLOR_TYPE" val="1"/>
  <p:tag name="KSO_WM_TEMPLATE_MASTER_THUMB_INDEX" val="18"/>
  <p:tag name="KSO_WM_TAG_VERSION" val="1.0"/>
  <p:tag name="KSO_WM_BEAUTIFY_FLAG" val="#wm#"/>
  <p:tag name="KSO_WM_TEMPLATE_CATEGORY" val="custom"/>
  <p:tag name="KSO_WM_TEMPLATE_INDEX" val="20202828"/>
  <p:tag name="KSO_WM_TEMPLATE_THUMBS_INDEX" val="1、4、6、7、8、9、10、11、12、13、1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7"/>
  <p:tag name="KSO_WM_UNIT_LAYERLEVEL" val="1"/>
  <p:tag name="KSO_WM_TAG_VERSION" val="1.0"/>
  <p:tag name="KSO_WM_BEAUTIFY_FLAG" val="#wm#"/>
  <p:tag name="KSO_WM_UNIT_BK_DARK_LIGHT" val="2"/>
  <p:tag name="KSO_WM_UNIT_TYPE" val="y"/>
  <p:tag name="KSO_WM_UNIT_INDEX" val="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6"/>
  <p:tag name="KSO_WM_UNIT_LAYERLEVEL" val="1"/>
  <p:tag name="KSO_WM_TAG_VERSION" val="1.0"/>
  <p:tag name="KSO_WM_BEAUTIFY_FLAG" val="#wm#"/>
  <p:tag name="KSO_WM_UNIT_TYPE" val="y"/>
  <p:tag name="KSO_WM_UNIT_INDEX" val="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7"/>
  <p:tag name="KSO_WM_UNIT_LAYERLEVEL" val="1"/>
  <p:tag name="KSO_WM_TAG_VERSION" val="1.0"/>
  <p:tag name="KSO_WM_BEAUTIFY_FLAG" val="#wm#"/>
  <p:tag name="KSO_WM_UNIT_TYPE" val="y"/>
  <p:tag name="KSO_WM_UNIT_INDEX" val="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4"/>
  <p:tag name="KSO_WM_UNIT_LAYERLEVEL" val="1"/>
  <p:tag name="KSO_WM_TAG_VERSION" val="1.0"/>
  <p:tag name="KSO_WM_BEAUTIFY_FLAG" val="#wm#"/>
  <p:tag name="KSO_WM_UNIT_TYPE" val="y"/>
  <p:tag name="KSO_WM_UNIT_INDEX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5"/>
  <p:tag name="KSO_WM_UNIT_LAYERLEVEL" val="1"/>
  <p:tag name="KSO_WM_TAG_VERSION" val="1.0"/>
  <p:tag name="KSO_WM_BEAUTIFY_FLAG" val="#wm#"/>
  <p:tag name="KSO_WM_UNIT_TYPE" val="y"/>
  <p:tag name="KSO_WM_UNIT_INDEX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2"/>
  <p:tag name="KSO_WM_UNIT_LAYERLEVEL" val="1"/>
  <p:tag name="KSO_WM_TAG_VERSION" val="1.0"/>
  <p:tag name="KSO_WM_BEAUTIFY_FLAG" val="#wm#"/>
  <p:tag name="KSO_WM_UNIT_TYPE" val="y"/>
  <p:tag name="KSO_WM_UNIT_INDEX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3"/>
  <p:tag name="KSO_WM_UNIT_LAYERLEVEL" val="1"/>
  <p:tag name="KSO_WM_TAG_VERSION" val="1.0"/>
  <p:tag name="KSO_WM_BEAUTIFY_FLAG" val="#wm#"/>
  <p:tag name="KSO_WM_UNIT_TYPE" val="y"/>
  <p:tag name="KSO_WM_UNIT_INDEX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UNIT_BK_DARK_LIGHT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UNIT_BK_DARK_LIGHT" val="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2828_3"/>
  <p:tag name="KSO_WM_TEMPLATE_SUBCATEGORY" val="0"/>
  <p:tag name="KSO_WM_TEMPLATE_MASTER_TYPE" val="1"/>
  <p:tag name="KSO_WM_TEMPLATE_COLOR_TYPE" val="1"/>
  <p:tag name="KSO_WM_SLIDE_TYPE" val="contents"/>
  <p:tag name="KSO_WM_SLIDE_SUBTYPE" val="diag"/>
  <p:tag name="KSO_WM_SLIDE_ITEM_CNT" val="3"/>
  <p:tag name="KSO_WM_SLIDE_INDEX" val="3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202828"/>
  <p:tag name="KSO_WM_SLIDE_LAYOUT" val="a_l"/>
  <p:tag name="KSO_WM_SLIDE_LAYOUT_CNT" val="1_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02828_3*i*1"/>
  <p:tag name="KSO_WM_TEMPLATE_CATEGORY" val="custom"/>
  <p:tag name="KSO_WM_TEMPLATE_INDEX" val="20202828"/>
  <p:tag name="KSO_WM_UNIT_LAYERLEVEL" val="1"/>
  <p:tag name="KSO_WM_TAG_VERSION" val="1.0"/>
  <p:tag name="KSO_WM_BEAUTIFY_FLAG" val="#wm#"/>
  <p:tag name="KSO_WM_UNIT_FILL_FORE_SCHEMECOLOR_INDEX" val="1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2"/>
  <p:tag name="KSO_WM_UNIT_ID" val="custom20202828_3*i*2"/>
  <p:tag name="KSO_WM_TEMPLATE_CATEGORY" val="custom"/>
  <p:tag name="KSO_WM_TEMPLATE_INDEX" val="20202828"/>
  <p:tag name="KSO_WM_UNIT_LAYERLEVEL" val="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3"/>
  <p:tag name="KSO_WM_UNIT_ID" val="custom20202828_3*i*3"/>
  <p:tag name="KSO_WM_TEMPLATE_CATEGORY" val="custom"/>
  <p:tag name="KSO_WM_TEMPLATE_INDEX" val="20202828"/>
  <p:tag name="KSO_WM_UNIT_LAYERLEVEL" val="1"/>
  <p:tag name="KSO_WM_TAG_VERSION" val="1.0"/>
  <p:tag name="KSO_WM_BEAUTIFY_FLAG" val="#wm#"/>
  <p:tag name="KSO_WM_UNIT_USESOURCEFORMAT_APPLY" val="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1"/>
  <p:tag name="KSO_WM_UNIT_PRESET_TEXT" val="目   录"/>
  <p:tag name="KSO_WM_UNIT_NOCLEAR" val="0"/>
  <p:tag name="KSO_WM_UNIT_VALUE" val="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202828_3*a*1"/>
  <p:tag name="KSO_WM_TEMPLATE_CATEGORY" val="custom"/>
  <p:tag name="KSO_WM_TEMPLATE_INDEX" val="20202828"/>
  <p:tag name="KSO_WM_UNIT_LAYERLEVEL" val="1"/>
  <p:tag name="KSO_WM_TAG_VERSION" val="1.0"/>
  <p:tag name="KSO_WM_BEAUTIFY_FLAG" val="#wm#"/>
  <p:tag name="KSO_WM_UNIT_ISNUMDGMTITLE" val="0"/>
  <p:tag name="KSO_WM_UNIT_TEXT_FILL_FORE_SCHEMECOLOR_INDEX" val="14"/>
  <p:tag name="KSO_WM_UNIT_TEXT_FILL_TYPE" val="1"/>
  <p:tag name="KSO_WM_UNIT_USESOURCEFORMAT_APPLY" val="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custom20202828_3*l_h_i*1_1_1"/>
  <p:tag name="KSO_WM_TEMPLATE_CATEGORY" val="custom"/>
  <p:tag name="KSO_WM_TEMPLATE_INDEX" val="20202828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USESOURCEFORMAT_APPLY" val="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，简明扼要的阐述您的观点。"/>
  <p:tag name="KSO_WM_UNIT_NOCLEAR" val="0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custom20202828_3*l_h_f*1_1_1"/>
  <p:tag name="KSO_WM_TEMPLATE_CATEGORY" val="custom"/>
  <p:tag name="KSO_WM_TEMPLATE_INDEX" val="20202828"/>
  <p:tag name="KSO_WM_UNIT_LAYERLEVEL" val="1_1_1"/>
  <p:tag name="KSO_WM_TAG_VERSION" val="1.0"/>
  <p:tag name="KSO_WM_UNIT_SUBTYPE" val="a"/>
  <p:tag name="KSO_WM_UNIT_TEXT_FILL_FORE_SCHEMECOLOR_INDEX" val="13"/>
  <p:tag name="KSO_WM_UNIT_TEXT_FILL_TYPE" val="1"/>
  <p:tag name="KSO_WM_UNIT_USESOURCEFORMAT_APPLY" val="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custom20202828_3*l_h_i*1_2_1"/>
  <p:tag name="KSO_WM_TEMPLATE_CATEGORY" val="custom"/>
  <p:tag name="KSO_WM_TEMPLATE_INDEX" val="20202828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USESOURCEFORMAT_APPLY" val="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，简明扼要的阐述您的观点。"/>
  <p:tag name="KSO_WM_UNIT_NOCLEAR" val="0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custom20202828_3*l_h_f*1_2_1"/>
  <p:tag name="KSO_WM_TEMPLATE_CATEGORY" val="custom"/>
  <p:tag name="KSO_WM_TEMPLATE_INDEX" val="20202828"/>
  <p:tag name="KSO_WM_UNIT_LAYERLEVEL" val="1_1_1"/>
  <p:tag name="KSO_WM_TAG_VERSION" val="1.0"/>
  <p:tag name="KSO_WM_UNIT_SUBTYPE" val="a"/>
  <p:tag name="KSO_WM_UNIT_TEXT_FILL_FORE_SCHEMECOLOR_INDEX" val="13"/>
  <p:tag name="KSO_WM_UNIT_TEXT_FILL_TYPE" val="1"/>
  <p:tag name="KSO_WM_UNIT_USESOURCEFORMAT_APPLY" val="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custom20202828_3*l_h_i*1_3_1"/>
  <p:tag name="KSO_WM_TEMPLATE_CATEGORY" val="custom"/>
  <p:tag name="KSO_WM_TEMPLATE_INDEX" val="20202828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USESOURCEFORMAT_APPLY" val="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，简明扼要的阐述您的观点。"/>
  <p:tag name="KSO_WM_UNIT_NOCLEAR" val="0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custom20202828_3*l_h_f*1_3_1"/>
  <p:tag name="KSO_WM_TEMPLATE_CATEGORY" val="custom"/>
  <p:tag name="KSO_WM_TEMPLATE_INDEX" val="20202828"/>
  <p:tag name="KSO_WM_UNIT_LAYERLEVEL" val="1_1_1"/>
  <p:tag name="KSO_WM_TAG_VERSION" val="1.0"/>
  <p:tag name="KSO_WM_UNIT_SUBTYPE" val="a"/>
  <p:tag name="KSO_WM_UNIT_TEXT_FILL_FORE_SCHEMECOLOR_INDEX" val="13"/>
  <p:tag name="KSO_WM_UNIT_TEXT_FILL_TYPE" val="1"/>
  <p:tag name="KSO_WM_UNIT_USESOURCEFORMAT_APPLY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738,&quot;width&quot;:1894}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7198,&quot;width&quot;:14797}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2828_10"/>
  <p:tag name="KSO_WM_TEMPLATE_SUBCATEGORY" val="0"/>
  <p:tag name="KSO_WM_SLIDE_TYPE" val="text"/>
  <p:tag name="KSO_WM_SLIDE_SUBTYPE" val="picTxt"/>
  <p:tag name="KSO_WM_SLIDE_ITEM_CNT" val="0"/>
  <p:tag name="KSO_WM_SLIDE_INDEX" val="10"/>
  <p:tag name="KSO_WM_SLIDE_SIZE" val="866*400"/>
  <p:tag name="KSO_WM_SLIDE_POSITION" val="45*60"/>
  <p:tag name="KSO_WM_TAG_VERSION" val="1.0"/>
  <p:tag name="KSO_WM_BEAUTIFY_FLAG" val="#wm#"/>
  <p:tag name="KSO_WM_TEMPLATE_CATEGORY" val="custom"/>
  <p:tag name="KSO_WM_TEMPLATE_INDEX" val="20202828"/>
  <p:tag name="KSO_WM_SLIDE_LAYOUT" val="a_d_f"/>
  <p:tag name="KSO_WM_SLIDE_LAYOUT_CNT" val="1_1_1"/>
  <p:tag name="KSO_WM_TEMPLATE_MASTER_TYPE" val="1"/>
  <p:tag name="KSO_WM_TEMPLATE_COLOR_TYPE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2828_10"/>
  <p:tag name="KSO_WM_TEMPLATE_SUBCATEGORY" val="0"/>
  <p:tag name="KSO_WM_SLIDE_TYPE" val="text"/>
  <p:tag name="KSO_WM_SLIDE_SUBTYPE" val="picTxt"/>
  <p:tag name="KSO_WM_SLIDE_ITEM_CNT" val="0"/>
  <p:tag name="KSO_WM_SLIDE_INDEX" val="10"/>
  <p:tag name="KSO_WM_SLIDE_SIZE" val="866*400"/>
  <p:tag name="KSO_WM_SLIDE_POSITION" val="45*60"/>
  <p:tag name="KSO_WM_TAG_VERSION" val="1.0"/>
  <p:tag name="KSO_WM_BEAUTIFY_FLAG" val="#wm#"/>
  <p:tag name="KSO_WM_TEMPLATE_CATEGORY" val="custom"/>
  <p:tag name="KSO_WM_TEMPLATE_INDEX" val="20202828"/>
  <p:tag name="KSO_WM_SLIDE_LAYOUT" val="a_d_f"/>
  <p:tag name="KSO_WM_SLIDE_LAYOUT_CNT" val="1_1_1"/>
  <p:tag name="KSO_WM_TEMPLATE_MASTER_TYPE" val="1"/>
  <p:tag name="KSO_WM_TEMPLATE_COLOR_TYPE" val="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2828_10"/>
  <p:tag name="KSO_WM_TEMPLATE_SUBCATEGORY" val="0"/>
  <p:tag name="KSO_WM_SLIDE_TYPE" val="text"/>
  <p:tag name="KSO_WM_SLIDE_SUBTYPE" val="picTxt"/>
  <p:tag name="KSO_WM_SLIDE_ITEM_CNT" val="0"/>
  <p:tag name="KSO_WM_SLIDE_INDEX" val="10"/>
  <p:tag name="KSO_WM_SLIDE_SIZE" val="866*400"/>
  <p:tag name="KSO_WM_SLIDE_POSITION" val="45*60"/>
  <p:tag name="KSO_WM_TAG_VERSION" val="1.0"/>
  <p:tag name="KSO_WM_BEAUTIFY_FLAG" val="#wm#"/>
  <p:tag name="KSO_WM_TEMPLATE_CATEGORY" val="custom"/>
  <p:tag name="KSO_WM_TEMPLATE_INDEX" val="20202828"/>
  <p:tag name="KSO_WM_SLIDE_LAYOUT" val="a_d_f"/>
  <p:tag name="KSO_WM_SLIDE_LAYOUT_CNT" val="1_1_1"/>
  <p:tag name="KSO_WM_TEMPLATE_MASTER_TYPE" val="1"/>
  <p:tag name="KSO_WM_TEMPLATE_COLOR_TYPE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">
      <a:dk1>
        <a:srgbClr val="000000"/>
      </a:dk1>
      <a:lt1>
        <a:srgbClr val="FFFFFF"/>
      </a:lt1>
      <a:dk2>
        <a:srgbClr val="E9F0F0"/>
      </a:dk2>
      <a:lt2>
        <a:srgbClr val="FFFFFF"/>
      </a:lt2>
      <a:accent1>
        <a:srgbClr val="848DA5"/>
      </a:accent1>
      <a:accent2>
        <a:srgbClr val="848DA5"/>
      </a:accent2>
      <a:accent3>
        <a:srgbClr val="8E89A0"/>
      </a:accent3>
      <a:accent4>
        <a:srgbClr val="98859D"/>
      </a:accent4>
      <a:accent5>
        <a:srgbClr val="A28098"/>
      </a:accent5>
      <a:accent6>
        <a:srgbClr val="AA7C92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1426</Words>
  <Application>Microsoft Office PowerPoint</Application>
  <PresentationFormat>宽屏</PresentationFormat>
  <Paragraphs>87</Paragraphs>
  <Slides>26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等线</vt:lpstr>
      <vt:lpstr>等线 Light</vt:lpstr>
      <vt:lpstr>方正小标宋简体</vt:lpstr>
      <vt:lpstr>仿宋</vt:lpstr>
      <vt:lpstr>黑体</vt:lpstr>
      <vt:lpstr>楷体</vt:lpstr>
      <vt:lpstr>隶书</vt:lpstr>
      <vt:lpstr>宋体</vt:lpstr>
      <vt:lpstr>微软雅黑</vt:lpstr>
      <vt:lpstr>Arial</vt:lpstr>
      <vt:lpstr>Calibri</vt:lpstr>
      <vt:lpstr>Calibri Light</vt:lpstr>
      <vt:lpstr>Office 主题​​</vt:lpstr>
      <vt:lpstr>1_Office 主题​​</vt:lpstr>
      <vt:lpstr>Office 主题</vt:lpstr>
      <vt:lpstr>这滋味妙不可言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“跑步”</vt:lpstr>
      <vt:lpstr>PowerPoint 演示文稿</vt:lpstr>
      <vt:lpstr>PowerPoint 演示文稿</vt:lpstr>
      <vt:lpstr>学化学——《我是如此热爱化学》</vt:lpstr>
      <vt:lpstr>PowerPoint 演示文稿</vt:lpstr>
      <vt:lpstr>PowerPoint 演示文稿</vt:lpstr>
      <vt:lpstr>泡茶——《这个春天，我再一次感受到泡茶的魅力》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这滋味妙不可言</dc:title>
  <dc:creator>叶 海宇</dc:creator>
  <cp:lastModifiedBy>叶 海宇</cp:lastModifiedBy>
  <cp:revision>4</cp:revision>
  <dcterms:created xsi:type="dcterms:W3CDTF">2023-05-29T03:19:59Z</dcterms:created>
  <dcterms:modified xsi:type="dcterms:W3CDTF">2023-05-29T05:43:17Z</dcterms:modified>
</cp:coreProperties>
</file>