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62" r:id="rId4"/>
    <p:sldMasterId id="2147483675" r:id="rId5"/>
    <p:sldMasterId id="2147483687" r:id="rId6"/>
  </p:sldMasterIdLst>
  <p:notesMasterIdLst>
    <p:notesMasterId r:id="rId9"/>
  </p:notesMasterIdLst>
  <p:sldIdLst>
    <p:sldId id="256" r:id="rId7"/>
    <p:sldId id="271" r:id="rId8"/>
    <p:sldId id="272" r:id="rId10"/>
    <p:sldId id="273" r:id="rId11"/>
    <p:sldId id="274" r:id="rId12"/>
    <p:sldId id="257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94" r:id="rId27"/>
    <p:sldId id="289" r:id="rId28"/>
    <p:sldId id="290" r:id="rId29"/>
    <p:sldId id="291" r:id="rId30"/>
    <p:sldId id="292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6" r:id="rId43"/>
    <p:sldId id="317" r:id="rId44"/>
    <p:sldId id="318" r:id="rId45"/>
    <p:sldId id="319" r:id="rId46"/>
    <p:sldId id="320" r:id="rId47"/>
    <p:sldId id="321" r:id="rId48"/>
    <p:sldId id="322" r:id="rId49"/>
    <p:sldId id="323" r:id="rId50"/>
    <p:sldId id="324" r:id="rId51"/>
    <p:sldId id="325" r:id="rId52"/>
    <p:sldId id="326" r:id="rId53"/>
    <p:sldId id="327" r:id="rId54"/>
    <p:sldId id="265" r:id="rId55"/>
    <p:sldId id="266" r:id="rId56"/>
    <p:sldId id="267" r:id="rId57"/>
    <p:sldId id="268" r:id="rId58"/>
  </p:sldIdLst>
  <p:sldSz cx="12192000" cy="6858000"/>
  <p:notesSz cx="6858000" cy="9144000"/>
  <p:defaultTextStyle>
    <a:defPPr>
      <a:defRPr lang="en-U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</p:showPr>
  <p:clrMru>
    <a:srgbClr val="0066FF"/>
    <a:srgbClr val="1927A7"/>
    <a:srgbClr val="2817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91"/>
    <p:restoredTop sz="94660"/>
  </p:normalViewPr>
  <p:slideViewPr>
    <p:cSldViewPr showGuides="1">
      <p:cViewPr varScale="1">
        <p:scale>
          <a:sx n="90" d="100"/>
          <a:sy n="90" d="100"/>
        </p:scale>
        <p:origin x="84" y="4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1" Type="http://schemas.openxmlformats.org/officeDocument/2006/relationships/tableStyles" Target="tableStyles.xml"/><Relationship Id="rId60" Type="http://schemas.openxmlformats.org/officeDocument/2006/relationships/viewProps" Target="viewProps.xml"/><Relationship Id="rId6" Type="http://schemas.openxmlformats.org/officeDocument/2006/relationships/slideMaster" Target="slideMasters/slideMaster5.xml"/><Relationship Id="rId59" Type="http://schemas.openxmlformats.org/officeDocument/2006/relationships/presProps" Target="presProps.xml"/><Relationship Id="rId58" Type="http://schemas.openxmlformats.org/officeDocument/2006/relationships/slide" Target="slides/slide51.xml"/><Relationship Id="rId57" Type="http://schemas.openxmlformats.org/officeDocument/2006/relationships/slide" Target="slides/slide50.xml"/><Relationship Id="rId56" Type="http://schemas.openxmlformats.org/officeDocument/2006/relationships/slide" Target="slides/slide49.xml"/><Relationship Id="rId55" Type="http://schemas.openxmlformats.org/officeDocument/2006/relationships/slide" Target="slides/slide48.xml"/><Relationship Id="rId54" Type="http://schemas.openxmlformats.org/officeDocument/2006/relationships/slide" Target="slides/slide47.xml"/><Relationship Id="rId53" Type="http://schemas.openxmlformats.org/officeDocument/2006/relationships/slide" Target="slides/slide46.xml"/><Relationship Id="rId52" Type="http://schemas.openxmlformats.org/officeDocument/2006/relationships/slide" Target="slides/slide45.xml"/><Relationship Id="rId51" Type="http://schemas.openxmlformats.org/officeDocument/2006/relationships/slide" Target="slides/slide44.xml"/><Relationship Id="rId50" Type="http://schemas.openxmlformats.org/officeDocument/2006/relationships/slide" Target="slides/slide43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42.xml"/><Relationship Id="rId48" Type="http://schemas.openxmlformats.org/officeDocument/2006/relationships/slide" Target="slides/slide41.xml"/><Relationship Id="rId47" Type="http://schemas.openxmlformats.org/officeDocument/2006/relationships/slide" Target="slides/slide40.xml"/><Relationship Id="rId46" Type="http://schemas.openxmlformats.org/officeDocument/2006/relationships/slide" Target="slides/slide39.xml"/><Relationship Id="rId45" Type="http://schemas.openxmlformats.org/officeDocument/2006/relationships/slide" Target="slides/slide38.xml"/><Relationship Id="rId44" Type="http://schemas.openxmlformats.org/officeDocument/2006/relationships/slide" Target="slides/slide37.xml"/><Relationship Id="rId43" Type="http://schemas.openxmlformats.org/officeDocument/2006/relationships/slide" Target="slides/slide36.xml"/><Relationship Id="rId42" Type="http://schemas.openxmlformats.org/officeDocument/2006/relationships/slide" Target="slides/slide35.xml"/><Relationship Id="rId41" Type="http://schemas.openxmlformats.org/officeDocument/2006/relationships/slide" Target="slides/slide34.xml"/><Relationship Id="rId40" Type="http://schemas.openxmlformats.org/officeDocument/2006/relationships/slide" Target="slides/slide33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4100" name="页脚占位符 4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  <p:sp>
        <p:nvSpPr>
          <p:cNvPr id="4101" name="页眉占位符 5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26628" name="页脚占位符 1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  <p:sp>
        <p:nvSpPr>
          <p:cNvPr id="26629" name="页眉占位符 2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直接连接符 39"/>
          <p:cNvSpPr/>
          <p:nvPr/>
        </p:nvSpPr>
        <p:spPr>
          <a:xfrm>
            <a:off x="9753600" y="1066800"/>
            <a:ext cx="0" cy="4495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6147" name="组合 40"/>
          <p:cNvGrpSpPr/>
          <p:nvPr/>
        </p:nvGrpSpPr>
        <p:grpSpPr>
          <a:xfrm>
            <a:off x="9990667" y="2992438"/>
            <a:ext cx="1784351" cy="2189162"/>
            <a:chOff x="0" y="0"/>
            <a:chExt cx="843" cy="1379"/>
          </a:xfrm>
        </p:grpSpPr>
        <p:sp>
          <p:nvSpPr>
            <p:cNvPr id="6154" name="椭圆 41"/>
            <p:cNvSpPr/>
            <p:nvPr/>
          </p:nvSpPr>
          <p:spPr>
            <a:xfrm>
              <a:off x="0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55" name="椭圆 42"/>
            <p:cNvSpPr/>
            <p:nvPr/>
          </p:nvSpPr>
          <p:spPr>
            <a:xfrm>
              <a:off x="179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56" name="椭圆 43"/>
            <p:cNvSpPr/>
            <p:nvPr/>
          </p:nvSpPr>
          <p:spPr>
            <a:xfrm>
              <a:off x="358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57" name="椭圆 44"/>
            <p:cNvSpPr/>
            <p:nvPr/>
          </p:nvSpPr>
          <p:spPr>
            <a:xfrm>
              <a:off x="0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58" name="椭圆 45"/>
            <p:cNvSpPr/>
            <p:nvPr/>
          </p:nvSpPr>
          <p:spPr>
            <a:xfrm>
              <a:off x="179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59" name="椭圆 46"/>
            <p:cNvSpPr/>
            <p:nvPr/>
          </p:nvSpPr>
          <p:spPr>
            <a:xfrm>
              <a:off x="358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60" name="椭圆 47"/>
            <p:cNvSpPr/>
            <p:nvPr/>
          </p:nvSpPr>
          <p:spPr>
            <a:xfrm>
              <a:off x="537" y="1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61" name="椭圆 48"/>
            <p:cNvSpPr/>
            <p:nvPr/>
          </p:nvSpPr>
          <p:spPr>
            <a:xfrm>
              <a:off x="0" y="358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62" name="椭圆 49"/>
            <p:cNvSpPr/>
            <p:nvPr/>
          </p:nvSpPr>
          <p:spPr>
            <a:xfrm>
              <a:off x="179" y="358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63" name="椭圆 50"/>
            <p:cNvSpPr/>
            <p:nvPr/>
          </p:nvSpPr>
          <p:spPr>
            <a:xfrm>
              <a:off x="358" y="358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64" name="椭圆 51"/>
            <p:cNvSpPr/>
            <p:nvPr/>
          </p:nvSpPr>
          <p:spPr>
            <a:xfrm>
              <a:off x="537" y="358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65" name="椭圆 52"/>
            <p:cNvSpPr/>
            <p:nvPr/>
          </p:nvSpPr>
          <p:spPr>
            <a:xfrm>
              <a:off x="716" y="3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66" name="椭圆 53"/>
            <p:cNvSpPr/>
            <p:nvPr/>
          </p:nvSpPr>
          <p:spPr>
            <a:xfrm>
              <a:off x="0" y="536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67" name="椭圆 54"/>
            <p:cNvSpPr/>
            <p:nvPr/>
          </p:nvSpPr>
          <p:spPr>
            <a:xfrm>
              <a:off x="179" y="536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68" name="椭圆 55"/>
            <p:cNvSpPr/>
            <p:nvPr/>
          </p:nvSpPr>
          <p:spPr>
            <a:xfrm>
              <a:off x="358" y="536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69" name="椭圆 56"/>
            <p:cNvSpPr/>
            <p:nvPr/>
          </p:nvSpPr>
          <p:spPr>
            <a:xfrm>
              <a:off x="537" y="536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70" name="椭圆 57"/>
            <p:cNvSpPr/>
            <p:nvPr/>
          </p:nvSpPr>
          <p:spPr>
            <a:xfrm>
              <a:off x="0" y="715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71" name="椭圆 58"/>
            <p:cNvSpPr/>
            <p:nvPr/>
          </p:nvSpPr>
          <p:spPr>
            <a:xfrm>
              <a:off x="179" y="715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72" name="椭圆 59"/>
            <p:cNvSpPr/>
            <p:nvPr/>
          </p:nvSpPr>
          <p:spPr>
            <a:xfrm>
              <a:off x="358" y="715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73" name="椭圆 60"/>
            <p:cNvSpPr/>
            <p:nvPr/>
          </p:nvSpPr>
          <p:spPr>
            <a:xfrm>
              <a:off x="537" y="715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74" name="椭圆 61"/>
            <p:cNvSpPr/>
            <p:nvPr/>
          </p:nvSpPr>
          <p:spPr>
            <a:xfrm>
              <a:off x="716" y="715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75" name="椭圆 62"/>
            <p:cNvSpPr/>
            <p:nvPr/>
          </p:nvSpPr>
          <p:spPr>
            <a:xfrm>
              <a:off x="0" y="89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76" name="椭圆 63"/>
            <p:cNvSpPr/>
            <p:nvPr/>
          </p:nvSpPr>
          <p:spPr>
            <a:xfrm>
              <a:off x="179" y="894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77" name="椭圆 64"/>
            <p:cNvSpPr/>
            <p:nvPr/>
          </p:nvSpPr>
          <p:spPr>
            <a:xfrm>
              <a:off x="358" y="894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78" name="椭圆 65"/>
            <p:cNvSpPr/>
            <p:nvPr/>
          </p:nvSpPr>
          <p:spPr>
            <a:xfrm>
              <a:off x="537" y="894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79" name="椭圆 66"/>
            <p:cNvSpPr/>
            <p:nvPr/>
          </p:nvSpPr>
          <p:spPr>
            <a:xfrm>
              <a:off x="0" y="107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80" name="椭圆 67"/>
            <p:cNvSpPr/>
            <p:nvPr/>
          </p:nvSpPr>
          <p:spPr>
            <a:xfrm>
              <a:off x="179" y="107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81" name="椭圆 68"/>
            <p:cNvSpPr/>
            <p:nvPr/>
          </p:nvSpPr>
          <p:spPr>
            <a:xfrm>
              <a:off x="358" y="1073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82" name="椭圆 69"/>
            <p:cNvSpPr/>
            <p:nvPr/>
          </p:nvSpPr>
          <p:spPr>
            <a:xfrm>
              <a:off x="537" y="1073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83" name="椭圆 70"/>
            <p:cNvSpPr/>
            <p:nvPr/>
          </p:nvSpPr>
          <p:spPr>
            <a:xfrm>
              <a:off x="179" y="1252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184" name="椭圆 71"/>
            <p:cNvSpPr/>
            <p:nvPr/>
          </p:nvSpPr>
          <p:spPr>
            <a:xfrm>
              <a:off x="537" y="1252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6148" name="直接连接符 72"/>
          <p:cNvSpPr/>
          <p:nvPr/>
        </p:nvSpPr>
        <p:spPr>
          <a:xfrm>
            <a:off x="406400" y="2819400"/>
            <a:ext cx="10972800" cy="0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421217" y="466725"/>
            <a:ext cx="9042400" cy="2133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 algn="r">
              <a:defRPr sz="48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1132417" y="3049588"/>
            <a:ext cx="8331200" cy="2362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r">
              <a:buNone/>
              <a:defRPr sz="3200"/>
            </a:lvl1pPr>
            <a:lvl2pPr marL="344805" lvl="1" indent="0" algn="ctr">
              <a:buNone/>
              <a:defRPr sz="3200"/>
            </a:lvl2pPr>
            <a:lvl3pPr marL="694055" lvl="2" indent="0" algn="ctr">
              <a:buNone/>
              <a:defRPr sz="3200"/>
            </a:lvl3pPr>
            <a:lvl4pPr marL="989330" lvl="3" indent="0" algn="ctr">
              <a:buNone/>
              <a:defRPr sz="3200"/>
            </a:lvl4pPr>
            <a:lvl5pPr marL="1282700" lvl="4" indent="0" algn="ctr">
              <a:buNone/>
              <a:defRPr sz="32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74" name="日期占位符 2052"/>
          <p:cNvSpPr>
            <a:spLocks noGrp="1"/>
          </p:cNvSpPr>
          <p:nvPr>
            <p:ph type="dt" sz="half" idx="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 anchor="t"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5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 anchor="t"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6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 anchor="t"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0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0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719263"/>
            <a:ext cx="5376672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719263"/>
            <a:ext cx="5376672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0" name="日期占位符 4"/>
          <p:cNvSpPr>
            <a:spLocks noGrp="1"/>
          </p:cNvSpPr>
          <p:nvPr>
            <p:ph type="dt" sz="half" idx="1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页脚占位符 5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0" name="日期占位符 6"/>
          <p:cNvSpPr>
            <a:spLocks noGrp="1"/>
          </p:cNvSpPr>
          <p:nvPr>
            <p:ph type="dt" sz="half" idx="1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页脚占位符 7"/>
          <p:cNvSpPr>
            <a:spLocks noGrp="1"/>
          </p:cNvSpPr>
          <p:nvPr>
            <p:ph type="ftr" sz="quarter" idx="1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0" name="日期占位符 2"/>
          <p:cNvSpPr>
            <a:spLocks noGrp="1"/>
          </p:cNvSpPr>
          <p:nvPr>
            <p:ph type="dt" sz="half" idx="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页脚占位符 3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日期占位符 1"/>
          <p:cNvSpPr>
            <a:spLocks noGrp="1"/>
          </p:cNvSpPr>
          <p:nvPr>
            <p:ph type="dt" sz="half" idx="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FE5CAE3-D4AA-42C6-AA1E-BF6BB68F4D84}" type="datetime1"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页脚占位符 2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0" name="日期占位符 4"/>
          <p:cNvSpPr>
            <a:spLocks noGrp="1"/>
          </p:cNvSpPr>
          <p:nvPr>
            <p:ph type="dt" sz="half" idx="1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页脚占位符 5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0" name="日期占位符 4"/>
          <p:cNvSpPr>
            <a:spLocks noGrp="1"/>
          </p:cNvSpPr>
          <p:nvPr>
            <p:ph type="dt" sz="half" idx="1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页脚占位符 5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0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122238"/>
            <a:ext cx="27432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22238"/>
            <a:ext cx="8070573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0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6172200" y="1825625"/>
            <a:ext cx="5181600" cy="4351338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/>
            </a:pPr>
            <a:endParaRPr kumimoji="0" lang="zh-CN" altLang="en-US" sz="3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日期占位符 4"/>
          <p:cNvSpPr>
            <a:spLocks noGrp="1"/>
          </p:cNvSpPr>
          <p:nvPr>
            <p:ph type="dt" sz="half" idx="1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68D4DA3-E779-46A0-B9B8-AEF611A40CAF}" type="datetime1"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页脚占位符 5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5283200" y="1066800"/>
            <a:ext cx="6197600" cy="198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noProof="0" smtClean="0"/>
              <a:t>单击此处编辑母版标题样式</a:t>
            </a:r>
            <a:endParaRPr lang="zh-CN" noProof="0" smtClean="0"/>
          </a:p>
        </p:txBody>
      </p:sp>
      <p:sp>
        <p:nvSpPr>
          <p:cNvPr id="4099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5283200" y="3657600"/>
            <a:ext cx="6096000" cy="1676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noProof="0" smtClean="0"/>
              <a:t>单击此处编辑母版副标题样式</a:t>
            </a:r>
            <a:endParaRPr lang="zh-CN" noProof="0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2167" y="6076950"/>
            <a:ext cx="3052233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076950"/>
            <a:ext cx="38608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076950"/>
            <a:ext cx="3052233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6400" y="1981200"/>
            <a:ext cx="559223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1833" y="1981200"/>
            <a:ext cx="559223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7151" y="685800"/>
            <a:ext cx="2846916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85800"/>
            <a:ext cx="8341784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5283200" y="1066800"/>
            <a:ext cx="6197600" cy="1981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noProof="0" smtClean="0"/>
              <a:t>单击此处编辑母版标题样式</a:t>
            </a:r>
            <a:endParaRPr lang="zh-CN" noProof="0" smtClean="0"/>
          </a:p>
        </p:txBody>
      </p:sp>
      <p:sp>
        <p:nvSpPr>
          <p:cNvPr id="20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5283200" y="3657600"/>
            <a:ext cx="6096000" cy="1676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noProof="0" smtClean="0"/>
              <a:t>单击此处编辑母版副标题样式</a:t>
            </a:r>
            <a:endParaRPr lang="zh-CN" noProof="0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2167" y="6076950"/>
            <a:ext cx="3052233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076950"/>
            <a:ext cx="38608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076950"/>
            <a:ext cx="3052233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6400" y="1981200"/>
            <a:ext cx="559223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1833" y="1981200"/>
            <a:ext cx="559223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7151" y="685800"/>
            <a:ext cx="2846916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85800"/>
            <a:ext cx="8341784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3" Type="http://schemas.openxmlformats.org/officeDocument/2006/relationships/theme" Target="../theme/theme4.xml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3" Type="http://schemas.openxmlformats.org/officeDocument/2006/relationships/theme" Target="../theme/theme5.xml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charset="0"/>
          <a:ea typeface="宋体" panose="02010600030101010101" pitchFamily="2" charset="-122"/>
        </a:defRPr>
      </a:lvl9pPr>
    </p:titleStyle>
    <p:bodyStyle>
      <a:lvl1pPr marL="457200" indent="-4572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rtl="0" eaLnBrk="0" fontAlgn="base" hangingPunct="0">
        <a:spcBef>
          <a:spcPts val="130"/>
        </a:spcBef>
        <a:spcAft>
          <a:spcPct val="0"/>
        </a:spcAft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直接连接符 1025"/>
          <p:cNvSpPr/>
          <p:nvPr/>
        </p:nvSpPr>
        <p:spPr>
          <a:xfrm>
            <a:off x="10617200" y="152400"/>
            <a:ext cx="0" cy="1524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5" name="标题 1026"/>
          <p:cNvSpPr>
            <a:spLocks noGrp="1"/>
          </p:cNvSpPr>
          <p:nvPr>
            <p:ph type="title"/>
          </p:nvPr>
        </p:nvSpPr>
        <p:spPr>
          <a:xfrm>
            <a:off x="609600" y="122238"/>
            <a:ext cx="10058400" cy="1295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6" name="文本占位符 1027"/>
          <p:cNvSpPr>
            <a:spLocks noGrp="1"/>
          </p:cNvSpPr>
          <p:nvPr>
            <p:ph type="body" idx="1"/>
          </p:nvPr>
        </p:nvSpPr>
        <p:spPr>
          <a:xfrm>
            <a:off x="609600" y="1719263"/>
            <a:ext cx="10972800" cy="44116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9" name="日期占位符 1028"/>
          <p:cNvSpPr>
            <a:spLocks noGrp="1"/>
          </p:cNvSpPr>
          <p:nvPr>
            <p:ph type="dt" sz="half" idx="2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anose="020B0604020202020204" pitchFamily="34" charset="0"/>
              <a:buNone/>
              <a:defRPr sz="10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ECE0A6A-B8D5-4071-8082-1A37EC3EB5DC}" type="datetime1">
              <a:rPr kumimoji="0" lang="zh-CN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页脚占位符 1029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buFont typeface="Arial" panose="020B0604020202020204" pitchFamily="34" charset="0"/>
              <a:buNone/>
              <a:defRPr sz="100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灯片编号占位符 1030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buFont typeface="Arial" panose="020B0604020202020204" pitchFamily="34" charset="0"/>
              <a:defRPr sz="1000">
                <a:solidFill>
                  <a:srgbClr val="000000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  <p:grpSp>
        <p:nvGrpSpPr>
          <p:cNvPr id="3080" name="组合 1031"/>
          <p:cNvGrpSpPr/>
          <p:nvPr/>
        </p:nvGrpSpPr>
        <p:grpSpPr>
          <a:xfrm>
            <a:off x="10871200" y="152400"/>
            <a:ext cx="1056217" cy="1295400"/>
            <a:chOff x="0" y="0"/>
            <a:chExt cx="528" cy="864"/>
          </a:xfrm>
        </p:grpSpPr>
        <p:sp>
          <p:nvSpPr>
            <p:cNvPr id="3081" name="椭圆 1032"/>
            <p:cNvSpPr/>
            <p:nvPr/>
          </p:nvSpPr>
          <p:spPr>
            <a:xfrm>
              <a:off x="0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82" name="椭圆 1033"/>
            <p:cNvSpPr/>
            <p:nvPr/>
          </p:nvSpPr>
          <p:spPr>
            <a:xfrm>
              <a:off x="112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83" name="椭圆 1034"/>
            <p:cNvSpPr/>
            <p:nvPr/>
          </p:nvSpPr>
          <p:spPr>
            <a:xfrm>
              <a:off x="224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84" name="椭圆 1035"/>
            <p:cNvSpPr/>
            <p:nvPr/>
          </p:nvSpPr>
          <p:spPr>
            <a:xfrm>
              <a:off x="0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85" name="椭圆 1036"/>
            <p:cNvSpPr/>
            <p:nvPr/>
          </p:nvSpPr>
          <p:spPr>
            <a:xfrm>
              <a:off x="112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86" name="椭圆 1037"/>
            <p:cNvSpPr/>
            <p:nvPr/>
          </p:nvSpPr>
          <p:spPr>
            <a:xfrm>
              <a:off x="224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87" name="椭圆 1038"/>
            <p:cNvSpPr/>
            <p:nvPr/>
          </p:nvSpPr>
          <p:spPr>
            <a:xfrm>
              <a:off x="336" y="11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88" name="椭圆 1039"/>
            <p:cNvSpPr/>
            <p:nvPr/>
          </p:nvSpPr>
          <p:spPr>
            <a:xfrm>
              <a:off x="0" y="22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89" name="椭圆 1040"/>
            <p:cNvSpPr/>
            <p:nvPr/>
          </p:nvSpPr>
          <p:spPr>
            <a:xfrm>
              <a:off x="112" y="22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90" name="椭圆 1041"/>
            <p:cNvSpPr/>
            <p:nvPr/>
          </p:nvSpPr>
          <p:spPr>
            <a:xfrm>
              <a:off x="224" y="22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91" name="椭圆 1042"/>
            <p:cNvSpPr/>
            <p:nvPr/>
          </p:nvSpPr>
          <p:spPr>
            <a:xfrm>
              <a:off x="336" y="22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92" name="椭圆 1043"/>
            <p:cNvSpPr/>
            <p:nvPr/>
          </p:nvSpPr>
          <p:spPr>
            <a:xfrm>
              <a:off x="448" y="22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93" name="椭圆 1044"/>
            <p:cNvSpPr/>
            <p:nvPr/>
          </p:nvSpPr>
          <p:spPr>
            <a:xfrm>
              <a:off x="0" y="33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94" name="椭圆 1045"/>
            <p:cNvSpPr/>
            <p:nvPr/>
          </p:nvSpPr>
          <p:spPr>
            <a:xfrm>
              <a:off x="112" y="33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95" name="椭圆 1046"/>
            <p:cNvSpPr/>
            <p:nvPr/>
          </p:nvSpPr>
          <p:spPr>
            <a:xfrm>
              <a:off x="224" y="33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96" name="椭圆 1047"/>
            <p:cNvSpPr/>
            <p:nvPr/>
          </p:nvSpPr>
          <p:spPr>
            <a:xfrm>
              <a:off x="336" y="33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97" name="椭圆 1048"/>
            <p:cNvSpPr/>
            <p:nvPr/>
          </p:nvSpPr>
          <p:spPr>
            <a:xfrm>
              <a:off x="0" y="44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98" name="椭圆 1049"/>
            <p:cNvSpPr/>
            <p:nvPr/>
          </p:nvSpPr>
          <p:spPr>
            <a:xfrm>
              <a:off x="112" y="44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99" name="椭圆 1050"/>
            <p:cNvSpPr/>
            <p:nvPr/>
          </p:nvSpPr>
          <p:spPr>
            <a:xfrm>
              <a:off x="224" y="44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00" name="椭圆 1051"/>
            <p:cNvSpPr/>
            <p:nvPr/>
          </p:nvSpPr>
          <p:spPr>
            <a:xfrm>
              <a:off x="336" y="44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01" name="椭圆 1052"/>
            <p:cNvSpPr/>
            <p:nvPr/>
          </p:nvSpPr>
          <p:spPr>
            <a:xfrm>
              <a:off x="448" y="44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02" name="椭圆 1053"/>
            <p:cNvSpPr/>
            <p:nvPr/>
          </p:nvSpPr>
          <p:spPr>
            <a:xfrm>
              <a:off x="0" y="56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03" name="椭圆 1054"/>
            <p:cNvSpPr/>
            <p:nvPr/>
          </p:nvSpPr>
          <p:spPr>
            <a:xfrm>
              <a:off x="112" y="56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04" name="椭圆 1055"/>
            <p:cNvSpPr/>
            <p:nvPr/>
          </p:nvSpPr>
          <p:spPr>
            <a:xfrm>
              <a:off x="224" y="56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05" name="椭圆 1056"/>
            <p:cNvSpPr/>
            <p:nvPr/>
          </p:nvSpPr>
          <p:spPr>
            <a:xfrm>
              <a:off x="336" y="56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06" name="椭圆 1057"/>
            <p:cNvSpPr/>
            <p:nvPr/>
          </p:nvSpPr>
          <p:spPr>
            <a:xfrm>
              <a:off x="0" y="67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07" name="椭圆 1058"/>
            <p:cNvSpPr/>
            <p:nvPr/>
          </p:nvSpPr>
          <p:spPr>
            <a:xfrm>
              <a:off x="112" y="67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08" name="椭圆 1059"/>
            <p:cNvSpPr/>
            <p:nvPr/>
          </p:nvSpPr>
          <p:spPr>
            <a:xfrm>
              <a:off x="224" y="67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09" name="椭圆 1060"/>
            <p:cNvSpPr/>
            <p:nvPr/>
          </p:nvSpPr>
          <p:spPr>
            <a:xfrm>
              <a:off x="336" y="67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10" name="椭圆 1061"/>
            <p:cNvSpPr/>
            <p:nvPr/>
          </p:nvSpPr>
          <p:spPr>
            <a:xfrm>
              <a:off x="112" y="78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11" name="椭圆 1062"/>
            <p:cNvSpPr/>
            <p:nvPr/>
          </p:nvSpPr>
          <p:spPr>
            <a:xfrm>
              <a:off x="336" y="78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 typeface="Arial" panose="020B0604020202020204" pitchFamily="34" charset="0"/>
              </a:pPr>
              <a:endPara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9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92150" lvl="1" indent="-346075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87425" lvl="2" indent="-2921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81430" lvl="3" indent="-2921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930" lvl="4" indent="-31623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Rot="1"/>
          </p:cNvSpPr>
          <p:nvPr>
            <p:ph type="title"/>
          </p:nvPr>
        </p:nvSpPr>
        <p:spPr>
          <a:xfrm>
            <a:off x="402167" y="685800"/>
            <a:ext cx="1138766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3"/>
          <p:cNvSpPr>
            <a:spLocks noGrp="1" noRot="1"/>
          </p:cNvSpPr>
          <p:nvPr>
            <p:ph type="body" idx="1"/>
          </p:nvPr>
        </p:nvSpPr>
        <p:spPr>
          <a:xfrm>
            <a:off x="406400" y="1981200"/>
            <a:ext cx="11387667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2167" y="6019800"/>
            <a:ext cx="305223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019800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019800"/>
            <a:ext cx="305223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 noRot="1"/>
          </p:cNvSpPr>
          <p:nvPr>
            <p:ph type="title"/>
          </p:nvPr>
        </p:nvSpPr>
        <p:spPr>
          <a:xfrm>
            <a:off x="402167" y="685800"/>
            <a:ext cx="1138766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 noRot="1"/>
          </p:cNvSpPr>
          <p:nvPr>
            <p:ph type="body" idx="1"/>
          </p:nvPr>
        </p:nvSpPr>
        <p:spPr>
          <a:xfrm>
            <a:off x="406400" y="1981200"/>
            <a:ext cx="11387667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2167" y="6019800"/>
            <a:ext cx="305223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019800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019800"/>
            <a:ext cx="305223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1.png"/><Relationship Id="rId1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image" Target="../media/image1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image" Target="../media/image17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6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8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6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9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20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6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21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image" Target="../media/image22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23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24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2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28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29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30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image" Target="../media/image31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标题 1"/>
          <p:cNvSpPr>
            <a:spLocks noGrp="1"/>
          </p:cNvSpPr>
          <p:nvPr>
            <p:ph type="ctrTitle"/>
          </p:nvPr>
        </p:nvSpPr>
        <p:spPr>
          <a:xfrm>
            <a:off x="2133600" y="762000"/>
            <a:ext cx="7772400" cy="1470025"/>
          </a:xfrm>
        </p:spPr>
        <p:txBody>
          <a:bodyPr vert="horz" wrap="square" lIns="91440" tIns="45720" rIns="91440" bIns="45720" anchor="ctr"/>
          <a:p>
            <a:pPr eaLnBrk="1" hangingPunct="1">
              <a:buClrTx/>
              <a:buSzTx/>
              <a:buFontTx/>
              <a:buNone/>
            </a:pPr>
            <a:r>
              <a:rPr lang="zh-CN" altLang="en-US" sz="5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大意象  大情怀  大气魄</a:t>
            </a:r>
            <a:endParaRPr lang="zh-CN" altLang="en-US" sz="54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051" name="副标题 2"/>
          <p:cNvSpPr>
            <a:spLocks noGrp="1"/>
          </p:cNvSpPr>
          <p:nvPr>
            <p:ph type="subTitle" idx="1"/>
          </p:nvPr>
        </p:nvSpPr>
        <p:spPr>
          <a:xfrm>
            <a:off x="3007995" y="2552700"/>
            <a:ext cx="6400800" cy="1752600"/>
          </a:xfrm>
        </p:spPr>
        <p:txBody>
          <a:bodyPr vert="horz" wrap="square" lIns="91440" tIns="45720" rIns="91440" bIns="45720" anchor="t"/>
          <a:p>
            <a:pPr eaLnBrk="1" hangingPunct="1">
              <a:buClrTx/>
              <a:buSzTx/>
              <a:buFontTx/>
            </a:pPr>
            <a:r>
              <a:rPr lang="en-US" altLang="zh-CN" sz="3600" b="1" dirty="0">
                <a:solidFill>
                  <a:srgbClr val="1927A7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——《</a:t>
            </a:r>
            <a:r>
              <a:rPr lang="zh-CN" altLang="en-US" sz="3600" b="1" dirty="0">
                <a:solidFill>
                  <a:srgbClr val="1927A7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沁园春  雪</a:t>
            </a:r>
            <a:r>
              <a:rPr lang="en-US" altLang="zh-CN" sz="3600" b="1" dirty="0">
                <a:solidFill>
                  <a:srgbClr val="1927A7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》</a:t>
            </a:r>
            <a:r>
              <a:rPr lang="zh-CN" altLang="en-US" sz="3600" b="1" dirty="0">
                <a:solidFill>
                  <a:srgbClr val="1927A7"/>
                </a:solidFill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诵读文本</a:t>
            </a:r>
            <a:endParaRPr lang="zh-CN" altLang="en-US" sz="3600" b="1" dirty="0">
              <a:solidFill>
                <a:srgbClr val="1927A7"/>
              </a:solidFill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  <p:pic>
        <p:nvPicPr>
          <p:cNvPr id="2052" name="Picture 8" descr="C:\Users\Administrator\AppData\Roaming\Tencent\Users\445688949\QQ\WinTemp\RichOle\C4D4I]%)8C]3X_7E}A1V10E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91000" y="4114800"/>
            <a:ext cx="3654425" cy="2324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图片 5"/>
          <p:cNvPicPr>
            <a:picLocks noChangeAspect="1"/>
          </p:cNvPicPr>
          <p:nvPr/>
        </p:nvPicPr>
        <p:blipFill>
          <a:blip r:embed="rId1"/>
          <a:srcRect t="24982" b="4630"/>
          <a:stretch>
            <a:fillRect/>
          </a:stretch>
        </p:blipFill>
        <p:spPr>
          <a:xfrm>
            <a:off x="0" y="-40216"/>
            <a:ext cx="12192000" cy="689821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圆角矩形 2"/>
          <p:cNvSpPr/>
          <p:nvPr/>
        </p:nvSpPr>
        <p:spPr>
          <a:xfrm>
            <a:off x="829733" y="4756151"/>
            <a:ext cx="10344151" cy="1621367"/>
          </a:xfrm>
          <a:prstGeom prst="round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燕山雪花大如席，片片吹落轩辕台。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唐</a:t>
            </a:r>
            <a:r>
              <a:rPr kumimoji="0" lang="en-US" altLang="zh-CN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·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李白</a:t>
            </a:r>
            <a:r>
              <a:rPr kumimoji="0" lang="en-US" altLang="zh-CN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《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北风行</a:t>
            </a:r>
            <a:r>
              <a:rPr kumimoji="0" lang="en-US" altLang="zh-CN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》</a:t>
            </a:r>
            <a:endParaRPr kumimoji="0" lang="zh-CN" altLang="en-US" sz="426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/>
          <a:srcRect t="-1" b="16211"/>
          <a:stretch>
            <a:fillRect/>
          </a:stretch>
        </p:blipFill>
        <p:spPr bwMode="auto">
          <a:xfrm>
            <a:off x="0" y="0"/>
            <a:ext cx="12192000" cy="68855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圆角矩形 3"/>
          <p:cNvSpPr/>
          <p:nvPr/>
        </p:nvSpPr>
        <p:spPr>
          <a:xfrm>
            <a:off x="789517" y="4688417"/>
            <a:ext cx="10706100" cy="1782233"/>
          </a:xfrm>
          <a:prstGeom prst="round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白雪却嫌春色晚，故穿庭树作飞花。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唐</a:t>
            </a:r>
            <a:r>
              <a:rPr kumimoji="0" lang="en-US" altLang="zh-CN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·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韩愈</a:t>
            </a:r>
            <a:r>
              <a:rPr kumimoji="0" lang="en-US" altLang="zh-CN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《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春雪</a:t>
            </a:r>
            <a:r>
              <a:rPr kumimoji="0" lang="en-US" altLang="zh-CN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》</a:t>
            </a:r>
            <a:endParaRPr kumimoji="0" lang="zh-CN" altLang="en-US" sz="426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图片 5"/>
          <p:cNvPicPr>
            <a:picLocks noChangeAspect="1"/>
          </p:cNvPicPr>
          <p:nvPr/>
        </p:nvPicPr>
        <p:blipFill>
          <a:blip r:embed="rId1"/>
          <a:srcRect r="870" b="11159"/>
          <a:stretch>
            <a:fillRect/>
          </a:stretch>
        </p:blipFill>
        <p:spPr>
          <a:xfrm>
            <a:off x="0" y="0"/>
            <a:ext cx="12204700" cy="689821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圆角矩形 3"/>
          <p:cNvSpPr/>
          <p:nvPr/>
        </p:nvSpPr>
        <p:spPr>
          <a:xfrm>
            <a:off x="869951" y="4796367"/>
            <a:ext cx="10718800" cy="1621367"/>
          </a:xfrm>
          <a:prstGeom prst="round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忽如一夜春风来，千树万树梨花开。</a:t>
            </a:r>
            <a:endParaRPr kumimoji="0" lang="en-US" altLang="zh-CN" sz="4265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唐</a:t>
            </a:r>
            <a:r>
              <a:rPr kumimoji="0" lang="en-US" altLang="zh-CN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·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岑参</a:t>
            </a:r>
            <a:r>
              <a:rPr kumimoji="0" lang="en-US" altLang="zh-CN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《</a:t>
            </a: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白雪歌送武判官归京</a:t>
            </a:r>
            <a:r>
              <a:rPr kumimoji="0" lang="en-US" altLang="zh-CN" sz="426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》</a:t>
            </a:r>
            <a:endParaRPr kumimoji="0" lang="zh-CN" altLang="en-US" sz="426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70" name="矩形 4"/>
          <p:cNvSpPr/>
          <p:nvPr/>
        </p:nvSpPr>
        <p:spPr>
          <a:xfrm>
            <a:off x="5664200" y="4252384"/>
            <a:ext cx="4678045" cy="993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58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 </a:t>
            </a:r>
            <a:r>
              <a:rPr lang="zh-CN" altLang="en-US" sz="58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沁园春</a:t>
            </a:r>
            <a:r>
              <a:rPr lang="en-US" altLang="zh-CN" sz="58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58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雪</a:t>
            </a:r>
            <a:endParaRPr lang="zh-CN" altLang="en-US" sz="586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7171" name="Picture 5" descr="C:\Users\Administrator\Desktop\图片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417"/>
            <a:ext cx="5232400" cy="869949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608965" y="-94297"/>
            <a:ext cx="10972800" cy="1143000"/>
          </a:xfrm>
        </p:spPr>
        <p:txBody>
          <a:bodyPr vert="horz" wrap="square" lIns="91440" tIns="45720" rIns="91440" bIns="45720" anchor="ctr"/>
          <a:p>
            <a:pPr eaLnBrk="1" hangingPunct="1">
              <a:buNone/>
            </a:pPr>
            <a:r>
              <a:rPr lang="zh-CN" altLang="en-US" sz="4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第一部分  感特色</a:t>
            </a:r>
            <a:endParaRPr lang="zh-CN" altLang="en-US" sz="48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4805" y="872490"/>
            <a:ext cx="11500485" cy="5334000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zh-CN" altLang="en-US" sz="4000" dirty="0">
                <a:ea typeface="宋体" panose="02010600030101010101" pitchFamily="2" charset="-122"/>
              </a:rPr>
              <a:t>         </a:t>
            </a:r>
            <a:r>
              <a:rPr lang="zh-CN" altLang="en-US" sz="4000" b="1" dirty="0">
                <a:solidFill>
                  <a:srgbClr val="1927A7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人们之赞誉：“风调独绝，文情并茂，而气魄之大不可及也！”</a:t>
            </a:r>
            <a:endParaRPr lang="en-US" altLang="zh-CN" sz="4000" b="1" dirty="0">
              <a:solidFill>
                <a:srgbClr val="1927A7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4000" b="1" dirty="0">
                <a:solidFill>
                  <a:srgbClr val="1927A7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陈布雷：“气势磅礴，气吞山河，可称盖世之精品。”</a:t>
            </a:r>
            <a:endParaRPr lang="en-US" altLang="zh-CN" sz="4000" b="1" dirty="0">
              <a:solidFill>
                <a:srgbClr val="1927A7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4000" b="1" dirty="0">
                <a:solidFill>
                  <a:srgbClr val="1927A7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蒋中正：“我看毛泽东野心勃勃，想当帝王称王称霸，想复古，想倒退。你要赶快组织一批人，写文章批判他。”</a:t>
            </a:r>
            <a:endParaRPr lang="en-US" altLang="zh-CN" sz="4000" b="1" dirty="0">
              <a:solidFill>
                <a:srgbClr val="1927A7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4000" b="1" dirty="0">
                <a:solidFill>
                  <a:srgbClr val="1927A7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柳亚子说：“中国有词以来第一手，虽苏、辛犹未能抗手，况余子乎？”</a:t>
            </a:r>
            <a:endParaRPr lang="zh-CN" altLang="en-US" sz="4000" b="1" dirty="0">
              <a:solidFill>
                <a:srgbClr val="1927A7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2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charRg st="32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59" end="1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charRg st="59" end="1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12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charRg st="112" end="1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1" name="矩形 1"/>
          <p:cNvSpPr>
            <a:spLocks noChangeArrowheads="1"/>
          </p:cNvSpPr>
          <p:nvPr/>
        </p:nvSpPr>
        <p:spPr bwMode="auto">
          <a:xfrm>
            <a:off x="499533" y="1303867"/>
            <a:ext cx="11140017" cy="4577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这首词写于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1936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年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月。遵义会议确立了毛泽东在全党全军的领导地位。毛泽东率领长征部队胜利到达陕北之后，领导全党展开反抗日本帝国主义侵略的伟大斗争。在陕北清涧县，毛泽东曾于一场大雪之后攀登到海拔千米、白雪覆盖的塬上视察地形，欣赏“北国风光”，有感而发写下了这首词。</a:t>
            </a:r>
            <a:endParaRPr kumimoji="0" lang="en-US" altLang="zh-CN" sz="3735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10243" name="组合 1"/>
          <p:cNvGrpSpPr/>
          <p:nvPr/>
        </p:nvGrpSpPr>
        <p:grpSpPr>
          <a:xfrm>
            <a:off x="499533" y="315384"/>
            <a:ext cx="2999317" cy="778934"/>
            <a:chOff x="251073" y="258258"/>
            <a:chExt cx="2249488" cy="583191"/>
          </a:xfrm>
        </p:grpSpPr>
        <p:sp>
          <p:nvSpPr>
            <p:cNvPr id="10244" name="文本框 13"/>
            <p:cNvSpPr txBox="1"/>
            <p:nvPr/>
          </p:nvSpPr>
          <p:spPr>
            <a:xfrm>
              <a:off x="312408" y="258258"/>
              <a:ext cx="1858385" cy="5600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4265" b="1" dirty="0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背景链接</a:t>
              </a:r>
              <a:endParaRPr lang="zh-CN" altLang="en-US" sz="4265" b="1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251073" y="841449"/>
              <a:ext cx="2016125" cy="0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grpSp>
          <p:nvGrpSpPr>
            <p:cNvPr id="10246" name="Group 4"/>
            <p:cNvGrpSpPr>
              <a:grpSpLocks noChangeAspect="1"/>
            </p:cNvGrpSpPr>
            <p:nvPr/>
          </p:nvGrpSpPr>
          <p:grpSpPr>
            <a:xfrm>
              <a:off x="2051298" y="483394"/>
              <a:ext cx="449263" cy="292100"/>
              <a:chOff x="2432" y="1329"/>
              <a:chExt cx="657" cy="426"/>
            </a:xfrm>
          </p:grpSpPr>
          <p:sp>
            <p:nvSpPr>
              <p:cNvPr id="10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2434" y="1329"/>
                <a:ext cx="652" cy="4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Freeform 5"/>
              <p:cNvSpPr/>
              <p:nvPr/>
            </p:nvSpPr>
            <p:spPr bwMode="auto">
              <a:xfrm>
                <a:off x="2478" y="1329"/>
                <a:ext cx="611" cy="423"/>
              </a:xfrm>
              <a:custGeom>
                <a:avLst/>
                <a:gdLst>
                  <a:gd name="T0" fmla="*/ 315 w 351"/>
                  <a:gd name="T1" fmla="*/ 0 h 242"/>
                  <a:gd name="T2" fmla="*/ 292 w 351"/>
                  <a:gd name="T3" fmla="*/ 9 h 242"/>
                  <a:gd name="T4" fmla="*/ 291 w 351"/>
                  <a:gd name="T5" fmla="*/ 10 h 242"/>
                  <a:gd name="T6" fmla="*/ 309 w 351"/>
                  <a:gd name="T7" fmla="*/ 3 h 242"/>
                  <a:gd name="T8" fmla="*/ 310 w 351"/>
                  <a:gd name="T9" fmla="*/ 4 h 242"/>
                  <a:gd name="T10" fmla="*/ 317 w 351"/>
                  <a:gd name="T11" fmla="*/ 10 h 242"/>
                  <a:gd name="T12" fmla="*/ 325 w 351"/>
                  <a:gd name="T13" fmla="*/ 27 h 242"/>
                  <a:gd name="T14" fmla="*/ 336 w 351"/>
                  <a:gd name="T15" fmla="*/ 59 h 242"/>
                  <a:gd name="T16" fmla="*/ 268 w 351"/>
                  <a:gd name="T17" fmla="*/ 95 h 242"/>
                  <a:gd name="T18" fmla="*/ 267 w 351"/>
                  <a:gd name="T19" fmla="*/ 95 h 242"/>
                  <a:gd name="T20" fmla="*/ 267 w 351"/>
                  <a:gd name="T21" fmla="*/ 95 h 242"/>
                  <a:gd name="T22" fmla="*/ 24 w 351"/>
                  <a:gd name="T23" fmla="*/ 219 h 242"/>
                  <a:gd name="T24" fmla="*/ 2 w 351"/>
                  <a:gd name="T25" fmla="*/ 229 h 242"/>
                  <a:gd name="T26" fmla="*/ 0 w 351"/>
                  <a:gd name="T27" fmla="*/ 229 h 242"/>
                  <a:gd name="T28" fmla="*/ 6 w 351"/>
                  <a:gd name="T29" fmla="*/ 240 h 242"/>
                  <a:gd name="T30" fmla="*/ 12 w 351"/>
                  <a:gd name="T31" fmla="*/ 242 h 242"/>
                  <a:gd name="T32" fmla="*/ 34 w 351"/>
                  <a:gd name="T33" fmla="*/ 232 h 242"/>
                  <a:gd name="T34" fmla="*/ 350 w 351"/>
                  <a:gd name="T35" fmla="*/ 68 h 242"/>
                  <a:gd name="T36" fmla="*/ 335 w 351"/>
                  <a:gd name="T37" fmla="*/ 29 h 242"/>
                  <a:gd name="T38" fmla="*/ 324 w 351"/>
                  <a:gd name="T39" fmla="*/ 8 h 242"/>
                  <a:gd name="T40" fmla="*/ 317 w 351"/>
                  <a:gd name="T41" fmla="*/ 1 h 242"/>
                  <a:gd name="T42" fmla="*/ 315 w 351"/>
                  <a:gd name="T43" fmla="*/ 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51" h="242">
                    <a:moveTo>
                      <a:pt x="315" y="0"/>
                    </a:moveTo>
                    <a:cubicBezTo>
                      <a:pt x="311" y="0"/>
                      <a:pt x="299" y="6"/>
                      <a:pt x="292" y="9"/>
                    </a:cubicBezTo>
                    <a:cubicBezTo>
                      <a:pt x="292" y="9"/>
                      <a:pt x="292" y="9"/>
                      <a:pt x="291" y="10"/>
                    </a:cubicBezTo>
                    <a:cubicBezTo>
                      <a:pt x="298" y="7"/>
                      <a:pt x="306" y="3"/>
                      <a:pt x="309" y="3"/>
                    </a:cubicBezTo>
                    <a:cubicBezTo>
                      <a:pt x="309" y="3"/>
                      <a:pt x="310" y="3"/>
                      <a:pt x="310" y="4"/>
                    </a:cubicBezTo>
                    <a:cubicBezTo>
                      <a:pt x="312" y="6"/>
                      <a:pt x="317" y="10"/>
                      <a:pt x="317" y="10"/>
                    </a:cubicBezTo>
                    <a:cubicBezTo>
                      <a:pt x="317" y="10"/>
                      <a:pt x="321" y="15"/>
                      <a:pt x="325" y="27"/>
                    </a:cubicBezTo>
                    <a:cubicBezTo>
                      <a:pt x="330" y="39"/>
                      <a:pt x="338" y="56"/>
                      <a:pt x="336" y="59"/>
                    </a:cubicBezTo>
                    <a:cubicBezTo>
                      <a:pt x="336" y="60"/>
                      <a:pt x="308" y="75"/>
                      <a:pt x="268" y="95"/>
                    </a:cubicBezTo>
                    <a:cubicBezTo>
                      <a:pt x="268" y="95"/>
                      <a:pt x="268" y="95"/>
                      <a:pt x="267" y="95"/>
                    </a:cubicBezTo>
                    <a:cubicBezTo>
                      <a:pt x="267" y="95"/>
                      <a:pt x="267" y="95"/>
                      <a:pt x="267" y="95"/>
                    </a:cubicBezTo>
                    <a:cubicBezTo>
                      <a:pt x="179" y="140"/>
                      <a:pt x="38" y="211"/>
                      <a:pt x="24" y="219"/>
                    </a:cubicBezTo>
                    <a:cubicBezTo>
                      <a:pt x="11" y="227"/>
                      <a:pt x="5" y="229"/>
                      <a:pt x="2" y="229"/>
                    </a:cubicBezTo>
                    <a:cubicBezTo>
                      <a:pt x="1" y="229"/>
                      <a:pt x="0" y="229"/>
                      <a:pt x="0" y="229"/>
                    </a:cubicBezTo>
                    <a:cubicBezTo>
                      <a:pt x="3" y="235"/>
                      <a:pt x="5" y="239"/>
                      <a:pt x="6" y="240"/>
                    </a:cubicBezTo>
                    <a:cubicBezTo>
                      <a:pt x="8" y="241"/>
                      <a:pt x="9" y="242"/>
                      <a:pt x="12" y="242"/>
                    </a:cubicBezTo>
                    <a:cubicBezTo>
                      <a:pt x="16" y="242"/>
                      <a:pt x="22" y="240"/>
                      <a:pt x="34" y="232"/>
                    </a:cubicBezTo>
                    <a:cubicBezTo>
                      <a:pt x="54" y="220"/>
                      <a:pt x="348" y="72"/>
                      <a:pt x="350" y="68"/>
                    </a:cubicBezTo>
                    <a:cubicBezTo>
                      <a:pt x="351" y="65"/>
                      <a:pt x="341" y="44"/>
                      <a:pt x="335" y="29"/>
                    </a:cubicBezTo>
                    <a:cubicBezTo>
                      <a:pt x="329" y="15"/>
                      <a:pt x="324" y="8"/>
                      <a:pt x="324" y="8"/>
                    </a:cubicBezTo>
                    <a:cubicBezTo>
                      <a:pt x="324" y="8"/>
                      <a:pt x="319" y="3"/>
                      <a:pt x="317" y="1"/>
                    </a:cubicBezTo>
                    <a:cubicBezTo>
                      <a:pt x="316" y="0"/>
                      <a:pt x="316" y="0"/>
                      <a:pt x="315" y="0"/>
                    </a:cubicBezTo>
                  </a:path>
                </a:pathLst>
              </a:custGeom>
              <a:solidFill>
                <a:srgbClr val="66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Freeform 6"/>
              <p:cNvSpPr/>
              <p:nvPr/>
            </p:nvSpPr>
            <p:spPr bwMode="auto">
              <a:xfrm>
                <a:off x="2432" y="1333"/>
                <a:ext cx="634" cy="398"/>
              </a:xfrm>
              <a:custGeom>
                <a:avLst/>
                <a:gdLst>
                  <a:gd name="T0" fmla="*/ 3 w 364"/>
                  <a:gd name="T1" fmla="*/ 171 h 229"/>
                  <a:gd name="T2" fmla="*/ 3 w 364"/>
                  <a:gd name="T3" fmla="*/ 182 h 229"/>
                  <a:gd name="T4" fmla="*/ 23 w 364"/>
                  <a:gd name="T5" fmla="*/ 225 h 229"/>
                  <a:gd name="T6" fmla="*/ 50 w 364"/>
                  <a:gd name="T7" fmla="*/ 217 h 229"/>
                  <a:gd name="T8" fmla="*/ 362 w 364"/>
                  <a:gd name="T9" fmla="*/ 57 h 229"/>
                  <a:gd name="T10" fmla="*/ 351 w 364"/>
                  <a:gd name="T11" fmla="*/ 25 h 229"/>
                  <a:gd name="T12" fmla="*/ 343 w 364"/>
                  <a:gd name="T13" fmla="*/ 8 h 229"/>
                  <a:gd name="T14" fmla="*/ 336 w 364"/>
                  <a:gd name="T15" fmla="*/ 2 h 229"/>
                  <a:gd name="T16" fmla="*/ 312 w 364"/>
                  <a:gd name="T17" fmla="*/ 10 h 229"/>
                  <a:gd name="T18" fmla="*/ 10 w 364"/>
                  <a:gd name="T19" fmla="*/ 166 h 229"/>
                  <a:gd name="T20" fmla="*/ 3 w 364"/>
                  <a:gd name="T21" fmla="*/ 171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4" h="229">
                    <a:moveTo>
                      <a:pt x="3" y="171"/>
                    </a:moveTo>
                    <a:cubicBezTo>
                      <a:pt x="3" y="171"/>
                      <a:pt x="0" y="174"/>
                      <a:pt x="3" y="182"/>
                    </a:cubicBezTo>
                    <a:cubicBezTo>
                      <a:pt x="6" y="191"/>
                      <a:pt x="20" y="223"/>
                      <a:pt x="23" y="225"/>
                    </a:cubicBezTo>
                    <a:cubicBezTo>
                      <a:pt x="26" y="227"/>
                      <a:pt x="30" y="229"/>
                      <a:pt x="50" y="217"/>
                    </a:cubicBezTo>
                    <a:cubicBezTo>
                      <a:pt x="70" y="206"/>
                      <a:pt x="361" y="60"/>
                      <a:pt x="362" y="57"/>
                    </a:cubicBezTo>
                    <a:cubicBezTo>
                      <a:pt x="364" y="54"/>
                      <a:pt x="356" y="37"/>
                      <a:pt x="351" y="25"/>
                    </a:cubicBezTo>
                    <a:cubicBezTo>
                      <a:pt x="347" y="13"/>
                      <a:pt x="343" y="8"/>
                      <a:pt x="343" y="8"/>
                    </a:cubicBezTo>
                    <a:cubicBezTo>
                      <a:pt x="343" y="8"/>
                      <a:pt x="338" y="4"/>
                      <a:pt x="336" y="2"/>
                    </a:cubicBezTo>
                    <a:cubicBezTo>
                      <a:pt x="334" y="0"/>
                      <a:pt x="320" y="6"/>
                      <a:pt x="312" y="10"/>
                    </a:cubicBezTo>
                    <a:cubicBezTo>
                      <a:pt x="305" y="14"/>
                      <a:pt x="15" y="163"/>
                      <a:pt x="10" y="166"/>
                    </a:cubicBezTo>
                    <a:cubicBezTo>
                      <a:pt x="5" y="168"/>
                      <a:pt x="3" y="171"/>
                      <a:pt x="3" y="171"/>
                    </a:cubicBezTo>
                  </a:path>
                </a:pathLst>
              </a:custGeom>
              <a:ln>
                <a:solidFill>
                  <a:srgbClr val="00B050"/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" name="Freeform 7"/>
              <p:cNvSpPr/>
              <p:nvPr/>
            </p:nvSpPr>
            <p:spPr bwMode="auto">
              <a:xfrm>
                <a:off x="2432" y="1604"/>
                <a:ext cx="100" cy="127"/>
              </a:xfrm>
              <a:custGeom>
                <a:avLst/>
                <a:gdLst>
                  <a:gd name="T0" fmla="*/ 57 w 57"/>
                  <a:gd name="T1" fmla="*/ 59 h 73"/>
                  <a:gd name="T2" fmla="*/ 51 w 57"/>
                  <a:gd name="T3" fmla="*/ 50 h 73"/>
                  <a:gd name="T4" fmla="*/ 46 w 57"/>
                  <a:gd name="T5" fmla="*/ 41 h 73"/>
                  <a:gd name="T6" fmla="*/ 44 w 57"/>
                  <a:gd name="T7" fmla="*/ 34 h 73"/>
                  <a:gd name="T8" fmla="*/ 43 w 57"/>
                  <a:gd name="T9" fmla="*/ 22 h 73"/>
                  <a:gd name="T10" fmla="*/ 41 w 57"/>
                  <a:gd name="T11" fmla="*/ 12 h 73"/>
                  <a:gd name="T12" fmla="*/ 39 w 57"/>
                  <a:gd name="T13" fmla="*/ 0 h 73"/>
                  <a:gd name="T14" fmla="*/ 33 w 57"/>
                  <a:gd name="T15" fmla="*/ 0 h 73"/>
                  <a:gd name="T16" fmla="*/ 28 w 57"/>
                  <a:gd name="T17" fmla="*/ 1 h 73"/>
                  <a:gd name="T18" fmla="*/ 10 w 57"/>
                  <a:gd name="T19" fmla="*/ 11 h 73"/>
                  <a:gd name="T20" fmla="*/ 3 w 57"/>
                  <a:gd name="T21" fmla="*/ 16 h 73"/>
                  <a:gd name="T22" fmla="*/ 3 w 57"/>
                  <a:gd name="T23" fmla="*/ 27 h 73"/>
                  <a:gd name="T24" fmla="*/ 19 w 57"/>
                  <a:gd name="T25" fmla="*/ 63 h 73"/>
                  <a:gd name="T26" fmla="*/ 23 w 57"/>
                  <a:gd name="T27" fmla="*/ 70 h 73"/>
                  <a:gd name="T28" fmla="*/ 38 w 57"/>
                  <a:gd name="T29" fmla="*/ 69 h 73"/>
                  <a:gd name="T30" fmla="*/ 47 w 57"/>
                  <a:gd name="T31" fmla="*/ 64 h 73"/>
                  <a:gd name="T32" fmla="*/ 50 w 57"/>
                  <a:gd name="T33" fmla="*/ 62 h 73"/>
                  <a:gd name="T34" fmla="*/ 57 w 57"/>
                  <a:gd name="T35" fmla="*/ 5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73">
                    <a:moveTo>
                      <a:pt x="57" y="59"/>
                    </a:moveTo>
                    <a:cubicBezTo>
                      <a:pt x="55" y="55"/>
                      <a:pt x="51" y="50"/>
                      <a:pt x="51" y="50"/>
                    </a:cubicBezTo>
                    <a:cubicBezTo>
                      <a:pt x="51" y="50"/>
                      <a:pt x="48" y="44"/>
                      <a:pt x="46" y="41"/>
                    </a:cubicBezTo>
                    <a:cubicBezTo>
                      <a:pt x="45" y="39"/>
                      <a:pt x="44" y="34"/>
                      <a:pt x="44" y="34"/>
                    </a:cubicBezTo>
                    <a:cubicBezTo>
                      <a:pt x="44" y="34"/>
                      <a:pt x="43" y="26"/>
                      <a:pt x="43" y="22"/>
                    </a:cubicBezTo>
                    <a:cubicBezTo>
                      <a:pt x="42" y="19"/>
                      <a:pt x="41" y="14"/>
                      <a:pt x="41" y="12"/>
                    </a:cubicBezTo>
                    <a:cubicBezTo>
                      <a:pt x="40" y="10"/>
                      <a:pt x="40" y="4"/>
                      <a:pt x="39" y="0"/>
                    </a:cubicBezTo>
                    <a:cubicBezTo>
                      <a:pt x="36" y="0"/>
                      <a:pt x="33" y="0"/>
                      <a:pt x="33" y="0"/>
                    </a:cubicBezTo>
                    <a:cubicBezTo>
                      <a:pt x="33" y="0"/>
                      <a:pt x="31" y="0"/>
                      <a:pt x="28" y="1"/>
                    </a:cubicBezTo>
                    <a:cubicBezTo>
                      <a:pt x="17" y="7"/>
                      <a:pt x="11" y="10"/>
                      <a:pt x="10" y="11"/>
                    </a:cubicBezTo>
                    <a:cubicBezTo>
                      <a:pt x="5" y="13"/>
                      <a:pt x="3" y="16"/>
                      <a:pt x="3" y="16"/>
                    </a:cubicBezTo>
                    <a:cubicBezTo>
                      <a:pt x="3" y="16"/>
                      <a:pt x="0" y="19"/>
                      <a:pt x="3" y="27"/>
                    </a:cubicBezTo>
                    <a:cubicBezTo>
                      <a:pt x="5" y="33"/>
                      <a:pt x="13" y="52"/>
                      <a:pt x="19" y="63"/>
                    </a:cubicBezTo>
                    <a:cubicBezTo>
                      <a:pt x="20" y="67"/>
                      <a:pt x="22" y="69"/>
                      <a:pt x="23" y="70"/>
                    </a:cubicBezTo>
                    <a:cubicBezTo>
                      <a:pt x="25" y="72"/>
                      <a:pt x="28" y="73"/>
                      <a:pt x="38" y="69"/>
                    </a:cubicBezTo>
                    <a:cubicBezTo>
                      <a:pt x="41" y="67"/>
                      <a:pt x="44" y="66"/>
                      <a:pt x="47" y="64"/>
                    </a:cubicBezTo>
                    <a:cubicBezTo>
                      <a:pt x="48" y="63"/>
                      <a:pt x="49" y="63"/>
                      <a:pt x="50" y="62"/>
                    </a:cubicBezTo>
                    <a:cubicBezTo>
                      <a:pt x="51" y="62"/>
                      <a:pt x="54" y="60"/>
                      <a:pt x="57" y="59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" name="Freeform 8"/>
              <p:cNvSpPr/>
              <p:nvPr/>
            </p:nvSpPr>
            <p:spPr bwMode="auto">
              <a:xfrm>
                <a:off x="2954" y="1361"/>
                <a:ext cx="5" cy="0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  <a:gd name="T6" fmla="*/ 2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EEEB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Freeform 9"/>
              <p:cNvSpPr/>
              <p:nvPr/>
            </p:nvSpPr>
            <p:spPr bwMode="auto">
              <a:xfrm>
                <a:off x="2943" y="1495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578C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Freeform 10"/>
              <p:cNvSpPr>
                <a:spLocks noEditPoints="1"/>
              </p:cNvSpPr>
              <p:nvPr/>
            </p:nvSpPr>
            <p:spPr bwMode="auto">
              <a:xfrm>
                <a:off x="2511" y="1361"/>
                <a:ext cx="539" cy="319"/>
              </a:xfrm>
              <a:custGeom>
                <a:avLst/>
                <a:gdLst>
                  <a:gd name="T0" fmla="*/ 7 w 309"/>
                  <a:gd name="T1" fmla="*/ 184 h 184"/>
                  <a:gd name="T2" fmla="*/ 9 w 309"/>
                  <a:gd name="T3" fmla="*/ 184 h 184"/>
                  <a:gd name="T4" fmla="*/ 9 w 309"/>
                  <a:gd name="T5" fmla="*/ 178 h 184"/>
                  <a:gd name="T6" fmla="*/ 8 w 309"/>
                  <a:gd name="T7" fmla="*/ 180 h 184"/>
                  <a:gd name="T8" fmla="*/ 9 w 309"/>
                  <a:gd name="T9" fmla="*/ 178 h 184"/>
                  <a:gd name="T10" fmla="*/ 34 w 309"/>
                  <a:gd name="T11" fmla="*/ 174 h 184"/>
                  <a:gd name="T12" fmla="*/ 34 w 309"/>
                  <a:gd name="T13" fmla="*/ 179 h 184"/>
                  <a:gd name="T14" fmla="*/ 36 w 309"/>
                  <a:gd name="T15" fmla="*/ 176 h 184"/>
                  <a:gd name="T16" fmla="*/ 38 w 309"/>
                  <a:gd name="T17" fmla="*/ 176 h 184"/>
                  <a:gd name="T18" fmla="*/ 84 w 309"/>
                  <a:gd name="T19" fmla="*/ 144 h 184"/>
                  <a:gd name="T20" fmla="*/ 85 w 309"/>
                  <a:gd name="T21" fmla="*/ 145 h 184"/>
                  <a:gd name="T22" fmla="*/ 84 w 309"/>
                  <a:gd name="T23" fmla="*/ 144 h 184"/>
                  <a:gd name="T24" fmla="*/ 0 w 309"/>
                  <a:gd name="T25" fmla="*/ 135 h 184"/>
                  <a:gd name="T26" fmla="*/ 1 w 309"/>
                  <a:gd name="T27" fmla="*/ 135 h 184"/>
                  <a:gd name="T28" fmla="*/ 138 w 309"/>
                  <a:gd name="T29" fmla="*/ 123 h 184"/>
                  <a:gd name="T30" fmla="*/ 139 w 309"/>
                  <a:gd name="T31" fmla="*/ 123 h 184"/>
                  <a:gd name="T32" fmla="*/ 154 w 309"/>
                  <a:gd name="T33" fmla="*/ 115 h 184"/>
                  <a:gd name="T34" fmla="*/ 154 w 309"/>
                  <a:gd name="T35" fmla="*/ 116 h 184"/>
                  <a:gd name="T36" fmla="*/ 154 w 309"/>
                  <a:gd name="T37" fmla="*/ 115 h 184"/>
                  <a:gd name="T38" fmla="*/ 50 w 309"/>
                  <a:gd name="T39" fmla="*/ 113 h 184"/>
                  <a:gd name="T40" fmla="*/ 53 w 309"/>
                  <a:gd name="T41" fmla="*/ 115 h 184"/>
                  <a:gd name="T42" fmla="*/ 146 w 309"/>
                  <a:gd name="T43" fmla="*/ 113 h 184"/>
                  <a:gd name="T44" fmla="*/ 147 w 309"/>
                  <a:gd name="T45" fmla="*/ 114 h 184"/>
                  <a:gd name="T46" fmla="*/ 146 w 309"/>
                  <a:gd name="T47" fmla="*/ 113 h 184"/>
                  <a:gd name="T48" fmla="*/ 149 w 309"/>
                  <a:gd name="T49" fmla="*/ 111 h 184"/>
                  <a:gd name="T50" fmla="*/ 151 w 309"/>
                  <a:gd name="T51" fmla="*/ 111 h 184"/>
                  <a:gd name="T52" fmla="*/ 165 w 309"/>
                  <a:gd name="T53" fmla="*/ 109 h 184"/>
                  <a:gd name="T54" fmla="*/ 162 w 309"/>
                  <a:gd name="T55" fmla="*/ 113 h 184"/>
                  <a:gd name="T56" fmla="*/ 166 w 309"/>
                  <a:gd name="T57" fmla="*/ 111 h 184"/>
                  <a:gd name="T58" fmla="*/ 184 w 309"/>
                  <a:gd name="T59" fmla="*/ 107 h 184"/>
                  <a:gd name="T60" fmla="*/ 184 w 309"/>
                  <a:gd name="T61" fmla="*/ 109 h 184"/>
                  <a:gd name="T62" fmla="*/ 184 w 309"/>
                  <a:gd name="T63" fmla="*/ 107 h 184"/>
                  <a:gd name="T64" fmla="*/ 50 w 309"/>
                  <a:gd name="T65" fmla="*/ 109 h 184"/>
                  <a:gd name="T66" fmla="*/ 53 w 309"/>
                  <a:gd name="T67" fmla="*/ 111 h 184"/>
                  <a:gd name="T68" fmla="*/ 53 w 309"/>
                  <a:gd name="T69" fmla="*/ 107 h 184"/>
                  <a:gd name="T70" fmla="*/ 248 w 309"/>
                  <a:gd name="T71" fmla="*/ 77 h 184"/>
                  <a:gd name="T72" fmla="*/ 249 w 309"/>
                  <a:gd name="T73" fmla="*/ 77 h 184"/>
                  <a:gd name="T74" fmla="*/ 249 w 309"/>
                  <a:gd name="T75" fmla="*/ 75 h 184"/>
                  <a:gd name="T76" fmla="*/ 252 w 309"/>
                  <a:gd name="T77" fmla="*/ 67 h 184"/>
                  <a:gd name="T78" fmla="*/ 252 w 309"/>
                  <a:gd name="T79" fmla="*/ 70 h 184"/>
                  <a:gd name="T80" fmla="*/ 268 w 309"/>
                  <a:gd name="T81" fmla="*/ 64 h 184"/>
                  <a:gd name="T82" fmla="*/ 266 w 309"/>
                  <a:gd name="T83" fmla="*/ 66 h 184"/>
                  <a:gd name="T84" fmla="*/ 268 w 309"/>
                  <a:gd name="T85" fmla="*/ 66 h 184"/>
                  <a:gd name="T86" fmla="*/ 276 w 309"/>
                  <a:gd name="T87" fmla="*/ 54 h 184"/>
                  <a:gd name="T88" fmla="*/ 276 w 309"/>
                  <a:gd name="T89" fmla="*/ 55 h 184"/>
                  <a:gd name="T90" fmla="*/ 276 w 309"/>
                  <a:gd name="T91" fmla="*/ 54 h 184"/>
                  <a:gd name="T92" fmla="*/ 307 w 309"/>
                  <a:gd name="T93" fmla="*/ 17 h 184"/>
                  <a:gd name="T94" fmla="*/ 309 w 309"/>
                  <a:gd name="T95" fmla="*/ 17 h 184"/>
                  <a:gd name="T96" fmla="*/ 254 w 309"/>
                  <a:gd name="T97" fmla="*/ 11 h 184"/>
                  <a:gd name="T98" fmla="*/ 254 w 309"/>
                  <a:gd name="T99" fmla="*/ 12 h 184"/>
                  <a:gd name="T100" fmla="*/ 254 w 309"/>
                  <a:gd name="T101" fmla="*/ 11 h 184"/>
                  <a:gd name="T102" fmla="*/ 304 w 309"/>
                  <a:gd name="T103" fmla="*/ 12 h 184"/>
                  <a:gd name="T104" fmla="*/ 308 w 309"/>
                  <a:gd name="T105" fmla="*/ 14 h 184"/>
                  <a:gd name="T106" fmla="*/ 307 w 309"/>
                  <a:gd name="T107" fmla="*/ 11 h 184"/>
                  <a:gd name="T108" fmla="*/ 305 w 309"/>
                  <a:gd name="T109" fmla="*/ 10 h 184"/>
                  <a:gd name="T110" fmla="*/ 245 w 309"/>
                  <a:gd name="T111" fmla="*/ 12 h 184"/>
                  <a:gd name="T112" fmla="*/ 245 w 309"/>
                  <a:gd name="T113" fmla="*/ 10 h 184"/>
                  <a:gd name="T114" fmla="*/ 257 w 309"/>
                  <a:gd name="T115" fmla="*/ 0 h 184"/>
                  <a:gd name="T116" fmla="*/ 254 w 309"/>
                  <a:gd name="T117" fmla="*/ 1 h 184"/>
                  <a:gd name="T118" fmla="*/ 255 w 309"/>
                  <a:gd name="T119" fmla="*/ 3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09" h="184">
                    <a:moveTo>
                      <a:pt x="8" y="183"/>
                    </a:moveTo>
                    <a:cubicBezTo>
                      <a:pt x="7" y="183"/>
                      <a:pt x="7" y="183"/>
                      <a:pt x="7" y="184"/>
                    </a:cubicBezTo>
                    <a:cubicBezTo>
                      <a:pt x="7" y="184"/>
                      <a:pt x="8" y="184"/>
                      <a:pt x="8" y="184"/>
                    </a:cubicBezTo>
                    <a:cubicBezTo>
                      <a:pt x="8" y="184"/>
                      <a:pt x="9" y="184"/>
                      <a:pt x="9" y="184"/>
                    </a:cubicBezTo>
                    <a:cubicBezTo>
                      <a:pt x="9" y="183"/>
                      <a:pt x="8" y="183"/>
                      <a:pt x="8" y="183"/>
                    </a:cubicBezTo>
                    <a:moveTo>
                      <a:pt x="9" y="178"/>
                    </a:moveTo>
                    <a:cubicBezTo>
                      <a:pt x="8" y="178"/>
                      <a:pt x="7" y="180"/>
                      <a:pt x="8" y="180"/>
                    </a:cubicBezTo>
                    <a:cubicBezTo>
                      <a:pt x="8" y="180"/>
                      <a:pt x="8" y="180"/>
                      <a:pt x="8" y="180"/>
                    </a:cubicBezTo>
                    <a:cubicBezTo>
                      <a:pt x="9" y="180"/>
                      <a:pt x="10" y="178"/>
                      <a:pt x="9" y="178"/>
                    </a:cubicBezTo>
                    <a:cubicBezTo>
                      <a:pt x="9" y="178"/>
                      <a:pt x="9" y="178"/>
                      <a:pt x="9" y="178"/>
                    </a:cubicBezTo>
                    <a:moveTo>
                      <a:pt x="35" y="171"/>
                    </a:moveTo>
                    <a:cubicBezTo>
                      <a:pt x="35" y="171"/>
                      <a:pt x="34" y="172"/>
                      <a:pt x="34" y="174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33" y="175"/>
                      <a:pt x="32" y="179"/>
                      <a:pt x="34" y="179"/>
                    </a:cubicBezTo>
                    <a:cubicBezTo>
                      <a:pt x="34" y="179"/>
                      <a:pt x="34" y="179"/>
                      <a:pt x="35" y="179"/>
                    </a:cubicBezTo>
                    <a:cubicBezTo>
                      <a:pt x="35" y="178"/>
                      <a:pt x="36" y="177"/>
                      <a:pt x="36" y="176"/>
                    </a:cubicBezTo>
                    <a:cubicBezTo>
                      <a:pt x="37" y="176"/>
                      <a:pt x="37" y="176"/>
                      <a:pt x="38" y="176"/>
                    </a:cubicBezTo>
                    <a:cubicBezTo>
                      <a:pt x="38" y="176"/>
                      <a:pt x="38" y="176"/>
                      <a:pt x="38" y="176"/>
                    </a:cubicBezTo>
                    <a:cubicBezTo>
                      <a:pt x="39" y="176"/>
                      <a:pt x="37" y="171"/>
                      <a:pt x="35" y="171"/>
                    </a:cubicBezTo>
                    <a:moveTo>
                      <a:pt x="84" y="144"/>
                    </a:moveTo>
                    <a:cubicBezTo>
                      <a:pt x="84" y="144"/>
                      <a:pt x="84" y="144"/>
                      <a:pt x="84" y="145"/>
                    </a:cubicBezTo>
                    <a:cubicBezTo>
                      <a:pt x="84" y="145"/>
                      <a:pt x="84" y="145"/>
                      <a:pt x="85" y="145"/>
                    </a:cubicBezTo>
                    <a:cubicBezTo>
                      <a:pt x="85" y="145"/>
                      <a:pt x="85" y="145"/>
                      <a:pt x="86" y="145"/>
                    </a:cubicBezTo>
                    <a:cubicBezTo>
                      <a:pt x="86" y="145"/>
                      <a:pt x="85" y="144"/>
                      <a:pt x="84" y="144"/>
                    </a:cubicBezTo>
                    <a:moveTo>
                      <a:pt x="1" y="134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0" y="135"/>
                      <a:pt x="0" y="135"/>
                      <a:pt x="1" y="135"/>
                    </a:cubicBezTo>
                    <a:cubicBezTo>
                      <a:pt x="1" y="135"/>
                      <a:pt x="1" y="135"/>
                      <a:pt x="1" y="135"/>
                    </a:cubicBezTo>
                    <a:cubicBezTo>
                      <a:pt x="1" y="134"/>
                      <a:pt x="1" y="134"/>
                      <a:pt x="1" y="134"/>
                    </a:cubicBezTo>
                    <a:moveTo>
                      <a:pt x="138" y="123"/>
                    </a:moveTo>
                    <a:cubicBezTo>
                      <a:pt x="137" y="123"/>
                      <a:pt x="136" y="124"/>
                      <a:pt x="137" y="125"/>
                    </a:cubicBezTo>
                    <a:cubicBezTo>
                      <a:pt x="138" y="124"/>
                      <a:pt x="139" y="125"/>
                      <a:pt x="139" y="123"/>
                    </a:cubicBezTo>
                    <a:cubicBezTo>
                      <a:pt x="139" y="123"/>
                      <a:pt x="138" y="123"/>
                      <a:pt x="138" y="123"/>
                    </a:cubicBezTo>
                    <a:moveTo>
                      <a:pt x="154" y="115"/>
                    </a:moveTo>
                    <a:cubicBezTo>
                      <a:pt x="154" y="115"/>
                      <a:pt x="153" y="115"/>
                      <a:pt x="153" y="115"/>
                    </a:cubicBezTo>
                    <a:cubicBezTo>
                      <a:pt x="153" y="116"/>
                      <a:pt x="154" y="116"/>
                      <a:pt x="154" y="116"/>
                    </a:cubicBezTo>
                    <a:cubicBezTo>
                      <a:pt x="155" y="116"/>
                      <a:pt x="155" y="116"/>
                      <a:pt x="155" y="116"/>
                    </a:cubicBezTo>
                    <a:cubicBezTo>
                      <a:pt x="155" y="115"/>
                      <a:pt x="155" y="115"/>
                      <a:pt x="154" y="115"/>
                    </a:cubicBezTo>
                    <a:moveTo>
                      <a:pt x="50" y="113"/>
                    </a:moveTo>
                    <a:cubicBezTo>
                      <a:pt x="50" y="113"/>
                      <a:pt x="50" y="113"/>
                      <a:pt x="50" y="113"/>
                    </a:cubicBezTo>
                    <a:cubicBezTo>
                      <a:pt x="50" y="114"/>
                      <a:pt x="52" y="115"/>
                      <a:pt x="52" y="115"/>
                    </a:cubicBezTo>
                    <a:cubicBezTo>
                      <a:pt x="53" y="115"/>
                      <a:pt x="53" y="115"/>
                      <a:pt x="53" y="115"/>
                    </a:cubicBezTo>
                    <a:cubicBezTo>
                      <a:pt x="53" y="114"/>
                      <a:pt x="51" y="113"/>
                      <a:pt x="50" y="113"/>
                    </a:cubicBezTo>
                    <a:moveTo>
                      <a:pt x="146" y="113"/>
                    </a:moveTo>
                    <a:cubicBezTo>
                      <a:pt x="146" y="113"/>
                      <a:pt x="146" y="113"/>
                      <a:pt x="146" y="113"/>
                    </a:cubicBezTo>
                    <a:cubicBezTo>
                      <a:pt x="145" y="114"/>
                      <a:pt x="146" y="114"/>
                      <a:pt x="147" y="114"/>
                    </a:cubicBezTo>
                    <a:cubicBezTo>
                      <a:pt x="147" y="114"/>
                      <a:pt x="147" y="114"/>
                      <a:pt x="147" y="113"/>
                    </a:cubicBezTo>
                    <a:cubicBezTo>
                      <a:pt x="148" y="113"/>
                      <a:pt x="147" y="113"/>
                      <a:pt x="146" y="113"/>
                    </a:cubicBezTo>
                    <a:moveTo>
                      <a:pt x="150" y="110"/>
                    </a:moveTo>
                    <a:cubicBezTo>
                      <a:pt x="149" y="110"/>
                      <a:pt x="149" y="110"/>
                      <a:pt x="149" y="111"/>
                    </a:cubicBezTo>
                    <a:cubicBezTo>
                      <a:pt x="149" y="111"/>
                      <a:pt x="150" y="111"/>
                      <a:pt x="150" y="111"/>
                    </a:cubicBezTo>
                    <a:cubicBezTo>
                      <a:pt x="151" y="111"/>
                      <a:pt x="151" y="111"/>
                      <a:pt x="151" y="111"/>
                    </a:cubicBezTo>
                    <a:cubicBezTo>
                      <a:pt x="151" y="111"/>
                      <a:pt x="150" y="110"/>
                      <a:pt x="150" y="110"/>
                    </a:cubicBezTo>
                    <a:moveTo>
                      <a:pt x="165" y="109"/>
                    </a:moveTo>
                    <a:cubicBezTo>
                      <a:pt x="165" y="109"/>
                      <a:pt x="163" y="110"/>
                      <a:pt x="162" y="111"/>
                    </a:cubicBezTo>
                    <a:cubicBezTo>
                      <a:pt x="161" y="112"/>
                      <a:pt x="161" y="113"/>
                      <a:pt x="162" y="113"/>
                    </a:cubicBezTo>
                    <a:cubicBezTo>
                      <a:pt x="162" y="113"/>
                      <a:pt x="163" y="113"/>
                      <a:pt x="164" y="113"/>
                    </a:cubicBezTo>
                    <a:cubicBezTo>
                      <a:pt x="166" y="111"/>
                      <a:pt x="166" y="111"/>
                      <a:pt x="166" y="111"/>
                    </a:cubicBezTo>
                    <a:cubicBezTo>
                      <a:pt x="166" y="110"/>
                      <a:pt x="166" y="109"/>
                      <a:pt x="165" y="109"/>
                    </a:cubicBezTo>
                    <a:moveTo>
                      <a:pt x="184" y="107"/>
                    </a:moveTo>
                    <a:cubicBezTo>
                      <a:pt x="184" y="107"/>
                      <a:pt x="183" y="109"/>
                      <a:pt x="184" y="109"/>
                    </a:cubicBezTo>
                    <a:cubicBezTo>
                      <a:pt x="184" y="109"/>
                      <a:pt x="184" y="109"/>
                      <a:pt x="184" y="109"/>
                    </a:cubicBezTo>
                    <a:cubicBezTo>
                      <a:pt x="184" y="109"/>
                      <a:pt x="185" y="107"/>
                      <a:pt x="184" y="107"/>
                    </a:cubicBezTo>
                    <a:cubicBezTo>
                      <a:pt x="184" y="107"/>
                      <a:pt x="184" y="107"/>
                      <a:pt x="184" y="107"/>
                    </a:cubicBezTo>
                    <a:moveTo>
                      <a:pt x="53" y="107"/>
                    </a:moveTo>
                    <a:cubicBezTo>
                      <a:pt x="51" y="107"/>
                      <a:pt x="50" y="108"/>
                      <a:pt x="50" y="109"/>
                    </a:cubicBezTo>
                    <a:cubicBezTo>
                      <a:pt x="50" y="110"/>
                      <a:pt x="50" y="111"/>
                      <a:pt x="51" y="111"/>
                    </a:cubicBezTo>
                    <a:cubicBezTo>
                      <a:pt x="52" y="111"/>
                      <a:pt x="52" y="111"/>
                      <a:pt x="53" y="111"/>
                    </a:cubicBezTo>
                    <a:cubicBezTo>
                      <a:pt x="54" y="111"/>
                      <a:pt x="54" y="108"/>
                      <a:pt x="54" y="107"/>
                    </a:cubicBezTo>
                    <a:cubicBezTo>
                      <a:pt x="53" y="107"/>
                      <a:pt x="53" y="107"/>
                      <a:pt x="53" y="107"/>
                    </a:cubicBezTo>
                    <a:moveTo>
                      <a:pt x="249" y="75"/>
                    </a:moveTo>
                    <a:cubicBezTo>
                      <a:pt x="249" y="75"/>
                      <a:pt x="249" y="76"/>
                      <a:pt x="248" y="77"/>
                    </a:cubicBezTo>
                    <a:cubicBezTo>
                      <a:pt x="248" y="77"/>
                      <a:pt x="248" y="77"/>
                      <a:pt x="248" y="77"/>
                    </a:cubicBezTo>
                    <a:cubicBezTo>
                      <a:pt x="249" y="77"/>
                      <a:pt x="249" y="77"/>
                      <a:pt x="249" y="77"/>
                    </a:cubicBezTo>
                    <a:cubicBezTo>
                      <a:pt x="250" y="77"/>
                      <a:pt x="250" y="76"/>
                      <a:pt x="251" y="76"/>
                    </a:cubicBezTo>
                    <a:cubicBezTo>
                      <a:pt x="250" y="76"/>
                      <a:pt x="250" y="75"/>
                      <a:pt x="249" y="75"/>
                    </a:cubicBezTo>
                    <a:moveTo>
                      <a:pt x="253" y="66"/>
                    </a:moveTo>
                    <a:cubicBezTo>
                      <a:pt x="252" y="67"/>
                      <a:pt x="252" y="67"/>
                      <a:pt x="252" y="67"/>
                    </a:cubicBezTo>
                    <a:cubicBezTo>
                      <a:pt x="250" y="67"/>
                      <a:pt x="250" y="67"/>
                      <a:pt x="250" y="67"/>
                    </a:cubicBezTo>
                    <a:cubicBezTo>
                      <a:pt x="250" y="70"/>
                      <a:pt x="251" y="70"/>
                      <a:pt x="252" y="70"/>
                    </a:cubicBezTo>
                    <a:cubicBezTo>
                      <a:pt x="254" y="70"/>
                      <a:pt x="258" y="66"/>
                      <a:pt x="253" y="66"/>
                    </a:cubicBezTo>
                    <a:moveTo>
                      <a:pt x="268" y="64"/>
                    </a:moveTo>
                    <a:cubicBezTo>
                      <a:pt x="268" y="64"/>
                      <a:pt x="268" y="65"/>
                      <a:pt x="268" y="65"/>
                    </a:cubicBezTo>
                    <a:cubicBezTo>
                      <a:pt x="266" y="66"/>
                      <a:pt x="266" y="66"/>
                      <a:pt x="266" y="66"/>
                    </a:cubicBezTo>
                    <a:cubicBezTo>
                      <a:pt x="266" y="67"/>
                      <a:pt x="266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6"/>
                      <a:pt x="269" y="64"/>
                      <a:pt x="268" y="64"/>
                    </a:cubicBezTo>
                    <a:moveTo>
                      <a:pt x="276" y="54"/>
                    </a:moveTo>
                    <a:cubicBezTo>
                      <a:pt x="276" y="54"/>
                      <a:pt x="275" y="55"/>
                      <a:pt x="276" y="55"/>
                    </a:cubicBezTo>
                    <a:cubicBezTo>
                      <a:pt x="276" y="55"/>
                      <a:pt x="276" y="55"/>
                      <a:pt x="276" y="55"/>
                    </a:cubicBezTo>
                    <a:cubicBezTo>
                      <a:pt x="276" y="55"/>
                      <a:pt x="277" y="54"/>
                      <a:pt x="276" y="54"/>
                    </a:cubicBezTo>
                    <a:cubicBezTo>
                      <a:pt x="276" y="54"/>
                      <a:pt x="276" y="54"/>
                      <a:pt x="276" y="54"/>
                    </a:cubicBezTo>
                    <a:moveTo>
                      <a:pt x="308" y="17"/>
                    </a:moveTo>
                    <a:cubicBezTo>
                      <a:pt x="308" y="17"/>
                      <a:pt x="307" y="17"/>
                      <a:pt x="307" y="17"/>
                    </a:cubicBezTo>
                    <a:cubicBezTo>
                      <a:pt x="307" y="18"/>
                      <a:pt x="308" y="18"/>
                      <a:pt x="308" y="18"/>
                    </a:cubicBezTo>
                    <a:cubicBezTo>
                      <a:pt x="309" y="18"/>
                      <a:pt x="309" y="18"/>
                      <a:pt x="309" y="17"/>
                    </a:cubicBezTo>
                    <a:cubicBezTo>
                      <a:pt x="309" y="17"/>
                      <a:pt x="308" y="17"/>
                      <a:pt x="308" y="17"/>
                    </a:cubicBezTo>
                    <a:moveTo>
                      <a:pt x="254" y="11"/>
                    </a:moveTo>
                    <a:cubicBezTo>
                      <a:pt x="253" y="11"/>
                      <a:pt x="253" y="11"/>
                      <a:pt x="253" y="11"/>
                    </a:cubicBezTo>
                    <a:cubicBezTo>
                      <a:pt x="253" y="11"/>
                      <a:pt x="254" y="12"/>
                      <a:pt x="254" y="12"/>
                    </a:cubicBezTo>
                    <a:cubicBezTo>
                      <a:pt x="254" y="12"/>
                      <a:pt x="255" y="12"/>
                      <a:pt x="255" y="11"/>
                    </a:cubicBezTo>
                    <a:cubicBezTo>
                      <a:pt x="255" y="11"/>
                      <a:pt x="254" y="11"/>
                      <a:pt x="254" y="11"/>
                    </a:cubicBezTo>
                    <a:moveTo>
                      <a:pt x="305" y="10"/>
                    </a:moveTo>
                    <a:cubicBezTo>
                      <a:pt x="304" y="10"/>
                      <a:pt x="304" y="11"/>
                      <a:pt x="304" y="12"/>
                    </a:cubicBezTo>
                    <a:cubicBezTo>
                      <a:pt x="305" y="13"/>
                      <a:pt x="306" y="14"/>
                      <a:pt x="307" y="14"/>
                    </a:cubicBezTo>
                    <a:cubicBezTo>
                      <a:pt x="307" y="14"/>
                      <a:pt x="308" y="14"/>
                      <a:pt x="308" y="14"/>
                    </a:cubicBezTo>
                    <a:cubicBezTo>
                      <a:pt x="308" y="14"/>
                      <a:pt x="308" y="14"/>
                      <a:pt x="308" y="14"/>
                    </a:cubicBezTo>
                    <a:cubicBezTo>
                      <a:pt x="308" y="13"/>
                      <a:pt x="308" y="12"/>
                      <a:pt x="307" y="11"/>
                    </a:cubicBezTo>
                    <a:cubicBezTo>
                      <a:pt x="307" y="11"/>
                      <a:pt x="306" y="10"/>
                      <a:pt x="306" y="10"/>
                    </a:cubicBezTo>
                    <a:cubicBezTo>
                      <a:pt x="306" y="10"/>
                      <a:pt x="306" y="10"/>
                      <a:pt x="305" y="10"/>
                    </a:cubicBezTo>
                    <a:moveTo>
                      <a:pt x="245" y="10"/>
                    </a:moveTo>
                    <a:cubicBezTo>
                      <a:pt x="244" y="10"/>
                      <a:pt x="243" y="12"/>
                      <a:pt x="245" y="12"/>
                    </a:cubicBezTo>
                    <a:cubicBezTo>
                      <a:pt x="245" y="12"/>
                      <a:pt x="245" y="12"/>
                      <a:pt x="245" y="12"/>
                    </a:cubicBezTo>
                    <a:cubicBezTo>
                      <a:pt x="246" y="12"/>
                      <a:pt x="247" y="10"/>
                      <a:pt x="245" y="10"/>
                    </a:cubicBezTo>
                    <a:cubicBezTo>
                      <a:pt x="245" y="10"/>
                      <a:pt x="245" y="10"/>
                      <a:pt x="245" y="10"/>
                    </a:cubicBezTo>
                    <a:moveTo>
                      <a:pt x="257" y="0"/>
                    </a:moveTo>
                    <a:cubicBezTo>
                      <a:pt x="256" y="0"/>
                      <a:pt x="255" y="0"/>
                      <a:pt x="255" y="1"/>
                    </a:cubicBezTo>
                    <a:cubicBezTo>
                      <a:pt x="254" y="1"/>
                      <a:pt x="254" y="1"/>
                      <a:pt x="254" y="1"/>
                    </a:cubicBezTo>
                    <a:cubicBezTo>
                      <a:pt x="254" y="1"/>
                      <a:pt x="254" y="1"/>
                      <a:pt x="254" y="1"/>
                    </a:cubicBezTo>
                    <a:cubicBezTo>
                      <a:pt x="254" y="2"/>
                      <a:pt x="254" y="3"/>
                      <a:pt x="255" y="3"/>
                    </a:cubicBezTo>
                    <a:cubicBezTo>
                      <a:pt x="256" y="3"/>
                      <a:pt x="258" y="1"/>
                      <a:pt x="257" y="0"/>
                    </a:cubicBezTo>
                  </a:path>
                </a:pathLst>
              </a:custGeom>
              <a:solidFill>
                <a:srgbClr val="66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extBox 2"/>
          <p:cNvSpPr txBox="1"/>
          <p:nvPr/>
        </p:nvSpPr>
        <p:spPr>
          <a:xfrm>
            <a:off x="808567" y="1460500"/>
            <a:ext cx="10642600" cy="308165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defRPr/>
            </a:pP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    </a:t>
            </a:r>
            <a:r>
              <a:rPr kumimoji="0" lang="en-US" altLang="zh-CN" sz="3735" b="1" kern="1200" cap="none" spc="0" normalizeH="0" baseline="0" noProof="0" dirty="0">
                <a:latin typeface="+mn-ea"/>
                <a:ea typeface="+mn-ea"/>
                <a:cs typeface="+mn-cs"/>
              </a:rPr>
              <a:t>1945</a:t>
            </a: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年</a:t>
            </a:r>
            <a:r>
              <a:rPr kumimoji="0" lang="en-US" altLang="zh-CN" sz="3735" b="1" kern="1200" cap="none" spc="0" normalizeH="0" baseline="0" noProof="0" dirty="0">
                <a:latin typeface="+mn-ea"/>
                <a:ea typeface="+mn-ea"/>
                <a:cs typeface="+mn-cs"/>
              </a:rPr>
              <a:t>8</a:t>
            </a: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月，日本帝国主义投降后，毛泽东亲赴重庆与国民党谈判。在谈判期间，应柳亚子要求，亲笔写下了这首咏雪词赠他。本篇首次正式公开发表于</a:t>
            </a:r>
            <a:r>
              <a:rPr kumimoji="0" lang="en-US" altLang="zh-CN" sz="3735" b="1" kern="1200" cap="none" spc="0" normalizeH="0" baseline="0" noProof="0" dirty="0">
                <a:latin typeface="+mn-ea"/>
                <a:ea typeface="+mn-ea"/>
                <a:cs typeface="+mn-cs"/>
              </a:rPr>
              <a:t>《</a:t>
            </a: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诗刊</a:t>
            </a:r>
            <a:r>
              <a:rPr kumimoji="0" lang="en-US" altLang="zh-CN" sz="3735" b="1" kern="1200" cap="none" spc="0" normalizeH="0" baseline="0" noProof="0" dirty="0">
                <a:latin typeface="+mn-ea"/>
                <a:ea typeface="+mn-ea"/>
                <a:cs typeface="+mn-cs"/>
              </a:rPr>
              <a:t>》1957</a:t>
            </a: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年</a:t>
            </a:r>
            <a:r>
              <a:rPr kumimoji="0" lang="en-US" altLang="zh-CN" sz="3735" b="1" kern="1200" cap="none" spc="0" normalizeH="0" baseline="0" noProof="0" dirty="0">
                <a:latin typeface="+mn-ea"/>
                <a:ea typeface="+mn-ea"/>
                <a:cs typeface="+mn-cs"/>
              </a:rPr>
              <a:t>1</a:t>
            </a: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月号。</a:t>
            </a:r>
            <a:endParaRPr kumimoji="0" lang="en-US" altLang="zh-CN" sz="3735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32"/>
          <p:cNvSpPr txBox="1"/>
          <p:nvPr/>
        </p:nvSpPr>
        <p:spPr>
          <a:xfrm>
            <a:off x="5966884" y="3901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1" name="文本框 34"/>
          <p:cNvSpPr txBox="1"/>
          <p:nvPr/>
        </p:nvSpPr>
        <p:spPr>
          <a:xfrm rot="-280097">
            <a:off x="4578351" y="1638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2" name="文本框 36"/>
          <p:cNvSpPr txBox="1"/>
          <p:nvPr/>
        </p:nvSpPr>
        <p:spPr>
          <a:xfrm rot="-5350866">
            <a:off x="7814733" y="17547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3" name="文本框 37"/>
          <p:cNvSpPr txBox="1"/>
          <p:nvPr/>
        </p:nvSpPr>
        <p:spPr>
          <a:xfrm rot="-4150866">
            <a:off x="7107767" y="22987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4" name="文本框 45"/>
          <p:cNvSpPr txBox="1"/>
          <p:nvPr/>
        </p:nvSpPr>
        <p:spPr>
          <a:xfrm rot="-5350866">
            <a:off x="8561917" y="17843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5" name="文本框 46"/>
          <p:cNvSpPr txBox="1"/>
          <p:nvPr/>
        </p:nvSpPr>
        <p:spPr>
          <a:xfrm rot="-424911">
            <a:off x="9423400" y="20933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6" name="文本框 47"/>
          <p:cNvSpPr txBox="1"/>
          <p:nvPr/>
        </p:nvSpPr>
        <p:spPr>
          <a:xfrm rot="-4150866">
            <a:off x="10206567" y="33316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7" name="文本框 49"/>
          <p:cNvSpPr txBox="1"/>
          <p:nvPr/>
        </p:nvSpPr>
        <p:spPr>
          <a:xfrm rot="657351">
            <a:off x="7264400" y="17801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8" name="文本框 50"/>
          <p:cNvSpPr txBox="1"/>
          <p:nvPr/>
        </p:nvSpPr>
        <p:spPr>
          <a:xfrm rot="1480325">
            <a:off x="9855200" y="1659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9" name="文本框 51"/>
          <p:cNvSpPr txBox="1"/>
          <p:nvPr/>
        </p:nvSpPr>
        <p:spPr>
          <a:xfrm rot="-5350866">
            <a:off x="7973484" y="29019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0" name="文本框 32"/>
          <p:cNvSpPr txBox="1"/>
          <p:nvPr/>
        </p:nvSpPr>
        <p:spPr>
          <a:xfrm>
            <a:off x="4349751" y="47476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1" name="文本框 34"/>
          <p:cNvSpPr txBox="1"/>
          <p:nvPr/>
        </p:nvSpPr>
        <p:spPr>
          <a:xfrm rot="4149897">
            <a:off x="5952067" y="46651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2" name="文本框 36"/>
          <p:cNvSpPr txBox="1"/>
          <p:nvPr/>
        </p:nvSpPr>
        <p:spPr>
          <a:xfrm rot="-1380000">
            <a:off x="5200651" y="1735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3" name="文本框 37"/>
          <p:cNvSpPr txBox="1"/>
          <p:nvPr/>
        </p:nvSpPr>
        <p:spPr>
          <a:xfrm rot="-180000">
            <a:off x="5507567" y="27389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4" name="文本框 45"/>
          <p:cNvSpPr txBox="1"/>
          <p:nvPr/>
        </p:nvSpPr>
        <p:spPr>
          <a:xfrm rot="-1380000">
            <a:off x="5947833" y="1765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5" name="文本框 46"/>
          <p:cNvSpPr txBox="1"/>
          <p:nvPr/>
        </p:nvSpPr>
        <p:spPr>
          <a:xfrm rot="-1380000">
            <a:off x="6441017" y="2051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6" name="文本框 47"/>
          <p:cNvSpPr txBox="1"/>
          <p:nvPr/>
        </p:nvSpPr>
        <p:spPr>
          <a:xfrm rot="-180000">
            <a:off x="6752167" y="29802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7" name="文本框 49"/>
          <p:cNvSpPr txBox="1"/>
          <p:nvPr/>
        </p:nvSpPr>
        <p:spPr>
          <a:xfrm rot="-5350866">
            <a:off x="8413751" y="2813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8" name="文本框 50"/>
          <p:cNvSpPr txBox="1"/>
          <p:nvPr/>
        </p:nvSpPr>
        <p:spPr>
          <a:xfrm rot="-170103">
            <a:off x="7452784" y="34544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9" name="文本框 51"/>
          <p:cNvSpPr txBox="1"/>
          <p:nvPr/>
        </p:nvSpPr>
        <p:spPr>
          <a:xfrm rot="-5350866">
            <a:off x="7793567" y="45783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0" name="文本框 32"/>
          <p:cNvSpPr txBox="1"/>
          <p:nvPr/>
        </p:nvSpPr>
        <p:spPr>
          <a:xfrm rot="1209897">
            <a:off x="2000251" y="38565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1" name="文本框 34"/>
          <p:cNvSpPr txBox="1"/>
          <p:nvPr/>
        </p:nvSpPr>
        <p:spPr>
          <a:xfrm rot="4149897">
            <a:off x="2857500" y="4607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2" name="文本框 36"/>
          <p:cNvSpPr txBox="1"/>
          <p:nvPr/>
        </p:nvSpPr>
        <p:spPr>
          <a:xfrm rot="-1380000">
            <a:off x="2139951" y="4305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3" name="文本框 37"/>
          <p:cNvSpPr txBox="1"/>
          <p:nvPr/>
        </p:nvSpPr>
        <p:spPr>
          <a:xfrm rot="1029897">
            <a:off x="3314700" y="36724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4" name="文本框 45"/>
          <p:cNvSpPr txBox="1"/>
          <p:nvPr/>
        </p:nvSpPr>
        <p:spPr>
          <a:xfrm rot="-1380000">
            <a:off x="4216400" y="41952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5" name="文本框 46"/>
          <p:cNvSpPr txBox="1"/>
          <p:nvPr/>
        </p:nvSpPr>
        <p:spPr>
          <a:xfrm rot="-170103">
            <a:off x="1049867" y="2040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6" name="文本框 47"/>
          <p:cNvSpPr txBox="1"/>
          <p:nvPr/>
        </p:nvSpPr>
        <p:spPr>
          <a:xfrm rot="1029897">
            <a:off x="1104900" y="4533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7" name="文本框 49"/>
          <p:cNvSpPr txBox="1"/>
          <p:nvPr/>
        </p:nvSpPr>
        <p:spPr>
          <a:xfrm rot="-170103">
            <a:off x="4013200" y="5115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8" name="文本框 50"/>
          <p:cNvSpPr txBox="1"/>
          <p:nvPr/>
        </p:nvSpPr>
        <p:spPr>
          <a:xfrm rot="-170103">
            <a:off x="5543551" y="4226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9" name="文本框 51"/>
          <p:cNvSpPr txBox="1"/>
          <p:nvPr/>
        </p:nvSpPr>
        <p:spPr>
          <a:xfrm rot="-170103">
            <a:off x="5765800" y="5238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0" name="文本框 32"/>
          <p:cNvSpPr txBox="1"/>
          <p:nvPr/>
        </p:nvSpPr>
        <p:spPr>
          <a:xfrm rot="-5070842">
            <a:off x="429684" y="27220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1" name="文本框 34"/>
          <p:cNvSpPr txBox="1"/>
          <p:nvPr/>
        </p:nvSpPr>
        <p:spPr>
          <a:xfrm rot="4149897">
            <a:off x="1786467" y="2878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2" name="文本框 36"/>
          <p:cNvSpPr txBox="1"/>
          <p:nvPr/>
        </p:nvSpPr>
        <p:spPr>
          <a:xfrm rot="-170103">
            <a:off x="1657351" y="17039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3" name="文本框 37"/>
          <p:cNvSpPr txBox="1"/>
          <p:nvPr/>
        </p:nvSpPr>
        <p:spPr>
          <a:xfrm rot="1029897">
            <a:off x="1784351" y="22457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4" name="文本框 45"/>
          <p:cNvSpPr txBox="1"/>
          <p:nvPr/>
        </p:nvSpPr>
        <p:spPr>
          <a:xfrm rot="-1380000">
            <a:off x="2823633" y="15282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5" name="文本框 46"/>
          <p:cNvSpPr txBox="1"/>
          <p:nvPr/>
        </p:nvSpPr>
        <p:spPr>
          <a:xfrm rot="-1380000">
            <a:off x="3583517" y="17547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6" name="文本框 47"/>
          <p:cNvSpPr txBox="1"/>
          <p:nvPr/>
        </p:nvSpPr>
        <p:spPr>
          <a:xfrm rot="-180000">
            <a:off x="3221567" y="25061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7" name="文本框 49"/>
          <p:cNvSpPr txBox="1"/>
          <p:nvPr/>
        </p:nvSpPr>
        <p:spPr>
          <a:xfrm rot="-1380000">
            <a:off x="4368800" y="2051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8" name="文本框 50"/>
          <p:cNvSpPr txBox="1"/>
          <p:nvPr/>
        </p:nvSpPr>
        <p:spPr>
          <a:xfrm rot="-1380000">
            <a:off x="3799417" y="2825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9" name="文本框 51"/>
          <p:cNvSpPr txBox="1"/>
          <p:nvPr/>
        </p:nvSpPr>
        <p:spPr>
          <a:xfrm rot="-1380000">
            <a:off x="4646084" y="30077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0" name="文本框 32"/>
          <p:cNvSpPr txBox="1"/>
          <p:nvPr/>
        </p:nvSpPr>
        <p:spPr>
          <a:xfrm rot="1209897">
            <a:off x="6819900" y="4718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1" name="文本框 34"/>
          <p:cNvSpPr txBox="1"/>
          <p:nvPr/>
        </p:nvSpPr>
        <p:spPr>
          <a:xfrm rot="-1030866">
            <a:off x="8417984" y="51921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2" name="文本框 36"/>
          <p:cNvSpPr txBox="1"/>
          <p:nvPr/>
        </p:nvSpPr>
        <p:spPr>
          <a:xfrm rot="368503">
            <a:off x="7698317" y="38121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3" name="文本框 37"/>
          <p:cNvSpPr txBox="1"/>
          <p:nvPr/>
        </p:nvSpPr>
        <p:spPr>
          <a:xfrm rot="829244">
            <a:off x="7046384" y="5298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4" name="文本框 45"/>
          <p:cNvSpPr txBox="1"/>
          <p:nvPr/>
        </p:nvSpPr>
        <p:spPr>
          <a:xfrm rot="-4502722">
            <a:off x="9038167" y="3333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5" name="文本框 46"/>
          <p:cNvSpPr txBox="1"/>
          <p:nvPr/>
        </p:nvSpPr>
        <p:spPr>
          <a:xfrm rot="2702238">
            <a:off x="10090151" y="4083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6" name="文本框 47"/>
          <p:cNvSpPr txBox="1"/>
          <p:nvPr/>
        </p:nvSpPr>
        <p:spPr>
          <a:xfrm rot="-3456638">
            <a:off x="8991600" y="45381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7" name="文本框 49"/>
          <p:cNvSpPr txBox="1"/>
          <p:nvPr/>
        </p:nvSpPr>
        <p:spPr>
          <a:xfrm rot="-3180423">
            <a:off x="2618317" y="30988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8" name="文本框 50"/>
          <p:cNvSpPr txBox="1"/>
          <p:nvPr/>
        </p:nvSpPr>
        <p:spPr>
          <a:xfrm rot="-3640556">
            <a:off x="9652000" y="4787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9" name="文本框 51"/>
          <p:cNvSpPr txBox="1"/>
          <p:nvPr/>
        </p:nvSpPr>
        <p:spPr>
          <a:xfrm rot="1549510">
            <a:off x="10339917" y="28998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0" name="文本框 32"/>
          <p:cNvSpPr txBox="1"/>
          <p:nvPr/>
        </p:nvSpPr>
        <p:spPr>
          <a:xfrm rot="4190103">
            <a:off x="5717117" y="33422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1" name="文本框 34"/>
          <p:cNvSpPr txBox="1"/>
          <p:nvPr/>
        </p:nvSpPr>
        <p:spPr>
          <a:xfrm rot="8340000">
            <a:off x="6563784" y="41846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2" name="文本框 36"/>
          <p:cNvSpPr txBox="1"/>
          <p:nvPr/>
        </p:nvSpPr>
        <p:spPr>
          <a:xfrm rot="-1160763">
            <a:off x="7698317" y="23346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3" name="文本框 37"/>
          <p:cNvSpPr txBox="1"/>
          <p:nvPr/>
        </p:nvSpPr>
        <p:spPr>
          <a:xfrm rot="39237">
            <a:off x="7533217" y="30310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4" name="文本框 45"/>
          <p:cNvSpPr txBox="1"/>
          <p:nvPr/>
        </p:nvSpPr>
        <p:spPr>
          <a:xfrm rot="-1160763">
            <a:off x="8445500" y="23643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5" name="文本框 46"/>
          <p:cNvSpPr txBox="1"/>
          <p:nvPr/>
        </p:nvSpPr>
        <p:spPr>
          <a:xfrm rot="-1160763">
            <a:off x="8938684" y="26500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6" name="文本框 47"/>
          <p:cNvSpPr txBox="1"/>
          <p:nvPr/>
        </p:nvSpPr>
        <p:spPr>
          <a:xfrm rot="39237">
            <a:off x="9580033" y="32766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7" name="文本框 49"/>
          <p:cNvSpPr txBox="1"/>
          <p:nvPr/>
        </p:nvSpPr>
        <p:spPr>
          <a:xfrm rot="-1160763">
            <a:off x="9385300" y="2878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8" name="文本框 50"/>
          <p:cNvSpPr txBox="1"/>
          <p:nvPr/>
        </p:nvSpPr>
        <p:spPr>
          <a:xfrm rot="-1160763">
            <a:off x="9984317" y="25781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9" name="文本框 51"/>
          <p:cNvSpPr txBox="1"/>
          <p:nvPr/>
        </p:nvSpPr>
        <p:spPr>
          <a:xfrm rot="-1160763">
            <a:off x="9719733" y="37253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0" name="文本框 32"/>
          <p:cNvSpPr txBox="1"/>
          <p:nvPr/>
        </p:nvSpPr>
        <p:spPr>
          <a:xfrm rot="4190103">
            <a:off x="3687233" y="4453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1" name="文本框 34"/>
          <p:cNvSpPr txBox="1"/>
          <p:nvPr/>
        </p:nvSpPr>
        <p:spPr>
          <a:xfrm rot="8340000">
            <a:off x="5232400" y="37549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2" name="文本框 36"/>
          <p:cNvSpPr txBox="1"/>
          <p:nvPr/>
        </p:nvSpPr>
        <p:spPr>
          <a:xfrm rot="2810103">
            <a:off x="5084233" y="23135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3" name="文本框 37"/>
          <p:cNvSpPr txBox="1"/>
          <p:nvPr/>
        </p:nvSpPr>
        <p:spPr>
          <a:xfrm rot="4010103">
            <a:off x="5084233" y="30374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4" name="文本框 45"/>
          <p:cNvSpPr txBox="1"/>
          <p:nvPr/>
        </p:nvSpPr>
        <p:spPr>
          <a:xfrm rot="2810103">
            <a:off x="5831417" y="23431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5" name="文本框 46"/>
          <p:cNvSpPr txBox="1"/>
          <p:nvPr/>
        </p:nvSpPr>
        <p:spPr>
          <a:xfrm rot="2810103">
            <a:off x="6324600" y="2628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6" name="文本框 47"/>
          <p:cNvSpPr txBox="1"/>
          <p:nvPr/>
        </p:nvSpPr>
        <p:spPr>
          <a:xfrm rot="4010103">
            <a:off x="6324600" y="33528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7" name="文本框 49"/>
          <p:cNvSpPr txBox="1"/>
          <p:nvPr/>
        </p:nvSpPr>
        <p:spPr>
          <a:xfrm rot="-1160763">
            <a:off x="8299451" y="3393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8" name="文本框 50"/>
          <p:cNvSpPr txBox="1"/>
          <p:nvPr/>
        </p:nvSpPr>
        <p:spPr>
          <a:xfrm rot="4020000">
            <a:off x="6957484" y="35073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9" name="文本框 51"/>
          <p:cNvSpPr txBox="1"/>
          <p:nvPr/>
        </p:nvSpPr>
        <p:spPr>
          <a:xfrm rot="-1160763">
            <a:off x="7465484" y="42926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0" name="文本框 32"/>
          <p:cNvSpPr txBox="1"/>
          <p:nvPr/>
        </p:nvSpPr>
        <p:spPr>
          <a:xfrm rot="5400000">
            <a:off x="1521884" y="4305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1" name="文本框 34"/>
          <p:cNvSpPr txBox="1"/>
          <p:nvPr/>
        </p:nvSpPr>
        <p:spPr>
          <a:xfrm rot="8340000">
            <a:off x="2508251" y="47371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2" name="文本框 36"/>
          <p:cNvSpPr txBox="1"/>
          <p:nvPr/>
        </p:nvSpPr>
        <p:spPr>
          <a:xfrm rot="2810103">
            <a:off x="2482851" y="36427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3" name="文本框 37"/>
          <p:cNvSpPr txBox="1"/>
          <p:nvPr/>
        </p:nvSpPr>
        <p:spPr>
          <a:xfrm rot="5220000">
            <a:off x="3062817" y="40195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4" name="文本框 45"/>
          <p:cNvSpPr txBox="1"/>
          <p:nvPr/>
        </p:nvSpPr>
        <p:spPr>
          <a:xfrm rot="2810103">
            <a:off x="3746500" y="36618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5" name="文本框 46"/>
          <p:cNvSpPr txBox="1"/>
          <p:nvPr/>
        </p:nvSpPr>
        <p:spPr>
          <a:xfrm rot="4020000">
            <a:off x="933451" y="26183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6" name="文本框 47"/>
          <p:cNvSpPr txBox="1"/>
          <p:nvPr/>
        </p:nvSpPr>
        <p:spPr>
          <a:xfrm rot="5220000">
            <a:off x="935567" y="38629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7" name="文本框 49"/>
          <p:cNvSpPr txBox="1"/>
          <p:nvPr/>
        </p:nvSpPr>
        <p:spPr>
          <a:xfrm rot="4020000">
            <a:off x="3285067" y="49868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8" name="文本框 50"/>
          <p:cNvSpPr txBox="1"/>
          <p:nvPr/>
        </p:nvSpPr>
        <p:spPr>
          <a:xfrm rot="4020000">
            <a:off x="4936067" y="44894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9" name="文本框 51"/>
          <p:cNvSpPr txBox="1"/>
          <p:nvPr/>
        </p:nvSpPr>
        <p:spPr>
          <a:xfrm rot="4020000">
            <a:off x="5429251" y="47752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0" name="文本框 32"/>
          <p:cNvSpPr txBox="1"/>
          <p:nvPr/>
        </p:nvSpPr>
        <p:spPr>
          <a:xfrm rot="-880739">
            <a:off x="685800" y="33528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1" name="文本框 34"/>
          <p:cNvSpPr txBox="1"/>
          <p:nvPr/>
        </p:nvSpPr>
        <p:spPr>
          <a:xfrm rot="8340000">
            <a:off x="1672167" y="34565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2" name="文本框 36"/>
          <p:cNvSpPr txBox="1"/>
          <p:nvPr/>
        </p:nvSpPr>
        <p:spPr>
          <a:xfrm rot="4020000">
            <a:off x="2226733" y="20150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3" name="文本框 37"/>
          <p:cNvSpPr txBox="1"/>
          <p:nvPr/>
        </p:nvSpPr>
        <p:spPr>
          <a:xfrm rot="5220000">
            <a:off x="2226733" y="27389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4" name="文本框 45"/>
          <p:cNvSpPr txBox="1"/>
          <p:nvPr/>
        </p:nvSpPr>
        <p:spPr>
          <a:xfrm rot="2810103">
            <a:off x="2973917" y="20447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5" name="文本框 46"/>
          <p:cNvSpPr txBox="1"/>
          <p:nvPr/>
        </p:nvSpPr>
        <p:spPr>
          <a:xfrm rot="2810103">
            <a:off x="3467100" y="23304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6" name="文本框 47"/>
          <p:cNvSpPr txBox="1"/>
          <p:nvPr/>
        </p:nvSpPr>
        <p:spPr>
          <a:xfrm rot="4010103">
            <a:off x="3105151" y="3083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7" name="文本框 49"/>
          <p:cNvSpPr txBox="1"/>
          <p:nvPr/>
        </p:nvSpPr>
        <p:spPr>
          <a:xfrm rot="2810103">
            <a:off x="4250267" y="2628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8" name="文本框 50"/>
          <p:cNvSpPr txBox="1"/>
          <p:nvPr/>
        </p:nvSpPr>
        <p:spPr>
          <a:xfrm rot="2810103">
            <a:off x="4099984" y="32088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9" name="文本框 51"/>
          <p:cNvSpPr txBox="1"/>
          <p:nvPr/>
        </p:nvSpPr>
        <p:spPr>
          <a:xfrm rot="2810103">
            <a:off x="4593167" y="34946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0" name="文本框 32"/>
          <p:cNvSpPr txBox="1"/>
          <p:nvPr/>
        </p:nvSpPr>
        <p:spPr>
          <a:xfrm rot="5400000">
            <a:off x="6335184" y="4910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1" name="文本框 34"/>
          <p:cNvSpPr txBox="1"/>
          <p:nvPr/>
        </p:nvSpPr>
        <p:spPr>
          <a:xfrm rot="3159237">
            <a:off x="7759700" y="5342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2" name="文本框 36"/>
          <p:cNvSpPr txBox="1"/>
          <p:nvPr/>
        </p:nvSpPr>
        <p:spPr>
          <a:xfrm rot="-1160763">
            <a:off x="8316384" y="3901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3" name="文本框 37"/>
          <p:cNvSpPr txBox="1"/>
          <p:nvPr/>
        </p:nvSpPr>
        <p:spPr>
          <a:xfrm rot="39237">
            <a:off x="8316384" y="46249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4" name="文本框 45"/>
          <p:cNvSpPr txBox="1"/>
          <p:nvPr/>
        </p:nvSpPr>
        <p:spPr>
          <a:xfrm rot="-1160763">
            <a:off x="9063567" y="39306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5" name="文本框 46"/>
          <p:cNvSpPr txBox="1"/>
          <p:nvPr/>
        </p:nvSpPr>
        <p:spPr>
          <a:xfrm rot="-1160763">
            <a:off x="9556751" y="42164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6" name="文本框 47"/>
          <p:cNvSpPr txBox="1"/>
          <p:nvPr/>
        </p:nvSpPr>
        <p:spPr>
          <a:xfrm rot="39237">
            <a:off x="9139767" y="49741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7" name="文本框 49"/>
          <p:cNvSpPr txBox="1"/>
          <p:nvPr/>
        </p:nvSpPr>
        <p:spPr>
          <a:xfrm rot="-1160763">
            <a:off x="10251017" y="4603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8" name="文本框 50"/>
          <p:cNvSpPr txBox="1"/>
          <p:nvPr/>
        </p:nvSpPr>
        <p:spPr>
          <a:xfrm rot="-1160763">
            <a:off x="10189633" y="50948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9" name="文本框 51"/>
          <p:cNvSpPr txBox="1"/>
          <p:nvPr/>
        </p:nvSpPr>
        <p:spPr>
          <a:xfrm rot="-1160763">
            <a:off x="9040284" y="15282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90" name="矩形 1"/>
          <p:cNvSpPr/>
          <p:nvPr/>
        </p:nvSpPr>
        <p:spPr>
          <a:xfrm>
            <a:off x="480484" y="1686984"/>
            <a:ext cx="11298767" cy="33127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4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沁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园春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(     )   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莽莽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(     ) 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妖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娆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(     ) 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稍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逊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(     ) 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风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骚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(     )     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滔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滔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(     )     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折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腰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(     ) 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俱往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矣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(   ) 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成吉思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汗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(     )      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一代天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骄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(     )     </a:t>
            </a: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红装素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裹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(     )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85484" y="1792817"/>
            <a:ext cx="901065" cy="66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qìn</a:t>
            </a: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630333" y="1761067"/>
            <a:ext cx="1140460" cy="66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mǎnɡ</a:t>
            </a: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584267" y="1771651"/>
            <a:ext cx="901065" cy="66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ráo</a:t>
            </a: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05000" y="2533651"/>
            <a:ext cx="901065" cy="66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xùn</a:t>
            </a: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744633" y="2554817"/>
            <a:ext cx="901065" cy="66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sāo</a:t>
            </a: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599084" y="2554817"/>
            <a:ext cx="901065" cy="66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tāo</a:t>
            </a: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873251" y="3346451"/>
            <a:ext cx="901065" cy="66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zhé</a:t>
            </a: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110817" y="3346451"/>
            <a:ext cx="661670" cy="66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yǐ</a:t>
            </a: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grpSp>
        <p:nvGrpSpPr>
          <p:cNvPr id="12399" name="组合 1"/>
          <p:cNvGrpSpPr/>
          <p:nvPr/>
        </p:nvGrpSpPr>
        <p:grpSpPr>
          <a:xfrm>
            <a:off x="397933" y="133351"/>
            <a:ext cx="2999317" cy="776815"/>
            <a:chOff x="251073" y="258258"/>
            <a:chExt cx="2249488" cy="583185"/>
          </a:xfrm>
        </p:grpSpPr>
        <p:sp>
          <p:nvSpPr>
            <p:cNvPr id="12403" name="文本框 13"/>
            <p:cNvSpPr txBox="1"/>
            <p:nvPr/>
          </p:nvSpPr>
          <p:spPr>
            <a:xfrm>
              <a:off x="312408" y="258258"/>
              <a:ext cx="1858385" cy="5615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4265" b="1" dirty="0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预习测评</a:t>
              </a:r>
              <a:endParaRPr lang="zh-CN" altLang="en-US" sz="4265" b="1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251073" y="841443"/>
              <a:ext cx="2016125" cy="0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grpSp>
          <p:nvGrpSpPr>
            <p:cNvPr id="12405" name="Group 4"/>
            <p:cNvGrpSpPr>
              <a:grpSpLocks noChangeAspect="1"/>
            </p:cNvGrpSpPr>
            <p:nvPr/>
          </p:nvGrpSpPr>
          <p:grpSpPr>
            <a:xfrm>
              <a:off x="2051298" y="483394"/>
              <a:ext cx="449263" cy="292100"/>
              <a:chOff x="2432" y="1329"/>
              <a:chExt cx="657" cy="426"/>
            </a:xfrm>
          </p:grpSpPr>
          <p:sp>
            <p:nvSpPr>
              <p:cNvPr id="24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2434" y="1330"/>
                <a:ext cx="652" cy="4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Freeform 5"/>
              <p:cNvSpPr/>
              <p:nvPr/>
            </p:nvSpPr>
            <p:spPr bwMode="auto">
              <a:xfrm>
                <a:off x="2478" y="1330"/>
                <a:ext cx="611" cy="422"/>
              </a:xfrm>
              <a:custGeom>
                <a:avLst/>
                <a:gdLst>
                  <a:gd name="T0" fmla="*/ 315 w 351"/>
                  <a:gd name="T1" fmla="*/ 0 h 242"/>
                  <a:gd name="T2" fmla="*/ 292 w 351"/>
                  <a:gd name="T3" fmla="*/ 9 h 242"/>
                  <a:gd name="T4" fmla="*/ 291 w 351"/>
                  <a:gd name="T5" fmla="*/ 10 h 242"/>
                  <a:gd name="T6" fmla="*/ 309 w 351"/>
                  <a:gd name="T7" fmla="*/ 3 h 242"/>
                  <a:gd name="T8" fmla="*/ 310 w 351"/>
                  <a:gd name="T9" fmla="*/ 4 h 242"/>
                  <a:gd name="T10" fmla="*/ 317 w 351"/>
                  <a:gd name="T11" fmla="*/ 10 h 242"/>
                  <a:gd name="T12" fmla="*/ 325 w 351"/>
                  <a:gd name="T13" fmla="*/ 27 h 242"/>
                  <a:gd name="T14" fmla="*/ 336 w 351"/>
                  <a:gd name="T15" fmla="*/ 59 h 242"/>
                  <a:gd name="T16" fmla="*/ 268 w 351"/>
                  <a:gd name="T17" fmla="*/ 95 h 242"/>
                  <a:gd name="T18" fmla="*/ 267 w 351"/>
                  <a:gd name="T19" fmla="*/ 95 h 242"/>
                  <a:gd name="T20" fmla="*/ 267 w 351"/>
                  <a:gd name="T21" fmla="*/ 95 h 242"/>
                  <a:gd name="T22" fmla="*/ 24 w 351"/>
                  <a:gd name="T23" fmla="*/ 219 h 242"/>
                  <a:gd name="T24" fmla="*/ 2 w 351"/>
                  <a:gd name="T25" fmla="*/ 229 h 242"/>
                  <a:gd name="T26" fmla="*/ 0 w 351"/>
                  <a:gd name="T27" fmla="*/ 229 h 242"/>
                  <a:gd name="T28" fmla="*/ 6 w 351"/>
                  <a:gd name="T29" fmla="*/ 240 h 242"/>
                  <a:gd name="T30" fmla="*/ 12 w 351"/>
                  <a:gd name="T31" fmla="*/ 242 h 242"/>
                  <a:gd name="T32" fmla="*/ 34 w 351"/>
                  <a:gd name="T33" fmla="*/ 232 h 242"/>
                  <a:gd name="T34" fmla="*/ 350 w 351"/>
                  <a:gd name="T35" fmla="*/ 68 h 242"/>
                  <a:gd name="T36" fmla="*/ 335 w 351"/>
                  <a:gd name="T37" fmla="*/ 29 h 242"/>
                  <a:gd name="T38" fmla="*/ 324 w 351"/>
                  <a:gd name="T39" fmla="*/ 8 h 242"/>
                  <a:gd name="T40" fmla="*/ 317 w 351"/>
                  <a:gd name="T41" fmla="*/ 1 h 242"/>
                  <a:gd name="T42" fmla="*/ 315 w 351"/>
                  <a:gd name="T43" fmla="*/ 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51" h="242">
                    <a:moveTo>
                      <a:pt x="315" y="0"/>
                    </a:moveTo>
                    <a:cubicBezTo>
                      <a:pt x="311" y="0"/>
                      <a:pt x="299" y="6"/>
                      <a:pt x="292" y="9"/>
                    </a:cubicBezTo>
                    <a:cubicBezTo>
                      <a:pt x="292" y="9"/>
                      <a:pt x="292" y="9"/>
                      <a:pt x="291" y="10"/>
                    </a:cubicBezTo>
                    <a:cubicBezTo>
                      <a:pt x="298" y="7"/>
                      <a:pt x="306" y="3"/>
                      <a:pt x="309" y="3"/>
                    </a:cubicBezTo>
                    <a:cubicBezTo>
                      <a:pt x="309" y="3"/>
                      <a:pt x="310" y="3"/>
                      <a:pt x="310" y="4"/>
                    </a:cubicBezTo>
                    <a:cubicBezTo>
                      <a:pt x="312" y="6"/>
                      <a:pt x="317" y="10"/>
                      <a:pt x="317" y="10"/>
                    </a:cubicBezTo>
                    <a:cubicBezTo>
                      <a:pt x="317" y="10"/>
                      <a:pt x="321" y="15"/>
                      <a:pt x="325" y="27"/>
                    </a:cubicBezTo>
                    <a:cubicBezTo>
                      <a:pt x="330" y="39"/>
                      <a:pt x="338" y="56"/>
                      <a:pt x="336" y="59"/>
                    </a:cubicBezTo>
                    <a:cubicBezTo>
                      <a:pt x="336" y="60"/>
                      <a:pt x="308" y="75"/>
                      <a:pt x="268" y="95"/>
                    </a:cubicBezTo>
                    <a:cubicBezTo>
                      <a:pt x="268" y="95"/>
                      <a:pt x="268" y="95"/>
                      <a:pt x="267" y="95"/>
                    </a:cubicBezTo>
                    <a:cubicBezTo>
                      <a:pt x="267" y="95"/>
                      <a:pt x="267" y="95"/>
                      <a:pt x="267" y="95"/>
                    </a:cubicBezTo>
                    <a:cubicBezTo>
                      <a:pt x="179" y="140"/>
                      <a:pt x="38" y="211"/>
                      <a:pt x="24" y="219"/>
                    </a:cubicBezTo>
                    <a:cubicBezTo>
                      <a:pt x="11" y="227"/>
                      <a:pt x="5" y="229"/>
                      <a:pt x="2" y="229"/>
                    </a:cubicBezTo>
                    <a:cubicBezTo>
                      <a:pt x="1" y="229"/>
                      <a:pt x="0" y="229"/>
                      <a:pt x="0" y="229"/>
                    </a:cubicBezTo>
                    <a:cubicBezTo>
                      <a:pt x="3" y="235"/>
                      <a:pt x="5" y="239"/>
                      <a:pt x="6" y="240"/>
                    </a:cubicBezTo>
                    <a:cubicBezTo>
                      <a:pt x="8" y="241"/>
                      <a:pt x="9" y="242"/>
                      <a:pt x="12" y="242"/>
                    </a:cubicBezTo>
                    <a:cubicBezTo>
                      <a:pt x="16" y="242"/>
                      <a:pt x="22" y="240"/>
                      <a:pt x="34" y="232"/>
                    </a:cubicBezTo>
                    <a:cubicBezTo>
                      <a:pt x="54" y="220"/>
                      <a:pt x="348" y="72"/>
                      <a:pt x="350" y="68"/>
                    </a:cubicBezTo>
                    <a:cubicBezTo>
                      <a:pt x="351" y="65"/>
                      <a:pt x="341" y="44"/>
                      <a:pt x="335" y="29"/>
                    </a:cubicBezTo>
                    <a:cubicBezTo>
                      <a:pt x="329" y="15"/>
                      <a:pt x="324" y="8"/>
                      <a:pt x="324" y="8"/>
                    </a:cubicBezTo>
                    <a:cubicBezTo>
                      <a:pt x="324" y="8"/>
                      <a:pt x="319" y="3"/>
                      <a:pt x="317" y="1"/>
                    </a:cubicBezTo>
                    <a:cubicBezTo>
                      <a:pt x="316" y="0"/>
                      <a:pt x="316" y="0"/>
                      <a:pt x="315" y="0"/>
                    </a:cubicBezTo>
                  </a:path>
                </a:pathLst>
              </a:custGeom>
              <a:solidFill>
                <a:srgbClr val="66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Freeform 6"/>
              <p:cNvSpPr/>
              <p:nvPr/>
            </p:nvSpPr>
            <p:spPr bwMode="auto">
              <a:xfrm>
                <a:off x="2432" y="1334"/>
                <a:ext cx="634" cy="399"/>
              </a:xfrm>
              <a:custGeom>
                <a:avLst/>
                <a:gdLst>
                  <a:gd name="T0" fmla="*/ 3 w 364"/>
                  <a:gd name="T1" fmla="*/ 171 h 229"/>
                  <a:gd name="T2" fmla="*/ 3 w 364"/>
                  <a:gd name="T3" fmla="*/ 182 h 229"/>
                  <a:gd name="T4" fmla="*/ 23 w 364"/>
                  <a:gd name="T5" fmla="*/ 225 h 229"/>
                  <a:gd name="T6" fmla="*/ 50 w 364"/>
                  <a:gd name="T7" fmla="*/ 217 h 229"/>
                  <a:gd name="T8" fmla="*/ 362 w 364"/>
                  <a:gd name="T9" fmla="*/ 57 h 229"/>
                  <a:gd name="T10" fmla="*/ 351 w 364"/>
                  <a:gd name="T11" fmla="*/ 25 h 229"/>
                  <a:gd name="T12" fmla="*/ 343 w 364"/>
                  <a:gd name="T13" fmla="*/ 8 h 229"/>
                  <a:gd name="T14" fmla="*/ 336 w 364"/>
                  <a:gd name="T15" fmla="*/ 2 h 229"/>
                  <a:gd name="T16" fmla="*/ 312 w 364"/>
                  <a:gd name="T17" fmla="*/ 10 h 229"/>
                  <a:gd name="T18" fmla="*/ 10 w 364"/>
                  <a:gd name="T19" fmla="*/ 166 h 229"/>
                  <a:gd name="T20" fmla="*/ 3 w 364"/>
                  <a:gd name="T21" fmla="*/ 171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4" h="229">
                    <a:moveTo>
                      <a:pt x="3" y="171"/>
                    </a:moveTo>
                    <a:cubicBezTo>
                      <a:pt x="3" y="171"/>
                      <a:pt x="0" y="174"/>
                      <a:pt x="3" y="182"/>
                    </a:cubicBezTo>
                    <a:cubicBezTo>
                      <a:pt x="6" y="191"/>
                      <a:pt x="20" y="223"/>
                      <a:pt x="23" y="225"/>
                    </a:cubicBezTo>
                    <a:cubicBezTo>
                      <a:pt x="26" y="227"/>
                      <a:pt x="30" y="229"/>
                      <a:pt x="50" y="217"/>
                    </a:cubicBezTo>
                    <a:cubicBezTo>
                      <a:pt x="70" y="206"/>
                      <a:pt x="361" y="60"/>
                      <a:pt x="362" y="57"/>
                    </a:cubicBezTo>
                    <a:cubicBezTo>
                      <a:pt x="364" y="54"/>
                      <a:pt x="356" y="37"/>
                      <a:pt x="351" y="25"/>
                    </a:cubicBezTo>
                    <a:cubicBezTo>
                      <a:pt x="347" y="13"/>
                      <a:pt x="343" y="8"/>
                      <a:pt x="343" y="8"/>
                    </a:cubicBezTo>
                    <a:cubicBezTo>
                      <a:pt x="343" y="8"/>
                      <a:pt x="338" y="4"/>
                      <a:pt x="336" y="2"/>
                    </a:cubicBezTo>
                    <a:cubicBezTo>
                      <a:pt x="334" y="0"/>
                      <a:pt x="320" y="6"/>
                      <a:pt x="312" y="10"/>
                    </a:cubicBezTo>
                    <a:cubicBezTo>
                      <a:pt x="305" y="14"/>
                      <a:pt x="15" y="163"/>
                      <a:pt x="10" y="166"/>
                    </a:cubicBezTo>
                    <a:cubicBezTo>
                      <a:pt x="5" y="168"/>
                      <a:pt x="3" y="171"/>
                      <a:pt x="3" y="171"/>
                    </a:cubicBezTo>
                  </a:path>
                </a:pathLst>
              </a:custGeom>
              <a:ln>
                <a:solidFill>
                  <a:srgbClr val="00B050"/>
                </a:solidFill>
              </a:ln>
            </p:spPr>
            <p:style>
              <a:lnRef idx="2">
                <a:schemeClr val="accent3"/>
              </a:lnRef>
              <a:fillRef idx="0">
                <a:schemeClr val="accent3"/>
              </a:fillRef>
              <a:effectRef idx="1">
                <a:schemeClr val="accent3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Freeform 7"/>
              <p:cNvSpPr/>
              <p:nvPr/>
            </p:nvSpPr>
            <p:spPr bwMode="auto">
              <a:xfrm>
                <a:off x="2432" y="1606"/>
                <a:ext cx="100" cy="125"/>
              </a:xfrm>
              <a:custGeom>
                <a:avLst/>
                <a:gdLst>
                  <a:gd name="T0" fmla="*/ 57 w 57"/>
                  <a:gd name="T1" fmla="*/ 59 h 73"/>
                  <a:gd name="T2" fmla="*/ 51 w 57"/>
                  <a:gd name="T3" fmla="*/ 50 h 73"/>
                  <a:gd name="T4" fmla="*/ 46 w 57"/>
                  <a:gd name="T5" fmla="*/ 41 h 73"/>
                  <a:gd name="T6" fmla="*/ 44 w 57"/>
                  <a:gd name="T7" fmla="*/ 34 h 73"/>
                  <a:gd name="T8" fmla="*/ 43 w 57"/>
                  <a:gd name="T9" fmla="*/ 22 h 73"/>
                  <a:gd name="T10" fmla="*/ 41 w 57"/>
                  <a:gd name="T11" fmla="*/ 12 h 73"/>
                  <a:gd name="T12" fmla="*/ 39 w 57"/>
                  <a:gd name="T13" fmla="*/ 0 h 73"/>
                  <a:gd name="T14" fmla="*/ 33 w 57"/>
                  <a:gd name="T15" fmla="*/ 0 h 73"/>
                  <a:gd name="T16" fmla="*/ 28 w 57"/>
                  <a:gd name="T17" fmla="*/ 1 h 73"/>
                  <a:gd name="T18" fmla="*/ 10 w 57"/>
                  <a:gd name="T19" fmla="*/ 11 h 73"/>
                  <a:gd name="T20" fmla="*/ 3 w 57"/>
                  <a:gd name="T21" fmla="*/ 16 h 73"/>
                  <a:gd name="T22" fmla="*/ 3 w 57"/>
                  <a:gd name="T23" fmla="*/ 27 h 73"/>
                  <a:gd name="T24" fmla="*/ 19 w 57"/>
                  <a:gd name="T25" fmla="*/ 63 h 73"/>
                  <a:gd name="T26" fmla="*/ 23 w 57"/>
                  <a:gd name="T27" fmla="*/ 70 h 73"/>
                  <a:gd name="T28" fmla="*/ 38 w 57"/>
                  <a:gd name="T29" fmla="*/ 69 h 73"/>
                  <a:gd name="T30" fmla="*/ 47 w 57"/>
                  <a:gd name="T31" fmla="*/ 64 h 73"/>
                  <a:gd name="T32" fmla="*/ 50 w 57"/>
                  <a:gd name="T33" fmla="*/ 62 h 73"/>
                  <a:gd name="T34" fmla="*/ 57 w 57"/>
                  <a:gd name="T35" fmla="*/ 5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73">
                    <a:moveTo>
                      <a:pt x="57" y="59"/>
                    </a:moveTo>
                    <a:cubicBezTo>
                      <a:pt x="55" y="55"/>
                      <a:pt x="51" y="50"/>
                      <a:pt x="51" y="50"/>
                    </a:cubicBezTo>
                    <a:cubicBezTo>
                      <a:pt x="51" y="50"/>
                      <a:pt x="48" y="44"/>
                      <a:pt x="46" y="41"/>
                    </a:cubicBezTo>
                    <a:cubicBezTo>
                      <a:pt x="45" y="39"/>
                      <a:pt x="44" y="34"/>
                      <a:pt x="44" y="34"/>
                    </a:cubicBezTo>
                    <a:cubicBezTo>
                      <a:pt x="44" y="34"/>
                      <a:pt x="43" y="26"/>
                      <a:pt x="43" y="22"/>
                    </a:cubicBezTo>
                    <a:cubicBezTo>
                      <a:pt x="42" y="19"/>
                      <a:pt x="41" y="14"/>
                      <a:pt x="41" y="12"/>
                    </a:cubicBezTo>
                    <a:cubicBezTo>
                      <a:pt x="40" y="10"/>
                      <a:pt x="40" y="4"/>
                      <a:pt x="39" y="0"/>
                    </a:cubicBezTo>
                    <a:cubicBezTo>
                      <a:pt x="36" y="0"/>
                      <a:pt x="33" y="0"/>
                      <a:pt x="33" y="0"/>
                    </a:cubicBezTo>
                    <a:cubicBezTo>
                      <a:pt x="33" y="0"/>
                      <a:pt x="31" y="0"/>
                      <a:pt x="28" y="1"/>
                    </a:cubicBezTo>
                    <a:cubicBezTo>
                      <a:pt x="17" y="7"/>
                      <a:pt x="11" y="10"/>
                      <a:pt x="10" y="11"/>
                    </a:cubicBezTo>
                    <a:cubicBezTo>
                      <a:pt x="5" y="13"/>
                      <a:pt x="3" y="16"/>
                      <a:pt x="3" y="16"/>
                    </a:cubicBezTo>
                    <a:cubicBezTo>
                      <a:pt x="3" y="16"/>
                      <a:pt x="0" y="19"/>
                      <a:pt x="3" y="27"/>
                    </a:cubicBezTo>
                    <a:cubicBezTo>
                      <a:pt x="5" y="33"/>
                      <a:pt x="13" y="52"/>
                      <a:pt x="19" y="63"/>
                    </a:cubicBezTo>
                    <a:cubicBezTo>
                      <a:pt x="20" y="67"/>
                      <a:pt x="22" y="69"/>
                      <a:pt x="23" y="70"/>
                    </a:cubicBezTo>
                    <a:cubicBezTo>
                      <a:pt x="25" y="72"/>
                      <a:pt x="28" y="73"/>
                      <a:pt x="38" y="69"/>
                    </a:cubicBezTo>
                    <a:cubicBezTo>
                      <a:pt x="41" y="67"/>
                      <a:pt x="44" y="66"/>
                      <a:pt x="47" y="64"/>
                    </a:cubicBezTo>
                    <a:cubicBezTo>
                      <a:pt x="48" y="63"/>
                      <a:pt x="49" y="63"/>
                      <a:pt x="50" y="62"/>
                    </a:cubicBezTo>
                    <a:cubicBezTo>
                      <a:pt x="51" y="62"/>
                      <a:pt x="54" y="60"/>
                      <a:pt x="57" y="59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8"/>
              <p:cNvSpPr/>
              <p:nvPr/>
            </p:nvSpPr>
            <p:spPr bwMode="auto">
              <a:xfrm>
                <a:off x="2954" y="1362"/>
                <a:ext cx="5" cy="0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1 h 1"/>
                  <a:gd name="T4" fmla="*/ 2 w 2"/>
                  <a:gd name="T5" fmla="*/ 0 h 1"/>
                  <a:gd name="T6" fmla="*/ 2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EEEB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Freeform 9"/>
              <p:cNvSpPr/>
              <p:nvPr/>
            </p:nvSpPr>
            <p:spPr bwMode="auto">
              <a:xfrm>
                <a:off x="2943" y="1497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578C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" name="Freeform 10"/>
              <p:cNvSpPr>
                <a:spLocks noEditPoints="1"/>
              </p:cNvSpPr>
              <p:nvPr/>
            </p:nvSpPr>
            <p:spPr bwMode="auto">
              <a:xfrm>
                <a:off x="2511" y="1362"/>
                <a:ext cx="539" cy="320"/>
              </a:xfrm>
              <a:custGeom>
                <a:avLst/>
                <a:gdLst>
                  <a:gd name="T0" fmla="*/ 7 w 309"/>
                  <a:gd name="T1" fmla="*/ 184 h 184"/>
                  <a:gd name="T2" fmla="*/ 9 w 309"/>
                  <a:gd name="T3" fmla="*/ 184 h 184"/>
                  <a:gd name="T4" fmla="*/ 9 w 309"/>
                  <a:gd name="T5" fmla="*/ 178 h 184"/>
                  <a:gd name="T6" fmla="*/ 8 w 309"/>
                  <a:gd name="T7" fmla="*/ 180 h 184"/>
                  <a:gd name="T8" fmla="*/ 9 w 309"/>
                  <a:gd name="T9" fmla="*/ 178 h 184"/>
                  <a:gd name="T10" fmla="*/ 34 w 309"/>
                  <a:gd name="T11" fmla="*/ 174 h 184"/>
                  <a:gd name="T12" fmla="*/ 34 w 309"/>
                  <a:gd name="T13" fmla="*/ 179 h 184"/>
                  <a:gd name="T14" fmla="*/ 36 w 309"/>
                  <a:gd name="T15" fmla="*/ 176 h 184"/>
                  <a:gd name="T16" fmla="*/ 38 w 309"/>
                  <a:gd name="T17" fmla="*/ 176 h 184"/>
                  <a:gd name="T18" fmla="*/ 84 w 309"/>
                  <a:gd name="T19" fmla="*/ 144 h 184"/>
                  <a:gd name="T20" fmla="*/ 85 w 309"/>
                  <a:gd name="T21" fmla="*/ 145 h 184"/>
                  <a:gd name="T22" fmla="*/ 84 w 309"/>
                  <a:gd name="T23" fmla="*/ 144 h 184"/>
                  <a:gd name="T24" fmla="*/ 0 w 309"/>
                  <a:gd name="T25" fmla="*/ 135 h 184"/>
                  <a:gd name="T26" fmla="*/ 1 w 309"/>
                  <a:gd name="T27" fmla="*/ 135 h 184"/>
                  <a:gd name="T28" fmla="*/ 138 w 309"/>
                  <a:gd name="T29" fmla="*/ 123 h 184"/>
                  <a:gd name="T30" fmla="*/ 139 w 309"/>
                  <a:gd name="T31" fmla="*/ 123 h 184"/>
                  <a:gd name="T32" fmla="*/ 154 w 309"/>
                  <a:gd name="T33" fmla="*/ 115 h 184"/>
                  <a:gd name="T34" fmla="*/ 154 w 309"/>
                  <a:gd name="T35" fmla="*/ 116 h 184"/>
                  <a:gd name="T36" fmla="*/ 154 w 309"/>
                  <a:gd name="T37" fmla="*/ 115 h 184"/>
                  <a:gd name="T38" fmla="*/ 50 w 309"/>
                  <a:gd name="T39" fmla="*/ 113 h 184"/>
                  <a:gd name="T40" fmla="*/ 53 w 309"/>
                  <a:gd name="T41" fmla="*/ 115 h 184"/>
                  <a:gd name="T42" fmla="*/ 146 w 309"/>
                  <a:gd name="T43" fmla="*/ 113 h 184"/>
                  <a:gd name="T44" fmla="*/ 147 w 309"/>
                  <a:gd name="T45" fmla="*/ 114 h 184"/>
                  <a:gd name="T46" fmla="*/ 146 w 309"/>
                  <a:gd name="T47" fmla="*/ 113 h 184"/>
                  <a:gd name="T48" fmla="*/ 149 w 309"/>
                  <a:gd name="T49" fmla="*/ 111 h 184"/>
                  <a:gd name="T50" fmla="*/ 151 w 309"/>
                  <a:gd name="T51" fmla="*/ 111 h 184"/>
                  <a:gd name="T52" fmla="*/ 165 w 309"/>
                  <a:gd name="T53" fmla="*/ 109 h 184"/>
                  <a:gd name="T54" fmla="*/ 162 w 309"/>
                  <a:gd name="T55" fmla="*/ 113 h 184"/>
                  <a:gd name="T56" fmla="*/ 166 w 309"/>
                  <a:gd name="T57" fmla="*/ 111 h 184"/>
                  <a:gd name="T58" fmla="*/ 184 w 309"/>
                  <a:gd name="T59" fmla="*/ 107 h 184"/>
                  <a:gd name="T60" fmla="*/ 184 w 309"/>
                  <a:gd name="T61" fmla="*/ 109 h 184"/>
                  <a:gd name="T62" fmla="*/ 184 w 309"/>
                  <a:gd name="T63" fmla="*/ 107 h 184"/>
                  <a:gd name="T64" fmla="*/ 50 w 309"/>
                  <a:gd name="T65" fmla="*/ 109 h 184"/>
                  <a:gd name="T66" fmla="*/ 53 w 309"/>
                  <a:gd name="T67" fmla="*/ 111 h 184"/>
                  <a:gd name="T68" fmla="*/ 53 w 309"/>
                  <a:gd name="T69" fmla="*/ 107 h 184"/>
                  <a:gd name="T70" fmla="*/ 248 w 309"/>
                  <a:gd name="T71" fmla="*/ 77 h 184"/>
                  <a:gd name="T72" fmla="*/ 249 w 309"/>
                  <a:gd name="T73" fmla="*/ 77 h 184"/>
                  <a:gd name="T74" fmla="*/ 249 w 309"/>
                  <a:gd name="T75" fmla="*/ 75 h 184"/>
                  <a:gd name="T76" fmla="*/ 252 w 309"/>
                  <a:gd name="T77" fmla="*/ 67 h 184"/>
                  <a:gd name="T78" fmla="*/ 252 w 309"/>
                  <a:gd name="T79" fmla="*/ 70 h 184"/>
                  <a:gd name="T80" fmla="*/ 268 w 309"/>
                  <a:gd name="T81" fmla="*/ 64 h 184"/>
                  <a:gd name="T82" fmla="*/ 266 w 309"/>
                  <a:gd name="T83" fmla="*/ 66 h 184"/>
                  <a:gd name="T84" fmla="*/ 268 w 309"/>
                  <a:gd name="T85" fmla="*/ 66 h 184"/>
                  <a:gd name="T86" fmla="*/ 276 w 309"/>
                  <a:gd name="T87" fmla="*/ 54 h 184"/>
                  <a:gd name="T88" fmla="*/ 276 w 309"/>
                  <a:gd name="T89" fmla="*/ 55 h 184"/>
                  <a:gd name="T90" fmla="*/ 276 w 309"/>
                  <a:gd name="T91" fmla="*/ 54 h 184"/>
                  <a:gd name="T92" fmla="*/ 307 w 309"/>
                  <a:gd name="T93" fmla="*/ 17 h 184"/>
                  <a:gd name="T94" fmla="*/ 309 w 309"/>
                  <a:gd name="T95" fmla="*/ 17 h 184"/>
                  <a:gd name="T96" fmla="*/ 254 w 309"/>
                  <a:gd name="T97" fmla="*/ 11 h 184"/>
                  <a:gd name="T98" fmla="*/ 254 w 309"/>
                  <a:gd name="T99" fmla="*/ 12 h 184"/>
                  <a:gd name="T100" fmla="*/ 254 w 309"/>
                  <a:gd name="T101" fmla="*/ 11 h 184"/>
                  <a:gd name="T102" fmla="*/ 304 w 309"/>
                  <a:gd name="T103" fmla="*/ 12 h 184"/>
                  <a:gd name="T104" fmla="*/ 308 w 309"/>
                  <a:gd name="T105" fmla="*/ 14 h 184"/>
                  <a:gd name="T106" fmla="*/ 307 w 309"/>
                  <a:gd name="T107" fmla="*/ 11 h 184"/>
                  <a:gd name="T108" fmla="*/ 305 w 309"/>
                  <a:gd name="T109" fmla="*/ 10 h 184"/>
                  <a:gd name="T110" fmla="*/ 245 w 309"/>
                  <a:gd name="T111" fmla="*/ 12 h 184"/>
                  <a:gd name="T112" fmla="*/ 245 w 309"/>
                  <a:gd name="T113" fmla="*/ 10 h 184"/>
                  <a:gd name="T114" fmla="*/ 257 w 309"/>
                  <a:gd name="T115" fmla="*/ 0 h 184"/>
                  <a:gd name="T116" fmla="*/ 254 w 309"/>
                  <a:gd name="T117" fmla="*/ 1 h 184"/>
                  <a:gd name="T118" fmla="*/ 255 w 309"/>
                  <a:gd name="T119" fmla="*/ 3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09" h="184">
                    <a:moveTo>
                      <a:pt x="8" y="183"/>
                    </a:moveTo>
                    <a:cubicBezTo>
                      <a:pt x="7" y="183"/>
                      <a:pt x="7" y="183"/>
                      <a:pt x="7" y="184"/>
                    </a:cubicBezTo>
                    <a:cubicBezTo>
                      <a:pt x="7" y="184"/>
                      <a:pt x="8" y="184"/>
                      <a:pt x="8" y="184"/>
                    </a:cubicBezTo>
                    <a:cubicBezTo>
                      <a:pt x="8" y="184"/>
                      <a:pt x="9" y="184"/>
                      <a:pt x="9" y="184"/>
                    </a:cubicBezTo>
                    <a:cubicBezTo>
                      <a:pt x="9" y="183"/>
                      <a:pt x="8" y="183"/>
                      <a:pt x="8" y="183"/>
                    </a:cubicBezTo>
                    <a:moveTo>
                      <a:pt x="9" y="178"/>
                    </a:moveTo>
                    <a:cubicBezTo>
                      <a:pt x="8" y="178"/>
                      <a:pt x="7" y="180"/>
                      <a:pt x="8" y="180"/>
                    </a:cubicBezTo>
                    <a:cubicBezTo>
                      <a:pt x="8" y="180"/>
                      <a:pt x="8" y="180"/>
                      <a:pt x="8" y="180"/>
                    </a:cubicBezTo>
                    <a:cubicBezTo>
                      <a:pt x="9" y="180"/>
                      <a:pt x="10" y="178"/>
                      <a:pt x="9" y="178"/>
                    </a:cubicBezTo>
                    <a:cubicBezTo>
                      <a:pt x="9" y="178"/>
                      <a:pt x="9" y="178"/>
                      <a:pt x="9" y="178"/>
                    </a:cubicBezTo>
                    <a:moveTo>
                      <a:pt x="35" y="171"/>
                    </a:moveTo>
                    <a:cubicBezTo>
                      <a:pt x="35" y="171"/>
                      <a:pt x="34" y="172"/>
                      <a:pt x="34" y="174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33" y="175"/>
                      <a:pt x="32" y="179"/>
                      <a:pt x="34" y="179"/>
                    </a:cubicBezTo>
                    <a:cubicBezTo>
                      <a:pt x="34" y="179"/>
                      <a:pt x="34" y="179"/>
                      <a:pt x="35" y="179"/>
                    </a:cubicBezTo>
                    <a:cubicBezTo>
                      <a:pt x="35" y="178"/>
                      <a:pt x="36" y="177"/>
                      <a:pt x="36" y="176"/>
                    </a:cubicBezTo>
                    <a:cubicBezTo>
                      <a:pt x="37" y="176"/>
                      <a:pt x="37" y="176"/>
                      <a:pt x="38" y="176"/>
                    </a:cubicBezTo>
                    <a:cubicBezTo>
                      <a:pt x="38" y="176"/>
                      <a:pt x="38" y="176"/>
                      <a:pt x="38" y="176"/>
                    </a:cubicBezTo>
                    <a:cubicBezTo>
                      <a:pt x="39" y="176"/>
                      <a:pt x="37" y="171"/>
                      <a:pt x="35" y="171"/>
                    </a:cubicBezTo>
                    <a:moveTo>
                      <a:pt x="84" y="144"/>
                    </a:moveTo>
                    <a:cubicBezTo>
                      <a:pt x="84" y="144"/>
                      <a:pt x="84" y="144"/>
                      <a:pt x="84" y="145"/>
                    </a:cubicBezTo>
                    <a:cubicBezTo>
                      <a:pt x="84" y="145"/>
                      <a:pt x="84" y="145"/>
                      <a:pt x="85" y="145"/>
                    </a:cubicBezTo>
                    <a:cubicBezTo>
                      <a:pt x="85" y="145"/>
                      <a:pt x="85" y="145"/>
                      <a:pt x="86" y="145"/>
                    </a:cubicBezTo>
                    <a:cubicBezTo>
                      <a:pt x="86" y="145"/>
                      <a:pt x="85" y="144"/>
                      <a:pt x="84" y="144"/>
                    </a:cubicBezTo>
                    <a:moveTo>
                      <a:pt x="1" y="134"/>
                    </a:moveTo>
                    <a:cubicBezTo>
                      <a:pt x="0" y="135"/>
                      <a:pt x="0" y="135"/>
                      <a:pt x="0" y="135"/>
                    </a:cubicBezTo>
                    <a:cubicBezTo>
                      <a:pt x="0" y="135"/>
                      <a:pt x="0" y="135"/>
                      <a:pt x="1" y="135"/>
                    </a:cubicBezTo>
                    <a:cubicBezTo>
                      <a:pt x="1" y="135"/>
                      <a:pt x="1" y="135"/>
                      <a:pt x="1" y="135"/>
                    </a:cubicBezTo>
                    <a:cubicBezTo>
                      <a:pt x="1" y="134"/>
                      <a:pt x="1" y="134"/>
                      <a:pt x="1" y="134"/>
                    </a:cubicBezTo>
                    <a:moveTo>
                      <a:pt x="138" y="123"/>
                    </a:moveTo>
                    <a:cubicBezTo>
                      <a:pt x="137" y="123"/>
                      <a:pt x="136" y="124"/>
                      <a:pt x="137" y="125"/>
                    </a:cubicBezTo>
                    <a:cubicBezTo>
                      <a:pt x="138" y="124"/>
                      <a:pt x="139" y="125"/>
                      <a:pt x="139" y="123"/>
                    </a:cubicBezTo>
                    <a:cubicBezTo>
                      <a:pt x="139" y="123"/>
                      <a:pt x="138" y="123"/>
                      <a:pt x="138" y="123"/>
                    </a:cubicBezTo>
                    <a:moveTo>
                      <a:pt x="154" y="115"/>
                    </a:moveTo>
                    <a:cubicBezTo>
                      <a:pt x="154" y="115"/>
                      <a:pt x="153" y="115"/>
                      <a:pt x="153" y="115"/>
                    </a:cubicBezTo>
                    <a:cubicBezTo>
                      <a:pt x="153" y="116"/>
                      <a:pt x="154" y="116"/>
                      <a:pt x="154" y="116"/>
                    </a:cubicBezTo>
                    <a:cubicBezTo>
                      <a:pt x="155" y="116"/>
                      <a:pt x="155" y="116"/>
                      <a:pt x="155" y="116"/>
                    </a:cubicBezTo>
                    <a:cubicBezTo>
                      <a:pt x="155" y="115"/>
                      <a:pt x="155" y="115"/>
                      <a:pt x="154" y="115"/>
                    </a:cubicBezTo>
                    <a:moveTo>
                      <a:pt x="50" y="113"/>
                    </a:moveTo>
                    <a:cubicBezTo>
                      <a:pt x="50" y="113"/>
                      <a:pt x="50" y="113"/>
                      <a:pt x="50" y="113"/>
                    </a:cubicBezTo>
                    <a:cubicBezTo>
                      <a:pt x="50" y="114"/>
                      <a:pt x="52" y="115"/>
                      <a:pt x="52" y="115"/>
                    </a:cubicBezTo>
                    <a:cubicBezTo>
                      <a:pt x="53" y="115"/>
                      <a:pt x="53" y="115"/>
                      <a:pt x="53" y="115"/>
                    </a:cubicBezTo>
                    <a:cubicBezTo>
                      <a:pt x="53" y="114"/>
                      <a:pt x="51" y="113"/>
                      <a:pt x="50" y="113"/>
                    </a:cubicBezTo>
                    <a:moveTo>
                      <a:pt x="146" y="113"/>
                    </a:moveTo>
                    <a:cubicBezTo>
                      <a:pt x="146" y="113"/>
                      <a:pt x="146" y="113"/>
                      <a:pt x="146" y="113"/>
                    </a:cubicBezTo>
                    <a:cubicBezTo>
                      <a:pt x="145" y="114"/>
                      <a:pt x="146" y="114"/>
                      <a:pt x="147" y="114"/>
                    </a:cubicBezTo>
                    <a:cubicBezTo>
                      <a:pt x="147" y="114"/>
                      <a:pt x="147" y="114"/>
                      <a:pt x="147" y="113"/>
                    </a:cubicBezTo>
                    <a:cubicBezTo>
                      <a:pt x="148" y="113"/>
                      <a:pt x="147" y="113"/>
                      <a:pt x="146" y="113"/>
                    </a:cubicBezTo>
                    <a:moveTo>
                      <a:pt x="150" y="110"/>
                    </a:moveTo>
                    <a:cubicBezTo>
                      <a:pt x="149" y="110"/>
                      <a:pt x="149" y="110"/>
                      <a:pt x="149" y="111"/>
                    </a:cubicBezTo>
                    <a:cubicBezTo>
                      <a:pt x="149" y="111"/>
                      <a:pt x="150" y="111"/>
                      <a:pt x="150" y="111"/>
                    </a:cubicBezTo>
                    <a:cubicBezTo>
                      <a:pt x="151" y="111"/>
                      <a:pt x="151" y="111"/>
                      <a:pt x="151" y="111"/>
                    </a:cubicBezTo>
                    <a:cubicBezTo>
                      <a:pt x="151" y="111"/>
                      <a:pt x="150" y="110"/>
                      <a:pt x="150" y="110"/>
                    </a:cubicBezTo>
                    <a:moveTo>
                      <a:pt x="165" y="109"/>
                    </a:moveTo>
                    <a:cubicBezTo>
                      <a:pt x="165" y="109"/>
                      <a:pt x="163" y="110"/>
                      <a:pt x="162" y="111"/>
                    </a:cubicBezTo>
                    <a:cubicBezTo>
                      <a:pt x="161" y="112"/>
                      <a:pt x="161" y="113"/>
                      <a:pt x="162" y="113"/>
                    </a:cubicBezTo>
                    <a:cubicBezTo>
                      <a:pt x="162" y="113"/>
                      <a:pt x="163" y="113"/>
                      <a:pt x="164" y="113"/>
                    </a:cubicBezTo>
                    <a:cubicBezTo>
                      <a:pt x="166" y="111"/>
                      <a:pt x="166" y="111"/>
                      <a:pt x="166" y="111"/>
                    </a:cubicBezTo>
                    <a:cubicBezTo>
                      <a:pt x="166" y="110"/>
                      <a:pt x="166" y="109"/>
                      <a:pt x="165" y="109"/>
                    </a:cubicBezTo>
                    <a:moveTo>
                      <a:pt x="184" y="107"/>
                    </a:moveTo>
                    <a:cubicBezTo>
                      <a:pt x="184" y="107"/>
                      <a:pt x="183" y="109"/>
                      <a:pt x="184" y="109"/>
                    </a:cubicBezTo>
                    <a:cubicBezTo>
                      <a:pt x="184" y="109"/>
                      <a:pt x="184" y="109"/>
                      <a:pt x="184" y="109"/>
                    </a:cubicBezTo>
                    <a:cubicBezTo>
                      <a:pt x="184" y="109"/>
                      <a:pt x="185" y="107"/>
                      <a:pt x="184" y="107"/>
                    </a:cubicBezTo>
                    <a:cubicBezTo>
                      <a:pt x="184" y="107"/>
                      <a:pt x="184" y="107"/>
                      <a:pt x="184" y="107"/>
                    </a:cubicBezTo>
                    <a:moveTo>
                      <a:pt x="53" y="107"/>
                    </a:moveTo>
                    <a:cubicBezTo>
                      <a:pt x="51" y="107"/>
                      <a:pt x="50" y="108"/>
                      <a:pt x="50" y="109"/>
                    </a:cubicBezTo>
                    <a:cubicBezTo>
                      <a:pt x="50" y="110"/>
                      <a:pt x="50" y="111"/>
                      <a:pt x="51" y="111"/>
                    </a:cubicBezTo>
                    <a:cubicBezTo>
                      <a:pt x="52" y="111"/>
                      <a:pt x="52" y="111"/>
                      <a:pt x="53" y="111"/>
                    </a:cubicBezTo>
                    <a:cubicBezTo>
                      <a:pt x="54" y="111"/>
                      <a:pt x="54" y="108"/>
                      <a:pt x="54" y="107"/>
                    </a:cubicBezTo>
                    <a:cubicBezTo>
                      <a:pt x="53" y="107"/>
                      <a:pt x="53" y="107"/>
                      <a:pt x="53" y="107"/>
                    </a:cubicBezTo>
                    <a:moveTo>
                      <a:pt x="249" y="75"/>
                    </a:moveTo>
                    <a:cubicBezTo>
                      <a:pt x="249" y="75"/>
                      <a:pt x="249" y="76"/>
                      <a:pt x="248" y="77"/>
                    </a:cubicBezTo>
                    <a:cubicBezTo>
                      <a:pt x="248" y="77"/>
                      <a:pt x="248" y="77"/>
                      <a:pt x="248" y="77"/>
                    </a:cubicBezTo>
                    <a:cubicBezTo>
                      <a:pt x="249" y="77"/>
                      <a:pt x="249" y="77"/>
                      <a:pt x="249" y="77"/>
                    </a:cubicBezTo>
                    <a:cubicBezTo>
                      <a:pt x="250" y="77"/>
                      <a:pt x="250" y="76"/>
                      <a:pt x="251" y="76"/>
                    </a:cubicBezTo>
                    <a:cubicBezTo>
                      <a:pt x="250" y="76"/>
                      <a:pt x="250" y="75"/>
                      <a:pt x="249" y="75"/>
                    </a:cubicBezTo>
                    <a:moveTo>
                      <a:pt x="253" y="66"/>
                    </a:moveTo>
                    <a:cubicBezTo>
                      <a:pt x="252" y="67"/>
                      <a:pt x="252" y="67"/>
                      <a:pt x="252" y="67"/>
                    </a:cubicBezTo>
                    <a:cubicBezTo>
                      <a:pt x="250" y="67"/>
                      <a:pt x="250" y="67"/>
                      <a:pt x="250" y="67"/>
                    </a:cubicBezTo>
                    <a:cubicBezTo>
                      <a:pt x="250" y="70"/>
                      <a:pt x="251" y="70"/>
                      <a:pt x="252" y="70"/>
                    </a:cubicBezTo>
                    <a:cubicBezTo>
                      <a:pt x="254" y="70"/>
                      <a:pt x="258" y="66"/>
                      <a:pt x="253" y="66"/>
                    </a:cubicBezTo>
                    <a:moveTo>
                      <a:pt x="268" y="64"/>
                    </a:moveTo>
                    <a:cubicBezTo>
                      <a:pt x="268" y="64"/>
                      <a:pt x="268" y="65"/>
                      <a:pt x="268" y="65"/>
                    </a:cubicBezTo>
                    <a:cubicBezTo>
                      <a:pt x="266" y="66"/>
                      <a:pt x="266" y="66"/>
                      <a:pt x="266" y="66"/>
                    </a:cubicBezTo>
                    <a:cubicBezTo>
                      <a:pt x="266" y="67"/>
                      <a:pt x="266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6"/>
                      <a:pt x="269" y="64"/>
                      <a:pt x="268" y="64"/>
                    </a:cubicBezTo>
                    <a:moveTo>
                      <a:pt x="276" y="54"/>
                    </a:moveTo>
                    <a:cubicBezTo>
                      <a:pt x="276" y="54"/>
                      <a:pt x="275" y="55"/>
                      <a:pt x="276" y="55"/>
                    </a:cubicBezTo>
                    <a:cubicBezTo>
                      <a:pt x="276" y="55"/>
                      <a:pt x="276" y="55"/>
                      <a:pt x="276" y="55"/>
                    </a:cubicBezTo>
                    <a:cubicBezTo>
                      <a:pt x="276" y="55"/>
                      <a:pt x="277" y="54"/>
                      <a:pt x="276" y="54"/>
                    </a:cubicBezTo>
                    <a:cubicBezTo>
                      <a:pt x="276" y="54"/>
                      <a:pt x="276" y="54"/>
                      <a:pt x="276" y="54"/>
                    </a:cubicBezTo>
                    <a:moveTo>
                      <a:pt x="308" y="17"/>
                    </a:moveTo>
                    <a:cubicBezTo>
                      <a:pt x="308" y="17"/>
                      <a:pt x="307" y="17"/>
                      <a:pt x="307" y="17"/>
                    </a:cubicBezTo>
                    <a:cubicBezTo>
                      <a:pt x="307" y="18"/>
                      <a:pt x="308" y="18"/>
                      <a:pt x="308" y="18"/>
                    </a:cubicBezTo>
                    <a:cubicBezTo>
                      <a:pt x="309" y="18"/>
                      <a:pt x="309" y="18"/>
                      <a:pt x="309" y="17"/>
                    </a:cubicBezTo>
                    <a:cubicBezTo>
                      <a:pt x="309" y="17"/>
                      <a:pt x="308" y="17"/>
                      <a:pt x="308" y="17"/>
                    </a:cubicBezTo>
                    <a:moveTo>
                      <a:pt x="254" y="11"/>
                    </a:moveTo>
                    <a:cubicBezTo>
                      <a:pt x="253" y="11"/>
                      <a:pt x="253" y="11"/>
                      <a:pt x="253" y="11"/>
                    </a:cubicBezTo>
                    <a:cubicBezTo>
                      <a:pt x="253" y="11"/>
                      <a:pt x="254" y="12"/>
                      <a:pt x="254" y="12"/>
                    </a:cubicBezTo>
                    <a:cubicBezTo>
                      <a:pt x="254" y="12"/>
                      <a:pt x="255" y="12"/>
                      <a:pt x="255" y="11"/>
                    </a:cubicBezTo>
                    <a:cubicBezTo>
                      <a:pt x="255" y="11"/>
                      <a:pt x="254" y="11"/>
                      <a:pt x="254" y="11"/>
                    </a:cubicBezTo>
                    <a:moveTo>
                      <a:pt x="305" y="10"/>
                    </a:moveTo>
                    <a:cubicBezTo>
                      <a:pt x="304" y="10"/>
                      <a:pt x="304" y="11"/>
                      <a:pt x="304" y="12"/>
                    </a:cubicBezTo>
                    <a:cubicBezTo>
                      <a:pt x="305" y="13"/>
                      <a:pt x="306" y="14"/>
                      <a:pt x="307" y="14"/>
                    </a:cubicBezTo>
                    <a:cubicBezTo>
                      <a:pt x="307" y="14"/>
                      <a:pt x="308" y="14"/>
                      <a:pt x="308" y="14"/>
                    </a:cubicBezTo>
                    <a:cubicBezTo>
                      <a:pt x="308" y="14"/>
                      <a:pt x="308" y="14"/>
                      <a:pt x="308" y="14"/>
                    </a:cubicBezTo>
                    <a:cubicBezTo>
                      <a:pt x="308" y="13"/>
                      <a:pt x="308" y="12"/>
                      <a:pt x="307" y="11"/>
                    </a:cubicBezTo>
                    <a:cubicBezTo>
                      <a:pt x="307" y="11"/>
                      <a:pt x="306" y="10"/>
                      <a:pt x="306" y="10"/>
                    </a:cubicBezTo>
                    <a:cubicBezTo>
                      <a:pt x="306" y="10"/>
                      <a:pt x="306" y="10"/>
                      <a:pt x="305" y="10"/>
                    </a:cubicBezTo>
                    <a:moveTo>
                      <a:pt x="245" y="10"/>
                    </a:moveTo>
                    <a:cubicBezTo>
                      <a:pt x="244" y="10"/>
                      <a:pt x="243" y="12"/>
                      <a:pt x="245" y="12"/>
                    </a:cubicBezTo>
                    <a:cubicBezTo>
                      <a:pt x="245" y="12"/>
                      <a:pt x="245" y="12"/>
                      <a:pt x="245" y="12"/>
                    </a:cubicBezTo>
                    <a:cubicBezTo>
                      <a:pt x="246" y="12"/>
                      <a:pt x="247" y="10"/>
                      <a:pt x="245" y="10"/>
                    </a:cubicBezTo>
                    <a:cubicBezTo>
                      <a:pt x="245" y="10"/>
                      <a:pt x="245" y="10"/>
                      <a:pt x="245" y="10"/>
                    </a:cubicBezTo>
                    <a:moveTo>
                      <a:pt x="257" y="0"/>
                    </a:moveTo>
                    <a:cubicBezTo>
                      <a:pt x="256" y="0"/>
                      <a:pt x="255" y="0"/>
                      <a:pt x="255" y="1"/>
                    </a:cubicBezTo>
                    <a:cubicBezTo>
                      <a:pt x="254" y="1"/>
                      <a:pt x="254" y="1"/>
                      <a:pt x="254" y="1"/>
                    </a:cubicBezTo>
                    <a:cubicBezTo>
                      <a:pt x="254" y="1"/>
                      <a:pt x="254" y="1"/>
                      <a:pt x="254" y="1"/>
                    </a:cubicBezTo>
                    <a:cubicBezTo>
                      <a:pt x="254" y="2"/>
                      <a:pt x="254" y="3"/>
                      <a:pt x="255" y="3"/>
                    </a:cubicBezTo>
                    <a:cubicBezTo>
                      <a:pt x="256" y="3"/>
                      <a:pt x="258" y="1"/>
                      <a:pt x="257" y="0"/>
                    </a:cubicBezTo>
                  </a:path>
                </a:pathLst>
              </a:custGeom>
              <a:solidFill>
                <a:srgbClr val="66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265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31" name="矩形 30"/>
          <p:cNvSpPr/>
          <p:nvPr/>
        </p:nvSpPr>
        <p:spPr>
          <a:xfrm>
            <a:off x="10570633" y="3390900"/>
            <a:ext cx="901065" cy="66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hán</a:t>
            </a: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639484" y="4152900"/>
            <a:ext cx="1140460" cy="66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jiāo</a:t>
            </a: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662333" y="4152900"/>
            <a:ext cx="901065" cy="66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ɡ</a:t>
            </a:r>
            <a:r>
              <a:rPr kumimoji="0" lang="en-US" altLang="zh-CN" sz="3735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uǒ</a:t>
            </a:r>
            <a:endParaRPr kumimoji="0" lang="zh-CN" altLang="en-US" sz="3735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  <p:bldP spid="9" grpId="0"/>
      <p:bldP spid="10" grpId="0"/>
      <p:bldP spid="13" grpId="0"/>
      <p:bldP spid="14" grpId="0"/>
      <p:bldP spid="18" grpId="0"/>
      <p:bldP spid="31" grpId="0"/>
      <p:bldP spid="32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extBox 2"/>
          <p:cNvSpPr txBox="1"/>
          <p:nvPr/>
        </p:nvSpPr>
        <p:spPr>
          <a:xfrm>
            <a:off x="3539067" y="146051"/>
            <a:ext cx="569214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rgbClr val="CC00FF"/>
                </a:solidFill>
                <a:latin typeface="+mj-ea"/>
                <a:ea typeface="+mj-ea"/>
                <a:cs typeface="+mn-cs"/>
              </a:rPr>
              <a:t>辨析多音字与形似字</a:t>
            </a:r>
            <a:endParaRPr kumimoji="0" lang="zh-CN" altLang="en-US" sz="4800" b="1" kern="1200" cap="none" spc="0" normalizeH="0" baseline="0" noProof="0" dirty="0">
              <a:solidFill>
                <a:srgbClr val="CC00FF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1466851" y="1621367"/>
            <a:ext cx="289984" cy="1498600"/>
          </a:xfrm>
          <a:prstGeom prst="leftBrace">
            <a:avLst>
              <a:gd name="adj1" fmla="val 31792"/>
              <a:gd name="adj2" fmla="val 5000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316" name="TextBox 5"/>
          <p:cNvSpPr txBox="1"/>
          <p:nvPr/>
        </p:nvSpPr>
        <p:spPr>
          <a:xfrm>
            <a:off x="1540933" y="1388533"/>
            <a:ext cx="3014980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735" b="1" dirty="0">
                <a:latin typeface="Arial" panose="020B0604020202020204" pitchFamily="34" charset="0"/>
              </a:rPr>
              <a:t>（       ）</a:t>
            </a:r>
            <a:r>
              <a:rPr lang="zh-CN" altLang="en-US" sz="3735" b="1" dirty="0">
                <a:solidFill>
                  <a:srgbClr val="0000FF"/>
                </a:solidFill>
                <a:latin typeface="Arial" panose="020B0604020202020204" pitchFamily="34" charset="0"/>
              </a:rPr>
              <a:t>折</a:t>
            </a:r>
            <a:r>
              <a:rPr lang="zh-CN" altLang="en-US" sz="3735" b="1" dirty="0">
                <a:latin typeface="Arial" panose="020B0604020202020204" pitchFamily="34" charset="0"/>
              </a:rPr>
              <a:t>腰</a:t>
            </a:r>
            <a:endParaRPr lang="zh-CN" altLang="en-US" sz="3735" b="1" dirty="0">
              <a:latin typeface="Arial" panose="020B0604020202020204" pitchFamily="34" charset="0"/>
            </a:endParaRPr>
          </a:p>
        </p:txBody>
      </p:sp>
      <p:sp>
        <p:nvSpPr>
          <p:cNvPr id="13317" name="TextBox 9"/>
          <p:cNvSpPr txBox="1"/>
          <p:nvPr/>
        </p:nvSpPr>
        <p:spPr>
          <a:xfrm>
            <a:off x="1496484" y="2683933"/>
            <a:ext cx="3014980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735" b="1" dirty="0">
                <a:latin typeface="Arial" panose="020B0604020202020204" pitchFamily="34" charset="0"/>
              </a:rPr>
              <a:t>（       ）</a:t>
            </a:r>
            <a:r>
              <a:rPr lang="zh-CN" altLang="en-US" sz="3735" b="1" dirty="0">
                <a:solidFill>
                  <a:srgbClr val="0000FF"/>
                </a:solidFill>
                <a:latin typeface="Arial" panose="020B0604020202020204" pitchFamily="34" charset="0"/>
              </a:rPr>
              <a:t>折</a:t>
            </a:r>
            <a:r>
              <a:rPr lang="zh-CN" altLang="en-US" sz="3735" b="1" dirty="0">
                <a:latin typeface="Arial" panose="020B0604020202020204" pitchFamily="34" charset="0"/>
              </a:rPr>
              <a:t>腾</a:t>
            </a:r>
            <a:endParaRPr lang="zh-CN" altLang="en-US" sz="3735" b="1" dirty="0">
              <a:latin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35717" y="1356784"/>
            <a:ext cx="90106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zhé</a:t>
            </a:r>
            <a:endParaRPr kumimoji="0" lang="zh-CN" altLang="en-US" sz="3735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5133" y="2611967"/>
            <a:ext cx="90106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zhē</a:t>
            </a:r>
            <a:endParaRPr kumimoji="0" lang="zh-CN" altLang="en-US" sz="3735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3320" name="TextBox 8"/>
          <p:cNvSpPr txBox="1"/>
          <p:nvPr/>
        </p:nvSpPr>
        <p:spPr>
          <a:xfrm>
            <a:off x="6860117" y="1377951"/>
            <a:ext cx="3623945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735" b="1" dirty="0">
                <a:latin typeface="Arial" panose="020B0604020202020204" pitchFamily="34" charset="0"/>
              </a:rPr>
              <a:t>（        ）</a:t>
            </a:r>
            <a:r>
              <a:rPr lang="zh-CN" altLang="en-US" sz="3735" b="1" dirty="0">
                <a:solidFill>
                  <a:srgbClr val="0000FF"/>
                </a:solidFill>
                <a:latin typeface="Arial" panose="020B0604020202020204" pitchFamily="34" charset="0"/>
              </a:rPr>
              <a:t>数</a:t>
            </a:r>
            <a:r>
              <a:rPr lang="zh-CN" altLang="en-US" sz="3735" b="1" dirty="0">
                <a:latin typeface="Arial" panose="020B0604020202020204" pitchFamily="34" charset="0"/>
              </a:rPr>
              <a:t>星星</a:t>
            </a:r>
            <a:endParaRPr lang="zh-CN" altLang="en-US" sz="3735" b="1" dirty="0">
              <a:latin typeface="Arial" panose="020B0604020202020204" pitchFamily="34" charset="0"/>
            </a:endParaRPr>
          </a:p>
        </p:txBody>
      </p:sp>
      <p:sp>
        <p:nvSpPr>
          <p:cNvPr id="13321" name="TextBox 15"/>
          <p:cNvSpPr txBox="1"/>
          <p:nvPr/>
        </p:nvSpPr>
        <p:spPr>
          <a:xfrm>
            <a:off x="6860117" y="2620433"/>
            <a:ext cx="4100830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735" b="1" dirty="0">
                <a:latin typeface="Arial" panose="020B0604020202020204" pitchFamily="34" charset="0"/>
              </a:rPr>
              <a:t>（        ）</a:t>
            </a:r>
            <a:r>
              <a:rPr lang="zh-CN" altLang="en-US" sz="3735" b="1" dirty="0">
                <a:solidFill>
                  <a:srgbClr val="0000FF"/>
                </a:solidFill>
                <a:latin typeface="Arial" panose="020B0604020202020204" pitchFamily="34" charset="0"/>
              </a:rPr>
              <a:t>数</a:t>
            </a:r>
            <a:r>
              <a:rPr lang="zh-CN" altLang="en-US" sz="3735" b="1" dirty="0">
                <a:latin typeface="Arial" panose="020B0604020202020204" pitchFamily="34" charset="0"/>
              </a:rPr>
              <a:t>见不鲜 </a:t>
            </a:r>
            <a:endParaRPr lang="zh-CN" altLang="en-US" sz="3735" b="1" dirty="0">
              <a:latin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50667" y="1344084"/>
            <a:ext cx="90106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shǔ</a:t>
            </a:r>
            <a:endParaRPr kumimoji="0" lang="zh-CN" altLang="en-US" sz="3735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387167" y="2588684"/>
            <a:ext cx="1140460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shuò</a:t>
            </a:r>
            <a:endParaRPr kumimoji="0" lang="zh-CN" altLang="en-US" sz="3735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37784" y="3841751"/>
            <a:ext cx="3289300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妖</a:t>
            </a:r>
            <a:r>
              <a:rPr kumimoji="0" lang="en-US" altLang="zh-CN" sz="3735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ráo</a:t>
            </a: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（    ）</a:t>
            </a:r>
            <a:endParaRPr kumimoji="0" lang="zh-CN" altLang="en-US" sz="3735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655233" y="5289551"/>
            <a:ext cx="4243070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不屈不</a:t>
            </a:r>
            <a:r>
              <a:rPr kumimoji="0" lang="en-US" altLang="zh-CN" sz="3735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náo</a:t>
            </a: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（    ）</a:t>
            </a:r>
            <a:endParaRPr kumimoji="0" lang="zh-CN" altLang="en-US" sz="3735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107767" y="3729567"/>
            <a:ext cx="352869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jiāo</a:t>
            </a: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（    ）傲</a:t>
            </a:r>
            <a:endParaRPr kumimoji="0" lang="zh-CN" altLang="en-US" sz="3735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866467" y="5262033"/>
            <a:ext cx="3768090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 </a:t>
            </a:r>
            <a:r>
              <a:rPr kumimoji="0" lang="en-US" altLang="zh-CN" sz="3735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jiǎo</a:t>
            </a: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（    ）正</a:t>
            </a:r>
            <a:endParaRPr kumimoji="0" lang="zh-CN" altLang="en-US" sz="3735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589867" y="3852333"/>
            <a:ext cx="65976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3735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娆</a:t>
            </a:r>
            <a:endParaRPr kumimoji="0" lang="zh-CN" altLang="en-US" sz="3735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40251" y="5300133"/>
            <a:ext cx="65976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3735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挠</a:t>
            </a:r>
            <a:endParaRPr kumimoji="0" lang="zh-CN" altLang="en-US" sz="3735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743951" y="3721100"/>
            <a:ext cx="65976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3735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骄</a:t>
            </a:r>
            <a:endParaRPr kumimoji="0" lang="zh-CN" altLang="en-US" sz="3735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813800" y="5249333"/>
            <a:ext cx="65976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3735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矫</a:t>
            </a:r>
            <a:endParaRPr kumimoji="0" lang="zh-CN" altLang="en-US" sz="3735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3332" name="TextBox 5"/>
          <p:cNvSpPr txBox="1"/>
          <p:nvPr/>
        </p:nvSpPr>
        <p:spPr>
          <a:xfrm>
            <a:off x="1540933" y="1987551"/>
            <a:ext cx="3014980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735" b="1" dirty="0">
                <a:latin typeface="Arial" panose="020B0604020202020204" pitchFamily="34" charset="0"/>
              </a:rPr>
              <a:t>（       ）</a:t>
            </a:r>
            <a:r>
              <a:rPr lang="zh-CN" altLang="en-US" sz="3735" b="1" dirty="0">
                <a:solidFill>
                  <a:srgbClr val="0000FF"/>
                </a:solidFill>
                <a:latin typeface="Arial" panose="020B0604020202020204" pitchFamily="34" charset="0"/>
              </a:rPr>
              <a:t>折</a:t>
            </a:r>
            <a:r>
              <a:rPr lang="zh-CN" altLang="en-US" sz="3735" b="1" dirty="0">
                <a:latin typeface="Arial" panose="020B0604020202020204" pitchFamily="34" charset="0"/>
              </a:rPr>
              <a:t>本</a:t>
            </a:r>
            <a:endParaRPr lang="zh-CN" altLang="en-US" sz="3735" b="1" dirty="0">
              <a:latin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44184" y="1936751"/>
            <a:ext cx="90106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shé</a:t>
            </a:r>
            <a:endParaRPr kumimoji="0" lang="zh-CN" altLang="en-US" sz="3735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3334" name="TextBox 8"/>
          <p:cNvSpPr txBox="1"/>
          <p:nvPr/>
        </p:nvSpPr>
        <p:spPr>
          <a:xfrm>
            <a:off x="6862233" y="2017184"/>
            <a:ext cx="3147060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735" b="1" dirty="0">
                <a:latin typeface="Arial" panose="020B0604020202020204" pitchFamily="34" charset="0"/>
              </a:rPr>
              <a:t>（        ）</a:t>
            </a:r>
            <a:r>
              <a:rPr lang="zh-CN" altLang="en-US" sz="3735" b="1" dirty="0">
                <a:solidFill>
                  <a:srgbClr val="0000FF"/>
                </a:solidFill>
                <a:latin typeface="Arial" panose="020B0604020202020204" pitchFamily="34" charset="0"/>
              </a:rPr>
              <a:t>数</a:t>
            </a:r>
            <a:r>
              <a:rPr lang="zh-CN" altLang="en-US" sz="3735" b="1" dirty="0">
                <a:latin typeface="Arial" panose="020B0604020202020204" pitchFamily="34" charset="0"/>
              </a:rPr>
              <a:t>字</a:t>
            </a:r>
            <a:endParaRPr lang="zh-CN" altLang="en-US" sz="3735" b="1" dirty="0">
              <a:latin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78184" y="1970617"/>
            <a:ext cx="90106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shù</a:t>
            </a:r>
            <a:endParaRPr kumimoji="0" lang="zh-CN" altLang="en-US" sz="3735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714500" y="4536017"/>
            <a:ext cx="352869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jiǎo</a:t>
            </a: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（    ）幸</a:t>
            </a:r>
            <a:endParaRPr kumimoji="0" lang="zh-CN" altLang="en-US" sz="3735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331633" y="4542367"/>
            <a:ext cx="65976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3735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侥</a:t>
            </a:r>
            <a:endParaRPr kumimoji="0" lang="zh-CN" altLang="en-US" sz="3735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107767" y="4485217"/>
            <a:ext cx="352869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jiāo</a:t>
            </a:r>
            <a:r>
              <a:rPr kumimoji="0" lang="zh-CN" altLang="en-US" sz="3735" b="1" kern="1200" cap="none" spc="0" normalizeH="0" baseline="0" noProof="0" dirty="0">
                <a:latin typeface="+mn-ea"/>
                <a:ea typeface="+mn-ea"/>
                <a:cs typeface="+mn-cs"/>
              </a:rPr>
              <a:t>（    ）美</a:t>
            </a:r>
            <a:endParaRPr kumimoji="0" lang="zh-CN" altLang="en-US" sz="3735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43951" y="4468284"/>
            <a:ext cx="659765" cy="6661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3735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娇</a:t>
            </a:r>
            <a:endParaRPr kumimoji="0" lang="zh-CN" altLang="en-US" sz="3735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8" name="左大括号 37"/>
          <p:cNvSpPr/>
          <p:nvPr/>
        </p:nvSpPr>
        <p:spPr>
          <a:xfrm>
            <a:off x="6819900" y="1610784"/>
            <a:ext cx="292100" cy="1498600"/>
          </a:xfrm>
          <a:prstGeom prst="leftBrace">
            <a:avLst>
              <a:gd name="adj1" fmla="val 31792"/>
              <a:gd name="adj2" fmla="val 5000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" name="左大括号 38"/>
          <p:cNvSpPr/>
          <p:nvPr/>
        </p:nvSpPr>
        <p:spPr>
          <a:xfrm>
            <a:off x="1435100" y="4068233"/>
            <a:ext cx="364067" cy="1784351"/>
          </a:xfrm>
          <a:prstGeom prst="leftBrace">
            <a:avLst>
              <a:gd name="adj1" fmla="val 31792"/>
              <a:gd name="adj2" fmla="val 5000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左大括号 39"/>
          <p:cNvSpPr/>
          <p:nvPr/>
        </p:nvSpPr>
        <p:spPr>
          <a:xfrm>
            <a:off x="6809317" y="4049184"/>
            <a:ext cx="332317" cy="1720851"/>
          </a:xfrm>
          <a:prstGeom prst="leftBrace">
            <a:avLst>
              <a:gd name="adj1" fmla="val 31792"/>
              <a:gd name="adj2" fmla="val 5000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7" grpId="0"/>
      <p:bldP spid="18" grpId="0"/>
      <p:bldP spid="26" grpId="0"/>
      <p:bldP spid="27" grpId="0"/>
      <p:bldP spid="28" grpId="0"/>
      <p:bldP spid="29" grpId="0"/>
      <p:bldP spid="31" grpId="0"/>
      <p:bldP spid="33" grpId="0"/>
      <p:bldP spid="35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209551" y="376767"/>
            <a:ext cx="2736851" cy="7480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zh-CN" altLang="en-US" sz="4265" b="1" kern="1200" cap="none" spc="0" normalizeH="0" baseline="0" noProof="0" dirty="0">
                <a:solidFill>
                  <a:srgbClr val="FF0000"/>
                </a:solidFill>
                <a:latin typeface="+mj-ea"/>
                <a:ea typeface="+mj-ea"/>
                <a:cs typeface="+mn-cs"/>
              </a:rPr>
              <a:t>词语解释</a:t>
            </a:r>
            <a:endParaRPr kumimoji="0" lang="zh-CN" altLang="en-US" sz="4265" b="1" kern="1200" cap="none" spc="0" normalizeH="0" baseline="0" noProof="0" dirty="0">
              <a:solidFill>
                <a:srgbClr val="FF0000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14339" name="TextBox 3"/>
          <p:cNvSpPr txBox="1"/>
          <p:nvPr/>
        </p:nvSpPr>
        <p:spPr>
          <a:xfrm>
            <a:off x="397933" y="1299633"/>
            <a:ext cx="222440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红装素裹：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0" name="TextBox 4"/>
          <p:cNvSpPr txBox="1"/>
          <p:nvPr/>
        </p:nvSpPr>
        <p:spPr>
          <a:xfrm>
            <a:off x="359833" y="2059517"/>
            <a:ext cx="222440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惟余莽莽：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1" name="TextBox 6"/>
          <p:cNvSpPr txBox="1"/>
          <p:nvPr/>
        </p:nvSpPr>
        <p:spPr>
          <a:xfrm>
            <a:off x="349251" y="2810933"/>
            <a:ext cx="222440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顿失滔滔：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2" name="TextBox 7"/>
          <p:cNvSpPr txBox="1"/>
          <p:nvPr/>
        </p:nvSpPr>
        <p:spPr>
          <a:xfrm>
            <a:off x="389467" y="3587751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风骚：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81251" y="1299633"/>
            <a:ext cx="90551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形容雪后天晴，红日和白雪交相辉映的壮丽景色。</a:t>
            </a:r>
            <a:endParaRPr lang="zh-CN" altLang="en-US" sz="32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66433" y="2036233"/>
            <a:ext cx="426593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只剩下白茫茫的一片。</a:t>
            </a:r>
            <a:endParaRPr lang="zh-CN" altLang="en-US" sz="32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73300" y="2798233"/>
            <a:ext cx="8633884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指黄河因结冰而立刻失去了波涛滚滚的气势。</a:t>
            </a:r>
            <a:endParaRPr lang="zh-CN" altLang="en-US" sz="32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11300" y="3553884"/>
            <a:ext cx="10344151" cy="12725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原指</a:t>
            </a:r>
            <a:r>
              <a:rPr lang="en-US" altLang="zh-CN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诗经</a:t>
            </a:r>
            <a:r>
              <a:rPr lang="en-US" altLang="zh-CN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里的</a:t>
            </a:r>
            <a:r>
              <a:rPr lang="en-US" altLang="zh-CN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国风</a:t>
            </a:r>
            <a:r>
              <a:rPr lang="en-US" altLang="zh-CN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en-US" altLang="zh-CN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楚辞</a:t>
            </a:r>
            <a:r>
              <a:rPr lang="en-US" altLang="zh-CN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里的</a:t>
            </a:r>
            <a:r>
              <a:rPr lang="en-US" altLang="zh-CN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离骚</a:t>
            </a:r>
            <a:r>
              <a:rPr lang="en-US" altLang="zh-CN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。文中用来概括广义的文化。</a:t>
            </a:r>
            <a:endParaRPr lang="zh-CN" altLang="en-US" sz="3200" b="1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82600" y="4840817"/>
            <a:ext cx="10928351" cy="1356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同学们你还知道这些词的意思吗？</a:t>
            </a:r>
            <a:endParaRPr kumimoji="0" lang="en-US" altLang="zh-CN" sz="3735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折腰、文采、风流人物、唐宗宋祖、秦皇汉武。</a:t>
            </a:r>
            <a:endParaRPr kumimoji="0" lang="zh-CN" altLang="en-US" sz="3735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7410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7733"/>
            <a:ext cx="12192000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2901951" y="1229784"/>
            <a:ext cx="3689349" cy="5324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北国风光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,                 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千里冰封</a:t>
            </a:r>
            <a:r>
              <a:rPr lang="en-US" altLang="zh-CN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万里雪飘。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望长城内外，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惟余莽莽；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大河上下，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顿失滔滔。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258984" y="1231900"/>
            <a:ext cx="4114800" cy="4577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山舞银蛇，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原驰蜡象，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欲与天公试比高。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须晴日，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看红装素裹，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分外妖娆。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391584" y="279400"/>
            <a:ext cx="6070600" cy="905933"/>
          </a:xfrm>
          <a:prstGeom prst="roundRect">
            <a:avLst/>
          </a:prstGeom>
          <a:solidFill>
            <a:srgbClr val="FFCCFF">
              <a:alpha val="94000"/>
            </a:srgbClr>
          </a:solidFill>
          <a:ln w="158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有感情地齐读词的上阕</a:t>
            </a:r>
            <a:endParaRPr kumimoji="0" lang="zh-CN" altLang="en-US" sz="4265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448733" y="963084"/>
            <a:ext cx="11104033" cy="1472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1</a:t>
            </a:r>
            <a:r>
              <a:rPr kumimoji="0" lang="en-US" altLang="zh-CN" sz="373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.</a:t>
            </a: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请找出上阕中</a:t>
            </a: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总写</a:t>
            </a: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北国雪景的诗句。这些诗句创造了一个怎样的意境？</a:t>
            </a:r>
            <a:endParaRPr kumimoji="0" lang="zh-CN" altLang="en-US" sz="3735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19100" y="2400300"/>
            <a:ext cx="11275484" cy="42348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solidFill>
                  <a:srgbClr val="CC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北国风光，千里冰封，万里雪飘</a:t>
            </a:r>
            <a:r>
              <a:rPr lang="zh-CN" altLang="en-US" sz="3735" b="1" dirty="0">
                <a:solidFill>
                  <a:srgbClr val="CC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总写北国雪景，“北国风光”总领上阕内容。“千里冰封”“万里雪飘”互文见义，静动相衬，静穆中又有飘舞之姿，即千万里都冰封，千万里都雪飘，表现祖国幅员的广阔，也反映了诗人视野的辽阔。总写句把读者引入一个冰天雪地、广袤无垠的银色世界。</a:t>
            </a:r>
            <a:endParaRPr lang="zh-CN" altLang="en-US" sz="3735" b="1" dirty="0">
              <a:solidFill>
                <a:srgbClr val="CC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6" name="矩形 1"/>
          <p:cNvSpPr/>
          <p:nvPr/>
        </p:nvSpPr>
        <p:spPr>
          <a:xfrm>
            <a:off x="391584" y="239184"/>
            <a:ext cx="2567305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735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思考解疑：</a:t>
            </a:r>
            <a:endParaRPr lang="zh-CN" altLang="en-US" sz="3735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图片 2"/>
          <p:cNvPicPr>
            <a:picLocks noChangeAspect="1"/>
          </p:cNvPicPr>
          <p:nvPr/>
        </p:nvPicPr>
        <p:blipFill>
          <a:blip r:embed="rId1"/>
          <a:srcRect b="6111"/>
          <a:stretch>
            <a:fillRect/>
          </a:stretch>
        </p:blipFill>
        <p:spPr>
          <a:xfrm>
            <a:off x="-33867" y="0"/>
            <a:ext cx="1232323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351367" y="315384"/>
            <a:ext cx="7810500" cy="7480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北国风光，千里冰封，万里雪飘</a:t>
            </a:r>
            <a:endParaRPr lang="zh-CN" altLang="en-US" sz="4265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32"/>
          <p:cNvSpPr txBox="1"/>
          <p:nvPr/>
        </p:nvSpPr>
        <p:spPr>
          <a:xfrm>
            <a:off x="5966884" y="3901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3" name="文本框 34"/>
          <p:cNvSpPr txBox="1"/>
          <p:nvPr/>
        </p:nvSpPr>
        <p:spPr>
          <a:xfrm rot="-280097">
            <a:off x="4578351" y="1638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4" name="文本框 36"/>
          <p:cNvSpPr txBox="1"/>
          <p:nvPr/>
        </p:nvSpPr>
        <p:spPr>
          <a:xfrm rot="-5350866">
            <a:off x="7814733" y="17547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5" name="文本框 37"/>
          <p:cNvSpPr txBox="1"/>
          <p:nvPr/>
        </p:nvSpPr>
        <p:spPr>
          <a:xfrm rot="-4150866">
            <a:off x="7107767" y="22987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6" name="文本框 45"/>
          <p:cNvSpPr txBox="1"/>
          <p:nvPr/>
        </p:nvSpPr>
        <p:spPr>
          <a:xfrm rot="-5350866">
            <a:off x="8561917" y="17843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7" name="文本框 46"/>
          <p:cNvSpPr txBox="1"/>
          <p:nvPr/>
        </p:nvSpPr>
        <p:spPr>
          <a:xfrm rot="-424911">
            <a:off x="9423400" y="20933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8" name="文本框 47"/>
          <p:cNvSpPr txBox="1"/>
          <p:nvPr/>
        </p:nvSpPr>
        <p:spPr>
          <a:xfrm rot="-4150866">
            <a:off x="10206567" y="33316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89" name="文本框 49"/>
          <p:cNvSpPr txBox="1"/>
          <p:nvPr/>
        </p:nvSpPr>
        <p:spPr>
          <a:xfrm rot="657351">
            <a:off x="7264400" y="17801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0" name="文本框 50"/>
          <p:cNvSpPr txBox="1"/>
          <p:nvPr/>
        </p:nvSpPr>
        <p:spPr>
          <a:xfrm rot="1480325">
            <a:off x="9855200" y="1659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1" name="文本框 51"/>
          <p:cNvSpPr txBox="1"/>
          <p:nvPr/>
        </p:nvSpPr>
        <p:spPr>
          <a:xfrm rot="-5350866">
            <a:off x="7973484" y="29019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2" name="文本框 32"/>
          <p:cNvSpPr txBox="1"/>
          <p:nvPr/>
        </p:nvSpPr>
        <p:spPr>
          <a:xfrm>
            <a:off x="4349751" y="47476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3" name="文本框 34"/>
          <p:cNvSpPr txBox="1"/>
          <p:nvPr/>
        </p:nvSpPr>
        <p:spPr>
          <a:xfrm rot="4149897">
            <a:off x="5952067" y="46651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4" name="文本框 36"/>
          <p:cNvSpPr txBox="1"/>
          <p:nvPr/>
        </p:nvSpPr>
        <p:spPr>
          <a:xfrm rot="-1380000">
            <a:off x="5200651" y="1735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5" name="文本框 37"/>
          <p:cNvSpPr txBox="1"/>
          <p:nvPr/>
        </p:nvSpPr>
        <p:spPr>
          <a:xfrm rot="-180000">
            <a:off x="5507567" y="27389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6" name="文本框 45"/>
          <p:cNvSpPr txBox="1"/>
          <p:nvPr/>
        </p:nvSpPr>
        <p:spPr>
          <a:xfrm rot="-1380000">
            <a:off x="5947833" y="1765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7" name="文本框 46"/>
          <p:cNvSpPr txBox="1"/>
          <p:nvPr/>
        </p:nvSpPr>
        <p:spPr>
          <a:xfrm rot="-1380000">
            <a:off x="6441017" y="2051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8" name="文本框 47"/>
          <p:cNvSpPr txBox="1"/>
          <p:nvPr/>
        </p:nvSpPr>
        <p:spPr>
          <a:xfrm rot="-180000">
            <a:off x="6752167" y="29802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499" name="文本框 49"/>
          <p:cNvSpPr txBox="1"/>
          <p:nvPr/>
        </p:nvSpPr>
        <p:spPr>
          <a:xfrm rot="-5350866">
            <a:off x="8413751" y="2813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0" name="文本框 50"/>
          <p:cNvSpPr txBox="1"/>
          <p:nvPr/>
        </p:nvSpPr>
        <p:spPr>
          <a:xfrm rot="-170103">
            <a:off x="7452784" y="34544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1" name="文本框 51"/>
          <p:cNvSpPr txBox="1"/>
          <p:nvPr/>
        </p:nvSpPr>
        <p:spPr>
          <a:xfrm rot="-5350866">
            <a:off x="7793567" y="45783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2" name="文本框 32"/>
          <p:cNvSpPr txBox="1"/>
          <p:nvPr/>
        </p:nvSpPr>
        <p:spPr>
          <a:xfrm rot="1209897">
            <a:off x="2000251" y="38565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3" name="文本框 34"/>
          <p:cNvSpPr txBox="1"/>
          <p:nvPr/>
        </p:nvSpPr>
        <p:spPr>
          <a:xfrm rot="4149897">
            <a:off x="2857500" y="4607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4" name="文本框 36"/>
          <p:cNvSpPr txBox="1"/>
          <p:nvPr/>
        </p:nvSpPr>
        <p:spPr>
          <a:xfrm rot="-1380000">
            <a:off x="2139951" y="4305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5" name="文本框 37"/>
          <p:cNvSpPr txBox="1"/>
          <p:nvPr/>
        </p:nvSpPr>
        <p:spPr>
          <a:xfrm rot="1029897">
            <a:off x="3314700" y="36724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6" name="文本框 45"/>
          <p:cNvSpPr txBox="1"/>
          <p:nvPr/>
        </p:nvSpPr>
        <p:spPr>
          <a:xfrm rot="-1380000">
            <a:off x="4216400" y="41952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7" name="文本框 46"/>
          <p:cNvSpPr txBox="1"/>
          <p:nvPr/>
        </p:nvSpPr>
        <p:spPr>
          <a:xfrm rot="-170103">
            <a:off x="1049867" y="2040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8" name="文本框 47"/>
          <p:cNvSpPr txBox="1"/>
          <p:nvPr/>
        </p:nvSpPr>
        <p:spPr>
          <a:xfrm rot="1029897">
            <a:off x="1104900" y="4533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09" name="文本框 49"/>
          <p:cNvSpPr txBox="1"/>
          <p:nvPr/>
        </p:nvSpPr>
        <p:spPr>
          <a:xfrm rot="-170103">
            <a:off x="4013200" y="5115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0" name="文本框 50"/>
          <p:cNvSpPr txBox="1"/>
          <p:nvPr/>
        </p:nvSpPr>
        <p:spPr>
          <a:xfrm rot="-170103">
            <a:off x="5543551" y="4226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1" name="文本框 51"/>
          <p:cNvSpPr txBox="1"/>
          <p:nvPr/>
        </p:nvSpPr>
        <p:spPr>
          <a:xfrm rot="-170103">
            <a:off x="5765800" y="5238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2" name="文本框 32"/>
          <p:cNvSpPr txBox="1"/>
          <p:nvPr/>
        </p:nvSpPr>
        <p:spPr>
          <a:xfrm rot="-5070842">
            <a:off x="429684" y="27220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3" name="文本框 34"/>
          <p:cNvSpPr txBox="1"/>
          <p:nvPr/>
        </p:nvSpPr>
        <p:spPr>
          <a:xfrm rot="4149897">
            <a:off x="1786467" y="2878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4" name="文本框 36"/>
          <p:cNvSpPr txBox="1"/>
          <p:nvPr/>
        </p:nvSpPr>
        <p:spPr>
          <a:xfrm rot="-170103">
            <a:off x="1657351" y="17039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5" name="文本框 37"/>
          <p:cNvSpPr txBox="1"/>
          <p:nvPr/>
        </p:nvSpPr>
        <p:spPr>
          <a:xfrm rot="1029897">
            <a:off x="1784351" y="22457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6" name="文本框 45"/>
          <p:cNvSpPr txBox="1"/>
          <p:nvPr/>
        </p:nvSpPr>
        <p:spPr>
          <a:xfrm rot="-1380000">
            <a:off x="2823633" y="15282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7" name="文本框 46"/>
          <p:cNvSpPr txBox="1"/>
          <p:nvPr/>
        </p:nvSpPr>
        <p:spPr>
          <a:xfrm rot="-1380000">
            <a:off x="3583517" y="17547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8" name="文本框 47"/>
          <p:cNvSpPr txBox="1"/>
          <p:nvPr/>
        </p:nvSpPr>
        <p:spPr>
          <a:xfrm rot="-180000">
            <a:off x="3221567" y="25061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19" name="文本框 49"/>
          <p:cNvSpPr txBox="1"/>
          <p:nvPr/>
        </p:nvSpPr>
        <p:spPr>
          <a:xfrm rot="-1380000">
            <a:off x="4368800" y="2051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0" name="文本框 50"/>
          <p:cNvSpPr txBox="1"/>
          <p:nvPr/>
        </p:nvSpPr>
        <p:spPr>
          <a:xfrm rot="-1380000">
            <a:off x="3799417" y="2825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1" name="文本框 51"/>
          <p:cNvSpPr txBox="1"/>
          <p:nvPr/>
        </p:nvSpPr>
        <p:spPr>
          <a:xfrm rot="-1380000">
            <a:off x="4646084" y="30077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2" name="文本框 32"/>
          <p:cNvSpPr txBox="1"/>
          <p:nvPr/>
        </p:nvSpPr>
        <p:spPr>
          <a:xfrm rot="1209897">
            <a:off x="6819900" y="4718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3" name="文本框 34"/>
          <p:cNvSpPr txBox="1"/>
          <p:nvPr/>
        </p:nvSpPr>
        <p:spPr>
          <a:xfrm rot="-1030866">
            <a:off x="8417984" y="51921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4" name="文本框 36"/>
          <p:cNvSpPr txBox="1"/>
          <p:nvPr/>
        </p:nvSpPr>
        <p:spPr>
          <a:xfrm rot="368503">
            <a:off x="7698317" y="38121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5" name="文本框 37"/>
          <p:cNvSpPr txBox="1"/>
          <p:nvPr/>
        </p:nvSpPr>
        <p:spPr>
          <a:xfrm rot="829244">
            <a:off x="7046384" y="5298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6" name="文本框 45"/>
          <p:cNvSpPr txBox="1"/>
          <p:nvPr/>
        </p:nvSpPr>
        <p:spPr>
          <a:xfrm rot="-4502722">
            <a:off x="9038167" y="3333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7" name="文本框 46"/>
          <p:cNvSpPr txBox="1"/>
          <p:nvPr/>
        </p:nvSpPr>
        <p:spPr>
          <a:xfrm rot="2702238">
            <a:off x="10090151" y="4083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8" name="文本框 47"/>
          <p:cNvSpPr txBox="1"/>
          <p:nvPr/>
        </p:nvSpPr>
        <p:spPr>
          <a:xfrm rot="-3456638">
            <a:off x="8991600" y="45381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29" name="文本框 49"/>
          <p:cNvSpPr txBox="1"/>
          <p:nvPr/>
        </p:nvSpPr>
        <p:spPr>
          <a:xfrm rot="-3180423">
            <a:off x="2618317" y="30988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0" name="文本框 50"/>
          <p:cNvSpPr txBox="1"/>
          <p:nvPr/>
        </p:nvSpPr>
        <p:spPr>
          <a:xfrm rot="-3640556">
            <a:off x="9652000" y="4787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1" name="文本框 51"/>
          <p:cNvSpPr txBox="1"/>
          <p:nvPr/>
        </p:nvSpPr>
        <p:spPr>
          <a:xfrm rot="1549510">
            <a:off x="10339917" y="28998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2" name="文本框 32"/>
          <p:cNvSpPr txBox="1"/>
          <p:nvPr/>
        </p:nvSpPr>
        <p:spPr>
          <a:xfrm rot="4190103">
            <a:off x="5717117" y="33422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3" name="文本框 34"/>
          <p:cNvSpPr txBox="1"/>
          <p:nvPr/>
        </p:nvSpPr>
        <p:spPr>
          <a:xfrm rot="8340000">
            <a:off x="6563784" y="41846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4" name="文本框 36"/>
          <p:cNvSpPr txBox="1"/>
          <p:nvPr/>
        </p:nvSpPr>
        <p:spPr>
          <a:xfrm rot="-1160763">
            <a:off x="7698317" y="23346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5" name="文本框 37"/>
          <p:cNvSpPr txBox="1"/>
          <p:nvPr/>
        </p:nvSpPr>
        <p:spPr>
          <a:xfrm rot="39237">
            <a:off x="7533217" y="30310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6" name="文本框 45"/>
          <p:cNvSpPr txBox="1"/>
          <p:nvPr/>
        </p:nvSpPr>
        <p:spPr>
          <a:xfrm rot="-1160763">
            <a:off x="8445500" y="23643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7" name="文本框 46"/>
          <p:cNvSpPr txBox="1"/>
          <p:nvPr/>
        </p:nvSpPr>
        <p:spPr>
          <a:xfrm rot="-1160763">
            <a:off x="8938684" y="26500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8" name="文本框 47"/>
          <p:cNvSpPr txBox="1"/>
          <p:nvPr/>
        </p:nvSpPr>
        <p:spPr>
          <a:xfrm rot="39237">
            <a:off x="9580033" y="32766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39" name="文本框 49"/>
          <p:cNvSpPr txBox="1"/>
          <p:nvPr/>
        </p:nvSpPr>
        <p:spPr>
          <a:xfrm rot="-1160763">
            <a:off x="9385300" y="2878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0" name="文本框 50"/>
          <p:cNvSpPr txBox="1"/>
          <p:nvPr/>
        </p:nvSpPr>
        <p:spPr>
          <a:xfrm rot="-1160763">
            <a:off x="9984317" y="25781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1" name="文本框 51"/>
          <p:cNvSpPr txBox="1"/>
          <p:nvPr/>
        </p:nvSpPr>
        <p:spPr>
          <a:xfrm rot="-1160763">
            <a:off x="9719733" y="37253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2" name="文本框 32"/>
          <p:cNvSpPr txBox="1"/>
          <p:nvPr/>
        </p:nvSpPr>
        <p:spPr>
          <a:xfrm rot="4190103">
            <a:off x="3687233" y="4453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3" name="文本框 34"/>
          <p:cNvSpPr txBox="1"/>
          <p:nvPr/>
        </p:nvSpPr>
        <p:spPr>
          <a:xfrm rot="8340000">
            <a:off x="5232400" y="37549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4" name="文本框 36"/>
          <p:cNvSpPr txBox="1"/>
          <p:nvPr/>
        </p:nvSpPr>
        <p:spPr>
          <a:xfrm rot="2810103">
            <a:off x="5084233" y="23135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5" name="文本框 37"/>
          <p:cNvSpPr txBox="1"/>
          <p:nvPr/>
        </p:nvSpPr>
        <p:spPr>
          <a:xfrm rot="4010103">
            <a:off x="5084233" y="30374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6" name="文本框 45"/>
          <p:cNvSpPr txBox="1"/>
          <p:nvPr/>
        </p:nvSpPr>
        <p:spPr>
          <a:xfrm rot="2810103">
            <a:off x="5831417" y="23431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7" name="文本框 46"/>
          <p:cNvSpPr txBox="1"/>
          <p:nvPr/>
        </p:nvSpPr>
        <p:spPr>
          <a:xfrm rot="2810103">
            <a:off x="6324600" y="2628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8" name="文本框 47"/>
          <p:cNvSpPr txBox="1"/>
          <p:nvPr/>
        </p:nvSpPr>
        <p:spPr>
          <a:xfrm rot="4010103">
            <a:off x="6324600" y="33528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49" name="文本框 49"/>
          <p:cNvSpPr txBox="1"/>
          <p:nvPr/>
        </p:nvSpPr>
        <p:spPr>
          <a:xfrm rot="-1160763">
            <a:off x="8299451" y="3393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0" name="文本框 50"/>
          <p:cNvSpPr txBox="1"/>
          <p:nvPr/>
        </p:nvSpPr>
        <p:spPr>
          <a:xfrm rot="4020000">
            <a:off x="6957484" y="35073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1" name="文本框 51"/>
          <p:cNvSpPr txBox="1"/>
          <p:nvPr/>
        </p:nvSpPr>
        <p:spPr>
          <a:xfrm rot="-1160763">
            <a:off x="7465484" y="42926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2" name="文本框 32"/>
          <p:cNvSpPr txBox="1"/>
          <p:nvPr/>
        </p:nvSpPr>
        <p:spPr>
          <a:xfrm rot="5400000">
            <a:off x="1521884" y="4305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3" name="文本框 34"/>
          <p:cNvSpPr txBox="1"/>
          <p:nvPr/>
        </p:nvSpPr>
        <p:spPr>
          <a:xfrm rot="8340000">
            <a:off x="2508251" y="47371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4" name="文本框 36"/>
          <p:cNvSpPr txBox="1"/>
          <p:nvPr/>
        </p:nvSpPr>
        <p:spPr>
          <a:xfrm rot="2810103">
            <a:off x="2482851" y="36427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5" name="文本框 37"/>
          <p:cNvSpPr txBox="1"/>
          <p:nvPr/>
        </p:nvSpPr>
        <p:spPr>
          <a:xfrm rot="5220000">
            <a:off x="3062817" y="40195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6" name="文本框 45"/>
          <p:cNvSpPr txBox="1"/>
          <p:nvPr/>
        </p:nvSpPr>
        <p:spPr>
          <a:xfrm rot="2810103">
            <a:off x="3746500" y="36618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7" name="文本框 46"/>
          <p:cNvSpPr txBox="1"/>
          <p:nvPr/>
        </p:nvSpPr>
        <p:spPr>
          <a:xfrm rot="4020000">
            <a:off x="933451" y="26183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8" name="文本框 47"/>
          <p:cNvSpPr txBox="1"/>
          <p:nvPr/>
        </p:nvSpPr>
        <p:spPr>
          <a:xfrm rot="5220000">
            <a:off x="935567" y="38629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59" name="文本框 49"/>
          <p:cNvSpPr txBox="1"/>
          <p:nvPr/>
        </p:nvSpPr>
        <p:spPr>
          <a:xfrm rot="4020000">
            <a:off x="3285067" y="49868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0" name="文本框 50"/>
          <p:cNvSpPr txBox="1"/>
          <p:nvPr/>
        </p:nvSpPr>
        <p:spPr>
          <a:xfrm rot="4020000">
            <a:off x="4936067" y="44894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1" name="文本框 51"/>
          <p:cNvSpPr txBox="1"/>
          <p:nvPr/>
        </p:nvSpPr>
        <p:spPr>
          <a:xfrm rot="4020000">
            <a:off x="5429251" y="47752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2" name="文本框 32"/>
          <p:cNvSpPr txBox="1"/>
          <p:nvPr/>
        </p:nvSpPr>
        <p:spPr>
          <a:xfrm rot="-880739">
            <a:off x="685800" y="33528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3" name="文本框 34"/>
          <p:cNvSpPr txBox="1"/>
          <p:nvPr/>
        </p:nvSpPr>
        <p:spPr>
          <a:xfrm rot="8340000">
            <a:off x="1672167" y="34565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4" name="文本框 36"/>
          <p:cNvSpPr txBox="1"/>
          <p:nvPr/>
        </p:nvSpPr>
        <p:spPr>
          <a:xfrm rot="4020000">
            <a:off x="2226733" y="20150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5" name="文本框 37"/>
          <p:cNvSpPr txBox="1"/>
          <p:nvPr/>
        </p:nvSpPr>
        <p:spPr>
          <a:xfrm rot="5220000">
            <a:off x="2226733" y="27389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6" name="文本框 45"/>
          <p:cNvSpPr txBox="1"/>
          <p:nvPr/>
        </p:nvSpPr>
        <p:spPr>
          <a:xfrm rot="2810103">
            <a:off x="2973917" y="20447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7" name="文本框 46"/>
          <p:cNvSpPr txBox="1"/>
          <p:nvPr/>
        </p:nvSpPr>
        <p:spPr>
          <a:xfrm rot="2810103">
            <a:off x="3467100" y="23304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8" name="文本框 47"/>
          <p:cNvSpPr txBox="1"/>
          <p:nvPr/>
        </p:nvSpPr>
        <p:spPr>
          <a:xfrm rot="4010103">
            <a:off x="3105151" y="3083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69" name="文本框 49"/>
          <p:cNvSpPr txBox="1"/>
          <p:nvPr/>
        </p:nvSpPr>
        <p:spPr>
          <a:xfrm rot="2810103">
            <a:off x="4250267" y="2628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0" name="文本框 50"/>
          <p:cNvSpPr txBox="1"/>
          <p:nvPr/>
        </p:nvSpPr>
        <p:spPr>
          <a:xfrm rot="2810103">
            <a:off x="4099984" y="32088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1" name="文本框 51"/>
          <p:cNvSpPr txBox="1"/>
          <p:nvPr/>
        </p:nvSpPr>
        <p:spPr>
          <a:xfrm rot="2810103">
            <a:off x="4593167" y="34946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2" name="文本框 32"/>
          <p:cNvSpPr txBox="1"/>
          <p:nvPr/>
        </p:nvSpPr>
        <p:spPr>
          <a:xfrm rot="5400000">
            <a:off x="6335184" y="4910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3" name="文本框 34"/>
          <p:cNvSpPr txBox="1"/>
          <p:nvPr/>
        </p:nvSpPr>
        <p:spPr>
          <a:xfrm rot="3159237">
            <a:off x="7759700" y="5342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4" name="文本框 36"/>
          <p:cNvSpPr txBox="1"/>
          <p:nvPr/>
        </p:nvSpPr>
        <p:spPr>
          <a:xfrm rot="-1160763">
            <a:off x="8316384" y="3901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5" name="文本框 37"/>
          <p:cNvSpPr txBox="1"/>
          <p:nvPr/>
        </p:nvSpPr>
        <p:spPr>
          <a:xfrm rot="39237">
            <a:off x="8316384" y="46249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6" name="文本框 45"/>
          <p:cNvSpPr txBox="1"/>
          <p:nvPr/>
        </p:nvSpPr>
        <p:spPr>
          <a:xfrm rot="-1160763">
            <a:off x="9063567" y="39306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7" name="文本框 46"/>
          <p:cNvSpPr txBox="1"/>
          <p:nvPr/>
        </p:nvSpPr>
        <p:spPr>
          <a:xfrm rot="-1160763">
            <a:off x="9556751" y="42164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8" name="文本框 47"/>
          <p:cNvSpPr txBox="1"/>
          <p:nvPr/>
        </p:nvSpPr>
        <p:spPr>
          <a:xfrm rot="39237">
            <a:off x="9139767" y="49741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79" name="文本框 49"/>
          <p:cNvSpPr txBox="1"/>
          <p:nvPr/>
        </p:nvSpPr>
        <p:spPr>
          <a:xfrm rot="-1160763">
            <a:off x="10251017" y="4603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80" name="文本框 50"/>
          <p:cNvSpPr txBox="1"/>
          <p:nvPr/>
        </p:nvSpPr>
        <p:spPr>
          <a:xfrm rot="-1160763">
            <a:off x="10189633" y="50948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581" name="文本框 51"/>
          <p:cNvSpPr txBox="1"/>
          <p:nvPr/>
        </p:nvSpPr>
        <p:spPr>
          <a:xfrm rot="-1160763">
            <a:off x="9040284" y="15282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8951" y="838200"/>
            <a:ext cx="11106151" cy="14725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20000"/>
              </a:lnSpc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>
                <a:latin typeface="+mj-ea"/>
                <a:ea typeface="+mj-ea"/>
                <a:cs typeface="+mn-cs"/>
              </a:rPr>
              <a:t>    2.</a:t>
            </a:r>
            <a:r>
              <a:rPr kumimoji="0" lang="zh-CN" altLang="en-US" sz="3735" b="1" kern="1200" cap="none" spc="0" normalizeH="0" baseline="0" noProof="0" dirty="0">
                <a:latin typeface="+mj-ea"/>
                <a:ea typeface="+mj-ea"/>
                <a:cs typeface="+mn-cs"/>
              </a:rPr>
              <a:t>诗人接下来对雪景进行了具体的描绘，这主要是由哪个字领起的呢？它统领了哪些内容？</a:t>
            </a:r>
            <a:endParaRPr kumimoji="0" lang="zh-CN" altLang="en-US" sz="3735" b="1" kern="1200" cap="none" spc="0" normalizeH="0" baseline="0" noProof="0" dirty="0">
              <a:latin typeface="+mj-ea"/>
              <a:ea typeface="+mj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01133" y="2442633"/>
            <a:ext cx="10251017" cy="3543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5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主要是由“</a:t>
            </a: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</a:t>
            </a: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”字领起。</a:t>
            </a:r>
            <a:endParaRPr lang="en-US" altLang="zh-CN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统领的内容包括：</a:t>
            </a:r>
            <a:endParaRPr lang="en-US" altLang="zh-CN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</a:t>
            </a: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长城内外，惟余莽莽；大河上下，顿失滔滔。山舞银蛇，原驰蜡象，欲与天公试比高。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12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>
                                            <p:txEl>
                                              <p:charRg st="12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charRg st="12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charRg st="12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21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>
                                            <p:txEl>
                                              <p:charRg st="21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charRg st="21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charRg st="21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292100" y="177800"/>
            <a:ext cx="10792884" cy="21628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20000"/>
              </a:lnSpc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>
                <a:latin typeface="+mj-ea"/>
                <a:ea typeface="+mj-ea"/>
                <a:cs typeface="+mn-cs"/>
              </a:rPr>
              <a:t>    3.</a:t>
            </a:r>
            <a:r>
              <a:rPr kumimoji="0" lang="zh-CN" altLang="en-US" sz="3735" b="1" kern="1200" cap="none" spc="0" normalizeH="0" baseline="0" noProof="0" dirty="0">
                <a:latin typeface="+mj-ea"/>
                <a:ea typeface="+mj-ea"/>
                <a:cs typeface="+mn-cs"/>
              </a:rPr>
              <a:t>“山舞银蛇，原驰蜡象，欲与天公试比高”中“山”与“原”都是静态之物，为什么要写其</a:t>
            </a:r>
            <a:r>
              <a:rPr kumimoji="0" lang="en-US" altLang="zh-CN" sz="3735" b="1" kern="1200" cap="none" spc="0" normalizeH="0" baseline="0" noProof="0" dirty="0">
                <a:latin typeface="+mj-ea"/>
                <a:ea typeface="+mj-ea"/>
                <a:cs typeface="+mn-cs"/>
              </a:rPr>
              <a:t> </a:t>
            </a:r>
            <a:r>
              <a:rPr kumimoji="0" lang="zh-CN" altLang="en-US" sz="3735" b="1" kern="1200" cap="none" spc="0" normalizeH="0" baseline="0" noProof="0" dirty="0">
                <a:latin typeface="+mj-ea"/>
                <a:ea typeface="+mj-ea"/>
                <a:cs typeface="+mn-cs"/>
              </a:rPr>
              <a:t>“舞”、“驰”？</a:t>
            </a:r>
            <a:endParaRPr kumimoji="0" lang="en-US" altLang="zh-CN" sz="3735" b="1" kern="1200" cap="none" spc="0" normalizeH="0" baseline="0" noProof="0" dirty="0">
              <a:latin typeface="+mj-ea"/>
              <a:ea typeface="+mj-ea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12751" y="2351617"/>
            <a:ext cx="10966449" cy="42348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舞”形容山披雪像“银蛇”逶迤曲折，“驰”形容高原如“蜡象”奔腾跃动。这是化静为动的浪漫想象，诗人情感的跃动，使他眼前的大自然也显得生机勃勃，灵动活跃。“欲与天公试比高”进一步生动形象地写出它们雄心勃勃的精神风貌和昂扬奋发的气概。</a:t>
            </a:r>
            <a:endParaRPr lang="en-US" altLang="zh-CN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07484" y="840317"/>
            <a:ext cx="9897533" cy="7816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20000"/>
              </a:lnSpc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>
                <a:latin typeface="+mj-ea"/>
                <a:ea typeface="+mj-ea"/>
                <a:cs typeface="+mn-cs"/>
              </a:rPr>
              <a:t>4.</a:t>
            </a:r>
            <a:r>
              <a:rPr kumimoji="0" lang="zh-CN" altLang="en-US" sz="3735" b="1" kern="1200" cap="none" spc="0" normalizeH="0" baseline="0" noProof="0" dirty="0">
                <a:latin typeface="+mj-ea"/>
                <a:ea typeface="+mj-ea"/>
                <a:cs typeface="+mn-cs"/>
              </a:rPr>
              <a:t>品味“须晴日，看红妆素裹，分外妖娆”。</a:t>
            </a:r>
            <a:endParaRPr kumimoji="0" lang="zh-CN" altLang="en-US" sz="3735" b="1" kern="1200" cap="none" spc="0" normalizeH="0" baseline="0" noProof="0" dirty="0">
              <a:latin typeface="+mj-ea"/>
              <a:ea typeface="+mj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1351" y="1913467"/>
            <a:ext cx="10727267" cy="38296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这一句描写的是诗人想象中雪后天晴的美丽景色，是</a:t>
            </a:r>
            <a:r>
              <a:rPr lang="zh-CN" altLang="en-US" sz="3735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虚写</a:t>
            </a: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之句，“红装素裹”红白相衬，把万里江山比喻成一个既纯洁又热情的青春少女，十分动人。“分外妖娆”收束上阕，对祖国热烈的赞美之情溢于言表。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框 32"/>
          <p:cNvSpPr txBox="1"/>
          <p:nvPr/>
        </p:nvSpPr>
        <p:spPr>
          <a:xfrm>
            <a:off x="5966884" y="3901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55" name="文本框 34"/>
          <p:cNvSpPr txBox="1"/>
          <p:nvPr/>
        </p:nvSpPr>
        <p:spPr>
          <a:xfrm rot="-280097">
            <a:off x="4578351" y="1638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56" name="文本框 36"/>
          <p:cNvSpPr txBox="1"/>
          <p:nvPr/>
        </p:nvSpPr>
        <p:spPr>
          <a:xfrm rot="-5350866">
            <a:off x="7814733" y="17547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57" name="文本框 37"/>
          <p:cNvSpPr txBox="1"/>
          <p:nvPr/>
        </p:nvSpPr>
        <p:spPr>
          <a:xfrm rot="-4150866">
            <a:off x="7107767" y="22987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58" name="文本框 45"/>
          <p:cNvSpPr txBox="1"/>
          <p:nvPr/>
        </p:nvSpPr>
        <p:spPr>
          <a:xfrm rot="-5350866">
            <a:off x="8561917" y="17843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59" name="文本框 46"/>
          <p:cNvSpPr txBox="1"/>
          <p:nvPr/>
        </p:nvSpPr>
        <p:spPr>
          <a:xfrm rot="-424911">
            <a:off x="9423400" y="20933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60" name="文本框 47"/>
          <p:cNvSpPr txBox="1"/>
          <p:nvPr/>
        </p:nvSpPr>
        <p:spPr>
          <a:xfrm rot="-4150866">
            <a:off x="10206567" y="33316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61" name="文本框 49"/>
          <p:cNvSpPr txBox="1"/>
          <p:nvPr/>
        </p:nvSpPr>
        <p:spPr>
          <a:xfrm rot="657351">
            <a:off x="7264400" y="17801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62" name="文本框 50"/>
          <p:cNvSpPr txBox="1"/>
          <p:nvPr/>
        </p:nvSpPr>
        <p:spPr>
          <a:xfrm rot="1480325">
            <a:off x="9855200" y="1659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63" name="文本框 51"/>
          <p:cNvSpPr txBox="1"/>
          <p:nvPr/>
        </p:nvSpPr>
        <p:spPr>
          <a:xfrm rot="-5350866">
            <a:off x="7973484" y="29019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64" name="文本框 32"/>
          <p:cNvSpPr txBox="1"/>
          <p:nvPr/>
        </p:nvSpPr>
        <p:spPr>
          <a:xfrm>
            <a:off x="4349751" y="47476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65" name="文本框 34"/>
          <p:cNvSpPr txBox="1"/>
          <p:nvPr/>
        </p:nvSpPr>
        <p:spPr>
          <a:xfrm rot="4149897">
            <a:off x="5952067" y="46651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66" name="文本框 36"/>
          <p:cNvSpPr txBox="1"/>
          <p:nvPr/>
        </p:nvSpPr>
        <p:spPr>
          <a:xfrm rot="-1380000">
            <a:off x="5200651" y="1735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67" name="文本框 37"/>
          <p:cNvSpPr txBox="1"/>
          <p:nvPr/>
        </p:nvSpPr>
        <p:spPr>
          <a:xfrm rot="-180000">
            <a:off x="5507567" y="27389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68" name="文本框 45"/>
          <p:cNvSpPr txBox="1"/>
          <p:nvPr/>
        </p:nvSpPr>
        <p:spPr>
          <a:xfrm rot="-1380000">
            <a:off x="5947833" y="1765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69" name="文本框 46"/>
          <p:cNvSpPr txBox="1"/>
          <p:nvPr/>
        </p:nvSpPr>
        <p:spPr>
          <a:xfrm rot="-1380000">
            <a:off x="6441017" y="2051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70" name="文本框 47"/>
          <p:cNvSpPr txBox="1"/>
          <p:nvPr/>
        </p:nvSpPr>
        <p:spPr>
          <a:xfrm rot="-180000">
            <a:off x="6752167" y="29802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71" name="文本框 49"/>
          <p:cNvSpPr txBox="1"/>
          <p:nvPr/>
        </p:nvSpPr>
        <p:spPr>
          <a:xfrm rot="-5350866">
            <a:off x="8413751" y="2813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72" name="文本框 50"/>
          <p:cNvSpPr txBox="1"/>
          <p:nvPr/>
        </p:nvSpPr>
        <p:spPr>
          <a:xfrm rot="-170103">
            <a:off x="7452784" y="34544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73" name="文本框 51"/>
          <p:cNvSpPr txBox="1"/>
          <p:nvPr/>
        </p:nvSpPr>
        <p:spPr>
          <a:xfrm rot="-5350866">
            <a:off x="7793567" y="45783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74" name="文本框 32"/>
          <p:cNvSpPr txBox="1"/>
          <p:nvPr/>
        </p:nvSpPr>
        <p:spPr>
          <a:xfrm rot="1209897">
            <a:off x="2000251" y="38565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75" name="文本框 34"/>
          <p:cNvSpPr txBox="1"/>
          <p:nvPr/>
        </p:nvSpPr>
        <p:spPr>
          <a:xfrm rot="4149897">
            <a:off x="2857500" y="4607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76" name="文本框 36"/>
          <p:cNvSpPr txBox="1"/>
          <p:nvPr/>
        </p:nvSpPr>
        <p:spPr>
          <a:xfrm rot="-1380000">
            <a:off x="2139951" y="4305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77" name="文本框 37"/>
          <p:cNvSpPr txBox="1"/>
          <p:nvPr/>
        </p:nvSpPr>
        <p:spPr>
          <a:xfrm rot="1029897">
            <a:off x="3314700" y="36724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78" name="文本框 45"/>
          <p:cNvSpPr txBox="1"/>
          <p:nvPr/>
        </p:nvSpPr>
        <p:spPr>
          <a:xfrm rot="-1380000">
            <a:off x="4216400" y="41952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79" name="文本框 46"/>
          <p:cNvSpPr txBox="1"/>
          <p:nvPr/>
        </p:nvSpPr>
        <p:spPr>
          <a:xfrm rot="-170103">
            <a:off x="1049867" y="2040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80" name="文本框 47"/>
          <p:cNvSpPr txBox="1"/>
          <p:nvPr/>
        </p:nvSpPr>
        <p:spPr>
          <a:xfrm rot="1029897">
            <a:off x="1104900" y="4533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81" name="文本框 49"/>
          <p:cNvSpPr txBox="1"/>
          <p:nvPr/>
        </p:nvSpPr>
        <p:spPr>
          <a:xfrm rot="-170103">
            <a:off x="4013200" y="5115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82" name="文本框 50"/>
          <p:cNvSpPr txBox="1"/>
          <p:nvPr/>
        </p:nvSpPr>
        <p:spPr>
          <a:xfrm rot="-170103">
            <a:off x="5543551" y="4226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83" name="文本框 51"/>
          <p:cNvSpPr txBox="1"/>
          <p:nvPr/>
        </p:nvSpPr>
        <p:spPr>
          <a:xfrm rot="-170103">
            <a:off x="5765800" y="5238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84" name="文本框 32"/>
          <p:cNvSpPr txBox="1"/>
          <p:nvPr/>
        </p:nvSpPr>
        <p:spPr>
          <a:xfrm rot="-5070842">
            <a:off x="429684" y="27220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85" name="文本框 34"/>
          <p:cNvSpPr txBox="1"/>
          <p:nvPr/>
        </p:nvSpPr>
        <p:spPr>
          <a:xfrm rot="4149897">
            <a:off x="1786467" y="2878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86" name="文本框 36"/>
          <p:cNvSpPr txBox="1"/>
          <p:nvPr/>
        </p:nvSpPr>
        <p:spPr>
          <a:xfrm rot="-170103">
            <a:off x="1657351" y="17039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87" name="文本框 37"/>
          <p:cNvSpPr txBox="1"/>
          <p:nvPr/>
        </p:nvSpPr>
        <p:spPr>
          <a:xfrm rot="1029897">
            <a:off x="1784351" y="22457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88" name="文本框 45"/>
          <p:cNvSpPr txBox="1"/>
          <p:nvPr/>
        </p:nvSpPr>
        <p:spPr>
          <a:xfrm rot="-1380000">
            <a:off x="2823633" y="15282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89" name="文本框 46"/>
          <p:cNvSpPr txBox="1"/>
          <p:nvPr/>
        </p:nvSpPr>
        <p:spPr>
          <a:xfrm rot="-1380000">
            <a:off x="3583517" y="17547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90" name="文本框 47"/>
          <p:cNvSpPr txBox="1"/>
          <p:nvPr/>
        </p:nvSpPr>
        <p:spPr>
          <a:xfrm rot="-180000">
            <a:off x="3221567" y="25061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91" name="文本框 49"/>
          <p:cNvSpPr txBox="1"/>
          <p:nvPr/>
        </p:nvSpPr>
        <p:spPr>
          <a:xfrm rot="-1380000">
            <a:off x="4368800" y="2051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92" name="文本框 50"/>
          <p:cNvSpPr txBox="1"/>
          <p:nvPr/>
        </p:nvSpPr>
        <p:spPr>
          <a:xfrm rot="-1380000">
            <a:off x="3799417" y="2825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93" name="文本框 51"/>
          <p:cNvSpPr txBox="1"/>
          <p:nvPr/>
        </p:nvSpPr>
        <p:spPr>
          <a:xfrm rot="-1380000">
            <a:off x="4646084" y="30077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94" name="文本框 32"/>
          <p:cNvSpPr txBox="1"/>
          <p:nvPr/>
        </p:nvSpPr>
        <p:spPr>
          <a:xfrm rot="1209897">
            <a:off x="6819900" y="4718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95" name="文本框 34"/>
          <p:cNvSpPr txBox="1"/>
          <p:nvPr/>
        </p:nvSpPr>
        <p:spPr>
          <a:xfrm rot="-1030866">
            <a:off x="8417984" y="51921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96" name="文本框 36"/>
          <p:cNvSpPr txBox="1"/>
          <p:nvPr/>
        </p:nvSpPr>
        <p:spPr>
          <a:xfrm rot="368503">
            <a:off x="7698317" y="38121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97" name="文本框 37"/>
          <p:cNvSpPr txBox="1"/>
          <p:nvPr/>
        </p:nvSpPr>
        <p:spPr>
          <a:xfrm rot="829244">
            <a:off x="7046384" y="5298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98" name="文本框 45"/>
          <p:cNvSpPr txBox="1"/>
          <p:nvPr/>
        </p:nvSpPr>
        <p:spPr>
          <a:xfrm rot="-4502722">
            <a:off x="9038167" y="3333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599" name="文本框 46"/>
          <p:cNvSpPr txBox="1"/>
          <p:nvPr/>
        </p:nvSpPr>
        <p:spPr>
          <a:xfrm rot="2702238">
            <a:off x="10090151" y="4083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00" name="文本框 47"/>
          <p:cNvSpPr txBox="1"/>
          <p:nvPr/>
        </p:nvSpPr>
        <p:spPr>
          <a:xfrm rot="-3456638">
            <a:off x="8991600" y="45381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01" name="文本框 49"/>
          <p:cNvSpPr txBox="1"/>
          <p:nvPr/>
        </p:nvSpPr>
        <p:spPr>
          <a:xfrm rot="-3180423">
            <a:off x="2618317" y="30988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02" name="文本框 50"/>
          <p:cNvSpPr txBox="1"/>
          <p:nvPr/>
        </p:nvSpPr>
        <p:spPr>
          <a:xfrm rot="-3640556">
            <a:off x="9652000" y="4787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03" name="文本框 51"/>
          <p:cNvSpPr txBox="1"/>
          <p:nvPr/>
        </p:nvSpPr>
        <p:spPr>
          <a:xfrm rot="1549510">
            <a:off x="10339917" y="28998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04" name="文本框 32"/>
          <p:cNvSpPr txBox="1"/>
          <p:nvPr/>
        </p:nvSpPr>
        <p:spPr>
          <a:xfrm rot="4190103">
            <a:off x="5717117" y="33422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05" name="文本框 34"/>
          <p:cNvSpPr txBox="1"/>
          <p:nvPr/>
        </p:nvSpPr>
        <p:spPr>
          <a:xfrm rot="8340000">
            <a:off x="6563784" y="41846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06" name="文本框 36"/>
          <p:cNvSpPr txBox="1"/>
          <p:nvPr/>
        </p:nvSpPr>
        <p:spPr>
          <a:xfrm rot="-1160763">
            <a:off x="7698317" y="23346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07" name="文本框 37"/>
          <p:cNvSpPr txBox="1"/>
          <p:nvPr/>
        </p:nvSpPr>
        <p:spPr>
          <a:xfrm rot="39237">
            <a:off x="7533217" y="30310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08" name="文本框 45"/>
          <p:cNvSpPr txBox="1"/>
          <p:nvPr/>
        </p:nvSpPr>
        <p:spPr>
          <a:xfrm rot="-1160763">
            <a:off x="8445500" y="23643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09" name="文本框 46"/>
          <p:cNvSpPr txBox="1"/>
          <p:nvPr/>
        </p:nvSpPr>
        <p:spPr>
          <a:xfrm rot="-1160763">
            <a:off x="8938684" y="26500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10" name="文本框 47"/>
          <p:cNvSpPr txBox="1"/>
          <p:nvPr/>
        </p:nvSpPr>
        <p:spPr>
          <a:xfrm rot="39237">
            <a:off x="9580033" y="32766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11" name="文本框 49"/>
          <p:cNvSpPr txBox="1"/>
          <p:nvPr/>
        </p:nvSpPr>
        <p:spPr>
          <a:xfrm rot="-1160763">
            <a:off x="9385300" y="2878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12" name="文本框 50"/>
          <p:cNvSpPr txBox="1"/>
          <p:nvPr/>
        </p:nvSpPr>
        <p:spPr>
          <a:xfrm rot="-1160763">
            <a:off x="9984317" y="25781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13" name="文本框 51"/>
          <p:cNvSpPr txBox="1"/>
          <p:nvPr/>
        </p:nvSpPr>
        <p:spPr>
          <a:xfrm rot="-1160763">
            <a:off x="9719733" y="37253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14" name="文本框 32"/>
          <p:cNvSpPr txBox="1"/>
          <p:nvPr/>
        </p:nvSpPr>
        <p:spPr>
          <a:xfrm rot="4190103">
            <a:off x="3687233" y="4453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15" name="文本框 34"/>
          <p:cNvSpPr txBox="1"/>
          <p:nvPr/>
        </p:nvSpPr>
        <p:spPr>
          <a:xfrm rot="8340000">
            <a:off x="5232400" y="37549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16" name="文本框 36"/>
          <p:cNvSpPr txBox="1"/>
          <p:nvPr/>
        </p:nvSpPr>
        <p:spPr>
          <a:xfrm rot="2810103">
            <a:off x="5084233" y="23135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17" name="文本框 37"/>
          <p:cNvSpPr txBox="1"/>
          <p:nvPr/>
        </p:nvSpPr>
        <p:spPr>
          <a:xfrm rot="4010103">
            <a:off x="5084233" y="30374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18" name="文本框 45"/>
          <p:cNvSpPr txBox="1"/>
          <p:nvPr/>
        </p:nvSpPr>
        <p:spPr>
          <a:xfrm rot="2810103">
            <a:off x="5831417" y="23431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19" name="文本框 46"/>
          <p:cNvSpPr txBox="1"/>
          <p:nvPr/>
        </p:nvSpPr>
        <p:spPr>
          <a:xfrm rot="2810103">
            <a:off x="6324600" y="2628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20" name="文本框 47"/>
          <p:cNvSpPr txBox="1"/>
          <p:nvPr/>
        </p:nvSpPr>
        <p:spPr>
          <a:xfrm rot="4010103">
            <a:off x="6324600" y="33528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21" name="文本框 49"/>
          <p:cNvSpPr txBox="1"/>
          <p:nvPr/>
        </p:nvSpPr>
        <p:spPr>
          <a:xfrm rot="-1160763">
            <a:off x="8299451" y="3393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22" name="文本框 50"/>
          <p:cNvSpPr txBox="1"/>
          <p:nvPr/>
        </p:nvSpPr>
        <p:spPr>
          <a:xfrm rot="4020000">
            <a:off x="6957484" y="35073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23" name="文本框 51"/>
          <p:cNvSpPr txBox="1"/>
          <p:nvPr/>
        </p:nvSpPr>
        <p:spPr>
          <a:xfrm rot="-1160763">
            <a:off x="7465484" y="42926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24" name="文本框 32"/>
          <p:cNvSpPr txBox="1"/>
          <p:nvPr/>
        </p:nvSpPr>
        <p:spPr>
          <a:xfrm rot="5400000">
            <a:off x="1521884" y="4305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25" name="文本框 34"/>
          <p:cNvSpPr txBox="1"/>
          <p:nvPr/>
        </p:nvSpPr>
        <p:spPr>
          <a:xfrm rot="8340000">
            <a:off x="2508251" y="47371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26" name="文本框 36"/>
          <p:cNvSpPr txBox="1"/>
          <p:nvPr/>
        </p:nvSpPr>
        <p:spPr>
          <a:xfrm rot="2810103">
            <a:off x="2482851" y="36427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27" name="文本框 37"/>
          <p:cNvSpPr txBox="1"/>
          <p:nvPr/>
        </p:nvSpPr>
        <p:spPr>
          <a:xfrm rot="5220000">
            <a:off x="3062817" y="40195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28" name="文本框 45"/>
          <p:cNvSpPr txBox="1"/>
          <p:nvPr/>
        </p:nvSpPr>
        <p:spPr>
          <a:xfrm rot="2810103">
            <a:off x="3746500" y="36618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29" name="文本框 46"/>
          <p:cNvSpPr txBox="1"/>
          <p:nvPr/>
        </p:nvSpPr>
        <p:spPr>
          <a:xfrm rot="4020000">
            <a:off x="933451" y="26183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30" name="文本框 47"/>
          <p:cNvSpPr txBox="1"/>
          <p:nvPr/>
        </p:nvSpPr>
        <p:spPr>
          <a:xfrm rot="5220000">
            <a:off x="935567" y="38629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31" name="文本框 49"/>
          <p:cNvSpPr txBox="1"/>
          <p:nvPr/>
        </p:nvSpPr>
        <p:spPr>
          <a:xfrm rot="4020000">
            <a:off x="3285067" y="49868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32" name="文本框 50"/>
          <p:cNvSpPr txBox="1"/>
          <p:nvPr/>
        </p:nvSpPr>
        <p:spPr>
          <a:xfrm rot="4020000">
            <a:off x="4936067" y="44894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33" name="文本框 51"/>
          <p:cNvSpPr txBox="1"/>
          <p:nvPr/>
        </p:nvSpPr>
        <p:spPr>
          <a:xfrm rot="4020000">
            <a:off x="5429251" y="47752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34" name="文本框 32"/>
          <p:cNvSpPr txBox="1"/>
          <p:nvPr/>
        </p:nvSpPr>
        <p:spPr>
          <a:xfrm rot="-880739">
            <a:off x="685800" y="33528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35" name="文本框 34"/>
          <p:cNvSpPr txBox="1"/>
          <p:nvPr/>
        </p:nvSpPr>
        <p:spPr>
          <a:xfrm rot="8340000">
            <a:off x="1672167" y="34565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36" name="文本框 36"/>
          <p:cNvSpPr txBox="1"/>
          <p:nvPr/>
        </p:nvSpPr>
        <p:spPr>
          <a:xfrm rot="4020000">
            <a:off x="2226733" y="20150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37" name="文本框 37"/>
          <p:cNvSpPr txBox="1"/>
          <p:nvPr/>
        </p:nvSpPr>
        <p:spPr>
          <a:xfrm rot="5220000">
            <a:off x="2226733" y="27389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38" name="文本框 45"/>
          <p:cNvSpPr txBox="1"/>
          <p:nvPr/>
        </p:nvSpPr>
        <p:spPr>
          <a:xfrm rot="2810103">
            <a:off x="2973917" y="20447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39" name="文本框 46"/>
          <p:cNvSpPr txBox="1"/>
          <p:nvPr/>
        </p:nvSpPr>
        <p:spPr>
          <a:xfrm rot="2810103">
            <a:off x="3467100" y="23304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40" name="文本框 47"/>
          <p:cNvSpPr txBox="1"/>
          <p:nvPr/>
        </p:nvSpPr>
        <p:spPr>
          <a:xfrm rot="4010103">
            <a:off x="3105151" y="3083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41" name="文本框 49"/>
          <p:cNvSpPr txBox="1"/>
          <p:nvPr/>
        </p:nvSpPr>
        <p:spPr>
          <a:xfrm rot="2810103">
            <a:off x="4250267" y="2628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42" name="文本框 50"/>
          <p:cNvSpPr txBox="1"/>
          <p:nvPr/>
        </p:nvSpPr>
        <p:spPr>
          <a:xfrm rot="2810103">
            <a:off x="4099984" y="32088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43" name="文本框 51"/>
          <p:cNvSpPr txBox="1"/>
          <p:nvPr/>
        </p:nvSpPr>
        <p:spPr>
          <a:xfrm rot="2810103">
            <a:off x="4593167" y="34946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44" name="文本框 32"/>
          <p:cNvSpPr txBox="1"/>
          <p:nvPr/>
        </p:nvSpPr>
        <p:spPr>
          <a:xfrm rot="5400000">
            <a:off x="6335184" y="4910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45" name="文本框 34"/>
          <p:cNvSpPr txBox="1"/>
          <p:nvPr/>
        </p:nvSpPr>
        <p:spPr>
          <a:xfrm rot="3159237">
            <a:off x="7759700" y="5342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46" name="文本框 36"/>
          <p:cNvSpPr txBox="1"/>
          <p:nvPr/>
        </p:nvSpPr>
        <p:spPr>
          <a:xfrm rot="-1160763">
            <a:off x="8316384" y="3901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47" name="文本框 37"/>
          <p:cNvSpPr txBox="1"/>
          <p:nvPr/>
        </p:nvSpPr>
        <p:spPr>
          <a:xfrm rot="39237">
            <a:off x="8316384" y="46249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48" name="文本框 45"/>
          <p:cNvSpPr txBox="1"/>
          <p:nvPr/>
        </p:nvSpPr>
        <p:spPr>
          <a:xfrm rot="-1160763">
            <a:off x="9063567" y="39306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49" name="文本框 46"/>
          <p:cNvSpPr txBox="1"/>
          <p:nvPr/>
        </p:nvSpPr>
        <p:spPr>
          <a:xfrm rot="-1160763">
            <a:off x="9556751" y="42164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50" name="文本框 47"/>
          <p:cNvSpPr txBox="1"/>
          <p:nvPr/>
        </p:nvSpPr>
        <p:spPr>
          <a:xfrm rot="39237">
            <a:off x="9139767" y="49741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51" name="文本框 49"/>
          <p:cNvSpPr txBox="1"/>
          <p:nvPr/>
        </p:nvSpPr>
        <p:spPr>
          <a:xfrm rot="-1160763">
            <a:off x="10251017" y="4603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52" name="文本框 50"/>
          <p:cNvSpPr txBox="1"/>
          <p:nvPr/>
        </p:nvSpPr>
        <p:spPr>
          <a:xfrm rot="-1160763">
            <a:off x="10189633" y="50948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3653" name="文本框 51"/>
          <p:cNvSpPr txBox="1"/>
          <p:nvPr/>
        </p:nvSpPr>
        <p:spPr>
          <a:xfrm rot="-1160763">
            <a:off x="9040284" y="15282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204384" y="2398184"/>
            <a:ext cx="2197100" cy="872067"/>
          </a:xfrm>
          <a:prstGeom prst="roundRect">
            <a:avLst/>
          </a:prstGeom>
          <a:solidFill>
            <a:srgbClr val="FFCCFF"/>
          </a:solidFill>
          <a:ln w="158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静景</a:t>
            </a:r>
            <a:endParaRPr kumimoji="0" lang="zh-CN" altLang="en-US" sz="426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1200" y="814917"/>
            <a:ext cx="7708900" cy="624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3465" b="1" kern="1200" cap="none" spc="0" normalizeH="0" baseline="0" noProof="0" dirty="0">
                <a:latin typeface="+mj-ea"/>
                <a:ea typeface="+mj-ea"/>
                <a:cs typeface="+mn-cs"/>
              </a:rPr>
              <a:t>5.</a:t>
            </a:r>
            <a:r>
              <a:rPr kumimoji="0" lang="zh-CN" altLang="en-US" sz="3465" b="1" kern="1200" cap="none" spc="0" normalizeH="0" baseline="0" noProof="0" dirty="0">
                <a:latin typeface="+mj-ea"/>
                <a:ea typeface="+mj-ea"/>
                <a:cs typeface="+mn-cs"/>
              </a:rPr>
              <a:t>上阕哪几句是静景，哪几句是动景？</a:t>
            </a:r>
            <a:endParaRPr kumimoji="0" lang="zh-CN" altLang="en-US" sz="3465" b="1" kern="1200" cap="none" spc="0" normalizeH="0" baseline="0" noProof="0" dirty="0">
              <a:latin typeface="+mj-ea"/>
              <a:ea typeface="+mj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86717" y="1663700"/>
            <a:ext cx="2090420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千里冰封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69784" y="2506133"/>
            <a:ext cx="4474845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长城内外，惟余莽莽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86717" y="3331633"/>
            <a:ext cx="4474845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大河上下，顿失滔滔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20584" y="4614333"/>
            <a:ext cx="2090420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万里雪飘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20584" y="5376333"/>
            <a:ext cx="4474845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山舞银蛇，原驰蜡象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1143000" y="4614333"/>
            <a:ext cx="2197100" cy="872067"/>
          </a:xfrm>
          <a:prstGeom prst="roundRect">
            <a:avLst/>
          </a:prstGeom>
          <a:solidFill>
            <a:srgbClr val="FFCCFF"/>
          </a:solidFill>
          <a:ln w="158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动景</a:t>
            </a:r>
            <a:endParaRPr kumimoji="0" lang="zh-CN" altLang="en-US" sz="426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681567" y="2072217"/>
            <a:ext cx="10657417" cy="3507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作者描写北方雪景，视野开阔，画面雄丽，气势宏大，气魄豪迈。目的是借景抒情，赞美祖国壮丽河山，抒发为祖国而奋斗的豪情壮志。</a:t>
            </a:r>
            <a:endParaRPr kumimoji="0" lang="zh-CN" altLang="en-US" sz="4265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21348" y="819151"/>
            <a:ext cx="3183255" cy="7480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4265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 阕 小 结 </a:t>
            </a:r>
            <a:endParaRPr lang="zh-CN" altLang="en-US" sz="4265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5602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9849" y="1667933"/>
            <a:ext cx="12192000" cy="47349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圆角矩形 4"/>
          <p:cNvSpPr/>
          <p:nvPr/>
        </p:nvSpPr>
        <p:spPr>
          <a:xfrm>
            <a:off x="370417" y="442384"/>
            <a:ext cx="5969000" cy="905933"/>
          </a:xfrm>
          <a:prstGeom prst="roundRect">
            <a:avLst/>
          </a:prstGeom>
          <a:solidFill>
            <a:srgbClr val="FFCCFF">
              <a:alpha val="94000"/>
            </a:srgbClr>
          </a:solidFill>
          <a:ln w="158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有感情地齐读词的下阕</a:t>
            </a:r>
            <a:endParaRPr kumimoji="0" lang="zh-CN" altLang="en-US" sz="4265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96017" y="2002367"/>
            <a:ext cx="4578349" cy="42348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江山如此多娇，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引无数英雄竞折腰。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惜秦皇汉武，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略输文采；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唐宗宋祖，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稍逊风骚。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21500" y="2057400"/>
            <a:ext cx="4216400" cy="42348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一代天骄，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成吉思汗，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只识弯弓射大雕。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俱往矣，</a:t>
            </a:r>
            <a:endParaRPr lang="en-US" altLang="zh-CN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数风流人物，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735" b="1" dirty="0">
                <a:latin typeface="楷体" panose="02010609060101010101" pitchFamily="49" charset="-122"/>
                <a:ea typeface="楷体" panose="02010609060101010101" pitchFamily="49" charset="-122"/>
              </a:rPr>
              <a:t>还看今朝。</a:t>
            </a:r>
            <a:endParaRPr lang="zh-CN" altLang="en-US" sz="3735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文本框 32"/>
          <p:cNvSpPr txBox="1"/>
          <p:nvPr/>
        </p:nvSpPr>
        <p:spPr>
          <a:xfrm>
            <a:off x="5966884" y="3901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51" name="文本框 34"/>
          <p:cNvSpPr txBox="1"/>
          <p:nvPr/>
        </p:nvSpPr>
        <p:spPr>
          <a:xfrm rot="-280097">
            <a:off x="4578351" y="1638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52" name="文本框 36"/>
          <p:cNvSpPr txBox="1"/>
          <p:nvPr/>
        </p:nvSpPr>
        <p:spPr>
          <a:xfrm rot="-5350866">
            <a:off x="7814733" y="17547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53" name="文本框 37"/>
          <p:cNvSpPr txBox="1"/>
          <p:nvPr/>
        </p:nvSpPr>
        <p:spPr>
          <a:xfrm rot="-4150866">
            <a:off x="7107767" y="22987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54" name="文本框 45"/>
          <p:cNvSpPr txBox="1"/>
          <p:nvPr/>
        </p:nvSpPr>
        <p:spPr>
          <a:xfrm rot="-5350866">
            <a:off x="8561917" y="17843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55" name="文本框 46"/>
          <p:cNvSpPr txBox="1"/>
          <p:nvPr/>
        </p:nvSpPr>
        <p:spPr>
          <a:xfrm rot="-424911">
            <a:off x="9423400" y="20933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56" name="文本框 47"/>
          <p:cNvSpPr txBox="1"/>
          <p:nvPr/>
        </p:nvSpPr>
        <p:spPr>
          <a:xfrm rot="-4150866">
            <a:off x="10206567" y="33316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57" name="文本框 49"/>
          <p:cNvSpPr txBox="1"/>
          <p:nvPr/>
        </p:nvSpPr>
        <p:spPr>
          <a:xfrm rot="657351">
            <a:off x="7264400" y="17801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58" name="文本框 50"/>
          <p:cNvSpPr txBox="1"/>
          <p:nvPr/>
        </p:nvSpPr>
        <p:spPr>
          <a:xfrm rot="1480325">
            <a:off x="9855200" y="1659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59" name="文本框 51"/>
          <p:cNvSpPr txBox="1"/>
          <p:nvPr/>
        </p:nvSpPr>
        <p:spPr>
          <a:xfrm rot="-5350866">
            <a:off x="7973484" y="29019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60" name="文本框 32"/>
          <p:cNvSpPr txBox="1"/>
          <p:nvPr/>
        </p:nvSpPr>
        <p:spPr>
          <a:xfrm>
            <a:off x="4349751" y="47476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61" name="文本框 34"/>
          <p:cNvSpPr txBox="1"/>
          <p:nvPr/>
        </p:nvSpPr>
        <p:spPr>
          <a:xfrm rot="4149897">
            <a:off x="5952067" y="46651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62" name="文本框 36"/>
          <p:cNvSpPr txBox="1"/>
          <p:nvPr/>
        </p:nvSpPr>
        <p:spPr>
          <a:xfrm rot="-1380000">
            <a:off x="5200651" y="1735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63" name="文本框 37"/>
          <p:cNvSpPr txBox="1"/>
          <p:nvPr/>
        </p:nvSpPr>
        <p:spPr>
          <a:xfrm rot="-180000">
            <a:off x="5507567" y="27389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64" name="文本框 45"/>
          <p:cNvSpPr txBox="1"/>
          <p:nvPr/>
        </p:nvSpPr>
        <p:spPr>
          <a:xfrm rot="-1380000">
            <a:off x="5947833" y="1765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65" name="文本框 46"/>
          <p:cNvSpPr txBox="1"/>
          <p:nvPr/>
        </p:nvSpPr>
        <p:spPr>
          <a:xfrm rot="-1380000">
            <a:off x="6441017" y="2051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66" name="文本框 47"/>
          <p:cNvSpPr txBox="1"/>
          <p:nvPr/>
        </p:nvSpPr>
        <p:spPr>
          <a:xfrm rot="-180000">
            <a:off x="6752167" y="29802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67" name="文本框 49"/>
          <p:cNvSpPr txBox="1"/>
          <p:nvPr/>
        </p:nvSpPr>
        <p:spPr>
          <a:xfrm rot="-5350866">
            <a:off x="8413751" y="2813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68" name="文本框 50"/>
          <p:cNvSpPr txBox="1"/>
          <p:nvPr/>
        </p:nvSpPr>
        <p:spPr>
          <a:xfrm rot="-170103">
            <a:off x="7452784" y="34544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69" name="文本框 51"/>
          <p:cNvSpPr txBox="1"/>
          <p:nvPr/>
        </p:nvSpPr>
        <p:spPr>
          <a:xfrm rot="-5350866">
            <a:off x="7793567" y="45783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70" name="文本框 32"/>
          <p:cNvSpPr txBox="1"/>
          <p:nvPr/>
        </p:nvSpPr>
        <p:spPr>
          <a:xfrm rot="1209897">
            <a:off x="2000251" y="38565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71" name="文本框 34"/>
          <p:cNvSpPr txBox="1"/>
          <p:nvPr/>
        </p:nvSpPr>
        <p:spPr>
          <a:xfrm rot="4149897">
            <a:off x="2857500" y="4607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72" name="文本框 36"/>
          <p:cNvSpPr txBox="1"/>
          <p:nvPr/>
        </p:nvSpPr>
        <p:spPr>
          <a:xfrm rot="-1380000">
            <a:off x="2139951" y="4305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73" name="文本框 37"/>
          <p:cNvSpPr txBox="1"/>
          <p:nvPr/>
        </p:nvSpPr>
        <p:spPr>
          <a:xfrm rot="1029897">
            <a:off x="3314700" y="36724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74" name="文本框 45"/>
          <p:cNvSpPr txBox="1"/>
          <p:nvPr/>
        </p:nvSpPr>
        <p:spPr>
          <a:xfrm rot="-1380000">
            <a:off x="4216400" y="41952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75" name="文本框 46"/>
          <p:cNvSpPr txBox="1"/>
          <p:nvPr/>
        </p:nvSpPr>
        <p:spPr>
          <a:xfrm rot="-170103">
            <a:off x="1049867" y="2040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76" name="文本框 47"/>
          <p:cNvSpPr txBox="1"/>
          <p:nvPr/>
        </p:nvSpPr>
        <p:spPr>
          <a:xfrm rot="1029897">
            <a:off x="1104900" y="4533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77" name="文本框 49"/>
          <p:cNvSpPr txBox="1"/>
          <p:nvPr/>
        </p:nvSpPr>
        <p:spPr>
          <a:xfrm rot="-170103">
            <a:off x="4013200" y="5115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78" name="文本框 50"/>
          <p:cNvSpPr txBox="1"/>
          <p:nvPr/>
        </p:nvSpPr>
        <p:spPr>
          <a:xfrm rot="-170103">
            <a:off x="5543551" y="4226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79" name="文本框 51"/>
          <p:cNvSpPr txBox="1"/>
          <p:nvPr/>
        </p:nvSpPr>
        <p:spPr>
          <a:xfrm rot="-170103">
            <a:off x="5765800" y="5238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80" name="文本框 32"/>
          <p:cNvSpPr txBox="1"/>
          <p:nvPr/>
        </p:nvSpPr>
        <p:spPr>
          <a:xfrm rot="-5070842">
            <a:off x="429684" y="27220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81" name="文本框 34"/>
          <p:cNvSpPr txBox="1"/>
          <p:nvPr/>
        </p:nvSpPr>
        <p:spPr>
          <a:xfrm rot="4149897">
            <a:off x="1786467" y="2878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82" name="文本框 36"/>
          <p:cNvSpPr txBox="1"/>
          <p:nvPr/>
        </p:nvSpPr>
        <p:spPr>
          <a:xfrm rot="-170103">
            <a:off x="1657351" y="17039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83" name="文本框 37"/>
          <p:cNvSpPr txBox="1"/>
          <p:nvPr/>
        </p:nvSpPr>
        <p:spPr>
          <a:xfrm rot="1029897">
            <a:off x="1784351" y="22457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84" name="文本框 45"/>
          <p:cNvSpPr txBox="1"/>
          <p:nvPr/>
        </p:nvSpPr>
        <p:spPr>
          <a:xfrm rot="-1380000">
            <a:off x="2823633" y="15282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85" name="文本框 46"/>
          <p:cNvSpPr txBox="1"/>
          <p:nvPr/>
        </p:nvSpPr>
        <p:spPr>
          <a:xfrm rot="-1380000">
            <a:off x="3583517" y="17547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86" name="文本框 47"/>
          <p:cNvSpPr txBox="1"/>
          <p:nvPr/>
        </p:nvSpPr>
        <p:spPr>
          <a:xfrm rot="-180000">
            <a:off x="3221567" y="25061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87" name="文本框 49"/>
          <p:cNvSpPr txBox="1"/>
          <p:nvPr/>
        </p:nvSpPr>
        <p:spPr>
          <a:xfrm rot="-1380000">
            <a:off x="4368800" y="2051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88" name="文本框 50"/>
          <p:cNvSpPr txBox="1"/>
          <p:nvPr/>
        </p:nvSpPr>
        <p:spPr>
          <a:xfrm rot="-1380000">
            <a:off x="3799417" y="2825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89" name="文本框 51"/>
          <p:cNvSpPr txBox="1"/>
          <p:nvPr/>
        </p:nvSpPr>
        <p:spPr>
          <a:xfrm rot="-1380000">
            <a:off x="4646084" y="30077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90" name="文本框 32"/>
          <p:cNvSpPr txBox="1"/>
          <p:nvPr/>
        </p:nvSpPr>
        <p:spPr>
          <a:xfrm rot="1209897">
            <a:off x="6819900" y="4718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91" name="文本框 34"/>
          <p:cNvSpPr txBox="1"/>
          <p:nvPr/>
        </p:nvSpPr>
        <p:spPr>
          <a:xfrm rot="-1030866">
            <a:off x="8417984" y="51921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92" name="文本框 36"/>
          <p:cNvSpPr txBox="1"/>
          <p:nvPr/>
        </p:nvSpPr>
        <p:spPr>
          <a:xfrm rot="368503">
            <a:off x="7698317" y="38121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93" name="文本框 37"/>
          <p:cNvSpPr txBox="1"/>
          <p:nvPr/>
        </p:nvSpPr>
        <p:spPr>
          <a:xfrm rot="829244">
            <a:off x="7046384" y="5298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94" name="文本框 45"/>
          <p:cNvSpPr txBox="1"/>
          <p:nvPr/>
        </p:nvSpPr>
        <p:spPr>
          <a:xfrm rot="-4502722">
            <a:off x="9038167" y="3333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95" name="文本框 46"/>
          <p:cNvSpPr txBox="1"/>
          <p:nvPr/>
        </p:nvSpPr>
        <p:spPr>
          <a:xfrm rot="2702238">
            <a:off x="10090151" y="40830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96" name="文本框 47"/>
          <p:cNvSpPr txBox="1"/>
          <p:nvPr/>
        </p:nvSpPr>
        <p:spPr>
          <a:xfrm rot="-3456638">
            <a:off x="8991600" y="45381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97" name="文本框 49"/>
          <p:cNvSpPr txBox="1"/>
          <p:nvPr/>
        </p:nvSpPr>
        <p:spPr>
          <a:xfrm rot="-3180423">
            <a:off x="2618317" y="30988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98" name="文本框 50"/>
          <p:cNvSpPr txBox="1"/>
          <p:nvPr/>
        </p:nvSpPr>
        <p:spPr>
          <a:xfrm rot="-3640556">
            <a:off x="9652000" y="4787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699" name="文本框 51"/>
          <p:cNvSpPr txBox="1"/>
          <p:nvPr/>
        </p:nvSpPr>
        <p:spPr>
          <a:xfrm rot="1549510">
            <a:off x="10339917" y="28998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00" name="文本框 32"/>
          <p:cNvSpPr txBox="1"/>
          <p:nvPr/>
        </p:nvSpPr>
        <p:spPr>
          <a:xfrm rot="4190103">
            <a:off x="5717117" y="33422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01" name="文本框 34"/>
          <p:cNvSpPr txBox="1"/>
          <p:nvPr/>
        </p:nvSpPr>
        <p:spPr>
          <a:xfrm rot="8340000">
            <a:off x="6563784" y="41846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02" name="文本框 36"/>
          <p:cNvSpPr txBox="1"/>
          <p:nvPr/>
        </p:nvSpPr>
        <p:spPr>
          <a:xfrm rot="-1160763">
            <a:off x="7698317" y="23346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03" name="文本框 37"/>
          <p:cNvSpPr txBox="1"/>
          <p:nvPr/>
        </p:nvSpPr>
        <p:spPr>
          <a:xfrm rot="39237">
            <a:off x="7533217" y="30310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04" name="文本框 45"/>
          <p:cNvSpPr txBox="1"/>
          <p:nvPr/>
        </p:nvSpPr>
        <p:spPr>
          <a:xfrm rot="-1160763">
            <a:off x="8445500" y="23643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05" name="文本框 46"/>
          <p:cNvSpPr txBox="1"/>
          <p:nvPr/>
        </p:nvSpPr>
        <p:spPr>
          <a:xfrm rot="-1160763">
            <a:off x="8938684" y="26500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06" name="文本框 47"/>
          <p:cNvSpPr txBox="1"/>
          <p:nvPr/>
        </p:nvSpPr>
        <p:spPr>
          <a:xfrm rot="39237">
            <a:off x="9580033" y="32766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07" name="文本框 49"/>
          <p:cNvSpPr txBox="1"/>
          <p:nvPr/>
        </p:nvSpPr>
        <p:spPr>
          <a:xfrm rot="-1160763">
            <a:off x="9385300" y="2878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08" name="文本框 50"/>
          <p:cNvSpPr txBox="1"/>
          <p:nvPr/>
        </p:nvSpPr>
        <p:spPr>
          <a:xfrm rot="-1160763">
            <a:off x="9984317" y="25781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09" name="文本框 51"/>
          <p:cNvSpPr txBox="1"/>
          <p:nvPr/>
        </p:nvSpPr>
        <p:spPr>
          <a:xfrm rot="-1160763">
            <a:off x="9719733" y="37253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10" name="文本框 32"/>
          <p:cNvSpPr txBox="1"/>
          <p:nvPr/>
        </p:nvSpPr>
        <p:spPr>
          <a:xfrm rot="4190103">
            <a:off x="3687233" y="4453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11" name="文本框 34"/>
          <p:cNvSpPr txBox="1"/>
          <p:nvPr/>
        </p:nvSpPr>
        <p:spPr>
          <a:xfrm rot="8340000">
            <a:off x="5232400" y="37549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12" name="文本框 36"/>
          <p:cNvSpPr txBox="1"/>
          <p:nvPr/>
        </p:nvSpPr>
        <p:spPr>
          <a:xfrm rot="2810103">
            <a:off x="5084233" y="23135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13" name="文本框 37"/>
          <p:cNvSpPr txBox="1"/>
          <p:nvPr/>
        </p:nvSpPr>
        <p:spPr>
          <a:xfrm rot="4010103">
            <a:off x="5084233" y="30374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14" name="文本框 45"/>
          <p:cNvSpPr txBox="1"/>
          <p:nvPr/>
        </p:nvSpPr>
        <p:spPr>
          <a:xfrm rot="2810103">
            <a:off x="5831417" y="23431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15" name="文本框 46"/>
          <p:cNvSpPr txBox="1"/>
          <p:nvPr/>
        </p:nvSpPr>
        <p:spPr>
          <a:xfrm rot="2810103">
            <a:off x="6324600" y="2628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16" name="文本框 47"/>
          <p:cNvSpPr txBox="1"/>
          <p:nvPr/>
        </p:nvSpPr>
        <p:spPr>
          <a:xfrm rot="4010103">
            <a:off x="6324600" y="33528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17" name="文本框 49"/>
          <p:cNvSpPr txBox="1"/>
          <p:nvPr/>
        </p:nvSpPr>
        <p:spPr>
          <a:xfrm rot="-1160763">
            <a:off x="8299451" y="3393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18" name="文本框 50"/>
          <p:cNvSpPr txBox="1"/>
          <p:nvPr/>
        </p:nvSpPr>
        <p:spPr>
          <a:xfrm rot="4020000">
            <a:off x="6957484" y="35073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19" name="文本框 51"/>
          <p:cNvSpPr txBox="1"/>
          <p:nvPr/>
        </p:nvSpPr>
        <p:spPr>
          <a:xfrm rot="-1160763">
            <a:off x="7465484" y="42926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20" name="文本框 32"/>
          <p:cNvSpPr txBox="1"/>
          <p:nvPr/>
        </p:nvSpPr>
        <p:spPr>
          <a:xfrm rot="5400000">
            <a:off x="1521884" y="43053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21" name="文本框 34"/>
          <p:cNvSpPr txBox="1"/>
          <p:nvPr/>
        </p:nvSpPr>
        <p:spPr>
          <a:xfrm rot="8340000">
            <a:off x="2508251" y="47371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22" name="文本框 36"/>
          <p:cNvSpPr txBox="1"/>
          <p:nvPr/>
        </p:nvSpPr>
        <p:spPr>
          <a:xfrm rot="2810103">
            <a:off x="2482851" y="36427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23" name="文本框 37"/>
          <p:cNvSpPr txBox="1"/>
          <p:nvPr/>
        </p:nvSpPr>
        <p:spPr>
          <a:xfrm rot="5220000">
            <a:off x="3062817" y="40195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24" name="文本框 45"/>
          <p:cNvSpPr txBox="1"/>
          <p:nvPr/>
        </p:nvSpPr>
        <p:spPr>
          <a:xfrm rot="2810103">
            <a:off x="3746500" y="36618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25" name="文本框 46"/>
          <p:cNvSpPr txBox="1"/>
          <p:nvPr/>
        </p:nvSpPr>
        <p:spPr>
          <a:xfrm rot="4020000">
            <a:off x="933451" y="26183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26" name="文本框 47"/>
          <p:cNvSpPr txBox="1"/>
          <p:nvPr/>
        </p:nvSpPr>
        <p:spPr>
          <a:xfrm rot="5220000">
            <a:off x="935567" y="38629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27" name="文本框 49"/>
          <p:cNvSpPr txBox="1"/>
          <p:nvPr/>
        </p:nvSpPr>
        <p:spPr>
          <a:xfrm rot="4020000">
            <a:off x="3285067" y="49868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28" name="文本框 50"/>
          <p:cNvSpPr txBox="1"/>
          <p:nvPr/>
        </p:nvSpPr>
        <p:spPr>
          <a:xfrm rot="4020000">
            <a:off x="4936067" y="44894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29" name="文本框 51"/>
          <p:cNvSpPr txBox="1"/>
          <p:nvPr/>
        </p:nvSpPr>
        <p:spPr>
          <a:xfrm rot="4020000">
            <a:off x="5429251" y="47752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30" name="文本框 32"/>
          <p:cNvSpPr txBox="1"/>
          <p:nvPr/>
        </p:nvSpPr>
        <p:spPr>
          <a:xfrm rot="-880739">
            <a:off x="685800" y="33528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31" name="文本框 34"/>
          <p:cNvSpPr txBox="1"/>
          <p:nvPr/>
        </p:nvSpPr>
        <p:spPr>
          <a:xfrm rot="8340000">
            <a:off x="1672167" y="34565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32" name="文本框 36"/>
          <p:cNvSpPr txBox="1"/>
          <p:nvPr/>
        </p:nvSpPr>
        <p:spPr>
          <a:xfrm rot="4020000">
            <a:off x="2226733" y="20150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33" name="文本框 37"/>
          <p:cNvSpPr txBox="1"/>
          <p:nvPr/>
        </p:nvSpPr>
        <p:spPr>
          <a:xfrm rot="5220000">
            <a:off x="2226733" y="27389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34" name="文本框 45"/>
          <p:cNvSpPr txBox="1"/>
          <p:nvPr/>
        </p:nvSpPr>
        <p:spPr>
          <a:xfrm rot="2810103">
            <a:off x="2973917" y="20447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35" name="文本框 46"/>
          <p:cNvSpPr txBox="1"/>
          <p:nvPr/>
        </p:nvSpPr>
        <p:spPr>
          <a:xfrm rot="2810103">
            <a:off x="3467100" y="23304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36" name="文本框 47"/>
          <p:cNvSpPr txBox="1"/>
          <p:nvPr/>
        </p:nvSpPr>
        <p:spPr>
          <a:xfrm rot="4010103">
            <a:off x="3105151" y="3083984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37" name="文本框 49"/>
          <p:cNvSpPr txBox="1"/>
          <p:nvPr/>
        </p:nvSpPr>
        <p:spPr>
          <a:xfrm rot="2810103">
            <a:off x="4250267" y="26289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38" name="文本框 50"/>
          <p:cNvSpPr txBox="1"/>
          <p:nvPr/>
        </p:nvSpPr>
        <p:spPr>
          <a:xfrm rot="2810103">
            <a:off x="4099984" y="32088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39" name="文本框 51"/>
          <p:cNvSpPr txBox="1"/>
          <p:nvPr/>
        </p:nvSpPr>
        <p:spPr>
          <a:xfrm rot="2810103">
            <a:off x="4593167" y="34946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40" name="文本框 32"/>
          <p:cNvSpPr txBox="1"/>
          <p:nvPr/>
        </p:nvSpPr>
        <p:spPr>
          <a:xfrm rot="5400000">
            <a:off x="6335184" y="49106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41" name="文本框 34"/>
          <p:cNvSpPr txBox="1"/>
          <p:nvPr/>
        </p:nvSpPr>
        <p:spPr>
          <a:xfrm rot="3159237">
            <a:off x="7759700" y="53424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42" name="文本框 36"/>
          <p:cNvSpPr txBox="1"/>
          <p:nvPr/>
        </p:nvSpPr>
        <p:spPr>
          <a:xfrm rot="-1160763">
            <a:off x="8316384" y="39010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43" name="文本框 37"/>
          <p:cNvSpPr txBox="1"/>
          <p:nvPr/>
        </p:nvSpPr>
        <p:spPr>
          <a:xfrm rot="39237">
            <a:off x="8316384" y="46249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44" name="文本框 45"/>
          <p:cNvSpPr txBox="1"/>
          <p:nvPr/>
        </p:nvSpPr>
        <p:spPr>
          <a:xfrm rot="-1160763">
            <a:off x="9063567" y="39306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45" name="文本框 46"/>
          <p:cNvSpPr txBox="1"/>
          <p:nvPr/>
        </p:nvSpPr>
        <p:spPr>
          <a:xfrm rot="-1160763">
            <a:off x="9556751" y="4216400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46" name="文本框 47"/>
          <p:cNvSpPr txBox="1"/>
          <p:nvPr/>
        </p:nvSpPr>
        <p:spPr>
          <a:xfrm rot="39237">
            <a:off x="9139767" y="497416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47" name="文本框 49"/>
          <p:cNvSpPr txBox="1"/>
          <p:nvPr/>
        </p:nvSpPr>
        <p:spPr>
          <a:xfrm rot="-1160763">
            <a:off x="10251017" y="4603751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48" name="文本框 50"/>
          <p:cNvSpPr txBox="1"/>
          <p:nvPr/>
        </p:nvSpPr>
        <p:spPr>
          <a:xfrm rot="-1160763">
            <a:off x="10189633" y="5094817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49" name="文本框 51"/>
          <p:cNvSpPr txBox="1"/>
          <p:nvPr/>
        </p:nvSpPr>
        <p:spPr>
          <a:xfrm rot="-1160763">
            <a:off x="9040284" y="1528233"/>
            <a:ext cx="608330" cy="193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665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665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7750" name="矩形 1"/>
          <p:cNvSpPr/>
          <p:nvPr/>
        </p:nvSpPr>
        <p:spPr>
          <a:xfrm>
            <a:off x="3048000" y="1151467"/>
            <a:ext cx="6096000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100" b="1" dirty="0">
                <a:solidFill>
                  <a:srgbClr val="0000FF"/>
                </a:solidFill>
                <a:latin typeface="宋体" panose="02010600030101010101" pitchFamily="2" charset="-122"/>
              </a:rPr>
              <a:t>　</a:t>
            </a:r>
            <a:endParaRPr lang="zh-CN" altLang="en-US" sz="100" dirty="0"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5517" y="762000"/>
            <a:ext cx="10488084" cy="14725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20000"/>
              </a:lnSpc>
              <a:buClrTx/>
              <a:buSzTx/>
              <a:buFontTx/>
              <a:defRPr/>
            </a:pPr>
            <a:r>
              <a:rPr kumimoji="0" lang="en-US" altLang="zh-CN" sz="3735" b="1" kern="1200" cap="none" spc="0" normalizeH="0" baseline="0" noProof="0" dirty="0">
                <a:latin typeface="+mj-ea"/>
                <a:ea typeface="+mj-ea"/>
                <a:cs typeface="+mn-cs"/>
              </a:rPr>
              <a:t>    6.</a:t>
            </a:r>
            <a:r>
              <a:rPr kumimoji="0" lang="zh-CN" altLang="en-US" sz="3735" b="1" kern="1200" cap="none" spc="0" normalizeH="0" baseline="0" noProof="0" dirty="0">
                <a:latin typeface="+mj-ea"/>
                <a:ea typeface="+mj-ea"/>
                <a:cs typeface="+mn-cs"/>
              </a:rPr>
              <a:t>“江山如此多娇，引无数英雄竞折腰”两句在文中有何作用？</a:t>
            </a:r>
            <a:endParaRPr kumimoji="0" lang="zh-CN" altLang="en-US" sz="3735" b="1" kern="1200" cap="none" spc="0" normalizeH="0" baseline="0" noProof="0" dirty="0">
              <a:latin typeface="+mj-ea"/>
              <a:ea typeface="+mj-ea"/>
              <a:cs typeface="+mn-cs"/>
            </a:endParaRPr>
          </a:p>
        </p:txBody>
      </p:sp>
      <p:sp>
        <p:nvSpPr>
          <p:cNvPr id="4" name="Rectangle 6"/>
          <p:cNvSpPr/>
          <p:nvPr/>
        </p:nvSpPr>
        <p:spPr>
          <a:xfrm>
            <a:off x="579967" y="2664884"/>
            <a:ext cx="10871200" cy="2334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5" b="1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承上启下</a:t>
            </a: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。前一句总括上阕的写景，再次赞美祖国山河。后一句启下，展开对历史英雄的评论，抒发作者的抱负。这一过渡使全词浑然一体。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28651" y="586317"/>
            <a:ext cx="10496551" cy="1586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7.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文中提到哪些英雄为江山折腰？诗人是如何评论他们？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1619251" y="2207684"/>
            <a:ext cx="9110133" cy="2680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秦始皇（嬴政）       汉武帝（刘彻）</a:t>
            </a:r>
            <a:endParaRPr kumimoji="0" lang="en-US" altLang="zh-CN" sz="3735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唐太宗（李世民）     宋太祖（赵匡胤）</a:t>
            </a:r>
            <a:endParaRPr kumimoji="0" lang="en-US" altLang="zh-CN" sz="3735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成吉思汗（铁木真）</a:t>
            </a:r>
            <a:endParaRPr kumimoji="0" lang="zh-CN" altLang="en-US" sz="3735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41451" y="5094817"/>
            <a:ext cx="10181167" cy="879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略输文采</a:t>
            </a:r>
            <a:r>
              <a:rPr lang="en-US" altLang="zh-CN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稍逊风骚</a:t>
            </a:r>
            <a:r>
              <a:rPr lang="en-US" altLang="zh-CN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4265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只识弯弓射大雕</a:t>
            </a:r>
            <a:endParaRPr lang="zh-CN" altLang="en-US" sz="4265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4"/>
          <p:cNvSpPr/>
          <p:nvPr/>
        </p:nvSpPr>
        <p:spPr>
          <a:xfrm>
            <a:off x="711200" y="1752600"/>
            <a:ext cx="10972800" cy="755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609600" y="914400"/>
            <a:ext cx="11197167" cy="838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8.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如何理解“俱往矣，数风流人物，还看今朝”？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4583" name="Text Box 7"/>
          <p:cNvSpPr txBox="1"/>
          <p:nvPr/>
        </p:nvSpPr>
        <p:spPr>
          <a:xfrm>
            <a:off x="740833" y="2091267"/>
            <a:ext cx="10557933" cy="38296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“今朝”是一个新的时代，新的时代需要新的风流人物。“今朝”的风流人物不负历史的使</a:t>
            </a:r>
            <a:r>
              <a:rPr lang="en-US" altLang="zh-CN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命</a:t>
            </a:r>
            <a:r>
              <a:rPr lang="zh-CN" altLang="en-US" sz="3735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，超越于历史上的英雄人物，具有更卓越的才能，并且必将创造空前伟大的业绩，这是诗人坚定的自信和伟大的抱负。</a:t>
            </a:r>
            <a:endParaRPr lang="zh-CN" altLang="en-US" sz="3735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 bldLvl="0" animBg="1"/>
      <p:bldP spid="2458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385233" y="1276351"/>
            <a:ext cx="11309351" cy="4925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巧妙过渡：</a:t>
            </a: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祖国河山是这样美好，引得古今英雄竞相为之奋斗，自然引出下文。</a:t>
            </a:r>
            <a:endParaRPr kumimoji="0" lang="zh-CN" altLang="en-US" sz="3735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巧评英雄：</a:t>
            </a: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一代代英雄皆短于“文治”。“俱往矣”宣告了旧时代的一去不复返，为下文蓄势。</a:t>
            </a:r>
            <a:endParaRPr kumimoji="0" lang="zh-CN" altLang="en-US" sz="3735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豪迈论今：</a:t>
            </a:r>
            <a:r>
              <a:rPr kumimoji="0" lang="zh-CN" altLang="en-US" sz="3735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只有今天在中国共产党领导下的伟大中国人民，才算得上是创造历史、开拓未来的真正英雄。表现了毛泽东作为革命家的伟大抱负。</a:t>
            </a:r>
            <a:endParaRPr kumimoji="0" lang="zh-CN" altLang="en-US" sz="3735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5776" y="287867"/>
            <a:ext cx="2870200" cy="7480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100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下阕总结</a:t>
            </a:r>
            <a:endParaRPr kumimoji="0" lang="zh-CN" altLang="en-US" sz="4265" b="1" i="0" u="none" strike="noStrike" kern="1200" cap="none" spc="100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0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40" end="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87" end="1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charRg st="87" end="1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37890" name="文本框 37889"/>
          <p:cNvSpPr txBox="1"/>
          <p:nvPr/>
        </p:nvSpPr>
        <p:spPr>
          <a:xfrm>
            <a:off x="2895600" y="1924050"/>
            <a:ext cx="914400" cy="3415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上阕：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下阕： 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文本框 37890"/>
          <p:cNvSpPr txBox="1"/>
          <p:nvPr/>
        </p:nvSpPr>
        <p:spPr>
          <a:xfrm>
            <a:off x="3657600" y="1924050"/>
            <a:ext cx="2133600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CC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描写北国风光</a:t>
            </a:r>
            <a:endParaRPr lang="zh-CN" altLang="en-US" sz="2400" b="1" dirty="0">
              <a:solidFill>
                <a:srgbClr val="CC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2400" b="1" dirty="0">
              <a:solidFill>
                <a:srgbClr val="CC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2400" b="1" dirty="0">
              <a:solidFill>
                <a:srgbClr val="CC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2400" b="1" dirty="0">
              <a:solidFill>
                <a:srgbClr val="CC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2400" b="1" dirty="0">
              <a:solidFill>
                <a:srgbClr val="CC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2400" b="1" dirty="0">
              <a:solidFill>
                <a:srgbClr val="CC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CC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评论历史人物</a:t>
            </a:r>
            <a:endParaRPr lang="zh-CN" altLang="en-US" sz="2400" b="1" dirty="0">
              <a:solidFill>
                <a:srgbClr val="CC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2" name="左大括号 37891"/>
          <p:cNvSpPr/>
          <p:nvPr/>
        </p:nvSpPr>
        <p:spPr>
          <a:xfrm>
            <a:off x="5715000" y="1371600"/>
            <a:ext cx="304800" cy="1524000"/>
          </a:xfrm>
          <a:prstGeom prst="leftBrace">
            <a:avLst>
              <a:gd name="adj1" fmla="val 4166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3" name="文本框 37892"/>
          <p:cNvSpPr txBox="1"/>
          <p:nvPr/>
        </p:nvSpPr>
        <p:spPr>
          <a:xfrm>
            <a:off x="6096000" y="1143000"/>
            <a:ext cx="20875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冰封  雪飘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4" name="文本框 37893"/>
          <p:cNvSpPr txBox="1"/>
          <p:nvPr/>
        </p:nvSpPr>
        <p:spPr>
          <a:xfrm>
            <a:off x="6156325" y="2590800"/>
            <a:ext cx="26765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红装素裹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5" name="文本框 37894"/>
          <p:cNvSpPr txBox="1"/>
          <p:nvPr/>
        </p:nvSpPr>
        <p:spPr>
          <a:xfrm>
            <a:off x="7772400" y="1163638"/>
            <a:ext cx="19954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b="1" dirty="0">
                <a:solidFill>
                  <a:srgbClr val="33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400" b="1" dirty="0">
                <a:solidFill>
                  <a:srgbClr val="33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（总写）</a:t>
            </a:r>
            <a:endParaRPr lang="zh-CN" altLang="en-US" sz="2400" b="1" dirty="0">
              <a:solidFill>
                <a:srgbClr val="33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6" name="文本框 37895"/>
          <p:cNvSpPr txBox="1"/>
          <p:nvPr/>
        </p:nvSpPr>
        <p:spPr>
          <a:xfrm>
            <a:off x="7924800" y="1828800"/>
            <a:ext cx="220345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33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（分写）</a:t>
            </a:r>
            <a:endParaRPr lang="zh-CN" altLang="en-US" sz="2400" b="1" dirty="0">
              <a:solidFill>
                <a:srgbClr val="33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2400" b="1" dirty="0">
              <a:solidFill>
                <a:srgbClr val="33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33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（虚写）</a:t>
            </a:r>
            <a:endParaRPr lang="zh-CN" altLang="en-US" sz="2400" b="1" dirty="0">
              <a:solidFill>
                <a:srgbClr val="33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7" name="文本框 37896"/>
          <p:cNvSpPr txBox="1"/>
          <p:nvPr/>
        </p:nvSpPr>
        <p:spPr>
          <a:xfrm>
            <a:off x="5681345" y="196850"/>
            <a:ext cx="2478405" cy="9531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r"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沁园春</a:t>
            </a: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·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雪            </a:t>
            </a:r>
            <a:endParaRPr lang="zh-CN" altLang="en-US" sz="36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r">
              <a:buFont typeface="Arial" panose="020B0604020202020204" pitchFamily="34" charset="0"/>
            </a:pP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毛泽东      </a:t>
            </a: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8" name="文本框 37897"/>
          <p:cNvSpPr txBox="1"/>
          <p:nvPr/>
        </p:nvSpPr>
        <p:spPr>
          <a:xfrm>
            <a:off x="3641725" y="2382838"/>
            <a:ext cx="20193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热爱祖国河山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9" name="左大括号 37898"/>
          <p:cNvSpPr/>
          <p:nvPr/>
        </p:nvSpPr>
        <p:spPr>
          <a:xfrm>
            <a:off x="5715000" y="3657600"/>
            <a:ext cx="152400" cy="1371600"/>
          </a:xfrm>
          <a:prstGeom prst="leftBrace">
            <a:avLst>
              <a:gd name="adj1" fmla="val 75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900" name="文本框 37899"/>
          <p:cNvSpPr txBox="1"/>
          <p:nvPr/>
        </p:nvSpPr>
        <p:spPr>
          <a:xfrm>
            <a:off x="5867400" y="3516313"/>
            <a:ext cx="1868170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秦皇   汉武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唐宗   宋祖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成吉思汗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901" name="文本框 37900"/>
          <p:cNvSpPr txBox="1"/>
          <p:nvPr/>
        </p:nvSpPr>
        <p:spPr>
          <a:xfrm>
            <a:off x="7467600" y="3505200"/>
            <a:ext cx="1102360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略输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稍逊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只识 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902" name="右大括号 37901"/>
          <p:cNvSpPr/>
          <p:nvPr/>
        </p:nvSpPr>
        <p:spPr>
          <a:xfrm>
            <a:off x="8502650" y="3692525"/>
            <a:ext cx="152400" cy="914400"/>
          </a:xfrm>
          <a:prstGeom prst="righ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903" name="文本框 37902"/>
          <p:cNvSpPr txBox="1"/>
          <p:nvPr/>
        </p:nvSpPr>
        <p:spPr>
          <a:xfrm>
            <a:off x="8870950" y="3854450"/>
            <a:ext cx="48895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惜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904" name="文本框 37903"/>
          <p:cNvSpPr txBox="1"/>
          <p:nvPr/>
        </p:nvSpPr>
        <p:spPr>
          <a:xfrm>
            <a:off x="5867400" y="4703763"/>
            <a:ext cx="263525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   风流人物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905" name="文本框 37904"/>
          <p:cNvSpPr txBox="1"/>
          <p:nvPr/>
        </p:nvSpPr>
        <p:spPr>
          <a:xfrm>
            <a:off x="3641725" y="4516438"/>
            <a:ext cx="20193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赞颂当今英雄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906" name="左大括号 37905"/>
          <p:cNvSpPr/>
          <p:nvPr/>
        </p:nvSpPr>
        <p:spPr>
          <a:xfrm>
            <a:off x="2743200" y="2209800"/>
            <a:ext cx="228600" cy="2133600"/>
          </a:xfrm>
          <a:prstGeom prst="leftBrace">
            <a:avLst>
              <a:gd name="adj1" fmla="val 77777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907" name="文本框 37906"/>
          <p:cNvSpPr txBox="1"/>
          <p:nvPr/>
        </p:nvSpPr>
        <p:spPr>
          <a:xfrm>
            <a:off x="1770380" y="1052513"/>
            <a:ext cx="798195" cy="482441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描写、议论、抒情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908" name="文本框 37907"/>
          <p:cNvSpPr txBox="1"/>
          <p:nvPr/>
        </p:nvSpPr>
        <p:spPr>
          <a:xfrm>
            <a:off x="9191625" y="1773238"/>
            <a:ext cx="11760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b="1" dirty="0">
                <a:solidFill>
                  <a:srgbClr val="FF6600"/>
                </a:solidFill>
                <a:latin typeface="Times New Roman" panose="02020603050405020304" pitchFamily="18" charset="0"/>
              </a:rPr>
              <a:t> —</a:t>
            </a:r>
            <a:r>
              <a:rPr lang="zh-CN" altLang="en-US" sz="2400" b="1" dirty="0">
                <a:solidFill>
                  <a:srgbClr val="FF6600"/>
                </a:solidFill>
                <a:latin typeface="Times New Roman" panose="02020603050405020304" pitchFamily="18" charset="0"/>
              </a:rPr>
              <a:t>豪迈</a:t>
            </a:r>
            <a:endParaRPr lang="zh-CN" altLang="en-US" sz="2400" b="1" dirty="0">
              <a:solidFill>
                <a:srgbClr val="FF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909" name="文本框 37908"/>
          <p:cNvSpPr txBox="1"/>
          <p:nvPr/>
        </p:nvSpPr>
        <p:spPr>
          <a:xfrm>
            <a:off x="8832850" y="4724400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400" b="1" dirty="0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激情</a:t>
            </a:r>
            <a:endParaRPr lang="zh-CN" altLang="en-US" sz="2400" b="1" dirty="0">
              <a:solidFill>
                <a:srgbClr val="FF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910" name="文本框 37909"/>
          <p:cNvSpPr txBox="1"/>
          <p:nvPr/>
        </p:nvSpPr>
        <p:spPr>
          <a:xfrm>
            <a:off x="6024563" y="1700213"/>
            <a:ext cx="190023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75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长城、 黄河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75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山脉、 高原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75" name="文本框 38932"/>
          <p:cNvSpPr txBox="1"/>
          <p:nvPr/>
        </p:nvSpPr>
        <p:spPr>
          <a:xfrm>
            <a:off x="3079750" y="3059113"/>
            <a:ext cx="5791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过渡：</a:t>
            </a:r>
            <a:r>
              <a:rPr lang="zh-CN" altLang="en-US" sz="2400" b="1" dirty="0">
                <a:solidFill>
                  <a:srgbClr val="33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江山多娇，英雄折腰</a:t>
            </a:r>
            <a:endParaRPr lang="zh-CN" altLang="en-US" sz="2400" b="1" dirty="0">
              <a:solidFill>
                <a:srgbClr val="3366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1" dur="5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2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7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7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7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7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7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7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3791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>
                                            <p:txEl>
                                              <p:charRg st="7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37910">
                                            <p:txEl>
                                              <p:charRg st="7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/>
      <p:bldP spid="37893" grpId="0"/>
      <p:bldP spid="37894" grpId="0"/>
      <p:bldP spid="37895" grpId="0"/>
      <p:bldP spid="37896" grpId="0"/>
      <p:bldP spid="37897" grpId="0"/>
      <p:bldP spid="37898" grpId="0"/>
      <p:bldP spid="37900" grpId="0"/>
      <p:bldP spid="37901" grpId="0"/>
      <p:bldP spid="37903" grpId="0"/>
      <p:bldP spid="37904" grpId="0"/>
      <p:bldP spid="37905" grpId="0"/>
      <p:bldP spid="37907" grpId="0"/>
      <p:bldP spid="37908" grpId="0"/>
      <p:bldP spid="37909" grpId="0"/>
      <p:bldP spid="37910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框 38913"/>
          <p:cNvSpPr txBox="1"/>
          <p:nvPr/>
        </p:nvSpPr>
        <p:spPr>
          <a:xfrm>
            <a:off x="3216275" y="620713"/>
            <a:ext cx="3565525" cy="32302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en-US" altLang="zh-CN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</a:t>
            </a:r>
            <a:r>
              <a:rPr lang="zh-CN" altLang="en-US" sz="24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写景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</a:t>
            </a:r>
            <a:r>
              <a:rPr lang="zh-CN" altLang="en-US" sz="24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想象：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左大括号 38914"/>
          <p:cNvSpPr/>
          <p:nvPr/>
        </p:nvSpPr>
        <p:spPr>
          <a:xfrm>
            <a:off x="4876800" y="1219200"/>
            <a:ext cx="228600" cy="2057400"/>
          </a:xfrm>
          <a:prstGeom prst="leftBrace">
            <a:avLst>
              <a:gd name="adj1" fmla="val 75000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916" name="文本框 38915"/>
          <p:cNvSpPr txBox="1"/>
          <p:nvPr/>
        </p:nvSpPr>
        <p:spPr>
          <a:xfrm>
            <a:off x="6096000" y="304800"/>
            <a:ext cx="9906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全景：</a:t>
            </a: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95000"/>
                    <a:lumOff val="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（总</a:t>
            </a:r>
            <a:endParaRPr kumimoji="0" lang="zh-CN" altLang="en-US" sz="2400" kern="1200" cap="none" spc="0" normalizeH="0" baseline="0" noProof="0" dirty="0">
              <a:solidFill>
                <a:schemeClr val="tx1">
                  <a:lumMod val="95000"/>
                  <a:lumOff val="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4581" name="左大括号 38916"/>
          <p:cNvSpPr/>
          <p:nvPr/>
        </p:nvSpPr>
        <p:spPr>
          <a:xfrm>
            <a:off x="5943600" y="457200"/>
            <a:ext cx="228600" cy="1676400"/>
          </a:xfrm>
          <a:prstGeom prst="leftBrace">
            <a:avLst>
              <a:gd name="adj1" fmla="val 61111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2" name="文本框 38917"/>
          <p:cNvSpPr txBox="1"/>
          <p:nvPr/>
        </p:nvSpPr>
        <p:spPr>
          <a:xfrm>
            <a:off x="7162800" y="304800"/>
            <a:ext cx="1752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冰封雪飘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3" name="文本框 38918"/>
          <p:cNvSpPr txBox="1"/>
          <p:nvPr/>
        </p:nvSpPr>
        <p:spPr>
          <a:xfrm>
            <a:off x="6172200" y="1676400"/>
            <a:ext cx="9906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远景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4" name="文本框 38919"/>
          <p:cNvSpPr txBox="1"/>
          <p:nvPr/>
        </p:nvSpPr>
        <p:spPr>
          <a:xfrm>
            <a:off x="7162800" y="914400"/>
            <a:ext cx="1905000" cy="2122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长城</a:t>
            </a:r>
            <a:r>
              <a:rPr lang="en-US" altLang="zh-CN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莽莽</a:t>
            </a:r>
            <a:endParaRPr lang="zh-CN" altLang="en-US" sz="2400" b="1" dirty="0">
              <a:solidFill>
                <a:srgbClr val="6699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黄河</a:t>
            </a:r>
            <a:r>
              <a:rPr lang="en-US" altLang="zh-CN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冰封</a:t>
            </a:r>
            <a:endParaRPr lang="zh-CN" altLang="en-US" sz="2400" b="1" dirty="0">
              <a:solidFill>
                <a:srgbClr val="6699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群山</a:t>
            </a:r>
            <a:r>
              <a:rPr lang="en-US" altLang="zh-CN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银蛇</a:t>
            </a:r>
            <a:endParaRPr lang="zh-CN" altLang="en-US" sz="2400" b="1" dirty="0">
              <a:solidFill>
                <a:srgbClr val="6699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高原</a:t>
            </a:r>
            <a:r>
              <a:rPr lang="en-US" altLang="zh-CN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蜡象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5" name="左大括号 38920"/>
          <p:cNvSpPr/>
          <p:nvPr/>
        </p:nvSpPr>
        <p:spPr>
          <a:xfrm>
            <a:off x="7010400" y="990600"/>
            <a:ext cx="228600" cy="1828800"/>
          </a:xfrm>
          <a:prstGeom prst="leftBrace">
            <a:avLst>
              <a:gd name="adj1" fmla="val 66666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6" name="文本框 38921"/>
          <p:cNvSpPr txBox="1"/>
          <p:nvPr/>
        </p:nvSpPr>
        <p:spPr>
          <a:xfrm>
            <a:off x="8915400" y="1143000"/>
            <a:ext cx="1143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（静）</a:t>
            </a:r>
            <a:endParaRPr lang="zh-CN" altLang="en-US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7" name="文本框 38922"/>
          <p:cNvSpPr txBox="1"/>
          <p:nvPr/>
        </p:nvSpPr>
        <p:spPr>
          <a:xfrm>
            <a:off x="8915400" y="2286000"/>
            <a:ext cx="1143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（动）</a:t>
            </a:r>
            <a:endParaRPr lang="zh-CN" altLang="en-US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8" name="文本框 38923"/>
          <p:cNvSpPr txBox="1"/>
          <p:nvPr/>
        </p:nvSpPr>
        <p:spPr>
          <a:xfrm>
            <a:off x="6172200" y="2895600"/>
            <a:ext cx="381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红装素裹，分外妖娆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9" name="文本框 38924"/>
          <p:cNvSpPr txBox="1"/>
          <p:nvPr/>
        </p:nvSpPr>
        <p:spPr>
          <a:xfrm>
            <a:off x="3935413" y="1989138"/>
            <a:ext cx="838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上阕</a:t>
            </a:r>
            <a:endParaRPr lang="zh-CN" altLang="en-US" sz="2400" b="1" dirty="0">
              <a:solidFill>
                <a:srgbClr val="6699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90" name="文本框 38925"/>
          <p:cNvSpPr txBox="1"/>
          <p:nvPr/>
        </p:nvSpPr>
        <p:spPr>
          <a:xfrm>
            <a:off x="4151313" y="4581525"/>
            <a:ext cx="1439862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en-US" altLang="zh-CN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下阕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91" name="左大括号 38926"/>
          <p:cNvSpPr/>
          <p:nvPr/>
        </p:nvSpPr>
        <p:spPr>
          <a:xfrm>
            <a:off x="4876800" y="4800600"/>
            <a:ext cx="228600" cy="1143000"/>
          </a:xfrm>
          <a:prstGeom prst="leftBrace">
            <a:avLst>
              <a:gd name="adj1" fmla="val 41666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92" name="文本框 38927"/>
          <p:cNvSpPr txBox="1"/>
          <p:nvPr/>
        </p:nvSpPr>
        <p:spPr>
          <a:xfrm>
            <a:off x="6096000" y="4191000"/>
            <a:ext cx="2743200" cy="1345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秦皇汉武</a:t>
            </a:r>
            <a:r>
              <a:rPr lang="en-US" altLang="zh-CN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略输</a:t>
            </a:r>
            <a:endParaRPr lang="zh-CN" altLang="en-US" sz="2400" b="1" dirty="0">
              <a:solidFill>
                <a:srgbClr val="6699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唐宗宋祖</a:t>
            </a:r>
            <a:r>
              <a:rPr lang="en-US" altLang="zh-CN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稍逊</a:t>
            </a:r>
            <a:endParaRPr lang="zh-CN" altLang="en-US" sz="2400" b="1" dirty="0">
              <a:solidFill>
                <a:srgbClr val="6699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成吉思汗</a:t>
            </a:r>
            <a:r>
              <a:rPr lang="en-US" altLang="zh-CN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只识</a:t>
            </a:r>
            <a:endParaRPr lang="zh-CN" altLang="en-US" sz="2400" dirty="0">
              <a:solidFill>
                <a:srgbClr val="99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93" name="文本框 38928"/>
          <p:cNvSpPr txBox="1"/>
          <p:nvPr/>
        </p:nvSpPr>
        <p:spPr>
          <a:xfrm>
            <a:off x="6096000" y="5638800"/>
            <a:ext cx="2743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风流人物</a:t>
            </a:r>
            <a:r>
              <a:rPr lang="en-US" altLang="zh-CN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今朝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94" name="左大括号 38929"/>
          <p:cNvSpPr/>
          <p:nvPr/>
        </p:nvSpPr>
        <p:spPr>
          <a:xfrm>
            <a:off x="5867400" y="4267200"/>
            <a:ext cx="228600" cy="1143000"/>
          </a:xfrm>
          <a:prstGeom prst="leftBrace">
            <a:avLst>
              <a:gd name="adj1" fmla="val 41666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95" name="文本框 38930"/>
          <p:cNvSpPr txBox="1"/>
          <p:nvPr/>
        </p:nvSpPr>
        <p:spPr>
          <a:xfrm>
            <a:off x="8458200" y="4724400"/>
            <a:ext cx="26066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（陪衬）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96" name="文本框 38931"/>
          <p:cNvSpPr txBox="1"/>
          <p:nvPr/>
        </p:nvSpPr>
        <p:spPr>
          <a:xfrm>
            <a:off x="8401050" y="5589588"/>
            <a:ext cx="25193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（主旨）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97" name="文本框 38932"/>
          <p:cNvSpPr txBox="1"/>
          <p:nvPr/>
        </p:nvSpPr>
        <p:spPr>
          <a:xfrm>
            <a:off x="4114800" y="3581400"/>
            <a:ext cx="5791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过渡：江山多娇，英雄折腰</a:t>
            </a:r>
            <a:endParaRPr lang="zh-CN" altLang="en-US" sz="24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98" name="左大括号 38933"/>
          <p:cNvSpPr/>
          <p:nvPr/>
        </p:nvSpPr>
        <p:spPr>
          <a:xfrm>
            <a:off x="3810000" y="2286000"/>
            <a:ext cx="304800" cy="3200400"/>
          </a:xfrm>
          <a:prstGeom prst="leftBrace">
            <a:avLst>
              <a:gd name="adj1" fmla="val 87500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99" name="文本框 38934"/>
          <p:cNvSpPr txBox="1"/>
          <p:nvPr/>
        </p:nvSpPr>
        <p:spPr>
          <a:xfrm>
            <a:off x="1774825" y="3657600"/>
            <a:ext cx="20351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6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沁园春  </a:t>
            </a:r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雪</a:t>
            </a:r>
            <a:endParaRPr lang="zh-CN" altLang="en-US" sz="2400" b="1" dirty="0">
              <a:solidFill>
                <a:srgbClr val="6699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600" name="文本框 38936"/>
          <p:cNvSpPr txBox="1"/>
          <p:nvPr/>
        </p:nvSpPr>
        <p:spPr>
          <a:xfrm>
            <a:off x="5016500" y="4652963"/>
            <a:ext cx="12239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评古</a:t>
            </a:r>
            <a:endParaRPr lang="zh-CN" altLang="en-US" sz="2400" b="1" dirty="0">
              <a:solidFill>
                <a:srgbClr val="008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601" name="文本框 38937"/>
          <p:cNvSpPr txBox="1"/>
          <p:nvPr/>
        </p:nvSpPr>
        <p:spPr>
          <a:xfrm>
            <a:off x="5016500" y="5516563"/>
            <a:ext cx="12239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颂今</a:t>
            </a:r>
            <a:endParaRPr lang="zh-CN" altLang="en-US" sz="2400" b="1" dirty="0">
              <a:solidFill>
                <a:srgbClr val="008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Picture 2" descr="2记者招待会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524000" y="0"/>
            <a:ext cx="9144000" cy="6858000"/>
          </a:xfrm>
        </p:spPr>
      </p:pic>
      <p:sp>
        <p:nvSpPr>
          <p:cNvPr id="25603" name="Rectangle 3"/>
          <p:cNvSpPr>
            <a:spLocks noGrp="1" noRot="1"/>
          </p:cNvSpPr>
          <p:nvPr>
            <p:ph type="title"/>
          </p:nvPr>
        </p:nvSpPr>
        <p:spPr>
          <a:xfrm>
            <a:off x="3721100" y="1844675"/>
            <a:ext cx="6624638" cy="727075"/>
          </a:xfrm>
          <a:solidFill>
            <a:srgbClr val="666699">
              <a:alpha val="100000"/>
            </a:srgbClr>
          </a:solidFill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4000" dirty="0">
                <a:solidFill>
                  <a:schemeClr val="bg1"/>
                </a:solidFill>
              </a:rPr>
              <a:t>《沁园春 雪》记者招待会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25604" name="Text Box 4"/>
          <p:cNvSpPr txBox="1"/>
          <p:nvPr/>
        </p:nvSpPr>
        <p:spPr>
          <a:xfrm>
            <a:off x="2166938" y="3871913"/>
            <a:ext cx="731361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pic>
        <p:nvPicPr>
          <p:cNvPr id="26627" name="Picture 3" descr="3记者提问1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524000" y="0"/>
            <a:ext cx="9142413" cy="6884988"/>
          </a:xfrm>
        </p:spPr>
      </p:pic>
      <p:sp>
        <p:nvSpPr>
          <p:cNvPr id="12292" name="AutoShape 4"/>
          <p:cNvSpPr>
            <a:spLocks noChangeArrowheads="1"/>
          </p:cNvSpPr>
          <p:nvPr/>
        </p:nvSpPr>
        <p:spPr bwMode="auto">
          <a:xfrm>
            <a:off x="6024880" y="117475"/>
            <a:ext cx="6344920" cy="3670300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毛泽东同志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: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您好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!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您写词时，身处陕北清涧县袁家沟，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该地北距长城约150公里，东距黄河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约25公里。如此遥远的距离您看到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了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“北国风光，千里冰封，万里雪飘，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望长城内外，惟余莽莽，大河上下，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顿失滔滔”，请问您是千里眼吗？？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pic>
        <p:nvPicPr>
          <p:cNvPr id="27651" name="Picture 3" descr="4主席答辩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274763" y="-25400"/>
            <a:ext cx="9393237" cy="6883400"/>
          </a:xfrm>
        </p:spPr>
      </p:pic>
      <p:sp>
        <p:nvSpPr>
          <p:cNvPr id="16388" name="AutoShape 4"/>
          <p:cNvSpPr/>
          <p:nvPr/>
        </p:nvSpPr>
        <p:spPr>
          <a:xfrm>
            <a:off x="6240780" y="0"/>
            <a:ext cx="5704840" cy="3768090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                  “望”指登高远眺，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自然眼界广阔。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天地茫茫，纯然一色，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包容一切。但 “千里、万里”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非目力所及，这是我的视野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在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想象</a:t>
            </a:r>
            <a:r>
              <a:rPr lang="zh-CN" altLang="en-US" sz="2800" b="1" dirty="0">
                <a:latin typeface="Arial" panose="020B0604020202020204" pitchFamily="34" charset="0"/>
              </a:rPr>
              <a:t>中延伸扩展，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词中描写的不全是实景。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ctr"/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pic>
        <p:nvPicPr>
          <p:cNvPr id="28675" name="Picture 3" descr="10记者提问7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489075" y="-25400"/>
            <a:ext cx="9280525" cy="6884988"/>
          </a:xfrm>
        </p:spPr>
      </p:pic>
      <p:sp>
        <p:nvSpPr>
          <p:cNvPr id="28676" name="AutoShape 4"/>
          <p:cNvSpPr/>
          <p:nvPr/>
        </p:nvSpPr>
        <p:spPr>
          <a:xfrm>
            <a:off x="1560830" y="44450"/>
            <a:ext cx="5778500" cy="3169285"/>
          </a:xfrm>
          <a:prstGeom prst="cloudCallout">
            <a:avLst>
              <a:gd name="adj1" fmla="val 54852"/>
              <a:gd name="adj2" fmla="val 7263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毛泽东同志您好，您不觉得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山舞银蛇，原驰蜡象，欲与天公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试比高</a:t>
            </a:r>
            <a:r>
              <a:rPr lang="zh-CN" altLang="en-US" sz="2800" b="1" dirty="0">
                <a:latin typeface="Arial" panose="020B0604020202020204" pitchFamily="34" charset="0"/>
              </a:rPr>
              <a:t>”这一句：比喻不当，夸大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800" b="1" dirty="0">
                <a:latin typeface="Arial" panose="020B0604020202020204" pitchFamily="34" charset="0"/>
              </a:rPr>
              <a:t>自吹吗？？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pic>
        <p:nvPicPr>
          <p:cNvPr id="29699" name="Picture 3" descr="4主席答辩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057275" y="0"/>
            <a:ext cx="9647238" cy="6884988"/>
          </a:xfrm>
        </p:spPr>
      </p:pic>
      <p:sp>
        <p:nvSpPr>
          <p:cNvPr id="18436" name="AutoShape 4"/>
          <p:cNvSpPr/>
          <p:nvPr/>
        </p:nvSpPr>
        <p:spPr>
          <a:xfrm>
            <a:off x="5953125" y="-168275"/>
            <a:ext cx="5744845" cy="4710430"/>
          </a:xfrm>
          <a:prstGeom prst="cloudCallout">
            <a:avLst>
              <a:gd name="adj1" fmla="val -43639"/>
              <a:gd name="adj2" fmla="val 5743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dirty="0">
                <a:latin typeface="Arial" panose="020B0604020202020204" pitchFamily="34" charset="0"/>
              </a:rPr>
              <a:t>                       </a:t>
            </a:r>
            <a:r>
              <a:rPr lang="zh-CN" altLang="en-US" sz="2400" b="1" dirty="0">
                <a:latin typeface="Arial" panose="020B0604020202020204" pitchFamily="34" charset="0"/>
              </a:rPr>
              <a:t>这位外国朋友或许不太了解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                中国的诗词，我愿意为您解释一下：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在大雪飘飞中远望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山势和丘陵绵延起伏，不正像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舞动的银蛇和奔驰的蜡象吗？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比喻很恰当嘛。用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“舞”和“驰”以动写静</a:t>
            </a:r>
            <a:r>
              <a:rPr lang="zh-CN" altLang="en-US" sz="2400" b="1" dirty="0">
                <a:latin typeface="Arial" panose="020B0604020202020204" pitchFamily="34" charset="0"/>
              </a:rPr>
              <a:t>，正是我情感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的跃动，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赋予了高原飞动的气势</a:t>
            </a:r>
            <a:r>
              <a:rPr lang="zh-CN" altLang="en-US" sz="2400" b="1" dirty="0">
                <a:latin typeface="Arial" panose="020B0604020202020204" pitchFamily="34" charset="0"/>
              </a:rPr>
              <a:t>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风雪是天公所赐，但我们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有信心打破冰封，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战胜苦难，与天公一决高下</a:t>
            </a:r>
            <a:r>
              <a:rPr lang="zh-CN" altLang="en-US" sz="2400" b="1" dirty="0">
                <a:latin typeface="Arial" panose="020B0604020202020204" pitchFamily="34" charset="0"/>
              </a:rPr>
              <a:t>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这一点都不是夸大自吹。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pic>
        <p:nvPicPr>
          <p:cNvPr id="30723" name="Picture 3" descr="12记者提问9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524000" y="-25400"/>
            <a:ext cx="9207500" cy="6838950"/>
          </a:xfrm>
        </p:spPr>
      </p:pic>
      <p:sp>
        <p:nvSpPr>
          <p:cNvPr id="21508" name="AutoShape 4"/>
          <p:cNvSpPr/>
          <p:nvPr/>
        </p:nvSpPr>
        <p:spPr>
          <a:xfrm>
            <a:off x="5519738" y="-98425"/>
            <a:ext cx="5041900" cy="3671888"/>
          </a:xfrm>
          <a:prstGeom prst="cloudCallout">
            <a:avLst>
              <a:gd name="adj1" fmla="val -61306"/>
              <a:gd name="adj2" fmla="val 5211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dirty="0">
                <a:latin typeface="Arial" panose="020B0604020202020204" pitchFamily="34" charset="0"/>
              </a:rPr>
              <a:t>  </a:t>
            </a:r>
            <a:r>
              <a:rPr lang="zh-CN" altLang="en-US" sz="2400" dirty="0">
                <a:latin typeface="Arial" panose="020B0604020202020204" pitchFamily="34" charset="0"/>
              </a:rPr>
              <a:t>  </a:t>
            </a:r>
            <a:r>
              <a:rPr lang="zh-CN" altLang="en-US" sz="2400" b="1" dirty="0">
                <a:latin typeface="Arial" panose="020B0604020202020204" pitchFamily="34" charset="0"/>
              </a:rPr>
              <a:t>有人说：“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江山如此多娇，引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无数英雄竞折腰</a:t>
            </a:r>
            <a:r>
              <a:rPr lang="zh-CN" altLang="en-US" sz="2400" b="1" dirty="0">
                <a:latin typeface="Arial" panose="020B0604020202020204" pitchFamily="34" charset="0"/>
              </a:rPr>
              <a:t>”一句，缺乏转折，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平淡无奇，纯属多余。您如何解释</a:t>
            </a:r>
            <a:r>
              <a:rPr lang="zh-CN" altLang="en-US" b="1" dirty="0">
                <a:latin typeface="Arial" panose="020B0604020202020204" pitchFamily="34" charset="0"/>
              </a:rPr>
              <a:t>？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pic>
        <p:nvPicPr>
          <p:cNvPr id="31747" name="Picture 3" descr="4主席答辩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057275" y="-25400"/>
            <a:ext cx="9647238" cy="6883400"/>
          </a:xfrm>
        </p:spPr>
      </p:pic>
      <p:sp>
        <p:nvSpPr>
          <p:cNvPr id="22532" name="AutoShape 4"/>
          <p:cNvSpPr/>
          <p:nvPr/>
        </p:nvSpPr>
        <p:spPr>
          <a:xfrm>
            <a:off x="5953125" y="-168275"/>
            <a:ext cx="5041900" cy="3671888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  <a:buSzTx/>
              <a:buNone/>
            </a:pPr>
            <a:r>
              <a:rPr lang="zh-CN" altLang="en-US" dirty="0">
                <a:latin typeface="Arial" panose="020B0604020202020204" pitchFamily="34" charset="0"/>
              </a:rPr>
              <a:t>       </a:t>
            </a:r>
            <a:r>
              <a:rPr lang="zh-CN" altLang="en-US" sz="2400" dirty="0">
                <a:latin typeface="Arial" panose="020B0604020202020204" pitchFamily="34" charset="0"/>
              </a:rPr>
              <a:t>   您好，我的这首词分上下两阙，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algn="ctr">
              <a:buClrTx/>
              <a:buSzTx/>
              <a:buNone/>
            </a:pPr>
            <a:r>
              <a:rPr lang="zh-CN" altLang="en-US" sz="2400" dirty="0">
                <a:latin typeface="Arial" panose="020B0604020202020204" pitchFamily="34" charset="0"/>
              </a:rPr>
              <a:t>上阙描写北国雪景，下阙纵论历代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algn="ctr">
              <a:buClrTx/>
              <a:buSzTx/>
              <a:buNone/>
            </a:pPr>
            <a:r>
              <a:rPr lang="zh-CN" altLang="en-US" sz="2400" dirty="0">
                <a:latin typeface="Arial" panose="020B0604020202020204" pitchFamily="34" charset="0"/>
              </a:rPr>
              <a:t>英雄。而连接上下阙的正是你提到的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algn="ctr">
              <a:buClrTx/>
              <a:buSzTx/>
              <a:buNone/>
            </a:pPr>
            <a:r>
              <a:rPr lang="zh-CN" altLang="en-US" sz="2400" dirty="0">
                <a:latin typeface="Arial" panose="020B0604020202020204" pitchFamily="34" charset="0"/>
              </a:rPr>
              <a:t>这一句。它在整首词中起到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algn="ctr">
              <a:buClrTx/>
              <a:buSzTx/>
              <a:buNone/>
            </a:pPr>
            <a:r>
              <a:rPr lang="zh-CN" altLang="en-US" sz="2400" dirty="0">
                <a:latin typeface="Arial" panose="020B0604020202020204" pitchFamily="34" charset="0"/>
              </a:rPr>
              <a:t>承上启下的作用。至于你提到的平淡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algn="ctr">
              <a:buClrTx/>
              <a:buSzTx/>
              <a:buNone/>
            </a:pPr>
            <a:r>
              <a:rPr lang="zh-CN" altLang="en-US" sz="2400" dirty="0">
                <a:latin typeface="Arial" panose="020B0604020202020204" pitchFamily="34" charset="0"/>
              </a:rPr>
              <a:t>无奇，我用一个“竞”字回答你。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algn="ctr">
              <a:buClrTx/>
              <a:buSzTx/>
              <a:buNone/>
            </a:pPr>
            <a:r>
              <a:rPr lang="zh-CN" altLang="en-US" sz="2400" dirty="0">
                <a:latin typeface="Arial" panose="020B0604020202020204" pitchFamily="34" charset="0"/>
              </a:rPr>
              <a:t>这个字祖国山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algn="ctr">
              <a:buClrTx/>
              <a:buSzTx/>
              <a:buNone/>
            </a:pPr>
            <a:r>
              <a:rPr lang="zh-CN" altLang="en-US" sz="2400" dirty="0">
                <a:latin typeface="Arial" panose="020B0604020202020204" pitchFamily="34" charset="0"/>
              </a:rPr>
              <a:t>河如此壮美，一代代英雄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 algn="ctr">
              <a:buClrTx/>
              <a:buSzTx/>
              <a:buNone/>
            </a:pPr>
            <a:r>
              <a:rPr lang="zh-CN" altLang="en-US" sz="2400" dirty="0">
                <a:latin typeface="Arial" panose="020B0604020202020204" pitchFamily="34" charset="0"/>
              </a:rPr>
              <a:t>相继崛起，为之倾倒。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Rectangle 2"/>
          <p:cNvSpPr>
            <a:spLocks noGrp="1" noRot="1"/>
          </p:cNvSpPr>
          <p:nvPr>
            <p:ph type="title"/>
          </p:nvPr>
        </p:nvSpPr>
        <p:spPr>
          <a:xfrm>
            <a:off x="1631950" y="692150"/>
            <a:ext cx="8540750" cy="1143000"/>
          </a:xfrm>
        </p:spPr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pic>
        <p:nvPicPr>
          <p:cNvPr id="32771" name="Picture 3" descr="11记者提问8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524000" y="-25400"/>
            <a:ext cx="9683750" cy="6883400"/>
          </a:xfrm>
        </p:spPr>
      </p:pic>
      <p:sp>
        <p:nvSpPr>
          <p:cNvPr id="32772" name="AutoShape 4"/>
          <p:cNvSpPr/>
          <p:nvPr/>
        </p:nvSpPr>
        <p:spPr>
          <a:xfrm>
            <a:off x="1404620" y="-68580"/>
            <a:ext cx="4363085" cy="2923540"/>
          </a:xfrm>
          <a:prstGeom prst="cloudCallout">
            <a:avLst>
              <a:gd name="adj1" fmla="val 54843"/>
              <a:gd name="adj2" fmla="val 6603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您在词中公然批评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秦皇汉武、唐宗宋祖、成吉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思汗等历代英雄人物。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不觉得自己太“狂”了吗？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pic>
        <p:nvPicPr>
          <p:cNvPr id="33795" name="Picture 3" descr="4主席答辩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057275" y="-25400"/>
            <a:ext cx="9647238" cy="6883400"/>
          </a:xfrm>
        </p:spPr>
      </p:pic>
      <p:sp>
        <p:nvSpPr>
          <p:cNvPr id="24580" name="AutoShape 4"/>
          <p:cNvSpPr/>
          <p:nvPr/>
        </p:nvSpPr>
        <p:spPr>
          <a:xfrm>
            <a:off x="5045075" y="51435"/>
            <a:ext cx="6009640" cy="4310380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b="1" dirty="0">
                <a:latin typeface="Arial" panose="020B0604020202020204" pitchFamily="34" charset="0"/>
              </a:rPr>
              <a:t>                  </a:t>
            </a:r>
            <a:r>
              <a:rPr lang="zh-CN" altLang="en-US" sz="2400" b="1" dirty="0">
                <a:latin typeface="Arial" panose="020B0604020202020204" pitchFamily="34" charset="0"/>
              </a:rPr>
              <a:t>我用一个“惜”字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来解答你的问题。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“惜”字包含惋惜之情而又有所批判</a:t>
            </a:r>
            <a:r>
              <a:rPr lang="zh-CN" altLang="en-US" sz="2400" b="1" dirty="0">
                <a:latin typeface="Arial" panose="020B0604020202020204" pitchFamily="34" charset="0"/>
              </a:rPr>
              <a:t>，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我的措词是有分寸的。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“略输文采”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“稍逊风骚</a:t>
            </a:r>
            <a:r>
              <a:rPr lang="zh-CN" altLang="en-US" sz="2400" b="1" dirty="0">
                <a:latin typeface="Arial" panose="020B0604020202020204" pitchFamily="34" charset="0"/>
              </a:rPr>
              <a:t>”并不是一概否定。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至于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成吉思汗</a:t>
            </a:r>
            <a:r>
              <a:rPr lang="zh-CN" altLang="en-US" sz="2400" b="1" dirty="0">
                <a:latin typeface="Arial" panose="020B0604020202020204" pitchFamily="34" charset="0"/>
              </a:rPr>
              <a:t>，这是文学中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欲抑先扬</a:t>
            </a:r>
            <a:r>
              <a:rPr lang="zh-CN" altLang="en-US" sz="2400" b="1" dirty="0">
                <a:latin typeface="Arial" panose="020B0604020202020204" pitchFamily="34" charset="0"/>
              </a:rPr>
              <a:t>的手法，表现了他只恃武功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缺少文治</a:t>
            </a:r>
            <a:r>
              <a:rPr lang="zh-CN" altLang="en-US" sz="2400" b="1" dirty="0">
                <a:latin typeface="Arial" panose="020B0604020202020204" pitchFamily="34" charset="0"/>
              </a:rPr>
              <a:t>的形象。我作这样的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评价，不是“狂”，而是超越历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代英雄人物的自信</a:t>
            </a:r>
            <a:r>
              <a:rPr lang="zh-CN" altLang="en-US" b="1" dirty="0">
                <a:latin typeface="Arial" panose="020B0604020202020204" pitchFamily="34" charset="0"/>
              </a:rPr>
              <a:t>。</a:t>
            </a:r>
            <a:endParaRPr lang="zh-CN" altLang="en-US" b="1" dirty="0">
              <a:latin typeface="Arial" panose="020B0604020202020204" pitchFamily="34" charset="0"/>
            </a:endParaRPr>
          </a:p>
          <a:p>
            <a:pPr algn="ctr"/>
            <a:endParaRPr lang="zh-CN" altLang="en-US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bldLvl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pic>
        <p:nvPicPr>
          <p:cNvPr id="34819" name="Picture 3" descr="13记者提问6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689100" y="44450"/>
            <a:ext cx="9178925" cy="6883400"/>
          </a:xfrm>
        </p:spPr>
      </p:pic>
      <p:sp>
        <p:nvSpPr>
          <p:cNvPr id="34820" name="AutoShape 4"/>
          <p:cNvSpPr/>
          <p:nvPr/>
        </p:nvSpPr>
        <p:spPr>
          <a:xfrm>
            <a:off x="1913255" y="363855"/>
            <a:ext cx="4643438" cy="2520950"/>
          </a:xfrm>
          <a:prstGeom prst="cloudCallout">
            <a:avLst>
              <a:gd name="adj1" fmla="val 56088"/>
              <a:gd name="adj2" fmla="val 6582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b="1" dirty="0">
                <a:latin typeface="Arial" panose="020B0604020202020204" pitchFamily="34" charset="0"/>
              </a:rPr>
              <a:t>                </a:t>
            </a:r>
            <a:r>
              <a:rPr lang="zh-CN" altLang="en-US" sz="2400" b="1" dirty="0">
                <a:latin typeface="Arial" panose="020B0604020202020204" pitchFamily="34" charset="0"/>
              </a:rPr>
              <a:t>您还有一首词叫：《沁园春  长沙》，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其中提到：“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怅廖廓，问苍茫大地，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谁主沉浮</a:t>
            </a:r>
            <a:r>
              <a:rPr lang="zh-CN" altLang="en-US" sz="2400" b="1" dirty="0">
                <a:latin typeface="Arial" panose="020B0604020202020204" pitchFamily="34" charset="0"/>
              </a:rPr>
              <a:t>？” 这与《沁园春  雪</a:t>
            </a:r>
            <a:r>
              <a:rPr lang="en-US" altLang="zh-CN" sz="2400" b="1" dirty="0">
                <a:latin typeface="Arial" panose="020B0604020202020204" pitchFamily="34" charset="0"/>
              </a:rPr>
              <a:t>》</a:t>
            </a:r>
            <a:endParaRPr lang="en-US" altLang="zh-CN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相比，在结构和内容上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有联系吗？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Rectangle 2"/>
          <p:cNvSpPr>
            <a:spLocks noGrp="1" noRot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pic>
        <p:nvPicPr>
          <p:cNvPr id="35843" name="Picture 3" descr="4主席答辩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020763" y="-25400"/>
            <a:ext cx="9647237" cy="6883400"/>
          </a:xfrm>
        </p:spPr>
      </p:pic>
      <p:sp>
        <p:nvSpPr>
          <p:cNvPr id="27652" name="AutoShape 4"/>
          <p:cNvSpPr/>
          <p:nvPr/>
        </p:nvSpPr>
        <p:spPr>
          <a:xfrm>
            <a:off x="5151755" y="-233045"/>
            <a:ext cx="5741035" cy="4631055"/>
          </a:xfrm>
          <a:prstGeom prst="cloudCallout">
            <a:avLst>
              <a:gd name="adj1" fmla="val -44032"/>
              <a:gd name="adj2" fmla="val 5426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dirty="0">
                <a:latin typeface="Arial" panose="020B0604020202020204" pitchFamily="34" charset="0"/>
              </a:rPr>
              <a:t>             </a:t>
            </a:r>
            <a:r>
              <a:rPr lang="zh-CN" altLang="en-US" sz="2400" dirty="0">
                <a:latin typeface="Arial" panose="020B0604020202020204" pitchFamily="34" charset="0"/>
              </a:rPr>
              <a:t> </a:t>
            </a:r>
            <a:r>
              <a:rPr lang="zh-CN" altLang="en-US" sz="2400" b="1" dirty="0">
                <a:latin typeface="Arial" panose="020B0604020202020204" pitchFamily="34" charset="0"/>
              </a:rPr>
              <a:t>1925年我33岁，正在苦苦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            寻求救国之路，写下了《沁园春·长沙》，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发出了“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怅寥廓，问苍茫大地，谁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主沉浮</a:t>
            </a:r>
            <a:r>
              <a:rPr lang="zh-CN" altLang="en-US" sz="2400" b="1" dirty="0">
                <a:latin typeface="Arial" panose="020B0604020202020204" pitchFamily="34" charset="0"/>
              </a:rPr>
              <a:t>”的疑问。1936年2月，我在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《沁园春·雪》中给出了“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俱往矣，数风流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人物，还看今朝</a:t>
            </a:r>
            <a:r>
              <a:rPr lang="zh-CN" altLang="en-US" sz="2400" b="1" dirty="0">
                <a:latin typeface="Arial" panose="020B0604020202020204" pitchFamily="34" charset="0"/>
              </a:rPr>
              <a:t>”的答案。两首词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词牌相同，结构相似，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主旨相连。是十年求索，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/>
            <a:r>
              <a:rPr lang="zh-CN" altLang="en-US" sz="2400" b="1" dirty="0">
                <a:latin typeface="Arial" panose="020B0604020202020204" pitchFamily="34" charset="0"/>
              </a:rPr>
              <a:t>十年攀登，十年磨一剑的表现</a:t>
            </a:r>
            <a:r>
              <a:rPr lang="zh-CN" altLang="en-US" b="1" dirty="0">
                <a:latin typeface="Arial" panose="020B0604020202020204" pitchFamily="34" charset="0"/>
              </a:rPr>
              <a:t>。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6" name="Picture 2" descr="14热烈鼓掌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524000" y="-25400"/>
            <a:ext cx="9131300" cy="6910388"/>
          </a:xfrm>
        </p:spPr>
      </p:pic>
      <p:sp>
        <p:nvSpPr>
          <p:cNvPr id="36867" name="Rectangle 3"/>
          <p:cNvSpPr>
            <a:spLocks noGrp="1" noRot="1"/>
          </p:cNvSpPr>
          <p:nvPr>
            <p:ph type="title"/>
          </p:nvPr>
        </p:nvSpPr>
        <p:spPr>
          <a:xfrm>
            <a:off x="1524000" y="685800"/>
            <a:ext cx="9036050" cy="1143000"/>
          </a:xfrm>
        </p:spPr>
        <p:txBody>
          <a:bodyPr vert="horz" wrap="square" lIns="91440" tIns="45720" rIns="91440" bIns="45720" anchor="ctr"/>
          <a:p>
            <a:pPr eaLnBrk="1" hangingPunct="1"/>
            <a:br>
              <a:rPr lang="en-US" altLang="zh-CN" sz="4000" b="1" dirty="0">
                <a:solidFill>
                  <a:srgbClr val="FF0000"/>
                </a:solidFill>
              </a:rPr>
            </a:br>
            <a:r>
              <a:rPr lang="zh-CN" altLang="en-US" sz="4000" b="1" dirty="0">
                <a:solidFill>
                  <a:srgbClr val="FF0000"/>
                </a:solidFill>
              </a:rPr>
              <a:t>感谢主席的精彩答辩！！</a:t>
            </a:r>
            <a:br>
              <a:rPr lang="en-US" altLang="zh-CN" sz="4000" b="1" dirty="0">
                <a:solidFill>
                  <a:srgbClr val="FF0000"/>
                </a:solidFill>
              </a:rPr>
            </a:br>
            <a:r>
              <a:rPr lang="zh-CN" altLang="en-US" sz="3600" b="1" dirty="0">
                <a:solidFill>
                  <a:srgbClr val="FF0000"/>
                </a:solidFill>
              </a:rPr>
              <a:t>让我们声情并茂地朗读这首千古绝唱！！！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7890" name="Picture 2" descr="200544218919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-25400"/>
            <a:ext cx="9144000" cy="6883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2" name="Picture 2" descr="2005442182337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746" name="Picture 2" descr="20054421839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70" name="Picture 2" descr="200544218537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4" name="Picture 2" descr="200544211148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396413" cy="6834188"/>
          </a:xfrm>
          <a:prstGeom prst="rect">
            <a:avLst/>
          </a:prstGeom>
          <a:solidFill>
            <a:srgbClr val="FF6600"/>
          </a:solidFill>
          <a:ln w="9525">
            <a:noFill/>
          </a:ln>
        </p:spPr>
      </p:pic>
      <p:sp>
        <p:nvSpPr>
          <p:cNvPr id="41987" name="Text Box 3"/>
          <p:cNvSpPr txBox="1"/>
          <p:nvPr/>
        </p:nvSpPr>
        <p:spPr>
          <a:xfrm>
            <a:off x="9654540" y="0"/>
            <a:ext cx="1013460" cy="65246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vert="eaVert">
            <a:spAutoFit/>
          </a:bodyPr>
          <a:p>
            <a:r>
              <a:rPr lang="zh-CN" altLang="en-US" sz="5400" dirty="0">
                <a:latin typeface="Arial" panose="020B0604020202020204" pitchFamily="34" charset="0"/>
                <a:ea typeface="华文彩云" panose="02010800040101010101" pitchFamily="2" charset="-122"/>
              </a:rPr>
              <a:t>须晴日，看红装素裹</a:t>
            </a:r>
            <a:endParaRPr lang="zh-CN" altLang="en-US" sz="5400" dirty="0">
              <a:latin typeface="Arial" panose="020B0604020202020204" pitchFamily="34" charset="0"/>
              <a:ea typeface="华文彩云" panose="02010800040101010101" pitchFamily="2" charset="-122"/>
            </a:endParaRPr>
          </a:p>
        </p:txBody>
      </p:sp>
      <p:pic>
        <p:nvPicPr>
          <p:cNvPr id="41988" name="Picture 4" descr="200581785301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2268538" cy="14843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4818" name="Picture 2" descr="200544211263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23813"/>
            <a:ext cx="9396413" cy="6834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1" name="Text Box 3"/>
          <p:cNvSpPr txBox="1"/>
          <p:nvPr/>
        </p:nvSpPr>
        <p:spPr>
          <a:xfrm>
            <a:off x="9408160" y="3860800"/>
            <a:ext cx="459740" cy="5048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43012" name="Text Box 4"/>
          <p:cNvSpPr txBox="1"/>
          <p:nvPr/>
        </p:nvSpPr>
        <p:spPr>
          <a:xfrm>
            <a:off x="9263698" y="260350"/>
            <a:ext cx="459740" cy="58324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43013" name="Text Box 5"/>
          <p:cNvSpPr txBox="1"/>
          <p:nvPr/>
        </p:nvSpPr>
        <p:spPr>
          <a:xfrm flipV="1">
            <a:off x="8978265" y="0"/>
            <a:ext cx="1013460" cy="5734050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vert="eaVert">
            <a:spAutoFit/>
          </a:bodyPr>
          <a:p>
            <a:r>
              <a:rPr lang="zh-CN" altLang="en-US" sz="54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彩云" panose="02010800040101010101" pitchFamily="2" charset="-122"/>
              </a:rPr>
              <a:t>引无数英雄竞折腰</a:t>
            </a:r>
            <a:endParaRPr lang="zh-CN" altLang="en-US" sz="54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4034" name="Picture 2" descr="2005442112209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540875" cy="69389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8" name="Picture 2" descr="2005442112329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396413" cy="6834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59" name="Text Box 3"/>
          <p:cNvSpPr txBox="1"/>
          <p:nvPr/>
        </p:nvSpPr>
        <p:spPr>
          <a:xfrm>
            <a:off x="9992995" y="765175"/>
            <a:ext cx="675005" cy="475138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marL="342900" indent="-342900">
              <a:spcBef>
                <a:spcPct val="50000"/>
              </a:spcBef>
            </a:pPr>
            <a:endParaRPr lang="zh-CN" altLang="zh-CN" sz="3200" b="1" dirty="0">
              <a:latin typeface="Arial" panose="020B0604020202020204" pitchFamily="34" charset="0"/>
            </a:endParaRPr>
          </a:p>
        </p:txBody>
      </p:sp>
      <p:sp>
        <p:nvSpPr>
          <p:cNvPr id="45060" name="Text Box 4"/>
          <p:cNvSpPr txBox="1"/>
          <p:nvPr/>
        </p:nvSpPr>
        <p:spPr>
          <a:xfrm>
            <a:off x="9999028" y="0"/>
            <a:ext cx="921385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vert="eaVert">
            <a:spAutoFit/>
          </a:bodyPr>
          <a:p>
            <a:pPr marL="342900" indent="-342900">
              <a:spcBef>
                <a:spcPct val="50000"/>
              </a:spcBef>
            </a:pPr>
            <a:r>
              <a:rPr lang="zh-CN" altLang="en-US" sz="4800" b="1" dirty="0">
                <a:latin typeface="华文彩云" panose="02010800040101010101" pitchFamily="2" charset="-122"/>
                <a:ea typeface="华文彩云" panose="02010800040101010101" pitchFamily="2" charset="-122"/>
              </a:rPr>
              <a:t>一代天骄，   成吉思汗，</a:t>
            </a:r>
            <a:endParaRPr lang="zh-CN" altLang="en-US" sz="4800" b="1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7890" name="Picture 2" descr="2005442112476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467850" cy="68849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Box 3"/>
          <p:cNvSpPr txBox="1"/>
          <p:nvPr/>
        </p:nvSpPr>
        <p:spPr>
          <a:xfrm>
            <a:off x="1605915" y="121285"/>
            <a:ext cx="5774055" cy="66160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 algn="ctr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沁园春  长沙</a:t>
            </a:r>
            <a:endParaRPr lang="en-US" altLang="zh-CN" sz="2400" b="1" dirty="0">
              <a:solidFill>
                <a:srgbClr val="0066FF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独立寒秋，湘江北去，橘子洲头。</a:t>
            </a: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看万山红遍，层林尽染；</a:t>
            </a: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漫江碧透，百舸争流。</a:t>
            </a: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鹰击长空，鱼翔浅底，</a:t>
            </a: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万类霜天竞自由。</a:t>
            </a: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怅寥廓，问苍茫大地，谁主沉浮？</a:t>
            </a: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携来百侣曾游，</a:t>
            </a: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忆往昔峥嵘岁月稠。</a:t>
            </a: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恰同学少年，风华正茂；</a:t>
            </a: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书生意气，挥斥方遒。</a:t>
            </a: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指点江山，激扬文字，</a:t>
            </a: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粪土当年万户侯。</a:t>
            </a:r>
            <a:b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28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曾记否，到中流击水，浪遏飞舟！</a:t>
            </a:r>
            <a:endParaRPr lang="zh-CN" altLang="en-US" sz="2800" b="1" dirty="0">
              <a:solidFill>
                <a:srgbClr val="0066FF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26070" y="4236085"/>
            <a:ext cx="424053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这是毛泽东</a:t>
            </a: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1925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年被</a:t>
            </a:r>
            <a:endParaRPr lang="en-US" altLang="zh-CN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湖南省省长通缉时所</a:t>
            </a:r>
            <a:endParaRPr lang="en-US" altLang="zh-CN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作。</a:t>
            </a:r>
            <a:endParaRPr lang="zh-CN" altLang="en-US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0244" name="Picture 9" descr="http://news.hainan.net/Editor/img/201401/20140117/big/20140117150831372_552808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02040" y="535305"/>
            <a:ext cx="2281238" cy="3168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44488"/>
            <a:ext cx="10972800" cy="11430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忆秦娥</a:t>
            </a:r>
            <a:r>
              <a:rPr kumimoji="0" lang="en-US" altLang="zh-CN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·</a:t>
            </a:r>
            <a:r>
              <a:rPr kumimoji="0" lang="zh-CN" alt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娄山关</a:t>
            </a:r>
            <a:br>
              <a:rPr kumimoji="0" lang="zh-CN" alt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endParaRPr kumimoji="0" lang="zh-CN" altLang="en-US" sz="44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76300" y="1160780"/>
            <a:ext cx="10439400" cy="5562600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zh-CN" altLang="en-US" b="1" dirty="0">
                <a:ea typeface="宋体" panose="02010600030101010101" pitchFamily="2" charset="-122"/>
              </a:rPr>
              <a:t>           </a:t>
            </a:r>
            <a:r>
              <a:rPr lang="zh-CN" altLang="en-US" sz="36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西风烈，长空雁叫霜晨月。霜晨月，马蹄声碎，喇叭声咽。</a:t>
            </a:r>
            <a:endParaRPr lang="en-US" altLang="zh-CN" sz="3600" b="1" dirty="0">
              <a:solidFill>
                <a:srgbClr val="0066FF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eaLnBrk="1" hangingPunct="1">
              <a:buNone/>
            </a:pPr>
            <a:r>
              <a:rPr lang="zh-CN" altLang="en-US" sz="36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        雄关漫道真如铁，而今迈步从头越。从头越，苍山如海，残阳如血。</a:t>
            </a:r>
            <a:endParaRPr lang="en-US" altLang="zh-CN" sz="3600" b="1" dirty="0">
              <a:solidFill>
                <a:srgbClr val="0066FF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eaLnBrk="1" hangingPunct="1">
              <a:buNone/>
            </a:pPr>
            <a:r>
              <a:rPr lang="en-US" altLang="zh-CN" b="1" dirty="0">
                <a:solidFill>
                  <a:srgbClr val="0066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</a:t>
            </a:r>
            <a:endParaRPr lang="en-US" altLang="zh-CN" b="1" dirty="0">
              <a:solidFill>
                <a:srgbClr val="0066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buNone/>
            </a:pPr>
            <a:r>
              <a:rPr lang="en-US" altLang="zh-CN" dirty="0">
                <a:ea typeface="宋体" panose="02010600030101010101" pitchFamily="2" charset="-122"/>
              </a:rPr>
              <a:t>           </a:t>
            </a: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1935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月</a:t>
            </a: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5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日，博古把军事指挥权正式移交给毛泽东。上任伊始的毛泽东求胜心切，敌情未明而猛功四川土城。没料到四川辣子们十分打得，红军折兵数千，败下阵来。</a:t>
            </a:r>
            <a:endParaRPr lang="zh-CN" altLang="en-US" sz="36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67" end="1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67" end="1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0" y="381000"/>
            <a:ext cx="10565765" cy="5745480"/>
          </a:xfrm>
        </p:spPr>
        <p:txBody>
          <a:bodyPr vert="horz" wrap="square" lIns="91440" tIns="45720" rIns="91440" bIns="45720" anchor="t"/>
          <a:p>
            <a:pPr algn="ctr" eaLnBrk="1" hangingPunct="1">
              <a:buNone/>
            </a:pPr>
            <a:r>
              <a:rPr lang="zh-CN" altLang="en-US" dirty="0">
                <a:ea typeface="宋体" panose="02010600030101010101" pitchFamily="2" charset="-122"/>
              </a:rPr>
              <a:t> </a:t>
            </a:r>
            <a:r>
              <a:rPr lang="zh-CN" altLang="en-US" sz="3600" dirty="0"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 </a:t>
            </a:r>
            <a:r>
              <a:rPr lang="zh-CN" altLang="en-US" sz="4000" b="1" dirty="0">
                <a:solidFill>
                  <a:srgbClr val="FF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卜算子  咏梅</a:t>
            </a:r>
            <a:endParaRPr lang="en-US" altLang="zh-CN" sz="4000" b="1" dirty="0">
              <a:solidFill>
                <a:srgbClr val="FF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eaLnBrk="1" hangingPunct="1">
              <a:buNone/>
            </a:pPr>
            <a:r>
              <a:rPr lang="en-US" altLang="zh-CN" sz="3600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        </a:t>
            </a:r>
            <a:r>
              <a:rPr lang="zh-CN" altLang="en-US" sz="36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风雨送春归，飞雪迎春到。已是悬崖百丈冰，犹有花枝俏。</a:t>
            </a:r>
            <a:br>
              <a:rPr lang="zh-CN" altLang="en-US" sz="36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</a:br>
            <a:r>
              <a:rPr lang="zh-CN" altLang="en-US" sz="3600" b="1" dirty="0">
                <a:solidFill>
                  <a:srgbClr val="0066FF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     俏也不争春，只把春来报。待到山花烂漫时，她在丛中笑。</a:t>
            </a:r>
            <a:endParaRPr lang="en-US" altLang="zh-CN" sz="3600" b="1" dirty="0">
              <a:solidFill>
                <a:srgbClr val="0066FF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eaLnBrk="1" hangingPunct="1">
              <a:buNone/>
            </a:pPr>
            <a:r>
              <a:rPr lang="en-US" altLang="zh-CN" b="1" dirty="0">
                <a:solidFill>
                  <a:srgbClr val="0066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</a:t>
            </a: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1958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年，“大跃进”遭受挫折后，中国又连续出现了三年自然灾害，国民经济处于重重困难之中。此词的目的主要是鼓励大家蔑视困难，敢于战胜困难。</a:t>
            </a:r>
            <a:endParaRPr lang="zh-CN" altLang="en-US" sz="36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66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66" end="1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2600" y="1066800"/>
            <a:ext cx="11318875" cy="5669280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zh-CN" altLang="en-US" sz="3600" b="1" dirty="0">
                <a:solidFill>
                  <a:srgbClr val="0066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这就是我们的主席，威武不屈，豪气冲天</a:t>
            </a:r>
            <a:endParaRPr lang="en-US" altLang="zh-CN" sz="3600" b="1" dirty="0">
              <a:solidFill>
                <a:srgbClr val="0066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3600" b="1" dirty="0">
                <a:solidFill>
                  <a:srgbClr val="0066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这就是我们的主席，蔑视困难，藐视困难</a:t>
            </a:r>
            <a:endParaRPr lang="en-US" altLang="zh-CN" sz="3600" b="1" dirty="0">
              <a:solidFill>
                <a:srgbClr val="0066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3600" b="1" dirty="0">
                <a:solidFill>
                  <a:srgbClr val="0066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这就是我们的主席，不惧严寒，凌然绽放</a:t>
            </a:r>
            <a:endParaRPr lang="en-US" altLang="zh-CN" sz="3600" b="1" dirty="0">
              <a:solidFill>
                <a:srgbClr val="0066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这就是我们的主席，敌军围困万千重，我自岿然不动；</a:t>
            </a:r>
            <a:endParaRPr lang="en-US" altLang="zh-CN" sz="36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这就是我们的主席，不到长城非好汉，屈指行程二万；</a:t>
            </a:r>
            <a:endParaRPr lang="en-US" altLang="zh-CN" sz="36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这就是我们的主席，天若有情天亦老，人间正道是沧桑！</a:t>
            </a:r>
            <a:endParaRPr lang="zh-CN" altLang="en-US" sz="36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9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charRg st="19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8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charRg st="38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57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charRg st="57" end="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82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charRg st="82" end="1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07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charRg st="107" end="1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Network">
  <a:themeElements>
    <a:clrScheme name="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B8989"/>
      </a:accent6>
      <a:hlink>
        <a:srgbClr val="7E9CE8"/>
      </a:hlink>
      <a:folHlink>
        <a:srgbClr val="D8D8EC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古瓶荷花_2">
  <a:themeElements>
    <a:clrScheme name="古瓶荷花_2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_2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古瓶荷花_2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_2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6452</Words>
  <Application>WPS 演示</Application>
  <PresentationFormat/>
  <Paragraphs>1241</Paragraphs>
  <Slides>51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51</vt:i4>
      </vt:variant>
    </vt:vector>
  </HeadingPairs>
  <TitlesOfParts>
    <vt:vector size="68" baseType="lpstr">
      <vt:lpstr>Arial</vt:lpstr>
      <vt:lpstr>宋体</vt:lpstr>
      <vt:lpstr>Wingdings</vt:lpstr>
      <vt:lpstr>Calibri</vt:lpstr>
      <vt:lpstr>仿宋</vt:lpstr>
      <vt:lpstr>楷体</vt:lpstr>
      <vt:lpstr>黑体</vt:lpstr>
      <vt:lpstr>微软雅黑</vt:lpstr>
      <vt:lpstr>Arial Unicode MS</vt:lpstr>
      <vt:lpstr>Times New Roman</vt:lpstr>
      <vt:lpstr>方正正中黑简体</vt:lpstr>
      <vt:lpstr>华文彩云</vt:lpstr>
      <vt:lpstr>Office 主题</vt:lpstr>
      <vt:lpstr>自定义设计方案</vt:lpstr>
      <vt:lpstr>Network</vt:lpstr>
      <vt:lpstr>古瓶荷花_2</vt:lpstr>
      <vt:lpstr>古瓶荷花</vt:lpstr>
      <vt:lpstr>大意象  大情怀  大气魄</vt:lpstr>
      <vt:lpstr>PowerPoint 演示文稿</vt:lpstr>
      <vt:lpstr>PowerPoint 演示文稿</vt:lpstr>
      <vt:lpstr>PowerPoint 演示文稿</vt:lpstr>
      <vt:lpstr>PowerPoint 演示文稿</vt:lpstr>
      <vt:lpstr>第一部分  感特色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《沁园春 雪》记者招待会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感谢主席的精彩答辩！！ 让我们声情并茂地朗读这首千古绝唱！！！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忆秦娥·娄山关 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haiyu</cp:lastModifiedBy>
  <cp:revision>25</cp:revision>
  <dcterms:created xsi:type="dcterms:W3CDTF">2018-09-24T23:56:00Z</dcterms:created>
  <dcterms:modified xsi:type="dcterms:W3CDTF">2020-09-21T23:50:22Z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2052-11.1.0.9098</vt:lpwstr>
  </property>
</Properties>
</file>