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dp" ContentType="image/vnd.ms-photo"/>
  <Default Extension="png" ContentType="image/png"/>
  <Default Extension="wmf" ContentType="image/x-wmf"/>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Lst>
  <p:notesMasterIdLst>
    <p:notesMasterId r:id="rId5"/>
  </p:notesMasterIdLst>
  <p:handoutMasterIdLst>
    <p:handoutMasterId r:id="rId37"/>
  </p:handoutMasterIdLst>
  <p:sldIdLst>
    <p:sldId id="731" r:id="rId4"/>
    <p:sldId id="256" r:id="rId6"/>
    <p:sldId id="676" r:id="rId7"/>
    <p:sldId id="643" r:id="rId8"/>
    <p:sldId id="613" r:id="rId9"/>
    <p:sldId id="611" r:id="rId10"/>
    <p:sldId id="607" r:id="rId11"/>
    <p:sldId id="608" r:id="rId12"/>
    <p:sldId id="609" r:id="rId13"/>
    <p:sldId id="347" r:id="rId14"/>
    <p:sldId id="675" r:id="rId15"/>
    <p:sldId id="395" r:id="rId16"/>
    <p:sldId id="644" r:id="rId17"/>
    <p:sldId id="570" r:id="rId18"/>
    <p:sldId id="677" r:id="rId19"/>
    <p:sldId id="477" r:id="rId20"/>
    <p:sldId id="572" r:id="rId21"/>
    <p:sldId id="714" r:id="rId22"/>
    <p:sldId id="683" r:id="rId23"/>
    <p:sldId id="416" r:id="rId24"/>
    <p:sldId id="679" r:id="rId25"/>
    <p:sldId id="768" r:id="rId26"/>
    <p:sldId id="771" r:id="rId27"/>
    <p:sldId id="772" r:id="rId28"/>
    <p:sldId id="770" r:id="rId29"/>
    <p:sldId id="769" r:id="rId30"/>
    <p:sldId id="715" r:id="rId31"/>
    <p:sldId id="431" r:id="rId32"/>
    <p:sldId id="445" r:id="rId33"/>
    <p:sldId id="773" r:id="rId34"/>
    <p:sldId id="774" r:id="rId35"/>
    <p:sldId id="775" r:id="rId36"/>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c" initials="p" lastIdx="1" clrIdx="0"/>
  <p:cmAuthor id="2" name="王鹏皓" initials="王" lastIdx="1" clrIdx="0"/>
  <p:cmAuthor id="3"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09B6"/>
    <a:srgbClr val="C8D4C7"/>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600" y="48"/>
      </p:cViewPr>
      <p:guideLst>
        <p:guide orient="horz" pos="1720"/>
        <p:guide pos="2931"/>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1" Type="http://schemas.openxmlformats.org/officeDocument/2006/relationships/commentAuthors" Target="commentAuthors.xml"/><Relationship Id="rId40" Type="http://schemas.openxmlformats.org/officeDocument/2006/relationships/tableStyles" Target="tableStyles.xml"/><Relationship Id="rId4" Type="http://schemas.openxmlformats.org/officeDocument/2006/relationships/slide" Target="slides/slide1.xml"/><Relationship Id="rId39" Type="http://schemas.openxmlformats.org/officeDocument/2006/relationships/viewProps" Target="viewProps.xml"/><Relationship Id="rId38" Type="http://schemas.openxmlformats.org/officeDocument/2006/relationships/presProps" Target="presProps.xml"/><Relationship Id="rId37" Type="http://schemas.openxmlformats.org/officeDocument/2006/relationships/handoutMaster" Target="handoutMasters/handoutMaster1.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cs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cs typeface="微软雅黑" panose="020B0503020204020204" charset="-122"/>
              </a:defRPr>
            </a:lvl1pPr>
          </a:lstStyle>
          <a:p>
            <a:fld id="{02E4DE33-73B6-4DA7-891F-AE4DF8C91FD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cs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cs typeface="微软雅黑" panose="020B0503020204020204" charset="-122"/>
              </a:defRPr>
            </a:lvl1pPr>
          </a:lstStyle>
          <a:p>
            <a:fld id="{7C94A5DC-9C9C-4F82-ACB2-1A742684C97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行事迟疑而无法成事，性格懦弱而没什么决断，不能决断怎么样做才好，怎么样不好，没有一个坚定的立场，（国君如果有这样的性格）是要败亡的。</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94A5DC-9C9C-4F82-ACB2-1A742684C975}"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2" name="Rectangle 2"/>
          <p:cNvSpPr>
            <a:spLocks noGrp="1" noRot="1" noChangeAspect="1" noTextEdit="1"/>
          </p:cNvSpPr>
          <p:nvPr>
            <p:ph type="sldImg"/>
          </p:nvPr>
        </p:nvSpPr>
        <p:spPr/>
      </p:sp>
      <p:sp>
        <p:nvSpPr>
          <p:cNvPr id="61443" name="Rectangle 3"/>
          <p:cNvSpPr>
            <a:spLocks noGrp="1"/>
          </p:cNvSpPr>
          <p:nvPr>
            <p:ph type="body" idx="1"/>
          </p:nvPr>
        </p:nvSpPr>
        <p:spPr/>
        <p:txBody>
          <a:bodyPr wrap="square" lIns="91440" tIns="45720" rIns="91440" bIns="45720" anchor="t"/>
          <a:p>
            <a:pPr lvl="0"/>
            <a:r>
              <a:rPr lang="zh-CN" altLang="en-US" dirty="0">
                <a:solidFill>
                  <a:srgbClr val="002060"/>
                </a:solidFill>
                <a:sym typeface="+mn-ea"/>
              </a:rPr>
              <a:t>客观唯心主义：</a:t>
            </a:r>
            <a:r>
              <a:rPr lang="zh-CN" altLang="en-US">
                <a:sym typeface="+mn-ea"/>
              </a:rPr>
              <a:t>它认为在物质世界和人类产生之前就独立存在着一种客观精神(理念、理、绝对精神、绝对观念等)，这种客观精神在其发展过程中，产生了物质世界。</a:t>
            </a:r>
            <a:r>
              <a:rPr lang="zh-CN" altLang="en-US" b="1" noProof="0" dirty="0">
                <a:ln>
                  <a:noFill/>
                </a:ln>
                <a:solidFill>
                  <a:srgbClr val="FFFF00"/>
                </a:solidFill>
                <a:effectLst>
                  <a:outerShdw blurRad="38100" dist="38100" dir="2700000" algn="tl">
                    <a:srgbClr val="000000"/>
                  </a:outerShdw>
                </a:effectLst>
                <a:uLnTx/>
                <a:uFillTx/>
                <a:latin typeface="+mn-lt"/>
                <a:ea typeface="黑体" panose="02010609060101010101" pitchFamily="49" charset="-122"/>
                <a:cs typeface="+mn-cs"/>
                <a:sym typeface="+mn-ea"/>
              </a:rPr>
              <a:t>实质是</a:t>
            </a:r>
            <a:r>
              <a:rPr lang="zh-CN" altLang="en-US" b="1" noProof="0" dirty="0">
                <a:ln>
                  <a:noFill/>
                </a:ln>
                <a:solidFill>
                  <a:srgbClr val="FF0000"/>
                </a:solidFill>
                <a:effectLst>
                  <a:outerShdw blurRad="38100" dist="38100" dir="2700000" algn="tl">
                    <a:srgbClr val="000000"/>
                  </a:outerShdw>
                </a:effectLst>
                <a:uLnTx/>
                <a:uFillTx/>
                <a:latin typeface="+mn-lt"/>
                <a:ea typeface="黑体" panose="02010609060101010101" pitchFamily="49" charset="-122"/>
                <a:cs typeface="+mn-cs"/>
                <a:sym typeface="+mn-ea"/>
              </a:rPr>
              <a:t>客观唯心主义</a:t>
            </a:r>
            <a:r>
              <a:rPr lang="zh-CN" altLang="en-US" b="1" noProof="0" dirty="0">
                <a:ln>
                  <a:noFill/>
                </a:ln>
                <a:solidFill>
                  <a:srgbClr val="FFFF00"/>
                </a:solidFill>
                <a:effectLst>
                  <a:outerShdw blurRad="38100" dist="38100" dir="2700000" algn="tl">
                    <a:srgbClr val="000000"/>
                  </a:outerShdw>
                </a:effectLst>
                <a:uLnTx/>
                <a:uFillTx/>
                <a:latin typeface="+mn-lt"/>
                <a:ea typeface="黑体" panose="02010609060101010101" pitchFamily="49" charset="-122"/>
                <a:cs typeface="+mn-cs"/>
                <a:sym typeface="+mn-ea"/>
              </a:rPr>
              <a:t>，即认为世界统一于人的意识之外的精神存在物，如绝对精神、上帝的意志。</a:t>
            </a:r>
            <a:r>
              <a:rPr lang="en-US" altLang="zh-CN" b="1" noProof="0" dirty="0">
                <a:ln>
                  <a:noFill/>
                </a:ln>
                <a:solidFill>
                  <a:srgbClr val="FFFF00"/>
                </a:solidFill>
                <a:effectLst>
                  <a:outerShdw blurRad="38100" dist="38100" dir="2700000" algn="tl">
                    <a:srgbClr val="000000"/>
                  </a:outerShdw>
                </a:effectLst>
                <a:uLnTx/>
                <a:uFillTx/>
                <a:latin typeface="+mn-lt"/>
                <a:ea typeface="黑体" panose="02010609060101010101" pitchFamily="49" charset="-122"/>
                <a:cs typeface="+mn-cs"/>
                <a:sym typeface="+mn-ea"/>
              </a:rPr>
              <a:t>(</a:t>
            </a:r>
            <a:r>
              <a:rPr lang="zh-CN" altLang="en-US" b="1" noProof="0" dirty="0">
                <a:ln>
                  <a:noFill/>
                </a:ln>
                <a:solidFill>
                  <a:srgbClr val="FFFF00"/>
                </a:solidFill>
                <a:effectLst>
                  <a:outerShdw blurRad="38100" dist="38100" dir="2700000" algn="tl">
                    <a:srgbClr val="000000"/>
                  </a:outerShdw>
                </a:effectLst>
                <a:uLnTx/>
                <a:uFillTx/>
                <a:latin typeface="+mn-lt"/>
                <a:ea typeface="黑体" panose="02010609060101010101" pitchFamily="49" charset="-122"/>
                <a:cs typeface="+mn-cs"/>
                <a:sym typeface="+mn-ea"/>
              </a:rPr>
              <a:t>天主教、基督教</a:t>
            </a:r>
            <a:r>
              <a:rPr lang="en-US" altLang="zh-CN" b="1" noProof="0" dirty="0">
                <a:ln>
                  <a:noFill/>
                </a:ln>
                <a:solidFill>
                  <a:srgbClr val="FFFF00"/>
                </a:solidFill>
                <a:effectLst>
                  <a:outerShdw blurRad="38100" dist="38100" dir="2700000" algn="tl">
                    <a:srgbClr val="000000"/>
                  </a:outerShdw>
                </a:effectLst>
                <a:uLnTx/>
                <a:uFillTx/>
                <a:latin typeface="+mn-lt"/>
                <a:ea typeface="黑体" panose="02010609060101010101" pitchFamily="49" charset="-122"/>
                <a:cs typeface="+mn-cs"/>
                <a:sym typeface="+mn-ea"/>
              </a:rPr>
              <a:t>)</a:t>
            </a:r>
            <a:endParaRPr kumimoji="0" lang="zh-CN" altLang="en-US" b="1" i="0" u="none" strike="noStrike" kern="1200" cap="none" spc="0" normalizeH="0" baseline="0" noProof="0" dirty="0">
              <a:ln>
                <a:noFill/>
              </a:ln>
              <a:solidFill>
                <a:srgbClr val="FFFF00"/>
              </a:solidFill>
              <a:effectLst>
                <a:outerShdw blurRad="38100" dist="38100" dir="2700000" algn="tl">
                  <a:srgbClr val="000000"/>
                </a:outerShdw>
              </a:effectLst>
              <a:uLnTx/>
              <a:uFillTx/>
              <a:latin typeface="+mn-lt"/>
              <a:ea typeface="黑体" panose="02010609060101010101" pitchFamily="49" charset="-122"/>
              <a:cs typeface="+mn-cs"/>
            </a:endParaRPr>
          </a:p>
          <a:p>
            <a:pPr lvl="0"/>
            <a:endParaRPr lang="zh-CN" altLang="en-US" dirty="0"/>
          </a:p>
          <a:p>
            <a:pPr lvl="0"/>
            <a:endParaRPr lang="zh-CN" altLang="en-US"/>
          </a:p>
          <a:p>
            <a:pPr lvl="0"/>
            <a:endParaRPr lang="zh-CN" altLang="en-US">
              <a:sym typeface="+mn-ea"/>
            </a:endParaRPr>
          </a:p>
          <a:p>
            <a:pPr lvl="0"/>
            <a:endParaRPr lang="zh-CN" altLang="en-US">
              <a:sym typeface="+mn-ea"/>
            </a:endParaRPr>
          </a:p>
          <a:p>
            <a:pPr lvl="0"/>
            <a:r>
              <a:rPr lang="zh-CN" altLang="en-US"/>
              <a:t>主观唯心主义：把外部世界上的一切事物都看作是自我主观精神的显现和产物。</a:t>
            </a:r>
            <a:endParaRPr lang="zh-CN" altLang="en-US"/>
          </a:p>
          <a:p>
            <a:pPr lvl="0"/>
            <a:endParaRPr lang="zh-CN" altLang="en-US"/>
          </a:p>
          <a:p>
            <a:pPr lvl="0"/>
            <a:r>
              <a:rPr lang="zh-CN" altLang="en-US" dirty="0"/>
              <a:t>唯物主义认为：世界的本质是物质,物质决定意识.</a:t>
            </a:r>
            <a:endParaRPr lang="zh-CN" altLang="en-US" dirty="0"/>
          </a:p>
          <a:p>
            <a:pPr lvl="0"/>
            <a:endParaRPr lang="zh-CN" altLang="en-US" dirty="0"/>
          </a:p>
          <a:p>
            <a:pPr lvl="0"/>
            <a:endParaRPr lang="zh-CN" altLang="en-US" dirty="0"/>
          </a:p>
          <a:p>
            <a:pPr lvl="0"/>
            <a:r>
              <a:rPr lang="zh-CN" altLang="en-US" dirty="0"/>
              <a:t>唯物主义认为：世界的本质是物质,物质决定意识.</a:t>
            </a:r>
            <a:endParaRPr lang="zh-CN" altLang="en-US" dirty="0"/>
          </a:p>
          <a:p>
            <a:pPr lvl="0"/>
            <a:r>
              <a:rPr lang="zh-CN" altLang="en-US" dirty="0"/>
              <a:t>例：你面前有张桌子.为什么你认为那是张桌子呢?因为它本来就是桌子.它是客观存在的.</a:t>
            </a:r>
            <a:endParaRPr lang="zh-CN" altLang="en-US" dirty="0"/>
          </a:p>
          <a:p>
            <a:pPr lvl="0"/>
            <a:endParaRPr lang="zh-CN" altLang="en-US" dirty="0"/>
          </a:p>
          <a:p>
            <a:pPr lvl="0"/>
            <a:r>
              <a:rPr lang="zh-CN" altLang="en-US" dirty="0"/>
              <a:t>唯心主义认为：世界的本质是意识,意识决定物质.</a:t>
            </a:r>
            <a:endParaRPr lang="zh-CN" altLang="en-US" dirty="0"/>
          </a:p>
          <a:p>
            <a:pPr lvl="0"/>
            <a:r>
              <a:rPr lang="zh-CN" altLang="en-US" dirty="0"/>
              <a:t>例：你面前有张桌子.为什么会存在这张桌子呢?因为你认为它存在.你闭上眼睛它就不存在了.</a:t>
            </a:r>
            <a:endParaRPr lang="zh-CN" altLang="en-US" dirty="0"/>
          </a:p>
          <a:p>
            <a:pPr lvl="0"/>
            <a:endParaRPr lang="zh-CN" altLang="en-US" dirty="0"/>
          </a:p>
          <a:p>
            <a:pPr lvl="0"/>
            <a:endParaRPr lang="zh-CN" altLang="en-US" dirty="0"/>
          </a:p>
          <a:p>
            <a:pPr lvl="0"/>
            <a:r>
              <a:rPr lang="zh-CN" altLang="en-US" dirty="0"/>
              <a:t>什么是理学的问题：理学是儒、道、佛三家融合的产物，儒学从佛、道之中汲取了有益的内容，建立起既贯通宇宙自然和人生命运，又继承孔孟正宗并能治理国家的学说。它是以“理”或“天理”为核心的观念系统，是宋明时期儒家思想的主流学派。 宋明理学由程朱理学与陆王心学组成</a:t>
            </a:r>
            <a:r>
              <a:rPr lang="en-US" altLang="zh-CN" dirty="0"/>
              <a:t>.</a:t>
            </a:r>
            <a:endParaRPr lang="en-US" altLang="zh-CN" dirty="0"/>
          </a:p>
          <a:p>
            <a:pPr lvl="0"/>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老子对应道教，释迦牟尼对应佛教，孔子对应儒教</a:t>
            </a:r>
            <a:endParaRPr lang="zh-CN" altLang="en-US"/>
          </a:p>
          <a:p>
            <a:endParaRPr lang="zh-CN" altLang="en-US"/>
          </a:p>
          <a:p>
            <a:r>
              <a:rPr lang="zh-CN" altLang="en-US" b="1"/>
              <a:t>三教合一不是三者相融合，而是主张以儒学为主</a:t>
            </a:r>
            <a:r>
              <a:rPr lang="zh-CN" altLang="en-US"/>
              <a:t>，调和吸收佛教、道教的理论。一方面反映儒家学说的正统地位面临挑战，另一方面也说明了不同文化之间碰撞和交流。</a:t>
            </a:r>
            <a:endParaRPr lang="zh-CN" altLang="en-US"/>
          </a:p>
          <a:p>
            <a:endParaRPr lang="zh-CN" altLang="en-US"/>
          </a:p>
          <a:p>
            <a:r>
              <a:rPr lang="zh-CN" altLang="zh-CN" dirty="0">
                <a:sym typeface="+mn-ea"/>
              </a:rPr>
              <a:t>西天取经本身就是佛教故事。孙悟空却是道教出身，七十二变就是向道家师傅学的。孙悟空遇到困难就向各路神灵救援，这里面即有佛教的观音菩萨，又有道教的太上老君。至于儒家，在西天取经路中伸张正义的浩然之气，唐僧舍生取义的精神，还有“孙悟空本领再大也跳不出如来佛的手心”的等级观念，都有儒家思想的痕迹。</a:t>
            </a:r>
            <a:endParaRPr lang="zh-CN" altLang="en-US"/>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4" name="Rectangle 2"/>
          <p:cNvSpPr>
            <a:spLocks noGrp="1" noRot="1" noChangeAspect="1" noTextEdit="1"/>
          </p:cNvSpPr>
          <p:nvPr>
            <p:ph type="sldImg"/>
          </p:nvPr>
        </p:nvSpPr>
        <p:spPr/>
      </p:sp>
      <p:sp>
        <p:nvSpPr>
          <p:cNvPr id="59395" name="Rectangle 3"/>
          <p:cNvSpPr>
            <a:spLocks noGrp="1"/>
          </p:cNvSpPr>
          <p:nvPr>
            <p:ph type="body" idx="1"/>
          </p:nvPr>
        </p:nvSpPr>
        <p:spPr/>
        <p:txBody>
          <a:bodyPr wrap="square" lIns="91440" tIns="45720" rIns="91440" bIns="45720" anchor="t"/>
          <a:p>
            <a:pPr lvl="0"/>
            <a:r>
              <a:rPr lang="zh-CN" altLang="en-US" dirty="0">
                <a:latin typeface="Arial" panose="020B0604020202020204" pitchFamily="34" charset="0"/>
                <a:sym typeface="+mn-ea"/>
              </a:rPr>
              <a:t>魏晋南北朝时，道教成为为统治者服务的</a:t>
            </a:r>
            <a:r>
              <a:rPr lang="zh-CN" altLang="en-US" dirty="0">
                <a:solidFill>
                  <a:srgbClr val="FF0000"/>
                </a:solidFill>
                <a:latin typeface="Arial" panose="020B0604020202020204" pitchFamily="34" charset="0"/>
                <a:sym typeface="+mn-ea"/>
              </a:rPr>
              <a:t>宗教</a:t>
            </a:r>
            <a:r>
              <a:rPr lang="zh-CN" altLang="en-US" dirty="0">
                <a:latin typeface="Arial" panose="020B0604020202020204" pitchFamily="34" charset="0"/>
                <a:sym typeface="+mn-ea"/>
              </a:rPr>
              <a:t>。</a:t>
            </a:r>
            <a:r>
              <a:rPr lang="zh-CN" altLang="en-US" sz="1600" b="1" dirty="0">
                <a:latin typeface="Arial" panose="020B0604020202020204" pitchFamily="34" charset="0"/>
                <a:sym typeface="+mn-ea"/>
              </a:rPr>
              <a:t>唐朝皇帝奉老子为祖先，道教地位很高。</a:t>
            </a:r>
            <a:r>
              <a:rPr lang="en-US" altLang="zh-CN" sz="1600" b="1" dirty="0">
                <a:latin typeface="Arial" panose="020B0604020202020204" pitchFamily="34" charset="0"/>
                <a:sym typeface="+mn-ea"/>
              </a:rPr>
              <a:t>(</a:t>
            </a:r>
            <a:r>
              <a:rPr lang="zh-CN" altLang="en-US" sz="1600" b="1" dirty="0">
                <a:latin typeface="Arial" panose="020B0604020202020204" pitchFamily="34" charset="0"/>
                <a:sym typeface="+mn-ea"/>
              </a:rPr>
              <a:t>都姓李</a:t>
            </a:r>
            <a:r>
              <a:rPr lang="en-US" altLang="zh-CN" sz="1600" b="1" dirty="0">
                <a:latin typeface="Arial" panose="020B0604020202020204" pitchFamily="34" charset="0"/>
                <a:sym typeface="+mn-ea"/>
              </a:rPr>
              <a:t>)</a:t>
            </a:r>
            <a:endParaRPr lang="zh-CN" altLang="en-US" sz="1600" b="1" u="none" dirty="0">
              <a:latin typeface="Arial" panose="020B0604020202020204" pitchFamily="34" charset="0"/>
              <a:ea typeface="微软雅黑" panose="020B0503020204020204" charset="-122"/>
            </a:endParaRPr>
          </a:p>
          <a:p>
            <a:pPr lvl="0"/>
            <a:endParaRPr lang="zh-CN" altLang="en-US" b="1" dirty="0">
              <a:solidFill>
                <a:srgbClr val="FF0000"/>
              </a:solidFill>
              <a:latin typeface="Arial" panose="020B0604020202020204" pitchFamily="34" charset="0"/>
              <a:ea typeface="宋体" panose="02010600030101010101" pitchFamily="2" charset="-122"/>
              <a:cs typeface="+mn-ea"/>
              <a:sym typeface="+mn-ea"/>
            </a:endParaRPr>
          </a:p>
          <a:p>
            <a:pPr lvl="0"/>
            <a:endParaRPr lang="zh-CN" altLang="en-US" dirty="0"/>
          </a:p>
          <a:p>
            <a:pPr lvl="0"/>
            <a:r>
              <a:rPr lang="zh-CN" altLang="en-US" dirty="0"/>
              <a:t>儒家作为一个阶层存在，儒教群体；儒教是一种信仰，是儒家人的共同信仰。儒教，以夏商周的五教和祭礼为本源，祖述尧舜，宪章文武，以天子为宗教领袖，以孔子为先师，以诗书礼乐易春秋中的神道设教。</a:t>
            </a:r>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rgbClr val="FF0000"/>
                </a:solidFill>
                <a:latin typeface="Arial" panose="020B0604020202020204" pitchFamily="34" charset="0"/>
                <a:ea typeface="仿宋_GB2312" panose="02010609030101010101" pitchFamily="49" charset="-122"/>
                <a:sym typeface="+mn-ea"/>
              </a:rPr>
              <a:t>佛教</a:t>
            </a:r>
            <a:r>
              <a:rPr lang="zh-CN" altLang="en-US" b="1" dirty="0">
                <a:latin typeface="Arial" panose="020B0604020202020204" pitchFamily="34" charset="0"/>
                <a:ea typeface="仿宋_GB2312" panose="02010609030101010101" pitchFamily="49" charset="-122"/>
                <a:sym typeface="+mn-ea"/>
              </a:rPr>
              <a:t>创自古代印度，</a:t>
            </a:r>
            <a:r>
              <a:rPr lang="zh-CN" altLang="en-US" b="1" dirty="0">
                <a:solidFill>
                  <a:srgbClr val="FF0000"/>
                </a:solidFill>
                <a:latin typeface="Arial" panose="020B0604020202020204" pitchFamily="34" charset="0"/>
                <a:ea typeface="仿宋_GB2312" panose="02010609030101010101" pitchFamily="49" charset="-122"/>
                <a:sym typeface="+mn-ea"/>
              </a:rPr>
              <a:t>西汉末</a:t>
            </a:r>
            <a:r>
              <a:rPr lang="zh-CN" altLang="en-US" b="1" dirty="0">
                <a:latin typeface="Arial" panose="020B0604020202020204" pitchFamily="34" charset="0"/>
                <a:ea typeface="仿宋_GB2312" panose="02010609030101010101" pitchFamily="49" charset="-122"/>
                <a:sym typeface="+mn-ea"/>
              </a:rPr>
              <a:t>东汉初</a:t>
            </a:r>
            <a:r>
              <a:rPr lang="zh-CN" altLang="en-US" b="1" dirty="0">
                <a:solidFill>
                  <a:srgbClr val="FF0000"/>
                </a:solidFill>
                <a:latin typeface="Arial" panose="020B0604020202020204" pitchFamily="34" charset="0"/>
                <a:ea typeface="仿宋_GB2312" panose="02010609030101010101" pitchFamily="49" charset="-122"/>
                <a:sym typeface="+mn-ea"/>
              </a:rPr>
              <a:t>传入</a:t>
            </a:r>
            <a:r>
              <a:rPr lang="zh-CN" altLang="en-US" b="1" dirty="0">
                <a:latin typeface="Arial" panose="020B0604020202020204" pitchFamily="34" charset="0"/>
                <a:ea typeface="仿宋_GB2312" panose="02010609030101010101" pitchFamily="49" charset="-122"/>
                <a:sym typeface="+mn-ea"/>
              </a:rPr>
              <a:t>中国内地，魏晋时期盛行。佛教宣扬人生一切皆苦、现实世界一切皆空的苦空二谛学说，主张超脱尘世，出家修行，落发为僧。</a:t>
            </a:r>
            <a:endParaRPr lang="zh-CN" altLang="en-US" b="1" dirty="0">
              <a:latin typeface="Arial" panose="020B0604020202020204" pitchFamily="34" charset="0"/>
              <a:ea typeface="仿宋_GB2312" panose="02010609030101010101" pitchFamily="49" charset="-122"/>
              <a:sym typeface="+mn-ea"/>
            </a:endParaRPr>
          </a:p>
          <a:p>
            <a:endParaRPr lang="zh-CN" altLang="en-US" b="1" u="none" dirty="0">
              <a:latin typeface="Arial" panose="020B0604020202020204" pitchFamily="34" charset="0"/>
              <a:ea typeface="仿宋_GB2312" panose="02010609030101010101" pitchFamily="49" charset="-122"/>
            </a:endParaRPr>
          </a:p>
          <a:p>
            <a:r>
              <a:rPr lang="en-US" altLang="zh-CN"/>
              <a:t>东汉永平七年（公元64年），汉明帝刘庄（刘秀之子）夜宿南宫，梦一个身高六丈，头顶放光的金人自西方而来，在殿庭飞绕。次日晨，汉明帝将此梦告诉给大臣们，博士傅毅启奏说“西方有神，称为佛，就像您梦到的那样”。汉明帝听罢大喜，派大臣十余人出使西域，拜求佛经、佛法。为纪念白马驮经，取名“白马寺”</a:t>
            </a:r>
            <a:endParaRPr lang="en-US"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寺庙多，佛教盛行，冲击儒学地位。为什么魏晋南北朝时期佛教盛行？</a:t>
            </a:r>
            <a:endParaRPr lang="zh-CN" altLang="en-US"/>
          </a:p>
          <a:p>
            <a:endParaRPr lang="zh-CN" altLang="en-US"/>
          </a:p>
          <a:p>
            <a:endParaRPr lang="zh-CN" altLang="en-US"/>
          </a:p>
          <a:p>
            <a:r>
              <a:rPr lang="zh-CN" altLang="en-US"/>
              <a:t>这些寺庙主要是由谁来建？统治阶级。说明</a:t>
            </a:r>
            <a:r>
              <a:rPr lang="zh-CN" altLang="en-US" b="1" dirty="0">
                <a:latin typeface="楷体_GB2312" panose="02010609030101010101" pitchFamily="49" charset="-122"/>
                <a:ea typeface="楷体_GB2312" panose="02010609030101010101" pitchFamily="49" charset="-122"/>
                <a:sym typeface="+mn-ea"/>
              </a:rPr>
              <a:t>魏晋南北朝统治阶级对佛教的扶持；</a:t>
            </a:r>
            <a:endParaRPr lang="zh-CN" altLang="en-US" b="1" dirty="0">
              <a:latin typeface="楷体_GB2312" panose="02010609030101010101" pitchFamily="49" charset="-122"/>
              <a:ea typeface="楷体_GB2312" panose="02010609030101010101" pitchFamily="49" charset="-122"/>
              <a:sym typeface="+mn-ea"/>
            </a:endParaRPr>
          </a:p>
          <a:p>
            <a:endParaRPr lang="zh-CN" altLang="en-US" b="1" dirty="0">
              <a:latin typeface="楷体_GB2312" panose="02010609030101010101" pitchFamily="49" charset="-122"/>
              <a:ea typeface="楷体_GB2312" panose="02010609030101010101" pitchFamily="49" charset="-122"/>
              <a:sym typeface="+mn-ea"/>
            </a:endParaRPr>
          </a:p>
          <a:p>
            <a:endParaRPr lang="zh-CN" altLang="en-US" b="1" dirty="0">
              <a:latin typeface="楷体_GB2312" panose="02010609030101010101" pitchFamily="49" charset="-122"/>
              <a:ea typeface="楷体_GB2312" panose="02010609030101010101" pitchFamily="49" charset="-122"/>
              <a:sym typeface="+mn-ea"/>
            </a:endParaRPr>
          </a:p>
          <a:p>
            <a:r>
              <a:rPr lang="zh-CN" altLang="en-US" b="1" dirty="0">
                <a:latin typeface="楷体" panose="02010609060101010101" pitchFamily="49" charset="-122"/>
                <a:ea typeface="楷体" panose="02010609060101010101" pitchFamily="49" charset="-122"/>
                <a:cs typeface="+mj-cs"/>
                <a:sym typeface="+mn-ea"/>
              </a:rPr>
              <a:t>公元</a:t>
            </a:r>
            <a:r>
              <a:rPr lang="en-US" altLang="zh-CN" b="1" dirty="0">
                <a:latin typeface="楷体" panose="02010609060101010101" pitchFamily="49" charset="-122"/>
                <a:ea typeface="楷体" panose="02010609060101010101" pitchFamily="49" charset="-122"/>
                <a:cs typeface="+mj-cs"/>
                <a:sym typeface="+mn-ea"/>
              </a:rPr>
              <a:t>819</a:t>
            </a:r>
            <a:r>
              <a:rPr lang="zh-CN" altLang="en-US" b="1" dirty="0">
                <a:latin typeface="楷体" panose="02010609060101010101" pitchFamily="49" charset="-122"/>
                <a:ea typeface="楷体" panose="02010609060101010101" pitchFamily="49" charset="-122"/>
                <a:cs typeface="+mj-cs"/>
                <a:sym typeface="+mn-ea"/>
              </a:rPr>
              <a:t>年，当时的皇帝</a:t>
            </a:r>
            <a:r>
              <a:rPr lang="zh-CN" altLang="en-US" b="1" dirty="0">
                <a:solidFill>
                  <a:srgbClr val="FF0000"/>
                </a:solidFill>
                <a:latin typeface="楷体" panose="02010609060101010101" pitchFamily="49" charset="-122"/>
                <a:ea typeface="楷体" panose="02010609060101010101" pitchFamily="49" charset="-122"/>
                <a:cs typeface="+mj-cs"/>
                <a:sym typeface="+mn-ea"/>
              </a:rPr>
              <a:t>唐宪宗</a:t>
            </a:r>
            <a:r>
              <a:rPr lang="zh-CN" altLang="en-US" b="1" dirty="0">
                <a:latin typeface="楷体" panose="02010609060101010101" pitchFamily="49" charset="-122"/>
                <a:ea typeface="楷体" panose="02010609060101010101" pitchFamily="49" charset="-122"/>
                <a:cs typeface="+mj-cs"/>
                <a:sym typeface="+mn-ea"/>
              </a:rPr>
              <a:t>尊迎</a:t>
            </a:r>
            <a:r>
              <a:rPr lang="zh-CN" altLang="en-US" b="1" dirty="0">
                <a:solidFill>
                  <a:srgbClr val="FF0000"/>
                </a:solidFill>
                <a:latin typeface="楷体" panose="02010609060101010101" pitchFamily="49" charset="-122"/>
                <a:ea typeface="楷体" panose="02010609060101010101" pitchFamily="49" charset="-122"/>
                <a:cs typeface="+mj-cs"/>
                <a:sym typeface="+mn-ea"/>
              </a:rPr>
              <a:t>佛骨</a:t>
            </a:r>
            <a:r>
              <a:rPr lang="zh-CN" altLang="en-US" b="1" dirty="0">
                <a:latin typeface="楷体" panose="02010609060101010101" pitchFamily="49" charset="-122"/>
                <a:ea typeface="楷体" panose="02010609060101010101" pitchFamily="49" charset="-122"/>
                <a:cs typeface="+mj-cs"/>
                <a:sym typeface="+mn-ea"/>
              </a:rPr>
              <a:t>，掀起</a:t>
            </a:r>
            <a:r>
              <a:rPr lang="zh-CN" altLang="en-US" b="1" dirty="0">
                <a:solidFill>
                  <a:srgbClr val="FF0000"/>
                </a:solidFill>
                <a:latin typeface="楷体" panose="02010609060101010101" pitchFamily="49" charset="-122"/>
                <a:ea typeface="楷体" panose="02010609060101010101" pitchFamily="49" charset="-122"/>
                <a:cs typeface="+mj-cs"/>
                <a:sym typeface="+mn-ea"/>
              </a:rPr>
              <a:t>全国性的佛教狂热</a:t>
            </a:r>
            <a:r>
              <a:rPr lang="zh-CN" altLang="en-US" b="1" dirty="0">
                <a:latin typeface="楷体" panose="02010609060101010101" pitchFamily="49" charset="-122"/>
                <a:ea typeface="楷体" panose="02010609060101010101" pitchFamily="49" charset="-122"/>
                <a:cs typeface="+mj-cs"/>
                <a:sym typeface="+mn-ea"/>
              </a:rPr>
              <a:t>。韩愈直言上奏，痛斥佛教乃</a:t>
            </a:r>
            <a:r>
              <a:rPr lang="zh-CN" altLang="en-US" b="1" dirty="0">
                <a:solidFill>
                  <a:srgbClr val="FF0000"/>
                </a:solidFill>
                <a:latin typeface="楷体" panose="02010609060101010101" pitchFamily="49" charset="-122"/>
                <a:ea typeface="楷体" panose="02010609060101010101" pitchFamily="49" charset="-122"/>
                <a:cs typeface="+mj-cs"/>
                <a:sym typeface="+mn-ea"/>
              </a:rPr>
              <a:t>夷狄之教</a:t>
            </a:r>
            <a:r>
              <a:rPr lang="zh-CN" altLang="en-US" b="1" dirty="0">
                <a:latin typeface="楷体" panose="02010609060101010101" pitchFamily="49" charset="-122"/>
                <a:ea typeface="楷体" panose="02010609060101010101" pitchFamily="49" charset="-122"/>
                <a:cs typeface="+mj-cs"/>
                <a:sym typeface="+mn-ea"/>
              </a:rPr>
              <a:t>，</a:t>
            </a:r>
            <a:r>
              <a:rPr lang="zh-CN" altLang="en-US" b="1" dirty="0">
                <a:solidFill>
                  <a:srgbClr val="FF0000"/>
                </a:solidFill>
                <a:latin typeface="楷体" panose="02010609060101010101" pitchFamily="49" charset="-122"/>
                <a:ea typeface="楷体" panose="02010609060101010101" pitchFamily="49" charset="-122"/>
                <a:cs typeface="+mj-cs"/>
                <a:sym typeface="+mn-ea"/>
              </a:rPr>
              <a:t>劳民伤财</a:t>
            </a:r>
            <a:r>
              <a:rPr lang="zh-CN" altLang="en-US" b="1" dirty="0">
                <a:latin typeface="楷体" panose="02010609060101010101" pitchFamily="49" charset="-122"/>
                <a:ea typeface="楷体" panose="02010609060101010101" pitchFamily="49" charset="-122"/>
                <a:cs typeface="+mj-cs"/>
                <a:sym typeface="+mn-ea"/>
              </a:rPr>
              <a:t>，结果被贬到千里之外的潮州，途中他写下了</a:t>
            </a:r>
            <a:r>
              <a:rPr lang="zh-CN" altLang="en-US" b="1" dirty="0">
                <a:solidFill>
                  <a:srgbClr val="FF0000"/>
                </a:solidFill>
                <a:latin typeface="楷体" panose="02010609060101010101" pitchFamily="49" charset="-122"/>
                <a:ea typeface="楷体" panose="02010609060101010101" pitchFamily="49" charset="-122"/>
                <a:cs typeface="+mj-cs"/>
                <a:sym typeface="+mn-ea"/>
              </a:rPr>
              <a:t>“欲为圣明除弊事，肯将衰朽惜残年”</a:t>
            </a:r>
            <a:r>
              <a:rPr lang="zh-CN" altLang="en-US" b="1" dirty="0">
                <a:latin typeface="楷体" panose="02010609060101010101" pitchFamily="49" charset="-122"/>
                <a:ea typeface="楷体" panose="02010609060101010101" pitchFamily="49" charset="-122"/>
                <a:cs typeface="+mj-cs"/>
                <a:sym typeface="+mn-ea"/>
              </a:rPr>
              <a:t>的悲壮诗句。</a:t>
            </a:r>
            <a:endParaRPr lang="zh-CN" altLang="en-US" b="1" dirty="0">
              <a:latin typeface="楷体" panose="02010609060101010101" pitchFamily="49" charset="-122"/>
              <a:ea typeface="楷体" panose="02010609060101010101" pitchFamily="49" charset="-122"/>
              <a:cs typeface="+mj-cs"/>
            </a:endParaRPr>
          </a:p>
          <a:p>
            <a:endParaRPr lang="zh-CN" altLang="en-US" b="1" dirty="0">
              <a:latin typeface="楷体_GB2312" panose="02010609030101010101" pitchFamily="49" charset="-122"/>
              <a:ea typeface="楷体_GB2312" panose="02010609030101010101" pitchFamily="49" charset="-122"/>
            </a:endParaRPr>
          </a:p>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魏晋南北朝时期，</a:t>
            </a:r>
            <a:r>
              <a:rPr lang="zh-CN" altLang="zh-CN" dirty="0">
                <a:cs typeface="微软雅黑" panose="020B0503020204020204" charset="-122"/>
                <a:sym typeface="+mn-ea"/>
              </a:rPr>
              <a:t>社会动荡不安，地方割据</a:t>
            </a:r>
            <a:r>
              <a:rPr lang="zh-CN" altLang="en-US" dirty="0">
                <a:cs typeface="微软雅黑" panose="020B0503020204020204" charset="-122"/>
                <a:sym typeface="+mn-ea"/>
              </a:rPr>
              <a:t>，</a:t>
            </a:r>
            <a:r>
              <a:rPr lang="zh-CN" altLang="zh-CN" dirty="0">
                <a:cs typeface="微软雅黑" panose="020B0503020204020204" charset="-122"/>
                <a:sym typeface="+mn-ea"/>
              </a:rPr>
              <a:t>战争频繁，政权更迭频繁。</a:t>
            </a:r>
            <a:endParaRPr lang="zh-CN" altLang="zh-CN" dirty="0">
              <a:cs typeface="微软雅黑" panose="020B0503020204020204" charset="-122"/>
              <a:sym typeface="+mn-ea"/>
            </a:endParaRPr>
          </a:p>
          <a:p>
            <a:endParaRPr lang="zh-CN" altLang="en-US"/>
          </a:p>
          <a:p>
            <a:r>
              <a:rPr lang="zh-CN" altLang="en-US" b="1" dirty="0">
                <a:latin typeface="楷体_GB2312" panose="02010609030101010101" pitchFamily="49" charset="-122"/>
                <a:ea typeface="楷体_GB2312" panose="02010609030101010101" pitchFamily="49" charset="-122"/>
                <a:sym typeface="+mn-ea"/>
              </a:rPr>
              <a:t>动荡和战乱时代，佛教宣扬的来生幸福给予人民精神寄托；</a:t>
            </a:r>
            <a:endParaRPr lang="zh-CN" altLang="en-US" b="1" dirty="0">
              <a:latin typeface="楷体_GB2312" panose="02010609030101010101" pitchFamily="49" charset="-122"/>
              <a:ea typeface="楷体_GB2312" panose="02010609030101010101" pitchFamily="49" charset="-122"/>
              <a:sym typeface="+mn-ea"/>
            </a:endParaRPr>
          </a:p>
          <a:p>
            <a:endParaRPr lang="zh-CN" altLang="en-US"/>
          </a:p>
          <a:p>
            <a:r>
              <a:rPr lang="zh-CN" altLang="en-US" b="1" dirty="0">
                <a:latin typeface="楷体" panose="02010609060101010101" pitchFamily="49" charset="-122"/>
                <a:ea typeface="楷体" panose="02010609060101010101" pitchFamily="49" charset="-122"/>
                <a:sym typeface="+mn-ea"/>
              </a:rPr>
              <a:t>从事战争的人投入战争，没有从事战争的人，如妇女、儿童和老年人，大都投入宗教，希望神灵能赐给在战场上作战的孩子们和在家的家人平安。</a:t>
            </a:r>
            <a:endParaRPr lang="zh-CN" altLang="en-US" b="1" dirty="0">
              <a:latin typeface="楷体" panose="02010609060101010101" pitchFamily="49" charset="-122"/>
              <a:ea typeface="楷体" panose="02010609060101010101" pitchFamily="49" charset="-122"/>
            </a:endParaRPr>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幻灯片图像占位符 1"/>
          <p:cNvSpPr>
            <a:spLocks noGrp="1" noRot="1" noChangeAspect="1" noTextEdit="1"/>
          </p:cNvSpPr>
          <p:nvPr>
            <p:ph type="sldImg"/>
          </p:nvPr>
        </p:nvSpPr>
        <p:spPr/>
      </p:sp>
      <p:sp>
        <p:nvSpPr>
          <p:cNvPr id="9219" name="备注占位符 2"/>
          <p:cNvSpPr>
            <a:spLocks noGrp="1"/>
          </p:cNvSpPr>
          <p:nvPr>
            <p:ph type="body"/>
          </p:nvPr>
        </p:nvSpPr>
        <p:spPr/>
        <p:txBody>
          <a:bodyPr wrap="square" lIns="91440" tIns="45720" rIns="91440" bIns="45720" anchor="t"/>
          <a:p>
            <a:pPr lvl="0" eaLnBrk="1" hangingPunct="1"/>
            <a:r>
              <a:rPr lang="zh-CN" altLang="en-US" dirty="0"/>
              <a:t>除了道教、佛教对儒家的冲击，儒家本身也有缺陷</a:t>
            </a:r>
            <a:endParaRPr lang="zh-CN" altLang="en-US" dirty="0"/>
          </a:p>
          <a:p>
            <a:pPr lvl="0" eaLnBrk="1" hangingPunct="1"/>
            <a:endParaRPr lang="zh-CN" altLang="en-US" dirty="0"/>
          </a:p>
          <a:p>
            <a:pPr lvl="0" eaLnBrk="1" hangingPunct="1"/>
            <a:r>
              <a:rPr lang="zh-CN" altLang="en-US" dirty="0"/>
              <a:t>思辨：指</a:t>
            </a:r>
            <a:r>
              <a:rPr lang="zh-CN" altLang="en-US" dirty="0">
                <a:sym typeface="+mn-ea"/>
              </a:rPr>
              <a:t>运用</a:t>
            </a:r>
            <a:r>
              <a:rPr lang="zh-CN" altLang="en-US" dirty="0"/>
              <a:t>逻辑推导，进行纯理论，纯概念的思考，</a:t>
            </a:r>
            <a:endParaRPr lang="zh-CN" altLang="en-US" dirty="0"/>
          </a:p>
          <a:p>
            <a:pPr lvl="0" eaLnBrk="1" hangingPunct="1"/>
            <a:endParaRPr lang="zh-CN" altLang="en-US" dirty="0"/>
          </a:p>
          <a:p>
            <a:pPr lvl="0" eaLnBrk="1" hangingPunct="1"/>
            <a:r>
              <a:rPr lang="zh-CN" altLang="en-US">
                <a:sym typeface="+mn-ea"/>
              </a:rPr>
              <a:t>    汉唐儒学</a:t>
            </a:r>
            <a:r>
              <a:rPr lang="zh-CN" altLang="en-US" b="1">
                <a:solidFill>
                  <a:srgbClr val="FF0000"/>
                </a:solidFill>
                <a:sym typeface="+mn-ea"/>
              </a:rPr>
              <a:t>简单的理论体系</a:t>
            </a:r>
            <a:r>
              <a:rPr lang="zh-CN" altLang="en-US">
                <a:sym typeface="+mn-ea"/>
              </a:rPr>
              <a:t>，已经不能应对人们的各种思考和疑惑，</a:t>
            </a:r>
            <a:r>
              <a:rPr lang="zh-CN" altLang="en-US" b="1">
                <a:sym typeface="+mn-ea"/>
              </a:rPr>
              <a:t>它失去了权威的解释能力。</a:t>
            </a:r>
            <a:r>
              <a:rPr lang="zh-CN" altLang="en-US">
                <a:sym typeface="+mn-ea"/>
              </a:rPr>
              <a:t>于是，整个思想文化领域出现了西汉以来从未有过的</a:t>
            </a:r>
            <a:r>
              <a:rPr lang="zh-CN" altLang="en-US">
                <a:solidFill>
                  <a:srgbClr val="FF0000"/>
                </a:solidFill>
                <a:sym typeface="+mn-ea"/>
              </a:rPr>
              <a:t>自由氛围。</a:t>
            </a:r>
            <a:endParaRPr lang="zh-CN" altLang="en-US">
              <a:solidFill>
                <a:srgbClr val="FF0000"/>
              </a:solidFill>
              <a:sym typeface="+mn-ea"/>
            </a:endParaRPr>
          </a:p>
          <a:p>
            <a:pPr lvl="0" eaLnBrk="1" hangingPunct="1"/>
            <a:endParaRPr kumimoji="0" lang="zh-CN" altLang="en-US"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endParaRPr>
          </a:p>
          <a:p>
            <a:pPr lvl="0" eaLnBrk="1" hangingPunct="1"/>
            <a:r>
              <a:rPr lang="zh-CN" altLang="en-US" b="1" dirty="0">
                <a:sym typeface="+mn-ea"/>
              </a:rPr>
              <a:t>汉唐儒学，无法控制人心</a:t>
            </a:r>
            <a:endParaRPr kumimoji="0" lang="zh-CN" altLang="en-US"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endParaRPr>
          </a:p>
          <a:p>
            <a:pPr lvl="0" eaLnBrk="1" hangingPunct="1"/>
            <a:endParaRPr lang="zh-CN" altLang="en-US" dirty="0"/>
          </a:p>
        </p:txBody>
      </p:sp>
      <p:sp>
        <p:nvSpPr>
          <p:cNvPr id="9220"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spcBef>
                <a:spcPct val="0"/>
              </a:spcBef>
              <a:buChar char="•"/>
            </a:pPr>
            <a:fld id="{9A0DB2DC-4C9A-4742-B13C-FB6460FD3503}" type="slidenum">
              <a:rPr lang="zh-CN" altLang="en-US" dirty="0"/>
            </a:fld>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94A5DC-9C9C-4F82-ACB2-1A742684C975}"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ym typeface="+mn-ea"/>
              </a:rPr>
              <a:t>儒学正统地位受到挑战，作为儒家学者应该怎么做？学者的探索：构建新的儒学体系，使得</a:t>
            </a:r>
            <a:r>
              <a:rPr lang="zh-CN" altLang="en-US" b="1" dirty="0">
                <a:solidFill>
                  <a:srgbClr val="FF3300"/>
                </a:solidFill>
                <a:sym typeface="+mn-ea"/>
              </a:rPr>
              <a:t>儒学的复兴</a:t>
            </a:r>
            <a:endParaRPr lang="zh-CN" altLang="en-US" b="1" dirty="0">
              <a:solidFill>
                <a:srgbClr val="FF3300"/>
              </a:solidFill>
              <a:latin typeface="微软雅黑" panose="020B0503020204020204" charset="-122"/>
              <a:ea typeface="微软雅黑" panose="020B0503020204020204" charset="-122"/>
              <a:cs typeface="微软雅黑" panose="020B0503020204020204" charset="-122"/>
            </a:endParaRPr>
          </a:p>
          <a:p>
            <a:endParaRPr lang="zh-CN" altLang="en-US" b="1" dirty="0">
              <a:latin typeface="微软雅黑" panose="020B0503020204020204" charset="-122"/>
              <a:ea typeface="微软雅黑" panose="020B0503020204020204" charset="-122"/>
              <a:cs typeface="微软雅黑" panose="020B0503020204020204" charset="-122"/>
              <a:sym typeface="+mn-ea"/>
            </a:endParaRPr>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lvl="0" eaLnBrk="1" hangingPunct="1"/>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marL="0" marR="0" lvl="0" indent="0" algn="l" defTabSz="914400" rtl="0" eaLnBrk="1" fontAlgn="base" latinLnBrk="0" hangingPunct="1">
              <a:lnSpc>
                <a:spcPct val="120000"/>
              </a:lnSpc>
              <a:spcBef>
                <a:spcPct val="0"/>
              </a:spcBef>
              <a:spcAft>
                <a:spcPct val="0"/>
              </a:spcAft>
              <a:buClrTx/>
              <a:buSzTx/>
              <a:buFontTx/>
              <a:buNone/>
              <a:defRPr/>
            </a:pPr>
            <a:r>
              <a:rPr lang="zh-CN" altLang="en-US" b="1" noProof="0" dirty="0">
                <a:ln>
                  <a:noFill/>
                </a:ln>
                <a:solidFill>
                  <a:srgbClr val="800000"/>
                </a:solidFill>
                <a:effectLst/>
                <a:uLnTx/>
                <a:uFillTx/>
                <a:latin typeface="黑体" panose="02010609060101010101" pitchFamily="49" charset="-122"/>
                <a:ea typeface="黑体" panose="02010609060101010101" pitchFamily="49" charset="-122"/>
                <a:sym typeface="+mn-ea"/>
              </a:rPr>
              <a:t>理学是以儒家思想为基础，吸收佛教和道教思想而形成的新儒学；是以</a:t>
            </a:r>
            <a:r>
              <a:rPr lang="zh-CN" altLang="en-US" b="1" noProof="0" dirty="0">
                <a:ln>
                  <a:noFill/>
                </a:ln>
                <a:solidFill>
                  <a:srgbClr val="800000"/>
                </a:solidFill>
                <a:effectLst/>
                <a:uLnTx/>
                <a:uFillTx/>
                <a:latin typeface="Arial" panose="020B0604020202020204"/>
                <a:ea typeface="黑体" panose="02010609060101010101" pitchFamily="49" charset="-122"/>
                <a:sym typeface="+mn-ea"/>
              </a:rPr>
              <a:t>“</a:t>
            </a:r>
            <a:r>
              <a:rPr lang="zh-CN" altLang="en-US" b="1" noProof="0" dirty="0">
                <a:ln>
                  <a:noFill/>
                </a:ln>
                <a:solidFill>
                  <a:srgbClr val="800000"/>
                </a:solidFill>
                <a:effectLst/>
                <a:uLnTx/>
                <a:uFillTx/>
                <a:latin typeface="黑体" panose="02010609060101010101" pitchFamily="49" charset="-122"/>
                <a:ea typeface="黑体" panose="02010609060101010101" pitchFamily="49" charset="-122"/>
                <a:sym typeface="+mn-ea"/>
              </a:rPr>
              <a:t>理</a:t>
            </a:r>
            <a:r>
              <a:rPr lang="zh-CN" altLang="en-US" b="1" noProof="0" dirty="0">
                <a:ln>
                  <a:noFill/>
                </a:ln>
                <a:solidFill>
                  <a:srgbClr val="800000"/>
                </a:solidFill>
                <a:effectLst/>
                <a:uLnTx/>
                <a:uFillTx/>
                <a:latin typeface="Arial" panose="020B0604020202020204"/>
                <a:ea typeface="黑体" panose="02010609060101010101" pitchFamily="49" charset="-122"/>
                <a:sym typeface="+mn-ea"/>
              </a:rPr>
              <a:t>”</a:t>
            </a:r>
            <a:r>
              <a:rPr lang="zh-CN" altLang="en-US" b="1" noProof="0" dirty="0">
                <a:ln>
                  <a:noFill/>
                </a:ln>
                <a:solidFill>
                  <a:srgbClr val="800000"/>
                </a:solidFill>
                <a:effectLst/>
                <a:uLnTx/>
                <a:uFillTx/>
                <a:latin typeface="黑体" panose="02010609060101010101" pitchFamily="49" charset="-122"/>
                <a:ea typeface="黑体" panose="02010609060101010101" pitchFamily="49" charset="-122"/>
                <a:sym typeface="+mn-ea"/>
              </a:rPr>
              <a:t>或</a:t>
            </a:r>
            <a:r>
              <a:rPr lang="zh-CN" altLang="en-US" b="1" noProof="0" dirty="0">
                <a:ln>
                  <a:noFill/>
                </a:ln>
                <a:solidFill>
                  <a:srgbClr val="800000"/>
                </a:solidFill>
                <a:effectLst/>
                <a:uLnTx/>
                <a:uFillTx/>
                <a:latin typeface="Arial" panose="020B0604020202020204"/>
                <a:ea typeface="黑体" panose="02010609060101010101" pitchFamily="49" charset="-122"/>
                <a:sym typeface="+mn-ea"/>
              </a:rPr>
              <a:t>“</a:t>
            </a:r>
            <a:r>
              <a:rPr lang="zh-CN" altLang="en-US" b="1" noProof="0" dirty="0">
                <a:ln>
                  <a:noFill/>
                </a:ln>
                <a:solidFill>
                  <a:srgbClr val="800000"/>
                </a:solidFill>
                <a:effectLst/>
                <a:uLnTx/>
                <a:uFillTx/>
                <a:latin typeface="黑体" panose="02010609060101010101" pitchFamily="49" charset="-122"/>
                <a:ea typeface="黑体" panose="02010609060101010101" pitchFamily="49" charset="-122"/>
                <a:sym typeface="+mn-ea"/>
              </a:rPr>
              <a:t>天理</a:t>
            </a:r>
            <a:r>
              <a:rPr lang="zh-CN" altLang="en-US" b="1" noProof="0" dirty="0">
                <a:ln>
                  <a:noFill/>
                </a:ln>
                <a:solidFill>
                  <a:srgbClr val="800000"/>
                </a:solidFill>
                <a:effectLst/>
                <a:uLnTx/>
                <a:uFillTx/>
                <a:latin typeface="Arial" panose="020B0604020202020204"/>
                <a:ea typeface="黑体" panose="02010609060101010101" pitchFamily="49" charset="-122"/>
                <a:sym typeface="+mn-ea"/>
              </a:rPr>
              <a:t>”</a:t>
            </a:r>
            <a:r>
              <a:rPr lang="zh-CN" altLang="en-US" b="1" noProof="0" dirty="0">
                <a:ln>
                  <a:noFill/>
                </a:ln>
                <a:solidFill>
                  <a:srgbClr val="800000"/>
                </a:solidFill>
                <a:effectLst/>
                <a:uLnTx/>
                <a:uFillTx/>
                <a:latin typeface="黑体" panose="02010609060101010101" pitchFamily="49" charset="-122"/>
                <a:ea typeface="黑体" panose="02010609060101010101" pitchFamily="49" charset="-122"/>
                <a:sym typeface="+mn-ea"/>
              </a:rPr>
              <a:t>为核心的观念体系</a:t>
            </a:r>
            <a:r>
              <a:rPr lang="zh-CN" altLang="en-US" b="1" noProof="0" dirty="0">
                <a:ln>
                  <a:noFill/>
                </a:ln>
                <a:solidFill>
                  <a:srgbClr val="FF0066"/>
                </a:solidFill>
                <a:effectLst/>
                <a:uLnTx/>
                <a:uFillTx/>
                <a:latin typeface="黑体" panose="02010609060101010101" pitchFamily="49" charset="-122"/>
                <a:ea typeface="黑体" panose="02010609060101010101" pitchFamily="49" charset="-122"/>
                <a:sym typeface="+mn-ea"/>
              </a:rPr>
              <a:t>。 </a:t>
            </a:r>
            <a:endParaRPr kumimoji="0" lang="zh-CN" altLang="en-US" b="1" i="0" u="none" strike="noStrike" kern="1200" cap="none" spc="0" normalizeH="0" baseline="0" noProof="0" dirty="0">
              <a:ln>
                <a:noFill/>
              </a:ln>
              <a:solidFill>
                <a:srgbClr val="FF0066"/>
              </a:solidFill>
              <a:effectLst/>
              <a:uLnTx/>
              <a:uFillTx/>
              <a:latin typeface="黑体" panose="02010609060101010101" pitchFamily="49" charset="-122"/>
              <a:ea typeface="黑体" panose="02010609060101010101" pitchFamily="49" charset="-122"/>
              <a:cs typeface="+mn-cs"/>
            </a:endParaRPr>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b="1" dirty="0">
                <a:solidFill>
                  <a:srgbClr val="C00000"/>
                </a:solidFill>
                <a:cs typeface="微软雅黑" panose="020B0503020204020204" charset="-122"/>
                <a:sym typeface="+mn-ea"/>
              </a:rPr>
              <a:t>“</a:t>
            </a:r>
            <a:r>
              <a:rPr lang="zh-CN" altLang="zh-CN" b="1" dirty="0">
                <a:solidFill>
                  <a:srgbClr val="C00000"/>
                </a:solidFill>
                <a:cs typeface="微软雅黑" panose="020B0503020204020204" charset="-122"/>
                <a:sym typeface="+mn-ea"/>
              </a:rPr>
              <a:t>理</a:t>
            </a:r>
            <a:r>
              <a:rPr lang="en-US" altLang="zh-CN" b="1" dirty="0">
                <a:solidFill>
                  <a:srgbClr val="C00000"/>
                </a:solidFill>
                <a:cs typeface="微软雅黑" panose="020B0503020204020204" charset="-122"/>
                <a:sym typeface="+mn-ea"/>
              </a:rPr>
              <a:t>”</a:t>
            </a:r>
            <a:r>
              <a:rPr lang="zh-CN" altLang="en-US" b="1" dirty="0">
                <a:solidFill>
                  <a:srgbClr val="C00000"/>
                </a:solidFill>
                <a:cs typeface="微软雅黑" panose="020B0503020204020204" charset="-122"/>
                <a:sym typeface="+mn-ea"/>
              </a:rPr>
              <a:t>的含义</a:t>
            </a:r>
            <a:endParaRPr lang="en-US" altLang="zh-CN" b="1" u="none" dirty="0">
              <a:solidFill>
                <a:srgbClr val="C00000"/>
              </a:solidFill>
              <a:latin typeface="微软雅黑" panose="020B0503020204020204" charset="-122"/>
              <a:ea typeface="微软雅黑" panose="020B0503020204020204" charset="-122"/>
              <a:cs typeface="微软雅黑" panose="020B0503020204020204" charset="-122"/>
            </a:endParaRPr>
          </a:p>
          <a:p>
            <a:r>
              <a:rPr lang="zh-CN" altLang="en-US" b="1" dirty="0">
                <a:solidFill>
                  <a:srgbClr val="C00000"/>
                </a:solidFill>
                <a:cs typeface="微软雅黑" panose="020B0503020204020204" charset="-122"/>
                <a:sym typeface="+mn-ea"/>
              </a:rPr>
              <a:t>宇宙自然</a:t>
            </a:r>
            <a:r>
              <a:rPr lang="en-US" altLang="zh-CN" b="1" dirty="0">
                <a:solidFill>
                  <a:srgbClr val="C00000"/>
                </a:solidFill>
                <a:cs typeface="微软雅黑" panose="020B0503020204020204" charset="-122"/>
                <a:sym typeface="+mn-ea"/>
              </a:rPr>
              <a:t>——</a:t>
            </a:r>
            <a:r>
              <a:rPr lang="zh-CN" altLang="en-US" b="1" dirty="0">
                <a:solidFill>
                  <a:srgbClr val="C00000"/>
                </a:solidFill>
                <a:cs typeface="微软雅黑" panose="020B0503020204020204" charset="-122"/>
                <a:sym typeface="+mn-ea"/>
              </a:rPr>
              <a:t>万物遵循的普遍原则</a:t>
            </a:r>
            <a:endParaRPr lang="en-US" altLang="zh-CN" b="1" u="none" dirty="0">
              <a:solidFill>
                <a:srgbClr val="C00000"/>
              </a:solidFill>
              <a:latin typeface="微软雅黑" panose="020B0503020204020204" charset="-122"/>
              <a:ea typeface="微软雅黑" panose="020B0503020204020204" charset="-122"/>
              <a:cs typeface="微软雅黑" panose="020B0503020204020204" charset="-122"/>
            </a:endParaRPr>
          </a:p>
          <a:p>
            <a:r>
              <a:rPr lang="zh-CN" altLang="en-US" b="1" dirty="0">
                <a:solidFill>
                  <a:srgbClr val="C00000"/>
                </a:solidFill>
                <a:cs typeface="微软雅黑" panose="020B0503020204020204" charset="-122"/>
                <a:sym typeface="+mn-ea"/>
              </a:rPr>
              <a:t>社会</a:t>
            </a:r>
            <a:r>
              <a:rPr lang="en-US" altLang="zh-CN" b="1" dirty="0">
                <a:solidFill>
                  <a:srgbClr val="C00000"/>
                </a:solidFill>
                <a:cs typeface="微软雅黑" panose="020B0503020204020204" charset="-122"/>
                <a:sym typeface="+mn-ea"/>
              </a:rPr>
              <a:t>——</a:t>
            </a:r>
            <a:r>
              <a:rPr lang="zh-CN" altLang="en-US" b="1" dirty="0">
                <a:solidFill>
                  <a:srgbClr val="C00000"/>
                </a:solidFill>
                <a:cs typeface="微软雅黑" panose="020B0503020204020204" charset="-122"/>
                <a:sym typeface="+mn-ea"/>
              </a:rPr>
              <a:t>儒家的道德伦理</a:t>
            </a:r>
            <a:endParaRPr lang="en-US" altLang="zh-CN" b="1" u="none" dirty="0">
              <a:solidFill>
                <a:srgbClr val="C00000"/>
              </a:solidFill>
              <a:latin typeface="微软雅黑" panose="020B0503020204020204" charset="-122"/>
              <a:ea typeface="微软雅黑" panose="020B0503020204020204" charset="-122"/>
              <a:cs typeface="微软雅黑" panose="020B0503020204020204" charset="-122"/>
            </a:endParaRPr>
          </a:p>
          <a:p>
            <a:r>
              <a:rPr lang="zh-CN" altLang="en-US" b="1" dirty="0">
                <a:solidFill>
                  <a:srgbClr val="C00000"/>
                </a:solidFill>
                <a:cs typeface="微软雅黑" panose="020B0503020204020204" charset="-122"/>
                <a:sym typeface="+mn-ea"/>
              </a:rPr>
              <a:t>个人</a:t>
            </a:r>
            <a:r>
              <a:rPr lang="en-US" altLang="zh-CN" b="1" dirty="0">
                <a:solidFill>
                  <a:srgbClr val="C00000"/>
                </a:solidFill>
                <a:cs typeface="微软雅黑" panose="020B0503020204020204" charset="-122"/>
                <a:sym typeface="+mn-ea"/>
              </a:rPr>
              <a:t>——</a:t>
            </a:r>
            <a:r>
              <a:rPr lang="zh-CN" altLang="en-US" b="1" dirty="0">
                <a:solidFill>
                  <a:srgbClr val="C00000"/>
                </a:solidFill>
                <a:cs typeface="微软雅黑" panose="020B0503020204020204" charset="-122"/>
                <a:sym typeface="+mn-ea"/>
              </a:rPr>
              <a:t>人性</a:t>
            </a:r>
            <a:endParaRPr lang="en-US" altLang="zh-CN" b="1" u="none" dirty="0">
              <a:solidFill>
                <a:srgbClr val="C00000"/>
              </a:solidFill>
              <a:latin typeface="微软雅黑" panose="020B0503020204020204" charset="-122"/>
              <a:ea typeface="微软雅黑" panose="020B0503020204020204" charset="-122"/>
              <a:cs typeface="微软雅黑" panose="020B0503020204020204" charset="-122"/>
            </a:endParaRPr>
          </a:p>
          <a:p>
            <a:endParaRPr lang="zh-CN" altLang="en-US"/>
          </a:p>
          <a:p>
            <a:r>
              <a:rPr lang="zh-CN" altLang="en-US"/>
              <a:t>这些是世界观，那怎么做才能求的理？</a:t>
            </a: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fontAlgn="base">
              <a:lnSpc>
                <a:spcPts val="2860"/>
              </a:lnSpc>
              <a:spcBef>
                <a:spcPts val="0"/>
              </a:spcBef>
              <a:buNone/>
            </a:pPr>
            <a:r>
              <a:rPr lang="zh-CN" altLang="en-US" b="1" dirty="0">
                <a:solidFill>
                  <a:srgbClr val="0D0D0D"/>
                </a:solidFill>
                <a:latin typeface="宋体" panose="02010600030101010101" pitchFamily="2" charset="-122"/>
                <a:ea typeface="宋体" panose="02010600030101010101" pitchFamily="2" charset="-122"/>
                <a:sym typeface="Arial" panose="020B0604020202020204" pitchFamily="34" charset="0"/>
              </a:rPr>
              <a:t>人性本来与天理一致，具有仁、义、礼、智等美德，但被后天的欲望所蒙蔽，所以</a:t>
            </a:r>
            <a:r>
              <a:rPr lang="zh-CN" altLang="en-US" b="1" dirty="0">
                <a:solidFill>
                  <a:srgbClr val="FF0000"/>
                </a:solidFill>
                <a:effectLst>
                  <a:outerShdw blurRad="38100" dist="38100" dir="2700000">
                    <a:srgbClr val="000000"/>
                  </a:outerShdw>
                </a:effectLst>
                <a:latin typeface="华文新魏" panose="02010800040101010101" pitchFamily="2" charset="-122"/>
                <a:ea typeface="华文新魏" panose="02010800040101010101" pitchFamily="2" charset="-122"/>
                <a:cs typeface="+mn-ea"/>
                <a:sym typeface="+mn-ea"/>
              </a:rPr>
              <a:t>存天理，灭人欲。</a:t>
            </a:r>
            <a:endParaRPr lang="zh-CN" altLang="en-US" b="1" dirty="0">
              <a:solidFill>
                <a:srgbClr val="FF0000"/>
              </a:solidFill>
              <a:effectLst>
                <a:outerShdw blurRad="38100" dist="38100" dir="2700000">
                  <a:srgbClr val="000000"/>
                </a:outerShdw>
              </a:effectLst>
              <a:latin typeface="华文新魏" panose="02010800040101010101" pitchFamily="2" charset="-122"/>
              <a:ea typeface="华文新魏" panose="02010800040101010101" pitchFamily="2" charset="-122"/>
              <a:cs typeface="+mn-ea"/>
              <a:sym typeface="+mn-ea"/>
            </a:endParaRPr>
          </a:p>
          <a:p>
            <a:pPr fontAlgn="base">
              <a:lnSpc>
                <a:spcPts val="2860"/>
              </a:lnSpc>
              <a:spcBef>
                <a:spcPts val="0"/>
              </a:spcBef>
              <a:buNone/>
            </a:pPr>
            <a:endParaRPr lang="zh-CN" altLang="en-US" b="1" strike="noStrike" noProof="1" dirty="0">
              <a:solidFill>
                <a:srgbClr val="FF0000"/>
              </a:solidFill>
              <a:effectLst>
                <a:outerShdw blurRad="38100" dist="38100" dir="2700000">
                  <a:srgbClr val="000000"/>
                </a:outerShdw>
              </a:effectLst>
              <a:latin typeface="华文新魏" panose="02010800040101010101" pitchFamily="2" charset="-122"/>
              <a:ea typeface="华文新魏" panose="02010800040101010101" pitchFamily="2" charset="-122"/>
              <a:cs typeface="+mn-ea"/>
              <a:sym typeface="+mn-ea"/>
            </a:endParaRPr>
          </a:p>
          <a:p>
            <a:pPr fontAlgn="base">
              <a:lnSpc>
                <a:spcPts val="2860"/>
              </a:lnSpc>
              <a:spcBef>
                <a:spcPts val="0"/>
              </a:spcBef>
              <a:buNone/>
            </a:pPr>
            <a:r>
              <a:rPr lang="zh-CN" altLang="en-US" b="1" dirty="0">
                <a:solidFill>
                  <a:srgbClr val="FF0000"/>
                </a:solidFill>
                <a:effectLst>
                  <a:outerShdw blurRad="38100" dist="38100" dir="2700000">
                    <a:srgbClr val="000000"/>
                  </a:outerShdw>
                </a:effectLst>
                <a:latin typeface="华文新魏" panose="02010800040101010101" pitchFamily="2" charset="-122"/>
                <a:ea typeface="华文新魏" panose="02010800040101010101" pitchFamily="2" charset="-122"/>
                <a:cs typeface="+mn-ea"/>
                <a:sym typeface="+mn-ea"/>
              </a:rPr>
              <a:t>其</a:t>
            </a:r>
            <a:r>
              <a:rPr lang="zh-CN" altLang="en-US" b="1" noProof="0">
                <a:ln>
                  <a:noFill/>
                </a:ln>
                <a:solidFill>
                  <a:srgbClr val="FF0000"/>
                </a:solidFill>
                <a:effectLst>
                  <a:outerShdw blurRad="38100" dist="38100" dir="2700000" algn="tl">
                    <a:srgbClr val="000000">
                      <a:alpha val="43137"/>
                    </a:srgbClr>
                  </a:outerShdw>
                </a:effectLst>
                <a:uLnTx/>
                <a:uFillTx/>
                <a:latin typeface="Arial" panose="020B0604020202020204" pitchFamily="34" charset="0"/>
                <a:ea typeface="仿宋_GB2312" panose="02010609030101010101" pitchFamily="49" charset="-122"/>
                <a:sym typeface="+mn-ea"/>
              </a:rPr>
              <a:t>实质</a:t>
            </a:r>
            <a:r>
              <a:rPr lang="zh-CN" altLang="en-US" b="1" noProof="0">
                <a:ln>
                  <a:noFill/>
                </a:ln>
                <a:effectLst>
                  <a:outerShdw blurRad="38100" dist="38100" dir="2700000" algn="tl">
                    <a:srgbClr val="C0C0C0"/>
                  </a:outerShdw>
                </a:effectLst>
                <a:uLnTx/>
                <a:uFillTx/>
                <a:latin typeface="Arial" panose="020B0604020202020204" pitchFamily="34" charset="0"/>
                <a:ea typeface="仿宋_GB2312" panose="02010609030101010101" pitchFamily="49" charset="-122"/>
                <a:sym typeface="+mn-ea"/>
              </a:rPr>
              <a:t>是为封建等级制度辩护。</a:t>
            </a:r>
            <a:endParaRPr lang="zh-CN" altLang="en-US" b="1" u="none" strike="noStrike" noProof="0" dirty="0">
              <a:ln>
                <a:noFill/>
              </a:ln>
              <a:solidFill>
                <a:schemeClr val="bg1"/>
              </a:solidFill>
              <a:effectLst>
                <a:outerShdw blurRad="38100" dist="38100" dir="2700000" algn="tl">
                  <a:srgbClr val="C0C0C0"/>
                </a:outerShdw>
              </a:effectLst>
              <a:uLnTx/>
              <a:uFillTx/>
              <a:latin typeface="Arial" panose="020B0604020202020204" pitchFamily="34" charset="0"/>
              <a:ea typeface="仿宋_GB2312" panose="02010609030101010101" pitchFamily="49" charset="-122"/>
              <a:sym typeface="+mn-ea"/>
            </a:endParaRPr>
          </a:p>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marL="0" lvl="1"/>
            <a:r>
              <a:rPr lang="zh-CN" altLang="en-US" dirty="0">
                <a:cs typeface="微软雅黑" panose="020B0503020204020204" charset="-122"/>
                <a:sym typeface="+mn-ea"/>
              </a:rPr>
              <a:t>物：天理、人伦、圣言、世故</a:t>
            </a:r>
            <a:endParaRPr lang="zh-CN" altLang="en-US" dirty="0">
              <a:cs typeface="微软雅黑" panose="020B0503020204020204" charset="-122"/>
              <a:sym typeface="+mn-ea"/>
            </a:endParaRPr>
          </a:p>
          <a:p>
            <a:pPr marL="0" lvl="1"/>
            <a:r>
              <a:rPr lang="zh-CN" altLang="en-US" dirty="0">
                <a:cs typeface="微软雅黑" panose="020B0503020204020204" charset="-122"/>
                <a:sym typeface="+mn-ea"/>
              </a:rPr>
              <a:t>接触世间万物是为了加深对“理”的体验和理解；</a:t>
            </a:r>
            <a:endParaRPr lang="zh-CN" altLang="en-US" dirty="0">
              <a:cs typeface="微软雅黑" panose="020B0503020204020204" charset="-122"/>
              <a:sym typeface="+mn-ea"/>
            </a:endParaRPr>
          </a:p>
          <a:p>
            <a:pPr marL="0" lvl="1"/>
            <a:endParaRPr lang="zh-CN" altLang="en-US" dirty="0">
              <a:solidFill>
                <a:schemeClr val="tx1"/>
              </a:solidFill>
              <a:ea typeface="微软雅黑" panose="020B0503020204020204" charset="-122"/>
              <a:cs typeface="微软雅黑" panose="020B0503020204020204" charset="-122"/>
              <a:sym typeface="+mn-ea"/>
            </a:endParaRPr>
          </a:p>
          <a:p>
            <a:pPr marL="0" lvl="1"/>
            <a:endParaRPr lang="zh-CN" altLang="en-US" dirty="0">
              <a:solidFill>
                <a:schemeClr val="tx1"/>
              </a:solidFill>
              <a:ea typeface="微软雅黑" panose="020B0503020204020204" charset="-122"/>
              <a:cs typeface="微软雅黑" panose="020B0503020204020204" charset="-122"/>
              <a:sym typeface="+mn-ea"/>
            </a:endParaRPr>
          </a:p>
          <a:p>
            <a:pPr marL="0" lvl="1"/>
            <a:r>
              <a:rPr lang="zh-CN" altLang="en-US" dirty="0">
                <a:sym typeface="+mn-ea"/>
              </a:rPr>
              <a:t>格物致知与实践出真知有何不同？</a:t>
            </a:r>
            <a:endParaRPr lang="zh-CN" altLang="en-US" dirty="0">
              <a:solidFill>
                <a:schemeClr val="tx1"/>
              </a:solidFill>
              <a:ea typeface="微软雅黑" panose="020B0503020204020204" charset="-122"/>
              <a:cs typeface="微软雅黑" panose="020B0503020204020204" charset="-122"/>
              <a:sym typeface="+mn-ea"/>
            </a:endParaRPr>
          </a:p>
          <a:p>
            <a:pPr marL="0" indent="0">
              <a:lnSpc>
                <a:spcPct val="100000"/>
              </a:lnSpc>
              <a:spcBef>
                <a:spcPct val="50000"/>
              </a:spcBef>
              <a:buNone/>
            </a:pPr>
            <a:r>
              <a:rPr lang="en-US" altLang="zh-CN">
                <a:cs typeface="微软雅黑" panose="020B0503020204020204" charset="-122"/>
                <a:sym typeface="+mn-ea"/>
              </a:rPr>
              <a:t>      “</a:t>
            </a:r>
            <a:r>
              <a:rPr lang="zh-CN" altLang="en-US" dirty="0">
                <a:cs typeface="微软雅黑" panose="020B0503020204020204" charset="-122"/>
                <a:sym typeface="+mn-ea"/>
              </a:rPr>
              <a:t>格物致知”认为“理”是先天存在的，接触世间万物是为了加深对“理”的体验和理解；</a:t>
            </a:r>
            <a:endParaRPr lang="zh-CN" altLang="en-US" dirty="0">
              <a:solidFill>
                <a:schemeClr val="tx1"/>
              </a:solidFill>
              <a:ea typeface="微软雅黑" panose="020B0503020204020204" charset="-122"/>
              <a:cs typeface="微软雅黑" panose="020B0503020204020204" charset="-122"/>
            </a:endParaRPr>
          </a:p>
          <a:p>
            <a:pPr marL="0" indent="0">
              <a:lnSpc>
                <a:spcPct val="100000"/>
              </a:lnSpc>
              <a:spcBef>
                <a:spcPct val="50000"/>
              </a:spcBef>
              <a:buNone/>
            </a:pPr>
            <a:r>
              <a:rPr lang="zh-CN" altLang="en-US" dirty="0">
                <a:cs typeface="微软雅黑" panose="020B0503020204020204" charset="-122"/>
                <a:sym typeface="+mn-ea"/>
              </a:rPr>
              <a:t>        实践出真知是在实践的基础上得出事物发生发展的规律。规律、真知是通过实践总结出来的，并不是先天存在的。</a:t>
            </a:r>
            <a:endParaRPr lang="en-US" altLang="zh-CN">
              <a:solidFill>
                <a:schemeClr val="tx1"/>
              </a:solidFill>
              <a:ea typeface="微软雅黑" panose="020B0503020204020204" charset="-122"/>
              <a:cs typeface="微软雅黑" panose="020B0503020204020204" charset="-122"/>
            </a:endParaRPr>
          </a:p>
          <a:p>
            <a:pPr marL="0" indent="0">
              <a:lnSpc>
                <a:spcPct val="100000"/>
              </a:lnSpc>
              <a:spcBef>
                <a:spcPct val="50000"/>
              </a:spcBef>
              <a:buNone/>
            </a:pPr>
            <a:endParaRPr lang="zh-CN" altLang="en-US" dirty="0">
              <a:cs typeface="微软雅黑" panose="020B0503020204020204" charset="-122"/>
              <a:sym typeface="+mn-ea"/>
            </a:endParaRPr>
          </a:p>
          <a:p>
            <a:pPr marL="0" indent="0">
              <a:lnSpc>
                <a:spcPct val="100000"/>
              </a:lnSpc>
              <a:spcBef>
                <a:spcPct val="50000"/>
              </a:spcBef>
              <a:buNone/>
            </a:pPr>
            <a:r>
              <a:rPr lang="zh-CN" altLang="en-US" b="1" dirty="0">
                <a:cs typeface="微软雅黑" panose="020B0503020204020204" charset="-122"/>
                <a:sym typeface="+mn-ea"/>
              </a:rPr>
              <a:t>两者的区别主要在于：人们思想中是否有先天存在的“理”（或“真知”）</a:t>
            </a:r>
            <a:endParaRPr lang="zh-CN" altLang="en-US" b="1" dirty="0">
              <a:solidFill>
                <a:schemeClr val="tx1"/>
              </a:solidFill>
              <a:ea typeface="微软雅黑" panose="020B0503020204020204" charset="-122"/>
              <a:cs typeface="微软雅黑" panose="020B0503020204020204" charset="-122"/>
            </a:endParaRPr>
          </a:p>
          <a:p>
            <a:pPr marL="0" lvl="1"/>
            <a:endParaRPr lang="zh-CN" altLang="en-US" dirty="0">
              <a:solidFill>
                <a:schemeClr val="tx1"/>
              </a:solidFill>
              <a:ea typeface="微软雅黑" panose="020B0503020204020204" charset="-122"/>
              <a:cs typeface="微软雅黑" panose="020B0503020204020204" charset="-122"/>
            </a:endParaRPr>
          </a:p>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dirty="0">
                <a:sym typeface="+mn-ea"/>
              </a:rPr>
              <a:t>       </a:t>
            </a:r>
            <a:r>
              <a:rPr lang="zh-CN" altLang="en-US" dirty="0">
                <a:sym typeface="+mn-ea"/>
              </a:rPr>
              <a:t>朱熹的思想，与当时官方所尊奉的传统儒家思想不一致，所以被打成“伪学”；</a:t>
            </a:r>
            <a:r>
              <a:rPr lang="zh-CN" altLang="en-US" dirty="0">
                <a:solidFill>
                  <a:srgbClr val="FF0000"/>
                </a:solidFill>
                <a:sym typeface="+mn-ea"/>
              </a:rPr>
              <a:t>而实际上他对儒学的发挥在本质上进一步适合了君主专制统治的需要</a:t>
            </a:r>
            <a:r>
              <a:rPr lang="zh-CN" altLang="en-US" dirty="0">
                <a:sym typeface="+mn-ea"/>
              </a:rPr>
              <a:t>，因此，随着社会发展，他的理学思想逐渐被官方奉为儒学正宗。</a:t>
            </a:r>
            <a:endParaRPr lang="zh-CN" altLang="en-US" dirty="0">
              <a:latin typeface="微软雅黑" panose="020B0503020204020204" charset="-122"/>
              <a:ea typeface="微软雅黑" panose="020B0503020204020204" charset="-122"/>
            </a:endParaRPr>
          </a:p>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nSpc>
                <a:spcPct val="95000"/>
              </a:lnSpc>
            </a:pPr>
            <a:r>
              <a:rPr lang="zh-CN" altLang="en-US" dirty="0">
                <a:solidFill>
                  <a:srgbClr val="FF0000"/>
                </a:solidFill>
                <a:latin typeface="黑体" panose="02010609060101010101" pitchFamily="49" charset="-122"/>
                <a:ea typeface="黑体" panose="02010609060101010101" pitchFamily="49" charset="-122"/>
                <a:sym typeface="+mn-ea"/>
              </a:rPr>
              <a:t>◆</a:t>
            </a:r>
            <a:r>
              <a:rPr lang="en-US" altLang="zh-CN" dirty="0">
                <a:latin typeface="黑体" panose="02010609060101010101" pitchFamily="49" charset="-122"/>
                <a:ea typeface="黑体" panose="02010609060101010101" pitchFamily="49" charset="-122"/>
                <a:sym typeface="+mn-ea"/>
              </a:rPr>
              <a:t> </a:t>
            </a:r>
            <a:r>
              <a:rPr lang="zh-CN" altLang="en-US" dirty="0">
                <a:latin typeface="黑体" panose="02010609060101010101" pitchFamily="49" charset="-122"/>
                <a:ea typeface="黑体" panose="02010609060101010101" pitchFamily="49" charset="-122"/>
                <a:sym typeface="+mn-ea"/>
              </a:rPr>
              <a:t>南宋思想家</a:t>
            </a:r>
            <a:r>
              <a:rPr lang="zh-CN" altLang="en-US" dirty="0">
                <a:solidFill>
                  <a:srgbClr val="FF0000"/>
                </a:solidFill>
                <a:latin typeface="黑体" panose="02010609060101010101" pitchFamily="49" charset="-122"/>
                <a:ea typeface="黑体" panose="02010609060101010101" pitchFamily="49" charset="-122"/>
                <a:sym typeface="+mn-ea"/>
              </a:rPr>
              <a:t>陆九渊</a:t>
            </a:r>
            <a:r>
              <a:rPr lang="zh-CN" altLang="en-US" dirty="0">
                <a:latin typeface="黑体" panose="02010609060101010101" pitchFamily="49" charset="-122"/>
                <a:ea typeface="黑体" panose="02010609060101010101" pitchFamily="49" charset="-122"/>
                <a:sym typeface="+mn-ea"/>
              </a:rPr>
              <a:t>是心学的</a:t>
            </a:r>
            <a:r>
              <a:rPr lang="zh-CN" altLang="en-US" dirty="0">
                <a:solidFill>
                  <a:srgbClr val="FF0000"/>
                </a:solidFill>
                <a:latin typeface="黑体" panose="02010609060101010101" pitchFamily="49" charset="-122"/>
                <a:ea typeface="黑体" panose="02010609060101010101" pitchFamily="49" charset="-122"/>
                <a:sym typeface="+mn-ea"/>
              </a:rPr>
              <a:t>开创者</a:t>
            </a:r>
            <a:r>
              <a:rPr lang="zh-CN" altLang="en-US" dirty="0">
                <a:latin typeface="黑体" panose="02010609060101010101" pitchFamily="49" charset="-122"/>
                <a:ea typeface="黑体" panose="02010609060101010101" pitchFamily="49" charset="-122"/>
                <a:sym typeface="+mn-ea"/>
              </a:rPr>
              <a:t>。</a:t>
            </a:r>
            <a:endParaRPr lang="zh-CN" altLang="en-US" u="none" dirty="0">
              <a:latin typeface="黑体" panose="02010609060101010101" pitchFamily="49" charset="-122"/>
              <a:ea typeface="黑体" panose="02010609060101010101" pitchFamily="49" charset="-122"/>
            </a:endParaRPr>
          </a:p>
          <a:p>
            <a:pPr>
              <a:lnSpc>
                <a:spcPct val="95000"/>
              </a:lnSpc>
            </a:pPr>
            <a:r>
              <a:rPr lang="zh-CN" altLang="en-US" dirty="0">
                <a:solidFill>
                  <a:srgbClr val="FF0000"/>
                </a:solidFill>
                <a:latin typeface="黑体" panose="02010609060101010101" pitchFamily="49" charset="-122"/>
                <a:ea typeface="黑体" panose="02010609060101010101" pitchFamily="49" charset="-122"/>
                <a:sym typeface="+mn-ea"/>
              </a:rPr>
              <a:t>◆</a:t>
            </a:r>
            <a:r>
              <a:rPr lang="zh-CN" altLang="en-US" dirty="0">
                <a:latin typeface="黑体" panose="02010609060101010101" pitchFamily="49" charset="-122"/>
                <a:ea typeface="黑体" panose="02010609060101010101" pitchFamily="49" charset="-122"/>
                <a:sym typeface="+mn-ea"/>
              </a:rPr>
              <a:t> 心学的出现，标志着</a:t>
            </a:r>
            <a:r>
              <a:rPr lang="zh-CN" altLang="en-US" dirty="0">
                <a:solidFill>
                  <a:srgbClr val="FF0000"/>
                </a:solidFill>
                <a:latin typeface="黑体" panose="02010609060101010101" pitchFamily="49" charset="-122"/>
                <a:ea typeface="黑体" panose="02010609060101010101" pitchFamily="49" charset="-122"/>
                <a:sym typeface="+mn-ea"/>
              </a:rPr>
              <a:t>重建儒家信仰</a:t>
            </a:r>
            <a:r>
              <a:rPr lang="zh-CN" altLang="en-US" dirty="0">
                <a:latin typeface="黑体" panose="02010609060101010101" pitchFamily="49" charset="-122"/>
                <a:ea typeface="黑体" panose="02010609060101010101" pitchFamily="49" charset="-122"/>
                <a:sym typeface="+mn-ea"/>
              </a:rPr>
              <a:t>的理论任务已经完成。</a:t>
            </a:r>
            <a:endParaRPr lang="zh-CN" altLang="en-US" u="none" dirty="0">
              <a:latin typeface="黑体" panose="02010609060101010101" pitchFamily="49" charset="-122"/>
              <a:ea typeface="黑体" panose="02010609060101010101" pitchFamily="49" charset="-122"/>
            </a:endParaRPr>
          </a:p>
          <a:p>
            <a:pPr>
              <a:lnSpc>
                <a:spcPct val="95000"/>
              </a:lnSpc>
            </a:pPr>
            <a:r>
              <a:rPr lang="zh-CN" altLang="en-US" dirty="0">
                <a:solidFill>
                  <a:srgbClr val="FF0000"/>
                </a:solidFill>
                <a:latin typeface="黑体" panose="02010609060101010101" pitchFamily="49" charset="-122"/>
                <a:ea typeface="黑体" panose="02010609060101010101" pitchFamily="49" charset="-122"/>
                <a:sym typeface="+mn-ea"/>
              </a:rPr>
              <a:t>◆</a:t>
            </a:r>
            <a:r>
              <a:rPr lang="zh-CN" altLang="en-US" dirty="0">
                <a:latin typeface="黑体" panose="02010609060101010101" pitchFamily="49" charset="-122"/>
                <a:ea typeface="黑体" panose="02010609060101010101" pitchFamily="49" charset="-122"/>
                <a:sym typeface="+mn-ea"/>
              </a:rPr>
              <a:t> </a:t>
            </a:r>
            <a:r>
              <a:rPr lang="zh-CN" altLang="en-US" dirty="0">
                <a:solidFill>
                  <a:srgbClr val="FF0000"/>
                </a:solidFill>
                <a:latin typeface="黑体" panose="02010609060101010101" pitchFamily="49" charset="-122"/>
                <a:ea typeface="黑体" panose="02010609060101010101" pitchFamily="49" charset="-122"/>
                <a:sym typeface="+mn-ea"/>
              </a:rPr>
              <a:t>王守仁，</a:t>
            </a:r>
            <a:r>
              <a:rPr lang="zh-CN" altLang="en-US" dirty="0">
                <a:latin typeface="黑体" panose="02010609060101010101" pitchFamily="49" charset="-122"/>
                <a:ea typeface="黑体" panose="02010609060101010101" pitchFamily="49" charset="-122"/>
                <a:sym typeface="+mn-ea"/>
              </a:rPr>
              <a:t>他建立了系统的心学理论，是心学的</a:t>
            </a:r>
            <a:r>
              <a:rPr lang="zh-CN" altLang="en-US" dirty="0">
                <a:solidFill>
                  <a:srgbClr val="FF0000"/>
                </a:solidFill>
                <a:latin typeface="黑体" panose="02010609060101010101" pitchFamily="49" charset="-122"/>
                <a:ea typeface="黑体" panose="02010609060101010101" pitchFamily="49" charset="-122"/>
                <a:sym typeface="+mn-ea"/>
              </a:rPr>
              <a:t>集大成者。</a:t>
            </a:r>
            <a:endParaRPr lang="zh-CN" altLang="en-US" u="none" dirty="0">
              <a:latin typeface="黑体" panose="02010609060101010101" pitchFamily="49" charset="-122"/>
              <a:ea typeface="黑体" panose="02010609060101010101" pitchFamily="49" charset="-122"/>
            </a:endParaRPr>
          </a:p>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spcBef>
                <a:spcPct val="50000"/>
              </a:spcBef>
            </a:pPr>
            <a:r>
              <a:rPr lang="zh-CN" altLang="en-US" b="1" dirty="0">
                <a:solidFill>
                  <a:schemeClr val="bg1"/>
                </a:solidFill>
                <a:latin typeface="黑体" panose="02010609060101010101" pitchFamily="49" charset="-122"/>
                <a:ea typeface="黑体" panose="02010609060101010101" pitchFamily="49" charset="-122"/>
                <a:sym typeface="+mn-ea"/>
              </a:rPr>
              <a:t>人心是世界万物的本原，离开人的思想意识任何事物便不存在。</a:t>
            </a:r>
            <a:r>
              <a:rPr lang="zh-CN" altLang="en-US" b="1" dirty="0">
                <a:solidFill>
                  <a:srgbClr val="FFFF66"/>
                </a:solidFill>
                <a:latin typeface="黑体" panose="02010609060101010101" pitchFamily="49" charset="-122"/>
                <a:ea typeface="黑体" panose="02010609060101010101" pitchFamily="49" charset="-122"/>
                <a:sym typeface="+mn-ea"/>
              </a:rPr>
              <a:t>心外无物，心外无理。</a:t>
            </a:r>
            <a:endParaRPr lang="en-US" altLang="zh-CN" b="1" dirty="0">
              <a:solidFill>
                <a:srgbClr val="C00000"/>
              </a:solidFill>
              <a:cs typeface="微软雅黑" panose="020B0503020204020204" charset="-122"/>
              <a:sym typeface="+mn-ea"/>
            </a:endParaRPr>
          </a:p>
          <a:p>
            <a:endParaRPr lang="en-US" altLang="zh-CN" b="1" dirty="0">
              <a:solidFill>
                <a:srgbClr val="C00000"/>
              </a:solidFill>
              <a:cs typeface="微软雅黑" panose="020B0503020204020204" charset="-122"/>
              <a:sym typeface="+mn-ea"/>
            </a:endParaRPr>
          </a:p>
          <a:p>
            <a:r>
              <a:rPr lang="zh-CN" altLang="en-US" b="1" dirty="0">
                <a:solidFill>
                  <a:srgbClr val="C00000"/>
                </a:solidFill>
                <a:cs typeface="微软雅黑" panose="020B0503020204020204" charset="-122"/>
                <a:sym typeface="+mn-ea"/>
              </a:rPr>
              <a:t>（</a:t>
            </a:r>
            <a:r>
              <a:rPr lang="en-US" altLang="zh-CN" b="1" dirty="0">
                <a:solidFill>
                  <a:srgbClr val="C00000"/>
                </a:solidFill>
                <a:cs typeface="微软雅黑" panose="020B0503020204020204" charset="-122"/>
                <a:sym typeface="+mn-ea"/>
              </a:rPr>
              <a:t>“</a:t>
            </a:r>
            <a:r>
              <a:rPr lang="zh-CN" altLang="zh-CN" b="1" dirty="0">
                <a:solidFill>
                  <a:srgbClr val="C00000"/>
                </a:solidFill>
                <a:cs typeface="微软雅黑" panose="020B0503020204020204" charset="-122"/>
                <a:sym typeface="+mn-ea"/>
              </a:rPr>
              <a:t>理</a:t>
            </a:r>
            <a:r>
              <a:rPr lang="en-US" altLang="zh-CN" b="1" dirty="0">
                <a:solidFill>
                  <a:srgbClr val="C00000"/>
                </a:solidFill>
                <a:cs typeface="微软雅黑" panose="020B0503020204020204" charset="-122"/>
                <a:sym typeface="+mn-ea"/>
              </a:rPr>
              <a:t>”</a:t>
            </a:r>
            <a:r>
              <a:rPr lang="zh-CN" altLang="en-US" b="1" dirty="0">
                <a:solidFill>
                  <a:srgbClr val="C00000"/>
                </a:solidFill>
                <a:cs typeface="微软雅黑" panose="020B0503020204020204" charset="-122"/>
                <a:sym typeface="+mn-ea"/>
              </a:rPr>
              <a:t>的含义</a:t>
            </a:r>
            <a:endParaRPr lang="en-US" altLang="zh-CN" b="1" u="none" dirty="0">
              <a:solidFill>
                <a:srgbClr val="C00000"/>
              </a:solidFill>
              <a:latin typeface="微软雅黑" panose="020B0503020204020204" charset="-122"/>
              <a:ea typeface="微软雅黑" panose="020B0503020204020204" charset="-122"/>
              <a:cs typeface="微软雅黑" panose="020B0503020204020204" charset="-122"/>
            </a:endParaRPr>
          </a:p>
          <a:p>
            <a:r>
              <a:rPr lang="zh-CN" altLang="en-US" b="1" dirty="0">
                <a:solidFill>
                  <a:srgbClr val="C00000"/>
                </a:solidFill>
                <a:cs typeface="微软雅黑" panose="020B0503020204020204" charset="-122"/>
                <a:sym typeface="+mn-ea"/>
              </a:rPr>
              <a:t>宇宙自然</a:t>
            </a:r>
            <a:r>
              <a:rPr lang="en-US" altLang="zh-CN" b="1" dirty="0">
                <a:solidFill>
                  <a:srgbClr val="C00000"/>
                </a:solidFill>
                <a:cs typeface="微软雅黑" panose="020B0503020204020204" charset="-122"/>
                <a:sym typeface="+mn-ea"/>
              </a:rPr>
              <a:t>——</a:t>
            </a:r>
            <a:r>
              <a:rPr lang="zh-CN" altLang="en-US" b="1" dirty="0">
                <a:solidFill>
                  <a:srgbClr val="C00000"/>
                </a:solidFill>
                <a:cs typeface="微软雅黑" panose="020B0503020204020204" charset="-122"/>
                <a:sym typeface="+mn-ea"/>
              </a:rPr>
              <a:t>万物遵循的普遍原则    社会</a:t>
            </a:r>
            <a:r>
              <a:rPr lang="en-US" altLang="zh-CN" b="1" dirty="0">
                <a:solidFill>
                  <a:srgbClr val="C00000"/>
                </a:solidFill>
                <a:cs typeface="微软雅黑" panose="020B0503020204020204" charset="-122"/>
                <a:sym typeface="+mn-ea"/>
              </a:rPr>
              <a:t>——</a:t>
            </a:r>
            <a:r>
              <a:rPr lang="zh-CN" altLang="en-US" b="1" dirty="0">
                <a:solidFill>
                  <a:srgbClr val="C00000"/>
                </a:solidFill>
                <a:cs typeface="微软雅黑" panose="020B0503020204020204" charset="-122"/>
                <a:sym typeface="+mn-ea"/>
              </a:rPr>
              <a:t>儒家的道德伦理    个人</a:t>
            </a:r>
            <a:r>
              <a:rPr lang="en-US" altLang="zh-CN" b="1" dirty="0">
                <a:solidFill>
                  <a:srgbClr val="C00000"/>
                </a:solidFill>
                <a:cs typeface="微软雅黑" panose="020B0503020204020204" charset="-122"/>
                <a:sym typeface="+mn-ea"/>
              </a:rPr>
              <a:t>——</a:t>
            </a:r>
            <a:r>
              <a:rPr lang="zh-CN" altLang="en-US" b="1" dirty="0">
                <a:solidFill>
                  <a:srgbClr val="C00000"/>
                </a:solidFill>
                <a:cs typeface="微软雅黑" panose="020B0503020204020204" charset="-122"/>
                <a:sym typeface="+mn-ea"/>
              </a:rPr>
              <a:t>人性）</a:t>
            </a:r>
            <a:endParaRPr lang="zh-CN" altLang="en-US" b="1" dirty="0">
              <a:solidFill>
                <a:srgbClr val="C00000"/>
              </a:solidFill>
              <a:cs typeface="微软雅黑" panose="020B0503020204020204" charset="-122"/>
              <a:sym typeface="+mn-ea"/>
            </a:endParaRPr>
          </a:p>
          <a:p>
            <a:endParaRPr lang="zh-CN" altLang="en-US" b="1" u="none" dirty="0">
              <a:solidFill>
                <a:srgbClr val="C00000"/>
              </a:solidFill>
              <a:latin typeface="微软雅黑" panose="020B0503020204020204" charset="-122"/>
              <a:ea typeface="微软雅黑" panose="020B0503020204020204" charset="-122"/>
              <a:cs typeface="微软雅黑" panose="020B0503020204020204" charset="-122"/>
              <a:sym typeface="+mn-ea"/>
            </a:endParaRPr>
          </a:p>
          <a:p>
            <a:r>
              <a:rPr lang="zh-CN" altLang="en-US" b="1" dirty="0">
                <a:ea typeface="黑体" panose="02010609060101010101" pitchFamily="49" charset="-122"/>
                <a:sym typeface="+mn-ea"/>
              </a:rPr>
              <a:t>致良知：加强道德修养，（为善去恶）</a:t>
            </a:r>
            <a:endParaRPr lang="zh-CN" altLang="en-US" b="1" dirty="0">
              <a:ea typeface="黑体" panose="02010609060101010101" pitchFamily="49" charset="-122"/>
            </a:endParaRPr>
          </a:p>
          <a:p>
            <a:endParaRPr lang="en-US" altLang="zh-CN" b="1" u="none" dirty="0">
              <a:solidFill>
                <a:srgbClr val="C00000"/>
              </a:solidFill>
              <a:latin typeface="微软雅黑" panose="020B0503020204020204" charset="-122"/>
              <a:ea typeface="微软雅黑" panose="020B0503020204020204" charset="-122"/>
              <a:cs typeface="微软雅黑" panose="020B0503020204020204" charset="-122"/>
            </a:endParaRPr>
          </a:p>
          <a:p>
            <a:endParaRPr lang="zh-CN" altLang="en-US"/>
          </a:p>
          <a:p>
            <a:r>
              <a:rPr lang="zh-CN" altLang="en-US"/>
              <a:t>小故事：</a:t>
            </a:r>
            <a:endParaRPr lang="zh-CN" altLang="en-US"/>
          </a:p>
          <a:p>
            <a:endParaRPr lang="zh-CN" altLang="en-US"/>
          </a:p>
          <a:p>
            <a:pPr>
              <a:lnSpc>
                <a:spcPct val="120000"/>
              </a:lnSpc>
            </a:pPr>
            <a:r>
              <a:rPr kumimoji="1" lang="zh-CN" altLang="en-US" b="1" noProof="0" dirty="0">
                <a:effectLst>
                  <a:outerShdw blurRad="38100" dist="38100" dir="2700000" algn="tl">
                    <a:srgbClr val="808080"/>
                  </a:outerShdw>
                </a:effectLst>
                <a:latin typeface="黑体" panose="02010609060101010101" pitchFamily="49" charset="-122"/>
                <a:ea typeface="黑体" panose="02010609060101010101" pitchFamily="49" charset="-122"/>
                <a:cs typeface="+mn-cs"/>
                <a:sym typeface="+mn-ea"/>
              </a:rPr>
              <a:t> </a:t>
            </a:r>
            <a:r>
              <a:rPr lang="zh-CN" altLang="en-US" b="1" noProof="0" dirty="0">
                <a:effectLst>
                  <a:outerShdw blurRad="38100" dist="38100" dir="2700000" algn="tl">
                    <a:srgbClr val="808080"/>
                  </a:outerShdw>
                </a:effectLst>
                <a:latin typeface="+mn-lt"/>
                <a:ea typeface="+mn-ea"/>
                <a:cs typeface="+mn-cs"/>
                <a:sym typeface="+mn-ea"/>
              </a:rPr>
              <a:t>风吹旗动，一位僧人说是旗动，另一位说是风动，陆九渊过去跟这两位僧人说，既不是风动，也不是旗动，是仁者心动。</a:t>
            </a:r>
            <a:r>
              <a:rPr lang="zh-CN" altLang="en-US" noProof="0" dirty="0">
                <a:latin typeface="+mn-lt"/>
                <a:ea typeface="+mn-ea"/>
                <a:cs typeface="+mn-cs"/>
                <a:sym typeface="+mn-ea"/>
              </a:rPr>
              <a:t> </a:t>
            </a:r>
            <a:endParaRPr lang="zh-CN" altLang="en-US" b="1">
              <a:latin typeface="黑体" panose="02010609060101010101" pitchFamily="49" charset="-122"/>
              <a:ea typeface="黑体" panose="02010609060101010101" pitchFamily="49" charset="-122"/>
              <a:sym typeface="+mn-ea"/>
            </a:endParaRPr>
          </a:p>
          <a:p>
            <a:pPr>
              <a:lnSpc>
                <a:spcPct val="120000"/>
              </a:lnSpc>
            </a:pPr>
            <a:endParaRPr lang="zh-CN" altLang="en-US" b="1">
              <a:latin typeface="黑体" panose="02010609060101010101" pitchFamily="49" charset="-122"/>
              <a:ea typeface="黑体" panose="02010609060101010101" pitchFamily="49" charset="-122"/>
              <a:sym typeface="+mn-ea"/>
            </a:endParaRPr>
          </a:p>
          <a:p>
            <a:pPr>
              <a:lnSpc>
                <a:spcPct val="120000"/>
              </a:lnSpc>
            </a:pPr>
            <a:r>
              <a:rPr lang="zh-CN" altLang="en-US" b="1">
                <a:latin typeface="黑体" panose="02010609060101010101" pitchFamily="49" charset="-122"/>
                <a:ea typeface="黑体" panose="02010609060101010101" pitchFamily="49" charset="-122"/>
                <a:sym typeface="+mn-ea"/>
              </a:rPr>
              <a:t>还有另一个关于王守仁弟子的故事。这位弟子有一次半夜里捉到一个小偷，便对小偷讲说“良知”的道理。那小偷笑着问道：</a:t>
            </a:r>
            <a:r>
              <a:rPr lang="zh-CN" altLang="en-US" b="1">
                <a:solidFill>
                  <a:srgbClr val="FF0000"/>
                </a:solidFill>
                <a:latin typeface="黑体" panose="02010609060101010101" pitchFamily="49" charset="-122"/>
                <a:ea typeface="黑体" panose="02010609060101010101" pitchFamily="49" charset="-122"/>
                <a:sym typeface="+mn-ea"/>
              </a:rPr>
              <a:t>“请问，我的良知在哪里？”</a:t>
            </a:r>
            <a:r>
              <a:rPr lang="zh-CN" altLang="en-US" b="1">
                <a:latin typeface="黑体" panose="02010609060101010101" pitchFamily="49" charset="-122"/>
                <a:ea typeface="黑体" panose="02010609060101010101" pitchFamily="49" charset="-122"/>
                <a:sym typeface="+mn-ea"/>
              </a:rPr>
              <a:t>当时天气很热，王守仁的这个弟子请小偷脱掉外衣，随后又请他脱掉内衣，小偷都照办了。接下去请小偷脱掉裤子时，小偷犹豫说：</a:t>
            </a:r>
            <a:r>
              <a:rPr lang="zh-CN" altLang="en-US" b="1">
                <a:solidFill>
                  <a:srgbClr val="FF0000"/>
                </a:solidFill>
                <a:latin typeface="黑体" panose="02010609060101010101" pitchFamily="49" charset="-122"/>
                <a:ea typeface="黑体" panose="02010609060101010101" pitchFamily="49" charset="-122"/>
                <a:sym typeface="+mn-ea"/>
              </a:rPr>
              <a:t>“这恐怕不妥吧。”</a:t>
            </a:r>
            <a:r>
              <a:rPr lang="zh-CN" altLang="en-US" b="1">
                <a:latin typeface="黑体" panose="02010609060101010101" pitchFamily="49" charset="-122"/>
                <a:ea typeface="黑体" panose="02010609060101010101" pitchFamily="49" charset="-122"/>
                <a:sym typeface="+mn-ea"/>
              </a:rPr>
              <a:t>王守仁的弟子便对小偷说：</a:t>
            </a:r>
            <a:r>
              <a:rPr lang="zh-CN" altLang="en-US" b="1">
                <a:solidFill>
                  <a:srgbClr val="FF0000"/>
                </a:solidFill>
                <a:latin typeface="黑体" panose="02010609060101010101" pitchFamily="49" charset="-122"/>
                <a:ea typeface="黑体" panose="02010609060101010101" pitchFamily="49" charset="-122"/>
                <a:sym typeface="+mn-ea"/>
              </a:rPr>
              <a:t>“这便是你的良知！”</a:t>
            </a:r>
            <a:endParaRPr lang="en-US" altLang="zh-CN" b="1" noProof="1">
              <a:solidFill>
                <a:srgbClr val="FF0000"/>
              </a:solidFill>
              <a:latin typeface="黑体" panose="02010609060101010101" pitchFamily="49" charset="-122"/>
              <a:ea typeface="黑体" panose="02010609060101010101" pitchFamily="49" charset="-122"/>
            </a:endParaRPr>
          </a:p>
          <a:p>
            <a:pPr indent="-3124200" algn="r">
              <a:lnSpc>
                <a:spcPct val="120000"/>
              </a:lnSpc>
            </a:pPr>
            <a:r>
              <a:rPr lang="zh-CN" altLang="zh-CN" b="1">
                <a:latin typeface="黑体" panose="02010609060101010101" pitchFamily="49" charset="-122"/>
                <a:ea typeface="黑体" panose="02010609060101010101" pitchFamily="49" charset="-122"/>
                <a:sym typeface="+mn-ea"/>
              </a:rPr>
              <a:t> </a:t>
            </a:r>
            <a:r>
              <a:rPr lang="en-US" altLang="zh-CN" b="1">
                <a:latin typeface="黑体" panose="02010609060101010101" pitchFamily="49" charset="-122"/>
                <a:ea typeface="黑体" panose="02010609060101010101" pitchFamily="49" charset="-122"/>
                <a:sym typeface="+mn-ea"/>
              </a:rPr>
              <a:t>——</a:t>
            </a:r>
            <a:r>
              <a:rPr lang="zh-CN" altLang="zh-CN" b="1">
                <a:latin typeface="黑体" panose="02010609060101010101" pitchFamily="49" charset="-122"/>
                <a:ea typeface="黑体" panose="02010609060101010101" pitchFamily="49" charset="-122"/>
                <a:sym typeface="+mn-ea"/>
              </a:rPr>
              <a:t>冯友兰《中国哲学简史》</a:t>
            </a:r>
            <a:endParaRPr lang="zh-CN" altLang="zh-CN" noProof="1"/>
          </a:p>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6" name="Rectangle 7"/>
          <p:cNvSpPr txBox="1">
            <a:spLocks noGrp="1"/>
          </p:cNvSpPr>
          <p:nvPr/>
        </p:nvSpPr>
        <p:spPr>
          <a:xfrm>
            <a:off x="3886200" y="8686800"/>
            <a:ext cx="2971800" cy="457200"/>
          </a:xfrm>
          <a:prstGeom prst="rect">
            <a:avLst/>
          </a:prstGeom>
          <a:noFill/>
          <a:ln w="9525">
            <a:noFill/>
          </a:ln>
        </p:spPr>
        <p:txBody>
          <a:bodyPr anchor="b"/>
          <a:p>
            <a:pPr lvl="0" algn="r" eaLnBrk="1" hangingPunct="1"/>
            <a:fld id="{9A0DB2DC-4C9A-4742-B13C-FB6460FD3503}" type="slidenum">
              <a:rPr lang="zh-CN" altLang="en-US" sz="1200" u="none" dirty="0">
                <a:latin typeface="微软雅黑" panose="020B0503020204020204" charset="-122"/>
              </a:rPr>
            </a:fld>
            <a:endParaRPr lang="zh-CN" altLang="en-US" sz="1200" u="none" dirty="0">
              <a:latin typeface="微软雅黑" panose="020B0503020204020204" charset="-122"/>
            </a:endParaRPr>
          </a:p>
        </p:txBody>
      </p:sp>
      <p:sp>
        <p:nvSpPr>
          <p:cNvPr id="62467" name="Rectangle 2"/>
          <p:cNvSpPr>
            <a:spLocks noTextEdit="1"/>
          </p:cNvSpPr>
          <p:nvPr>
            <p:ph type="sldImg"/>
          </p:nvPr>
        </p:nvSpPr>
        <p:spPr/>
      </p:sp>
      <p:sp>
        <p:nvSpPr>
          <p:cNvPr id="62468" name="Rectangle 3"/>
          <p:cNvSpPr>
            <a:spLocks noGrp="1"/>
          </p:cNvSpPr>
          <p:nvPr>
            <p:ph type="body" idx="1"/>
          </p:nvPr>
        </p:nvSpPr>
        <p:spPr>
          <a:xfrm>
            <a:off x="914400" y="4343400"/>
            <a:ext cx="5029200" cy="4114800"/>
          </a:xfrm>
        </p:spPr>
        <p:txBody>
          <a:bodyPr wrap="square" lIns="91440" tIns="45720" rIns="91440" bIns="45720" anchor="t"/>
          <a:p>
            <a:pPr lvl="0"/>
            <a:endParaRPr lang="zh-CN"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zh-CN" dirty="0">
                <a:solidFill>
                  <a:srgbClr val="FFFF00"/>
                </a:solidFill>
                <a:latin typeface="Arial" panose="020B0604020202020204" pitchFamily="34" charset="0"/>
                <a:sym typeface="+mn-ea"/>
              </a:rPr>
              <a:t>主张多读书，多观察事物，根据经验，加以分析、综合与归纳，然后得出结论。主张</a:t>
            </a:r>
            <a:r>
              <a:rPr lang="en-US" altLang="zh-CN" dirty="0">
                <a:solidFill>
                  <a:srgbClr val="FFFF00"/>
                </a:solidFill>
                <a:latin typeface="Arial" panose="020B0604020202020204" pitchFamily="34" charset="0"/>
                <a:sym typeface="+mn-ea"/>
              </a:rPr>
              <a:t>"</a:t>
            </a:r>
            <a:r>
              <a:rPr lang="zh-CN" altLang="zh-CN" dirty="0">
                <a:solidFill>
                  <a:srgbClr val="FFFF00"/>
                </a:solidFill>
                <a:latin typeface="Arial" panose="020B0604020202020204" pitchFamily="34" charset="0"/>
                <a:sym typeface="+mn-ea"/>
              </a:rPr>
              <a:t>发明本心</a:t>
            </a:r>
            <a:r>
              <a:rPr lang="en-US" altLang="zh-CN" dirty="0">
                <a:solidFill>
                  <a:srgbClr val="FFFF00"/>
                </a:solidFill>
                <a:latin typeface="Arial" panose="020B0604020202020204" pitchFamily="34" charset="0"/>
                <a:sym typeface="+mn-ea"/>
              </a:rPr>
              <a:t>"</a:t>
            </a:r>
            <a:r>
              <a:rPr lang="zh-CN" altLang="zh-CN" dirty="0">
                <a:solidFill>
                  <a:srgbClr val="FFFF00"/>
                </a:solidFill>
                <a:latin typeface="Arial" panose="020B0604020202020204" pitchFamily="34" charset="0"/>
                <a:sym typeface="+mn-ea"/>
              </a:rPr>
              <a:t>，心明则万事万物的道理自然贯通，不必多读书，也不必忙于考察外界事物，去此心之蔽，就可以通晓事理，所以尊德性，养心神是最重要的，反对多做读书穷理之工夫，以为读书不是成为至贤的必由之路。</a:t>
            </a:r>
            <a:endParaRPr lang="zh-CN" altLang="zh-CN" dirty="0">
              <a:solidFill>
                <a:srgbClr val="FFFF00"/>
              </a:solidFill>
              <a:latin typeface="Arial" panose="020B0604020202020204" pitchFamily="34" charset="0"/>
            </a:endParaRPr>
          </a:p>
          <a:p>
            <a:endParaRPr lang="zh-CN" altLang="en-US"/>
          </a:p>
          <a:p>
            <a:endParaRPr lang="zh-CN" altLang="en-US"/>
          </a:p>
          <a:p>
            <a:r>
              <a:rPr lang="zh-CN" altLang="en-US"/>
              <a:t>简易功夫终久大，支离事业竟浮沉。意思是说：“我们简单的学说最后会流传广大，你们琐碎的理论最终要飘散流去。”</a:t>
            </a:r>
            <a:endParaRPr lang="zh-CN" altLang="en-US"/>
          </a:p>
          <a:p>
            <a:endParaRPr lang="zh-CN" altLang="en-US"/>
          </a:p>
          <a:p>
            <a:r>
              <a:rPr lang="zh-CN" altLang="en-US" b="1" dirty="0">
                <a:sym typeface="+mn-ea"/>
              </a:rPr>
              <a:t>心学的出现标志着</a:t>
            </a:r>
            <a:r>
              <a:rPr lang="zh-CN" altLang="en-US" b="1" dirty="0">
                <a:solidFill>
                  <a:srgbClr val="FF3300"/>
                </a:solidFill>
                <a:sym typeface="+mn-ea"/>
              </a:rPr>
              <a:t>重建儒家信仰</a:t>
            </a:r>
            <a:r>
              <a:rPr lang="zh-CN" altLang="en-US" b="1" dirty="0">
                <a:sym typeface="+mn-ea"/>
              </a:rPr>
              <a:t>的理论任务已经完成。</a:t>
            </a:r>
            <a:r>
              <a:rPr lang="zh-CN" altLang="en-US" b="1" dirty="0">
                <a:solidFill>
                  <a:srgbClr val="FF3300"/>
                </a:solidFill>
                <a:sym typeface="+mn-ea"/>
              </a:rPr>
              <a:t>儒学复兴</a:t>
            </a:r>
            <a:endParaRPr lang="zh-CN" altLang="en-US" b="1" dirty="0">
              <a:latin typeface="微软雅黑" panose="020B0503020204020204" charset="-122"/>
              <a:ea typeface="微软雅黑" panose="020B0503020204020204" charset="-122"/>
            </a:endParaRPr>
          </a:p>
          <a:p>
            <a:endParaRPr lang="zh-CN" altLang="en-US"/>
          </a:p>
          <a:p>
            <a:endParaRPr lang="zh-CN" altLang="en-US"/>
          </a:p>
          <a:p>
            <a:r>
              <a:rPr lang="zh-CN" altLang="en-US"/>
              <a:t>鹅湖和教授兄韵</a:t>
            </a:r>
            <a:endParaRPr lang="zh-CN" altLang="en-US"/>
          </a:p>
          <a:p>
            <a:r>
              <a:rPr lang="zh-CN" altLang="en-US"/>
              <a:t>【作者】陆九渊 【朝代】宋</a:t>
            </a:r>
            <a:endParaRPr lang="zh-CN" altLang="en-US"/>
          </a:p>
          <a:p>
            <a:r>
              <a:rPr lang="zh-CN" altLang="en-US"/>
              <a:t>墟墓兴哀宗庙钦，斯人千古不磨心。</a:t>
            </a:r>
            <a:endParaRPr lang="zh-CN" altLang="en-US"/>
          </a:p>
          <a:p>
            <a:r>
              <a:rPr lang="zh-CN" altLang="en-US"/>
              <a:t>涓流积至沧溟水，拳石崇成泰华岑。</a:t>
            </a:r>
            <a:endParaRPr lang="zh-CN" altLang="en-US"/>
          </a:p>
          <a:p>
            <a:r>
              <a:rPr lang="zh-CN" altLang="en-US"/>
              <a:t>易简工夫终久大，支离事业竟浮沉。</a:t>
            </a:r>
            <a:endParaRPr lang="zh-CN" altLang="en-US"/>
          </a:p>
          <a:p>
            <a:r>
              <a:rPr lang="zh-CN" altLang="en-US"/>
              <a:t>欲知自下升高处，真伪先须辨古今。</a:t>
            </a:r>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幻灯片图像占位符 413697"/>
          <p:cNvSpPr>
            <a:spLocks noGrp="1" noRot="1" noChangeAspect="1" noTextEdit="1"/>
          </p:cNvSpPr>
          <p:nvPr>
            <p:ph type="sldImg"/>
          </p:nvPr>
        </p:nvSpPr>
        <p:spPr/>
      </p:sp>
      <p:sp>
        <p:nvSpPr>
          <p:cNvPr id="51202" name="文本占位符 413698"/>
          <p:cNvSpPr>
            <a:spLocks noGrp="1"/>
          </p:cNvSpPr>
          <p:nvPr>
            <p:ph type="body"/>
          </p:nvPr>
        </p:nvSpPr>
        <p:spPr/>
        <p:txBody>
          <a:bodyPr wrap="square" lIns="91440" tIns="45720" rIns="91440" bIns="45720" anchor="t"/>
          <a:lstStyle/>
          <a:p>
            <a:pPr lvl="0"/>
            <a:r>
              <a:rPr lang="zh-CN" altLang="en-US" sz="1400" dirty="0">
                <a:solidFill>
                  <a:srgbClr val="0000CC"/>
                </a:solidFill>
                <a:latin typeface="隶书" panose="02010509060101010101" pitchFamily="49" charset="-122"/>
                <a:ea typeface="隶书" panose="02010509060101010101" pitchFamily="49" charset="-122"/>
              </a:rPr>
              <a:t>这里的“饿死事小，失节事大”更主要的是针对知经识理之君提出的，是高扬士人刚健挺拔的道德理性和节操意识。这指是一个男人的气节与骨气。失节的节不是指贞操，而是节操气节。“失节”重于 “饿死”“气节”重于 “生命”， 这涉及到一个人的人生观、生死观的问题，这是对男人的更高层次的精神要求。</a:t>
            </a:r>
            <a:endParaRPr lang="zh-CN" altLang="en-US" sz="1400" dirty="0">
              <a:solidFill>
                <a:srgbClr val="0000CC"/>
              </a:solidFill>
              <a:latin typeface="隶书" panose="02010509060101010101" pitchFamily="49" charset="-122"/>
              <a:ea typeface="隶书" panose="02010509060101010101" pitchFamily="49" charset="-122"/>
            </a:endParaRPr>
          </a:p>
          <a:p>
            <a:pPr lvl="0"/>
            <a:endParaRPr lang="zh-CN" altLang="en-US" sz="1400" dirty="0">
              <a:solidFill>
                <a:srgbClr val="0000CC"/>
              </a:solidFill>
              <a:latin typeface="隶书" panose="02010509060101010101" pitchFamily="49" charset="-122"/>
              <a:ea typeface="隶书" panose="02010509060101010101" pitchFamily="49" charset="-122"/>
            </a:endParaRPr>
          </a:p>
          <a:p>
            <a:pPr lvl="0"/>
            <a:r>
              <a:rPr lang="zh-CN" altLang="en-US" sz="1400" dirty="0">
                <a:solidFill>
                  <a:srgbClr val="0000CC"/>
                </a:solidFill>
                <a:latin typeface="隶书" panose="02010509060101010101" pitchFamily="49" charset="-122"/>
                <a:ea typeface="隶书" panose="02010509060101010101" pitchFamily="49" charset="-122"/>
              </a:rPr>
              <a:t>宋明理学虽然压抑、扼杀了人们的自然欲望，阻碍了社会的进步，但是在塑造民族性格方面起到了积极地作用。其积极方面主要有：重视人的主观能动性；注重人的气节、品德；讲求自我节制、奋发图强；强调人的责任感和使命感等。</a:t>
            </a:r>
            <a:endParaRPr lang="zh-CN" altLang="en-US" sz="1400" dirty="0">
              <a:solidFill>
                <a:srgbClr val="0000CC"/>
              </a:solidFill>
              <a:latin typeface="隶书" panose="02010509060101010101" pitchFamily="49" charset="-122"/>
              <a:ea typeface="隶书" panose="02010509060101010101" pitchFamily="49" charset="-122"/>
            </a:endParaRPr>
          </a:p>
          <a:p>
            <a:pPr lvl="0"/>
            <a:endParaRPr lang="zh-CN" altLang="en-US" sz="1400" dirty="0">
              <a:solidFill>
                <a:srgbClr val="0000CC"/>
              </a:solidFill>
              <a:latin typeface="隶书" panose="02010509060101010101" pitchFamily="49" charset="-122"/>
              <a:ea typeface="隶书" panose="02010509060101010101" pitchFamily="49" charset="-122"/>
            </a:endParaRPr>
          </a:p>
          <a:p>
            <a:pPr lvl="0"/>
            <a:r>
              <a:rPr lang="zh-CN" altLang="en-US" sz="1400" dirty="0">
                <a:solidFill>
                  <a:srgbClr val="0000CC"/>
                </a:solidFill>
                <a:latin typeface="隶书" panose="02010509060101010101" pitchFamily="49" charset="-122"/>
                <a:ea typeface="隶书" panose="02010509060101010101" pitchFamily="49" charset="-122"/>
              </a:rPr>
              <a:t>（</a:t>
            </a:r>
            <a:r>
              <a:rPr lang="en-US" altLang="zh-CN" sz="1400">
                <a:solidFill>
                  <a:srgbClr val="0000CC"/>
                </a:solidFill>
                <a:latin typeface="隶书" panose="02010509060101010101" pitchFamily="49" charset="-122"/>
                <a:ea typeface="隶书" panose="02010509060101010101" pitchFamily="49" charset="-122"/>
              </a:rPr>
              <a:t>1</a:t>
            </a:r>
            <a:r>
              <a:rPr lang="zh-CN" altLang="en-US" sz="1400" dirty="0">
                <a:solidFill>
                  <a:srgbClr val="0000CC"/>
                </a:solidFill>
                <a:latin typeface="隶书" panose="02010509060101010101" pitchFamily="49" charset="-122"/>
                <a:ea typeface="隶书" panose="02010509060101010101" pitchFamily="49" charset="-122"/>
              </a:rPr>
              <a:t>）科学或可取的一面：</a:t>
            </a:r>
            <a:endParaRPr lang="zh-CN" altLang="en-US" sz="1400" dirty="0">
              <a:solidFill>
                <a:srgbClr val="0000CC"/>
              </a:solidFill>
              <a:latin typeface="隶书" panose="02010509060101010101" pitchFamily="49" charset="-122"/>
              <a:ea typeface="隶书" panose="02010509060101010101" pitchFamily="49" charset="-122"/>
            </a:endParaRPr>
          </a:p>
          <a:p>
            <a:pPr lvl="0"/>
            <a:r>
              <a:rPr lang="zh-CN" altLang="en-US" dirty="0"/>
              <a:t>①宋明理学具有</a:t>
            </a:r>
            <a:r>
              <a:rPr lang="zh-CN" altLang="en-US" sz="1600" dirty="0">
                <a:solidFill>
                  <a:srgbClr val="FF3300"/>
                </a:solidFill>
                <a:ea typeface="隶书" panose="02010509060101010101" pitchFamily="49" charset="-122"/>
              </a:rPr>
              <a:t>和谐意识</a:t>
            </a:r>
            <a:r>
              <a:rPr lang="zh-CN" altLang="en-US" dirty="0"/>
              <a:t>。和平发展离不开人与自然的和谐，小到家庭，大到民族、国家、人类都需要和谐的意识。</a:t>
            </a:r>
            <a:endParaRPr lang="zh-CN" altLang="en-US" dirty="0"/>
          </a:p>
          <a:p>
            <a:pPr lvl="0"/>
            <a:r>
              <a:rPr lang="zh-CN" altLang="en-US" dirty="0"/>
              <a:t>②宋明理学具有</a:t>
            </a:r>
            <a:r>
              <a:rPr lang="zh-CN" altLang="en-US" sz="1600" dirty="0">
                <a:solidFill>
                  <a:srgbClr val="FF3300"/>
                </a:solidFill>
                <a:ea typeface="隶书" panose="02010509060101010101" pitchFamily="49" charset="-122"/>
              </a:rPr>
              <a:t>忧患意识</a:t>
            </a:r>
            <a:r>
              <a:rPr lang="zh-CN" altLang="en-US" dirty="0"/>
              <a:t>。这种忧患意识对历代仁人志士胸怀天下，奋发进取，为理想不懈追求传统的形成产生了十分积极的影响，今天人们依然能从中得到启示。</a:t>
            </a:r>
            <a:endParaRPr lang="zh-CN" altLang="en-US" dirty="0"/>
          </a:p>
          <a:p>
            <a:pPr lvl="0"/>
            <a:r>
              <a:rPr lang="zh-CN" altLang="en-US" dirty="0"/>
              <a:t>③宋明理学崇尚道德，充分意识到</a:t>
            </a:r>
            <a:r>
              <a:rPr lang="zh-CN" altLang="en-US" sz="1600" dirty="0">
                <a:solidFill>
                  <a:srgbClr val="FF3300"/>
                </a:solidFill>
                <a:ea typeface="隶书" panose="02010509060101010101" pitchFamily="49" charset="-122"/>
              </a:rPr>
              <a:t>道德对于社会和人生的重要性</a:t>
            </a:r>
            <a:r>
              <a:rPr lang="zh-CN" altLang="en-US" dirty="0"/>
              <a:t>，崇尚道德可以促进文明的进步。</a:t>
            </a:r>
            <a:endParaRPr lang="zh-CN" altLang="en-US" dirty="0"/>
          </a:p>
          <a:p>
            <a:pPr lvl="0"/>
            <a:r>
              <a:rPr lang="zh-CN" altLang="en-US" dirty="0"/>
              <a:t>④宋明理学</a:t>
            </a:r>
            <a:r>
              <a:rPr lang="zh-CN" altLang="en-US" sz="1600" dirty="0">
                <a:solidFill>
                  <a:srgbClr val="FF3300"/>
                </a:solidFill>
                <a:ea typeface="隶书" panose="02010509060101010101" pitchFamily="49" charset="-122"/>
              </a:rPr>
              <a:t>强调力行</a:t>
            </a:r>
            <a:r>
              <a:rPr lang="zh-CN" altLang="en-US" dirty="0"/>
              <a:t>。力行意识及其所体现的务实倾向和自强的精神，对中国文化起了推动和促进作用。</a:t>
            </a:r>
            <a:endParaRPr lang="zh-CN" altLang="en-US" dirty="0"/>
          </a:p>
          <a:p>
            <a:pPr lvl="0"/>
            <a:r>
              <a:rPr lang="zh-CN" altLang="en-US" sz="1400" dirty="0">
                <a:solidFill>
                  <a:srgbClr val="0000CC"/>
                </a:solidFill>
                <a:latin typeface="隶书" panose="02010509060101010101" pitchFamily="49" charset="-122"/>
                <a:ea typeface="隶书" panose="02010509060101010101" pitchFamily="49" charset="-122"/>
              </a:rPr>
              <a:t>（</a:t>
            </a:r>
            <a:r>
              <a:rPr lang="en-US" altLang="zh-CN" sz="1400">
                <a:solidFill>
                  <a:srgbClr val="0000CC"/>
                </a:solidFill>
                <a:latin typeface="隶书" panose="02010509060101010101" pitchFamily="49" charset="-122"/>
                <a:ea typeface="隶书" panose="02010509060101010101" pitchFamily="49" charset="-122"/>
              </a:rPr>
              <a:t>2</a:t>
            </a:r>
            <a:r>
              <a:rPr lang="zh-CN" altLang="en-US" sz="1400" dirty="0">
                <a:solidFill>
                  <a:srgbClr val="0000CC"/>
                </a:solidFill>
                <a:latin typeface="隶书" panose="02010509060101010101" pitchFamily="49" charset="-122"/>
                <a:ea typeface="隶书" panose="02010509060101010101" pitchFamily="49" charset="-122"/>
              </a:rPr>
              <a:t>）不科学或不可取的一面：</a:t>
            </a:r>
            <a:endParaRPr lang="zh-CN" altLang="en-US" sz="1400" dirty="0">
              <a:solidFill>
                <a:srgbClr val="0000CC"/>
              </a:solidFill>
              <a:latin typeface="隶书" panose="02010509060101010101" pitchFamily="49" charset="-122"/>
              <a:ea typeface="隶书" panose="02010509060101010101" pitchFamily="49" charset="-122"/>
            </a:endParaRPr>
          </a:p>
          <a:p>
            <a:pPr lvl="0"/>
            <a:r>
              <a:rPr lang="zh-CN" altLang="en-US" dirty="0"/>
              <a:t>①尊卑等级观念；②重男轻女的观念；③因循守旧的观念；④重利轻义的观念；⑤重礼轻法的观念。</a:t>
            </a:r>
            <a:endParaRPr lang="zh-CN" altLang="en-US" dirty="0"/>
          </a:p>
          <a:p>
            <a:pPr lvl="0"/>
            <a:r>
              <a:rPr lang="zh-CN" altLang="en-US" sz="1400" dirty="0">
                <a:solidFill>
                  <a:srgbClr val="0000CC"/>
                </a:solidFill>
                <a:latin typeface="隶书" panose="02010509060101010101" pitchFamily="49" charset="-122"/>
                <a:ea typeface="隶书" panose="02010509060101010101" pitchFamily="49" charset="-122"/>
              </a:rPr>
              <a:t>（</a:t>
            </a:r>
            <a:r>
              <a:rPr lang="en-US" altLang="zh-CN" sz="1400">
                <a:solidFill>
                  <a:srgbClr val="0000CC"/>
                </a:solidFill>
                <a:latin typeface="隶书" panose="02010509060101010101" pitchFamily="49" charset="-122"/>
                <a:ea typeface="隶书" panose="02010509060101010101" pitchFamily="49" charset="-122"/>
              </a:rPr>
              <a:t>3</a:t>
            </a:r>
            <a:r>
              <a:rPr lang="zh-CN" altLang="en-US" sz="1400" dirty="0">
                <a:solidFill>
                  <a:srgbClr val="0000CC"/>
                </a:solidFill>
                <a:latin typeface="隶书" panose="02010509060101010101" pitchFamily="49" charset="-122"/>
                <a:ea typeface="隶书" panose="02010509060101010101" pitchFamily="49" charset="-122"/>
              </a:rPr>
              <a:t>）对宋明理学应采取的态度：</a:t>
            </a:r>
            <a:r>
              <a:rPr lang="zh-CN" altLang="en-US" dirty="0"/>
              <a:t>批判、继承、改造；去粗存精，去伪存真。</a:t>
            </a:r>
            <a:endParaRPr lang="zh-CN" altLang="en-US" dirty="0"/>
          </a:p>
          <a:p>
            <a:pPr lvl="0"/>
            <a:endParaRPr lang="zh-CN" alt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lvl="0"/>
            <a:r>
              <a:rPr lang="zh-CN" altLang="en-US" dirty="0">
                <a:solidFill>
                  <a:srgbClr val="0000CC"/>
                </a:solidFill>
                <a:latin typeface="隶书" panose="02010509060101010101" pitchFamily="49" charset="-122"/>
                <a:ea typeface="隶书" panose="02010509060101010101" pitchFamily="49" charset="-122"/>
                <a:sym typeface="+mn-ea"/>
              </a:rPr>
              <a:t>（</a:t>
            </a:r>
            <a:r>
              <a:rPr lang="en-US" altLang="zh-CN">
                <a:solidFill>
                  <a:srgbClr val="0000CC"/>
                </a:solidFill>
                <a:latin typeface="隶书" panose="02010509060101010101" pitchFamily="49" charset="-122"/>
                <a:ea typeface="隶书" panose="02010509060101010101" pitchFamily="49" charset="-122"/>
                <a:sym typeface="+mn-ea"/>
              </a:rPr>
              <a:t>1</a:t>
            </a:r>
            <a:r>
              <a:rPr lang="zh-CN" altLang="en-US" dirty="0">
                <a:solidFill>
                  <a:srgbClr val="0000CC"/>
                </a:solidFill>
                <a:latin typeface="隶书" panose="02010509060101010101" pitchFamily="49" charset="-122"/>
                <a:ea typeface="隶书" panose="02010509060101010101" pitchFamily="49" charset="-122"/>
                <a:sym typeface="+mn-ea"/>
              </a:rPr>
              <a:t>）科学或可取的一面：</a:t>
            </a:r>
            <a:endParaRPr lang="zh-CN" altLang="en-US" dirty="0">
              <a:solidFill>
                <a:srgbClr val="0000CC"/>
              </a:solidFill>
              <a:latin typeface="隶书" panose="02010509060101010101" pitchFamily="49" charset="-122"/>
              <a:ea typeface="隶书" panose="02010509060101010101" pitchFamily="49" charset="-122"/>
            </a:endParaRPr>
          </a:p>
          <a:p>
            <a:pPr lvl="0"/>
            <a:r>
              <a:rPr lang="zh-CN" altLang="en-US" dirty="0">
                <a:sym typeface="+mn-ea"/>
              </a:rPr>
              <a:t>①宋明理学具有</a:t>
            </a:r>
            <a:r>
              <a:rPr lang="zh-CN" altLang="en-US" dirty="0">
                <a:solidFill>
                  <a:srgbClr val="FF3300"/>
                </a:solidFill>
                <a:ea typeface="隶书" panose="02010509060101010101" pitchFamily="49" charset="-122"/>
                <a:sym typeface="+mn-ea"/>
              </a:rPr>
              <a:t>和谐意识</a:t>
            </a:r>
            <a:r>
              <a:rPr lang="zh-CN" altLang="en-US" dirty="0">
                <a:sym typeface="+mn-ea"/>
              </a:rPr>
              <a:t>。和平发展离不开人与自然的和谐，小到家庭，大到民族、国家、人类都需要和谐的意识。</a:t>
            </a:r>
            <a:endParaRPr lang="zh-CN" altLang="en-US" dirty="0"/>
          </a:p>
          <a:p>
            <a:pPr lvl="0"/>
            <a:r>
              <a:rPr lang="zh-CN" altLang="en-US" dirty="0">
                <a:sym typeface="+mn-ea"/>
              </a:rPr>
              <a:t>②宋明理学具有</a:t>
            </a:r>
            <a:r>
              <a:rPr lang="zh-CN" altLang="en-US" dirty="0">
                <a:solidFill>
                  <a:srgbClr val="FF3300"/>
                </a:solidFill>
                <a:ea typeface="隶书" panose="02010509060101010101" pitchFamily="49" charset="-122"/>
                <a:sym typeface="+mn-ea"/>
              </a:rPr>
              <a:t>忧患意识</a:t>
            </a:r>
            <a:r>
              <a:rPr lang="zh-CN" altLang="en-US" dirty="0">
                <a:sym typeface="+mn-ea"/>
              </a:rPr>
              <a:t>。这种忧患意识对历代仁人志士胸怀天下，奋发进取，为理想不懈追求传统的形成产生了十分积极的影响，今天人们依然能从中得到启示。</a:t>
            </a:r>
            <a:endParaRPr lang="zh-CN" altLang="en-US" dirty="0"/>
          </a:p>
          <a:p>
            <a:pPr lvl="0"/>
            <a:r>
              <a:rPr lang="zh-CN" altLang="en-US" dirty="0">
                <a:sym typeface="+mn-ea"/>
              </a:rPr>
              <a:t>③宋明理学崇尚道德，充分意识到</a:t>
            </a:r>
            <a:r>
              <a:rPr lang="zh-CN" altLang="en-US" dirty="0">
                <a:solidFill>
                  <a:srgbClr val="FF3300"/>
                </a:solidFill>
                <a:ea typeface="隶书" panose="02010509060101010101" pitchFamily="49" charset="-122"/>
                <a:sym typeface="+mn-ea"/>
              </a:rPr>
              <a:t>道德对于社会和人生的重要性</a:t>
            </a:r>
            <a:r>
              <a:rPr lang="zh-CN" altLang="en-US" dirty="0">
                <a:sym typeface="+mn-ea"/>
              </a:rPr>
              <a:t>，崇尚道德可以促进文明的进步。</a:t>
            </a:r>
            <a:endParaRPr lang="zh-CN" altLang="en-US" dirty="0"/>
          </a:p>
          <a:p>
            <a:pPr lvl="0"/>
            <a:r>
              <a:rPr lang="zh-CN" altLang="en-US" dirty="0">
                <a:sym typeface="+mn-ea"/>
              </a:rPr>
              <a:t>④宋明理学</a:t>
            </a:r>
            <a:r>
              <a:rPr lang="zh-CN" altLang="en-US" dirty="0">
                <a:solidFill>
                  <a:srgbClr val="FF3300"/>
                </a:solidFill>
                <a:ea typeface="隶书" panose="02010509060101010101" pitchFamily="49" charset="-122"/>
                <a:sym typeface="+mn-ea"/>
              </a:rPr>
              <a:t>强调力行</a:t>
            </a:r>
            <a:r>
              <a:rPr lang="zh-CN" altLang="en-US" dirty="0">
                <a:sym typeface="+mn-ea"/>
              </a:rPr>
              <a:t>。力行意识及其所体现的务实倾向和自强的精神，对中国文化起了推动和促进作用。</a:t>
            </a:r>
            <a:endParaRPr lang="zh-CN" altLang="en-US" dirty="0"/>
          </a:p>
          <a:p>
            <a:pPr lvl="0"/>
            <a:r>
              <a:rPr lang="zh-CN" altLang="en-US" dirty="0">
                <a:solidFill>
                  <a:srgbClr val="0000CC"/>
                </a:solidFill>
                <a:latin typeface="隶书" panose="02010509060101010101" pitchFamily="49" charset="-122"/>
                <a:ea typeface="隶书" panose="02010509060101010101" pitchFamily="49" charset="-122"/>
                <a:sym typeface="+mn-ea"/>
              </a:rPr>
              <a:t>（</a:t>
            </a:r>
            <a:r>
              <a:rPr lang="en-US" altLang="zh-CN">
                <a:solidFill>
                  <a:srgbClr val="0000CC"/>
                </a:solidFill>
                <a:latin typeface="隶书" panose="02010509060101010101" pitchFamily="49" charset="-122"/>
                <a:ea typeface="隶书" panose="02010509060101010101" pitchFamily="49" charset="-122"/>
                <a:sym typeface="+mn-ea"/>
              </a:rPr>
              <a:t>2</a:t>
            </a:r>
            <a:r>
              <a:rPr lang="zh-CN" altLang="en-US" dirty="0">
                <a:solidFill>
                  <a:srgbClr val="0000CC"/>
                </a:solidFill>
                <a:latin typeface="隶书" panose="02010509060101010101" pitchFamily="49" charset="-122"/>
                <a:ea typeface="隶书" panose="02010509060101010101" pitchFamily="49" charset="-122"/>
                <a:sym typeface="+mn-ea"/>
              </a:rPr>
              <a:t>）不科学或不可取的一面：</a:t>
            </a:r>
            <a:endParaRPr lang="zh-CN" altLang="en-US" dirty="0">
              <a:solidFill>
                <a:srgbClr val="0000CC"/>
              </a:solidFill>
              <a:latin typeface="隶书" panose="02010509060101010101" pitchFamily="49" charset="-122"/>
              <a:ea typeface="隶书" panose="02010509060101010101" pitchFamily="49" charset="-122"/>
            </a:endParaRPr>
          </a:p>
          <a:p>
            <a:pPr lvl="0"/>
            <a:r>
              <a:rPr lang="zh-CN" altLang="en-US" dirty="0">
                <a:sym typeface="+mn-ea"/>
              </a:rPr>
              <a:t>①尊卑等级观念；②重男轻女的观念；③因循守旧的观念；④重利轻义的观念；⑤重礼轻法的观念。</a:t>
            </a:r>
            <a:endParaRPr lang="zh-CN" altLang="en-US" dirty="0"/>
          </a:p>
          <a:p>
            <a:pPr lvl="0"/>
            <a:r>
              <a:rPr lang="zh-CN" altLang="en-US" dirty="0">
                <a:solidFill>
                  <a:srgbClr val="0000CC"/>
                </a:solidFill>
                <a:latin typeface="隶书" panose="02010509060101010101" pitchFamily="49" charset="-122"/>
                <a:ea typeface="隶书" panose="02010509060101010101" pitchFamily="49" charset="-122"/>
                <a:sym typeface="+mn-ea"/>
              </a:rPr>
              <a:t>（</a:t>
            </a:r>
            <a:r>
              <a:rPr lang="en-US" altLang="zh-CN">
                <a:solidFill>
                  <a:srgbClr val="0000CC"/>
                </a:solidFill>
                <a:latin typeface="隶书" panose="02010509060101010101" pitchFamily="49" charset="-122"/>
                <a:ea typeface="隶书" panose="02010509060101010101" pitchFamily="49" charset="-122"/>
                <a:sym typeface="+mn-ea"/>
              </a:rPr>
              <a:t>3</a:t>
            </a:r>
            <a:r>
              <a:rPr lang="zh-CN" altLang="en-US" dirty="0">
                <a:solidFill>
                  <a:srgbClr val="0000CC"/>
                </a:solidFill>
                <a:latin typeface="隶书" panose="02010509060101010101" pitchFamily="49" charset="-122"/>
                <a:ea typeface="隶书" panose="02010509060101010101" pitchFamily="49" charset="-122"/>
                <a:sym typeface="+mn-ea"/>
              </a:rPr>
              <a:t>）对宋明理学应采取的态度：</a:t>
            </a:r>
            <a:r>
              <a:rPr lang="zh-CN" altLang="en-US" dirty="0">
                <a:sym typeface="+mn-ea"/>
              </a:rPr>
              <a:t>批判、继承、改造；去粗存精，去伪存真。</a:t>
            </a:r>
            <a:endParaRPr lang="zh-CN" altLang="en-US" dirty="0"/>
          </a:p>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4" Type="http://schemas.openxmlformats.org/officeDocument/2006/relationships/image" Target="../media/image4.jpe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4.jpeg"/><Relationship Id="rId7" Type="http://schemas.openxmlformats.org/officeDocument/2006/relationships/image" Target="../media/image3.png"/><Relationship Id="rId6" Type="http://schemas.openxmlformats.org/officeDocument/2006/relationships/image" Target="../media/image7.png"/><Relationship Id="rId5" Type="http://schemas.microsoft.com/office/2007/relationships/hdphoto" Target="../media/hdphoto2.wdp"/><Relationship Id="rId4" Type="http://schemas.openxmlformats.org/officeDocument/2006/relationships/image" Target="../media/image6.png"/><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628650" y="1369219"/>
            <a:ext cx="3886200" cy="3263504"/>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4629150" y="1369219"/>
            <a:ext cx="3886200" cy="3263504"/>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629842" y="1878806"/>
            <a:ext cx="3868340" cy="2763441"/>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4629150" y="1878806"/>
            <a:ext cx="3887391" cy="2763441"/>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628650" y="273844"/>
            <a:ext cx="5800725" cy="4358879"/>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p>
            <a:r>
              <a:rPr lang="zh-CN" altLang="en-US" noProof="1"/>
              <a:t>单击此处编辑母版标题样式</a:t>
            </a:r>
            <a:endParaRPr lang="zh-CN" altLang="en-US" noProof="1"/>
          </a:p>
        </p:txBody>
      </p:sp>
      <p:sp>
        <p:nvSpPr>
          <p:cNvPr id="3" name="表格占位符 2"/>
          <p:cNvSpPr>
            <a:spLocks noGrp="1"/>
          </p:cNvSpPr>
          <p:nvPr>
            <p:ph type="tbl" idx="1"/>
          </p:nvPr>
        </p:nvSpPr>
        <p:spPr>
          <a:xfrm>
            <a:off x="457200" y="1200151"/>
            <a:ext cx="8229600" cy="3394472"/>
          </a:xfrm>
        </p:spPr>
        <p:txBody>
          <a:bodyPr/>
          <a:lstStyle/>
          <a:p>
            <a:pPr lvl="0"/>
            <a:endParaRPr lang="zh-CN" altLang="en-US" noProof="0"/>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fld id="{3373257D-9238-4F73-8498-5182EC74EEEF}" type="slidenum">
              <a:rPr lang="en-US" altLang="zh-CN"/>
            </a:fld>
            <a:endParaRPr lang="en-US" altLang="zh-CN"/>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5" name="页脚占位符 4"/>
          <p:cNvSpPr>
            <a:spLocks noGrp="1"/>
          </p:cNvSpPr>
          <p:nvPr>
            <p:ph type="ftr" sz="quarter" idx="11"/>
          </p:nvPr>
        </p:nvSpPr>
        <p:spPr/>
        <p:txBody>
          <a:bodyPr/>
          <a:lstStyle>
            <a:lvl1pPr>
              <a:defRPr>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5" name="页脚占位符 4"/>
          <p:cNvSpPr>
            <a:spLocks noGrp="1"/>
          </p:cNvSpPr>
          <p:nvPr>
            <p:ph type="ftr" sz="quarter" idx="11"/>
          </p:nvPr>
        </p:nvSpPr>
        <p:spPr/>
        <p:txBody>
          <a:bodyPr/>
          <a:lstStyle>
            <a:lvl1pPr>
              <a:defRPr>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5" name="页脚占位符 4"/>
          <p:cNvSpPr>
            <a:spLocks noGrp="1"/>
          </p:cNvSpPr>
          <p:nvPr>
            <p:ph type="ftr" sz="quarter" idx="11"/>
          </p:nvPr>
        </p:nvSpPr>
        <p:spPr/>
        <p:txBody>
          <a:bodyPr/>
          <a:lstStyle>
            <a:lvl1pPr>
              <a:defRPr>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628650" y="1369219"/>
            <a:ext cx="3886200" cy="3263504"/>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4629150" y="1369219"/>
            <a:ext cx="3886200" cy="3263504"/>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6" name="页脚占位符 5"/>
          <p:cNvSpPr>
            <a:spLocks noGrp="1"/>
          </p:cNvSpPr>
          <p:nvPr>
            <p:ph type="ftr" sz="quarter" idx="11"/>
          </p:nvPr>
        </p:nvSpPr>
        <p:spPr/>
        <p:txBody>
          <a:bodyPr/>
          <a:lstStyle>
            <a:lvl1pPr>
              <a:defRPr>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629842" y="1878806"/>
            <a:ext cx="3868340" cy="2763441"/>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4629150" y="1878806"/>
            <a:ext cx="3887391" cy="2763441"/>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8" name="页脚占位符 7"/>
          <p:cNvSpPr>
            <a:spLocks noGrp="1"/>
          </p:cNvSpPr>
          <p:nvPr>
            <p:ph type="ftr" sz="quarter" idx="11"/>
          </p:nvPr>
        </p:nvSpPr>
        <p:spPr/>
        <p:txBody>
          <a:bodyPr/>
          <a:lstStyle>
            <a:lvl1pPr>
              <a:defRPr>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9" name="灯片编号占位符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4" name="页脚占位符 3"/>
          <p:cNvSpPr>
            <a:spLocks noGrp="1"/>
          </p:cNvSpPr>
          <p:nvPr>
            <p:ph type="ftr" sz="quarter" idx="11"/>
          </p:nvPr>
        </p:nvSpPr>
        <p:spPr/>
        <p:txBody>
          <a:bodyPr/>
          <a:lstStyle>
            <a:lvl1pPr>
              <a:defRPr>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5" name="灯片编号占位符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3" name="页脚占位符 2"/>
          <p:cNvSpPr>
            <a:spLocks noGrp="1"/>
          </p:cNvSpPr>
          <p:nvPr>
            <p:ph type="ftr" sz="quarter" idx="11"/>
          </p:nvPr>
        </p:nvSpPr>
        <p:spPr/>
        <p:txBody>
          <a:bodyPr/>
          <a:lstStyle>
            <a:lvl1pPr>
              <a:defRPr>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4" name="灯片编号占位符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6" name="页脚占位符 5"/>
          <p:cNvSpPr>
            <a:spLocks noGrp="1"/>
          </p:cNvSpPr>
          <p:nvPr>
            <p:ph type="ftr" sz="quarter" idx="11"/>
          </p:nvPr>
        </p:nvSpPr>
        <p:spPr/>
        <p:txBody>
          <a:bodyPr/>
          <a:lstStyle>
            <a:lvl1pPr>
              <a:defRPr>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6" name="页脚占位符 5"/>
          <p:cNvSpPr>
            <a:spLocks noGrp="1"/>
          </p:cNvSpPr>
          <p:nvPr>
            <p:ph type="ftr" sz="quarter" idx="11"/>
          </p:nvPr>
        </p:nvSpPr>
        <p:spPr/>
        <p:txBody>
          <a:bodyPr/>
          <a:lstStyle>
            <a:lvl1pPr>
              <a:defRPr>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7" name="灯片编号占位符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5" name="页脚占位符 4"/>
          <p:cNvSpPr>
            <a:spLocks noGrp="1"/>
          </p:cNvSpPr>
          <p:nvPr>
            <p:ph type="ftr" sz="quarter" idx="11"/>
          </p:nvPr>
        </p:nvSpPr>
        <p:spPr/>
        <p:txBody>
          <a:bodyPr/>
          <a:lstStyle>
            <a:lvl1pPr>
              <a:defRPr>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628650" y="273844"/>
            <a:ext cx="5800725" cy="4358879"/>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5" name="页脚占位符 4"/>
          <p:cNvSpPr>
            <a:spLocks noGrp="1"/>
          </p:cNvSpPr>
          <p:nvPr>
            <p:ph type="ftr" sz="quarter" idx="11"/>
          </p:nvPr>
        </p:nvSpPr>
        <p:spPr/>
        <p:txBody>
          <a:bodyPr/>
          <a:lstStyle>
            <a:lvl1pPr>
              <a:defRPr>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
        <p:nvSpPr>
          <p:cNvPr id="5" name="矩形 4"/>
          <p:cNvSpPr/>
          <p:nvPr userDrawn="1"/>
        </p:nvSpPr>
        <p:spPr>
          <a:xfrm>
            <a:off x="131856" y="87474"/>
            <a:ext cx="8904640" cy="4968552"/>
          </a:xfrm>
          <a:prstGeom prst="rect">
            <a:avLst/>
          </a:prstGeom>
          <a:solidFill>
            <a:schemeClr val="bg1"/>
          </a:solidFill>
          <a:ln w="15875">
            <a:noFill/>
          </a:ln>
          <a:effectLst>
            <a:outerShdw blurRad="114300" dist="38100" dir="2700000" algn="tl"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charset="-122"/>
              <a:cs typeface="微软雅黑" panose="020B0503020204020204" charset="-122"/>
            </a:endParaRPr>
          </a:p>
        </p:txBody>
      </p:sp>
      <p:sp>
        <p:nvSpPr>
          <p:cNvPr id="12" name="矩形 11"/>
          <p:cNvSpPr/>
          <p:nvPr userDrawn="1"/>
        </p:nvSpPr>
        <p:spPr>
          <a:xfrm>
            <a:off x="305526" y="278676"/>
            <a:ext cx="8532948" cy="4586149"/>
          </a:xfrm>
          <a:prstGeom prst="rect">
            <a:avLst/>
          </a:prstGeom>
          <a:noFill/>
          <a:ln>
            <a:solidFill>
              <a:srgbClr val="634A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5">
              <a:latin typeface="微软雅黑" panose="020B0503020204020204" charset="-122"/>
              <a:cs typeface="微软雅黑" panose="020B0503020204020204" charset="-122"/>
            </a:endParaRPr>
          </a:p>
        </p:txBody>
      </p:sp>
      <p:pic>
        <p:nvPicPr>
          <p:cNvPr id="6" name="图片 5"/>
          <p:cNvPicPr>
            <a:picLocks noChangeAspect="1"/>
          </p:cNvPicPr>
          <p:nvPr userDrawn="1"/>
        </p:nvPicPr>
        <p:blipFill>
          <a:blip r:embed="rId2" cstate="print"/>
          <a:srcRect b="29498"/>
          <a:stretch>
            <a:fillRect/>
          </a:stretch>
        </p:blipFill>
        <p:spPr>
          <a:xfrm>
            <a:off x="6291018" y="249492"/>
            <a:ext cx="2601462" cy="1944216"/>
          </a:xfrm>
          <a:prstGeom prst="rect">
            <a:avLst/>
          </a:prstGeom>
          <a:noFill/>
          <a:ln w="9525">
            <a:noFill/>
          </a:ln>
        </p:spPr>
      </p:pic>
      <p:pic>
        <p:nvPicPr>
          <p:cNvPr id="8" name="图片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0800000">
            <a:off x="2771800" y="87474"/>
            <a:ext cx="3948140" cy="486054"/>
          </a:xfrm>
          <a:prstGeom prst="round2SameRect">
            <a:avLst>
              <a:gd name="adj1" fmla="val 16667"/>
              <a:gd name="adj2" fmla="val 0"/>
            </a:avLst>
          </a:prstGeom>
          <a:blipFill dpi="0" rotWithShape="1">
            <a:blip r:embed="rId4" cstate="print"/>
            <a:srcRect/>
            <a:tile tx="0" ty="0" sx="100000" sy="100000" flip="none" algn="tl"/>
          </a:blipFill>
        </p:spPr>
      </p:pic>
      <p:sp>
        <p:nvSpPr>
          <p:cNvPr id="9" name="矩形 1052759"/>
          <p:cNvSpPr>
            <a:spLocks noChangeArrowheads="1"/>
          </p:cNvSpPr>
          <p:nvPr userDrawn="1"/>
        </p:nvSpPr>
        <p:spPr bwMode="auto">
          <a:xfrm>
            <a:off x="2352438" y="87474"/>
            <a:ext cx="4680521"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3000" b="1" dirty="0">
                <a:solidFill>
                  <a:srgbClr val="FFC000"/>
                </a:solidFill>
                <a:latin typeface="微软雅黑" panose="020B0503020204020204" charset="-122"/>
                <a:ea typeface="微软雅黑" panose="020B0503020204020204" charset="-122"/>
                <a:cs typeface="微软雅黑" panose="020B0503020204020204" charset="-122"/>
              </a:rPr>
              <a:t>通天达地程朱理</a:t>
            </a:r>
            <a:endParaRPr lang="zh-CN" altLang="zh-CN" sz="2100" dirty="0">
              <a:solidFill>
                <a:srgbClr val="FFC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5" name="矩形 4"/>
          <p:cNvSpPr/>
          <p:nvPr userDrawn="1"/>
        </p:nvSpPr>
        <p:spPr>
          <a:xfrm>
            <a:off x="131856" y="87474"/>
            <a:ext cx="8904640" cy="4968552"/>
          </a:xfrm>
          <a:prstGeom prst="rect">
            <a:avLst/>
          </a:prstGeom>
          <a:solidFill>
            <a:schemeClr val="bg1"/>
          </a:solidFill>
          <a:ln w="15875">
            <a:noFill/>
          </a:ln>
          <a:effectLst>
            <a:outerShdw blurRad="114300" dist="38100" dir="2700000" algn="tl" rotWithShape="0">
              <a:prstClr val="black">
                <a:alpha val="3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latin typeface="微软雅黑" panose="020B0503020204020204" charset="-122"/>
              <a:cs typeface="微软雅黑" panose="020B0503020204020204" charset="-122"/>
            </a:endParaRPr>
          </a:p>
        </p:txBody>
      </p:sp>
      <p:sp>
        <p:nvSpPr>
          <p:cNvPr id="12" name="矩形 11"/>
          <p:cNvSpPr/>
          <p:nvPr userDrawn="1"/>
        </p:nvSpPr>
        <p:spPr>
          <a:xfrm>
            <a:off x="305526" y="278676"/>
            <a:ext cx="8532948" cy="4586149"/>
          </a:xfrm>
          <a:prstGeom prst="rect">
            <a:avLst/>
          </a:prstGeom>
          <a:noFill/>
          <a:ln>
            <a:solidFill>
              <a:srgbClr val="634A3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5">
              <a:latin typeface="微软雅黑" panose="020B0503020204020204" charset="-122"/>
              <a:cs typeface="微软雅黑" panose="020B0503020204020204" charset="-122"/>
            </a:endParaRPr>
          </a:p>
        </p:txBody>
      </p:sp>
      <p:grpSp>
        <p:nvGrpSpPr>
          <p:cNvPr id="13" name="组合 12"/>
          <p:cNvGrpSpPr/>
          <p:nvPr userDrawn="1"/>
        </p:nvGrpSpPr>
        <p:grpSpPr>
          <a:xfrm>
            <a:off x="7812360" y="2442951"/>
            <a:ext cx="1188928" cy="2613075"/>
            <a:chOff x="4662777" y="1036155"/>
            <a:chExt cx="1907182" cy="5588913"/>
          </a:xfrm>
        </p:grpSpPr>
        <p:pic>
          <p:nvPicPr>
            <p:cNvPr id="14" name="图片 13"/>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rcRect l="46764"/>
            <a:stretch>
              <a:fillRect/>
            </a:stretch>
          </p:blipFill>
          <p:spPr>
            <a:xfrm>
              <a:off x="5152768" y="2081718"/>
              <a:ext cx="1155478" cy="4119269"/>
            </a:xfrm>
            <a:prstGeom prst="rect">
              <a:avLst/>
            </a:prstGeom>
          </p:spPr>
        </p:pic>
        <p:pic>
          <p:nvPicPr>
            <p:cNvPr id="15" name="图片 14"/>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rcRect l="5082" t="37701" r="48804"/>
            <a:stretch>
              <a:fillRect/>
            </a:stretch>
          </p:blipFill>
          <p:spPr>
            <a:xfrm>
              <a:off x="4728246" y="3716228"/>
              <a:ext cx="1000898" cy="2566261"/>
            </a:xfrm>
            <a:prstGeom prst="rect">
              <a:avLst/>
            </a:prstGeom>
          </p:spPr>
        </p:pic>
        <p:pic>
          <p:nvPicPr>
            <p:cNvPr id="16" name="图片 15"/>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7200"/>
                      </a14:imgEffect>
                    </a14:imgLayer>
                  </a14:imgProps>
                </a:ext>
                <a:ext uri="{28A0092B-C50C-407E-A947-70E740481C1C}">
                  <a14:useLocalDpi xmlns:a14="http://schemas.microsoft.com/office/drawing/2010/main" val="0"/>
                </a:ext>
              </a:extLst>
            </a:blip>
            <a:stretch>
              <a:fillRect/>
            </a:stretch>
          </p:blipFill>
          <p:spPr>
            <a:xfrm>
              <a:off x="4662777" y="4683210"/>
              <a:ext cx="1907182" cy="1941858"/>
            </a:xfrm>
            <a:prstGeom prst="rect">
              <a:avLst/>
            </a:prstGeom>
          </p:spPr>
        </p:pic>
        <p:pic>
          <p:nvPicPr>
            <p:cNvPr id="17" name="图片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50898" y="1036155"/>
              <a:ext cx="954026" cy="1155194"/>
            </a:xfrm>
            <a:prstGeom prst="rect">
              <a:avLst/>
            </a:prstGeom>
          </p:spPr>
        </p:pic>
      </p:grpSp>
      <p:pic>
        <p:nvPicPr>
          <p:cNvPr id="10" name="图片 9"/>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0800000">
            <a:off x="2771800" y="87474"/>
            <a:ext cx="3948140" cy="486054"/>
          </a:xfrm>
          <a:prstGeom prst="round2SameRect">
            <a:avLst>
              <a:gd name="adj1" fmla="val 16667"/>
              <a:gd name="adj2" fmla="val 0"/>
            </a:avLst>
          </a:prstGeom>
          <a:blipFill dpi="0" rotWithShape="1">
            <a:blip r:embed="rId8" cstate="print"/>
            <a:srcRect/>
            <a:tile tx="0" ty="0" sx="100000" sy="100000" flip="none" algn="tl"/>
          </a:blipFill>
        </p:spPr>
      </p:pic>
      <p:sp>
        <p:nvSpPr>
          <p:cNvPr id="11" name="矩形 1052759"/>
          <p:cNvSpPr>
            <a:spLocks noChangeArrowheads="1"/>
          </p:cNvSpPr>
          <p:nvPr userDrawn="1"/>
        </p:nvSpPr>
        <p:spPr bwMode="auto">
          <a:xfrm>
            <a:off x="2352438" y="87474"/>
            <a:ext cx="4680521"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3000" b="1" dirty="0">
                <a:solidFill>
                  <a:srgbClr val="FFC000"/>
                </a:solidFill>
                <a:latin typeface="微软雅黑" panose="020B0503020204020204" charset="-122"/>
                <a:ea typeface="微软雅黑" panose="020B0503020204020204" charset="-122"/>
                <a:cs typeface="微软雅黑" panose="020B0503020204020204" charset="-122"/>
              </a:rPr>
              <a:t>易简功夫陆王心</a:t>
            </a:r>
            <a:endParaRPr lang="zh-CN" altLang="zh-CN" sz="2100" dirty="0">
              <a:solidFill>
                <a:srgbClr val="FFC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1.jpe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2.xml"/><Relationship Id="rId8" Type="http://schemas.openxmlformats.org/officeDocument/2006/relationships/slideLayout" Target="../slideLayouts/slideLayout21.xml"/><Relationship Id="rId7" Type="http://schemas.openxmlformats.org/officeDocument/2006/relationships/slideLayout" Target="../slideLayouts/slideLayout20.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5" Type="http://schemas.openxmlformats.org/officeDocument/2006/relationships/theme" Target="../theme/theme2.xml"/><Relationship Id="rId14" Type="http://schemas.openxmlformats.org/officeDocument/2006/relationships/image" Target="../media/image1.jpeg"/><Relationship Id="rId13" Type="http://schemas.openxmlformats.org/officeDocument/2006/relationships/slideLayout" Target="../slideLayouts/slideLayout26.xml"/><Relationship Id="rId12" Type="http://schemas.openxmlformats.org/officeDocument/2006/relationships/slideLayout" Target="../slideLayouts/slideLayout25.xml"/><Relationship Id="rId11" Type="http://schemas.openxmlformats.org/officeDocument/2006/relationships/slideLayout" Target="../slideLayouts/slideLayout24.xml"/><Relationship Id="rId10" Type="http://schemas.openxmlformats.org/officeDocument/2006/relationships/slideLayout" Target="../slideLayouts/slideLayout2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alphaModFix amt="43000"/>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latin typeface="微软雅黑" panose="020B0503020204020204" charset="-122"/>
                <a:cs typeface="微软雅黑" panose="020B0503020204020204" charset="-122"/>
              </a:defRPr>
            </a:lvl1pPr>
          </a:lstStyle>
          <a:p>
            <a:fld id="{9CE5B826-6809-49B3-9B4B-177D412235B0}"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latin typeface="微软雅黑" panose="020B0503020204020204" charset="-122"/>
                <a:cs typeface="微软雅黑" panose="020B0503020204020204" charset="-122"/>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latin typeface="微软雅黑" panose="020B0503020204020204" charset="-122"/>
                <a:cs typeface="微软雅黑" panose="020B0503020204020204" charset="-122"/>
              </a:defRPr>
            </a:lvl1pPr>
          </a:lstStyle>
          <a:p>
            <a:fld id="{601AD0B5-09AD-499F-88BC-01FCE55CDA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微软雅黑" panose="020B0503020204020204" charset="-122"/>
          <a:ea typeface="+mj-ea"/>
          <a:cs typeface="微软雅黑" panose="020B0503020204020204" charset="-122"/>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微软雅黑" panose="020B0503020204020204" charset="-122"/>
          <a:ea typeface="+mn-ea"/>
          <a:cs typeface="微软雅黑" panose="020B0503020204020204" charset="-122"/>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微软雅黑" panose="020B0503020204020204" charset="-122"/>
          <a:ea typeface="+mn-ea"/>
          <a:cs typeface="微软雅黑" panose="020B0503020204020204" charset="-122"/>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微软雅黑" panose="020B0503020204020204" charset="-122"/>
          <a:ea typeface="+mn-ea"/>
          <a:cs typeface="微软雅黑" panose="020B0503020204020204" charset="-122"/>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微软雅黑" panose="020B0503020204020204" charset="-122"/>
          <a:ea typeface="+mn-ea"/>
          <a:cs typeface="微软雅黑" panose="020B0503020204020204" charset="-122"/>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微软雅黑" panose="020B0503020204020204" charset="-122"/>
          <a:ea typeface="+mn-ea"/>
          <a:cs typeface="微软雅黑" panose="020B0503020204020204" charset="-122"/>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alphaModFix amt="43000"/>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defRPr/>
            </a:pPr>
            <a:fld id="{9CE5B826-6809-49B3-9B4B-177D412235B0}" type="datetimeFigureOut">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latin typeface="微软雅黑" panose="020B0503020204020204" charset="-122"/>
                <a:cs typeface="微软雅黑" panose="020B0503020204020204" charset="-122"/>
              </a:defRPr>
            </a:lvl1pPr>
          </a:lstStyle>
          <a:p>
            <a:pPr marL="0" marR="0" lvl="0" indent="0" algn="ctr" defTabSz="685800" rtl="0" eaLnBrk="1" fontAlgn="auto" latinLnBrk="0" hangingPunct="1">
              <a:lnSpc>
                <a:spcPct val="100000"/>
              </a:lnSpc>
              <a:spcBef>
                <a:spcPts val="0"/>
              </a:spcBef>
              <a:spcAft>
                <a:spcPts val="0"/>
              </a:spcAft>
              <a:buClrTx/>
              <a:buSzTx/>
              <a:buFontTx/>
              <a:buNone/>
              <a:defRPr/>
            </a:pPr>
            <a:endParaRPr kumimoji="0" lang="zh-CN" altLang="en-US" sz="900" b="0" i="0" u="none" strike="noStrike" kern="1200" cap="none" spc="0" normalizeH="0" baseline="0" noProof="0">
              <a:ln>
                <a:noFill/>
              </a:ln>
              <a:solidFill>
                <a:prstClr val="black">
                  <a:tint val="75000"/>
                </a:prstClr>
              </a:solidFill>
              <a:effectLst/>
              <a:uLnTx/>
              <a:uFillTx/>
              <a:ea typeface="微软雅黑" panose="020B0503020204020204" charset="-122"/>
            </a:endParaRPr>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defRPr/>
            </a:pPr>
            <a:fld id="{601AD0B5-09AD-499F-88BC-01FCE55CDA76}" type="slidenum">
              <a:rPr kumimoji="0" lang="zh-CN" altLang="en-US" sz="900" b="0" i="0" u="none" strike="noStrike" kern="1200" cap="none" spc="0" normalizeH="0" baseline="0" noProof="0" smtClean="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rPr>
            </a:fld>
            <a:endParaRPr kumimoji="0" lang="zh-CN" altLang="en-US" sz="900" b="0" i="0" u="none" strike="noStrike" kern="1200" cap="none" spc="0" normalizeH="0" baseline="0" noProof="0">
              <a:ln>
                <a:noFill/>
              </a:ln>
              <a:solidFill>
                <a:prstClr val="black">
                  <a:tint val="75000"/>
                </a:prstClr>
              </a:solidFill>
              <a:effectLst/>
              <a:uLnTx/>
              <a:uFillTx/>
              <a:latin typeface="微软雅黑" panose="020B0503020204020204" charset="-122"/>
              <a:ea typeface="微软雅黑" panose="020B0503020204020204" charset="-122"/>
              <a:cs typeface="微软雅黑" panose="020B0503020204020204" charset="-122"/>
            </a:endParaRPr>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微软雅黑" panose="020B0503020204020204" charset="-122"/>
          <a:ea typeface="+mj-ea"/>
          <a:cs typeface="微软雅黑" panose="020B0503020204020204" charset="-122"/>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微软雅黑" panose="020B0503020204020204" charset="-122"/>
          <a:ea typeface="+mn-ea"/>
          <a:cs typeface="微软雅黑" panose="020B0503020204020204" charset="-122"/>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微软雅黑" panose="020B0503020204020204" charset="-122"/>
          <a:ea typeface="+mn-ea"/>
          <a:cs typeface="微软雅黑" panose="020B0503020204020204" charset="-122"/>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微软雅黑" panose="020B0503020204020204" charset="-122"/>
          <a:ea typeface="+mn-ea"/>
          <a:cs typeface="微软雅黑" panose="020B0503020204020204" charset="-122"/>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微软雅黑" panose="020B0503020204020204" charset="-122"/>
          <a:ea typeface="+mn-ea"/>
          <a:cs typeface="微软雅黑" panose="020B0503020204020204" charset="-122"/>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微软雅黑" panose="020B0503020204020204" charset="-122"/>
          <a:ea typeface="+mn-ea"/>
          <a:cs typeface="微软雅黑" panose="020B0503020204020204" charset="-122"/>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vmlDrawing" Target="../drawings/vmlDrawing1.vml"/><Relationship Id="rId3" Type="http://schemas.openxmlformats.org/officeDocument/2006/relationships/slideLayout" Target="../slideLayouts/slideLayout15.xml"/><Relationship Id="rId2" Type="http://schemas.openxmlformats.org/officeDocument/2006/relationships/image" Target="../media/image19.wmf"/><Relationship Id="rId1" Type="http://schemas.openxmlformats.org/officeDocument/2006/relationships/oleObject" Target="../embeddings/oleObject1.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5" Type="http://schemas.openxmlformats.org/officeDocument/2006/relationships/notesSlide" Target="../notesSlides/notesSlide15.xml"/><Relationship Id="rId4" Type="http://schemas.openxmlformats.org/officeDocument/2006/relationships/slideLayout" Target="../slideLayouts/slideLayout15.xml"/><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5.xml"/><Relationship Id="rId1" Type="http://schemas.openxmlformats.org/officeDocument/2006/relationships/image" Target="../media/image1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14.xml"/><Relationship Id="rId2" Type="http://schemas.openxmlformats.org/officeDocument/2006/relationships/image" Target="../media/image23.jpeg"/><Relationship Id="rId1" Type="http://schemas.openxmlformats.org/officeDocument/2006/relationships/image" Target="../media/image22.jpeg"/></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19.xml"/><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24.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5.GIF"/></Relationships>
</file>

<file path=ppt/slides/_rels/slide27.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2.xml"/><Relationship Id="rId2" Type="http://schemas.openxmlformats.org/officeDocument/2006/relationships/image" Target="../media/image27.png"/><Relationship Id="rId1" Type="http://schemas.openxmlformats.org/officeDocument/2006/relationships/image" Target="../media/image26.jpeg"/></Relationships>
</file>

<file path=ppt/slides/_rels/slide28.xml.rels><?xml version="1.0" encoding="UTF-8" standalone="yes"?>
<Relationships xmlns="http://schemas.openxmlformats.org/package/2006/relationships"><Relationship Id="rId4" Type="http://schemas.openxmlformats.org/officeDocument/2006/relationships/notesSlide" Target="../notesSlides/notesSlide24.xml"/><Relationship Id="rId3" Type="http://schemas.openxmlformats.org/officeDocument/2006/relationships/slideLayout" Target="../slideLayouts/slideLayout7.xml"/><Relationship Id="rId2" Type="http://schemas.openxmlformats.org/officeDocument/2006/relationships/image" Target="../media/image18.png"/><Relationship Id="rId1"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image" Target="../media/image18.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jpe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image" Target="../media/image3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170305" y="591820"/>
            <a:ext cx="7364730" cy="2306955"/>
          </a:xfrm>
          <a:prstGeom prst="rect">
            <a:avLst/>
          </a:prstGeom>
          <a:noFill/>
        </p:spPr>
        <p:txBody>
          <a:bodyPr wrap="square" rtlCol="0">
            <a:spAutoFit/>
          </a:bodyPr>
          <a:p>
            <a:pPr>
              <a:lnSpc>
                <a:spcPct val="150000"/>
              </a:lnSpc>
            </a:pPr>
            <a:r>
              <a:rPr lang="en-US" altLang="zh-CN" sz="3200">
                <a:latin typeface="微软雅黑" panose="020B0503020204020204" charset="-122"/>
                <a:cs typeface="微软雅黑" panose="020B0503020204020204" charset="-122"/>
              </a:rPr>
              <a:t>   </a:t>
            </a:r>
            <a:r>
              <a:rPr lang="zh-CN" altLang="en-US" sz="3200">
                <a:latin typeface="微软雅黑" panose="020B0503020204020204" charset="-122"/>
                <a:cs typeface="微软雅黑" panose="020B0503020204020204" charset="-122"/>
              </a:rPr>
              <a:t>缓心而无成，柔茹而寡断，好恶无决，而无所定立者，可亡也。</a:t>
            </a:r>
            <a:endParaRPr lang="zh-CN" altLang="en-US" sz="3200">
              <a:latin typeface="微软雅黑" panose="020B0503020204020204" charset="-122"/>
              <a:cs typeface="微软雅黑" panose="020B0503020204020204" charset="-122"/>
            </a:endParaRPr>
          </a:p>
          <a:p>
            <a:pPr algn="r">
              <a:lnSpc>
                <a:spcPct val="150000"/>
              </a:lnSpc>
            </a:pPr>
            <a:r>
              <a:rPr lang="en-US" altLang="zh-CN" sz="3200">
                <a:latin typeface="微软雅黑" panose="020B0503020204020204" charset="-122"/>
                <a:cs typeface="微软雅黑" panose="020B0503020204020204" charset="-122"/>
              </a:rPr>
              <a:t>——</a:t>
            </a:r>
            <a:r>
              <a:rPr lang="zh-CN" altLang="en-US" sz="3200">
                <a:latin typeface="微软雅黑" panose="020B0503020204020204" charset="-122"/>
                <a:cs typeface="微软雅黑" panose="020B0503020204020204" charset="-122"/>
              </a:rPr>
              <a:t>《韩非子·亡征》</a:t>
            </a:r>
            <a:endParaRPr lang="zh-CN" altLang="en-US" sz="3200">
              <a:latin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1845" y="-182245"/>
            <a:ext cx="7560945" cy="1986280"/>
          </a:xfrm>
          <a:prstGeom prst="rect">
            <a:avLst/>
          </a:prstGeom>
          <a:noFill/>
          <a:ln>
            <a:noFill/>
          </a:ln>
        </p:spPr>
        <p:txBody>
          <a:bodyPr wrap="square" rtlCol="0" anchor="t">
            <a:spAutoFit/>
          </a:bodyPr>
          <a:lstStyle/>
          <a:p>
            <a:pPr algn="ctr">
              <a:lnSpc>
                <a:spcPct val="140000"/>
              </a:lnSpc>
            </a:pPr>
            <a:r>
              <a:rPr lang="zh-CN" altLang="en-US" sz="8800" b="1">
                <a:ln w="9525">
                  <a:solidFill>
                    <a:schemeClr val="bg1"/>
                  </a:solidFill>
                  <a:prstDash val="solid"/>
                </a:ln>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宋 明 理 学</a:t>
            </a:r>
            <a:endParaRPr lang="zh-CN" altLang="en-US" sz="8800" b="1">
              <a:ln w="9525">
                <a:solidFill>
                  <a:schemeClr val="bg1"/>
                </a:solidFill>
                <a:prstDash val="solid"/>
              </a:ln>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
        <p:nvSpPr>
          <p:cNvPr id="4" name="文本框 99"/>
          <p:cNvSpPr txBox="1"/>
          <p:nvPr/>
        </p:nvSpPr>
        <p:spPr>
          <a:xfrm>
            <a:off x="737235" y="2134235"/>
            <a:ext cx="7504113" cy="1568450"/>
          </a:xfrm>
          <a:prstGeom prst="rect">
            <a:avLst/>
          </a:prstGeom>
          <a:noFill/>
          <a:ln w="9525" cap="flat" cmpd="sng">
            <a:solidFill>
              <a:srgbClr val="00B050"/>
            </a:solidFill>
            <a:prstDash val="solid"/>
            <a:round/>
            <a:headEnd type="none" w="med" len="med"/>
            <a:tailEnd type="none" w="med" len="med"/>
          </a:ln>
        </p:spPr>
        <p:txBody>
          <a:bodyPr wrap="square" anchor="t">
            <a:spAutoFit/>
          </a:bodyPr>
          <a:lstStyle/>
          <a:p>
            <a:r>
              <a:rPr lang="zh-CN" altLang="en-US" sz="3200" b="1" u="none">
                <a:solidFill>
                  <a:srgbClr val="FF0000"/>
                </a:solidFill>
                <a:latin typeface="微软雅黑" panose="020B0503020204020204" charset="-122"/>
                <a:ea typeface="微软雅黑" panose="020B0503020204020204" charset="-122"/>
                <a:cs typeface="微软雅黑" panose="020B0503020204020204" charset="-122"/>
              </a:rPr>
              <a:t>课标要求：</a:t>
            </a:r>
            <a:endParaRPr lang="zh-CN" altLang="en-US" sz="3200" u="none">
              <a:solidFill>
                <a:srgbClr val="C00000"/>
              </a:solidFill>
              <a:latin typeface="微软雅黑" panose="020B0503020204020204" charset="-122"/>
              <a:ea typeface="微软雅黑" panose="020B0503020204020204" charset="-122"/>
              <a:cs typeface="微软雅黑" panose="020B0503020204020204" charset="-122"/>
            </a:endParaRPr>
          </a:p>
          <a:p>
            <a:r>
              <a:rPr lang="zh-CN" altLang="en-US" sz="3200" u="none">
                <a:solidFill>
                  <a:srgbClr val="331A00"/>
                </a:solidFill>
                <a:latin typeface="微软雅黑" panose="020B0503020204020204" charset="-122"/>
                <a:ea typeface="微软雅黑" panose="020B0503020204020204" charset="-122"/>
                <a:cs typeface="微软雅黑" panose="020B0503020204020204" charset="-122"/>
              </a:rPr>
              <a:t>    列举宋明理学的代表人物，</a:t>
            </a:r>
            <a:endParaRPr lang="zh-CN" altLang="en-US" sz="3200" u="none">
              <a:solidFill>
                <a:srgbClr val="331A00"/>
              </a:solidFill>
              <a:latin typeface="微软雅黑" panose="020B0503020204020204" charset="-122"/>
              <a:ea typeface="微软雅黑" panose="020B0503020204020204" charset="-122"/>
              <a:cs typeface="微软雅黑" panose="020B0503020204020204" charset="-122"/>
            </a:endParaRPr>
          </a:p>
          <a:p>
            <a:r>
              <a:rPr lang="zh-CN" altLang="en-US" sz="3200" u="none">
                <a:solidFill>
                  <a:srgbClr val="331A00"/>
                </a:solidFill>
                <a:latin typeface="微软雅黑" panose="020B0503020204020204" charset="-122"/>
                <a:ea typeface="微软雅黑" panose="020B0503020204020204" charset="-122"/>
                <a:cs typeface="微软雅黑" panose="020B0503020204020204" charset="-122"/>
              </a:rPr>
              <a:t>    说明宋明时期儒学的发展。 </a:t>
            </a:r>
            <a:endParaRPr lang="zh-CN" altLang="en-US" sz="3200" u="none">
              <a:solidFill>
                <a:srgbClr val="331A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Rectangle 2"/>
          <p:cNvSpPr/>
          <p:nvPr/>
        </p:nvSpPr>
        <p:spPr>
          <a:xfrm>
            <a:off x="3714115" y="35560"/>
            <a:ext cx="2000250" cy="553085"/>
          </a:xfrm>
          <a:prstGeom prst="rect">
            <a:avLst/>
          </a:prstGeom>
          <a:noFill/>
          <a:ln w="9525">
            <a:noFill/>
          </a:ln>
        </p:spPr>
        <p:txBody>
          <a:bodyPr>
            <a:spAutoFit/>
          </a:bodyPr>
          <a:p>
            <a:r>
              <a:rPr lang="zh-CN" altLang="en-US" sz="3000" b="1" u="none" dirty="0">
                <a:solidFill>
                  <a:srgbClr val="FF0000"/>
                </a:solidFill>
                <a:latin typeface="微软雅黑" panose="020B0503020204020204" charset="-122"/>
                <a:ea typeface="微软雅黑" panose="020B0503020204020204" charset="-122"/>
                <a:cs typeface="微软雅黑" panose="020B0503020204020204" charset="-122"/>
              </a:rPr>
              <a:t>宋明理学</a:t>
            </a:r>
            <a:endParaRPr lang="zh-CN" altLang="en-US" sz="3000" b="1" u="none" dirty="0">
              <a:solidFill>
                <a:srgbClr val="FF0000"/>
              </a:solidFill>
              <a:latin typeface="微软雅黑" panose="020B0503020204020204" charset="-122"/>
              <a:ea typeface="微软雅黑" panose="020B0503020204020204" charset="-122"/>
              <a:cs typeface="微软雅黑" panose="020B0503020204020204" charset="-122"/>
            </a:endParaRPr>
          </a:p>
        </p:txBody>
      </p:sp>
      <p:grpSp>
        <p:nvGrpSpPr>
          <p:cNvPr id="2" name="Group 3"/>
          <p:cNvGrpSpPr/>
          <p:nvPr/>
        </p:nvGrpSpPr>
        <p:grpSpPr>
          <a:xfrm>
            <a:off x="1828165" y="1311910"/>
            <a:ext cx="5257800" cy="552450"/>
            <a:chOff x="624" y="1504"/>
            <a:chExt cx="4416" cy="464"/>
          </a:xfrm>
        </p:grpSpPr>
        <p:sp>
          <p:nvSpPr>
            <p:cNvPr id="19481" name="Line 4"/>
            <p:cNvSpPr/>
            <p:nvPr/>
          </p:nvSpPr>
          <p:spPr>
            <a:xfrm>
              <a:off x="3744" y="1504"/>
              <a:ext cx="1296" cy="0"/>
            </a:xfrm>
            <a:prstGeom prst="line">
              <a:avLst/>
            </a:prstGeom>
            <a:ln w="63500" cap="flat" cmpd="sng">
              <a:solidFill>
                <a:schemeClr val="tx1"/>
              </a:solidFill>
              <a:prstDash val="solid"/>
              <a:headEnd type="none" w="med" len="med"/>
              <a:tailEnd type="none" w="med" len="med"/>
            </a:ln>
          </p:spPr>
        </p:sp>
        <p:sp>
          <p:nvSpPr>
            <p:cNvPr id="19482" name="Line 5"/>
            <p:cNvSpPr/>
            <p:nvPr/>
          </p:nvSpPr>
          <p:spPr>
            <a:xfrm>
              <a:off x="624" y="1504"/>
              <a:ext cx="2352" cy="0"/>
            </a:xfrm>
            <a:prstGeom prst="line">
              <a:avLst/>
            </a:prstGeom>
            <a:ln w="63500" cap="flat" cmpd="sng">
              <a:solidFill>
                <a:schemeClr val="tx1"/>
              </a:solidFill>
              <a:prstDash val="solid"/>
              <a:headEnd type="none" w="med" len="med"/>
              <a:tailEnd type="none" w="med" len="med"/>
            </a:ln>
          </p:spPr>
        </p:sp>
        <p:sp>
          <p:nvSpPr>
            <p:cNvPr id="19483" name="Line 6"/>
            <p:cNvSpPr/>
            <p:nvPr/>
          </p:nvSpPr>
          <p:spPr>
            <a:xfrm>
              <a:off x="624" y="1504"/>
              <a:ext cx="0" cy="464"/>
            </a:xfrm>
            <a:prstGeom prst="line">
              <a:avLst/>
            </a:prstGeom>
            <a:ln w="63500" cap="flat" cmpd="sng">
              <a:solidFill>
                <a:schemeClr val="tx1"/>
              </a:solidFill>
              <a:prstDash val="solid"/>
              <a:headEnd type="none" w="med" len="med"/>
              <a:tailEnd type="none" w="med" len="med"/>
            </a:ln>
          </p:spPr>
        </p:sp>
        <p:sp>
          <p:nvSpPr>
            <p:cNvPr id="19484" name="Line 7"/>
            <p:cNvSpPr/>
            <p:nvPr/>
          </p:nvSpPr>
          <p:spPr>
            <a:xfrm>
              <a:off x="1824" y="1504"/>
              <a:ext cx="0" cy="464"/>
            </a:xfrm>
            <a:prstGeom prst="line">
              <a:avLst/>
            </a:prstGeom>
            <a:ln w="63500" cap="flat" cmpd="sng">
              <a:solidFill>
                <a:schemeClr val="tx1"/>
              </a:solidFill>
              <a:prstDash val="solid"/>
              <a:headEnd type="none" w="med" len="med"/>
              <a:tailEnd type="none" w="med" len="med"/>
            </a:ln>
          </p:spPr>
        </p:sp>
        <p:sp>
          <p:nvSpPr>
            <p:cNvPr id="19485" name="Line 8"/>
            <p:cNvSpPr/>
            <p:nvPr/>
          </p:nvSpPr>
          <p:spPr>
            <a:xfrm>
              <a:off x="2976" y="1504"/>
              <a:ext cx="0" cy="464"/>
            </a:xfrm>
            <a:prstGeom prst="line">
              <a:avLst/>
            </a:prstGeom>
            <a:ln w="63500" cap="flat" cmpd="sng">
              <a:solidFill>
                <a:schemeClr val="tx1"/>
              </a:solidFill>
              <a:prstDash val="solid"/>
              <a:headEnd type="none" w="med" len="med"/>
              <a:tailEnd type="none" w="med" len="med"/>
            </a:ln>
          </p:spPr>
        </p:sp>
        <p:sp>
          <p:nvSpPr>
            <p:cNvPr id="19486" name="Line 9"/>
            <p:cNvSpPr/>
            <p:nvPr/>
          </p:nvSpPr>
          <p:spPr>
            <a:xfrm>
              <a:off x="3744" y="1504"/>
              <a:ext cx="0" cy="464"/>
            </a:xfrm>
            <a:prstGeom prst="line">
              <a:avLst/>
            </a:prstGeom>
            <a:ln w="63500" cap="flat" cmpd="sng">
              <a:solidFill>
                <a:schemeClr val="tx1"/>
              </a:solidFill>
              <a:prstDash val="solid"/>
              <a:headEnd type="none" w="med" len="med"/>
              <a:tailEnd type="none" w="med" len="med"/>
            </a:ln>
          </p:spPr>
        </p:sp>
        <p:sp>
          <p:nvSpPr>
            <p:cNvPr id="19487" name="Line 10"/>
            <p:cNvSpPr/>
            <p:nvPr/>
          </p:nvSpPr>
          <p:spPr>
            <a:xfrm>
              <a:off x="5040" y="1504"/>
              <a:ext cx="0" cy="464"/>
            </a:xfrm>
            <a:prstGeom prst="line">
              <a:avLst/>
            </a:prstGeom>
            <a:ln w="63500" cap="flat" cmpd="sng">
              <a:solidFill>
                <a:schemeClr val="tx1"/>
              </a:solidFill>
              <a:prstDash val="solid"/>
              <a:headEnd type="none" w="med" len="med"/>
              <a:tailEnd type="none" w="med" len="med"/>
            </a:ln>
          </p:spPr>
        </p:sp>
      </p:grpSp>
      <p:grpSp>
        <p:nvGrpSpPr>
          <p:cNvPr id="3" name="Group 11"/>
          <p:cNvGrpSpPr/>
          <p:nvPr/>
        </p:nvGrpSpPr>
        <p:grpSpPr>
          <a:xfrm>
            <a:off x="1370965" y="1864360"/>
            <a:ext cx="3657600" cy="2612232"/>
            <a:chOff x="240" y="1968"/>
            <a:chExt cx="3072" cy="2194"/>
          </a:xfrm>
        </p:grpSpPr>
        <p:pic>
          <p:nvPicPr>
            <p:cNvPr id="19475" name="Picture 12" descr="20061111101455"/>
            <p:cNvPicPr>
              <a:picLocks noChangeAspect="1"/>
            </p:cNvPicPr>
            <p:nvPr/>
          </p:nvPicPr>
          <p:blipFill>
            <a:blip r:embed="rId1"/>
            <a:stretch>
              <a:fillRect/>
            </a:stretch>
          </p:blipFill>
          <p:spPr>
            <a:xfrm>
              <a:off x="240" y="1968"/>
              <a:ext cx="957" cy="1488"/>
            </a:xfrm>
            <a:prstGeom prst="rect">
              <a:avLst/>
            </a:prstGeom>
            <a:noFill/>
            <a:ln w="9525" cap="flat" cmpd="sng">
              <a:solidFill>
                <a:srgbClr val="FF0000"/>
              </a:solidFill>
              <a:prstDash val="solid"/>
              <a:miter/>
              <a:headEnd type="none" w="med" len="med"/>
              <a:tailEnd type="none" w="med" len="med"/>
            </a:ln>
          </p:spPr>
        </p:pic>
        <p:pic>
          <p:nvPicPr>
            <p:cNvPr id="19476" name="Picture 13" descr="196mc"/>
            <p:cNvPicPr>
              <a:picLocks noChangeAspect="1"/>
            </p:cNvPicPr>
            <p:nvPr/>
          </p:nvPicPr>
          <p:blipFill>
            <a:blip r:embed="rId2"/>
            <a:stretch>
              <a:fillRect/>
            </a:stretch>
          </p:blipFill>
          <p:spPr>
            <a:xfrm>
              <a:off x="1248" y="1968"/>
              <a:ext cx="967" cy="1488"/>
            </a:xfrm>
            <a:prstGeom prst="rect">
              <a:avLst/>
            </a:prstGeom>
            <a:noFill/>
            <a:ln w="9525" cap="flat" cmpd="sng">
              <a:solidFill>
                <a:srgbClr val="FF0000"/>
              </a:solidFill>
              <a:prstDash val="solid"/>
              <a:miter/>
              <a:headEnd type="none" w="med" len="med"/>
              <a:tailEnd type="none" w="med" len="med"/>
            </a:ln>
          </p:spPr>
        </p:pic>
        <p:pic>
          <p:nvPicPr>
            <p:cNvPr id="19477" name="Picture 14" descr="zhuxi1"/>
            <p:cNvPicPr>
              <a:picLocks noChangeAspect="1"/>
            </p:cNvPicPr>
            <p:nvPr/>
          </p:nvPicPr>
          <p:blipFill>
            <a:blip r:embed="rId3"/>
            <a:stretch>
              <a:fillRect/>
            </a:stretch>
          </p:blipFill>
          <p:spPr>
            <a:xfrm>
              <a:off x="2256" y="1968"/>
              <a:ext cx="960" cy="1488"/>
            </a:xfrm>
            <a:prstGeom prst="rect">
              <a:avLst/>
            </a:prstGeom>
            <a:noFill/>
            <a:ln w="9525" cap="flat" cmpd="sng">
              <a:solidFill>
                <a:srgbClr val="FF0000"/>
              </a:solidFill>
              <a:prstDash val="solid"/>
              <a:miter/>
              <a:headEnd type="none" w="med" len="med"/>
              <a:tailEnd type="none" w="med" len="med"/>
            </a:ln>
          </p:spPr>
        </p:pic>
        <p:sp>
          <p:nvSpPr>
            <p:cNvPr id="19478" name="Rectangle 15"/>
            <p:cNvSpPr/>
            <p:nvPr/>
          </p:nvSpPr>
          <p:spPr>
            <a:xfrm>
              <a:off x="243" y="3481"/>
              <a:ext cx="1050" cy="658"/>
            </a:xfrm>
            <a:prstGeom prst="rect">
              <a:avLst/>
            </a:prstGeom>
            <a:noFill/>
            <a:ln w="9525">
              <a:noFill/>
            </a:ln>
          </p:spPr>
          <p:txBody>
            <a:bodyPr wrap="none" anchor="ctr">
              <a:spAutoFit/>
            </a:bodyPr>
            <a:p>
              <a:pPr algn="ctr"/>
              <a:r>
                <a:rPr lang="zh-CN" altLang="en-US" sz="2400" b="1" u="none" dirty="0">
                  <a:latin typeface="微软雅黑" panose="020B0503020204020204" charset="-122"/>
                  <a:ea typeface="微软雅黑" panose="020B0503020204020204" charset="-122"/>
                  <a:cs typeface="微软雅黑" panose="020B0503020204020204" charset="-122"/>
                </a:rPr>
                <a:t>程颢</a:t>
              </a:r>
              <a:endParaRPr lang="zh-CN" altLang="en-US" sz="2400" b="1" u="none" dirty="0">
                <a:latin typeface="微软雅黑" panose="020B0503020204020204" charset="-122"/>
                <a:ea typeface="微软雅黑" panose="020B0503020204020204" charset="-122"/>
                <a:cs typeface="微软雅黑" panose="020B0503020204020204" charset="-122"/>
              </a:endParaRPr>
            </a:p>
            <a:p>
              <a:pPr algn="ctr"/>
              <a:r>
                <a:rPr lang="zh-CN" altLang="en-US" sz="2100" b="1" u="none" dirty="0">
                  <a:latin typeface="微软雅黑" panose="020B0503020204020204" charset="-122"/>
                  <a:ea typeface="微软雅黑" panose="020B0503020204020204" charset="-122"/>
                  <a:cs typeface="微软雅黑" panose="020B0503020204020204" charset="-122"/>
                </a:rPr>
                <a:t>（北宋）</a:t>
              </a:r>
              <a:r>
                <a:rPr lang="zh-CN" altLang="en-US" sz="1015" u="none" dirty="0">
                  <a:latin typeface="微软雅黑" panose="020B0503020204020204" charset="-122"/>
                  <a:ea typeface="微软雅黑" panose="020B0503020204020204" charset="-122"/>
                  <a:cs typeface="微软雅黑" panose="020B0503020204020204" charset="-122"/>
                </a:rPr>
                <a:t> </a:t>
              </a:r>
              <a:endParaRPr lang="zh-CN" altLang="en-US" sz="1015" u="none" dirty="0">
                <a:latin typeface="微软雅黑" panose="020B0503020204020204" charset="-122"/>
                <a:ea typeface="微软雅黑" panose="020B0503020204020204" charset="-122"/>
                <a:cs typeface="微软雅黑" panose="020B0503020204020204" charset="-122"/>
              </a:endParaRPr>
            </a:p>
          </p:txBody>
        </p:sp>
        <p:sp>
          <p:nvSpPr>
            <p:cNvPr id="19479" name="Rectangle 16"/>
            <p:cNvSpPr/>
            <p:nvPr/>
          </p:nvSpPr>
          <p:spPr>
            <a:xfrm>
              <a:off x="1296" y="3482"/>
              <a:ext cx="1104" cy="658"/>
            </a:xfrm>
            <a:prstGeom prst="rect">
              <a:avLst/>
            </a:prstGeom>
            <a:noFill/>
            <a:ln w="9525">
              <a:noFill/>
            </a:ln>
          </p:spPr>
          <p:txBody>
            <a:bodyPr anchor="ctr">
              <a:spAutoFit/>
            </a:bodyPr>
            <a:p>
              <a:pPr algn="ctr"/>
              <a:r>
                <a:rPr lang="zh-CN" altLang="en-US" sz="2400" b="1" u="none" dirty="0">
                  <a:latin typeface="微软雅黑" panose="020B0503020204020204" charset="-122"/>
                  <a:ea typeface="微软雅黑" panose="020B0503020204020204" charset="-122"/>
                  <a:cs typeface="微软雅黑" panose="020B0503020204020204" charset="-122"/>
                </a:rPr>
                <a:t>程颐</a:t>
              </a:r>
              <a:r>
                <a:rPr lang="zh-CN" altLang="en-US" sz="2100" b="1" u="none" dirty="0">
                  <a:latin typeface="微软雅黑" panose="020B0503020204020204" charset="-122"/>
                  <a:ea typeface="微软雅黑" panose="020B0503020204020204" charset="-122"/>
                  <a:cs typeface="微软雅黑" panose="020B0503020204020204" charset="-122"/>
                </a:rPr>
                <a:t>（北宋）</a:t>
              </a:r>
              <a:endParaRPr lang="zh-CN" altLang="en-US" sz="2100" b="1" u="none" dirty="0">
                <a:latin typeface="微软雅黑" panose="020B0503020204020204" charset="-122"/>
                <a:ea typeface="微软雅黑" panose="020B0503020204020204" charset="-122"/>
                <a:cs typeface="微软雅黑" panose="020B0503020204020204" charset="-122"/>
              </a:endParaRPr>
            </a:p>
          </p:txBody>
        </p:sp>
        <p:sp>
          <p:nvSpPr>
            <p:cNvPr id="19480" name="Rectangle 17"/>
            <p:cNvSpPr/>
            <p:nvPr/>
          </p:nvSpPr>
          <p:spPr>
            <a:xfrm>
              <a:off x="2256" y="3504"/>
              <a:ext cx="1056" cy="658"/>
            </a:xfrm>
            <a:prstGeom prst="rect">
              <a:avLst/>
            </a:prstGeom>
            <a:noFill/>
            <a:ln w="9525">
              <a:noFill/>
            </a:ln>
          </p:spPr>
          <p:txBody>
            <a:bodyPr>
              <a:spAutoFit/>
            </a:bodyPr>
            <a:p>
              <a:pPr algn="ctr"/>
              <a:r>
                <a:rPr lang="zh-CN" altLang="en-US" sz="2400" b="1" u="none" dirty="0">
                  <a:latin typeface="微软雅黑" panose="020B0503020204020204" charset="-122"/>
                  <a:ea typeface="微软雅黑" panose="020B0503020204020204" charset="-122"/>
                  <a:cs typeface="微软雅黑" panose="020B0503020204020204" charset="-122"/>
                </a:rPr>
                <a:t>朱熹</a:t>
              </a:r>
              <a:r>
                <a:rPr lang="zh-CN" altLang="en-US" sz="2100" b="1" u="none" dirty="0">
                  <a:latin typeface="微软雅黑" panose="020B0503020204020204" charset="-122"/>
                  <a:ea typeface="微软雅黑" panose="020B0503020204020204" charset="-122"/>
                  <a:cs typeface="微软雅黑" panose="020B0503020204020204" charset="-122"/>
                </a:rPr>
                <a:t>（南宋）</a:t>
              </a:r>
              <a:endParaRPr lang="zh-CN" altLang="en-US" sz="2100" b="1" u="none" dirty="0">
                <a:latin typeface="微软雅黑" panose="020B0503020204020204" charset="-122"/>
                <a:ea typeface="微软雅黑" panose="020B0503020204020204" charset="-122"/>
                <a:cs typeface="微软雅黑" panose="020B0503020204020204" charset="-122"/>
              </a:endParaRPr>
            </a:p>
          </p:txBody>
        </p:sp>
      </p:grpSp>
      <p:grpSp>
        <p:nvGrpSpPr>
          <p:cNvPr id="4" name="Group 18"/>
          <p:cNvGrpSpPr/>
          <p:nvPr/>
        </p:nvGrpSpPr>
        <p:grpSpPr>
          <a:xfrm>
            <a:off x="5314315" y="1864360"/>
            <a:ext cx="2514600" cy="2596753"/>
            <a:chOff x="3552" y="1968"/>
            <a:chExt cx="2112" cy="2181"/>
          </a:xfrm>
        </p:grpSpPr>
        <p:pic>
          <p:nvPicPr>
            <p:cNvPr id="19471" name="Picture 19" descr="W020060703378287731117"/>
            <p:cNvPicPr>
              <a:picLocks noChangeAspect="1"/>
            </p:cNvPicPr>
            <p:nvPr/>
          </p:nvPicPr>
          <p:blipFill>
            <a:blip r:embed="rId4"/>
            <a:stretch>
              <a:fillRect/>
            </a:stretch>
          </p:blipFill>
          <p:spPr>
            <a:xfrm>
              <a:off x="3552" y="1968"/>
              <a:ext cx="1008" cy="1488"/>
            </a:xfrm>
            <a:prstGeom prst="rect">
              <a:avLst/>
            </a:prstGeom>
            <a:noFill/>
            <a:ln w="9525" cap="flat" cmpd="sng">
              <a:solidFill>
                <a:srgbClr val="FF0000"/>
              </a:solidFill>
              <a:prstDash val="solid"/>
              <a:miter/>
              <a:headEnd type="none" w="med" len="med"/>
              <a:tailEnd type="none" w="med" len="med"/>
            </a:ln>
          </p:spPr>
        </p:pic>
        <p:pic>
          <p:nvPicPr>
            <p:cNvPr id="19472" name="Picture 20" descr="W020060703378291857292"/>
            <p:cNvPicPr>
              <a:picLocks noChangeAspect="1"/>
            </p:cNvPicPr>
            <p:nvPr/>
          </p:nvPicPr>
          <p:blipFill>
            <a:blip r:embed="rId5"/>
            <a:stretch>
              <a:fillRect/>
            </a:stretch>
          </p:blipFill>
          <p:spPr>
            <a:xfrm>
              <a:off x="4608" y="1968"/>
              <a:ext cx="1008" cy="1488"/>
            </a:xfrm>
            <a:prstGeom prst="rect">
              <a:avLst/>
            </a:prstGeom>
            <a:noFill/>
            <a:ln w="9525" cap="flat" cmpd="sng">
              <a:solidFill>
                <a:srgbClr val="FF0000"/>
              </a:solidFill>
              <a:prstDash val="solid"/>
              <a:miter/>
              <a:headEnd type="none" w="med" len="med"/>
              <a:tailEnd type="none" w="med" len="med"/>
            </a:ln>
          </p:spPr>
        </p:pic>
        <p:sp>
          <p:nvSpPr>
            <p:cNvPr id="81941" name="Rectangle 21"/>
            <p:cNvSpPr>
              <a:spLocks noChangeArrowheads="1"/>
            </p:cNvSpPr>
            <p:nvPr/>
          </p:nvSpPr>
          <p:spPr bwMode="auto">
            <a:xfrm>
              <a:off x="3648" y="3491"/>
              <a:ext cx="1056" cy="658"/>
            </a:xfrm>
            <a:prstGeom prst="rect">
              <a:avLst/>
            </a:prstGeom>
            <a:noFill/>
            <a:ln w="9525">
              <a:noFill/>
              <a:miter lim="800000"/>
            </a:ln>
            <a:effectLst/>
          </p:spPr>
          <p:txBody>
            <a:bodyPr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陆九渊</a:t>
              </a:r>
              <a:r>
                <a:rPr kumimoji="1" lang="zh-CN" altLang="en-US" sz="2100" b="1"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（南宋）</a:t>
              </a:r>
              <a:r>
                <a:rPr kumimoji="0" lang="zh-CN" altLang="en-US" b="0" i="0" u="none" strike="noStrike" kern="1200" cap="none" spc="0" normalizeH="0" baseline="0" noProof="0">
                  <a:ln>
                    <a:noFill/>
                  </a:ln>
                  <a:solidFill>
                    <a:schemeClr val="tx1"/>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rPr>
                <a:t> </a:t>
              </a:r>
              <a:endParaRPr kumimoji="0" lang="zh-CN" altLang="en-US" b="0" i="0" u="none" strike="noStrike" kern="1200" cap="none" spc="0" normalizeH="0" baseline="0" noProof="0">
                <a:ln>
                  <a:noFill/>
                </a:ln>
                <a:solidFill>
                  <a:schemeClr val="tx1"/>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endParaRPr>
            </a:p>
          </p:txBody>
        </p:sp>
        <p:sp>
          <p:nvSpPr>
            <p:cNvPr id="19474" name="Rectangle 22"/>
            <p:cNvSpPr/>
            <p:nvPr/>
          </p:nvSpPr>
          <p:spPr>
            <a:xfrm>
              <a:off x="4656" y="3491"/>
              <a:ext cx="1008" cy="658"/>
            </a:xfrm>
            <a:prstGeom prst="rect">
              <a:avLst/>
            </a:prstGeom>
            <a:noFill/>
            <a:ln w="9525">
              <a:noFill/>
            </a:ln>
          </p:spPr>
          <p:txBody>
            <a:bodyPr anchor="ctr">
              <a:spAutoFit/>
            </a:bodyPr>
            <a:p>
              <a:r>
                <a:rPr lang="zh-CN" altLang="en-US" sz="2400" b="1" u="none" dirty="0">
                  <a:latin typeface="微软雅黑" panose="020B0503020204020204" charset="-122"/>
                  <a:ea typeface="微软雅黑" panose="020B0503020204020204" charset="-122"/>
                  <a:cs typeface="微软雅黑" panose="020B0503020204020204" charset="-122"/>
                </a:rPr>
                <a:t>王守仁</a:t>
              </a:r>
              <a:r>
                <a:rPr lang="zh-CN" altLang="en-US" sz="2100" b="1" u="none" dirty="0">
                  <a:latin typeface="微软雅黑" panose="020B0503020204020204" charset="-122"/>
                  <a:ea typeface="微软雅黑" panose="020B0503020204020204" charset="-122"/>
                  <a:cs typeface="微软雅黑" panose="020B0503020204020204" charset="-122"/>
                </a:rPr>
                <a:t>（明）</a:t>
              </a:r>
              <a:endParaRPr lang="zh-CN" altLang="en-US" sz="2100" b="1" u="none" dirty="0">
                <a:latin typeface="微软雅黑" panose="020B0503020204020204" charset="-122"/>
                <a:ea typeface="微软雅黑" panose="020B0503020204020204" charset="-122"/>
                <a:cs typeface="微软雅黑" panose="020B0503020204020204" charset="-122"/>
              </a:endParaRPr>
            </a:p>
          </p:txBody>
        </p:sp>
      </p:grpSp>
      <p:grpSp>
        <p:nvGrpSpPr>
          <p:cNvPr id="5" name="Group 23"/>
          <p:cNvGrpSpPr/>
          <p:nvPr/>
        </p:nvGrpSpPr>
        <p:grpSpPr>
          <a:xfrm>
            <a:off x="2571115" y="492760"/>
            <a:ext cx="4400550" cy="1028700"/>
            <a:chOff x="1248" y="816"/>
            <a:chExt cx="3696" cy="864"/>
          </a:xfrm>
        </p:grpSpPr>
        <p:sp>
          <p:nvSpPr>
            <p:cNvPr id="19465" name="Line 24"/>
            <p:cNvSpPr/>
            <p:nvPr/>
          </p:nvSpPr>
          <p:spPr>
            <a:xfrm>
              <a:off x="2976" y="816"/>
              <a:ext cx="0" cy="224"/>
            </a:xfrm>
            <a:prstGeom prst="line">
              <a:avLst/>
            </a:prstGeom>
            <a:ln w="63500" cap="flat" cmpd="sng">
              <a:solidFill>
                <a:schemeClr val="tx1"/>
              </a:solidFill>
              <a:prstDash val="solid"/>
              <a:headEnd type="none" w="med" len="med"/>
              <a:tailEnd type="none" w="med" len="med"/>
            </a:ln>
          </p:spPr>
        </p:sp>
        <p:sp>
          <p:nvSpPr>
            <p:cNvPr id="19466" name="Line 25"/>
            <p:cNvSpPr/>
            <p:nvPr/>
          </p:nvSpPr>
          <p:spPr>
            <a:xfrm>
              <a:off x="1804" y="1040"/>
              <a:ext cx="2371" cy="1"/>
            </a:xfrm>
            <a:prstGeom prst="line">
              <a:avLst/>
            </a:prstGeom>
            <a:ln w="63500" cap="flat" cmpd="sng">
              <a:solidFill>
                <a:schemeClr val="tx1"/>
              </a:solidFill>
              <a:prstDash val="solid"/>
              <a:headEnd type="none" w="med" len="med"/>
              <a:tailEnd type="none" w="med" len="med"/>
            </a:ln>
          </p:spPr>
        </p:sp>
        <p:sp>
          <p:nvSpPr>
            <p:cNvPr id="19467" name="Line 26"/>
            <p:cNvSpPr/>
            <p:nvPr/>
          </p:nvSpPr>
          <p:spPr>
            <a:xfrm>
              <a:off x="1824" y="1040"/>
              <a:ext cx="0" cy="464"/>
            </a:xfrm>
            <a:prstGeom prst="line">
              <a:avLst/>
            </a:prstGeom>
            <a:ln w="63500" cap="flat" cmpd="sng">
              <a:solidFill>
                <a:schemeClr val="tx1"/>
              </a:solidFill>
              <a:prstDash val="solid"/>
              <a:headEnd type="none" w="med" len="med"/>
              <a:tailEnd type="none" w="med" len="med"/>
            </a:ln>
          </p:spPr>
        </p:sp>
        <p:sp>
          <p:nvSpPr>
            <p:cNvPr id="19468" name="Line 27"/>
            <p:cNvSpPr/>
            <p:nvPr/>
          </p:nvSpPr>
          <p:spPr>
            <a:xfrm>
              <a:off x="4176" y="1040"/>
              <a:ext cx="0" cy="464"/>
            </a:xfrm>
            <a:prstGeom prst="line">
              <a:avLst/>
            </a:prstGeom>
            <a:ln w="63500" cap="flat" cmpd="sng">
              <a:solidFill>
                <a:schemeClr val="tx1"/>
              </a:solidFill>
              <a:prstDash val="solid"/>
              <a:headEnd type="none" w="med" len="med"/>
              <a:tailEnd type="none" w="med" len="med"/>
            </a:ln>
          </p:spPr>
        </p:sp>
        <p:sp>
          <p:nvSpPr>
            <p:cNvPr id="19469" name="Rectangle 28"/>
            <p:cNvSpPr/>
            <p:nvPr/>
          </p:nvSpPr>
          <p:spPr>
            <a:xfrm>
              <a:off x="1248" y="1344"/>
              <a:ext cx="1152" cy="336"/>
            </a:xfrm>
            <a:prstGeom prst="rect">
              <a:avLst/>
            </a:prstGeom>
            <a:solidFill>
              <a:schemeClr val="bg1"/>
            </a:solidFill>
            <a:ln w="9525">
              <a:noFill/>
            </a:ln>
          </p:spPr>
          <p:txBody>
            <a:bodyPr wrap="none" anchor="ctr"/>
            <a:p>
              <a:pPr algn="ctr"/>
              <a:r>
                <a:rPr lang="zh-CN" altLang="en-US" sz="2400" b="1" u="none" dirty="0">
                  <a:latin typeface="微软雅黑" panose="020B0503020204020204" charset="-122"/>
                  <a:ea typeface="微软雅黑" panose="020B0503020204020204" charset="-122"/>
                  <a:cs typeface="微软雅黑" panose="020B0503020204020204" charset="-122"/>
                </a:rPr>
                <a:t>程朱理学</a:t>
              </a:r>
              <a:endParaRPr lang="zh-CN" altLang="en-US" sz="2400" b="1" u="none" dirty="0">
                <a:latin typeface="微软雅黑" panose="020B0503020204020204" charset="-122"/>
                <a:ea typeface="微软雅黑" panose="020B0503020204020204" charset="-122"/>
                <a:cs typeface="微软雅黑" panose="020B0503020204020204" charset="-122"/>
              </a:endParaRPr>
            </a:p>
          </p:txBody>
        </p:sp>
        <p:sp>
          <p:nvSpPr>
            <p:cNvPr id="19470" name="Rectangle 29"/>
            <p:cNvSpPr/>
            <p:nvPr/>
          </p:nvSpPr>
          <p:spPr>
            <a:xfrm>
              <a:off x="3792" y="1344"/>
              <a:ext cx="1152" cy="336"/>
            </a:xfrm>
            <a:prstGeom prst="rect">
              <a:avLst/>
            </a:prstGeom>
            <a:solidFill>
              <a:schemeClr val="bg1"/>
            </a:solidFill>
            <a:ln w="9525">
              <a:noFill/>
            </a:ln>
          </p:spPr>
          <p:txBody>
            <a:bodyPr wrap="none" anchor="ctr"/>
            <a:p>
              <a:pPr algn="ctr"/>
              <a:r>
                <a:rPr lang="zh-CN" altLang="en-US" sz="2400" b="1" u="none" dirty="0">
                  <a:latin typeface="微软雅黑" panose="020B0503020204020204" charset="-122"/>
                  <a:ea typeface="微软雅黑" panose="020B0503020204020204" charset="-122"/>
                  <a:cs typeface="微软雅黑" panose="020B0503020204020204" charset="-122"/>
                </a:rPr>
                <a:t>陆王心学</a:t>
              </a:r>
              <a:endParaRPr lang="zh-CN" altLang="en-US" sz="2400" b="1" u="none" dirty="0">
                <a:latin typeface="微软雅黑" panose="020B0503020204020204" charset="-122"/>
                <a:ea typeface="微软雅黑" panose="020B0503020204020204" charset="-122"/>
                <a:cs typeface="微软雅黑" panose="020B0503020204020204" charset="-122"/>
              </a:endParaRPr>
            </a:p>
          </p:txBody>
        </p:sp>
      </p:grpSp>
      <p:sp>
        <p:nvSpPr>
          <p:cNvPr id="8" name="文本框 7"/>
          <p:cNvSpPr txBox="1"/>
          <p:nvPr/>
        </p:nvSpPr>
        <p:spPr>
          <a:xfrm>
            <a:off x="2143601" y="4537234"/>
            <a:ext cx="792480" cy="460375"/>
          </a:xfrm>
          <a:prstGeom prst="rect">
            <a:avLst/>
          </a:prstGeom>
          <a:gradFill>
            <a:gsLst>
              <a:gs pos="100000">
                <a:srgbClr val="FFC000"/>
              </a:gs>
              <a:gs pos="100000">
                <a:srgbClr val="838309"/>
              </a:gs>
            </a:gsLst>
            <a:lin ang="5400000" scaled="0"/>
          </a:gradFill>
        </p:spPr>
        <p:txBody>
          <a:bodyPr wrap="none" rtlCol="0" anchor="t">
            <a:spAutoFit/>
          </a:bodyPr>
          <a:p>
            <a:r>
              <a:rPr lang="zh-CN" altLang="en-US" sz="2400" b="1" u="none" dirty="0">
                <a:latin typeface="微软雅黑" panose="020B0503020204020204" charset="-122"/>
                <a:ea typeface="微软雅黑" panose="020B0503020204020204" charset="-122"/>
                <a:cs typeface="微软雅黑" panose="020B0503020204020204" charset="-122"/>
                <a:sym typeface="+mn-ea"/>
              </a:rPr>
              <a:t>创立</a:t>
            </a:r>
            <a:endParaRPr lang="zh-CN" altLang="en-US" sz="2400" b="1" u="none" dirty="0">
              <a:latin typeface="微软雅黑" panose="020B0503020204020204" charset="-122"/>
              <a:ea typeface="微软雅黑" panose="020B0503020204020204" charset="-122"/>
              <a:cs typeface="微软雅黑" panose="020B0503020204020204" charset="-122"/>
              <a:sym typeface="+mn-ea"/>
            </a:endParaRPr>
          </a:p>
        </p:txBody>
      </p:sp>
      <p:sp>
        <p:nvSpPr>
          <p:cNvPr id="9" name="文本框 8"/>
          <p:cNvSpPr txBox="1"/>
          <p:nvPr/>
        </p:nvSpPr>
        <p:spPr>
          <a:xfrm>
            <a:off x="4003675" y="4537234"/>
            <a:ext cx="792480" cy="460375"/>
          </a:xfrm>
          <a:prstGeom prst="rect">
            <a:avLst/>
          </a:prstGeom>
          <a:gradFill>
            <a:gsLst>
              <a:gs pos="100000">
                <a:srgbClr val="FFC000"/>
              </a:gs>
              <a:gs pos="100000">
                <a:srgbClr val="838309"/>
              </a:gs>
            </a:gsLst>
            <a:lin ang="5400000" scaled="0"/>
          </a:gradFill>
        </p:spPr>
        <p:txBody>
          <a:bodyPr wrap="none" rtlCol="0" anchor="t">
            <a:spAutoFit/>
          </a:bodyPr>
          <a:p>
            <a:r>
              <a:rPr lang="zh-CN" altLang="en-US" sz="2400" b="1" u="none" dirty="0">
                <a:latin typeface="微软雅黑" panose="020B0503020204020204" charset="-122"/>
                <a:ea typeface="微软雅黑" panose="020B0503020204020204" charset="-122"/>
                <a:cs typeface="微软雅黑" panose="020B0503020204020204" charset="-122"/>
                <a:sym typeface="+mn-ea"/>
              </a:rPr>
              <a:t>成熟</a:t>
            </a:r>
            <a:endParaRPr lang="zh-CN" altLang="en-US" sz="2400" b="1" u="none" dirty="0">
              <a:latin typeface="微软雅黑" panose="020B0503020204020204" charset="-122"/>
              <a:ea typeface="微软雅黑" panose="020B0503020204020204" charset="-122"/>
              <a:cs typeface="微软雅黑" panose="020B0503020204020204" charset="-122"/>
              <a:sym typeface="+mn-ea"/>
            </a:endParaRPr>
          </a:p>
        </p:txBody>
      </p:sp>
      <p:sp>
        <p:nvSpPr>
          <p:cNvPr id="10" name="文本框 9"/>
          <p:cNvSpPr txBox="1"/>
          <p:nvPr/>
        </p:nvSpPr>
        <p:spPr>
          <a:xfrm>
            <a:off x="6189345" y="4537234"/>
            <a:ext cx="792480" cy="460375"/>
          </a:xfrm>
          <a:prstGeom prst="rect">
            <a:avLst/>
          </a:prstGeom>
          <a:gradFill>
            <a:gsLst>
              <a:gs pos="100000">
                <a:srgbClr val="FFC000"/>
              </a:gs>
              <a:gs pos="100000">
                <a:srgbClr val="838309"/>
              </a:gs>
            </a:gsLst>
            <a:lin ang="5400000" scaled="0"/>
          </a:gradFill>
        </p:spPr>
        <p:txBody>
          <a:bodyPr wrap="none" rtlCol="0" anchor="t">
            <a:spAutoFit/>
          </a:bodyPr>
          <a:p>
            <a:r>
              <a:rPr lang="zh-CN" altLang="en-US" sz="2400" b="1" u="none">
                <a:latin typeface="微软雅黑" panose="020B0503020204020204" charset="-122"/>
                <a:ea typeface="微软雅黑" panose="020B0503020204020204" charset="-122"/>
                <a:cs typeface="微软雅黑" panose="020B0503020204020204" charset="-122"/>
              </a:rPr>
              <a:t>发展</a:t>
            </a:r>
            <a:endParaRPr lang="zh-CN" altLang="en-US" sz="2400" b="1" u="none">
              <a:latin typeface="微软雅黑" panose="020B0503020204020204" charset="-122"/>
              <a:ea typeface="微软雅黑" panose="020B0503020204020204" charset="-122"/>
              <a:cs typeface="微软雅黑" panose="020B0503020204020204" charset="-122"/>
            </a:endParaRPr>
          </a:p>
        </p:txBody>
      </p:sp>
      <p:sp>
        <p:nvSpPr>
          <p:cNvPr id="50189" name="Rectangle 7"/>
          <p:cNvSpPr/>
          <p:nvPr/>
        </p:nvSpPr>
        <p:spPr>
          <a:xfrm>
            <a:off x="2001353" y="1864360"/>
            <a:ext cx="2290810" cy="460375"/>
          </a:xfrm>
          <a:prstGeom prst="rect">
            <a:avLst/>
          </a:prstGeom>
          <a:solidFill>
            <a:srgbClr val="FFC000"/>
          </a:solidFill>
          <a:ln w="9525" cap="flat" cmpd="sng">
            <a:solidFill>
              <a:schemeClr val="bg1"/>
            </a:solidFill>
            <a:prstDash val="solid"/>
            <a:miter/>
            <a:headEnd type="none" w="med" len="med"/>
            <a:tailEnd type="none" w="med" len="med"/>
          </a:ln>
        </p:spPr>
        <p:txBody>
          <a:bodyPr>
            <a:spAutoFit/>
          </a:bodyPr>
          <a:p>
            <a:pPr algn="ctr"/>
            <a:r>
              <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rPr>
              <a:t>客观唯心主义</a:t>
            </a:r>
            <a:endPar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50191" name="Text Box 9"/>
          <p:cNvSpPr txBox="1"/>
          <p:nvPr/>
        </p:nvSpPr>
        <p:spPr>
          <a:xfrm>
            <a:off x="5471998" y="1864360"/>
            <a:ext cx="2227686" cy="460375"/>
          </a:xfrm>
          <a:prstGeom prst="rect">
            <a:avLst/>
          </a:prstGeom>
          <a:solidFill>
            <a:srgbClr val="FFC000"/>
          </a:solidFill>
          <a:ln w="9525" cap="flat" cmpd="sng">
            <a:solidFill>
              <a:schemeClr val="bg1"/>
            </a:solidFill>
            <a:prstDash val="solid"/>
            <a:miter/>
            <a:headEnd type="none" w="med" len="med"/>
            <a:tailEnd type="none" w="med" len="med"/>
          </a:ln>
        </p:spPr>
        <p:txBody>
          <a:bodyPr>
            <a:spAutoFit/>
          </a:bodyPr>
          <a:p>
            <a:pPr algn="ctr"/>
            <a:r>
              <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rPr>
              <a:t>主观唯心主义</a:t>
            </a:r>
            <a:endPar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
                                        <p:tgtEl>
                                          <p:spTgt spid="5"/>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lide(fromBottom)">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lide(fromBottom)">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linds(horizontal)">
                                      <p:cBhvr>
                                        <p:cTn id="26" dur="500"/>
                                        <p:tgtEl>
                                          <p:spTgt spid="8"/>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linds(horizontal)">
                                      <p:cBhvr>
                                        <p:cTn id="29" dur="500"/>
                                        <p:tgtEl>
                                          <p:spTgt spid="9"/>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0189"/>
                                        </p:tgtEl>
                                        <p:attrNameLst>
                                          <p:attrName>style.visibility</p:attrName>
                                        </p:attrNameLst>
                                      </p:cBhvr>
                                      <p:to>
                                        <p:strVal val="visible"/>
                                      </p:to>
                                    </p:set>
                                    <p:animEffect transition="in" filter="blinds(horizontal)">
                                      <p:cBhvr>
                                        <p:cTn id="37" dur="500"/>
                                        <p:tgtEl>
                                          <p:spTgt spid="50189"/>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50191"/>
                                        </p:tgtEl>
                                        <p:attrNameLst>
                                          <p:attrName>style.visibility</p:attrName>
                                        </p:attrNameLst>
                                      </p:cBhvr>
                                      <p:to>
                                        <p:strVal val="visible"/>
                                      </p:to>
                                    </p:set>
                                    <p:animEffect transition="in" filter="blinds(horizontal)">
                                      <p:cBhvr>
                                        <p:cTn id="40" dur="500"/>
                                        <p:tgtEl>
                                          <p:spTgt spid="501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P spid="10" grpId="0" bldLvl="0" animBg="1"/>
      <p:bldP spid="50189" grpId="0" bldLvl="0" animBg="1"/>
      <p:bldP spid="50191"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Text Box 3"/>
          <p:cNvSpPr txBox="1"/>
          <p:nvPr/>
        </p:nvSpPr>
        <p:spPr>
          <a:xfrm>
            <a:off x="134779" y="4569381"/>
            <a:ext cx="4400550" cy="414020"/>
          </a:xfrm>
          <a:prstGeom prst="rect">
            <a:avLst/>
          </a:prstGeom>
          <a:noFill/>
          <a:ln w="9525">
            <a:noFill/>
          </a:ln>
        </p:spPr>
        <p:txBody>
          <a:bodyPr anchor="t">
            <a:spAutoFit/>
          </a:bodyPr>
          <a:p>
            <a:r>
              <a:rPr lang="en-US" altLang="zh-CN" sz="2100" b="1" dirty="0">
                <a:solidFill>
                  <a:srgbClr val="FF0000"/>
                </a:solidFill>
                <a:latin typeface="微软雅黑" panose="020B0503020204020204" charset="-122"/>
                <a:ea typeface="微软雅黑" panose="020B0503020204020204" charset="-122"/>
                <a:cs typeface="微软雅黑" panose="020B0503020204020204" charset="-122"/>
              </a:rPr>
              <a:t>《</a:t>
            </a:r>
            <a:r>
              <a:rPr lang="zh-CN" altLang="en-US" sz="2100" b="1" dirty="0">
                <a:solidFill>
                  <a:srgbClr val="FF0000"/>
                </a:solidFill>
                <a:latin typeface="微软雅黑" panose="020B0503020204020204" charset="-122"/>
                <a:ea typeface="微软雅黑" panose="020B0503020204020204" charset="-122"/>
                <a:cs typeface="微软雅黑" panose="020B0503020204020204" charset="-122"/>
              </a:rPr>
              <a:t>三教图</a:t>
            </a:r>
            <a:r>
              <a:rPr lang="en-US" altLang="zh-CN" sz="2100" b="1" dirty="0">
                <a:solidFill>
                  <a:srgbClr val="FF0000"/>
                </a:solidFill>
                <a:latin typeface="微软雅黑" panose="020B0503020204020204" charset="-122"/>
                <a:ea typeface="微软雅黑" panose="020B0503020204020204" charset="-122"/>
                <a:cs typeface="微软雅黑" panose="020B0503020204020204" charset="-122"/>
              </a:rPr>
              <a:t>》</a:t>
            </a:r>
            <a:r>
              <a:rPr lang="zh-CN" altLang="en-US" sz="2100" b="1" dirty="0">
                <a:solidFill>
                  <a:srgbClr val="FF0000"/>
                </a:solidFill>
                <a:latin typeface="微软雅黑" panose="020B0503020204020204" charset="-122"/>
                <a:ea typeface="微软雅黑" panose="020B0503020204020204" charset="-122"/>
                <a:cs typeface="微软雅黑" panose="020B0503020204020204" charset="-122"/>
              </a:rPr>
              <a:t>清</a:t>
            </a:r>
            <a:r>
              <a:rPr lang="en-US" altLang="zh-CN" sz="2100" b="1" dirty="0">
                <a:solidFill>
                  <a:srgbClr val="FF0000"/>
                </a:solidFill>
                <a:latin typeface="微软雅黑" panose="020B0503020204020204" charset="-122"/>
                <a:ea typeface="微软雅黑" panose="020B0503020204020204" charset="-122"/>
                <a:cs typeface="微软雅黑" panose="020B0503020204020204" charset="-122"/>
              </a:rPr>
              <a:t>·</a:t>
            </a:r>
            <a:r>
              <a:rPr lang="zh-CN" altLang="en-US" sz="2100" b="1" dirty="0">
                <a:solidFill>
                  <a:srgbClr val="FF0000"/>
                </a:solidFill>
                <a:latin typeface="微软雅黑" panose="020B0503020204020204" charset="-122"/>
                <a:ea typeface="微软雅黑" panose="020B0503020204020204" charset="-122"/>
                <a:cs typeface="微软雅黑" panose="020B0503020204020204" charset="-122"/>
              </a:rPr>
              <a:t>丁云鹏</a:t>
            </a:r>
            <a:endParaRPr lang="zh-CN" altLang="en-US" sz="2100" b="1" dirty="0">
              <a:solidFill>
                <a:srgbClr val="FF0000"/>
              </a:solidFill>
              <a:latin typeface="微软雅黑" panose="020B0503020204020204" charset="-122"/>
              <a:ea typeface="微软雅黑" panose="020B0503020204020204" charset="-122"/>
              <a:cs typeface="微软雅黑" panose="020B0503020204020204" charset="-122"/>
            </a:endParaRPr>
          </a:p>
        </p:txBody>
      </p:sp>
      <p:pic>
        <p:nvPicPr>
          <p:cNvPr id="29698" name="Picture 4" descr="1"/>
          <p:cNvPicPr>
            <a:picLocks noChangeAspect="1"/>
          </p:cNvPicPr>
          <p:nvPr/>
        </p:nvPicPr>
        <p:blipFill>
          <a:blip r:embed="rId1">
            <a:lum contrast="11998"/>
          </a:blip>
          <a:stretch>
            <a:fillRect/>
          </a:stretch>
        </p:blipFill>
        <p:spPr>
          <a:xfrm>
            <a:off x="473075" y="690245"/>
            <a:ext cx="2505075" cy="3797935"/>
          </a:xfrm>
          <a:prstGeom prst="rect">
            <a:avLst/>
          </a:prstGeom>
          <a:noFill/>
          <a:ln w="19050" cap="flat" cmpd="sng">
            <a:solidFill>
              <a:srgbClr val="000000"/>
            </a:solidFill>
            <a:prstDash val="solid"/>
            <a:miter/>
            <a:headEnd type="none" w="med" len="med"/>
            <a:tailEnd type="none" w="med" len="med"/>
          </a:ln>
        </p:spPr>
      </p:pic>
      <p:sp>
        <p:nvSpPr>
          <p:cNvPr id="29699" name="AutoShape 5"/>
          <p:cNvSpPr/>
          <p:nvPr/>
        </p:nvSpPr>
        <p:spPr>
          <a:xfrm>
            <a:off x="3295650" y="702310"/>
            <a:ext cx="5687695" cy="4229100"/>
          </a:xfrm>
          <a:prstGeom prst="foldedCorner">
            <a:avLst>
              <a:gd name="adj" fmla="val 12500"/>
            </a:avLst>
          </a:prstGeom>
          <a:noFill/>
          <a:ln w="9525" cap="flat" cmpd="sng">
            <a:solidFill>
              <a:srgbClr val="000000"/>
            </a:solidFill>
            <a:prstDash val="solid"/>
            <a:round/>
            <a:headEnd type="none" w="med" len="med"/>
            <a:tailEnd type="none" w="med" len="med"/>
          </a:ln>
        </p:spPr>
        <p:txBody>
          <a:bodyPr wrap="none" anchor="ctr"/>
          <a:p>
            <a:pPr fontAlgn="base"/>
            <a:endParaRPr lang="zh-CN" altLang="en-US" sz="1015" strike="noStrike" noProof="1" dirty="0">
              <a:latin typeface="微软雅黑" panose="020B0503020204020204" charset="-122"/>
              <a:ea typeface="微软雅黑" panose="020B0503020204020204" charset="-122"/>
              <a:cs typeface="微软雅黑" panose="020B0503020204020204" charset="-122"/>
            </a:endParaRPr>
          </a:p>
        </p:txBody>
      </p:sp>
      <p:sp>
        <p:nvSpPr>
          <p:cNvPr id="29700" name="Text Box 2"/>
          <p:cNvSpPr txBox="1"/>
          <p:nvPr/>
        </p:nvSpPr>
        <p:spPr>
          <a:xfrm>
            <a:off x="3358674" y="704533"/>
            <a:ext cx="5562124" cy="4030980"/>
          </a:xfrm>
          <a:prstGeom prst="rect">
            <a:avLst/>
          </a:prstGeom>
          <a:noFill/>
          <a:ln w="9525">
            <a:noFill/>
          </a:ln>
        </p:spPr>
        <p:txBody>
          <a:bodyPr wrap="square" anchor="t">
            <a:spAutoFit/>
          </a:bodyPr>
          <a:p>
            <a:pPr>
              <a:lnSpc>
                <a:spcPct val="120000"/>
              </a:lnSpc>
              <a:spcBef>
                <a:spcPct val="20000"/>
              </a:spcBef>
            </a:pPr>
            <a:r>
              <a:rPr lang="zh-CN" altLang="en-US" sz="2000" b="1" dirty="0">
                <a:latin typeface="微软雅黑" panose="020B0503020204020204" charset="-122"/>
                <a:ea typeface="微软雅黑" panose="020B0503020204020204" charset="-122"/>
                <a:cs typeface="微软雅黑" panose="020B0503020204020204" charset="-122"/>
              </a:rPr>
              <a:t>右图中的三人从右至左分别是</a:t>
            </a:r>
            <a:r>
              <a:rPr lang="zh-CN" altLang="en-US" sz="2000" b="1" dirty="0">
                <a:solidFill>
                  <a:srgbClr val="FF0000"/>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老子、</a:t>
            </a:r>
            <a:r>
              <a:rPr lang="zh-CN" altLang="en-US" sz="2000" b="1" dirty="0">
                <a:solidFill>
                  <a:srgbClr val="FF0000"/>
                </a:solidFill>
                <a:latin typeface="微软雅黑" panose="020B0503020204020204" charset="-122"/>
                <a:ea typeface="微软雅黑" panose="020B0503020204020204" charset="-122"/>
                <a:cs typeface="微软雅黑" panose="020B0503020204020204" charset="-122"/>
              </a:rPr>
              <a:t>释迦牟尼、孔子</a:t>
            </a:r>
            <a:r>
              <a:rPr lang="zh-CN" altLang="en-US" sz="2000" b="1" dirty="0">
                <a:latin typeface="微软雅黑" panose="020B0503020204020204" charset="-122"/>
                <a:ea typeface="微软雅黑" panose="020B0503020204020204" charset="-122"/>
                <a:cs typeface="微软雅黑" panose="020B0503020204020204" charset="-122"/>
              </a:rPr>
              <a:t>三人于一图之中，正在辩经论道，画面中，释氏坐于菩提树下成为画面主体，老子坐于蒲草之上，与一身士大夫装束的孔子相对。此图反映了的实质问题是：</a:t>
            </a:r>
            <a:endParaRPr lang="zh-CN" altLang="en-US" sz="2000" b="1" dirty="0">
              <a:latin typeface="微软雅黑" panose="020B0503020204020204" charset="-122"/>
              <a:ea typeface="微软雅黑" panose="020B0503020204020204" charset="-122"/>
              <a:cs typeface="微软雅黑" panose="020B0503020204020204" charset="-122"/>
            </a:endParaRPr>
          </a:p>
          <a:p>
            <a:pPr>
              <a:lnSpc>
                <a:spcPct val="120000"/>
              </a:lnSpc>
              <a:spcBef>
                <a:spcPct val="20000"/>
              </a:spcBef>
            </a:pPr>
            <a:r>
              <a:rPr lang="en-US" altLang="zh-CN" sz="20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A</a:t>
            </a:r>
            <a:r>
              <a:rPr lang="zh-CN" altLang="en-US" sz="20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体现了中国古代“三教合一”的社会思潮</a:t>
            </a:r>
            <a:endParaRPr lang="zh-CN" altLang="en-US" sz="2000" b="1" dirty="0">
              <a:latin typeface="微软雅黑" panose="020B0503020204020204" charset="-122"/>
              <a:ea typeface="微软雅黑" panose="020B0503020204020204" charset="-122"/>
              <a:cs typeface="微软雅黑" panose="020B0503020204020204" charset="-122"/>
            </a:endParaRPr>
          </a:p>
          <a:p>
            <a:pPr>
              <a:lnSpc>
                <a:spcPct val="120000"/>
              </a:lnSpc>
              <a:spcBef>
                <a:spcPct val="20000"/>
              </a:spcBef>
            </a:pPr>
            <a:r>
              <a:rPr lang="en-US" altLang="zh-CN" sz="20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B</a:t>
            </a:r>
            <a:r>
              <a:rPr lang="zh-CN" altLang="en-US" sz="20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此三人不是同一时代，不可能同时出现</a:t>
            </a:r>
            <a:endParaRPr lang="zh-CN" altLang="en-US" sz="20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nSpc>
                <a:spcPct val="120000"/>
              </a:lnSpc>
              <a:spcBef>
                <a:spcPct val="20000"/>
              </a:spcBef>
            </a:pPr>
            <a:r>
              <a:rPr lang="en-US" altLang="zh-CN" sz="20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C</a:t>
            </a:r>
            <a:r>
              <a:rPr lang="zh-CN" altLang="en-US" sz="20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儒释道三家主张各异，冲突激烈</a:t>
            </a:r>
            <a:endParaRPr lang="zh-CN" altLang="en-US" sz="20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a:lnSpc>
                <a:spcPct val="120000"/>
              </a:lnSpc>
              <a:spcBef>
                <a:spcPct val="20000"/>
              </a:spcBef>
            </a:pPr>
            <a:r>
              <a:rPr lang="en-US" altLang="zh-CN" sz="20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D</a:t>
            </a:r>
            <a:r>
              <a:rPr lang="zh-CN" altLang="en-US" sz="2000" b="1" dirty="0">
                <a:latin typeface="微软雅黑" panose="020B0503020204020204" charset="-122"/>
                <a:ea typeface="微软雅黑" panose="020B0503020204020204" charset="-122"/>
                <a:cs typeface="微软雅黑" panose="020B0503020204020204" charset="-122"/>
                <a:sym typeface="宋体" panose="02010600030101010101" pitchFamily="2" charset="-122"/>
              </a:rPr>
              <a:t>主题反映了佛教对中国传统文化产生了决定性影响</a:t>
            </a:r>
            <a:endParaRPr lang="zh-CN" altLang="en-US" sz="2000" b="1" dirty="0">
              <a:latin typeface="微软雅黑" panose="020B0503020204020204" charset="-122"/>
              <a:ea typeface="微软雅黑" panose="020B0503020204020204" charset="-122"/>
              <a:cs typeface="微软雅黑" panose="020B0503020204020204" charset="-122"/>
              <a:sym typeface="宋体" panose="02010600030101010101" pitchFamily="2" charset="-122"/>
            </a:endParaRPr>
          </a:p>
        </p:txBody>
      </p:sp>
      <p:sp>
        <p:nvSpPr>
          <p:cNvPr id="219140" name="矩形 219139"/>
          <p:cNvSpPr/>
          <p:nvPr/>
        </p:nvSpPr>
        <p:spPr>
          <a:xfrm>
            <a:off x="7521575" y="4267835"/>
            <a:ext cx="617855" cy="798195"/>
          </a:xfrm>
          <a:prstGeom prst="rect">
            <a:avLst/>
          </a:prstGeom>
        </p:spPr>
        <p:txBody>
          <a:bodyPr wrap="none" fromWordArt="1">
            <a:prstTxWarp prst="textCascadeUp">
              <a:avLst>
                <a:gd name="adj" fmla="val 8163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2700">
                <a:gradFill rotWithShape="0">
                  <a:gsLst>
                    <a:gs pos="0">
                      <a:srgbClr val="FFE701"/>
                    </a:gs>
                    <a:gs pos="100000">
                      <a:srgbClr val="FE3E02"/>
                    </a:gs>
                  </a:gsLst>
                  <a:lin ang="5400000" scaled="1"/>
                  <a:tileRect/>
                </a:gradFill>
                <a:latin typeface="微软雅黑" panose="020B0503020204020204" charset="-122"/>
                <a:ea typeface="微软雅黑" panose="020B0503020204020204" charset="-122"/>
                <a:cs typeface="微软雅黑" panose="020B0503020204020204" charset="-122"/>
              </a:rPr>
              <a:t>A</a:t>
            </a:r>
            <a:endParaRPr lang="zh-CN" altLang="en-US" sz="2700">
              <a:gradFill rotWithShape="0">
                <a:gsLst>
                  <a:gs pos="0">
                    <a:srgbClr val="FFE701"/>
                  </a:gs>
                  <a:gs pos="100000">
                    <a:srgbClr val="FE3E02"/>
                  </a:gs>
                </a:gsLst>
                <a:lin ang="5400000" scaled="1"/>
                <a:tileRect/>
              </a:gradFill>
              <a:latin typeface="微软雅黑" panose="020B0503020204020204" charset="-122"/>
              <a:ea typeface="微软雅黑" panose="020B0503020204020204" charset="-122"/>
              <a:cs typeface="微软雅黑" panose="020B0503020204020204" charset="-122"/>
            </a:endParaRPr>
          </a:p>
        </p:txBody>
      </p:sp>
      <p:sp>
        <p:nvSpPr>
          <p:cNvPr id="10243" name="Text Box 2"/>
          <p:cNvSpPr txBox="1"/>
          <p:nvPr/>
        </p:nvSpPr>
        <p:spPr>
          <a:xfrm>
            <a:off x="259715" y="-1905"/>
            <a:ext cx="9144000" cy="583565"/>
          </a:xfrm>
          <a:prstGeom prst="rect">
            <a:avLst/>
          </a:prstGeom>
          <a:noFill/>
          <a:ln w="9525">
            <a:noFill/>
          </a:ln>
        </p:spPr>
        <p:txBody>
          <a:bodyPr>
            <a:spAutoFit/>
          </a:bodyPr>
          <a:p>
            <a:r>
              <a:rPr lang="zh-CN" altLang="en-US" sz="3200" b="1" u="none" dirty="0">
                <a:latin typeface="微软雅黑" panose="020B0503020204020204" charset="-122"/>
                <a:ea typeface="微软雅黑" panose="020B0503020204020204" charset="-122"/>
                <a:cs typeface="微软雅黑" panose="020B0503020204020204" charset="-122"/>
              </a:rPr>
              <a:t>一、背景：儒学的危机</a:t>
            </a:r>
            <a:endParaRPr lang="zh-CN" altLang="en-US" sz="3200" b="1" u="none"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19140"/>
                                        </p:tgtEl>
                                        <p:attrNameLst>
                                          <p:attrName>style.visibility</p:attrName>
                                        </p:attrNameLst>
                                      </p:cBhvr>
                                      <p:to>
                                        <p:strVal val="visible"/>
                                      </p:to>
                                    </p:set>
                                    <p:animEffect transition="in" filter="checkerboard(across)">
                                      <p:cBhvr>
                                        <p:cTn id="7" dur="500"/>
                                        <p:tgtEl>
                                          <p:spTgt spid="219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2" name="Picture 2" descr="图片2"/>
          <p:cNvPicPr>
            <a:picLocks noChangeAspect="1"/>
          </p:cNvPicPr>
          <p:nvPr/>
        </p:nvPicPr>
        <p:blipFill>
          <a:blip r:embed="rId1"/>
          <a:stretch>
            <a:fillRect/>
          </a:stretch>
        </p:blipFill>
        <p:spPr>
          <a:xfrm>
            <a:off x="310515" y="582295"/>
            <a:ext cx="3303905" cy="4608830"/>
          </a:xfrm>
          <a:prstGeom prst="rect">
            <a:avLst/>
          </a:prstGeom>
          <a:noFill/>
          <a:ln w="9525">
            <a:noFill/>
          </a:ln>
        </p:spPr>
      </p:pic>
      <p:sp>
        <p:nvSpPr>
          <p:cNvPr id="68612" name="Text Box 4"/>
          <p:cNvSpPr txBox="1"/>
          <p:nvPr/>
        </p:nvSpPr>
        <p:spPr>
          <a:xfrm>
            <a:off x="3881755" y="1129665"/>
            <a:ext cx="4516755" cy="2084070"/>
          </a:xfrm>
          <a:prstGeom prst="rect">
            <a:avLst/>
          </a:prstGeom>
          <a:noFill/>
          <a:ln w="9525">
            <a:noFill/>
          </a:ln>
        </p:spPr>
        <p:txBody>
          <a:bodyPr wrap="square">
            <a:spAutoFit/>
          </a:bodyPr>
          <a:p>
            <a:pPr>
              <a:lnSpc>
                <a:spcPct val="120000"/>
              </a:lnSpc>
              <a:spcBef>
                <a:spcPct val="50000"/>
              </a:spcBef>
            </a:pPr>
            <a:r>
              <a:rPr lang="zh-CN" altLang="en-US" sz="3600" u="none" dirty="0">
                <a:solidFill>
                  <a:srgbClr val="FF0000"/>
                </a:solidFill>
                <a:latin typeface="微软雅黑" panose="020B0503020204020204" charset="-122"/>
                <a:ea typeface="微软雅黑" panose="020B0503020204020204" charset="-122"/>
                <a:cs typeface="微软雅黑" panose="020B0503020204020204" charset="-122"/>
              </a:rPr>
              <a:t>东汉末年</a:t>
            </a:r>
            <a:r>
              <a:rPr lang="zh-CN" altLang="en-US" sz="3600" u="none" dirty="0">
                <a:latin typeface="微软雅黑" panose="020B0503020204020204" charset="-122"/>
                <a:ea typeface="微软雅黑" panose="020B0503020204020204" charset="-122"/>
                <a:cs typeface="微软雅黑" panose="020B0503020204020204" charset="-122"/>
              </a:rPr>
              <a:t>民间流行的</a:t>
            </a:r>
            <a:r>
              <a:rPr lang="zh-CN" altLang="en-US" sz="3600" u="none" dirty="0">
                <a:solidFill>
                  <a:srgbClr val="FF0000"/>
                </a:solidFill>
                <a:latin typeface="微软雅黑" panose="020B0503020204020204" charset="-122"/>
                <a:ea typeface="微软雅黑" panose="020B0503020204020204" charset="-122"/>
                <a:cs typeface="微软雅黑" panose="020B0503020204020204" charset="-122"/>
              </a:rPr>
              <a:t>神仙方术与道家学说</a:t>
            </a:r>
            <a:r>
              <a:rPr lang="zh-CN" altLang="en-US" sz="3600" u="none" dirty="0">
                <a:latin typeface="微软雅黑" panose="020B0503020204020204" charset="-122"/>
                <a:ea typeface="微软雅黑" panose="020B0503020204020204" charset="-122"/>
                <a:cs typeface="微软雅黑" panose="020B0503020204020204" charset="-122"/>
              </a:rPr>
              <a:t>相结合，形成了</a:t>
            </a:r>
            <a:r>
              <a:rPr lang="zh-CN" altLang="en-US" sz="3600" u="none" dirty="0">
                <a:solidFill>
                  <a:srgbClr val="FF0000"/>
                </a:solidFill>
                <a:latin typeface="微软雅黑" panose="020B0503020204020204" charset="-122"/>
                <a:ea typeface="微软雅黑" panose="020B0503020204020204" charset="-122"/>
                <a:cs typeface="微软雅黑" panose="020B0503020204020204" charset="-122"/>
              </a:rPr>
              <a:t>道教</a:t>
            </a:r>
            <a:r>
              <a:rPr lang="zh-CN" altLang="en-US" sz="3600" u="none" dirty="0">
                <a:latin typeface="微软雅黑" panose="020B0503020204020204" charset="-122"/>
                <a:ea typeface="微软雅黑" panose="020B0503020204020204" charset="-122"/>
                <a:cs typeface="微软雅黑" panose="020B0503020204020204" charset="-122"/>
              </a:rPr>
              <a:t>。</a:t>
            </a:r>
            <a:endParaRPr lang="zh-CN" altLang="en-US" sz="3600" u="none" dirty="0">
              <a:latin typeface="微软雅黑" panose="020B0503020204020204" charset="-122"/>
              <a:ea typeface="微软雅黑" panose="020B0503020204020204" charset="-122"/>
              <a:cs typeface="微软雅黑" panose="020B0503020204020204" charset="-122"/>
            </a:endParaRPr>
          </a:p>
        </p:txBody>
      </p:sp>
      <p:sp>
        <p:nvSpPr>
          <p:cNvPr id="10243" name="Text Box 2"/>
          <p:cNvSpPr txBox="1"/>
          <p:nvPr/>
        </p:nvSpPr>
        <p:spPr>
          <a:xfrm>
            <a:off x="259715" y="-1905"/>
            <a:ext cx="9144000" cy="583565"/>
          </a:xfrm>
          <a:prstGeom prst="rect">
            <a:avLst/>
          </a:prstGeom>
          <a:noFill/>
          <a:ln w="9525">
            <a:noFill/>
          </a:ln>
        </p:spPr>
        <p:txBody>
          <a:bodyPr>
            <a:spAutoFit/>
          </a:bodyPr>
          <a:p>
            <a:r>
              <a:rPr lang="zh-CN" altLang="en-US" sz="3200" b="1" u="none" dirty="0">
                <a:latin typeface="微软雅黑" panose="020B0503020204020204" charset="-122"/>
                <a:ea typeface="微软雅黑" panose="020B0503020204020204" charset="-122"/>
                <a:cs typeface="微软雅黑" panose="020B0503020204020204" charset="-122"/>
              </a:rPr>
              <a:t>一、背景：儒学的危机</a:t>
            </a:r>
            <a:endParaRPr lang="zh-CN" altLang="en-US" sz="3200" b="1" u="none"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7" name="Text Box 2"/>
          <p:cNvSpPr txBox="1"/>
          <p:nvPr/>
        </p:nvSpPr>
        <p:spPr>
          <a:xfrm>
            <a:off x="522605" y="4559300"/>
            <a:ext cx="7925435" cy="460375"/>
          </a:xfrm>
          <a:prstGeom prst="rect">
            <a:avLst/>
          </a:prstGeom>
          <a:solidFill>
            <a:schemeClr val="bg1"/>
          </a:solid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sz="1350" b="1" dirty="0">
                <a:solidFill>
                  <a:srgbClr val="A50021"/>
                </a:solidFill>
                <a:latin typeface="微软雅黑" panose="020B0503020204020204" charset="-122"/>
                <a:ea typeface="微软雅黑" panose="020B0503020204020204" charset="-122"/>
                <a:cs typeface="微软雅黑" panose="020B0503020204020204" charset="-122"/>
              </a:rPr>
              <a:t>    </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白马寺</a:t>
            </a:r>
            <a:r>
              <a:rPr lang="zh-CN" altLang="en-US" sz="2400" b="1" dirty="0">
                <a:latin typeface="微软雅黑" panose="020B0503020204020204" charset="-122"/>
                <a:ea typeface="微软雅黑" panose="020B0503020204020204" charset="-122"/>
                <a:cs typeface="微软雅黑" panose="020B0503020204020204" charset="-122"/>
              </a:rPr>
              <a:t>建于东汉，是佛教传入我国后第一座官修寺院。</a:t>
            </a:r>
            <a:endParaRPr lang="en-US" altLang="zh-CN" sz="2400" b="1" dirty="0">
              <a:latin typeface="微软雅黑" panose="020B0503020204020204" charset="-122"/>
              <a:ea typeface="微软雅黑" panose="020B0503020204020204" charset="-122"/>
              <a:cs typeface="微软雅黑" panose="020B0503020204020204" charset="-122"/>
            </a:endParaRPr>
          </a:p>
        </p:txBody>
      </p:sp>
      <p:pic>
        <p:nvPicPr>
          <p:cNvPr id="11268" name="Picture 4" descr="1"/>
          <p:cNvPicPr>
            <a:picLocks noChangeAspect="1"/>
          </p:cNvPicPr>
          <p:nvPr/>
        </p:nvPicPr>
        <p:blipFill>
          <a:blip r:embed="rId1"/>
          <a:stretch>
            <a:fillRect/>
          </a:stretch>
        </p:blipFill>
        <p:spPr>
          <a:xfrm>
            <a:off x="2126615" y="650875"/>
            <a:ext cx="5523230" cy="3798570"/>
          </a:xfrm>
          <a:prstGeom prst="rect">
            <a:avLst/>
          </a:prstGeom>
          <a:noFill/>
          <a:ln w="28575" cap="flat" cmpd="sng">
            <a:solidFill>
              <a:srgbClr val="000000"/>
            </a:solidFill>
            <a:prstDash val="solid"/>
            <a:miter/>
            <a:headEnd type="none" w="med" len="med"/>
            <a:tailEnd type="none" w="med" len="med"/>
          </a:ln>
        </p:spPr>
      </p:pic>
      <p:sp>
        <p:nvSpPr>
          <p:cNvPr id="10243" name="Text Box 2"/>
          <p:cNvSpPr txBox="1"/>
          <p:nvPr/>
        </p:nvSpPr>
        <p:spPr>
          <a:xfrm>
            <a:off x="259715" y="-1905"/>
            <a:ext cx="8644890" cy="583565"/>
          </a:xfrm>
          <a:prstGeom prst="rect">
            <a:avLst/>
          </a:prstGeom>
          <a:noFill/>
          <a:ln w="9525">
            <a:noFill/>
          </a:ln>
        </p:spPr>
        <p:txBody>
          <a:bodyPr wrap="square">
            <a:spAutoFit/>
          </a:bodyPr>
          <a:p>
            <a:r>
              <a:rPr lang="zh-CN" altLang="en-US" sz="3200" b="1" u="none" dirty="0">
                <a:latin typeface="微软雅黑" panose="020B0503020204020204" charset="-122"/>
                <a:ea typeface="微软雅黑" panose="020B0503020204020204" charset="-122"/>
                <a:cs typeface="微软雅黑" panose="020B0503020204020204" charset="-122"/>
              </a:rPr>
              <a:t>一、背景：儒学的危机</a:t>
            </a:r>
            <a:endParaRPr lang="zh-CN" altLang="en-US" sz="3200" b="1" u="none"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cover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4" name="文本框 54273"/>
          <p:cNvSpPr txBox="1"/>
          <p:nvPr/>
        </p:nvSpPr>
        <p:spPr>
          <a:xfrm>
            <a:off x="5687060" y="983615"/>
            <a:ext cx="3049270" cy="3744595"/>
          </a:xfrm>
          <a:prstGeom prst="rect">
            <a:avLst/>
          </a:prstGeom>
          <a:solidFill>
            <a:srgbClr val="E9E2B5"/>
          </a:solidFill>
          <a:ln w="28575" cap="flat" cmpd="sng">
            <a:solidFill>
              <a:schemeClr val="bg2"/>
            </a:solidFill>
            <a:prstDash val="solid"/>
            <a:miter/>
            <a:headEnd type="none" w="med" len="med"/>
            <a:tailEnd type="none" w="med" len="med"/>
          </a:ln>
        </p:spPr>
        <p:txBody>
          <a:bodyPr wrap="square">
            <a:spAutoFit/>
          </a:bodyPr>
          <a:lstStyle/>
          <a:p>
            <a:pPr marR="0" algn="ctr" defTabSz="914400" eaLnBrk="1" hangingPunct="1">
              <a:lnSpc>
                <a:spcPct val="90000"/>
              </a:lnSpc>
              <a:buClrTx/>
              <a:buSzTx/>
              <a:buFont typeface="Arial" panose="020B0604020202020204" pitchFamily="34" charset="0"/>
              <a:buNone/>
              <a:defRPr/>
            </a:pPr>
            <a:r>
              <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rPr>
              <a:t>江 南 春</a:t>
            </a:r>
            <a:endPar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endParaRPr>
          </a:p>
          <a:p>
            <a:pPr marR="0" algn="ctr" defTabSz="914400" eaLnBrk="1" hangingPunct="1">
              <a:lnSpc>
                <a:spcPct val="90000"/>
              </a:lnSpc>
              <a:buClrTx/>
              <a:buSzTx/>
              <a:buFont typeface="Arial" panose="020B0604020202020204" pitchFamily="34" charset="0"/>
              <a:buNone/>
              <a:defRPr/>
            </a:pPr>
            <a:br>
              <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rPr>
            </a:br>
            <a:r>
              <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rPr>
              <a:t>杜牧</a:t>
            </a:r>
            <a:endPar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endParaRPr>
          </a:p>
          <a:p>
            <a:pPr marR="0" algn="ctr" defTabSz="914400" eaLnBrk="1" hangingPunct="1">
              <a:lnSpc>
                <a:spcPct val="90000"/>
              </a:lnSpc>
              <a:buClrTx/>
              <a:buSzTx/>
              <a:buFont typeface="Arial" panose="020B0604020202020204" pitchFamily="34" charset="0"/>
              <a:buNone/>
              <a:defRPr/>
            </a:pPr>
            <a:endPar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endParaRPr>
          </a:p>
          <a:p>
            <a:pPr marR="0" defTabSz="914400" eaLnBrk="1" hangingPunct="1">
              <a:lnSpc>
                <a:spcPct val="90000"/>
              </a:lnSpc>
              <a:buClrTx/>
              <a:buSzTx/>
              <a:buFont typeface="Arial" panose="020B0604020202020204" pitchFamily="34" charset="0"/>
              <a:buNone/>
              <a:defRPr/>
            </a:pPr>
            <a:r>
              <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rPr>
              <a:t>  千里莺啼绿映红，</a:t>
            </a:r>
            <a:endPar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endParaRPr>
          </a:p>
          <a:p>
            <a:pPr marR="0" algn="ctr" defTabSz="914400" eaLnBrk="1" hangingPunct="1">
              <a:lnSpc>
                <a:spcPct val="90000"/>
              </a:lnSpc>
              <a:buClrTx/>
              <a:buSzTx/>
              <a:buFont typeface="Arial" panose="020B0604020202020204" pitchFamily="34" charset="0"/>
              <a:buNone/>
              <a:defRPr/>
            </a:pPr>
            <a:endPar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endParaRPr>
          </a:p>
          <a:p>
            <a:pPr marR="0" algn="ctr" defTabSz="914400" eaLnBrk="1" hangingPunct="1">
              <a:lnSpc>
                <a:spcPct val="90000"/>
              </a:lnSpc>
              <a:buClrTx/>
              <a:buSzTx/>
              <a:buFont typeface="Arial" panose="020B0604020202020204" pitchFamily="34" charset="0"/>
              <a:buNone/>
              <a:defRPr/>
            </a:pPr>
            <a:r>
              <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rPr>
              <a:t>水村山郭酒旗风。</a:t>
            </a:r>
            <a:endPar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endParaRPr>
          </a:p>
          <a:p>
            <a:pPr marR="0" algn="ctr" defTabSz="914400" eaLnBrk="1" hangingPunct="1">
              <a:lnSpc>
                <a:spcPct val="90000"/>
              </a:lnSpc>
              <a:buClrTx/>
              <a:buSzTx/>
              <a:buFont typeface="Arial" panose="020B0604020202020204" pitchFamily="34" charset="0"/>
              <a:buNone/>
              <a:defRPr/>
            </a:pPr>
            <a:endPar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endParaRPr>
          </a:p>
          <a:p>
            <a:pPr marR="0" algn="ctr" defTabSz="914400" eaLnBrk="1" hangingPunct="1">
              <a:lnSpc>
                <a:spcPct val="90000"/>
              </a:lnSpc>
              <a:buClrTx/>
              <a:buSzTx/>
              <a:buFont typeface="Arial" panose="020B0604020202020204" pitchFamily="34" charset="0"/>
              <a:buNone/>
              <a:defRPr/>
            </a:pPr>
            <a:r>
              <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rPr>
              <a:t>南朝四百八十寺，</a:t>
            </a:r>
            <a:endPar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endParaRPr>
          </a:p>
          <a:p>
            <a:pPr marR="0" algn="ctr" defTabSz="914400" eaLnBrk="1" hangingPunct="1">
              <a:lnSpc>
                <a:spcPct val="90000"/>
              </a:lnSpc>
              <a:buClrTx/>
              <a:buSzTx/>
              <a:buFont typeface="Arial" panose="020B0604020202020204" pitchFamily="34" charset="0"/>
              <a:buNone/>
              <a:defRPr/>
            </a:pPr>
            <a:endPar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endParaRPr>
          </a:p>
          <a:p>
            <a:pPr marR="0" algn="ctr" defTabSz="914400" eaLnBrk="1" hangingPunct="1">
              <a:lnSpc>
                <a:spcPct val="90000"/>
              </a:lnSpc>
              <a:buClrTx/>
              <a:buSzTx/>
              <a:buFont typeface="Arial" panose="020B0604020202020204" pitchFamily="34" charset="0"/>
              <a:buNone/>
              <a:defRPr/>
            </a:pPr>
            <a:r>
              <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rPr>
              <a:t>多少楼台烟雨中。</a:t>
            </a:r>
            <a:endParaRPr kumimoji="0" lang="zh-CN" altLang="en-US" sz="2400" b="1" kern="1200" cap="none" spc="0" normalizeH="0" baseline="0" noProof="0">
              <a:effectLst>
                <a:outerShdw blurRad="38100" dist="38100" dir="2700000" algn="tl">
                  <a:srgbClr val="FFFFFF"/>
                </a:outerShdw>
              </a:effectLst>
              <a:latin typeface="微软雅黑" panose="020B0503020204020204" charset="-122"/>
              <a:ea typeface="微软雅黑" panose="020B0503020204020204" charset="-122"/>
              <a:cs typeface="微软雅黑" panose="020B0503020204020204" charset="-122"/>
            </a:endParaRPr>
          </a:p>
        </p:txBody>
      </p:sp>
      <p:pic>
        <p:nvPicPr>
          <p:cNvPr id="7174" name="Picture 6" descr="a5"/>
          <p:cNvPicPr>
            <a:picLocks noChangeAspect="1"/>
          </p:cNvPicPr>
          <p:nvPr/>
        </p:nvPicPr>
        <p:blipFill>
          <a:blip r:embed="rId1"/>
          <a:stretch>
            <a:fillRect/>
          </a:stretch>
        </p:blipFill>
        <p:spPr>
          <a:xfrm>
            <a:off x="377190" y="686435"/>
            <a:ext cx="5210810" cy="4339590"/>
          </a:xfrm>
          <a:prstGeom prst="rect">
            <a:avLst/>
          </a:prstGeom>
          <a:noFill/>
          <a:ln w="9525">
            <a:noFill/>
          </a:ln>
        </p:spPr>
      </p:pic>
      <p:sp>
        <p:nvSpPr>
          <p:cNvPr id="10243" name="Text Box 2"/>
          <p:cNvSpPr txBox="1"/>
          <p:nvPr/>
        </p:nvSpPr>
        <p:spPr>
          <a:xfrm>
            <a:off x="259715" y="-1905"/>
            <a:ext cx="9144000" cy="583565"/>
          </a:xfrm>
          <a:prstGeom prst="rect">
            <a:avLst/>
          </a:prstGeom>
          <a:noFill/>
          <a:ln w="9525">
            <a:noFill/>
          </a:ln>
        </p:spPr>
        <p:txBody>
          <a:bodyPr>
            <a:spAutoFit/>
          </a:bodyPr>
          <a:p>
            <a:r>
              <a:rPr lang="zh-CN" altLang="en-US" sz="3200" b="1" u="none" dirty="0">
                <a:latin typeface="微软雅黑" panose="020B0503020204020204" charset="-122"/>
                <a:ea typeface="微软雅黑" panose="020B0503020204020204" charset="-122"/>
                <a:cs typeface="微软雅黑" panose="020B0503020204020204" charset="-122"/>
              </a:rPr>
              <a:t>一、背景：儒学的危机</a:t>
            </a:r>
            <a:endParaRPr lang="zh-CN" altLang="en-US" sz="3200" b="1" u="none"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74"/>
                                        </p:tgtEl>
                                        <p:attrNameLst>
                                          <p:attrName>style.visibility</p:attrName>
                                        </p:attrNameLst>
                                      </p:cBhvr>
                                      <p:to>
                                        <p:strVal val="visible"/>
                                      </p:to>
                                    </p:set>
                                    <p:anim calcmode="lin" valueType="num">
                                      <p:cBhvr additive="base">
                                        <p:cTn id="7" dur="500" fill="hold"/>
                                        <p:tgtEl>
                                          <p:spTgt spid="7174"/>
                                        </p:tgtEl>
                                        <p:attrNameLst>
                                          <p:attrName>ppt_x</p:attrName>
                                        </p:attrNameLst>
                                      </p:cBhvr>
                                      <p:tavLst>
                                        <p:tav tm="0">
                                          <p:val>
                                            <p:strVal val="#ppt_x"/>
                                          </p:val>
                                        </p:tav>
                                        <p:tav tm="100000">
                                          <p:val>
                                            <p:strVal val="#ppt_x"/>
                                          </p:val>
                                        </p:tav>
                                      </p:tavLst>
                                    </p:anim>
                                    <p:anim calcmode="lin" valueType="num">
                                      <p:cBhvr additive="base">
                                        <p:cTn id="8"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p:cNvPicPr>
            <a:picLocks noChangeAspect="1"/>
          </p:cNvPicPr>
          <p:nvPr/>
        </p:nvPicPr>
        <p:blipFill>
          <a:blip r:embed="rId1"/>
          <a:stretch>
            <a:fillRect/>
          </a:stretch>
        </p:blipFill>
        <p:spPr>
          <a:xfrm>
            <a:off x="542290" y="-8255"/>
            <a:ext cx="8025765" cy="511873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Rectangle 2"/>
          <p:cNvSpPr/>
          <p:nvPr/>
        </p:nvSpPr>
        <p:spPr>
          <a:xfrm>
            <a:off x="1143000" y="250508"/>
            <a:ext cx="6858000" cy="50673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700" b="1" dirty="0">
                <a:latin typeface="微软雅黑" panose="020B0503020204020204" charset="-122"/>
                <a:ea typeface="微软雅黑" panose="020B0503020204020204" charset="-122"/>
                <a:cs typeface="微软雅黑" panose="020B0503020204020204" charset="-122"/>
              </a:rPr>
              <a:t>儒学本身的缺陷：</a:t>
            </a:r>
            <a:endParaRPr lang="zh-CN" altLang="en-US" sz="2700" b="1"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23555" name="Rectangle 3"/>
          <p:cNvSpPr/>
          <p:nvPr/>
        </p:nvSpPr>
        <p:spPr>
          <a:xfrm>
            <a:off x="78343" y="4652248"/>
            <a:ext cx="6857999" cy="1056005"/>
          </a:xfrm>
          <a:prstGeom prst="rect">
            <a:avLst/>
          </a:prstGeom>
          <a:noFill/>
          <a:ln w="9525">
            <a:noFill/>
          </a:ln>
        </p:spPr>
        <p:txBody>
          <a:bodyPr>
            <a:spAutoFit/>
            <a:scene3d>
              <a:camera prst="orthographicFront"/>
              <a:lightRig rig="soft" dir="t">
                <a:rot lat="0" lon="0" rev="15600000"/>
              </a:lightRig>
            </a:scene3d>
            <a:sp3d extrusionH="57150" prstMaterial="softEdge">
              <a:bevelT w="25400" h="38100"/>
            </a:sp3d>
          </a:bodyPr>
          <a:lstStyle/>
          <a:p>
            <a:pPr marL="0" marR="0" lvl="0" indent="0" algn="l" defTabSz="914400" rtl="0" eaLnBrk="1" fontAlgn="base" latinLnBrk="0" hangingPunct="1">
              <a:lnSpc>
                <a:spcPts val="4000"/>
              </a:lnSpc>
              <a:spcBef>
                <a:spcPct val="40000"/>
              </a:spcBef>
              <a:spcAft>
                <a:spcPct val="0"/>
              </a:spcAft>
              <a:buClrTx/>
              <a:buSzTx/>
              <a:buFont typeface="Arial" panose="020B0604020202020204" pitchFamily="34" charset="0"/>
              <a:buNone/>
              <a:defRPr/>
            </a:pPr>
            <a:endParaRPr kumimoji="0" lang="zh-CN" altLang="en-US" sz="2100" b="1" i="0" u="none" strike="noStrike" kern="1200" cap="none" spc="0" normalizeH="0" baseline="0" noProof="1">
              <a:solidFill>
                <a:schemeClr val="accent4"/>
              </a:solidFill>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base" latinLnBrk="0" hangingPunct="1">
              <a:lnSpc>
                <a:spcPct val="100000"/>
              </a:lnSpc>
              <a:spcBef>
                <a:spcPct val="40000"/>
              </a:spcBef>
              <a:spcAft>
                <a:spcPct val="0"/>
              </a:spcAft>
              <a:buClrTx/>
              <a:buSzTx/>
              <a:buFont typeface="Arial" panose="020B0604020202020204" pitchFamily="34" charset="0"/>
              <a:buNone/>
              <a:defRPr/>
            </a:pPr>
            <a:endParaRPr kumimoji="0" lang="zh-CN" altLang="en-US" sz="2100" b="1" i="0" u="none" strike="noStrike" kern="1200" cap="none" spc="0" normalizeH="0" baseline="0" noProof="1">
              <a:solidFill>
                <a:schemeClr val="accent4"/>
              </a:solidFill>
              <a:effectLst/>
              <a:uLnTx/>
              <a:uFillTx/>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235585" y="1042035"/>
            <a:ext cx="8480425" cy="4653915"/>
          </a:xfrm>
          <a:prstGeom prst="rect">
            <a:avLst/>
          </a:prstGeom>
          <a:noFill/>
        </p:spPr>
        <p:txBody>
          <a:bodyPr wrap="square">
            <a:spAutoFit/>
          </a:bodyPr>
          <a:lstStyle/>
          <a:p>
            <a:pPr marR="0" defTabSz="914400" eaLnBrk="1" hangingPunct="1">
              <a:lnSpc>
                <a:spcPct val="140000"/>
              </a:lnSpc>
              <a:spcBef>
                <a:spcPct val="40000"/>
              </a:spcBef>
              <a:buClrTx/>
              <a:buSzTx/>
              <a:buFont typeface="Arial" panose="020B0604020202020204" pitchFamily="34" charset="0"/>
              <a:buNone/>
              <a:defRPr/>
            </a:pPr>
            <a:r>
              <a:rPr kumimoji="0" lang="en-US" altLang="zh-CN" sz="2800" kern="1200" cap="none" spc="0" normalizeH="0" baseline="0" noProof="1">
                <a:ln>
                  <a:solidFill>
                    <a:schemeClr val="bg1"/>
                  </a:solidFill>
                </a:ln>
                <a:solidFill>
                  <a:schemeClr val="tx1"/>
                </a:solidFill>
                <a:latin typeface="微软雅黑" panose="020B0503020204020204" charset="-122"/>
                <a:ea typeface="微软雅黑" panose="020B0503020204020204" charset="-122"/>
                <a:cs typeface="微软雅黑" panose="020B0503020204020204" charset="-122"/>
                <a:sym typeface="+mn-ea"/>
              </a:rPr>
              <a:t>    </a:t>
            </a:r>
            <a:r>
              <a:rPr kumimoji="0" lang="zh-CN" altLang="en-US" sz="2800" kern="1200" cap="none" spc="0" normalizeH="0" baseline="0" noProof="1">
                <a:solidFill>
                  <a:schemeClr val="tx1"/>
                </a:solidFill>
                <a:latin typeface="微软雅黑" panose="020B0503020204020204" charset="-122"/>
                <a:ea typeface="微软雅黑" panose="020B0503020204020204" charset="-122"/>
                <a:cs typeface="微软雅黑" panose="020B0503020204020204" charset="-122"/>
                <a:sym typeface="+mn-ea"/>
              </a:rPr>
              <a:t>儒学本身在</a:t>
            </a:r>
            <a:r>
              <a:rPr kumimoji="0" lang="zh-CN" altLang="en-US" sz="2800" b="1" kern="1200" cap="none" spc="0" normalizeH="0" baseline="0" noProof="1">
                <a:solidFill>
                  <a:srgbClr val="FF0000"/>
                </a:solidFill>
                <a:latin typeface="微软雅黑" panose="020B0503020204020204" charset="-122"/>
                <a:ea typeface="微软雅黑" panose="020B0503020204020204" charset="-122"/>
                <a:cs typeface="微软雅黑" panose="020B0503020204020204" charset="-122"/>
                <a:sym typeface="+mn-ea"/>
              </a:rPr>
              <a:t>思辨性和理论性</a:t>
            </a:r>
            <a:r>
              <a:rPr kumimoji="0" lang="zh-CN" altLang="en-US" sz="2800" kern="1200" cap="none" spc="0" normalizeH="0" baseline="0" noProof="1">
                <a:solidFill>
                  <a:schemeClr val="tx1"/>
                </a:solidFill>
                <a:latin typeface="微软雅黑" panose="020B0503020204020204" charset="-122"/>
                <a:ea typeface="微软雅黑" panose="020B0503020204020204" charset="-122"/>
                <a:cs typeface="微软雅黑" panose="020B0503020204020204" charset="-122"/>
                <a:sym typeface="+mn-ea"/>
              </a:rPr>
              <a:t>方面存在着严重的不足。儒学在孔子创立之时，只是一些伦理原则和教条。</a:t>
            </a:r>
            <a:endParaRPr kumimoji="0" lang="zh-CN" altLang="en-US" sz="2800" kern="1200" cap="none" spc="0" normalizeH="0" baseline="0" noProof="1">
              <a:solidFill>
                <a:schemeClr val="tx1"/>
              </a:solidFill>
              <a:latin typeface="微软雅黑" panose="020B0503020204020204" charset="-122"/>
              <a:ea typeface="微软雅黑" panose="020B0503020204020204" charset="-122"/>
              <a:cs typeface="微软雅黑" panose="020B0503020204020204" charset="-122"/>
              <a:sym typeface="+mn-ea"/>
            </a:endParaRPr>
          </a:p>
          <a:p>
            <a:pPr marR="0" defTabSz="914400" eaLnBrk="1" hangingPunct="1">
              <a:lnSpc>
                <a:spcPct val="140000"/>
              </a:lnSpc>
              <a:spcBef>
                <a:spcPct val="40000"/>
              </a:spcBef>
              <a:buClrTx/>
              <a:buSzTx/>
              <a:buFont typeface="Arial" panose="020B0604020202020204" pitchFamily="34" charset="0"/>
              <a:buNone/>
              <a:defRPr/>
            </a:pPr>
            <a:r>
              <a:rPr kumimoji="0" lang="zh-CN" altLang="en-US" sz="2800" kern="1200" cap="none" spc="0" normalizeH="0" baseline="0" noProof="1">
                <a:solidFill>
                  <a:schemeClr val="tx1"/>
                </a:solidFill>
                <a:latin typeface="微软雅黑" panose="020B0503020204020204" charset="-122"/>
                <a:ea typeface="微软雅黑" panose="020B0503020204020204" charset="-122"/>
                <a:cs typeface="微软雅黑" panose="020B0503020204020204" charset="-122"/>
                <a:sym typeface="+mn-ea"/>
              </a:rPr>
              <a:t>    且魏晋南北朝时期社会动荡不安，</a:t>
            </a:r>
            <a:r>
              <a:rPr kumimoji="0" lang="en-US" altLang="zh-CN" sz="2800" kern="1200" cap="none" spc="0" normalizeH="0" baseline="0" noProof="1">
                <a:solidFill>
                  <a:schemeClr val="tx1"/>
                </a:solidFill>
                <a:latin typeface="微软雅黑" panose="020B0503020204020204" charset="-122"/>
                <a:ea typeface="微软雅黑" panose="020B0503020204020204" charset="-122"/>
                <a:cs typeface="微软雅黑" panose="020B0503020204020204" charset="-122"/>
                <a:sym typeface="+mn-ea"/>
              </a:rPr>
              <a:t>”</a:t>
            </a:r>
            <a:r>
              <a:rPr kumimoji="0" lang="zh-CN" altLang="en-US" sz="2800" kern="1200" cap="none" spc="0" normalizeH="0" baseline="0" noProof="1">
                <a:solidFill>
                  <a:schemeClr val="tx1"/>
                </a:solidFill>
                <a:latin typeface="微软雅黑" panose="020B0503020204020204" charset="-122"/>
                <a:ea typeface="微软雅黑" panose="020B0503020204020204" charset="-122"/>
                <a:cs typeface="微软雅黑" panose="020B0503020204020204" charset="-122"/>
                <a:sym typeface="+mn-ea"/>
              </a:rPr>
              <a:t>君君、臣臣、父父、子子”等观念也开始受到怀疑。传统儒学充斥着伦理说教，却不能对人的生老病死提供解释和安慰，缺乏治心的手段。</a:t>
            </a:r>
            <a:endParaRPr kumimoji="0" lang="zh-CN" altLang="en-US" sz="2800" kern="1200" cap="none" spc="0" normalizeH="0" baseline="0" noProof="1">
              <a:solidFill>
                <a:schemeClr val="tx1"/>
              </a:solidFill>
              <a:latin typeface="微软雅黑" panose="020B0503020204020204" charset="-122"/>
              <a:ea typeface="微软雅黑" panose="020B0503020204020204" charset="-122"/>
              <a:cs typeface="微软雅黑" panose="020B0503020204020204" charset="-122"/>
              <a:sym typeface="+mn-ea"/>
            </a:endParaRPr>
          </a:p>
          <a:p>
            <a:pPr marR="0" defTabSz="914400" eaLnBrk="1" hangingPunct="1">
              <a:lnSpc>
                <a:spcPct val="140000"/>
              </a:lnSpc>
              <a:spcBef>
                <a:spcPct val="40000"/>
              </a:spcBef>
              <a:buClrTx/>
              <a:buSzTx/>
              <a:buFont typeface="Arial" panose="020B0604020202020204" pitchFamily="34" charset="0"/>
              <a:buNone/>
              <a:defRPr/>
            </a:pPr>
            <a:endParaRPr kumimoji="0" lang="zh-CN" altLang="en-US" sz="2800" kern="1200" cap="none" spc="0" normalizeH="0" baseline="0" noProof="1">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linds(horizontal)">
                                      <p:cBhvr>
                                        <p:cTn id="7" dur="500"/>
                                        <p:tgtEl>
                                          <p:spTgt spid="23554"/>
                                        </p:tgtEl>
                                      </p:cBhvr>
                                    </p:animEffect>
                                  </p:childTnLst>
                                </p:cTn>
                              </p:par>
                              <p:par>
                                <p:cTn id="8" presetID="55" presetClass="entr" presetSubtype="0" fill="hold" nodeType="withEffect">
                                  <p:stCondLst>
                                    <p:cond delay="0"/>
                                  </p:stCondLst>
                                  <p:childTnLst>
                                    <p:set>
                                      <p:cBhvr>
                                        <p:cTn id="9" dur="1" fill="hold">
                                          <p:stCondLst>
                                            <p:cond delay="0"/>
                                          </p:stCondLst>
                                        </p:cTn>
                                        <p:tgtEl>
                                          <p:spTgt spid="23555"/>
                                        </p:tgtEl>
                                        <p:attrNameLst>
                                          <p:attrName>style.visibility</p:attrName>
                                        </p:attrNameLst>
                                      </p:cBhvr>
                                      <p:to>
                                        <p:strVal val="visible"/>
                                      </p:to>
                                    </p:set>
                                    <p:anim calcmode="lin" valueType="num">
                                      <p:cBhvr>
                                        <p:cTn id="10" dur="1000" fill="hold"/>
                                        <p:tgtEl>
                                          <p:spTgt spid="23555"/>
                                        </p:tgtEl>
                                        <p:attrNameLst>
                                          <p:attrName>ppt_w</p:attrName>
                                        </p:attrNameLst>
                                      </p:cBhvr>
                                      <p:tavLst>
                                        <p:tav tm="0">
                                          <p:val>
                                            <p:strVal val="#ppt_w*0.70"/>
                                          </p:val>
                                        </p:tav>
                                        <p:tav tm="100000">
                                          <p:val>
                                            <p:strVal val="#ppt_w"/>
                                          </p:val>
                                        </p:tav>
                                      </p:tavLst>
                                    </p:anim>
                                    <p:anim calcmode="lin" valueType="num">
                                      <p:cBhvr>
                                        <p:cTn id="11" dur="1000" fill="hold"/>
                                        <p:tgtEl>
                                          <p:spTgt spid="23555"/>
                                        </p:tgtEl>
                                        <p:attrNameLst>
                                          <p:attrName>ppt_h</p:attrName>
                                        </p:attrNameLst>
                                      </p:cBhvr>
                                      <p:tavLst>
                                        <p:tav tm="0">
                                          <p:val>
                                            <p:strVal val="#ppt_h"/>
                                          </p:val>
                                        </p:tav>
                                        <p:tav tm="100000">
                                          <p:val>
                                            <p:strVal val="#ppt_h"/>
                                          </p:val>
                                        </p:tav>
                                      </p:tavLst>
                                    </p:anim>
                                    <p:animEffect transition="in" filter="fade">
                                      <p:cBhvr>
                                        <p:cTn id="12" dur="10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0" name="组合 9"/>
          <p:cNvGrpSpPr/>
          <p:nvPr/>
        </p:nvGrpSpPr>
        <p:grpSpPr>
          <a:xfrm>
            <a:off x="0" y="147955"/>
            <a:ext cx="2690495" cy="502758"/>
            <a:chOff x="1449628" y="1078903"/>
            <a:chExt cx="2412068" cy="1337353"/>
          </a:xfrm>
        </p:grpSpPr>
        <p:pic>
          <p:nvPicPr>
            <p:cNvPr id="11" name="Picture 2" descr="D:\png\0101000028865661_0003_图层-3.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449628" y="1078903"/>
              <a:ext cx="2412068" cy="129724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813433" y="1191642"/>
              <a:ext cx="1743157" cy="1224614"/>
            </a:xfrm>
            <a:prstGeom prst="rect">
              <a:avLst/>
            </a:prstGeom>
            <a:noFill/>
          </p:spPr>
          <p:txBody>
            <a:bodyPr wrap="square" rtlCol="0">
              <a:spAutoFit/>
            </a:bodyPr>
            <a:lstStyle/>
            <a:p>
              <a:pPr marL="0" marR="0" lvl="0" indent="0" algn="dist" defTabSz="6858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white"/>
                  </a:solidFill>
                  <a:effectLst/>
                  <a:uLnTx/>
                  <a:uFillTx/>
                  <a:latin typeface="微软雅黑" panose="020B0503020204020204" charset="-122"/>
                  <a:ea typeface="微软雅黑" panose="020B0503020204020204" charset="-122"/>
                  <a:cs typeface="微软雅黑" panose="020B0503020204020204" charset="-122"/>
                </a:rPr>
                <a:t>儒学的困境</a:t>
              </a:r>
              <a:endParaRPr kumimoji="0" lang="zh-CN" altLang="en-US" sz="2400" b="1" i="0" u="none" strike="noStrike" kern="1200" cap="none" spc="0" normalizeH="0" baseline="0" noProof="0" dirty="0">
                <a:ln>
                  <a:noFill/>
                </a:ln>
                <a:solidFill>
                  <a:prstClr val="white"/>
                </a:solidFill>
                <a:effectLst/>
                <a:uLnTx/>
                <a:uFillTx/>
                <a:latin typeface="微软雅黑" panose="020B0503020204020204" charset="-122"/>
                <a:ea typeface="微软雅黑" panose="020B0503020204020204" charset="-122"/>
                <a:cs typeface="微软雅黑" panose="020B0503020204020204" charset="-122"/>
              </a:endParaRPr>
            </a:p>
          </p:txBody>
        </p:sp>
      </p:grpSp>
      <p:sp>
        <p:nvSpPr>
          <p:cNvPr id="6" name="文本框 99"/>
          <p:cNvSpPr txBox="1"/>
          <p:nvPr/>
        </p:nvSpPr>
        <p:spPr>
          <a:xfrm>
            <a:off x="114935" y="2463618"/>
            <a:ext cx="8926830" cy="1630045"/>
          </a:xfrm>
          <a:prstGeom prst="rect">
            <a:avLst/>
          </a:prstGeom>
          <a:noFill/>
          <a:ln w="9525">
            <a:solidFill>
              <a:schemeClr val="accent1"/>
            </a:solidFill>
          </a:ln>
        </p:spPr>
        <p:txBody>
          <a:bodyPr wrap="square">
            <a:spAutoFit/>
          </a:bodyPr>
          <a:lstStyle/>
          <a:p>
            <a:pPr indent="0"/>
            <a:r>
              <a:rPr lang="zh-CN" altLang="en-US" sz="2000" b="1" dirty="0">
                <a:latin typeface="微软雅黑" panose="020B0503020204020204" charset="-122"/>
                <a:ea typeface="微软雅黑" panose="020B0503020204020204" charset="-122"/>
                <a:cs typeface="微软雅黑" panose="020B0503020204020204" charset="-122"/>
              </a:rPr>
              <a:t>材料二：</a:t>
            </a:r>
            <a:r>
              <a:rPr lang="zh-CN" altLang="en-US" sz="2000">
                <a:latin typeface="微软雅黑" panose="020B0503020204020204" charset="-122"/>
                <a:ea typeface="微软雅黑" panose="020B0503020204020204" charset="-122"/>
                <a:cs typeface="微软雅黑" panose="020B0503020204020204" charset="-122"/>
                <a:sym typeface="+mn-ea"/>
              </a:rPr>
              <a:t>儒学特别容易受到挑战的地方是：他们</a:t>
            </a:r>
            <a:r>
              <a:rPr lang="zh-CN" altLang="en-US" sz="2000">
                <a:solidFill>
                  <a:srgbClr val="FF0000"/>
                </a:solidFill>
                <a:latin typeface="微软雅黑" panose="020B0503020204020204" charset="-122"/>
                <a:ea typeface="微软雅黑" panose="020B0503020204020204" charset="-122"/>
                <a:cs typeface="微软雅黑" panose="020B0503020204020204" charset="-122"/>
                <a:sym typeface="+mn-ea"/>
              </a:rPr>
              <a:t>未能为自己的思想理论找到终极的立足点。</a:t>
            </a:r>
            <a:r>
              <a:rPr lang="zh-CN" sz="2000" dirty="0">
                <a:latin typeface="微软雅黑" panose="020B0503020204020204" charset="-122"/>
                <a:ea typeface="微软雅黑" panose="020B0503020204020204" charset="-122"/>
                <a:cs typeface="微软雅黑" panose="020B0503020204020204" charset="-122"/>
                <a:sym typeface="+mn-ea"/>
              </a:rPr>
              <a:t>与儒学相反，佛、道思想所关注的恰恰就是“终极问题”，道家以“道”、佛教用“空”为整个世界提供了终极依据。由于信仰本身就是对终极问题的考虑，是对神秘的不可言说的事物的崇拜。儒学在佛、道思想的冲击下，丧失其权威也就不难理解了。</a:t>
            </a:r>
            <a:endParaRPr lang="zh-CN" sz="2000" b="0" dirty="0">
              <a:latin typeface="微软雅黑" panose="020B0503020204020204" charset="-122"/>
              <a:ea typeface="微软雅黑" panose="020B0503020204020204" charset="-122"/>
              <a:cs typeface="微软雅黑" panose="020B0503020204020204" charset="-122"/>
            </a:endParaRPr>
          </a:p>
        </p:txBody>
      </p:sp>
      <p:sp>
        <p:nvSpPr>
          <p:cNvPr id="7" name="矩形 6"/>
          <p:cNvSpPr/>
          <p:nvPr/>
        </p:nvSpPr>
        <p:spPr>
          <a:xfrm>
            <a:off x="100292" y="729443"/>
            <a:ext cx="8926830" cy="1630045"/>
          </a:xfrm>
          <a:prstGeom prst="rect">
            <a:avLst/>
          </a:prstGeom>
          <a:ln>
            <a:solidFill>
              <a:schemeClr val="accent1"/>
            </a:solidFill>
          </a:ln>
        </p:spPr>
        <p:txBody>
          <a:bodyPr wrap="square">
            <a:spAutoFit/>
          </a:bodyPr>
          <a:lstStyle/>
          <a:p>
            <a:r>
              <a:rPr lang="zh-CN" altLang="en-US" sz="2000" b="1" dirty="0">
                <a:latin typeface="微软雅黑" panose="020B0503020204020204" charset="-122"/>
                <a:ea typeface="微软雅黑" panose="020B0503020204020204" charset="-122"/>
                <a:cs typeface="微软雅黑" panose="020B0503020204020204" charset="-122"/>
              </a:rPr>
              <a:t>材料一：</a:t>
            </a:r>
            <a:r>
              <a:rPr lang="zh-CN" altLang="zh-CN" sz="2000" dirty="0">
                <a:latin typeface="微软雅黑" panose="020B0503020204020204" charset="-122"/>
                <a:ea typeface="微软雅黑" panose="020B0503020204020204" charset="-122"/>
                <a:cs typeface="微软雅黑" panose="020B0503020204020204" charset="-122"/>
              </a:rPr>
              <a:t>魏晋南北朝时期社会动荡不安，地方割据</a:t>
            </a:r>
            <a:r>
              <a:rPr lang="zh-CN" altLang="en-US" sz="2000" dirty="0">
                <a:latin typeface="微软雅黑" panose="020B0503020204020204" charset="-122"/>
                <a:ea typeface="微软雅黑" panose="020B0503020204020204" charset="-122"/>
                <a:cs typeface="微软雅黑" panose="020B0503020204020204" charset="-122"/>
                <a:sym typeface="+mn-ea"/>
              </a:rPr>
              <a:t>，</a:t>
            </a:r>
            <a:r>
              <a:rPr lang="zh-CN" altLang="zh-CN" sz="2000" dirty="0">
                <a:latin typeface="微软雅黑" panose="020B0503020204020204" charset="-122"/>
                <a:ea typeface="微软雅黑" panose="020B0503020204020204" charset="-122"/>
                <a:cs typeface="微软雅黑" panose="020B0503020204020204" charset="-122"/>
              </a:rPr>
              <a:t>战争频繁，</a:t>
            </a:r>
            <a:r>
              <a:rPr lang="zh-CN" altLang="en-US" sz="2000" dirty="0">
                <a:latin typeface="微软雅黑" panose="020B0503020204020204" charset="-122"/>
                <a:ea typeface="微软雅黑" panose="020B0503020204020204" charset="-122"/>
                <a:cs typeface="微软雅黑" panose="020B0503020204020204" charset="-122"/>
                <a:sym typeface="+mn-ea"/>
              </a:rPr>
              <a:t>臣子弑君篡位的例子不胜枚举</a:t>
            </a:r>
            <a:r>
              <a:rPr lang="zh-CN" altLang="zh-CN" sz="2000" dirty="0">
                <a:latin typeface="微软雅黑" panose="020B0503020204020204" charset="-122"/>
                <a:ea typeface="微软雅黑" panose="020B0503020204020204" charset="-122"/>
                <a:cs typeface="微软雅黑" panose="020B0503020204020204" charset="-122"/>
                <a:sym typeface="+mn-ea"/>
              </a:rPr>
              <a:t>，</a:t>
            </a:r>
            <a:r>
              <a:rPr lang="zh-CN" altLang="zh-CN" sz="2000" dirty="0">
                <a:solidFill>
                  <a:srgbClr val="FF0000"/>
                </a:solidFill>
                <a:latin typeface="微软雅黑" panose="020B0503020204020204" charset="-122"/>
                <a:ea typeface="微软雅黑" panose="020B0503020204020204" charset="-122"/>
                <a:cs typeface="微软雅黑" panose="020B0503020204020204" charset="-122"/>
              </a:rPr>
              <a:t>儒家所倡导的道德伦理观念也开始受到怀疑</a:t>
            </a:r>
            <a:r>
              <a:rPr lang="zh-CN" altLang="en-US" sz="2000" dirty="0">
                <a:solidFill>
                  <a:srgbClr val="FF0000"/>
                </a:solidFill>
                <a:latin typeface="微软雅黑" panose="020B0503020204020204" charset="-122"/>
                <a:ea typeface="微软雅黑" panose="020B0503020204020204" charset="-122"/>
                <a:cs typeface="微软雅黑" panose="020B0503020204020204" charset="-122"/>
              </a:rPr>
              <a:t>，它作为官方正统思想的地位受到动摇</a:t>
            </a:r>
            <a:r>
              <a:rPr lang="zh-CN" altLang="zh-CN" sz="2000" dirty="0">
                <a:latin typeface="微软雅黑" panose="020B0503020204020204" charset="-122"/>
                <a:ea typeface="微软雅黑" panose="020B0503020204020204" charset="-122"/>
                <a:cs typeface="微软雅黑" panose="020B0503020204020204" charset="-122"/>
              </a:rPr>
              <a:t>。</a:t>
            </a:r>
            <a:r>
              <a:rPr lang="zh-CN" altLang="zh-CN" sz="2000" dirty="0">
                <a:solidFill>
                  <a:schemeClr val="tx1"/>
                </a:solidFill>
                <a:latin typeface="微软雅黑" panose="020B0503020204020204" charset="-122"/>
                <a:ea typeface="微软雅黑" panose="020B0503020204020204" charset="-122"/>
                <a:cs typeface="微软雅黑" panose="020B0503020204020204" charset="-122"/>
              </a:rPr>
              <a:t>传统儒学充斥着伦理说教，却不能对人的生老病死提供解释和安慰</a:t>
            </a:r>
            <a:r>
              <a:rPr lang="zh-CN" altLang="zh-CN" sz="2000" dirty="0">
                <a:latin typeface="微软雅黑" panose="020B0503020204020204" charset="-122"/>
                <a:ea typeface="微软雅黑" panose="020B0503020204020204" charset="-122"/>
                <a:cs typeface="微软雅黑" panose="020B0503020204020204" charset="-122"/>
              </a:rPr>
              <a:t>。汉唐儒学简单的理论体系，已经不能应对人们的各种思考和疑惑，它失去了权威的解释能力。</a:t>
            </a:r>
            <a:endParaRPr lang="zh-CN" altLang="zh-CN" sz="2000" dirty="0">
              <a:latin typeface="微软雅黑" panose="020B0503020204020204" charset="-122"/>
              <a:ea typeface="微软雅黑" panose="020B0503020204020204" charset="-122"/>
              <a:cs typeface="微软雅黑" panose="020B0503020204020204" charset="-122"/>
            </a:endParaRPr>
          </a:p>
        </p:txBody>
      </p:sp>
      <p:sp>
        <p:nvSpPr>
          <p:cNvPr id="5" name="文本框 4"/>
          <p:cNvSpPr txBox="1"/>
          <p:nvPr/>
        </p:nvSpPr>
        <p:spPr>
          <a:xfrm>
            <a:off x="114935" y="4266565"/>
            <a:ext cx="8926830" cy="768350"/>
          </a:xfrm>
          <a:prstGeom prst="rect">
            <a:avLst/>
          </a:prstGeom>
          <a:noFill/>
        </p:spPr>
        <p:txBody>
          <a:bodyPr wrap="square" rtlCol="0">
            <a:spAutoFit/>
          </a:bodyPr>
          <a:lstStyle/>
          <a:p>
            <a:r>
              <a:rPr lang="zh-CN" altLang="en-US" sz="2200" b="1">
                <a:solidFill>
                  <a:srgbClr val="0D09B6"/>
                </a:solidFill>
                <a:latin typeface="微软雅黑" panose="020B0503020204020204" charset="-122"/>
                <a:ea typeface="微软雅黑" panose="020B0503020204020204" charset="-122"/>
                <a:cs typeface="微软雅黑" panose="020B0503020204020204" charset="-122"/>
              </a:rPr>
              <a:t>【思考】儒学遭遇了什么问题？儒学到底有什么缺陷，使它在佛、道冲击下会如此不堪一击？</a:t>
            </a:r>
            <a:endParaRPr lang="zh-CN" altLang="en-US" sz="2200" b="1">
              <a:solidFill>
                <a:srgbClr val="0D09B6"/>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 Box 2"/>
          <p:cNvSpPr txBox="1"/>
          <p:nvPr/>
        </p:nvSpPr>
        <p:spPr>
          <a:xfrm>
            <a:off x="259715" y="402590"/>
            <a:ext cx="8035290" cy="583565"/>
          </a:xfrm>
          <a:prstGeom prst="rect">
            <a:avLst/>
          </a:prstGeom>
          <a:noFill/>
          <a:ln w="9525">
            <a:noFill/>
          </a:ln>
        </p:spPr>
        <p:txBody>
          <a:bodyPr wrap="square">
            <a:spAutoFit/>
          </a:bodyPr>
          <a:p>
            <a:r>
              <a:rPr lang="zh-CN" altLang="en-US" sz="3200" b="1" u="none" dirty="0">
                <a:latin typeface="微软雅黑" panose="020B0503020204020204" charset="-122"/>
                <a:ea typeface="微软雅黑" panose="020B0503020204020204" charset="-122"/>
                <a:cs typeface="微软雅黑" panose="020B0503020204020204" charset="-122"/>
              </a:rPr>
              <a:t>一、背景：儒学的危机</a:t>
            </a:r>
            <a:endParaRPr lang="zh-CN" altLang="en-US" sz="3200" b="1" u="none" dirty="0">
              <a:latin typeface="微软雅黑" panose="020B0503020204020204" charset="-122"/>
              <a:ea typeface="微软雅黑" panose="020B0503020204020204" charset="-122"/>
              <a:cs typeface="微软雅黑" panose="020B0503020204020204" charset="-122"/>
            </a:endParaRPr>
          </a:p>
        </p:txBody>
      </p:sp>
      <p:sp>
        <p:nvSpPr>
          <p:cNvPr id="45059" name="Text Box 5"/>
          <p:cNvSpPr txBox="1"/>
          <p:nvPr/>
        </p:nvSpPr>
        <p:spPr>
          <a:xfrm>
            <a:off x="189865" y="1524635"/>
            <a:ext cx="8925560" cy="583565"/>
          </a:xfrm>
          <a:prstGeom prst="rect">
            <a:avLst/>
          </a:prstGeom>
          <a:noFill/>
          <a:ln w="9525">
            <a:noFill/>
          </a:ln>
        </p:spPr>
        <p:txBody>
          <a:bodyPr wrap="square" anchor="t">
            <a:spAutoFit/>
          </a:bodyPr>
          <a:p>
            <a:r>
              <a:rPr lang="en-US" altLang="zh-CN" sz="3200" dirty="0">
                <a:solidFill>
                  <a:schemeClr val="tx1"/>
                </a:solidFill>
                <a:latin typeface="微软雅黑" panose="020B0503020204020204" charset="-122"/>
                <a:ea typeface="微软雅黑" panose="020B0503020204020204" charset="-122"/>
                <a:cs typeface="微软雅黑" panose="020B0503020204020204" charset="-122"/>
              </a:rPr>
              <a:t>1</a:t>
            </a:r>
            <a:r>
              <a:rPr lang="zh-CN" altLang="en-US" sz="3200" dirty="0">
                <a:solidFill>
                  <a:schemeClr val="tx1"/>
                </a:solidFill>
                <a:latin typeface="微软雅黑" panose="020B0503020204020204" charset="-122"/>
                <a:ea typeface="微软雅黑" panose="020B0503020204020204" charset="-122"/>
                <a:cs typeface="微软雅黑" panose="020B0503020204020204" charset="-122"/>
              </a:rPr>
              <a:t>、魏晋南北朝时期，佛、道广传，儒学现危机。</a:t>
            </a:r>
            <a:endParaRPr lang="zh-CN" altLang="en-US" sz="3200"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45060" name="Text Box 5"/>
          <p:cNvSpPr txBox="1"/>
          <p:nvPr/>
        </p:nvSpPr>
        <p:spPr>
          <a:xfrm>
            <a:off x="187960" y="2491740"/>
            <a:ext cx="8926195" cy="583565"/>
          </a:xfrm>
          <a:prstGeom prst="rect">
            <a:avLst/>
          </a:prstGeom>
          <a:noFill/>
          <a:ln w="9525">
            <a:noFill/>
          </a:ln>
        </p:spPr>
        <p:txBody>
          <a:bodyPr wrap="square" anchor="t">
            <a:spAutoFit/>
          </a:bodyPr>
          <a:p>
            <a:r>
              <a:rPr lang="en-US" altLang="zh-CN" sz="3200" dirty="0">
                <a:solidFill>
                  <a:schemeClr val="tx1"/>
                </a:solidFill>
                <a:latin typeface="微软雅黑" panose="020B0503020204020204" charset="-122"/>
                <a:ea typeface="微软雅黑" panose="020B0503020204020204" charset="-122"/>
                <a:cs typeface="微软雅黑" panose="020B0503020204020204" charset="-122"/>
              </a:rPr>
              <a:t>2</a:t>
            </a:r>
            <a:r>
              <a:rPr lang="zh-CN" altLang="en-US" sz="3200" dirty="0">
                <a:solidFill>
                  <a:schemeClr val="tx1"/>
                </a:solidFill>
                <a:latin typeface="微软雅黑" panose="020B0503020204020204" charset="-122"/>
                <a:ea typeface="微软雅黑" panose="020B0503020204020204" charset="-122"/>
                <a:cs typeface="微软雅黑" panose="020B0503020204020204" charset="-122"/>
              </a:rPr>
              <a:t>、隋朝，“三教合一”；唐朝，三教并行。</a:t>
            </a:r>
            <a:endParaRPr lang="zh-CN" altLang="en-US" sz="3200"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45064" name="Text Box 5"/>
          <p:cNvSpPr txBox="1"/>
          <p:nvPr/>
        </p:nvSpPr>
        <p:spPr>
          <a:xfrm>
            <a:off x="186690" y="3458210"/>
            <a:ext cx="8927465" cy="1568450"/>
          </a:xfrm>
          <a:prstGeom prst="rect">
            <a:avLst/>
          </a:prstGeom>
          <a:noFill/>
          <a:ln w="9525">
            <a:noFill/>
          </a:ln>
        </p:spPr>
        <p:txBody>
          <a:bodyPr wrap="square" anchor="t">
            <a:spAutoFit/>
          </a:bodyPr>
          <a:p>
            <a:r>
              <a:rPr lang="en-US" altLang="zh-CN" sz="3200" dirty="0">
                <a:solidFill>
                  <a:schemeClr val="tx1"/>
                </a:solidFill>
                <a:latin typeface="微软雅黑" panose="020B0503020204020204" charset="-122"/>
                <a:ea typeface="微软雅黑" panose="020B0503020204020204" charset="-122"/>
                <a:cs typeface="微软雅黑" panose="020B0503020204020204" charset="-122"/>
              </a:rPr>
              <a:t>3</a:t>
            </a:r>
            <a:r>
              <a:rPr lang="zh-CN" altLang="en-US" sz="3200" dirty="0">
                <a:solidFill>
                  <a:schemeClr val="tx1"/>
                </a:solidFill>
                <a:latin typeface="微软雅黑" panose="020B0503020204020204" charset="-122"/>
                <a:ea typeface="微软雅黑" panose="020B0503020204020204" charset="-122"/>
                <a:cs typeface="微软雅黑" panose="020B0503020204020204" charset="-122"/>
              </a:rPr>
              <a:t>、儒学</a:t>
            </a:r>
            <a:r>
              <a:rPr lang="zh-CN" altLang="en-US" sz="3200">
                <a:latin typeface="微软雅黑" panose="020B0503020204020204" charset="-122"/>
                <a:ea typeface="微软雅黑" panose="020B0503020204020204" charset="-122"/>
                <a:cs typeface="微软雅黑" panose="020B0503020204020204" charset="-122"/>
                <a:sym typeface="+mn-ea"/>
              </a:rPr>
              <a:t>本身在</a:t>
            </a:r>
            <a:r>
              <a:rPr lang="zh-CN" altLang="en-US" sz="3200" b="1">
                <a:solidFill>
                  <a:srgbClr val="FF0000"/>
                </a:solidFill>
                <a:latin typeface="微软雅黑" panose="020B0503020204020204" charset="-122"/>
                <a:ea typeface="微软雅黑" panose="020B0503020204020204" charset="-122"/>
                <a:cs typeface="微软雅黑" panose="020B0503020204020204" charset="-122"/>
                <a:sym typeface="+mn-ea"/>
              </a:rPr>
              <a:t>思辨性和理论性</a:t>
            </a:r>
            <a:r>
              <a:rPr lang="zh-CN" altLang="en-US" sz="3200">
                <a:latin typeface="微软雅黑" panose="020B0503020204020204" charset="-122"/>
                <a:ea typeface="微软雅黑" panose="020B0503020204020204" charset="-122"/>
                <a:cs typeface="微软雅黑" panose="020B0503020204020204" charset="-122"/>
                <a:sym typeface="+mn-ea"/>
              </a:rPr>
              <a:t>方面存在着严重的不足，</a:t>
            </a:r>
            <a:r>
              <a:rPr lang="zh-CN" altLang="en-US" sz="3200" dirty="0">
                <a:solidFill>
                  <a:schemeClr val="tx1"/>
                </a:solidFill>
                <a:latin typeface="微软雅黑" panose="020B0503020204020204" charset="-122"/>
                <a:ea typeface="微软雅黑" panose="020B0503020204020204" charset="-122"/>
                <a:cs typeface="微软雅黑" panose="020B0503020204020204" charset="-122"/>
              </a:rPr>
              <a:t>需丰富和更新，吸收融合佛教、道教思想。</a:t>
            </a:r>
            <a:endParaRPr lang="zh-CN" altLang="en-US" sz="3200" dirty="0">
              <a:solidFill>
                <a:schemeClr val="tx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wipe(left)">
                                      <p:cBhvr>
                                        <p:cTn id="7" dur="500"/>
                                        <p:tgtEl>
                                          <p:spTgt spid="4505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5060"/>
                                        </p:tgtEl>
                                        <p:attrNameLst>
                                          <p:attrName>style.visibility</p:attrName>
                                        </p:attrNameLst>
                                      </p:cBhvr>
                                      <p:to>
                                        <p:strVal val="visible"/>
                                      </p:to>
                                    </p:set>
                                    <p:animEffect transition="in" filter="wipe(left)">
                                      <p:cBhvr>
                                        <p:cTn id="12" dur="500"/>
                                        <p:tgtEl>
                                          <p:spTgt spid="4506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5064"/>
                                        </p:tgtEl>
                                        <p:attrNameLst>
                                          <p:attrName>style.visibility</p:attrName>
                                        </p:attrNameLst>
                                      </p:cBhvr>
                                      <p:to>
                                        <p:strVal val="visible"/>
                                      </p:to>
                                    </p:set>
                                    <p:animEffect transition="in" filter="wipe(left)">
                                      <p:cBhvr>
                                        <p:cTn id="17" dur="500"/>
                                        <p:tgtEl>
                                          <p:spTgt spid="450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0" grpId="0"/>
      <p:bldP spid="45064" grpId="0"/>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50" name="Text Box 6"/>
          <p:cNvSpPr txBox="1"/>
          <p:nvPr/>
        </p:nvSpPr>
        <p:spPr>
          <a:xfrm>
            <a:off x="4196418" y="1941819"/>
            <a:ext cx="1944290" cy="521970"/>
          </a:xfrm>
          <a:prstGeom prst="rect">
            <a:avLst/>
          </a:prstGeom>
          <a:noFill/>
          <a:ln w="9525">
            <a:noFill/>
          </a:ln>
        </p:spPr>
        <p:txBody>
          <a:bodyPr anchor="t">
            <a:spAutoFit/>
          </a:bodyPr>
          <a:lstStyle/>
          <a:p>
            <a:r>
              <a:rPr lang="zh-CN" altLang="en-US" sz="2800" b="1" dirty="0">
                <a:latin typeface="微软雅黑" panose="020B0503020204020204" charset="-122"/>
                <a:ea typeface="微软雅黑" panose="020B0503020204020204" charset="-122"/>
                <a:cs typeface="微软雅黑" panose="020B0503020204020204" charset="-122"/>
              </a:rPr>
              <a:t>自身缺陷</a:t>
            </a:r>
            <a:endParaRPr lang="zh-CN" altLang="en-US" sz="2800" b="1" dirty="0">
              <a:latin typeface="微软雅黑" panose="020B0503020204020204" charset="-122"/>
              <a:ea typeface="微软雅黑" panose="020B0503020204020204" charset="-122"/>
              <a:cs typeface="微软雅黑" panose="020B0503020204020204" charset="-122"/>
            </a:endParaRPr>
          </a:p>
        </p:txBody>
      </p:sp>
      <p:sp>
        <p:nvSpPr>
          <p:cNvPr id="6155" name="AutoShape 11"/>
          <p:cNvSpPr/>
          <p:nvPr/>
        </p:nvSpPr>
        <p:spPr>
          <a:xfrm rot="10800000" flipH="1">
            <a:off x="3729039" y="1336652"/>
            <a:ext cx="288290" cy="1019175"/>
          </a:xfrm>
          <a:prstGeom prst="leftBrace">
            <a:avLst>
              <a:gd name="adj1" fmla="val 31162"/>
              <a:gd name="adj2" fmla="val 50000"/>
            </a:avLst>
          </a:prstGeom>
          <a:noFill/>
          <a:ln w="22225" cap="flat" cmpd="sng">
            <a:solidFill>
              <a:schemeClr val="tx1"/>
            </a:solidFill>
            <a:prstDash val="solid"/>
            <a:round/>
            <a:headEnd type="none" w="med" len="med"/>
            <a:tailEnd type="none" w="med" len="med"/>
          </a:ln>
        </p:spPr>
        <p:txBody>
          <a:bodyPr wrap="none" anchor="ctr"/>
          <a:lstStyle/>
          <a:p>
            <a:pPr eaLnBrk="0" hangingPunct="0"/>
            <a:endParaRPr lang="zh-CN" altLang="en-US" sz="1015" dirty="0">
              <a:latin typeface="微软雅黑" panose="020B0503020204020204" charset="-122"/>
              <a:ea typeface="微软雅黑" panose="020B0503020204020204" charset="-122"/>
              <a:cs typeface="微软雅黑" panose="020B0503020204020204" charset="-122"/>
            </a:endParaRPr>
          </a:p>
        </p:txBody>
      </p:sp>
      <p:sp>
        <p:nvSpPr>
          <p:cNvPr id="6156" name="Text Box 12"/>
          <p:cNvSpPr txBox="1"/>
          <p:nvPr/>
        </p:nvSpPr>
        <p:spPr>
          <a:xfrm>
            <a:off x="1397541" y="1300073"/>
            <a:ext cx="2363188" cy="1077218"/>
          </a:xfrm>
          <a:prstGeom prst="rect">
            <a:avLst/>
          </a:prstGeom>
          <a:noFill/>
          <a:ln w="9525">
            <a:noFill/>
          </a:ln>
        </p:spPr>
        <p:txBody>
          <a:bodyPr wrap="square" anchor="t">
            <a:spAutoFit/>
          </a:bodyPr>
          <a:lstStyle/>
          <a:p>
            <a:r>
              <a:rPr lang="zh-CN" altLang="en-US" sz="3200" b="1" dirty="0">
                <a:latin typeface="微软雅黑" panose="020B0503020204020204" charset="-122"/>
                <a:ea typeface="微软雅黑" panose="020B0503020204020204" charset="-122"/>
                <a:cs typeface="微软雅黑" panose="020B0503020204020204" charset="-122"/>
              </a:rPr>
              <a:t>儒学正统地位受到挑战</a:t>
            </a:r>
            <a:endParaRPr lang="zh-CN" altLang="en-US" sz="3200" b="1" dirty="0">
              <a:latin typeface="微软雅黑" panose="020B0503020204020204" charset="-122"/>
              <a:ea typeface="微软雅黑" panose="020B0503020204020204" charset="-122"/>
              <a:cs typeface="微软雅黑" panose="020B0503020204020204" charset="-122"/>
            </a:endParaRPr>
          </a:p>
        </p:txBody>
      </p:sp>
      <p:sp>
        <p:nvSpPr>
          <p:cNvPr id="6157" name="Text Box 13"/>
          <p:cNvSpPr txBox="1"/>
          <p:nvPr/>
        </p:nvSpPr>
        <p:spPr>
          <a:xfrm>
            <a:off x="4257498" y="3351310"/>
            <a:ext cx="4744720" cy="460375"/>
          </a:xfrm>
          <a:prstGeom prst="rect">
            <a:avLst/>
          </a:prstGeom>
          <a:noFill/>
          <a:ln w="9525">
            <a:noFill/>
          </a:ln>
        </p:spPr>
        <p:txBody>
          <a:bodyPr wrap="square" anchor="t">
            <a:spAutoFit/>
          </a:bodyPr>
          <a:lstStyle/>
          <a:p>
            <a:r>
              <a:rPr lang="zh-CN" altLang="en-US" sz="2400" b="1" dirty="0">
                <a:latin typeface="微软雅黑" panose="020B0503020204020204" charset="-122"/>
                <a:ea typeface="微软雅黑" panose="020B0503020204020204" charset="-122"/>
                <a:cs typeface="微软雅黑" panose="020B0503020204020204" charset="-122"/>
                <a:sym typeface="+mn-ea"/>
              </a:rPr>
              <a:t>学者的探索：构建新的儒学体系</a:t>
            </a:r>
            <a:endParaRPr lang="zh-CN" altLang="en-US" sz="2400" b="1" dirty="0">
              <a:latin typeface="微软雅黑" panose="020B0503020204020204" charset="-122"/>
              <a:ea typeface="微软雅黑" panose="020B0503020204020204" charset="-122"/>
              <a:cs typeface="微软雅黑" panose="020B0503020204020204" charset="-122"/>
              <a:sym typeface="+mn-ea"/>
            </a:endParaRPr>
          </a:p>
        </p:txBody>
      </p:sp>
      <p:sp>
        <p:nvSpPr>
          <p:cNvPr id="4109" name="Line 13"/>
          <p:cNvSpPr/>
          <p:nvPr/>
        </p:nvSpPr>
        <p:spPr>
          <a:xfrm rot="10800000">
            <a:off x="3476867" y="3575179"/>
            <a:ext cx="720329" cy="0"/>
          </a:xfrm>
          <a:prstGeom prst="line">
            <a:avLst/>
          </a:prstGeom>
          <a:ln w="25400" cap="flat" cmpd="sng">
            <a:solidFill>
              <a:srgbClr val="000000"/>
            </a:solidFill>
            <a:prstDash val="solid"/>
            <a:round/>
            <a:headEnd type="none" w="med" len="med"/>
            <a:tailEnd type="stealth" w="lg" len="lg"/>
          </a:ln>
        </p:spPr>
      </p:sp>
      <p:sp>
        <p:nvSpPr>
          <p:cNvPr id="2" name="Line 13"/>
          <p:cNvSpPr/>
          <p:nvPr/>
        </p:nvSpPr>
        <p:spPr>
          <a:xfrm>
            <a:off x="2253590" y="2363894"/>
            <a:ext cx="0" cy="917972"/>
          </a:xfrm>
          <a:prstGeom prst="line">
            <a:avLst/>
          </a:prstGeom>
          <a:ln w="25400" cap="flat" cmpd="sng">
            <a:solidFill>
              <a:srgbClr val="000000"/>
            </a:solidFill>
            <a:prstDash val="solid"/>
            <a:round/>
            <a:headEnd type="none" w="med" len="med"/>
            <a:tailEnd type="stealth" w="lg" len="lg"/>
          </a:ln>
        </p:spPr>
      </p:sp>
      <p:sp>
        <p:nvSpPr>
          <p:cNvPr id="6163" name="Text Box 19"/>
          <p:cNvSpPr txBox="1"/>
          <p:nvPr/>
        </p:nvSpPr>
        <p:spPr>
          <a:xfrm>
            <a:off x="1072300" y="3269090"/>
            <a:ext cx="2376488" cy="583565"/>
          </a:xfrm>
          <a:prstGeom prst="rect">
            <a:avLst/>
          </a:prstGeom>
          <a:noFill/>
          <a:ln w="9525">
            <a:noFill/>
          </a:ln>
        </p:spPr>
        <p:txBody>
          <a:bodyPr anchor="t">
            <a:spAutoFit/>
          </a:bodyPr>
          <a:lstStyle/>
          <a:p>
            <a:r>
              <a:rPr lang="zh-CN" altLang="en-US" sz="3200" b="1" dirty="0">
                <a:solidFill>
                  <a:srgbClr val="FF3300"/>
                </a:solidFill>
                <a:latin typeface="微软雅黑" panose="020B0503020204020204" charset="-122"/>
                <a:ea typeface="微软雅黑" panose="020B0503020204020204" charset="-122"/>
                <a:cs typeface="微软雅黑" panose="020B0503020204020204" charset="-122"/>
              </a:rPr>
              <a:t>儒学的复兴</a:t>
            </a:r>
            <a:endParaRPr lang="zh-CN" altLang="en-US" sz="3200" b="1" dirty="0">
              <a:solidFill>
                <a:srgbClr val="FF3300"/>
              </a:solidFill>
              <a:latin typeface="微软雅黑" panose="020B0503020204020204" charset="-122"/>
              <a:ea typeface="微软雅黑" panose="020B0503020204020204" charset="-122"/>
              <a:cs typeface="微软雅黑" panose="020B0503020204020204" charset="-122"/>
            </a:endParaRPr>
          </a:p>
        </p:txBody>
      </p:sp>
      <p:sp>
        <p:nvSpPr>
          <p:cNvPr id="5" name="Text Box 6"/>
          <p:cNvSpPr txBox="1"/>
          <p:nvPr/>
        </p:nvSpPr>
        <p:spPr>
          <a:xfrm>
            <a:off x="4196715" y="1186815"/>
            <a:ext cx="3828415" cy="521970"/>
          </a:xfrm>
          <a:prstGeom prst="rect">
            <a:avLst/>
          </a:prstGeom>
          <a:noFill/>
          <a:ln w="9525">
            <a:noFill/>
          </a:ln>
        </p:spPr>
        <p:txBody>
          <a:bodyPr wrap="square" anchor="t">
            <a:spAutoFit/>
          </a:bodyPr>
          <a:lstStyle/>
          <a:p>
            <a:r>
              <a:rPr lang="zh-CN" altLang="en-US" sz="2800" b="1" dirty="0">
                <a:latin typeface="微软雅黑" panose="020B0503020204020204" charset="-122"/>
                <a:ea typeface="微软雅黑" panose="020B0503020204020204" charset="-122"/>
                <a:cs typeface="微软雅黑" panose="020B0503020204020204" charset="-122"/>
              </a:rPr>
              <a:t>佛、道冲击（</a:t>
            </a:r>
            <a:r>
              <a:rPr lang="zh-CN" altLang="en-US" sz="2800" b="1" dirty="0">
                <a:latin typeface="微软雅黑" panose="020B0503020204020204" charset="-122"/>
                <a:ea typeface="微软雅黑" panose="020B0503020204020204" charset="-122"/>
                <a:cs typeface="Arial" panose="020B0604020202020204" pitchFamily="34" charset="0"/>
              </a:rPr>
              <a:t>三教合一）</a:t>
            </a:r>
            <a:endParaRPr lang="zh-CN" altLang="en-US" sz="2800" b="1" dirty="0">
              <a:latin typeface="微软雅黑" panose="020B0503020204020204" charset="-122"/>
              <a:ea typeface="微软雅黑" panose="020B0503020204020204" charset="-122"/>
              <a:cs typeface="Arial" panose="020B0604020202020204" pitchFamily="34" charset="0"/>
            </a:endParaRPr>
          </a:p>
        </p:txBody>
      </p:sp>
      <p:sp>
        <p:nvSpPr>
          <p:cNvPr id="10243" name="Text Box 2"/>
          <p:cNvSpPr txBox="1"/>
          <p:nvPr/>
        </p:nvSpPr>
        <p:spPr>
          <a:xfrm>
            <a:off x="259715" y="-1905"/>
            <a:ext cx="9144000" cy="583565"/>
          </a:xfrm>
          <a:prstGeom prst="rect">
            <a:avLst/>
          </a:prstGeom>
          <a:noFill/>
          <a:ln w="9525">
            <a:noFill/>
          </a:ln>
        </p:spPr>
        <p:txBody>
          <a:bodyPr>
            <a:spAutoFit/>
          </a:bodyPr>
          <a:p>
            <a:r>
              <a:rPr lang="zh-CN" altLang="en-US" sz="3200" b="1" u="none" dirty="0">
                <a:latin typeface="微软雅黑" panose="020B0503020204020204" charset="-122"/>
                <a:ea typeface="微软雅黑" panose="020B0503020204020204" charset="-122"/>
                <a:cs typeface="微软雅黑" panose="020B0503020204020204" charset="-122"/>
              </a:rPr>
              <a:t>一、背景：儒学的危机</a:t>
            </a:r>
            <a:endParaRPr lang="zh-CN" altLang="en-US" sz="3200" b="1" u="none" dirty="0">
              <a:latin typeface="微软雅黑" panose="020B0503020204020204" charset="-122"/>
              <a:ea typeface="微软雅黑" panose="020B0503020204020204" charset="-122"/>
              <a:cs typeface="微软雅黑" panose="020B0503020204020204" charset="-122"/>
            </a:endParaRPr>
          </a:p>
        </p:txBody>
      </p:sp>
      <p:graphicFrame>
        <p:nvGraphicFramePr>
          <p:cNvPr id="3" name="对象 2">
            <a:hlinkClick r:id="" action="ppaction://ole?verb="/>
          </p:cNvPr>
          <p:cNvGraphicFramePr>
            <a:graphicFrameLocks noChangeAspect="1"/>
          </p:cNvGraphicFramePr>
          <p:nvPr/>
        </p:nvGraphicFramePr>
        <p:xfrm>
          <a:off x="4114800" y="2463800"/>
          <a:ext cx="914400" cy="215900"/>
        </p:xfrm>
        <a:graphic>
          <a:graphicData uri="http://schemas.openxmlformats.org/presentationml/2006/ole">
            <mc:AlternateContent xmlns:mc="http://schemas.openxmlformats.org/markup-compatibility/2006">
              <mc:Choice xmlns:v="urn:schemas-microsoft-com:vml" Requires="v">
                <p:oleObj spid="_x0000_s1025" name="" r:id="rId1" imgW="914400" imgH="215900" progId="Equation.KSEE3">
                  <p:embed/>
                </p:oleObj>
              </mc:Choice>
              <mc:Fallback>
                <p:oleObj name="" r:id="rId1" imgW="914400" imgH="215900" progId="Equation.KSEE3">
                  <p:embed/>
                  <p:pic>
                    <p:nvPicPr>
                      <p:cNvPr id="0" name="图片 1024"/>
                      <p:cNvPicPr/>
                      <p:nvPr/>
                    </p:nvPicPr>
                    <p:blipFill>
                      <a:blip r:embed="rId2"/>
                      <a:stretch>
                        <a:fillRect/>
                      </a:stretch>
                    </p:blipFill>
                    <p:spPr>
                      <a:xfrm>
                        <a:off x="4114800" y="2463800"/>
                        <a:ext cx="914400" cy="215900"/>
                      </a:xfrm>
                      <a:prstGeom prst="rect">
                        <a:avLst/>
                      </a:prstGeom>
                    </p:spPr>
                  </p:pic>
                </p:oleObj>
              </mc:Fallback>
            </mc:AlternateContent>
          </a:graphicData>
        </a:graphic>
      </p:graphicFrame>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blinds(horizontal)">
                                      <p:cBhvr>
                                        <p:cTn id="7" dur="500"/>
                                        <p:tgtEl>
                                          <p:spTgt spid="615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155"/>
                                        </p:tgtEl>
                                        <p:attrNameLst>
                                          <p:attrName>style.visibility</p:attrName>
                                        </p:attrNameLst>
                                      </p:cBhvr>
                                      <p:to>
                                        <p:strVal val="visible"/>
                                      </p:to>
                                    </p:set>
                                    <p:animEffect transition="in" filter="blinds(horizontal)">
                                      <p:cBhvr>
                                        <p:cTn id="15" dur="500"/>
                                        <p:tgtEl>
                                          <p:spTgt spid="6155"/>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6156"/>
                                        </p:tgtEl>
                                        <p:attrNameLst>
                                          <p:attrName>style.visibility</p:attrName>
                                        </p:attrNameLst>
                                      </p:cBhvr>
                                      <p:to>
                                        <p:strVal val="visible"/>
                                      </p:to>
                                    </p:set>
                                    <p:animEffect transition="in" filter="blinds(horizontal)">
                                      <p:cBhvr>
                                        <p:cTn id="20" dur="500"/>
                                        <p:tgtEl>
                                          <p:spTgt spid="6156"/>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6157"/>
                                        </p:tgtEl>
                                        <p:attrNameLst>
                                          <p:attrName>style.visibility</p:attrName>
                                        </p:attrNameLst>
                                      </p:cBhvr>
                                      <p:to>
                                        <p:strVal val="visible"/>
                                      </p:to>
                                    </p:set>
                                    <p:animEffect transition="in" filter="blinds(horizontal)">
                                      <p:cBhvr>
                                        <p:cTn id="25" dur="500"/>
                                        <p:tgtEl>
                                          <p:spTgt spid="6157"/>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4109"/>
                                        </p:tgtEl>
                                        <p:attrNameLst>
                                          <p:attrName>style.visibility</p:attrName>
                                        </p:attrNameLst>
                                      </p:cBhvr>
                                      <p:to>
                                        <p:strVal val="visible"/>
                                      </p:to>
                                    </p:set>
                                    <p:animEffect transition="in" filter="blinds(horizontal)">
                                      <p:cBhvr>
                                        <p:cTn id="30" dur="500"/>
                                        <p:tgtEl>
                                          <p:spTgt spid="4109"/>
                                        </p:tgtEl>
                                      </p:cBhvr>
                                    </p:animEffect>
                                  </p:childTnLst>
                                </p:cTn>
                              </p:par>
                              <p:par>
                                <p:cTn id="31" presetID="3" presetClass="entr" presetSubtype="1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blinds(horizontal)">
                                      <p:cBhvr>
                                        <p:cTn id="33" dur="500"/>
                                        <p:tgtEl>
                                          <p:spTgt spid="2"/>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6163"/>
                                        </p:tgtEl>
                                        <p:attrNameLst>
                                          <p:attrName>style.visibility</p:attrName>
                                        </p:attrNameLst>
                                      </p:cBhvr>
                                      <p:to>
                                        <p:strVal val="visible"/>
                                      </p:to>
                                    </p:set>
                                    <p:animEffect transition="in" filter="blinds(horizontal)">
                                      <p:cBhvr>
                                        <p:cTn id="36" dur="500"/>
                                        <p:tgtEl>
                                          <p:spTgt spid="61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p:bldP spid="6155" grpId="0" bldLvl="0" animBg="1"/>
      <p:bldP spid="6156" grpId="0"/>
      <p:bldP spid="6157" grpId="0"/>
      <p:bldP spid="6163"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0898" name="Rectangle 2"/>
          <p:cNvSpPr/>
          <p:nvPr/>
        </p:nvSpPr>
        <p:spPr>
          <a:xfrm>
            <a:off x="2781538" y="702469"/>
            <a:ext cx="3611880" cy="506730"/>
          </a:xfrm>
          <a:prstGeom prst="rect">
            <a:avLst/>
          </a:prstGeom>
          <a:noFill/>
          <a:ln w="9525">
            <a:noFill/>
          </a:ln>
        </p:spPr>
        <p:txBody>
          <a:bodyPr wrap="none">
            <a:spAutoFit/>
          </a:bodyPr>
          <a:p>
            <a:r>
              <a:rPr lang="zh-CN" altLang="en-US" sz="2700" b="1" u="none" dirty="0">
                <a:solidFill>
                  <a:schemeClr val="tx1"/>
                </a:solidFill>
                <a:latin typeface="微软雅黑" panose="020B0503020204020204" charset="-122"/>
                <a:ea typeface="微软雅黑" panose="020B0503020204020204" charset="-122"/>
                <a:cs typeface="微软雅黑" panose="020B0503020204020204" charset="-122"/>
              </a:rPr>
              <a:t>“理学”一词的概念：</a:t>
            </a:r>
            <a:endParaRPr lang="zh-CN" altLang="en-US" sz="2700" b="1"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80899" name="Text Box 3"/>
          <p:cNvSpPr txBox="1"/>
          <p:nvPr/>
        </p:nvSpPr>
        <p:spPr>
          <a:xfrm>
            <a:off x="849630" y="1711960"/>
            <a:ext cx="7475855" cy="1641475"/>
          </a:xfrm>
          <a:prstGeom prst="rect">
            <a:avLst/>
          </a:prstGeom>
          <a:noFill/>
          <a:ln w="9525">
            <a:noFill/>
          </a:ln>
        </p:spPr>
        <p:txBody>
          <a:bodyPr wrap="square">
            <a:spAutoFit/>
          </a:bodyPr>
          <a:p>
            <a:pPr>
              <a:lnSpc>
                <a:spcPct val="120000"/>
              </a:lnSpc>
            </a:pPr>
            <a:r>
              <a:rPr lang="zh-CN" altLang="en-US" sz="2800" u="none" dirty="0">
                <a:solidFill>
                  <a:schemeClr val="bg1"/>
                </a:solidFill>
                <a:latin typeface="微软雅黑" panose="020B0503020204020204" charset="-122"/>
                <a:ea typeface="微软雅黑" panose="020B0503020204020204" charset="-122"/>
                <a:cs typeface="微软雅黑" panose="020B0503020204020204" charset="-122"/>
              </a:rPr>
              <a:t>    </a:t>
            </a:r>
            <a:r>
              <a:rPr lang="zh-CN" altLang="en-US" sz="2800" u="none" dirty="0">
                <a:latin typeface="微软雅黑" panose="020B0503020204020204" charset="-122"/>
                <a:ea typeface="微软雅黑" panose="020B0503020204020204" charset="-122"/>
                <a:cs typeface="微软雅黑" panose="020B0503020204020204" charset="-122"/>
              </a:rPr>
              <a:t>理学是一个以理和天理为核心的既贯通</a:t>
            </a:r>
            <a:endParaRPr lang="zh-CN" altLang="en-US" sz="2800" u="none" dirty="0">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800" u="none" dirty="0">
                <a:solidFill>
                  <a:srgbClr val="FF0000"/>
                </a:solidFill>
                <a:latin typeface="微软雅黑" panose="020B0503020204020204" charset="-122"/>
                <a:ea typeface="微软雅黑" panose="020B0503020204020204" charset="-122"/>
                <a:cs typeface="微软雅黑" panose="020B0503020204020204" charset="-122"/>
              </a:rPr>
              <a:t>宇宙自然</a:t>
            </a:r>
            <a:r>
              <a:rPr lang="zh-CN" altLang="en-US" sz="2800" u="none" dirty="0">
                <a:latin typeface="微软雅黑" panose="020B0503020204020204" charset="-122"/>
                <a:ea typeface="微软雅黑" panose="020B0503020204020204" charset="-122"/>
                <a:cs typeface="微软雅黑" panose="020B0503020204020204" charset="-122"/>
              </a:rPr>
              <a:t>和</a:t>
            </a:r>
            <a:r>
              <a:rPr lang="zh-CN" altLang="en-US" sz="2800" u="none" dirty="0">
                <a:solidFill>
                  <a:srgbClr val="FF0000"/>
                </a:solidFill>
                <a:latin typeface="微软雅黑" panose="020B0503020204020204" charset="-122"/>
                <a:ea typeface="微软雅黑" panose="020B0503020204020204" charset="-122"/>
                <a:cs typeface="微软雅黑" panose="020B0503020204020204" charset="-122"/>
              </a:rPr>
              <a:t>人生命运</a:t>
            </a:r>
            <a:r>
              <a:rPr lang="zh-CN" altLang="en-US" sz="2800" u="none" dirty="0">
                <a:latin typeface="微软雅黑" panose="020B0503020204020204" charset="-122"/>
                <a:ea typeface="微软雅黑" panose="020B0503020204020204" charset="-122"/>
                <a:cs typeface="微软雅黑" panose="020B0503020204020204" charset="-122"/>
              </a:rPr>
              <a:t>，又继承</a:t>
            </a:r>
            <a:r>
              <a:rPr lang="zh-CN" altLang="en-US" sz="2800" u="none" dirty="0">
                <a:solidFill>
                  <a:srgbClr val="FF0000"/>
                </a:solidFill>
                <a:latin typeface="微软雅黑" panose="020B0503020204020204" charset="-122"/>
                <a:ea typeface="微软雅黑" panose="020B0503020204020204" charset="-122"/>
                <a:cs typeface="微软雅黑" panose="020B0503020204020204" charset="-122"/>
              </a:rPr>
              <a:t>孔孟正宗</a:t>
            </a:r>
            <a:r>
              <a:rPr lang="zh-CN" altLang="en-US" sz="2800" u="none" dirty="0">
                <a:latin typeface="微软雅黑" panose="020B0503020204020204" charset="-122"/>
                <a:ea typeface="微软雅黑" panose="020B0503020204020204" charset="-122"/>
                <a:cs typeface="微软雅黑" panose="020B0503020204020204" charset="-122"/>
              </a:rPr>
              <a:t>，并能</a:t>
            </a:r>
            <a:r>
              <a:rPr lang="zh-CN" altLang="en-US" sz="2800" u="none" dirty="0">
                <a:solidFill>
                  <a:srgbClr val="FF0000"/>
                </a:solidFill>
                <a:latin typeface="微软雅黑" panose="020B0503020204020204" charset="-122"/>
                <a:ea typeface="微软雅黑" panose="020B0503020204020204" charset="-122"/>
                <a:cs typeface="微软雅黑" panose="020B0503020204020204" charset="-122"/>
              </a:rPr>
              <a:t>治理国家</a:t>
            </a:r>
            <a:r>
              <a:rPr lang="zh-CN" altLang="en-US" sz="2800" u="none" dirty="0">
                <a:latin typeface="微软雅黑" panose="020B0503020204020204" charset="-122"/>
                <a:ea typeface="微软雅黑" panose="020B0503020204020204" charset="-122"/>
                <a:cs typeface="微软雅黑" panose="020B0503020204020204" charset="-122"/>
              </a:rPr>
              <a:t>的新儒学。</a:t>
            </a:r>
            <a:endParaRPr lang="zh-CN" altLang="en-US" sz="2800" u="none" dirty="0">
              <a:latin typeface="微软雅黑" panose="020B0503020204020204" charset="-122"/>
              <a:ea typeface="微软雅黑" panose="020B0503020204020204" charset="-122"/>
              <a:cs typeface="微软雅黑" panose="020B0503020204020204" charset="-122"/>
            </a:endParaRPr>
          </a:p>
        </p:txBody>
      </p:sp>
      <p:grpSp>
        <p:nvGrpSpPr>
          <p:cNvPr id="2" name="Group 4"/>
          <p:cNvGrpSpPr/>
          <p:nvPr/>
        </p:nvGrpSpPr>
        <p:grpSpPr>
          <a:xfrm>
            <a:off x="2084070" y="1284446"/>
            <a:ext cx="1687116" cy="1045369"/>
            <a:chOff x="3232" y="981"/>
            <a:chExt cx="1417" cy="878"/>
          </a:xfrm>
        </p:grpSpPr>
        <p:sp>
          <p:nvSpPr>
            <p:cNvPr id="18446" name="Text Box 5"/>
            <p:cNvSpPr txBox="1"/>
            <p:nvPr/>
          </p:nvSpPr>
          <p:spPr>
            <a:xfrm>
              <a:off x="3287" y="981"/>
              <a:ext cx="1362" cy="426"/>
            </a:xfrm>
            <a:prstGeom prst="rect">
              <a:avLst/>
            </a:prstGeom>
            <a:solidFill>
              <a:schemeClr val="bg1"/>
            </a:solidFill>
            <a:ln w="9525" cap="flat" cmpd="sng">
              <a:solidFill>
                <a:srgbClr val="FF0000"/>
              </a:solidFill>
              <a:prstDash val="solid"/>
              <a:miter/>
              <a:headEnd type="none" w="med" len="med"/>
              <a:tailEnd type="none" w="med" len="med"/>
            </a:ln>
          </p:spPr>
          <p:txBody>
            <a:bodyPr>
              <a:spAutoFit/>
            </a:bodyPr>
            <a:p>
              <a:pPr algn="ctr"/>
              <a:r>
                <a:rPr lang="zh-CN" altLang="en-US" sz="2700" b="1" u="none" dirty="0">
                  <a:solidFill>
                    <a:srgbClr val="FF0000"/>
                  </a:solidFill>
                  <a:latin typeface="微软雅黑" panose="020B0503020204020204" charset="-122"/>
                  <a:ea typeface="微软雅黑" panose="020B0503020204020204" charset="-122"/>
                  <a:cs typeface="微软雅黑" panose="020B0503020204020204" charset="-122"/>
                </a:rPr>
                <a:t>道、佛</a:t>
              </a:r>
              <a:endParaRPr lang="zh-CN" altLang="en-US" sz="2700" b="1" u="none" dirty="0">
                <a:solidFill>
                  <a:srgbClr val="FF0000"/>
                </a:solidFill>
                <a:latin typeface="微软雅黑" panose="020B0503020204020204" charset="-122"/>
                <a:ea typeface="微软雅黑" panose="020B0503020204020204" charset="-122"/>
                <a:cs typeface="微软雅黑" panose="020B0503020204020204" charset="-122"/>
              </a:endParaRPr>
            </a:p>
          </p:txBody>
        </p:sp>
        <p:grpSp>
          <p:nvGrpSpPr>
            <p:cNvPr id="18447" name="Group 6"/>
            <p:cNvGrpSpPr/>
            <p:nvPr/>
          </p:nvGrpSpPr>
          <p:grpSpPr>
            <a:xfrm>
              <a:off x="3232" y="1434"/>
              <a:ext cx="1287" cy="425"/>
              <a:chOff x="3232" y="1434"/>
              <a:chExt cx="1287" cy="425"/>
            </a:xfrm>
          </p:grpSpPr>
          <p:sp>
            <p:nvSpPr>
              <p:cNvPr id="18448" name="Line 7"/>
              <p:cNvSpPr/>
              <p:nvPr/>
            </p:nvSpPr>
            <p:spPr>
              <a:xfrm flipV="1">
                <a:off x="3232" y="1434"/>
                <a:ext cx="419" cy="397"/>
              </a:xfrm>
              <a:prstGeom prst="line">
                <a:avLst/>
              </a:prstGeom>
              <a:ln w="63500" cap="flat" cmpd="sng">
                <a:solidFill>
                  <a:srgbClr val="FF0000"/>
                </a:solidFill>
                <a:prstDash val="solid"/>
                <a:headEnd type="none" w="med" len="med"/>
                <a:tailEnd type="triangle" w="med" len="med"/>
              </a:ln>
            </p:spPr>
          </p:sp>
          <p:sp>
            <p:nvSpPr>
              <p:cNvPr id="18449" name="Line 8"/>
              <p:cNvSpPr/>
              <p:nvPr/>
            </p:nvSpPr>
            <p:spPr>
              <a:xfrm flipH="1" flipV="1">
                <a:off x="4150" y="1434"/>
                <a:ext cx="369" cy="425"/>
              </a:xfrm>
              <a:prstGeom prst="line">
                <a:avLst/>
              </a:prstGeom>
              <a:ln w="63500" cap="flat" cmpd="sng">
                <a:solidFill>
                  <a:srgbClr val="FF0000"/>
                </a:solidFill>
                <a:prstDash val="solid"/>
                <a:headEnd type="none" w="med" len="med"/>
                <a:tailEnd type="triangle" w="med" len="med"/>
              </a:ln>
            </p:spPr>
          </p:sp>
        </p:grpSp>
      </p:grpSp>
      <p:grpSp>
        <p:nvGrpSpPr>
          <p:cNvPr id="4" name="Group 9"/>
          <p:cNvGrpSpPr/>
          <p:nvPr/>
        </p:nvGrpSpPr>
        <p:grpSpPr>
          <a:xfrm>
            <a:off x="4902041" y="2830354"/>
            <a:ext cx="2120504" cy="803672"/>
            <a:chOff x="509" y="2631"/>
            <a:chExt cx="1781" cy="675"/>
          </a:xfrm>
        </p:grpSpPr>
        <p:sp>
          <p:nvSpPr>
            <p:cNvPr id="18444" name="Text Box 10"/>
            <p:cNvSpPr txBox="1"/>
            <p:nvPr/>
          </p:nvSpPr>
          <p:spPr>
            <a:xfrm>
              <a:off x="509" y="2880"/>
              <a:ext cx="1781" cy="426"/>
            </a:xfrm>
            <a:prstGeom prst="rect">
              <a:avLst/>
            </a:prstGeom>
            <a:solidFill>
              <a:schemeClr val="bg1"/>
            </a:solidFill>
            <a:ln w="9525" cap="flat" cmpd="sng">
              <a:solidFill>
                <a:srgbClr val="FF0000"/>
              </a:solidFill>
              <a:prstDash val="solid"/>
              <a:miter/>
              <a:headEnd type="none" w="med" len="med"/>
              <a:tailEnd type="none" w="med" len="med"/>
            </a:ln>
          </p:spPr>
          <p:txBody>
            <a:bodyPr>
              <a:spAutoFit/>
            </a:bodyPr>
            <a:p>
              <a:pPr algn="ctr"/>
              <a:r>
                <a:rPr lang="zh-CN" altLang="en-US" sz="2700" b="1" u="none" dirty="0">
                  <a:solidFill>
                    <a:srgbClr val="FF0000"/>
                  </a:solidFill>
                  <a:latin typeface="微软雅黑" panose="020B0503020204020204" charset="-122"/>
                  <a:ea typeface="微软雅黑" panose="020B0503020204020204" charset="-122"/>
                  <a:cs typeface="微软雅黑" panose="020B0503020204020204" charset="-122"/>
                </a:rPr>
                <a:t>儒（根本）</a:t>
              </a:r>
              <a:endParaRPr lang="zh-CN" altLang="en-US" sz="2700" b="1" u="none"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18445" name="Line 11"/>
            <p:cNvSpPr/>
            <p:nvPr/>
          </p:nvSpPr>
          <p:spPr>
            <a:xfrm flipH="1">
              <a:off x="1219" y="2631"/>
              <a:ext cx="255" cy="255"/>
            </a:xfrm>
            <a:prstGeom prst="line">
              <a:avLst/>
            </a:prstGeom>
            <a:ln w="63500" cap="flat" cmpd="sng">
              <a:solidFill>
                <a:srgbClr val="FF0000"/>
              </a:solidFill>
              <a:prstDash val="solid"/>
              <a:headEnd type="none" w="med" len="med"/>
              <a:tailEnd type="triangle" w="med" len="med"/>
            </a:ln>
          </p:spPr>
        </p:sp>
      </p:grpSp>
      <p:grpSp>
        <p:nvGrpSpPr>
          <p:cNvPr id="5" name="Group 12"/>
          <p:cNvGrpSpPr/>
          <p:nvPr/>
        </p:nvGrpSpPr>
        <p:grpSpPr>
          <a:xfrm>
            <a:off x="1358088" y="3353514"/>
            <a:ext cx="2051447" cy="878681"/>
            <a:chOff x="2862" y="2773"/>
            <a:chExt cx="2303" cy="738"/>
          </a:xfrm>
        </p:grpSpPr>
        <p:sp>
          <p:nvSpPr>
            <p:cNvPr id="18442" name="Text Box 13"/>
            <p:cNvSpPr txBox="1"/>
            <p:nvPr/>
          </p:nvSpPr>
          <p:spPr>
            <a:xfrm>
              <a:off x="2862" y="3085"/>
              <a:ext cx="2303" cy="426"/>
            </a:xfrm>
            <a:prstGeom prst="rect">
              <a:avLst/>
            </a:prstGeom>
            <a:solidFill>
              <a:schemeClr val="bg1"/>
            </a:solidFill>
            <a:ln w="9525" cap="flat" cmpd="sng">
              <a:solidFill>
                <a:srgbClr val="FF0000"/>
              </a:solidFill>
              <a:prstDash val="solid"/>
              <a:miter/>
              <a:headEnd type="none" w="med" len="med"/>
              <a:tailEnd type="none" w="med" len="med"/>
            </a:ln>
          </p:spPr>
          <p:txBody>
            <a:bodyPr>
              <a:spAutoFit/>
            </a:bodyPr>
            <a:p>
              <a:pPr algn="ctr"/>
              <a:r>
                <a:rPr lang="zh-CN" altLang="en-US" sz="2700" b="1" u="none" dirty="0">
                  <a:solidFill>
                    <a:srgbClr val="FF0000"/>
                  </a:solidFill>
                  <a:latin typeface="微软雅黑" panose="020B0503020204020204" charset="-122"/>
                  <a:ea typeface="微软雅黑" panose="020B0503020204020204" charset="-122"/>
                  <a:cs typeface="微软雅黑" panose="020B0503020204020204" charset="-122"/>
                </a:rPr>
                <a:t>（目的）</a:t>
              </a:r>
              <a:endParaRPr lang="zh-CN" altLang="en-US" sz="2700" b="1" u="none"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18443" name="Line 14"/>
            <p:cNvSpPr/>
            <p:nvPr/>
          </p:nvSpPr>
          <p:spPr>
            <a:xfrm>
              <a:off x="3353" y="2773"/>
              <a:ext cx="172" cy="313"/>
            </a:xfrm>
            <a:prstGeom prst="line">
              <a:avLst/>
            </a:prstGeom>
            <a:ln w="63500" cap="flat" cmpd="sng">
              <a:solidFill>
                <a:srgbClr val="FF0000"/>
              </a:solidFill>
              <a:prstDash val="solid"/>
              <a:headEnd type="none" w="med" len="med"/>
              <a:tailEnd type="triangle" w="med" len="med"/>
            </a:ln>
          </p:spPr>
        </p:sp>
      </p:grpSp>
      <p:sp>
        <p:nvSpPr>
          <p:cNvPr id="80912" name="Rectangle 16"/>
          <p:cNvSpPr/>
          <p:nvPr/>
        </p:nvSpPr>
        <p:spPr>
          <a:xfrm>
            <a:off x="849630" y="4307205"/>
            <a:ext cx="7607300" cy="503555"/>
          </a:xfrm>
          <a:prstGeom prst="rect">
            <a:avLst/>
          </a:prstGeom>
          <a:solidFill>
            <a:srgbClr val="FFFFFF"/>
          </a:solidFill>
          <a:ln w="38100" cap="flat" cmpd="sng">
            <a:solidFill>
              <a:schemeClr val="tx1"/>
            </a:solidFill>
            <a:prstDash val="solid"/>
            <a:miter/>
            <a:headEnd type="none" w="med" len="med"/>
            <a:tailEnd type="none" w="med" len="med"/>
          </a:ln>
        </p:spPr>
        <p:txBody>
          <a:bodyPr/>
          <a:p>
            <a:pPr marL="342900" indent="-342900" eaLnBrk="0" hangingPunct="0">
              <a:spcBef>
                <a:spcPct val="50000"/>
              </a:spcBef>
              <a:buClr>
                <a:schemeClr val="bg1"/>
              </a:buClr>
            </a:pPr>
            <a:r>
              <a:rPr lang="zh-CN" altLang="en-US" sz="2400" b="1" u="none" dirty="0">
                <a:latin typeface="微软雅黑" panose="020B0503020204020204" charset="-122"/>
                <a:ea typeface="微软雅黑" panose="020B0503020204020204" charset="-122"/>
                <a:cs typeface="微软雅黑" panose="020B0503020204020204" charset="-122"/>
              </a:rPr>
              <a:t>实质是以儒家纲常伦理</a:t>
            </a:r>
            <a:r>
              <a:rPr lang="zh-CN" altLang="en-US" sz="2400" b="1" dirty="0">
                <a:latin typeface="微软雅黑" panose="020B0503020204020204" charset="-122"/>
                <a:ea typeface="微软雅黑" panose="020B0503020204020204" charset="-122"/>
                <a:cs typeface="微软雅黑" panose="020B0503020204020204" charset="-122"/>
                <a:sym typeface="+mn-ea"/>
              </a:rPr>
              <a:t>来</a:t>
            </a:r>
            <a:r>
              <a:rPr lang="zh-CN" altLang="en-US" sz="2800" b="1" u="none" dirty="0">
                <a:solidFill>
                  <a:srgbClr val="FF0000"/>
                </a:solidFill>
                <a:latin typeface="微软雅黑" panose="020B0503020204020204" charset="-122"/>
                <a:ea typeface="微软雅黑" panose="020B0503020204020204" charset="-122"/>
                <a:cs typeface="微软雅黑" panose="020B0503020204020204" charset="-122"/>
              </a:rPr>
              <a:t>维护专制统治的新儒学</a:t>
            </a:r>
            <a:endParaRPr lang="zh-CN" altLang="en-US" sz="2800" b="1" u="none"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3" name="Text Box 2"/>
          <p:cNvSpPr txBox="1"/>
          <p:nvPr/>
        </p:nvSpPr>
        <p:spPr>
          <a:xfrm>
            <a:off x="89535" y="55245"/>
            <a:ext cx="9144000" cy="583565"/>
          </a:xfrm>
          <a:prstGeom prst="rect">
            <a:avLst/>
          </a:prstGeom>
          <a:noFill/>
          <a:ln w="9525">
            <a:noFill/>
          </a:ln>
        </p:spPr>
        <p:txBody>
          <a:bodyPr>
            <a:spAutoFit/>
          </a:bodyPr>
          <a:p>
            <a:r>
              <a:rPr lang="zh-CN" altLang="en-US" sz="3200" b="1" dirty="0">
                <a:solidFill>
                  <a:schemeClr val="tx1"/>
                </a:solidFill>
                <a:latin typeface="微软雅黑" panose="020B0503020204020204" charset="-122"/>
                <a:ea typeface="微软雅黑" panose="020B0503020204020204" charset="-122"/>
                <a:cs typeface="微软雅黑" panose="020B0503020204020204" charset="-122"/>
                <a:sym typeface="+mn-ea"/>
              </a:rPr>
              <a:t>二、儒学的新发展——宋明理学</a:t>
            </a:r>
            <a:endParaRPr lang="zh-CN" altLang="en-US" sz="3200" b="1" u="none"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0898"/>
                                        </p:tgtEl>
                                        <p:attrNameLst>
                                          <p:attrName>style.visibility</p:attrName>
                                        </p:attrNameLst>
                                      </p:cBhvr>
                                      <p:to>
                                        <p:strVal val="visible"/>
                                      </p:to>
                                    </p:set>
                                    <p:animEffect transition="in" filter="slide(fromLeft)">
                                      <p:cBhvr>
                                        <p:cTn id="7" dur="500"/>
                                        <p:tgtEl>
                                          <p:spTgt spid="8089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0899"/>
                                        </p:tgtEl>
                                        <p:attrNameLst>
                                          <p:attrName>style.visibility</p:attrName>
                                        </p:attrNameLst>
                                      </p:cBhvr>
                                      <p:to>
                                        <p:strVal val="visible"/>
                                      </p:to>
                                    </p:set>
                                    <p:anim calcmode="lin" valueType="num">
                                      <p:cBhvr additive="base">
                                        <p:cTn id="12" dur="500" fill="hold"/>
                                        <p:tgtEl>
                                          <p:spTgt spid="80899"/>
                                        </p:tgtEl>
                                        <p:attrNameLst>
                                          <p:attrName>ppt_x</p:attrName>
                                        </p:attrNameLst>
                                      </p:cBhvr>
                                      <p:tavLst>
                                        <p:tav tm="0">
                                          <p:val>
                                            <p:strVal val="0-#ppt_w/2"/>
                                          </p:val>
                                        </p:tav>
                                        <p:tav tm="100000">
                                          <p:val>
                                            <p:strVal val="#ppt_x"/>
                                          </p:val>
                                        </p:tav>
                                      </p:tavLst>
                                    </p:anim>
                                    <p:anim calcmode="lin" valueType="num">
                                      <p:cBhvr additive="base">
                                        <p:cTn id="13" dur="500" fill="hold"/>
                                        <p:tgtEl>
                                          <p:spTgt spid="8089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ssolve">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1+#ppt_w/2"/>
                                          </p:val>
                                        </p:tav>
                                        <p:tav tm="100000">
                                          <p:val>
                                            <p:strVal val="#ppt_x"/>
                                          </p:val>
                                        </p:tav>
                                      </p:tavLst>
                                    </p:anim>
                                    <p:anim calcmode="lin" valueType="num">
                                      <p:cBhvr additive="base">
                                        <p:cTn id="30" dur="500" fill="hold"/>
                                        <p:tgtEl>
                                          <p:spTgt spid="5"/>
                                        </p:tgtEl>
                                        <p:attrNameLst>
                                          <p:attrName>ppt_y</p:attrName>
                                        </p:attrNameLst>
                                      </p:cBhvr>
                                      <p:tavLst>
                                        <p:tav tm="0">
                                          <p:val>
                                            <p:strVal val="#ppt_y"/>
                                          </p:val>
                                        </p:tav>
                                        <p:tav tm="100000">
                                          <p:val>
                                            <p:strVal val="#ppt_y"/>
                                          </p:val>
                                        </p:tav>
                                      </p:tavLst>
                                    </p:anim>
                                  </p:childTnLst>
                                </p:cTn>
                              </p:par>
                              <p:par>
                                <p:cTn id="31" presetID="3" presetClass="entr" presetSubtype="10" fill="hold" grpId="0" nodeType="withEffect">
                                  <p:stCondLst>
                                    <p:cond delay="0"/>
                                  </p:stCondLst>
                                  <p:childTnLst>
                                    <p:set>
                                      <p:cBhvr>
                                        <p:cTn id="32" dur="1" fill="hold">
                                          <p:stCondLst>
                                            <p:cond delay="0"/>
                                          </p:stCondLst>
                                        </p:cTn>
                                        <p:tgtEl>
                                          <p:spTgt spid="80912"/>
                                        </p:tgtEl>
                                        <p:attrNameLst>
                                          <p:attrName>style.visibility</p:attrName>
                                        </p:attrNameLst>
                                      </p:cBhvr>
                                      <p:to>
                                        <p:strVal val="visible"/>
                                      </p:to>
                                    </p:set>
                                    <p:animEffect transition="in" filter="blinds(horizontal)">
                                      <p:cBhvr>
                                        <p:cTn id="33" dur="500"/>
                                        <p:tgtEl>
                                          <p:spTgt spid="80912"/>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80912">
                                            <p:txEl>
                                              <p:charRg st="0" end="30"/>
                                            </p:txEl>
                                          </p:spTgt>
                                        </p:tgtEl>
                                        <p:attrNameLst>
                                          <p:attrName>style.visibility</p:attrName>
                                        </p:attrNameLst>
                                      </p:cBhvr>
                                      <p:to>
                                        <p:strVal val="visible"/>
                                      </p:to>
                                    </p:set>
                                    <p:animEffect transition="in" filter="blinds(horizontal)">
                                      <p:cBhvr>
                                        <p:cTn id="38" dur="500"/>
                                        <p:tgtEl>
                                          <p:spTgt spid="80912">
                                            <p:txEl>
                                              <p:charRg st="0" end="3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8" grpId="0"/>
      <p:bldP spid="80899" grpId="0"/>
      <p:bldP spid="80912" grpId="0" animBg="1" uiExpand="1"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5" name="Group 9"/>
          <p:cNvGrpSpPr/>
          <p:nvPr/>
        </p:nvGrpSpPr>
        <p:grpSpPr>
          <a:xfrm>
            <a:off x="2315829" y="2440305"/>
            <a:ext cx="3317883" cy="793324"/>
            <a:chOff x="538" y="1933"/>
            <a:chExt cx="1053" cy="812"/>
          </a:xfrm>
        </p:grpSpPr>
        <p:sp>
          <p:nvSpPr>
            <p:cNvPr id="26" name="Oval 6"/>
            <p:cNvSpPr>
              <a:spLocks noChangeArrowheads="1"/>
            </p:cNvSpPr>
            <p:nvPr/>
          </p:nvSpPr>
          <p:spPr bwMode="auto">
            <a:xfrm>
              <a:off x="538" y="1933"/>
              <a:ext cx="1053" cy="812"/>
            </a:xfrm>
            <a:prstGeom prst="ellipse">
              <a:avLst/>
            </a:prstGeom>
          </p:spPr>
          <p:style>
            <a:lnRef idx="2">
              <a:schemeClr val="dk1"/>
            </a:lnRef>
            <a:fillRef idx="1">
              <a:schemeClr val="lt1"/>
            </a:fillRef>
            <a:effectRef idx="0">
              <a:schemeClr val="dk1"/>
            </a:effectRef>
            <a:fontRef idx="minor">
              <a:schemeClr val="dk1"/>
            </a:fontRef>
          </p:style>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800" b="0" i="0" u="none" strike="noStrike" kern="1200" cap="none" spc="0" normalizeH="0" baseline="0" noProof="0">
                <a:ln>
                  <a:noFill/>
                </a:ln>
                <a:solidFill>
                  <a:srgbClr val="000000"/>
                </a:solidFill>
                <a:effectLst/>
                <a:uLnTx/>
                <a:uFillTx/>
                <a:latin typeface="微软雅黑" panose="020B0503020204020204" charset="-122"/>
                <a:ea typeface="+mn-ea"/>
                <a:cs typeface="微软雅黑" panose="020B0503020204020204" charset="-122"/>
              </a:endParaRPr>
            </a:p>
          </p:txBody>
        </p:sp>
        <p:sp>
          <p:nvSpPr>
            <p:cNvPr id="27" name="Text Box 8"/>
            <p:cNvSpPr txBox="1"/>
            <p:nvPr/>
          </p:nvSpPr>
          <p:spPr>
            <a:xfrm>
              <a:off x="612" y="2038"/>
              <a:ext cx="916" cy="534"/>
            </a:xfrm>
            <a:prstGeom prst="rect">
              <a:avLst/>
            </a:prstGeom>
            <a:noFill/>
            <a:ln w="9525">
              <a:noFill/>
            </a:ln>
          </p:spPr>
          <p:txBody>
            <a:bodyPr wrap="square" anchor="t">
              <a:spAutoFit/>
            </a:bodyPr>
            <a:lstStyle/>
            <a:p>
              <a:pPr algn="ctr"/>
              <a:r>
                <a:rPr lang="zh-CN" altLang="en-US" sz="2800" b="1" dirty="0">
                  <a:latin typeface="微软雅黑" panose="020B0503020204020204" charset="-122"/>
                  <a:ea typeface="微软雅黑" panose="020B0503020204020204" charset="-122"/>
                  <a:cs typeface="微软雅黑" panose="020B0503020204020204" charset="-122"/>
                </a:rPr>
                <a:t>儒家的伦理道德</a:t>
              </a:r>
              <a:endParaRPr lang="zh-CN" altLang="en-US" sz="2800" b="1" dirty="0">
                <a:latin typeface="微软雅黑" panose="020B0503020204020204" charset="-122"/>
                <a:ea typeface="微软雅黑" panose="020B0503020204020204" charset="-122"/>
                <a:cs typeface="微软雅黑" panose="020B0503020204020204" charset="-122"/>
              </a:endParaRPr>
            </a:p>
          </p:txBody>
        </p:sp>
      </p:grpSp>
      <p:sp>
        <p:nvSpPr>
          <p:cNvPr id="6" name="Text Box 4"/>
          <p:cNvSpPr txBox="1"/>
          <p:nvPr/>
        </p:nvSpPr>
        <p:spPr>
          <a:xfrm>
            <a:off x="3651885" y="678815"/>
            <a:ext cx="847725" cy="521970"/>
          </a:xfrm>
          <a:prstGeom prst="rect">
            <a:avLst/>
          </a:prstGeom>
          <a:noFill/>
          <a:ln w="28575" cmpd="sng">
            <a:solidFill>
              <a:srgbClr val="46014E"/>
            </a:solidFill>
            <a:prstDash val="solid"/>
          </a:ln>
        </p:spPr>
        <p:txBody>
          <a:bodyPr wrap="square" anchor="t">
            <a:spAutoFit/>
          </a:bodyPr>
          <a:lstStyle/>
          <a:p>
            <a:pPr algn="ctr"/>
            <a:r>
              <a:rPr lang="zh-CN" altLang="en-US" sz="2800" b="1" dirty="0">
                <a:solidFill>
                  <a:srgbClr val="FF3300"/>
                </a:solidFill>
                <a:latin typeface="微软雅黑" panose="020B0503020204020204" charset="-122"/>
                <a:ea typeface="微软雅黑" panose="020B0503020204020204" charset="-122"/>
                <a:cs typeface="微软雅黑" panose="020B0503020204020204" charset="-122"/>
              </a:rPr>
              <a:t>理</a:t>
            </a:r>
            <a:endParaRPr lang="zh-CN" altLang="en-US" sz="2800" b="1" dirty="0">
              <a:solidFill>
                <a:srgbClr val="FF3300"/>
              </a:solidFill>
              <a:latin typeface="微软雅黑" panose="020B0503020204020204" charset="-122"/>
              <a:ea typeface="微软雅黑" panose="020B0503020204020204" charset="-122"/>
              <a:cs typeface="微软雅黑" panose="020B0503020204020204" charset="-122"/>
            </a:endParaRPr>
          </a:p>
        </p:txBody>
      </p:sp>
      <p:grpSp>
        <p:nvGrpSpPr>
          <p:cNvPr id="7" name="Group 9"/>
          <p:cNvGrpSpPr/>
          <p:nvPr/>
        </p:nvGrpSpPr>
        <p:grpSpPr>
          <a:xfrm>
            <a:off x="3216275" y="4442954"/>
            <a:ext cx="1551940" cy="522261"/>
            <a:chOff x="793" y="2271"/>
            <a:chExt cx="681" cy="667"/>
          </a:xfrm>
        </p:grpSpPr>
        <p:sp>
          <p:nvSpPr>
            <p:cNvPr id="8" name="Oval 6"/>
            <p:cNvSpPr>
              <a:spLocks noChangeArrowheads="1"/>
            </p:cNvSpPr>
            <p:nvPr/>
          </p:nvSpPr>
          <p:spPr bwMode="auto">
            <a:xfrm>
              <a:off x="793" y="2285"/>
              <a:ext cx="681" cy="635"/>
            </a:xfrm>
            <a:prstGeom prst="ellipse">
              <a:avLst/>
            </a:prstGeom>
          </p:spPr>
          <p:style>
            <a:lnRef idx="2">
              <a:schemeClr val="dk1"/>
            </a:lnRef>
            <a:fillRef idx="1">
              <a:schemeClr val="lt1"/>
            </a:fillRef>
            <a:effectRef idx="0">
              <a:schemeClr val="dk1"/>
            </a:effectRef>
            <a:fontRef idx="minor">
              <a:schemeClr val="dk1"/>
            </a:fontRef>
          </p:style>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800" b="0" i="0" u="none" strike="noStrike" kern="1200" cap="none" spc="0" normalizeH="0" baseline="0" noProof="0">
                <a:ln>
                  <a:noFill/>
                </a:ln>
                <a:solidFill>
                  <a:srgbClr val="000000"/>
                </a:solidFill>
                <a:effectLst/>
                <a:uLnTx/>
                <a:uFillTx/>
                <a:latin typeface="微软雅黑" panose="020B0503020204020204" charset="-122"/>
                <a:ea typeface="+mn-ea"/>
                <a:cs typeface="微软雅黑" panose="020B0503020204020204" charset="-122"/>
              </a:endParaRPr>
            </a:p>
          </p:txBody>
        </p:sp>
        <p:sp>
          <p:nvSpPr>
            <p:cNvPr id="8195" name="Text Box 8"/>
            <p:cNvSpPr txBox="1"/>
            <p:nvPr/>
          </p:nvSpPr>
          <p:spPr>
            <a:xfrm>
              <a:off x="820" y="2271"/>
              <a:ext cx="627" cy="667"/>
            </a:xfrm>
            <a:prstGeom prst="rect">
              <a:avLst/>
            </a:prstGeom>
            <a:noFill/>
            <a:ln w="9525">
              <a:noFill/>
            </a:ln>
          </p:spPr>
          <p:txBody>
            <a:bodyPr wrap="square" anchor="t">
              <a:spAutoFit/>
            </a:bodyPr>
            <a:lstStyle/>
            <a:p>
              <a:pPr algn="ctr"/>
              <a:r>
                <a:rPr lang="zh-CN" altLang="en-US" sz="2800" b="1" dirty="0">
                  <a:latin typeface="微软雅黑" panose="020B0503020204020204" charset="-122"/>
                  <a:ea typeface="微软雅黑" panose="020B0503020204020204" charset="-122"/>
                  <a:cs typeface="微软雅黑" panose="020B0503020204020204" charset="-122"/>
                </a:rPr>
                <a:t>求理</a:t>
              </a:r>
              <a:endParaRPr lang="zh-CN" altLang="en-US" sz="2800" b="1" dirty="0">
                <a:latin typeface="微软雅黑" panose="020B0503020204020204" charset="-122"/>
                <a:ea typeface="微软雅黑" panose="020B0503020204020204" charset="-122"/>
                <a:cs typeface="微软雅黑" panose="020B0503020204020204" charset="-122"/>
              </a:endParaRPr>
            </a:p>
          </p:txBody>
        </p:sp>
      </p:grpSp>
      <p:sp>
        <p:nvSpPr>
          <p:cNvPr id="9" name="文本框 8"/>
          <p:cNvSpPr txBox="1"/>
          <p:nvPr/>
        </p:nvSpPr>
        <p:spPr>
          <a:xfrm>
            <a:off x="3463290" y="1408430"/>
            <a:ext cx="922020" cy="953135"/>
          </a:xfrm>
          <a:prstGeom prst="rect">
            <a:avLst/>
          </a:prstGeom>
          <a:noFill/>
        </p:spPr>
        <p:txBody>
          <a:bodyPr wrap="square" rtlCol="0">
            <a:spAutoFit/>
          </a:bodyPr>
          <a:lstStyle/>
          <a:p>
            <a:r>
              <a:rPr lang="zh-CN" altLang="en-US" sz="2800">
                <a:solidFill>
                  <a:srgbClr val="FF0000"/>
                </a:solidFill>
                <a:latin typeface="微软雅黑" panose="020B0503020204020204" charset="-122"/>
                <a:cs typeface="微软雅黑" panose="020B0503020204020204" charset="-122"/>
              </a:rPr>
              <a:t>依 据</a:t>
            </a:r>
            <a:endParaRPr lang="zh-CN" altLang="en-US" sz="2800">
              <a:solidFill>
                <a:srgbClr val="FF0000"/>
              </a:solidFill>
              <a:latin typeface="微软雅黑" panose="020B0503020204020204" charset="-122"/>
              <a:cs typeface="微软雅黑" panose="020B0503020204020204" charset="-122"/>
            </a:endParaRPr>
          </a:p>
        </p:txBody>
      </p:sp>
      <p:sp>
        <p:nvSpPr>
          <p:cNvPr id="10" name="文本框 9"/>
          <p:cNvSpPr txBox="1"/>
          <p:nvPr/>
        </p:nvSpPr>
        <p:spPr>
          <a:xfrm>
            <a:off x="3413760" y="3352800"/>
            <a:ext cx="889000" cy="953135"/>
          </a:xfrm>
          <a:prstGeom prst="rect">
            <a:avLst/>
          </a:prstGeom>
          <a:noFill/>
        </p:spPr>
        <p:txBody>
          <a:bodyPr wrap="square" rtlCol="0">
            <a:spAutoFit/>
          </a:bodyPr>
          <a:lstStyle/>
          <a:p>
            <a:r>
              <a:rPr lang="zh-CN" altLang="en-US" sz="2800">
                <a:solidFill>
                  <a:srgbClr val="FF0000"/>
                </a:solidFill>
                <a:latin typeface="微软雅黑" panose="020B0503020204020204" charset="-122"/>
                <a:cs typeface="微软雅黑" panose="020B0503020204020204" charset="-122"/>
              </a:rPr>
              <a:t>方 法</a:t>
            </a:r>
            <a:endParaRPr lang="zh-CN" altLang="en-US" sz="2800">
              <a:solidFill>
                <a:srgbClr val="FF0000"/>
              </a:solidFill>
              <a:latin typeface="微软雅黑" panose="020B0503020204020204" charset="-122"/>
              <a:cs typeface="微软雅黑" panose="020B0503020204020204" charset="-122"/>
            </a:endParaRPr>
          </a:p>
        </p:txBody>
      </p:sp>
      <p:sp>
        <p:nvSpPr>
          <p:cNvPr id="11" name="Line 13"/>
          <p:cNvSpPr/>
          <p:nvPr/>
        </p:nvSpPr>
        <p:spPr>
          <a:xfrm rot="10800000" flipH="1">
            <a:off x="4075430" y="1287145"/>
            <a:ext cx="8890" cy="1074420"/>
          </a:xfrm>
          <a:prstGeom prst="line">
            <a:avLst/>
          </a:prstGeom>
          <a:ln w="25400" cap="flat" cmpd="sng">
            <a:solidFill>
              <a:srgbClr val="000000"/>
            </a:solidFill>
            <a:prstDash val="solid"/>
            <a:round/>
            <a:headEnd type="none" w="med" len="med"/>
            <a:tailEnd type="stealth" w="lg" len="lg"/>
          </a:ln>
        </p:spPr>
      </p:sp>
      <p:sp>
        <p:nvSpPr>
          <p:cNvPr id="12" name="Line 13"/>
          <p:cNvSpPr/>
          <p:nvPr/>
        </p:nvSpPr>
        <p:spPr>
          <a:xfrm>
            <a:off x="4065270" y="3352800"/>
            <a:ext cx="10160" cy="978535"/>
          </a:xfrm>
          <a:prstGeom prst="line">
            <a:avLst/>
          </a:prstGeom>
          <a:ln w="25400" cap="flat" cmpd="sng">
            <a:solidFill>
              <a:srgbClr val="000000"/>
            </a:solidFill>
            <a:prstDash val="solid"/>
            <a:round/>
            <a:headEnd type="none" w="med" len="med"/>
            <a:tailEnd type="stealth" w="lg" len="lg"/>
          </a:ln>
        </p:spPr>
      </p:sp>
      <p:grpSp>
        <p:nvGrpSpPr>
          <p:cNvPr id="13" name="组合 12"/>
          <p:cNvGrpSpPr/>
          <p:nvPr/>
        </p:nvGrpSpPr>
        <p:grpSpPr>
          <a:xfrm>
            <a:off x="170096" y="0"/>
            <a:ext cx="3408456" cy="812165"/>
            <a:chOff x="1475341" y="1051002"/>
            <a:chExt cx="2412068" cy="1297246"/>
          </a:xfrm>
        </p:grpSpPr>
        <p:pic>
          <p:nvPicPr>
            <p:cNvPr id="14" name="Picture 2" descr="D:\png\0101000028865661_0003_图层-3.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475341" y="1051002"/>
              <a:ext cx="2412068" cy="129724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1"/>
            <p:cNvSpPr txBox="1"/>
            <p:nvPr/>
          </p:nvSpPr>
          <p:spPr>
            <a:xfrm>
              <a:off x="2057198" y="1341082"/>
              <a:ext cx="1248780" cy="794170"/>
            </a:xfrm>
            <a:prstGeom prst="rect">
              <a:avLst/>
            </a:prstGeom>
            <a:noFill/>
          </p:spPr>
          <p:txBody>
            <a:bodyPr wrap="square" rtlCol="0">
              <a:spAutoFit/>
            </a:bodyPr>
            <a:lstStyle/>
            <a:p>
              <a:pPr marL="0" marR="0" lvl="0" indent="0" defTabSz="685800" rtl="0" eaLnBrk="1" fontAlgn="auto" latinLnBrk="0" hangingPunct="1">
                <a:lnSpc>
                  <a:spcPct val="110000"/>
                </a:lnSpc>
                <a:spcBef>
                  <a:spcPts val="0"/>
                </a:spcBef>
                <a:spcAft>
                  <a:spcPts val="0"/>
                </a:spcAft>
                <a:buClrTx/>
                <a:buSzTx/>
                <a:buFontTx/>
                <a:buNone/>
                <a:defRPr/>
              </a:pPr>
              <a:r>
                <a:rPr lang="zh-CN" altLang="en-US" sz="2400" b="1" dirty="0">
                  <a:solidFill>
                    <a:schemeClr val="bg1"/>
                  </a:solidFill>
                  <a:latin typeface="微软雅黑" panose="020B0503020204020204" charset="-122"/>
                  <a:ea typeface="微软雅黑" panose="020B0503020204020204" charset="-122"/>
                  <a:cs typeface="微软雅黑" panose="020B0503020204020204" charset="-122"/>
                  <a:sym typeface="+mn-ea"/>
                </a:rPr>
                <a:t>理学的构建</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sym typeface="+mn-ea"/>
              </a:endParaRPr>
            </a:p>
          </p:txBody>
        </p:sp>
      </p:grpSp>
      <p:sp>
        <p:nvSpPr>
          <p:cNvPr id="16" name="Line 13"/>
          <p:cNvSpPr/>
          <p:nvPr/>
        </p:nvSpPr>
        <p:spPr>
          <a:xfrm rot="14580000" flipH="1">
            <a:off x="5963920" y="2320290"/>
            <a:ext cx="528955" cy="1007745"/>
          </a:xfrm>
          <a:prstGeom prst="line">
            <a:avLst/>
          </a:prstGeom>
          <a:ln w="25400" cap="flat" cmpd="sng">
            <a:solidFill>
              <a:srgbClr val="000000"/>
            </a:solidFill>
            <a:prstDash val="solid"/>
            <a:round/>
            <a:headEnd type="none" w="med" len="med"/>
            <a:tailEnd type="stealth" w="lg" len="lg"/>
          </a:ln>
        </p:spPr>
      </p:sp>
      <p:sp>
        <p:nvSpPr>
          <p:cNvPr id="17" name="文本框 16"/>
          <p:cNvSpPr txBox="1"/>
          <p:nvPr/>
        </p:nvSpPr>
        <p:spPr>
          <a:xfrm>
            <a:off x="6914515" y="2543175"/>
            <a:ext cx="1896745" cy="521970"/>
          </a:xfrm>
          <a:prstGeom prst="rect">
            <a:avLst/>
          </a:prstGeom>
          <a:noFill/>
          <a:ln w="12700" cmpd="sng">
            <a:solidFill>
              <a:schemeClr val="accent1">
                <a:shade val="50000"/>
              </a:schemeClr>
            </a:solidFill>
            <a:prstDash val="solid"/>
          </a:ln>
        </p:spPr>
        <p:txBody>
          <a:bodyPr wrap="square" rtlCol="0">
            <a:spAutoFit/>
          </a:bodyPr>
          <a:lstStyle/>
          <a:p>
            <a:r>
              <a:rPr lang="zh-CN" altLang="en-US" sz="2800" b="1">
                <a:latin typeface="微软雅黑" panose="020B0503020204020204" charset="-122"/>
                <a:ea typeface="微软雅黑" panose="020B0503020204020204" charset="-122"/>
                <a:cs typeface="微软雅黑" panose="020B0503020204020204" charset="-122"/>
              </a:rPr>
              <a:t>三纲五常</a:t>
            </a:r>
            <a:endParaRPr lang="zh-CN" altLang="en-US" sz="2800" b="1">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5720715" y="2125980"/>
            <a:ext cx="1193800" cy="1383665"/>
          </a:xfrm>
          <a:prstGeom prst="rect">
            <a:avLst/>
          </a:prstGeom>
          <a:noFill/>
        </p:spPr>
        <p:txBody>
          <a:bodyPr wrap="square" rtlCol="0">
            <a:spAutoFit/>
          </a:bodyPr>
          <a:p>
            <a:r>
              <a:rPr lang="zh-CN" altLang="en-US" sz="2800">
                <a:solidFill>
                  <a:srgbClr val="FF0000"/>
                </a:solidFill>
                <a:latin typeface="微软雅黑" panose="020B0503020204020204" charset="-122"/>
                <a:cs typeface="微软雅黑" panose="020B0503020204020204" charset="-122"/>
              </a:rPr>
              <a:t>具体</a:t>
            </a:r>
            <a:endParaRPr lang="zh-CN" altLang="en-US" sz="2800">
              <a:solidFill>
                <a:srgbClr val="FF0000"/>
              </a:solidFill>
              <a:latin typeface="微软雅黑" panose="020B0503020204020204" charset="-122"/>
              <a:cs typeface="微软雅黑" panose="020B0503020204020204" charset="-122"/>
            </a:endParaRPr>
          </a:p>
          <a:p>
            <a:endParaRPr lang="zh-CN" altLang="en-US" sz="2800">
              <a:solidFill>
                <a:srgbClr val="FF0000"/>
              </a:solidFill>
              <a:latin typeface="微软雅黑" panose="020B0503020204020204" charset="-122"/>
              <a:cs typeface="微软雅黑" panose="020B0503020204020204" charset="-122"/>
            </a:endParaRPr>
          </a:p>
          <a:p>
            <a:r>
              <a:rPr lang="zh-CN" altLang="en-US" sz="2800">
                <a:solidFill>
                  <a:srgbClr val="FF0000"/>
                </a:solidFill>
                <a:latin typeface="微软雅黑" panose="020B0503020204020204" charset="-122"/>
                <a:cs typeface="微软雅黑" panose="020B0503020204020204" charset="-122"/>
              </a:rPr>
              <a:t>表现</a:t>
            </a:r>
            <a:endParaRPr lang="zh-CN" altLang="en-US" sz="2800">
              <a:solidFill>
                <a:srgbClr val="FF0000"/>
              </a:solidFill>
              <a:latin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linds(horizontal)">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par>
                          <p:cTn id="13" fill="hold">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blinds(horizontal)">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blinds(horizontal)">
                                      <p:cBhvr>
                                        <p:cTn id="21" dur="500"/>
                                        <p:tgtEl>
                                          <p:spTgt spid="11"/>
                                        </p:tgtEl>
                                      </p:cBhvr>
                                    </p:animEffect>
                                  </p:childTnLst>
                                </p:cTn>
                              </p:par>
                            </p:childTnLst>
                          </p:cTn>
                        </p:par>
                        <p:par>
                          <p:cTn id="22" fill="hold">
                            <p:stCondLst>
                              <p:cond delay="500"/>
                            </p:stCondLst>
                            <p:childTnLst>
                              <p:par>
                                <p:cTn id="23" presetID="3" presetClass="entr" presetSubtype="1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linds(horizont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blinds(horizontal)">
                                      <p:cBhvr>
                                        <p:cTn id="35" dur="500"/>
                                        <p:tgtEl>
                                          <p:spTgt spid="12"/>
                                        </p:tgtEl>
                                      </p:cBhvr>
                                    </p:animEffect>
                                  </p:childTnLst>
                                </p:cTn>
                              </p:par>
                            </p:childTnLst>
                          </p:cTn>
                        </p:par>
                        <p:par>
                          <p:cTn id="36" fill="hold">
                            <p:stCondLst>
                              <p:cond delay="500"/>
                            </p:stCondLst>
                            <p:childTnLst>
                              <p:par>
                                <p:cTn id="37" presetID="3" presetClass="entr" presetSubtype="1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linds(horizontal)">
                                      <p:cBhvr>
                                        <p:cTn id="39" dur="5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blinds(horizontal)">
                                      <p:cBhvr>
                                        <p:cTn id="44" dur="500"/>
                                        <p:tgtEl>
                                          <p:spTgt spid="7"/>
                                        </p:tgtEl>
                                      </p:cBhvr>
                                    </p:animEffect>
                                  </p:childTnLst>
                                </p:cTn>
                              </p:par>
                            </p:childTnLst>
                          </p:cTn>
                        </p:par>
                        <p:par>
                          <p:cTn id="45" fill="hold">
                            <p:stCondLst>
                              <p:cond delay="500"/>
                            </p:stCondLst>
                            <p:childTnLst>
                              <p:par>
                                <p:cTn id="46" presetID="3" presetClass="entr" presetSubtype="10" fill="hold" grpId="0" nodeType="after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blinds(horizontal)">
                                      <p:cBhvr>
                                        <p:cTn id="4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9" grpId="0"/>
      <p:bldP spid="10" grpId="0"/>
      <p:bldP spid="17" grpId="0" bldLvl="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7" name="Text Box 4"/>
          <p:cNvSpPr txBox="1"/>
          <p:nvPr/>
        </p:nvSpPr>
        <p:spPr>
          <a:xfrm>
            <a:off x="267970" y="638810"/>
            <a:ext cx="4743450" cy="506730"/>
          </a:xfrm>
          <a:prstGeom prst="rect">
            <a:avLst/>
          </a:prstGeom>
          <a:noFill/>
          <a:ln w="9525">
            <a:noFill/>
          </a:ln>
        </p:spPr>
        <p:txBody>
          <a:bodyPr>
            <a:spAutoFit/>
          </a:bodyPr>
          <a:p>
            <a:r>
              <a:rPr lang="en-US" altLang="zh-CN" sz="2700" u="none" dirty="0">
                <a:solidFill>
                  <a:schemeClr val="tx1"/>
                </a:solidFill>
                <a:latin typeface="微软雅黑" panose="020B0503020204020204" charset="-122"/>
                <a:ea typeface="微软雅黑" panose="020B0503020204020204" charset="-122"/>
                <a:cs typeface="微软雅黑" panose="020B0503020204020204" charset="-122"/>
              </a:rPr>
              <a:t>1</a:t>
            </a:r>
            <a:r>
              <a:rPr lang="zh-CN" altLang="en-US" sz="2700" u="none" dirty="0">
                <a:solidFill>
                  <a:schemeClr val="tx1"/>
                </a:solidFill>
                <a:latin typeface="微软雅黑" panose="020B0503020204020204" charset="-122"/>
                <a:ea typeface="微软雅黑" panose="020B0503020204020204" charset="-122"/>
                <a:cs typeface="微软雅黑" panose="020B0503020204020204" charset="-122"/>
              </a:rPr>
              <a:t>、程朱理学的主要观点：</a:t>
            </a:r>
            <a:endParaRPr lang="zh-CN" altLang="en-US" sz="2700"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83972" name="Text Box 4"/>
          <p:cNvSpPr txBox="1"/>
          <p:nvPr/>
        </p:nvSpPr>
        <p:spPr>
          <a:xfrm>
            <a:off x="267970" y="1219200"/>
            <a:ext cx="8637905" cy="497205"/>
          </a:xfrm>
          <a:prstGeom prst="rect">
            <a:avLst/>
          </a:prstGeom>
          <a:noFill/>
          <a:ln w="9525">
            <a:noFill/>
          </a:ln>
        </p:spPr>
        <p:txBody>
          <a:bodyPr wrap="square">
            <a:spAutoFit/>
          </a:bodyPr>
          <a:p>
            <a:pPr>
              <a:lnSpc>
                <a:spcPct val="110000"/>
              </a:lnSpc>
            </a:pPr>
            <a:r>
              <a:rPr lang="zh-CN" altLang="en-US" sz="2400" u="none" dirty="0">
                <a:solidFill>
                  <a:srgbClr val="000000"/>
                </a:solidFill>
                <a:latin typeface="微软雅黑" panose="020B0503020204020204" charset="-122"/>
                <a:ea typeface="微软雅黑" panose="020B0503020204020204" charset="-122"/>
                <a:cs typeface="微软雅黑" panose="020B0503020204020204" charset="-122"/>
              </a:rPr>
              <a:t>材料一：宇宙之间一理而已。</a:t>
            </a:r>
            <a:endParaRPr lang="zh-CN" altLang="en-US" sz="2400" u="none" dirty="0">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21509" name="Text Box 5"/>
          <p:cNvSpPr txBox="1"/>
          <p:nvPr/>
        </p:nvSpPr>
        <p:spPr>
          <a:xfrm>
            <a:off x="4404360" y="668338"/>
            <a:ext cx="3314700" cy="414020"/>
          </a:xfrm>
          <a:prstGeom prst="rect">
            <a:avLst/>
          </a:prstGeom>
          <a:noFill/>
          <a:ln w="9525">
            <a:noFill/>
          </a:ln>
        </p:spPr>
        <p:txBody>
          <a:bodyPr>
            <a:spAutoFit/>
          </a:bodyPr>
          <a:p>
            <a:pPr>
              <a:spcBef>
                <a:spcPct val="50000"/>
              </a:spcBef>
            </a:pPr>
            <a:r>
              <a:rPr lang="zh-CN" altLang="en-US" sz="2100" u="none" dirty="0">
                <a:solidFill>
                  <a:schemeClr val="tx1"/>
                </a:solidFill>
                <a:latin typeface="微软雅黑" panose="020B0503020204020204" charset="-122"/>
                <a:cs typeface="微软雅黑" panose="020B0503020204020204" charset="-122"/>
              </a:rPr>
              <a:t>阅读材料</a:t>
            </a:r>
            <a:r>
              <a:rPr lang="en-US" altLang="zh-CN" sz="2100" u="none" dirty="0">
                <a:solidFill>
                  <a:schemeClr val="tx1"/>
                </a:solidFill>
                <a:latin typeface="微软雅黑" panose="020B0503020204020204" charset="-122"/>
                <a:cs typeface="微软雅黑" panose="020B0503020204020204" charset="-122"/>
              </a:rPr>
              <a:t>,</a:t>
            </a:r>
            <a:r>
              <a:rPr lang="zh-CN" altLang="en-US" sz="2100" u="none" dirty="0">
                <a:solidFill>
                  <a:schemeClr val="tx1"/>
                </a:solidFill>
                <a:latin typeface="微软雅黑" panose="020B0503020204020204" charset="-122"/>
                <a:cs typeface="微软雅黑" panose="020B0503020204020204" charset="-122"/>
              </a:rPr>
              <a:t>概括主要观点</a:t>
            </a:r>
            <a:endParaRPr lang="zh-CN" altLang="en-US" sz="2100" u="none" dirty="0">
              <a:solidFill>
                <a:schemeClr val="tx1"/>
              </a:solidFill>
              <a:latin typeface="微软雅黑" panose="020B0503020204020204" charset="-122"/>
              <a:cs typeface="微软雅黑" panose="020B0503020204020204" charset="-122"/>
            </a:endParaRPr>
          </a:p>
        </p:txBody>
      </p:sp>
      <p:sp>
        <p:nvSpPr>
          <p:cNvPr id="83974" name="Text Box 6"/>
          <p:cNvSpPr txBox="1">
            <a:spLocks noChangeArrowheads="1"/>
          </p:cNvSpPr>
          <p:nvPr/>
        </p:nvSpPr>
        <p:spPr bwMode="auto">
          <a:xfrm>
            <a:off x="342265" y="2514600"/>
            <a:ext cx="8637905" cy="1568450"/>
          </a:xfrm>
          <a:prstGeom prst="rect">
            <a:avLst/>
          </a:prstGeom>
          <a:noFill/>
          <a:ln w="9525">
            <a:noFill/>
            <a:miter lim="800000"/>
          </a:ln>
          <a:effectLst/>
        </p:spPr>
        <p:txBody>
          <a:bodyPr wrap="square">
            <a:spAutoFit/>
          </a:bodyPr>
          <a:lstStyle/>
          <a:p>
            <a:pPr marR="0" defTabSz="914400">
              <a:buClrTx/>
              <a:buSzTx/>
              <a:buFontTx/>
              <a:buNone/>
              <a:defRPr/>
            </a:pPr>
            <a:r>
              <a:rPr kumimoji="0" lang="zh-CN" altLang="en-US" sz="2400" u="none" kern="1200" cap="none" spc="0" normalizeH="0" baseline="0" noProof="0" dirty="0">
                <a:solidFill>
                  <a:srgbClr val="000000"/>
                </a:solidFill>
                <a:latin typeface="微软雅黑" panose="020B0503020204020204" charset="-122"/>
                <a:ea typeface="微软雅黑" panose="020B0503020204020204" charset="-122"/>
                <a:cs typeface="微软雅黑" panose="020B0503020204020204" charset="-122"/>
              </a:rPr>
              <a:t>材料二：</a:t>
            </a:r>
            <a:r>
              <a:rPr kumimoji="1" lang="zh-CN" altLang="en-US" sz="2400" u="none" kern="1200" cap="none" spc="0" normalizeH="0" baseline="0" noProof="0" dirty="0">
                <a:solidFill>
                  <a:srgbClr val="0000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“所谓天理，复是何物？仁、义、礼、智岂不是天理？君臣、父子、兄弟、夫妇、朋友岂不是天理？”</a:t>
            </a:r>
            <a:endParaRPr kumimoji="1" lang="zh-CN" altLang="en-US" sz="2400" u="none" kern="1200" cap="none" spc="0" normalizeH="0" baseline="0" noProof="0" dirty="0">
              <a:solidFill>
                <a:srgbClr val="0000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a:p>
            <a:pPr marR="0" defTabSz="914400">
              <a:buClrTx/>
              <a:buSzTx/>
              <a:buFontTx/>
              <a:buNone/>
              <a:defRPr/>
            </a:pPr>
            <a:r>
              <a:rPr kumimoji="0" lang="zh-CN" altLang="en-US" sz="2400" u="none" kern="1200" cap="none" spc="0" normalizeH="0" baseline="0" noProof="0" dirty="0">
                <a:solidFill>
                  <a:srgbClr val="000000"/>
                </a:solidFill>
                <a:latin typeface="微软雅黑" panose="020B0503020204020204" charset="-122"/>
                <a:ea typeface="微软雅黑" panose="020B0503020204020204" charset="-122"/>
                <a:cs typeface="微软雅黑" panose="020B0503020204020204" charset="-122"/>
              </a:rPr>
              <a:t>父子、君臣，天下之定理，无所逃于天地之间</a:t>
            </a:r>
            <a:r>
              <a:rPr kumimoji="0" lang="en-US" altLang="zh-CN" sz="2400" u="none" kern="1200" cap="none" spc="0" normalizeH="0" baseline="0" noProof="0" dirty="0">
                <a:solidFill>
                  <a:srgbClr val="000000"/>
                </a:solidFill>
                <a:latin typeface="微软雅黑" panose="020B0503020204020204" charset="-122"/>
                <a:ea typeface="微软雅黑" panose="020B0503020204020204" charset="-122"/>
                <a:cs typeface="微软雅黑" panose="020B0503020204020204" charset="-122"/>
              </a:rPr>
              <a:t>……</a:t>
            </a:r>
            <a:r>
              <a:rPr kumimoji="0" lang="zh-CN" altLang="en-US" sz="2400" u="none" kern="1200" cap="none" spc="0" normalizeH="0" baseline="0" noProof="0" dirty="0">
                <a:solidFill>
                  <a:srgbClr val="000000"/>
                </a:solidFill>
                <a:latin typeface="微软雅黑" panose="020B0503020204020204" charset="-122"/>
                <a:ea typeface="微软雅黑" panose="020B0503020204020204" charset="-122"/>
                <a:cs typeface="微软雅黑" panose="020B0503020204020204" charset="-122"/>
              </a:rPr>
              <a:t>为君尽君道，为臣尽臣道，过此则无理。</a:t>
            </a:r>
            <a:endParaRPr kumimoji="0" lang="zh-CN" altLang="en-US" sz="2400" u="none" kern="1200" cap="none" spc="0" normalizeH="0" baseline="0" noProof="0" dirty="0">
              <a:solidFill>
                <a:srgbClr val="000000"/>
              </a:solidFill>
              <a:latin typeface="微软雅黑" panose="020B0503020204020204" charset="-122"/>
              <a:ea typeface="微软雅黑" panose="020B0503020204020204" charset="-122"/>
              <a:cs typeface="微软雅黑" panose="020B0503020204020204" charset="-122"/>
            </a:endParaRPr>
          </a:p>
        </p:txBody>
      </p:sp>
      <p:sp>
        <p:nvSpPr>
          <p:cNvPr id="83975" name="Text Box 7"/>
          <p:cNvSpPr txBox="1"/>
          <p:nvPr/>
        </p:nvSpPr>
        <p:spPr>
          <a:xfrm>
            <a:off x="2713355" y="1908175"/>
            <a:ext cx="5735955" cy="460375"/>
          </a:xfrm>
          <a:prstGeom prst="rect">
            <a:avLst/>
          </a:prstGeom>
          <a:solidFill>
            <a:srgbClr val="FFFF99"/>
          </a:solidFill>
          <a:ln w="9525">
            <a:noFill/>
          </a:ln>
        </p:spPr>
        <p:txBody>
          <a:bodyPr wrap="square">
            <a:spAutoFit/>
          </a:bodyPr>
          <a:p>
            <a:pPr lvl="1" eaLnBrk="1" hangingPunct="1"/>
            <a:r>
              <a:rPr lang="zh-CN" altLang="en-US" sz="2400" b="1" u="none" dirty="0">
                <a:solidFill>
                  <a:srgbClr val="CC0000"/>
                </a:solidFill>
                <a:latin typeface="微软雅黑" panose="020B0503020204020204" charset="-122"/>
                <a:ea typeface="微软雅黑" panose="020B0503020204020204" charset="-122"/>
                <a:cs typeface="微软雅黑" panose="020B0503020204020204" charset="-122"/>
              </a:rPr>
              <a:t>世界本原是理，是万物遵循的普遍原则。</a:t>
            </a:r>
            <a:endParaRPr lang="zh-CN" altLang="en-US" sz="2400" b="1" u="none" dirty="0">
              <a:solidFill>
                <a:srgbClr val="CC0000"/>
              </a:solidFill>
              <a:latin typeface="微软雅黑" panose="020B0503020204020204" charset="-122"/>
              <a:ea typeface="微软雅黑" panose="020B0503020204020204" charset="-122"/>
              <a:cs typeface="微软雅黑" panose="020B0503020204020204" charset="-122"/>
            </a:endParaRPr>
          </a:p>
        </p:txBody>
      </p:sp>
      <p:sp>
        <p:nvSpPr>
          <p:cNvPr id="83976" name="Rectangle 8"/>
          <p:cNvSpPr/>
          <p:nvPr/>
        </p:nvSpPr>
        <p:spPr>
          <a:xfrm>
            <a:off x="1130300" y="4220210"/>
            <a:ext cx="7664450" cy="460375"/>
          </a:xfrm>
          <a:prstGeom prst="rect">
            <a:avLst/>
          </a:prstGeom>
          <a:solidFill>
            <a:srgbClr val="FFFF99"/>
          </a:solidFill>
          <a:ln w="9525">
            <a:noFill/>
          </a:ln>
        </p:spPr>
        <p:txBody>
          <a:bodyPr wrap="square">
            <a:spAutoFit/>
          </a:bodyPr>
          <a:p>
            <a:r>
              <a:rPr lang="zh-CN" altLang="en-US" sz="2400" b="1" u="none" dirty="0">
                <a:solidFill>
                  <a:srgbClr val="CC0000"/>
                </a:solidFill>
                <a:latin typeface="微软雅黑" panose="020B0503020204020204" charset="-122"/>
                <a:ea typeface="微软雅黑" panose="020B0503020204020204" charset="-122"/>
                <a:cs typeface="微软雅黑" panose="020B0503020204020204" charset="-122"/>
              </a:rPr>
              <a:t>天理即“三纲五常”，就是儒家的道德伦理和等级秩序</a:t>
            </a:r>
            <a:endParaRPr lang="zh-CN" altLang="en-US" sz="2400" b="1" u="none" dirty="0">
              <a:solidFill>
                <a:srgbClr val="CC0000"/>
              </a:solidFill>
              <a:latin typeface="微软雅黑" panose="020B0503020204020204" charset="-122"/>
              <a:ea typeface="微软雅黑" panose="020B0503020204020204" charset="-122"/>
              <a:cs typeface="微软雅黑" panose="020B0503020204020204" charset="-122"/>
            </a:endParaRPr>
          </a:p>
        </p:txBody>
      </p:sp>
      <p:sp>
        <p:nvSpPr>
          <p:cNvPr id="83977" name="Text Box 9"/>
          <p:cNvSpPr txBox="1"/>
          <p:nvPr/>
        </p:nvSpPr>
        <p:spPr>
          <a:xfrm>
            <a:off x="775970" y="1931035"/>
            <a:ext cx="7361555" cy="2749550"/>
          </a:xfrm>
          <a:prstGeom prst="rect">
            <a:avLst/>
          </a:prstGeom>
          <a:solidFill>
            <a:schemeClr val="bg1"/>
          </a:solidFill>
          <a:ln w="76200" cmpd="sng">
            <a:solidFill>
              <a:srgbClr val="FF0000"/>
            </a:solidFill>
            <a:prstDash val="solid"/>
          </a:ln>
        </p:spPr>
        <p:txBody>
          <a:bodyPr wrap="square">
            <a:spAutoFit/>
          </a:bodyPr>
          <a:p>
            <a:pPr>
              <a:lnSpc>
                <a:spcPct val="160000"/>
              </a:lnSpc>
            </a:pPr>
            <a:r>
              <a:rPr lang="zh-CN" altLang="en-US" sz="3600" b="1" u="none" dirty="0">
                <a:solidFill>
                  <a:schemeClr val="tx1"/>
                </a:solidFill>
                <a:latin typeface="微软雅黑" panose="020B0503020204020204" charset="-122"/>
                <a:ea typeface="微软雅黑" panose="020B0503020204020204" charset="-122"/>
                <a:cs typeface="微软雅黑" panose="020B0503020204020204" charset="-122"/>
              </a:rPr>
              <a:t>特点：</a:t>
            </a:r>
            <a:r>
              <a:rPr lang="zh-CN" altLang="en-US" sz="3600" b="1">
                <a:solidFill>
                  <a:srgbClr val="FF0000"/>
                </a:solidFill>
                <a:latin typeface="微软雅黑" panose="020B0503020204020204" charset="-122"/>
                <a:ea typeface="微软雅黑" panose="020B0503020204020204" charset="-122"/>
                <a:cs typeface="微软雅黑" panose="020B0503020204020204" charset="-122"/>
                <a:sym typeface="+mn-ea"/>
              </a:rPr>
              <a:t>思辨性和理论性</a:t>
            </a:r>
            <a:endParaRPr lang="zh-CN" altLang="en-US" sz="3600" b="1" u="none" dirty="0">
              <a:solidFill>
                <a:srgbClr val="FF0000"/>
              </a:solidFill>
              <a:latin typeface="微软雅黑" panose="020B0503020204020204" charset="-122"/>
              <a:ea typeface="微软雅黑" panose="020B0503020204020204" charset="-122"/>
              <a:cs typeface="微软雅黑" panose="020B0503020204020204" charset="-122"/>
            </a:endParaRPr>
          </a:p>
          <a:p>
            <a:pPr>
              <a:lnSpc>
                <a:spcPct val="160000"/>
              </a:lnSpc>
            </a:pPr>
            <a:r>
              <a:rPr lang="zh-CN" altLang="en-US" sz="3600" b="1" u="none" dirty="0">
                <a:solidFill>
                  <a:schemeClr val="tx1"/>
                </a:solidFill>
                <a:latin typeface="微软雅黑" panose="020B0503020204020204" charset="-122"/>
                <a:ea typeface="微软雅黑" panose="020B0503020204020204" charset="-122"/>
                <a:cs typeface="微软雅黑" panose="020B0503020204020204" charset="-122"/>
              </a:rPr>
              <a:t>即从哲学高度论证专制统治和君臣父子尊卑等级秩序的合理性。</a:t>
            </a:r>
            <a:endParaRPr lang="zh-CN" altLang="en-US" sz="3600" b="1"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3" name="Text Box 2"/>
          <p:cNvSpPr txBox="1"/>
          <p:nvPr/>
        </p:nvSpPr>
        <p:spPr>
          <a:xfrm>
            <a:off x="89535" y="55245"/>
            <a:ext cx="9144000" cy="583565"/>
          </a:xfrm>
          <a:prstGeom prst="rect">
            <a:avLst/>
          </a:prstGeom>
          <a:noFill/>
          <a:ln w="9525">
            <a:noFill/>
          </a:ln>
        </p:spPr>
        <p:txBody>
          <a:bodyPr>
            <a:spAutoFit/>
          </a:bodyPr>
          <a:p>
            <a:r>
              <a:rPr lang="zh-CN" altLang="en-US" sz="3200" b="1" dirty="0">
                <a:solidFill>
                  <a:schemeClr val="tx1"/>
                </a:solidFill>
                <a:latin typeface="微软雅黑" panose="020B0503020204020204" charset="-122"/>
                <a:ea typeface="微软雅黑" panose="020B0503020204020204" charset="-122"/>
                <a:cs typeface="微软雅黑" panose="020B0503020204020204" charset="-122"/>
                <a:sym typeface="+mn-ea"/>
              </a:rPr>
              <a:t>二、儒学的新发展——宋明理学</a:t>
            </a:r>
            <a:endParaRPr lang="zh-CN" altLang="en-US" sz="3200" b="1" u="none"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3975"/>
                                        </p:tgtEl>
                                        <p:attrNameLst>
                                          <p:attrName>style.visibility</p:attrName>
                                        </p:attrNameLst>
                                      </p:cBhvr>
                                      <p:to>
                                        <p:strVal val="visible"/>
                                      </p:to>
                                    </p:set>
                                    <p:anim calcmode="lin" valueType="num">
                                      <p:cBhvr additive="base">
                                        <p:cTn id="7" dur="500" fill="hold"/>
                                        <p:tgtEl>
                                          <p:spTgt spid="83975"/>
                                        </p:tgtEl>
                                        <p:attrNameLst>
                                          <p:attrName>ppt_x</p:attrName>
                                        </p:attrNameLst>
                                      </p:cBhvr>
                                      <p:tavLst>
                                        <p:tav tm="0">
                                          <p:val>
                                            <p:strVal val="#ppt_x"/>
                                          </p:val>
                                        </p:tav>
                                        <p:tav tm="100000">
                                          <p:val>
                                            <p:strVal val="#ppt_x"/>
                                          </p:val>
                                        </p:tav>
                                      </p:tavLst>
                                    </p:anim>
                                    <p:anim calcmode="lin" valueType="num">
                                      <p:cBhvr additive="base">
                                        <p:cTn id="8" dur="500" fill="hold"/>
                                        <p:tgtEl>
                                          <p:spTgt spid="8397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3974"/>
                                        </p:tgtEl>
                                        <p:attrNameLst>
                                          <p:attrName>style.visibility</p:attrName>
                                        </p:attrNameLst>
                                      </p:cBhvr>
                                      <p:to>
                                        <p:strVal val="visible"/>
                                      </p:to>
                                    </p:set>
                                    <p:anim calcmode="lin" valueType="num">
                                      <p:cBhvr additive="base">
                                        <p:cTn id="13" dur="500" fill="hold"/>
                                        <p:tgtEl>
                                          <p:spTgt spid="83974"/>
                                        </p:tgtEl>
                                        <p:attrNameLst>
                                          <p:attrName>ppt_x</p:attrName>
                                        </p:attrNameLst>
                                      </p:cBhvr>
                                      <p:tavLst>
                                        <p:tav tm="0">
                                          <p:val>
                                            <p:strVal val="#ppt_x"/>
                                          </p:val>
                                        </p:tav>
                                        <p:tav tm="100000">
                                          <p:val>
                                            <p:strVal val="#ppt_x"/>
                                          </p:val>
                                        </p:tav>
                                      </p:tavLst>
                                    </p:anim>
                                    <p:anim calcmode="lin" valueType="num">
                                      <p:cBhvr additive="base">
                                        <p:cTn id="14" dur="500" fill="hold"/>
                                        <p:tgtEl>
                                          <p:spTgt spid="8397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3976"/>
                                        </p:tgtEl>
                                        <p:attrNameLst>
                                          <p:attrName>style.visibility</p:attrName>
                                        </p:attrNameLst>
                                      </p:cBhvr>
                                      <p:to>
                                        <p:strVal val="visible"/>
                                      </p:to>
                                    </p:set>
                                    <p:anim calcmode="lin" valueType="num">
                                      <p:cBhvr additive="base">
                                        <p:cTn id="19" dur="500" fill="hold"/>
                                        <p:tgtEl>
                                          <p:spTgt spid="83976"/>
                                        </p:tgtEl>
                                        <p:attrNameLst>
                                          <p:attrName>ppt_x</p:attrName>
                                        </p:attrNameLst>
                                      </p:cBhvr>
                                      <p:tavLst>
                                        <p:tav tm="0">
                                          <p:val>
                                            <p:strVal val="#ppt_x"/>
                                          </p:val>
                                        </p:tav>
                                        <p:tav tm="100000">
                                          <p:val>
                                            <p:strVal val="#ppt_x"/>
                                          </p:val>
                                        </p:tav>
                                      </p:tavLst>
                                    </p:anim>
                                    <p:anim calcmode="lin" valueType="num">
                                      <p:cBhvr additive="base">
                                        <p:cTn id="20" dur="500" fill="hold"/>
                                        <p:tgtEl>
                                          <p:spTgt spid="8397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3977"/>
                                        </p:tgtEl>
                                        <p:attrNameLst>
                                          <p:attrName>style.visibility</p:attrName>
                                        </p:attrNameLst>
                                      </p:cBhvr>
                                      <p:to>
                                        <p:strVal val="visible"/>
                                      </p:to>
                                    </p:set>
                                    <p:anim calcmode="lin" valueType="num">
                                      <p:cBhvr additive="base">
                                        <p:cTn id="25" dur="500" fill="hold"/>
                                        <p:tgtEl>
                                          <p:spTgt spid="83977"/>
                                        </p:tgtEl>
                                        <p:attrNameLst>
                                          <p:attrName>ppt_x</p:attrName>
                                        </p:attrNameLst>
                                      </p:cBhvr>
                                      <p:tavLst>
                                        <p:tav tm="0">
                                          <p:val>
                                            <p:strVal val="#ppt_x"/>
                                          </p:val>
                                        </p:tav>
                                        <p:tav tm="100000">
                                          <p:val>
                                            <p:strVal val="#ppt_x"/>
                                          </p:val>
                                        </p:tav>
                                      </p:tavLst>
                                    </p:anim>
                                    <p:anim calcmode="lin" valueType="num">
                                      <p:cBhvr additive="base">
                                        <p:cTn id="26" dur="500" fill="hold"/>
                                        <p:tgtEl>
                                          <p:spTgt spid="839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4" grpId="0" bldLvl="0" animBg="1"/>
      <p:bldP spid="83975" grpId="0" bldLvl="0" animBg="1"/>
      <p:bldP spid="83976" grpId="0" bldLvl="0" animBg="1"/>
      <p:bldP spid="83977" grpId="0" bldLvl="0" animBg="1"/>
      <p:bldP spid="83977"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内容占位符 2"/>
          <p:cNvSpPr/>
          <p:nvPr/>
        </p:nvSpPr>
        <p:spPr bwMode="auto">
          <a:xfrm>
            <a:off x="655320" y="968375"/>
            <a:ext cx="7833360" cy="1974850"/>
          </a:xfrm>
          <a:prstGeom prst="rect">
            <a:avLst/>
          </a:prstGeom>
          <a:noFill/>
          <a:ln w="9525" cmpd="sng">
            <a:solidFill>
              <a:schemeClr val="accent1">
                <a:shade val="50000"/>
              </a:schemeClr>
            </a:solidFill>
            <a:prstDash val="solid"/>
          </a:ln>
          <a:effectLst/>
        </p:spPr>
        <p:txBody>
          <a:bodyPr lIns="0" tIns="0" rIns="0" bIns="0"/>
          <a:lstStyle>
            <a:lvl1pPr marL="342900" indent="-34290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342900" marR="0" lvl="0" indent="0" algn="l" defTabSz="914400" rtl="0" fontAlgn="base">
              <a:lnSpc>
                <a:spcPct val="120000"/>
              </a:lnSpc>
              <a:spcBef>
                <a:spcPts val="0"/>
              </a:spcBef>
              <a:spcAft>
                <a:spcPct val="0"/>
              </a:spcAft>
              <a:buClrTx/>
              <a:buSzTx/>
              <a:buFontTx/>
              <a:buNone/>
              <a:defRPr/>
            </a:pPr>
            <a:r>
              <a:rPr kumimoji="0" lang="zh-CN" altLang="en-US" sz="220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材料三</a:t>
            </a:r>
            <a:r>
              <a:rPr kumimoji="0" lang="zh-CN" altLang="en-US" sz="22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a:t>
            </a:r>
            <a:r>
              <a:rPr kumimoji="0" lang="zh-CN" altLang="en-US" sz="220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问：“饮食之间，孰为天理，孰为人欲？”曰：“饮食，天理也，山珍海味，人欲也。”</a:t>
            </a:r>
            <a:endParaRPr kumimoji="0" lang="zh-CN" altLang="en-US" sz="220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a:p>
            <a:pPr marL="342900" marR="0" lvl="0" indent="0" algn="r" defTabSz="914400" rtl="0" fontAlgn="base">
              <a:lnSpc>
                <a:spcPct val="120000"/>
              </a:lnSpc>
              <a:spcBef>
                <a:spcPts val="0"/>
              </a:spcBef>
              <a:spcAft>
                <a:spcPct val="0"/>
              </a:spcAft>
              <a:buClrTx/>
              <a:buSzTx/>
              <a:buFontTx/>
              <a:buNone/>
              <a:defRPr/>
            </a:pPr>
            <a:r>
              <a:rPr kumimoji="0" lang="zh-CN" altLang="en-US" sz="180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——黎靖德《朱子语类》</a:t>
            </a:r>
            <a:endParaRPr kumimoji="0" lang="zh-CN" altLang="en-US" sz="180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a:p>
            <a:pPr marL="342900" marR="0" lvl="0" indent="0" algn="l" defTabSz="914400" rtl="0" fontAlgn="base">
              <a:lnSpc>
                <a:spcPct val="120000"/>
              </a:lnSpc>
              <a:spcBef>
                <a:spcPts val="0"/>
              </a:spcBef>
              <a:spcAft>
                <a:spcPct val="0"/>
              </a:spcAft>
              <a:buClrTx/>
              <a:buSzTx/>
              <a:buFontTx/>
              <a:buNone/>
              <a:defRPr/>
            </a:pPr>
            <a:endParaRPr kumimoji="0" lang="zh-CN" altLang="en-US" sz="2200"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微软雅黑" panose="020B0503020204020204" charset="-122"/>
            </a:endParaRPr>
          </a:p>
          <a:p>
            <a:pPr lvl="0" indent="0" defTabSz="914400" fontAlgn="base">
              <a:lnSpc>
                <a:spcPct val="120000"/>
              </a:lnSpc>
              <a:spcBef>
                <a:spcPts val="0"/>
              </a:spcBef>
              <a:spcAft>
                <a:spcPct val="0"/>
              </a:spcAft>
              <a:buNone/>
              <a:defRPr/>
            </a:pPr>
            <a:r>
              <a:rPr lang="en-US" altLang="zh-CN" sz="2200" noProof="0" dirty="0">
                <a:solidFill>
                  <a:srgbClr val="FF0000"/>
                </a:solidFill>
                <a:latin typeface="微软雅黑" panose="020B0503020204020204" charset="-122"/>
                <a:ea typeface="微软雅黑" panose="020B0503020204020204" charset="-122"/>
                <a:cs typeface="微软雅黑" panose="020B0503020204020204" charset="-122"/>
              </a:rPr>
              <a:t>【</a:t>
            </a:r>
            <a:r>
              <a:rPr lang="zh-CN" altLang="en-US" sz="2200" dirty="0">
                <a:solidFill>
                  <a:srgbClr val="FF0000"/>
                </a:solidFill>
                <a:latin typeface="微软雅黑" panose="020B0503020204020204" charset="-122"/>
                <a:ea typeface="微软雅黑" panose="020B0503020204020204" charset="-122"/>
                <a:cs typeface="微软雅黑" panose="020B0503020204020204" charset="-122"/>
              </a:rPr>
              <a:t>合作探究</a:t>
            </a:r>
            <a:r>
              <a:rPr lang="en-US" altLang="zh-CN" sz="2200" noProof="0" dirty="0">
                <a:solidFill>
                  <a:srgbClr val="FF0000"/>
                </a:solidFill>
                <a:latin typeface="微软雅黑" panose="020B0503020204020204" charset="-122"/>
                <a:ea typeface="微软雅黑" panose="020B0503020204020204" charset="-122"/>
                <a:cs typeface="微软雅黑" panose="020B0503020204020204" charset="-122"/>
              </a:rPr>
              <a:t>】</a:t>
            </a:r>
            <a:r>
              <a:rPr kumimoji="0" lang="zh-CN" altLang="en-US" sz="2200"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微软雅黑" panose="020B0503020204020204" charset="-122"/>
              </a:rPr>
              <a:t>根据材料，朱熹认为什么是人欲？</a:t>
            </a:r>
            <a:endParaRPr kumimoji="0" lang="zh-CN" altLang="en-US" sz="2200"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微软雅黑" panose="020B0503020204020204" charset="-122"/>
            </a:endParaRPr>
          </a:p>
        </p:txBody>
      </p:sp>
      <p:grpSp>
        <p:nvGrpSpPr>
          <p:cNvPr id="10" name="组合 9"/>
          <p:cNvGrpSpPr/>
          <p:nvPr/>
        </p:nvGrpSpPr>
        <p:grpSpPr>
          <a:xfrm>
            <a:off x="-162560" y="77470"/>
            <a:ext cx="3701415" cy="812165"/>
            <a:chOff x="1475341" y="1051002"/>
            <a:chExt cx="2412068" cy="1297246"/>
          </a:xfrm>
        </p:grpSpPr>
        <p:pic>
          <p:nvPicPr>
            <p:cNvPr id="7" name="Picture 2" descr="D:\png\0101000028865661_0003_图层-3.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475341" y="1051002"/>
              <a:ext cx="2412068" cy="129724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920018" y="1334819"/>
              <a:ext cx="1839153" cy="794170"/>
            </a:xfrm>
            <a:prstGeom prst="rect">
              <a:avLst/>
            </a:prstGeom>
            <a:noFill/>
          </p:spPr>
          <p:txBody>
            <a:bodyPr wrap="square" rtlCol="0">
              <a:spAutoFit/>
            </a:bodyPr>
            <a:lstStyle/>
            <a:p>
              <a:pPr marL="0" marR="0" lvl="0" indent="0" defTabSz="685800" rtl="0" eaLnBrk="1" fontAlgn="auto" latinLnBrk="0" hangingPunct="1">
                <a:lnSpc>
                  <a:spcPct val="110000"/>
                </a:lnSpc>
                <a:spcBef>
                  <a:spcPts val="0"/>
                </a:spcBef>
                <a:spcAft>
                  <a:spcPts val="0"/>
                </a:spcAft>
                <a:buClrTx/>
                <a:buSzTx/>
                <a:buFontTx/>
                <a:buNone/>
                <a:defRPr/>
              </a:pPr>
              <a:r>
                <a:rPr lang="zh-CN" altLang="en-US" sz="2400" b="1" dirty="0">
                  <a:solidFill>
                    <a:schemeClr val="bg1"/>
                  </a:solidFill>
                  <a:latin typeface="微软雅黑" panose="020B0503020204020204" charset="-122"/>
                  <a:ea typeface="微软雅黑" panose="020B0503020204020204" charset="-122"/>
                  <a:cs typeface="微软雅黑" panose="020B0503020204020204" charset="-122"/>
                  <a:sym typeface="+mn-ea"/>
                </a:rPr>
                <a:t>存天理，灭人欲</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sym typeface="+mn-ea"/>
              </a:endParaRPr>
            </a:p>
          </p:txBody>
        </p:sp>
      </p:grpSp>
      <p:pic>
        <p:nvPicPr>
          <p:cNvPr id="113667" name="Picture 2" descr="http://www.scxdf.com/Upload/2010519/08296488-bca4-4526-b98c-5cdd75d711eb.jpg"/>
          <p:cNvPicPr>
            <a:picLocks noChangeAspect="1"/>
          </p:cNvPicPr>
          <p:nvPr/>
        </p:nvPicPr>
        <p:blipFill>
          <a:blip r:embed="rId2" cstate="print"/>
          <a:srcRect r="-781" b="10953"/>
          <a:stretch>
            <a:fillRect/>
          </a:stretch>
        </p:blipFill>
        <p:spPr>
          <a:xfrm>
            <a:off x="729615" y="3021965"/>
            <a:ext cx="3893820" cy="1767840"/>
          </a:xfrm>
          <a:prstGeom prst="rect">
            <a:avLst/>
          </a:prstGeom>
          <a:noFill/>
          <a:ln w="9525">
            <a:noFill/>
          </a:ln>
        </p:spPr>
      </p:pic>
      <p:pic>
        <p:nvPicPr>
          <p:cNvPr id="44040" name="Picture 8" descr="100204173757885e71f8e50ffc"/>
          <p:cNvPicPr>
            <a:picLocks noChangeAspect="1"/>
          </p:cNvPicPr>
          <p:nvPr/>
        </p:nvPicPr>
        <p:blipFill>
          <a:blip r:embed="rId3" cstate="print"/>
          <a:stretch>
            <a:fillRect/>
          </a:stretch>
        </p:blipFill>
        <p:spPr>
          <a:xfrm>
            <a:off x="4766945" y="3021965"/>
            <a:ext cx="3647440" cy="1768475"/>
          </a:xfrm>
          <a:prstGeom prst="rect">
            <a:avLst/>
          </a:prstGeom>
          <a:noFill/>
          <a:ln w="9525">
            <a:noFill/>
          </a:ln>
        </p:spPr>
      </p:pic>
      <p:sp>
        <p:nvSpPr>
          <p:cNvPr id="4" name="文本框 3"/>
          <p:cNvSpPr txBox="1"/>
          <p:nvPr/>
        </p:nvSpPr>
        <p:spPr>
          <a:xfrm>
            <a:off x="756285" y="3305810"/>
            <a:ext cx="7632065" cy="1050290"/>
          </a:xfrm>
          <a:prstGeom prst="rect">
            <a:avLst/>
          </a:prstGeom>
          <a:noFill/>
        </p:spPr>
        <p:txBody>
          <a:bodyPr wrap="square" rtlCol="0" anchor="t">
            <a:spAutoFit/>
          </a:bodyPr>
          <a:lstStyle/>
          <a:p>
            <a:pPr>
              <a:lnSpc>
                <a:spcPct val="130000"/>
              </a:lnSpc>
            </a:pPr>
            <a:r>
              <a:rPr lang="en-US" altLang="zh-CN" sz="2400" b="1"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sym typeface="+mn-ea"/>
              </a:rPr>
              <a:t>“人欲”</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sym typeface="+mn-ea"/>
              </a:rPr>
              <a:t>并非指人的所有欲望</a:t>
            </a: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sym typeface="+mn-ea"/>
              </a:rPr>
              <a:t>，主要指违反了社会规范和伦理道德的欲望。</a:t>
            </a:r>
            <a:endParaRPr lang="zh-CN" altLang="en-US" sz="2400" b="1"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blinds(horizontal)">
                                      <p:cBhvr>
                                        <p:cTn id="12" dur="500"/>
                                        <p:tgtEl>
                                          <p:spTgt spid="33"/>
                                        </p:tgtEl>
                                      </p:cBhvr>
                                    </p:animEffect>
                                  </p:childTnLst>
                                </p:cTn>
                              </p:par>
                            </p:childTnLst>
                          </p:cTn>
                        </p:par>
                        <p:par>
                          <p:cTn id="13" fill="hold">
                            <p:stCondLst>
                              <p:cond delay="500"/>
                            </p:stCondLst>
                            <p:childTnLst>
                              <p:par>
                                <p:cTn id="14" presetID="3" presetClass="entr" presetSubtype="10" fill="hold" nodeType="afterEffect">
                                  <p:stCondLst>
                                    <p:cond delay="0"/>
                                  </p:stCondLst>
                                  <p:childTnLst>
                                    <p:set>
                                      <p:cBhvr>
                                        <p:cTn id="15" dur="1" fill="hold">
                                          <p:stCondLst>
                                            <p:cond delay="0"/>
                                          </p:stCondLst>
                                        </p:cTn>
                                        <p:tgtEl>
                                          <p:spTgt spid="113667"/>
                                        </p:tgtEl>
                                        <p:attrNameLst>
                                          <p:attrName>style.visibility</p:attrName>
                                        </p:attrNameLst>
                                      </p:cBhvr>
                                      <p:to>
                                        <p:strVal val="visible"/>
                                      </p:to>
                                    </p:set>
                                    <p:animEffect transition="in" filter="blinds(horizontal)">
                                      <p:cBhvr>
                                        <p:cTn id="16" dur="500"/>
                                        <p:tgtEl>
                                          <p:spTgt spid="113667"/>
                                        </p:tgtEl>
                                      </p:cBhvr>
                                    </p:animEffect>
                                  </p:childTnLst>
                                </p:cTn>
                              </p:par>
                            </p:childTnLst>
                          </p:cTn>
                        </p:par>
                        <p:par>
                          <p:cTn id="17" fill="hold">
                            <p:stCondLst>
                              <p:cond delay="1000"/>
                            </p:stCondLst>
                            <p:childTnLst>
                              <p:par>
                                <p:cTn id="18" presetID="3" presetClass="entr" presetSubtype="10" fill="hold" nodeType="afterEffect">
                                  <p:stCondLst>
                                    <p:cond delay="0"/>
                                  </p:stCondLst>
                                  <p:childTnLst>
                                    <p:set>
                                      <p:cBhvr>
                                        <p:cTn id="19" dur="1" fill="hold">
                                          <p:stCondLst>
                                            <p:cond delay="0"/>
                                          </p:stCondLst>
                                        </p:cTn>
                                        <p:tgtEl>
                                          <p:spTgt spid="44040"/>
                                        </p:tgtEl>
                                        <p:attrNameLst>
                                          <p:attrName>style.visibility</p:attrName>
                                        </p:attrNameLst>
                                      </p:cBhvr>
                                      <p:to>
                                        <p:strVal val="visible"/>
                                      </p:to>
                                    </p:set>
                                    <p:animEffect transition="in" filter="blinds(horizontal)">
                                      <p:cBhvr>
                                        <p:cTn id="20" dur="500"/>
                                        <p:tgtEl>
                                          <p:spTgt spid="4404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4" fill="hold" nodeType="clickEffect">
                                  <p:stCondLst>
                                    <p:cond delay="0"/>
                                  </p:stCondLst>
                                  <p:childTnLst>
                                    <p:animEffect transition="out" filter="wipe(down)">
                                      <p:cBhvr>
                                        <p:cTn id="24" dur="500"/>
                                        <p:tgtEl>
                                          <p:spTgt spid="113667"/>
                                        </p:tgtEl>
                                      </p:cBhvr>
                                    </p:animEffect>
                                    <p:set>
                                      <p:cBhvr>
                                        <p:cTn id="25" dur="1" fill="hold">
                                          <p:stCondLst>
                                            <p:cond delay="499"/>
                                          </p:stCondLst>
                                        </p:cTn>
                                        <p:tgtEl>
                                          <p:spTgt spid="113667"/>
                                        </p:tgtEl>
                                        <p:attrNameLst>
                                          <p:attrName>style.visibility</p:attrName>
                                        </p:attrNameLst>
                                      </p:cBhvr>
                                      <p:to>
                                        <p:strVal val="hidden"/>
                                      </p:to>
                                    </p:set>
                                  </p:childTnLst>
                                </p:cTn>
                              </p:par>
                              <p:par>
                                <p:cTn id="26" presetID="22" presetClass="exit" presetSubtype="4" fill="hold" nodeType="withEffect">
                                  <p:stCondLst>
                                    <p:cond delay="0"/>
                                  </p:stCondLst>
                                  <p:childTnLst>
                                    <p:animEffect transition="out" filter="wipe(down)">
                                      <p:cBhvr>
                                        <p:cTn id="27" dur="500"/>
                                        <p:tgtEl>
                                          <p:spTgt spid="44040"/>
                                        </p:tgtEl>
                                      </p:cBhvr>
                                    </p:animEffect>
                                    <p:set>
                                      <p:cBhvr>
                                        <p:cTn id="28" dur="1" fill="hold">
                                          <p:stCondLst>
                                            <p:cond delay="499"/>
                                          </p:stCondLst>
                                        </p:cTn>
                                        <p:tgtEl>
                                          <p:spTgt spid="44040"/>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linds(horizontal)">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62560" y="77470"/>
            <a:ext cx="3089275" cy="812165"/>
            <a:chOff x="1475341" y="1051002"/>
            <a:chExt cx="2412068" cy="1297246"/>
          </a:xfrm>
        </p:grpSpPr>
        <p:pic>
          <p:nvPicPr>
            <p:cNvPr id="8" name="Picture 2" descr="D:\png\0101000028865661_0003_图层-3.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475341" y="1051002"/>
              <a:ext cx="2412068" cy="129724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920018" y="1334819"/>
              <a:ext cx="1839153" cy="794170"/>
            </a:xfrm>
            <a:prstGeom prst="rect">
              <a:avLst/>
            </a:prstGeom>
            <a:noFill/>
          </p:spPr>
          <p:txBody>
            <a:bodyPr wrap="square" rtlCol="0">
              <a:spAutoFit/>
            </a:bodyPr>
            <a:lstStyle/>
            <a:p>
              <a:pPr marL="0" marR="0" lvl="0" indent="0" defTabSz="685800" rtl="0" eaLnBrk="1" fontAlgn="auto" latinLnBrk="0" hangingPunct="1">
                <a:lnSpc>
                  <a:spcPct val="110000"/>
                </a:lnSpc>
                <a:spcBef>
                  <a:spcPts val="0"/>
                </a:spcBef>
                <a:spcAft>
                  <a:spcPts val="0"/>
                </a:spcAft>
                <a:buClrTx/>
                <a:buSzTx/>
                <a:buFontTx/>
                <a:buNone/>
                <a:defRPr/>
              </a:pPr>
              <a:r>
                <a:rPr lang="zh-CN" altLang="en-US" sz="2400" b="1" dirty="0">
                  <a:solidFill>
                    <a:schemeClr val="bg1"/>
                  </a:solidFill>
                  <a:latin typeface="微软雅黑" panose="020B0503020204020204" charset="-122"/>
                  <a:ea typeface="微软雅黑" panose="020B0503020204020204" charset="-122"/>
                  <a:cs typeface="微软雅黑" panose="020B0503020204020204" charset="-122"/>
                  <a:sym typeface="+mn-ea"/>
                </a:rPr>
                <a:t>格 物 致 知</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sym typeface="+mn-ea"/>
              </a:endParaRPr>
            </a:p>
          </p:txBody>
        </p:sp>
      </p:grpSp>
      <p:sp>
        <p:nvSpPr>
          <p:cNvPr id="16" name="文本框 15"/>
          <p:cNvSpPr txBox="1"/>
          <p:nvPr/>
        </p:nvSpPr>
        <p:spPr>
          <a:xfrm>
            <a:off x="407035" y="889635"/>
            <a:ext cx="3835400" cy="2676525"/>
          </a:xfrm>
          <a:prstGeom prst="rect">
            <a:avLst/>
          </a:prstGeom>
          <a:noFill/>
          <a:ln w="12700" cmpd="sng">
            <a:solidFill>
              <a:schemeClr val="accent1">
                <a:shade val="50000"/>
              </a:schemeClr>
            </a:solidFill>
            <a:prstDash val="solid"/>
          </a:ln>
        </p:spPr>
        <p:txBody>
          <a:bodyPr wrap="square" rtlCol="0">
            <a:spAutoFit/>
          </a:bodyPr>
          <a:lstStyle/>
          <a:p>
            <a:pPr>
              <a:lnSpc>
                <a:spcPct val="150000"/>
              </a:lnSpc>
            </a:pPr>
            <a:r>
              <a:rPr lang="zh-CN" altLang="en-US" sz="2800" dirty="0">
                <a:solidFill>
                  <a:srgbClr val="FF0000"/>
                </a:solidFill>
                <a:latin typeface="微软雅黑" panose="020B0503020204020204" charset="-122"/>
                <a:ea typeface="微软雅黑" panose="020B0503020204020204" charset="-122"/>
                <a:cs typeface="微软雅黑" panose="020B0503020204020204" charset="-122"/>
              </a:rPr>
              <a:t>格</a:t>
            </a:r>
            <a:r>
              <a:rPr lang="zh-CN" altLang="en-US" sz="2800" dirty="0">
                <a:latin typeface="微软雅黑" panose="020B0503020204020204" charset="-122"/>
                <a:ea typeface="微软雅黑" panose="020B0503020204020204" charset="-122"/>
                <a:cs typeface="微软雅黑" panose="020B0503020204020204" charset="-122"/>
              </a:rPr>
              <a:t>就是深刻探究、穷尽</a:t>
            </a:r>
            <a:r>
              <a:rPr lang="zh-CN" altLang="en-US" sz="2800" dirty="0">
                <a:solidFill>
                  <a:srgbClr val="FF0000"/>
                </a:solidFill>
                <a:latin typeface="微软雅黑" panose="020B0503020204020204" charset="-122"/>
                <a:ea typeface="微软雅黑" panose="020B0503020204020204" charset="-122"/>
                <a:cs typeface="微软雅黑" panose="020B0503020204020204" charset="-122"/>
              </a:rPr>
              <a:t>物</a:t>
            </a:r>
            <a:r>
              <a:rPr lang="zh-CN" altLang="en-US" sz="2800" dirty="0">
                <a:latin typeface="微软雅黑" panose="020B0503020204020204" charset="-122"/>
                <a:ea typeface="微软雅黑" panose="020B0503020204020204" charset="-122"/>
                <a:cs typeface="微软雅黑" panose="020B0503020204020204" charset="-122"/>
              </a:rPr>
              <a:t>就是万物的本原</a:t>
            </a:r>
            <a:endParaRPr lang="zh-CN" altLang="en-US" sz="2800" dirty="0">
              <a:latin typeface="微软雅黑" panose="020B0503020204020204" charset="-122"/>
              <a:ea typeface="微软雅黑" panose="020B0503020204020204" charset="-122"/>
              <a:cs typeface="微软雅黑" panose="020B0503020204020204" charset="-122"/>
            </a:endParaRPr>
          </a:p>
          <a:p>
            <a:pPr>
              <a:lnSpc>
                <a:spcPct val="150000"/>
              </a:lnSpc>
            </a:pPr>
            <a:r>
              <a:rPr lang="zh-CN" altLang="en-US" sz="2800" dirty="0">
                <a:solidFill>
                  <a:srgbClr val="FF0000"/>
                </a:solidFill>
                <a:latin typeface="微软雅黑" panose="020B0503020204020204" charset="-122"/>
                <a:ea typeface="微软雅黑" panose="020B0503020204020204" charset="-122"/>
                <a:cs typeface="微软雅黑" panose="020B0503020204020204" charset="-122"/>
              </a:rPr>
              <a:t>致</a:t>
            </a:r>
            <a:r>
              <a:rPr lang="zh-CN" altLang="en-US" sz="2800" dirty="0">
                <a:latin typeface="微软雅黑" panose="020B0503020204020204" charset="-122"/>
                <a:ea typeface="微软雅黑" panose="020B0503020204020204" charset="-122"/>
                <a:cs typeface="微软雅黑" panose="020B0503020204020204" charset="-122"/>
              </a:rPr>
              <a:t>就是达到</a:t>
            </a:r>
            <a:endParaRPr lang="zh-CN" altLang="en-US" sz="2800" dirty="0">
              <a:latin typeface="微软雅黑" panose="020B0503020204020204" charset="-122"/>
              <a:ea typeface="微软雅黑" panose="020B0503020204020204" charset="-122"/>
              <a:cs typeface="微软雅黑" panose="020B0503020204020204" charset="-122"/>
            </a:endParaRPr>
          </a:p>
          <a:p>
            <a:pPr>
              <a:lnSpc>
                <a:spcPct val="150000"/>
              </a:lnSpc>
            </a:pPr>
            <a:r>
              <a:rPr lang="zh-CN" altLang="en-US" sz="2800" dirty="0">
                <a:solidFill>
                  <a:srgbClr val="FF0000"/>
                </a:solidFill>
                <a:latin typeface="微软雅黑" panose="020B0503020204020204" charset="-122"/>
                <a:ea typeface="微软雅黑" panose="020B0503020204020204" charset="-122"/>
                <a:cs typeface="微软雅黑" panose="020B0503020204020204" charset="-122"/>
                <a:sym typeface="+mn-ea"/>
              </a:rPr>
              <a:t>知</a:t>
            </a:r>
            <a:r>
              <a:rPr lang="zh-CN" altLang="en-US" sz="2800" dirty="0">
                <a:latin typeface="微软雅黑" panose="020B0503020204020204" charset="-122"/>
                <a:ea typeface="微软雅黑" panose="020B0503020204020204" charset="-122"/>
                <a:cs typeface="微软雅黑" panose="020B0503020204020204" charset="-122"/>
              </a:rPr>
              <a:t>是指对天理的真知</a:t>
            </a:r>
            <a:endParaRPr lang="zh-CN" altLang="en-US" sz="2800" dirty="0">
              <a:latin typeface="微软雅黑" panose="020B0503020204020204" charset="-122"/>
              <a:ea typeface="微软雅黑" panose="020B0503020204020204" charset="-122"/>
              <a:cs typeface="微软雅黑" panose="020B0503020204020204" charset="-122"/>
            </a:endParaRPr>
          </a:p>
        </p:txBody>
      </p:sp>
      <p:sp>
        <p:nvSpPr>
          <p:cNvPr id="3" name="Line 13"/>
          <p:cNvSpPr/>
          <p:nvPr/>
        </p:nvSpPr>
        <p:spPr>
          <a:xfrm rot="14580000" flipH="1">
            <a:off x="4538461" y="1708439"/>
            <a:ext cx="418465" cy="845185"/>
          </a:xfrm>
          <a:prstGeom prst="line">
            <a:avLst/>
          </a:prstGeom>
          <a:ln w="25400" cap="flat" cmpd="sng">
            <a:solidFill>
              <a:srgbClr val="000000"/>
            </a:solidFill>
            <a:prstDash val="solid"/>
            <a:round/>
            <a:headEnd type="none" w="med" len="med"/>
            <a:tailEnd type="stealth" w="lg" len="lg"/>
          </a:ln>
        </p:spPr>
      </p:sp>
      <p:sp>
        <p:nvSpPr>
          <p:cNvPr id="29" name="文本框 28"/>
          <p:cNvSpPr txBox="1"/>
          <p:nvPr/>
        </p:nvSpPr>
        <p:spPr>
          <a:xfrm>
            <a:off x="5311140" y="1592580"/>
            <a:ext cx="3551555" cy="1076325"/>
          </a:xfrm>
          <a:prstGeom prst="rect">
            <a:avLst/>
          </a:prstGeom>
          <a:noFill/>
          <a:ln w="12700" cmpd="sng">
            <a:solidFill>
              <a:schemeClr val="accent1">
                <a:shade val="50000"/>
              </a:schemeClr>
            </a:solidFill>
            <a:prstDash val="solid"/>
          </a:ln>
        </p:spPr>
        <p:txBody>
          <a:bodyPr wrap="square" rtlCol="0">
            <a:spAutoFit/>
          </a:bodyPr>
          <a:lstStyle/>
          <a:p>
            <a:r>
              <a:rPr lang="zh-CN" altLang="en-US" sz="3200">
                <a:latin typeface="微软雅黑" panose="020B0503020204020204" charset="-122"/>
                <a:ea typeface="微软雅黑" panose="020B0503020204020204" charset="-122"/>
                <a:cs typeface="微软雅黑" panose="020B0503020204020204" charset="-122"/>
              </a:rPr>
              <a:t>明道德之善，</a:t>
            </a:r>
            <a:endParaRPr lang="zh-CN" altLang="en-US" sz="3200">
              <a:latin typeface="微软雅黑" panose="020B0503020204020204" charset="-122"/>
              <a:ea typeface="微软雅黑" panose="020B0503020204020204" charset="-122"/>
              <a:cs typeface="微软雅黑" panose="020B0503020204020204" charset="-122"/>
            </a:endParaRPr>
          </a:p>
          <a:p>
            <a:r>
              <a:rPr lang="zh-CN" altLang="en-US" sz="3200">
                <a:latin typeface="微软雅黑" panose="020B0503020204020204" charset="-122"/>
                <a:ea typeface="微软雅黑" panose="020B0503020204020204" charset="-122"/>
                <a:cs typeface="微软雅黑" panose="020B0503020204020204" charset="-122"/>
              </a:rPr>
              <a:t>而不是求科学之真</a:t>
            </a:r>
            <a:endParaRPr lang="zh-CN" altLang="en-US" sz="3200">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4403206" y="1653886"/>
            <a:ext cx="733425" cy="953135"/>
          </a:xfrm>
          <a:prstGeom prst="rect">
            <a:avLst/>
          </a:prstGeom>
          <a:noFill/>
        </p:spPr>
        <p:txBody>
          <a:bodyPr wrap="square" rtlCol="0">
            <a:spAutoFit/>
          </a:bodyPr>
          <a:lstStyle/>
          <a:p>
            <a:r>
              <a:rPr lang="zh-CN" altLang="en-US" sz="2800" dirty="0">
                <a:solidFill>
                  <a:srgbClr val="FF0000"/>
                </a:solidFill>
                <a:latin typeface="微软雅黑" panose="020B0503020204020204" charset="-122"/>
                <a:cs typeface="微软雅黑" panose="020B0503020204020204" charset="-122"/>
              </a:rPr>
              <a:t>目的</a:t>
            </a:r>
            <a:endParaRPr lang="zh-CN" altLang="en-US" sz="2800" dirty="0">
              <a:solidFill>
                <a:srgbClr val="FF0000"/>
              </a:solidFill>
              <a:latin typeface="微软雅黑" panose="020B0503020204020204" charset="-122"/>
              <a:cs typeface="微软雅黑" panose="020B0503020204020204" charset="-122"/>
            </a:endParaRPr>
          </a:p>
        </p:txBody>
      </p:sp>
      <p:sp>
        <p:nvSpPr>
          <p:cNvPr id="13" name="TextBox 12"/>
          <p:cNvSpPr txBox="1"/>
          <p:nvPr/>
        </p:nvSpPr>
        <p:spPr>
          <a:xfrm>
            <a:off x="354965" y="4448810"/>
            <a:ext cx="8434070" cy="460375"/>
          </a:xfrm>
          <a:prstGeom prst="rect">
            <a:avLst/>
          </a:prstGeom>
          <a:noFill/>
        </p:spPr>
        <p:txBody>
          <a:bodyPr wrap="square" rtlCol="0">
            <a:spAutoFit/>
          </a:bodyPr>
          <a:lstStyle/>
          <a:p>
            <a:endParaRPr lang="zh-CN" altLang="en-US" sz="2400"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407035" y="3742690"/>
            <a:ext cx="5928360" cy="460375"/>
          </a:xfrm>
          <a:prstGeom prst="rect">
            <a:avLst/>
          </a:prstGeom>
          <a:noFill/>
        </p:spPr>
        <p:txBody>
          <a:bodyPr wrap="none" rtlCol="0" anchor="t">
            <a:spAutoFit/>
          </a:bodyPr>
          <a:p>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sym typeface="+mn-ea"/>
              </a:rPr>
              <a:t>具体说：接触</a:t>
            </a:r>
            <a:r>
              <a:rPr lang="en-US" altLang="zh-CN" sz="2400" b="1" dirty="0">
                <a:solidFill>
                  <a:schemeClr val="tx1"/>
                </a:solidFill>
                <a:latin typeface="微软雅黑" panose="020B0503020204020204" charset="-122"/>
                <a:ea typeface="微软雅黑" panose="020B0503020204020204" charset="-122"/>
                <a:cs typeface="微软雅黑" panose="020B0503020204020204" charset="-122"/>
                <a:sym typeface="+mn-ea"/>
              </a:rPr>
              <a:t>……</a:t>
            </a: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sym typeface="+mn-ea"/>
              </a:rPr>
              <a:t>，体验</a:t>
            </a:r>
            <a:r>
              <a:rPr lang="en-US" altLang="zh-CN" sz="2400" b="1" dirty="0">
                <a:solidFill>
                  <a:schemeClr val="tx1"/>
                </a:solidFill>
                <a:latin typeface="微软雅黑" panose="020B0503020204020204" charset="-122"/>
                <a:ea typeface="微软雅黑" panose="020B0503020204020204" charset="-122"/>
                <a:cs typeface="微软雅黑" panose="020B0503020204020204" charset="-122"/>
                <a:sym typeface="+mn-ea"/>
              </a:rPr>
              <a:t>……</a:t>
            </a: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sym typeface="+mn-ea"/>
              </a:rPr>
              <a:t>，明“理”。</a:t>
            </a:r>
            <a:endParaRPr lang="zh-CN" altLang="en-US" sz="2400" b="1"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par>
                          <p:cTn id="18" fill="hold">
                            <p:stCondLst>
                              <p:cond delay="500"/>
                            </p:stCondLst>
                            <p:childTnLst>
                              <p:par>
                                <p:cTn id="19" presetID="3" presetClass="entr" presetSubtype="1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blinds(horizontal)">
                                      <p:cBhvr>
                                        <p:cTn id="26" dur="500"/>
                                        <p:tgtEl>
                                          <p:spTgt spid="29"/>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P spid="29" grpId="0" bldLvl="0" animBg="1"/>
      <p:bldP spid="4"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9090" name="Text Box 2"/>
          <p:cNvSpPr txBox="1">
            <a:spLocks noChangeArrowheads="1"/>
          </p:cNvSpPr>
          <p:nvPr/>
        </p:nvSpPr>
        <p:spPr bwMode="auto">
          <a:xfrm>
            <a:off x="191929" y="2116773"/>
            <a:ext cx="644525" cy="1890713"/>
          </a:xfrm>
          <a:prstGeom prst="rect">
            <a:avLst/>
          </a:prstGeom>
          <a:noFill/>
          <a:ln w="9525">
            <a:noFill/>
            <a:miter lim="800000"/>
          </a:ln>
          <a:effectLst/>
        </p:spPr>
        <p:txBody>
          <a:bodyPr vert="eaVert">
            <a:spAutoFit/>
          </a:bodyPr>
          <a:lstStyle/>
          <a:p>
            <a:pPr marR="0" defTabSz="914400">
              <a:spcBef>
                <a:spcPct val="50000"/>
              </a:spcBef>
              <a:buClrTx/>
              <a:buSzTx/>
              <a:buFontTx/>
              <a:buNone/>
              <a:defRPr/>
            </a:pPr>
            <a:r>
              <a:rPr kumimoji="0" lang="zh-CN" altLang="en-US" sz="3000" b="1" u="none" kern="1200" cap="none" spc="0" normalizeH="0" baseline="0" noProof="0">
                <a:solidFill>
                  <a:srgbClr val="FF33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程朱理学</a:t>
            </a:r>
            <a:endParaRPr kumimoji="0" lang="zh-CN" altLang="en-US" sz="3000" b="1" u="none" kern="1200" cap="none" spc="0" normalizeH="0" baseline="0" noProof="0">
              <a:solidFill>
                <a:srgbClr val="FF33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p:txBody>
      </p:sp>
      <p:sp>
        <p:nvSpPr>
          <p:cNvPr id="26628" name="AutoShape 4"/>
          <p:cNvSpPr/>
          <p:nvPr/>
        </p:nvSpPr>
        <p:spPr>
          <a:xfrm>
            <a:off x="2153444" y="1768316"/>
            <a:ext cx="273844" cy="1111568"/>
          </a:xfrm>
          <a:prstGeom prst="leftBrace">
            <a:avLst>
              <a:gd name="adj1" fmla="val 60000"/>
              <a:gd name="adj2" fmla="val 50000"/>
            </a:avLst>
          </a:prstGeom>
          <a:noFill/>
          <a:ln w="38100" cap="flat" cmpd="sng">
            <a:solidFill>
              <a:srgbClr val="0070C0"/>
            </a:solidFill>
            <a:prstDash val="solid"/>
            <a:headEnd type="none" w="med" len="med"/>
            <a:tailEnd type="none" w="med" len="med"/>
          </a:ln>
        </p:spPr>
        <p:txBody>
          <a:bodyPr wrap="none" anchor="ctr"/>
          <a:p>
            <a:endParaRPr lang="zh-CN" altLang="en-US" sz="1800" dirty="0">
              <a:latin typeface="微软雅黑" panose="020B0503020204020204" charset="-122"/>
              <a:ea typeface="微软雅黑" panose="020B0503020204020204" charset="-122"/>
              <a:cs typeface="微软雅黑" panose="020B0503020204020204" charset="-122"/>
            </a:endParaRPr>
          </a:p>
        </p:txBody>
      </p:sp>
      <p:sp>
        <p:nvSpPr>
          <p:cNvPr id="3" name="左大括号 2"/>
          <p:cNvSpPr/>
          <p:nvPr/>
        </p:nvSpPr>
        <p:spPr>
          <a:xfrm>
            <a:off x="836295" y="987425"/>
            <a:ext cx="444500" cy="3877945"/>
          </a:xfrm>
          <a:prstGeom prst="leftBrace">
            <a:avLst/>
          </a:prstGeom>
          <a:noFill/>
          <a:ln w="38100" cap="flat" cmpd="sng" algn="ctr">
            <a:solidFill>
              <a:srgbClr val="0070C0"/>
            </a:solidFill>
            <a:prstDash val="solid"/>
            <a:round/>
            <a:headEnd type="none" w="med" len="med"/>
            <a:tailEnd type="none" w="med" len="med"/>
          </a:ln>
        </p:spPr>
        <p:txBody>
          <a:bodyPr vert="horz" wrap="square" lIns="68580" tIns="34290" rIns="68580" bIns="3429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0" lang="zh-CN" altLang="en-US" b="0" i="0" u="sng" strike="noStrike" cap="none" normalizeH="0" baseline="0" smtClean="0">
              <a:ln>
                <a:noFill/>
              </a:ln>
              <a:solidFill>
                <a:schemeClr val="tx1"/>
              </a:solidFill>
              <a:effectLst/>
              <a:latin typeface="微软雅黑" panose="020B0503020204020204" charset="-122"/>
              <a:ea typeface="微软雅黑" panose="020B0503020204020204" charset="-122"/>
              <a:cs typeface="微软雅黑" panose="020B0503020204020204" charset="-122"/>
            </a:endParaRPr>
          </a:p>
        </p:txBody>
      </p:sp>
      <p:sp>
        <p:nvSpPr>
          <p:cNvPr id="62478" name="Rectangle 14"/>
          <p:cNvSpPr>
            <a:spLocks noChangeArrowheads="1"/>
          </p:cNvSpPr>
          <p:nvPr/>
        </p:nvSpPr>
        <p:spPr bwMode="auto">
          <a:xfrm>
            <a:off x="1328738" y="3067050"/>
            <a:ext cx="2020491" cy="414020"/>
          </a:xfrm>
          <a:prstGeom prst="rect">
            <a:avLst/>
          </a:prstGeom>
          <a:noFill/>
          <a:ln>
            <a:noFill/>
          </a:ln>
          <a:effectLst/>
        </p:spPr>
        <p:txBody>
          <a:bodyPr wrap="square">
            <a:spAutoFit/>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sz="2100" b="1" i="0" u="none" strike="noStrike" kern="1200" cap="none" spc="0" normalizeH="0" baseline="0" noProof="0" dirty="0">
                <a:solidFill>
                  <a:schemeClr val="tx1"/>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影响:</a:t>
            </a:r>
            <a:endParaRPr kumimoji="0" lang="zh-CN" sz="21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endParaRPr>
          </a:p>
        </p:txBody>
      </p:sp>
      <p:sp>
        <p:nvSpPr>
          <p:cNvPr id="13" name="Rectangle 11"/>
          <p:cNvSpPr>
            <a:spLocks noChangeArrowheads="1"/>
          </p:cNvSpPr>
          <p:nvPr/>
        </p:nvSpPr>
        <p:spPr bwMode="auto">
          <a:xfrm>
            <a:off x="1201341" y="851535"/>
            <a:ext cx="2014538" cy="414020"/>
          </a:xfrm>
          <a:prstGeom prst="rect">
            <a:avLst/>
          </a:prstGeom>
          <a:noFill/>
          <a:ln>
            <a:noFill/>
          </a:ln>
          <a:effectLst/>
        </p:spPr>
        <p:txBody>
          <a:bodyPr wrap="square">
            <a:spAutoFit/>
          </a:bodyPr>
          <a:p>
            <a:pPr marL="0" marR="0" lvl="0" algn="l" defTabSz="914400" rtl="0" eaLnBrk="1" fontAlgn="base" latinLnBrk="0" hangingPunct="1">
              <a:lnSpc>
                <a:spcPct val="100000"/>
              </a:lnSpc>
              <a:buClrTx/>
              <a:buSzTx/>
              <a:buFontTx/>
              <a:buNone/>
              <a:defRPr/>
            </a:pPr>
            <a:r>
              <a:rPr kumimoji="0" lang="zh-CN" sz="2100" b="1" i="0" u="none" strike="noStrike" kern="1200" cap="none" spc="0" normalizeH="0" baseline="0" noProof="0" dirty="0">
                <a:solidFill>
                  <a:schemeClr val="tx1"/>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代表人物：</a:t>
            </a:r>
            <a:endParaRPr kumimoji="0" lang="zh-CN" sz="2100" b="1" i="0" u="none" strike="noStrike" kern="1200" cap="none" spc="0" normalizeH="0" baseline="0" noProof="0" dirty="0">
              <a:solidFill>
                <a:schemeClr val="tx1"/>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p:txBody>
      </p:sp>
      <p:sp>
        <p:nvSpPr>
          <p:cNvPr id="15" name="Rectangle 14"/>
          <p:cNvSpPr>
            <a:spLocks noChangeArrowheads="1"/>
          </p:cNvSpPr>
          <p:nvPr/>
        </p:nvSpPr>
        <p:spPr bwMode="auto">
          <a:xfrm>
            <a:off x="1280477" y="2117249"/>
            <a:ext cx="2020491" cy="414020"/>
          </a:xfrm>
          <a:prstGeom prst="rect">
            <a:avLst/>
          </a:prstGeom>
          <a:noFill/>
          <a:ln>
            <a:noFill/>
          </a:ln>
          <a:effectLst/>
        </p:spPr>
        <p:txBody>
          <a:bodyPr wrap="square">
            <a:spAutoFit/>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sz="2100" b="1" i="0" u="none" strike="noStrike" kern="1200" cap="none" spc="0" normalizeH="0" baseline="0" noProof="0" dirty="0">
                <a:solidFill>
                  <a:schemeClr val="tx1"/>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主张:</a:t>
            </a:r>
            <a:endParaRPr kumimoji="0" lang="zh-CN" sz="21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微软雅黑" panose="020B0503020204020204" charset="-122"/>
              <a:ea typeface="微软雅黑" panose="020B0503020204020204" charset="-122"/>
              <a:cs typeface="微软雅黑" panose="020B0503020204020204" charset="-122"/>
            </a:endParaRPr>
          </a:p>
        </p:txBody>
      </p:sp>
      <p:sp>
        <p:nvSpPr>
          <p:cNvPr id="62468" name="Rectangle 4"/>
          <p:cNvSpPr/>
          <p:nvPr/>
        </p:nvSpPr>
        <p:spPr>
          <a:xfrm>
            <a:off x="2647871" y="689531"/>
            <a:ext cx="3490913" cy="737235"/>
          </a:xfrm>
          <a:prstGeom prst="rect">
            <a:avLst/>
          </a:prstGeom>
          <a:noFill/>
          <a:ln w="9525">
            <a:noFill/>
          </a:ln>
        </p:spPr>
        <p:txBody>
          <a:bodyPr wrap="square" anchor="t">
            <a:spAutoFit/>
          </a:bodyPr>
          <a:p>
            <a:pPr>
              <a:buFont typeface="Arial" panose="020B0604020202020204" pitchFamily="34" charset="0"/>
              <a:buNone/>
            </a:pPr>
            <a:r>
              <a:rPr lang="zh-CN" altLang="en-US" sz="2100" b="1" dirty="0">
                <a:solidFill>
                  <a:schemeClr val="tx1"/>
                </a:solidFill>
                <a:latin typeface="微软雅黑" panose="020B0503020204020204" charset="-122"/>
                <a:ea typeface="微软雅黑" panose="020B0503020204020204" charset="-122"/>
                <a:cs typeface="微软雅黑" panose="020B0503020204020204" charset="-122"/>
              </a:rPr>
              <a:t>北宋程颢、程颐；</a:t>
            </a:r>
            <a:endParaRPr lang="zh-CN" altLang="en-US" sz="2100" b="1" dirty="0">
              <a:solidFill>
                <a:schemeClr val="tx1"/>
              </a:solidFill>
              <a:latin typeface="微软雅黑" panose="020B0503020204020204" charset="-122"/>
              <a:ea typeface="微软雅黑" panose="020B0503020204020204" charset="-122"/>
              <a:cs typeface="微软雅黑" panose="020B0503020204020204" charset="-122"/>
            </a:endParaRPr>
          </a:p>
          <a:p>
            <a:pPr>
              <a:buFont typeface="Arial" panose="020B0604020202020204" pitchFamily="34" charset="0"/>
              <a:buNone/>
            </a:pPr>
            <a:r>
              <a:rPr lang="zh-CN" altLang="en-US" sz="2100" b="1" dirty="0">
                <a:solidFill>
                  <a:schemeClr val="tx1"/>
                </a:solidFill>
                <a:latin typeface="微软雅黑" panose="020B0503020204020204" charset="-122"/>
                <a:ea typeface="微软雅黑" panose="020B0503020204020204" charset="-122"/>
                <a:cs typeface="微软雅黑" panose="020B0503020204020204" charset="-122"/>
              </a:rPr>
              <a:t>南宋朱熹</a:t>
            </a:r>
            <a:r>
              <a:rPr lang="en-US" altLang="zh-CN" sz="2100" b="1" dirty="0">
                <a:solidFill>
                  <a:schemeClr val="tx1"/>
                </a:solidFill>
                <a:latin typeface="微软雅黑" panose="020B0503020204020204" charset="-122"/>
                <a:ea typeface="微软雅黑" panose="020B0503020204020204" charset="-122"/>
                <a:cs typeface="微软雅黑" panose="020B0503020204020204" charset="-122"/>
              </a:rPr>
              <a:t> (</a:t>
            </a:r>
            <a:r>
              <a:rPr lang="zh-CN" altLang="en-US" sz="2100" b="1" dirty="0">
                <a:solidFill>
                  <a:schemeClr val="tx1"/>
                </a:solidFill>
                <a:latin typeface="微软雅黑" panose="020B0503020204020204" charset="-122"/>
                <a:ea typeface="微软雅黑" panose="020B0503020204020204" charset="-122"/>
                <a:cs typeface="微软雅黑" panose="020B0503020204020204" charset="-122"/>
              </a:rPr>
              <a:t>理学集大成者</a:t>
            </a:r>
            <a:r>
              <a:rPr lang="en-US" altLang="zh-CN" sz="2100" b="1" dirty="0">
                <a:solidFill>
                  <a:schemeClr val="tx1"/>
                </a:solidFill>
                <a:latin typeface="微软雅黑" panose="020B0503020204020204" charset="-122"/>
                <a:ea typeface="微软雅黑" panose="020B0503020204020204" charset="-122"/>
                <a:cs typeface="微软雅黑" panose="020B0503020204020204" charset="-122"/>
              </a:rPr>
              <a:t>)</a:t>
            </a:r>
            <a:r>
              <a:rPr lang="zh-CN" altLang="en-US" sz="2100" b="1" dirty="0">
                <a:solidFill>
                  <a:schemeClr val="tx1"/>
                </a:solidFill>
                <a:latin typeface="微软雅黑" panose="020B0503020204020204" charset="-122"/>
                <a:ea typeface="微软雅黑" panose="020B0503020204020204" charset="-122"/>
                <a:cs typeface="微软雅黑" panose="020B0503020204020204" charset="-122"/>
              </a:rPr>
              <a:t>。</a:t>
            </a:r>
            <a:endParaRPr lang="zh-CN" altLang="en-US" sz="2100" b="1"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30735" name="Rectangle 15"/>
          <p:cNvSpPr/>
          <p:nvPr/>
        </p:nvSpPr>
        <p:spPr>
          <a:xfrm>
            <a:off x="3802380" y="1631950"/>
            <a:ext cx="5206365" cy="460375"/>
          </a:xfrm>
          <a:prstGeom prst="rect">
            <a:avLst/>
          </a:prstGeom>
          <a:noFill/>
          <a:ln w="9525">
            <a:noFill/>
          </a:ln>
        </p:spPr>
        <p:txBody>
          <a:bodyPr wrap="square" anchor="t">
            <a:spAutoFit/>
          </a:bodyPr>
          <a:p>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rPr>
              <a:t>理是世界的本原，先理后气 （核心）                              </a:t>
            </a:r>
            <a:endParaRPr lang="zh-CN" altLang="en-US" sz="2400" b="1"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59408" name="Rectangle 16"/>
          <p:cNvSpPr>
            <a:spLocks noChangeArrowheads="1"/>
          </p:cNvSpPr>
          <p:nvPr/>
        </p:nvSpPr>
        <p:spPr bwMode="auto">
          <a:xfrm>
            <a:off x="2516188" y="2030651"/>
            <a:ext cx="1143000" cy="460375"/>
          </a:xfrm>
          <a:prstGeom prst="rect">
            <a:avLst/>
          </a:prstGeom>
          <a:noFill/>
          <a:ln w="9525">
            <a:noFill/>
            <a:miter lim="800000"/>
          </a:ln>
          <a:effectLst/>
        </p:spPr>
        <p:txBody>
          <a:bodyPr wrap="square">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微软雅黑" panose="020B0503020204020204" charset="-122"/>
                <a:ea typeface="微软雅黑" panose="020B0503020204020204" charset="-122"/>
                <a:cs typeface="+mn-ea"/>
              </a:rPr>
              <a:t>道德观：</a:t>
            </a:r>
            <a:endParaRPr kumimoji="1"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微软雅黑" panose="020B0503020204020204" charset="-122"/>
              <a:ea typeface="微软雅黑" panose="020B0503020204020204" charset="-122"/>
              <a:cs typeface="+mn-ea"/>
            </a:endParaRPr>
          </a:p>
        </p:txBody>
      </p:sp>
      <p:sp>
        <p:nvSpPr>
          <p:cNvPr id="59410" name="Rectangle 18"/>
          <p:cNvSpPr>
            <a:spLocks noChangeArrowheads="1"/>
          </p:cNvSpPr>
          <p:nvPr/>
        </p:nvSpPr>
        <p:spPr bwMode="auto">
          <a:xfrm>
            <a:off x="2564606" y="2446496"/>
            <a:ext cx="1143000" cy="460375"/>
          </a:xfrm>
          <a:prstGeom prst="rect">
            <a:avLst/>
          </a:prstGeom>
          <a:noFill/>
          <a:ln w="9525">
            <a:noFill/>
            <a:miter lim="800000"/>
          </a:ln>
          <a:effectLst/>
        </p:spPr>
        <p:txBody>
          <a:bodyPr wrap="square">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微软雅黑" panose="020B0503020204020204" charset="-122"/>
                <a:ea typeface="微软雅黑" panose="020B0503020204020204" charset="-122"/>
                <a:cs typeface="+mn-ea"/>
              </a:rPr>
              <a:t>方法论：</a:t>
            </a:r>
            <a:endParaRPr kumimoji="1"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微软雅黑" panose="020B0503020204020204" charset="-122"/>
              <a:ea typeface="微软雅黑" panose="020B0503020204020204" charset="-122"/>
              <a:cs typeface="+mn-ea"/>
            </a:endParaRPr>
          </a:p>
        </p:txBody>
      </p:sp>
      <p:sp>
        <p:nvSpPr>
          <p:cNvPr id="30739" name="Rectangle 19"/>
          <p:cNvSpPr/>
          <p:nvPr/>
        </p:nvSpPr>
        <p:spPr>
          <a:xfrm>
            <a:off x="3912235" y="2415540"/>
            <a:ext cx="1870710" cy="460375"/>
          </a:xfrm>
          <a:prstGeom prst="rect">
            <a:avLst/>
          </a:prstGeom>
          <a:noFill/>
          <a:ln w="9525">
            <a:noFill/>
          </a:ln>
        </p:spPr>
        <p:txBody>
          <a:bodyPr wrap="square" anchor="t">
            <a:spAutoFit/>
          </a:bodyPr>
          <a:p>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rPr>
              <a:t>格物致知</a:t>
            </a:r>
            <a:endParaRPr lang="zh-CN" altLang="en-US" sz="2400" b="1"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30744" name="Rectangle 27"/>
          <p:cNvSpPr/>
          <p:nvPr/>
        </p:nvSpPr>
        <p:spPr>
          <a:xfrm>
            <a:off x="3802380" y="2030730"/>
            <a:ext cx="2987040" cy="460375"/>
          </a:xfrm>
          <a:prstGeom prst="rect">
            <a:avLst/>
          </a:prstGeom>
          <a:noFill/>
          <a:ln w="9525">
            <a:noFill/>
          </a:ln>
        </p:spPr>
        <p:txBody>
          <a:bodyPr wrap="square" anchor="t">
            <a:spAutoFit/>
          </a:bodyPr>
          <a:p>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rPr>
              <a:t>存天理，灭人欲</a:t>
            </a:r>
            <a:endParaRPr lang="zh-CN" altLang="en-US" sz="2400" b="1"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4" name="Rectangle 16"/>
          <p:cNvSpPr>
            <a:spLocks noChangeArrowheads="1"/>
          </p:cNvSpPr>
          <p:nvPr/>
        </p:nvSpPr>
        <p:spPr bwMode="auto">
          <a:xfrm>
            <a:off x="2528888" y="1632109"/>
            <a:ext cx="1143000" cy="460375"/>
          </a:xfrm>
          <a:prstGeom prst="rect">
            <a:avLst/>
          </a:prstGeom>
          <a:noFill/>
          <a:ln w="9525">
            <a:noFill/>
            <a:miter lim="800000"/>
          </a:ln>
          <a:effectLst/>
        </p:spPr>
        <p:txBody>
          <a:bodyPr wrap="square">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2400" b="1" strike="noStrike" noProof="0" dirty="0">
                <a:ln>
                  <a:noFill/>
                </a:ln>
                <a:solidFill>
                  <a:srgbClr val="FF0000"/>
                </a:solidFill>
                <a:effectLst>
                  <a:outerShdw blurRad="38100" dist="38100" dir="2700000" algn="tl">
                    <a:srgbClr val="C0C0C0"/>
                  </a:outerShdw>
                </a:effectLst>
                <a:uLnTx/>
                <a:uFillTx/>
                <a:latin typeface="微软雅黑" panose="020B0503020204020204" charset="-122"/>
                <a:ea typeface="微软雅黑" panose="020B0503020204020204" charset="-122"/>
                <a:cs typeface="+mn-ea"/>
                <a:sym typeface="宋体" panose="02010600030101010101" pitchFamily="2" charset="-122"/>
              </a:rPr>
              <a:t>世界观</a:t>
            </a:r>
            <a:r>
              <a:rPr kumimoji="1"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微软雅黑" panose="020B0503020204020204" charset="-122"/>
                <a:ea typeface="微软雅黑" panose="020B0503020204020204" charset="-122"/>
                <a:cs typeface="+mn-ea"/>
              </a:rPr>
              <a:t>：</a:t>
            </a:r>
            <a:endParaRPr kumimoji="1"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微软雅黑" panose="020B0503020204020204" charset="-122"/>
              <a:ea typeface="微软雅黑" panose="020B0503020204020204" charset="-122"/>
              <a:cs typeface="+mn-ea"/>
            </a:endParaRPr>
          </a:p>
        </p:txBody>
      </p:sp>
      <p:sp>
        <p:nvSpPr>
          <p:cNvPr id="57349" name="AutoShape 10"/>
          <p:cNvSpPr/>
          <p:nvPr/>
        </p:nvSpPr>
        <p:spPr>
          <a:xfrm>
            <a:off x="2066449" y="3128963"/>
            <a:ext cx="285750" cy="1498283"/>
          </a:xfrm>
          <a:prstGeom prst="leftBrace">
            <a:avLst>
              <a:gd name="adj1" fmla="val 99849"/>
              <a:gd name="adj2" fmla="val 50000"/>
            </a:avLst>
          </a:prstGeom>
          <a:noFill/>
          <a:ln w="41275" cap="flat" cmpd="sng">
            <a:solidFill>
              <a:srgbClr val="0070C0"/>
            </a:solidFill>
            <a:prstDash val="solid"/>
            <a:round/>
            <a:headEnd type="none" w="med" len="med"/>
            <a:tailEnd type="none" w="med" len="med"/>
          </a:ln>
        </p:spPr>
        <p:txBody>
          <a:bodyPr wrap="none" anchor="ctr"/>
          <a:p>
            <a:endParaRPr lang="zh-CN" altLang="zh-CN" sz="1800" b="1" dirty="0">
              <a:solidFill>
                <a:schemeClr val="tx1"/>
              </a:solidFill>
              <a:effectLst/>
              <a:latin typeface="微软雅黑" panose="020B0503020204020204" charset="-122"/>
              <a:ea typeface="微软雅黑" panose="020B0503020204020204" charset="-122"/>
              <a:cs typeface="微软雅黑" panose="020B0503020204020204" charset="-122"/>
            </a:endParaRPr>
          </a:p>
        </p:txBody>
      </p:sp>
      <p:sp>
        <p:nvSpPr>
          <p:cNvPr id="27659" name="Rectangle 11"/>
          <p:cNvSpPr/>
          <p:nvPr/>
        </p:nvSpPr>
        <p:spPr>
          <a:xfrm>
            <a:off x="2352120" y="2939018"/>
            <a:ext cx="2494359" cy="460375"/>
          </a:xfrm>
          <a:prstGeom prst="rect">
            <a:avLst/>
          </a:prstGeom>
          <a:noFill/>
          <a:ln w="9525">
            <a:noFill/>
          </a:ln>
        </p:spPr>
        <p:txBody>
          <a:bodyPr wrap="square" anchor="t">
            <a:spAutoFit/>
          </a:bodyPr>
          <a:p>
            <a:pPr eaLnBrk="0" hangingPunct="0"/>
            <a:r>
              <a:rPr lang="zh-CN" altLang="en-US" sz="2400" b="1" dirty="0">
                <a:solidFill>
                  <a:srgbClr val="FF0000"/>
                </a:solidFill>
                <a:effectLst/>
                <a:latin typeface="微软雅黑" panose="020B0503020204020204" charset="-122"/>
                <a:ea typeface="微软雅黑" panose="020B0503020204020204" charset="-122"/>
                <a:cs typeface="微软雅黑" panose="020B0503020204020204" charset="-122"/>
              </a:rPr>
              <a:t>国内影响：</a:t>
            </a:r>
            <a:endParaRPr lang="zh-CN" altLang="en-US" sz="2400" b="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sp>
        <p:nvSpPr>
          <p:cNvPr id="27660" name="Rectangle 12"/>
          <p:cNvSpPr/>
          <p:nvPr/>
        </p:nvSpPr>
        <p:spPr>
          <a:xfrm>
            <a:off x="2268935" y="4394518"/>
            <a:ext cx="1953815" cy="368300"/>
          </a:xfrm>
          <a:prstGeom prst="rect">
            <a:avLst/>
          </a:prstGeom>
          <a:noFill/>
          <a:ln w="9525">
            <a:noFill/>
          </a:ln>
        </p:spPr>
        <p:txBody>
          <a:bodyPr wrap="square" anchor="t">
            <a:spAutoFit/>
          </a:bodyPr>
          <a:p>
            <a:r>
              <a:rPr lang="zh-CN" altLang="en-US" sz="1800" b="1" dirty="0">
                <a:solidFill>
                  <a:srgbClr val="FF0000"/>
                </a:solidFill>
                <a:effectLst/>
                <a:latin typeface="微软雅黑" panose="020B0503020204020204" charset="-122"/>
                <a:ea typeface="微软雅黑" panose="020B0503020204020204" charset="-122"/>
                <a:cs typeface="微软雅黑" panose="020B0503020204020204" charset="-122"/>
              </a:rPr>
              <a:t>国际影响：</a:t>
            </a:r>
            <a:endParaRPr lang="zh-CN" altLang="en-US" sz="1800" b="1" dirty="0">
              <a:solidFill>
                <a:srgbClr val="FF0000"/>
              </a:solidFill>
              <a:effectLst/>
              <a:latin typeface="微软雅黑" panose="020B0503020204020204" charset="-122"/>
              <a:ea typeface="微软雅黑" panose="020B0503020204020204" charset="-122"/>
              <a:cs typeface="微软雅黑" panose="020B0503020204020204" charset="-122"/>
            </a:endParaRPr>
          </a:p>
        </p:txBody>
      </p:sp>
      <p:sp>
        <p:nvSpPr>
          <p:cNvPr id="8" name="Rectangle 11"/>
          <p:cNvSpPr/>
          <p:nvPr/>
        </p:nvSpPr>
        <p:spPr>
          <a:xfrm>
            <a:off x="1962626" y="3379153"/>
            <a:ext cx="6731318" cy="368300"/>
          </a:xfrm>
          <a:prstGeom prst="rect">
            <a:avLst/>
          </a:prstGeom>
          <a:noFill/>
          <a:ln w="9525">
            <a:noFill/>
          </a:ln>
        </p:spPr>
        <p:txBody>
          <a:bodyPr wrap="square">
            <a:spAutoFit/>
          </a:bodyPr>
          <a:p>
            <a:pPr lvl="0" indent="314325" fontAlgn="base"/>
            <a:r>
              <a:rPr lang="zh-CN" altLang="en-US" sz="1800" b="1" u="none" strike="noStrike" noProof="1" dirty="0">
                <a:solidFill>
                  <a:schemeClr val="tx1"/>
                </a:solidFill>
                <a:effectLst/>
                <a:latin typeface="微软雅黑" panose="020B0503020204020204" charset="-122"/>
                <a:ea typeface="微软雅黑" panose="020B0503020204020204" charset="-122"/>
                <a:cs typeface="微软雅黑" panose="020B0503020204020204" charset="-122"/>
                <a:sym typeface="宋体" panose="02010600030101010101" pitchFamily="2" charset="-122"/>
              </a:rPr>
              <a:t>①适应了封建统治者的需要，南宋以后逐渐发展成为官方哲学</a:t>
            </a:r>
            <a:endParaRPr lang="zh-CN" altLang="en-US" sz="1800" b="1" u="none" strike="noStrike" noProof="1" dirty="0">
              <a:solidFill>
                <a:schemeClr val="tx1"/>
              </a:solidFill>
              <a:effectLst/>
              <a:latin typeface="微软雅黑" panose="020B0503020204020204" charset="-122"/>
              <a:ea typeface="微软雅黑" panose="020B0503020204020204" charset="-122"/>
              <a:cs typeface="微软雅黑" panose="020B0503020204020204" charset="-122"/>
              <a:sym typeface="宋体" panose="02010600030101010101" pitchFamily="2" charset="-122"/>
            </a:endParaRPr>
          </a:p>
        </p:txBody>
      </p:sp>
      <p:sp>
        <p:nvSpPr>
          <p:cNvPr id="11" name="Rectangle 12"/>
          <p:cNvSpPr/>
          <p:nvPr/>
        </p:nvSpPr>
        <p:spPr>
          <a:xfrm>
            <a:off x="3084195" y="4386580"/>
            <a:ext cx="6273800" cy="368300"/>
          </a:xfrm>
          <a:prstGeom prst="rect">
            <a:avLst/>
          </a:prstGeom>
          <a:noFill/>
          <a:ln w="9525">
            <a:noFill/>
          </a:ln>
        </p:spPr>
        <p:txBody>
          <a:bodyPr wrap="square">
            <a:spAutoFit/>
          </a:bodyPr>
          <a:p>
            <a:pPr lvl="0" indent="314325" fontAlgn="base"/>
            <a:r>
              <a:rPr lang="zh-CN" altLang="en-US" sz="1800" b="1" u="none" strike="noStrike" noProof="1" dirty="0">
                <a:solidFill>
                  <a:schemeClr val="tx1"/>
                </a:solidFill>
                <a:effectLst/>
                <a:latin typeface="微软雅黑" panose="020B0503020204020204" charset="-122"/>
                <a:ea typeface="微软雅黑" panose="020B0503020204020204" charset="-122"/>
                <a:cs typeface="+mn-ea"/>
                <a:sym typeface="宋体" panose="02010600030101010101" pitchFamily="2" charset="-122"/>
              </a:rPr>
              <a:t>④它还流传到日本、朝鲜和越南，产生了很大影响</a:t>
            </a:r>
            <a:endParaRPr lang="zh-CN" altLang="en-US" sz="1800" b="1" u="none" strike="noStrike" noProof="1" dirty="0">
              <a:solidFill>
                <a:schemeClr val="tx1"/>
              </a:solidFill>
              <a:effectLst/>
              <a:latin typeface="微软雅黑" panose="020B0503020204020204" charset="-122"/>
              <a:ea typeface="微软雅黑" panose="020B0503020204020204" charset="-122"/>
              <a:cs typeface="+mn-ea"/>
              <a:sym typeface="宋体" panose="02010600030101010101" pitchFamily="2" charset="-122"/>
            </a:endParaRPr>
          </a:p>
        </p:txBody>
      </p:sp>
      <p:sp>
        <p:nvSpPr>
          <p:cNvPr id="12" name="文本框 11"/>
          <p:cNvSpPr txBox="1"/>
          <p:nvPr/>
        </p:nvSpPr>
        <p:spPr>
          <a:xfrm>
            <a:off x="1971278" y="3745151"/>
            <a:ext cx="6686550" cy="922020"/>
          </a:xfrm>
          <a:prstGeom prst="rect">
            <a:avLst/>
          </a:prstGeom>
          <a:noFill/>
        </p:spPr>
        <p:txBody>
          <a:bodyPr wrap="square" rtlCol="0" anchor="t">
            <a:spAutoFit/>
          </a:bodyPr>
          <a:p>
            <a:pPr indent="314325"/>
            <a:r>
              <a:rPr lang="zh-CN" altLang="en-US" sz="1800" b="1" noProof="1" dirty="0">
                <a:solidFill>
                  <a:schemeClr val="tx1"/>
                </a:solidFill>
                <a:effectLst/>
                <a:latin typeface="微软雅黑" panose="020B0503020204020204" charset="-122"/>
                <a:ea typeface="微软雅黑" panose="020B0503020204020204" charset="-122"/>
                <a:cs typeface="微软雅黑" panose="020B0503020204020204" charset="-122"/>
                <a:sym typeface="宋体" panose="02010600030101010101" pitchFamily="2" charset="-122"/>
              </a:rPr>
              <a:t>②元朝曾将朱熹编著的《四书章句集注》作为科举考试的内容。</a:t>
            </a:r>
            <a:endParaRPr lang="zh-CN" altLang="en-US" sz="1800" b="1" noProof="1" dirty="0">
              <a:solidFill>
                <a:schemeClr val="tx1"/>
              </a:solidFill>
              <a:effectLst/>
              <a:latin typeface="微软雅黑" panose="020B0503020204020204" charset="-122"/>
              <a:ea typeface="微软雅黑" panose="020B0503020204020204" charset="-122"/>
              <a:cs typeface="微软雅黑" panose="020B0503020204020204" charset="-122"/>
              <a:sym typeface="宋体" panose="02010600030101010101" pitchFamily="2" charset="-122"/>
            </a:endParaRPr>
          </a:p>
          <a:p>
            <a:pPr indent="314325"/>
            <a:r>
              <a:rPr lang="zh-CN" altLang="en-US" sz="1800" b="1" noProof="1" dirty="0">
                <a:solidFill>
                  <a:schemeClr val="tx1"/>
                </a:solidFill>
                <a:effectLst/>
                <a:latin typeface="微软雅黑" panose="020B0503020204020204" charset="-122"/>
                <a:ea typeface="微软雅黑" panose="020B0503020204020204" charset="-122"/>
                <a:cs typeface="微软雅黑" panose="020B0503020204020204" charset="-122"/>
                <a:sym typeface="宋体" panose="02010600030101010101" pitchFamily="2" charset="-122"/>
              </a:rPr>
              <a:t>③明初确定了理学在思想界的统治地位。</a:t>
            </a:r>
            <a:endParaRPr lang="zh-CN" altLang="en-US" sz="1800" b="1" noProof="1" dirty="0">
              <a:solidFill>
                <a:schemeClr val="tx1"/>
              </a:solidFill>
              <a:effectLst/>
              <a:latin typeface="微软雅黑" panose="020B0503020204020204" charset="-122"/>
              <a:ea typeface="微软雅黑" panose="020B0503020204020204" charset="-122"/>
              <a:cs typeface="微软雅黑" panose="020B0503020204020204" charset="-122"/>
              <a:sym typeface="宋体" panose="02010600030101010101" pitchFamily="2" charset="-122"/>
            </a:endParaRPr>
          </a:p>
        </p:txBody>
      </p:sp>
      <p:sp>
        <p:nvSpPr>
          <p:cNvPr id="5" name="Text Box 2"/>
          <p:cNvSpPr txBox="1"/>
          <p:nvPr/>
        </p:nvSpPr>
        <p:spPr>
          <a:xfrm>
            <a:off x="89535" y="55245"/>
            <a:ext cx="9144000" cy="583565"/>
          </a:xfrm>
          <a:prstGeom prst="rect">
            <a:avLst/>
          </a:prstGeom>
          <a:noFill/>
          <a:ln w="9525">
            <a:noFill/>
          </a:ln>
        </p:spPr>
        <p:txBody>
          <a:bodyPr>
            <a:spAutoFit/>
          </a:bodyPr>
          <a:p>
            <a:r>
              <a:rPr lang="zh-CN" altLang="en-US" sz="3200" b="1" dirty="0">
                <a:solidFill>
                  <a:schemeClr val="tx1"/>
                </a:solidFill>
                <a:latin typeface="微软雅黑" panose="020B0503020204020204" charset="-122"/>
                <a:ea typeface="微软雅黑" panose="020B0503020204020204" charset="-122"/>
                <a:cs typeface="微软雅黑" panose="020B0503020204020204" charset="-122"/>
                <a:sym typeface="+mn-ea"/>
              </a:rPr>
              <a:t>二、儒学的新发展——宋明理学</a:t>
            </a:r>
            <a:endParaRPr lang="zh-CN" altLang="en-US" sz="3200" b="1" u="none"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000" fill="hold">
                                          <p:stCondLst>
                                            <p:cond delay="0"/>
                                          </p:stCondLst>
                                        </p:cTn>
                                        <p:tgtEl>
                                          <p:spTgt spid="62468"/>
                                        </p:tgtEl>
                                        <p:attrNameLst>
                                          <p:attrName>style.visibility</p:attrName>
                                        </p:attrNameLst>
                                      </p:cBhvr>
                                      <p:to>
                                        <p:strVal val="visible"/>
                                      </p:to>
                                    </p:set>
                                    <p:anim calcmode="lin" valueType="num">
                                      <p:cBhvr>
                                        <p:cTn id="7" dur="1000" fill="hold"/>
                                        <p:tgtEl>
                                          <p:spTgt spid="62468"/>
                                        </p:tgtEl>
                                        <p:attrNameLst>
                                          <p:attrName>ppt_x</p:attrName>
                                        </p:attrNameLst>
                                      </p:cBhvr>
                                      <p:tavLst>
                                        <p:tav tm="0">
                                          <p:val>
                                            <p:strVal val="#ppt_x-.2"/>
                                          </p:val>
                                        </p:tav>
                                        <p:tav tm="100000">
                                          <p:val>
                                            <p:strVal val="#ppt_x"/>
                                          </p:val>
                                        </p:tav>
                                      </p:tavLst>
                                    </p:anim>
                                    <p:anim calcmode="lin" valueType="num">
                                      <p:cBhvr>
                                        <p:cTn id="8" dur="1000" fill="hold"/>
                                        <p:tgtEl>
                                          <p:spTgt spid="62468"/>
                                        </p:tgtEl>
                                        <p:attrNameLst>
                                          <p:attrName>ppt_y</p:attrName>
                                        </p:attrNameLst>
                                      </p:cBhvr>
                                      <p:tavLst>
                                        <p:tav tm="0">
                                          <p:val>
                                            <p:strVal val="#ppt_y"/>
                                          </p:val>
                                        </p:tav>
                                        <p:tav tm="100000">
                                          <p:val>
                                            <p:strVal val="#ppt_y"/>
                                          </p:val>
                                        </p:tav>
                                      </p:tavLst>
                                    </p:anim>
                                    <p:animEffect transition="in" filter="wipe(right)" prLst="gradientSize: 0.1">
                                      <p:cBhvr>
                                        <p:cTn id="9" dur="1000"/>
                                        <p:tgtEl>
                                          <p:spTgt spid="62468"/>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26628"/>
                                        </p:tgtEl>
                                        <p:attrNameLst>
                                          <p:attrName>style.visibility</p:attrName>
                                        </p:attrNameLst>
                                      </p:cBhvr>
                                      <p:to>
                                        <p:strVal val="visible"/>
                                      </p:to>
                                    </p:set>
                                    <p:animEffect transition="in" filter="blinds(horizontal)">
                                      <p:cBhvr>
                                        <p:cTn id="14" dur="500"/>
                                        <p:tgtEl>
                                          <p:spTgt spid="26628"/>
                                        </p:tgtEl>
                                      </p:cBhvr>
                                    </p:animEffect>
                                  </p:childTnLst>
                                </p:cTn>
                              </p:par>
                              <p:par>
                                <p:cTn id="15" presetID="3" presetClass="entr" presetSubtype="1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59408"/>
                                        </p:tgtEl>
                                        <p:attrNameLst>
                                          <p:attrName>style.visibility</p:attrName>
                                        </p:attrNameLst>
                                      </p:cBhvr>
                                      <p:to>
                                        <p:strVal val="visible"/>
                                      </p:to>
                                    </p:set>
                                    <p:animEffect transition="in" filter="blinds(horizontal)">
                                      <p:cBhvr>
                                        <p:cTn id="20" dur="500"/>
                                        <p:tgtEl>
                                          <p:spTgt spid="59408"/>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59410"/>
                                        </p:tgtEl>
                                        <p:attrNameLst>
                                          <p:attrName>style.visibility</p:attrName>
                                        </p:attrNameLst>
                                      </p:cBhvr>
                                      <p:to>
                                        <p:strVal val="visible"/>
                                      </p:to>
                                    </p:set>
                                    <p:animEffect transition="in" filter="blinds(horizontal)">
                                      <p:cBhvr>
                                        <p:cTn id="23" dur="500"/>
                                        <p:tgtEl>
                                          <p:spTgt spid="59410"/>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30735"/>
                                        </p:tgtEl>
                                        <p:attrNameLst>
                                          <p:attrName>style.visibility</p:attrName>
                                        </p:attrNameLst>
                                      </p:cBhvr>
                                      <p:to>
                                        <p:strVal val="visible"/>
                                      </p:to>
                                    </p:set>
                                    <p:animEffect transition="in" filter="blinds(horizontal)">
                                      <p:cBhvr>
                                        <p:cTn id="28" dur="500"/>
                                        <p:tgtEl>
                                          <p:spTgt spid="30735"/>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30744"/>
                                        </p:tgtEl>
                                        <p:attrNameLst>
                                          <p:attrName>style.visibility</p:attrName>
                                        </p:attrNameLst>
                                      </p:cBhvr>
                                      <p:to>
                                        <p:strVal val="visible"/>
                                      </p:to>
                                    </p:set>
                                    <p:animEffect transition="in" filter="blinds(horizontal)">
                                      <p:cBhvr>
                                        <p:cTn id="33" dur="500"/>
                                        <p:tgtEl>
                                          <p:spTgt spid="30744"/>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30739"/>
                                        </p:tgtEl>
                                        <p:attrNameLst>
                                          <p:attrName>style.visibility</p:attrName>
                                        </p:attrNameLst>
                                      </p:cBhvr>
                                      <p:to>
                                        <p:strVal val="visible"/>
                                      </p:to>
                                    </p:set>
                                    <p:animEffect transition="in" filter="blinds(horizontal)">
                                      <p:cBhvr>
                                        <p:cTn id="38" dur="500"/>
                                        <p:tgtEl>
                                          <p:spTgt spid="30739"/>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57349"/>
                                        </p:tgtEl>
                                        <p:attrNameLst>
                                          <p:attrName>style.visibility</p:attrName>
                                        </p:attrNameLst>
                                      </p:cBhvr>
                                      <p:to>
                                        <p:strVal val="visible"/>
                                      </p:to>
                                    </p:set>
                                    <p:animEffect transition="in" filter="blinds(horizontal)">
                                      <p:cBhvr>
                                        <p:cTn id="43" dur="500"/>
                                        <p:tgtEl>
                                          <p:spTgt spid="57349"/>
                                        </p:tgtEl>
                                      </p:cBhvr>
                                    </p:animEffect>
                                  </p:childTnLst>
                                </p:cTn>
                              </p:par>
                              <p:par>
                                <p:cTn id="44" presetID="2" presetClass="entr" presetSubtype="4" fill="hold" grpId="0" nodeType="withEffect">
                                  <p:stCondLst>
                                    <p:cond delay="0"/>
                                  </p:stCondLst>
                                  <p:childTnLst>
                                    <p:set>
                                      <p:cBhvr>
                                        <p:cTn id="45" dur="1" fill="hold">
                                          <p:stCondLst>
                                            <p:cond delay="0"/>
                                          </p:stCondLst>
                                        </p:cTn>
                                        <p:tgtEl>
                                          <p:spTgt spid="27659"/>
                                        </p:tgtEl>
                                        <p:attrNameLst>
                                          <p:attrName>style.visibility</p:attrName>
                                        </p:attrNameLst>
                                      </p:cBhvr>
                                      <p:to>
                                        <p:strVal val="visible"/>
                                      </p:to>
                                    </p:set>
                                    <p:anim calcmode="lin" valueType="num">
                                      <p:cBhvr>
                                        <p:cTn id="46" dur="500" fill="hold"/>
                                        <p:tgtEl>
                                          <p:spTgt spid="27659"/>
                                        </p:tgtEl>
                                        <p:attrNameLst>
                                          <p:attrName>ppt_x</p:attrName>
                                        </p:attrNameLst>
                                      </p:cBhvr>
                                      <p:tavLst>
                                        <p:tav tm="0">
                                          <p:val>
                                            <p:strVal val="#ppt_x"/>
                                          </p:val>
                                        </p:tav>
                                        <p:tav tm="100000">
                                          <p:val>
                                            <p:strVal val="#ppt_x"/>
                                          </p:val>
                                        </p:tav>
                                      </p:tavLst>
                                    </p:anim>
                                    <p:anim calcmode="lin" valueType="num">
                                      <p:cBhvr>
                                        <p:cTn id="47" dur="500" fill="hold"/>
                                        <p:tgtEl>
                                          <p:spTgt spid="2765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7660"/>
                                        </p:tgtEl>
                                        <p:attrNameLst>
                                          <p:attrName>style.visibility</p:attrName>
                                        </p:attrNameLst>
                                      </p:cBhvr>
                                      <p:to>
                                        <p:strVal val="visible"/>
                                      </p:to>
                                    </p:set>
                                    <p:anim calcmode="lin" valueType="num">
                                      <p:cBhvr>
                                        <p:cTn id="50" dur="500" fill="hold"/>
                                        <p:tgtEl>
                                          <p:spTgt spid="27660"/>
                                        </p:tgtEl>
                                        <p:attrNameLst>
                                          <p:attrName>ppt_x</p:attrName>
                                        </p:attrNameLst>
                                      </p:cBhvr>
                                      <p:tavLst>
                                        <p:tav tm="0">
                                          <p:val>
                                            <p:strVal val="#ppt_x"/>
                                          </p:val>
                                        </p:tav>
                                        <p:tav tm="100000">
                                          <p:val>
                                            <p:strVal val="#ppt_x"/>
                                          </p:val>
                                        </p:tav>
                                      </p:tavLst>
                                    </p:anim>
                                    <p:anim calcmode="lin" valueType="num">
                                      <p:cBhvr>
                                        <p:cTn id="51" dur="500" fill="hold"/>
                                        <p:tgtEl>
                                          <p:spTgt spid="27660"/>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ppt_x</p:attrName>
                                        </p:attrNameLst>
                                      </p:cBhvr>
                                      <p:tavLst>
                                        <p:tav tm="0">
                                          <p:val>
                                            <p:strVal val="#ppt_x"/>
                                          </p:val>
                                        </p:tav>
                                        <p:tav tm="100000">
                                          <p:val>
                                            <p:strVal val="#ppt_x"/>
                                          </p:val>
                                        </p:tav>
                                      </p:tavLst>
                                    </p:anim>
                                    <p:anim calcmode="lin" valueType="num">
                                      <p:cBhvr>
                                        <p:cTn id="57" dur="500" fill="hold"/>
                                        <p:tgtEl>
                                          <p:spTgt spid="8"/>
                                        </p:tgtEl>
                                        <p:attrNameLst>
                                          <p:attrName>ppt_y</p:attrName>
                                        </p:attrNameLst>
                                      </p:cBhvr>
                                      <p:tavLst>
                                        <p:tav tm="0">
                                          <p:val>
                                            <p:strVal val="1+#ppt_h/2"/>
                                          </p:val>
                                        </p:tav>
                                        <p:tav tm="100000">
                                          <p:val>
                                            <p:strVal val="#ppt_y"/>
                                          </p:val>
                                        </p:tav>
                                      </p:tavLst>
                                    </p:anim>
                                  </p:childTnLst>
                                </p:cTn>
                              </p:par>
                              <p:par>
                                <p:cTn id="58" presetID="3" presetClass="entr" presetSubtype="1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linds(horizontal)">
                                      <p:cBhvr>
                                        <p:cTn id="60" dur="500"/>
                                        <p:tgtEl>
                                          <p:spTgt spid="12"/>
                                        </p:tgtEl>
                                      </p:cBhvr>
                                    </p:animEffect>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ppt_x</p:attrName>
                                        </p:attrNameLst>
                                      </p:cBhvr>
                                      <p:tavLst>
                                        <p:tav tm="0">
                                          <p:val>
                                            <p:strVal val="#ppt_x"/>
                                          </p:val>
                                        </p:tav>
                                        <p:tav tm="100000">
                                          <p:val>
                                            <p:strVal val="#ppt_x"/>
                                          </p:val>
                                        </p:tav>
                                      </p:tavLst>
                                    </p:anim>
                                    <p:anim calcmode="lin" valueType="num">
                                      <p:cBhvr>
                                        <p:cTn id="6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p:bldP spid="59408" grpId="0" bldLvl="0" animBg="1"/>
      <p:bldP spid="59410" grpId="0" bldLvl="0" animBg="1"/>
      <p:bldP spid="4" grpId="0" bldLvl="0" animBg="1"/>
      <p:bldP spid="30735" grpId="0"/>
      <p:bldP spid="30739" grpId="0"/>
      <p:bldP spid="30744" grpId="0"/>
      <p:bldP spid="27659" grpId="0"/>
      <p:bldP spid="27660" grpId="0"/>
      <p:bldP spid="8" grpId="0"/>
      <p:bldP spid="11" grpId="0"/>
      <p:bldP spid="12" grpId="0"/>
      <p:bldP spid="57349" grpId="0" bldLvl="0" animBg="1"/>
      <p:bldP spid="26628"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 name="TextBox 10"/>
          <p:cNvSpPr txBox="1"/>
          <p:nvPr/>
        </p:nvSpPr>
        <p:spPr>
          <a:xfrm>
            <a:off x="2526958" y="149887"/>
            <a:ext cx="5616624" cy="460375"/>
          </a:xfrm>
          <a:prstGeom prst="rect">
            <a:avLst/>
          </a:prstGeom>
          <a:noFill/>
        </p:spPr>
        <p:txBody>
          <a:bodyPr wrap="square" rtlCol="0">
            <a:spAutoFit/>
          </a:bodyPr>
          <a:p>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rPr>
              <a:t>为什么南宋以后，理学能成为官方哲学？</a:t>
            </a:r>
            <a:endParaRPr lang="zh-CN" altLang="en-US" sz="2400" b="1"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8" name="标题 1"/>
          <p:cNvSpPr txBox="1"/>
          <p:nvPr/>
        </p:nvSpPr>
        <p:spPr>
          <a:xfrm>
            <a:off x="454660" y="3474720"/>
            <a:ext cx="8234680" cy="1242060"/>
          </a:xfrm>
          <a:prstGeom prst="rect">
            <a:avLst/>
          </a:prstGeom>
          <a:noFill/>
        </p:spPr>
        <p:txBody>
          <a:bodyPr anchor="t"/>
          <a:p>
            <a:pPr indent="457200">
              <a:spcBef>
                <a:spcPct val="0"/>
              </a:spcBef>
              <a:defRPr/>
            </a:pPr>
            <a:r>
              <a:rPr lang="zh-CN" altLang="en-US" sz="2400" dirty="0">
                <a:latin typeface="微软雅黑" panose="020B0503020204020204" charset="-122"/>
                <a:ea typeface="微软雅黑" panose="020B0503020204020204" charset="-122"/>
                <a:cs typeface="微软雅黑" panose="020B0503020204020204" charset="-122"/>
              </a:rPr>
              <a:t>理学的理欲之辩，</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本意是想规谏统治者</a:t>
            </a:r>
            <a:r>
              <a:rPr lang="zh-CN" altLang="en-US" sz="2400" dirty="0">
                <a:latin typeface="微软雅黑" panose="020B0503020204020204" charset="-122"/>
                <a:ea typeface="微软雅黑" panose="020B0503020204020204" charset="-122"/>
                <a:cs typeface="微软雅黑" panose="020B0503020204020204" charset="-122"/>
              </a:rPr>
              <a:t>。但事实是统治者顺手接过来，反向一击，理欲之辩由</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道德修养的圣贤功夫</a:t>
            </a:r>
            <a:r>
              <a:rPr lang="zh-CN" altLang="en-US" sz="2400" dirty="0">
                <a:latin typeface="微软雅黑" panose="020B0503020204020204" charset="-122"/>
                <a:ea typeface="微软雅黑" panose="020B0503020204020204" charset="-122"/>
                <a:cs typeface="微软雅黑" panose="020B0503020204020204" charset="-122"/>
              </a:rPr>
              <a:t>转化成了</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政治奴役性的残杀工具</a:t>
            </a:r>
            <a:r>
              <a:rPr lang="zh-CN" altLang="en-US" sz="2400" dirty="0">
                <a:latin typeface="微软雅黑" panose="020B0503020204020204" charset="-122"/>
                <a:ea typeface="微软雅黑" panose="020B0503020204020204" charset="-122"/>
                <a:cs typeface="微软雅黑" panose="020B0503020204020204" charset="-122"/>
              </a:rPr>
              <a:t>。</a:t>
            </a:r>
            <a:endParaRPr lang="zh-CN" altLang="en-US" sz="2400" dirty="0">
              <a:latin typeface="微软雅黑" panose="020B0503020204020204" charset="-122"/>
              <a:ea typeface="微软雅黑" panose="020B0503020204020204" charset="-122"/>
              <a:cs typeface="微软雅黑" panose="020B0503020204020204" charset="-122"/>
            </a:endParaRPr>
          </a:p>
          <a:p>
            <a:pPr indent="457200" algn="r">
              <a:spcBef>
                <a:spcPct val="0"/>
              </a:spcBef>
              <a:defRPr/>
            </a:pPr>
            <a:r>
              <a:rPr lang="en-US" altLang="zh-CN" sz="2400" dirty="0">
                <a:latin typeface="微软雅黑" panose="020B0503020204020204" charset="-122"/>
                <a:ea typeface="微软雅黑" panose="020B0503020204020204" charset="-122"/>
                <a:cs typeface="微软雅黑" panose="020B0503020204020204" charset="-122"/>
              </a:rPr>
              <a:t>——</a:t>
            </a:r>
            <a:r>
              <a:rPr lang="zh-CN" altLang="en-US" sz="2400" dirty="0">
                <a:latin typeface="微软雅黑" panose="020B0503020204020204" charset="-122"/>
                <a:ea typeface="微软雅黑" panose="020B0503020204020204" charset="-122"/>
                <a:cs typeface="微软雅黑" panose="020B0503020204020204" charset="-122"/>
              </a:rPr>
              <a:t>张立文</a:t>
            </a:r>
            <a:r>
              <a:rPr lang="en-US" altLang="zh-CN" sz="2400" dirty="0">
                <a:latin typeface="微软雅黑" panose="020B0503020204020204" charset="-122"/>
                <a:ea typeface="微软雅黑" panose="020B0503020204020204" charset="-122"/>
                <a:cs typeface="微软雅黑" panose="020B0503020204020204" charset="-122"/>
              </a:rPr>
              <a:t>《</a:t>
            </a:r>
            <a:r>
              <a:rPr lang="zh-CN" altLang="en-US" sz="2400" dirty="0">
                <a:latin typeface="微软雅黑" panose="020B0503020204020204" charset="-122"/>
                <a:ea typeface="微软雅黑" panose="020B0503020204020204" charset="-122"/>
                <a:cs typeface="微软雅黑" panose="020B0503020204020204" charset="-122"/>
              </a:rPr>
              <a:t>宋明理学研究</a:t>
            </a:r>
            <a:r>
              <a:rPr lang="en-US" altLang="zh-CN" sz="2400" dirty="0">
                <a:latin typeface="微软雅黑" panose="020B0503020204020204" charset="-122"/>
                <a:ea typeface="微软雅黑" panose="020B0503020204020204" charset="-122"/>
                <a:cs typeface="微软雅黑" panose="020B0503020204020204" charset="-122"/>
              </a:rPr>
              <a:t>》</a:t>
            </a:r>
            <a:endParaRPr lang="en-US" altLang="zh-CN" sz="2400" dirty="0">
              <a:latin typeface="微软雅黑" panose="020B0503020204020204" charset="-122"/>
              <a:ea typeface="微软雅黑" panose="020B0503020204020204" charset="-122"/>
              <a:cs typeface="微软雅黑" panose="020B0503020204020204" charset="-122"/>
            </a:endParaRPr>
          </a:p>
        </p:txBody>
      </p:sp>
      <p:grpSp>
        <p:nvGrpSpPr>
          <p:cNvPr id="18" name="组合 17"/>
          <p:cNvGrpSpPr/>
          <p:nvPr/>
        </p:nvGrpSpPr>
        <p:grpSpPr>
          <a:xfrm>
            <a:off x="1143000" y="781050"/>
            <a:ext cx="2897505" cy="2693627"/>
            <a:chOff x="1327569" y="4293096"/>
            <a:chExt cx="3096344" cy="2261696"/>
          </a:xfrm>
        </p:grpSpPr>
        <p:pic>
          <p:nvPicPr>
            <p:cNvPr id="39938" name="Picture 2" descr="https://timgsa.baidu.com/timg?image&amp;quality=80&amp;size=b9999_10000&amp;sec=1558505231400&amp;di=e3889ec52b4877969036d8dcdcdddc30&amp;imgtype=0&amp;src=http%3A%2F%2Fimg1.gtimg.com%2Frushidao%2Fpics%2Fhv1%2F208%2F211%2F2066%2F134395663.jpg"/>
            <p:cNvPicPr>
              <a:picLocks noChangeAspect="1" noChangeArrowheads="1"/>
            </p:cNvPicPr>
            <p:nvPr/>
          </p:nvPicPr>
          <p:blipFill>
            <a:blip r:embed="rId1" cstate="print"/>
            <a:srcRect/>
            <a:stretch>
              <a:fillRect/>
            </a:stretch>
          </p:blipFill>
          <p:spPr bwMode="auto">
            <a:xfrm>
              <a:off x="1359574" y="4293096"/>
              <a:ext cx="3031916" cy="2160240"/>
            </a:xfrm>
            <a:prstGeom prst="rect">
              <a:avLst/>
            </a:prstGeom>
            <a:noFill/>
          </p:spPr>
        </p:pic>
        <p:sp>
          <p:nvSpPr>
            <p:cNvPr id="12" name="Text Box 12"/>
            <p:cNvSpPr txBox="1">
              <a:spLocks noChangeArrowheads="1"/>
            </p:cNvSpPr>
            <p:nvPr/>
          </p:nvSpPr>
          <p:spPr bwMode="auto">
            <a:xfrm>
              <a:off x="1327569" y="6168240"/>
              <a:ext cx="3096344" cy="386552"/>
            </a:xfrm>
            <a:prstGeom prst="rect">
              <a:avLst/>
            </a:prstGeom>
            <a:solidFill>
              <a:schemeClr val="bg1"/>
            </a:solidFill>
            <a:ln w="9525">
              <a:noFill/>
              <a:miter lim="800000"/>
            </a:ln>
          </p:spPr>
          <p:txBody>
            <a:bodyPr wrap="square">
              <a:spAutoFit/>
            </a:bodyPr>
            <a:p>
              <a:pPr algn="ctr"/>
              <a:r>
                <a:rPr lang="en-US" altLang="zh-CN" sz="2400" b="1" dirty="0">
                  <a:solidFill>
                    <a:schemeClr val="tx1"/>
                  </a:solidFill>
                  <a:latin typeface="微软雅黑" panose="020B0503020204020204" charset="-122"/>
                  <a:ea typeface="微软雅黑" panose="020B0503020204020204" charset="-122"/>
                  <a:cs typeface="微软雅黑" panose="020B0503020204020204" charset="-122"/>
                </a:rPr>
                <a:t>《</a:t>
              </a: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rPr>
                <a:t>四书章句集注</a:t>
              </a:r>
              <a:r>
                <a:rPr lang="en-US" altLang="zh-CN" sz="2400" b="1" dirty="0">
                  <a:solidFill>
                    <a:schemeClr val="tx1"/>
                  </a:solidFill>
                  <a:latin typeface="微软雅黑" panose="020B0503020204020204" charset="-122"/>
                  <a:ea typeface="微软雅黑" panose="020B0503020204020204" charset="-122"/>
                  <a:cs typeface="微软雅黑" panose="020B0503020204020204" charset="-122"/>
                </a:rPr>
                <a:t>》</a:t>
              </a:r>
              <a:endParaRPr lang="en-US" altLang="zh-CN" sz="2400" b="1" dirty="0">
                <a:solidFill>
                  <a:schemeClr val="tx1"/>
                </a:solidFill>
                <a:latin typeface="微软雅黑" panose="020B0503020204020204" charset="-122"/>
                <a:ea typeface="微软雅黑" panose="020B0503020204020204" charset="-122"/>
                <a:cs typeface="微软雅黑" panose="020B0503020204020204" charset="-122"/>
              </a:endParaRPr>
            </a:p>
          </p:txBody>
        </p:sp>
      </p:grpSp>
      <p:grpSp>
        <p:nvGrpSpPr>
          <p:cNvPr id="19" name="组合 18"/>
          <p:cNvGrpSpPr/>
          <p:nvPr/>
        </p:nvGrpSpPr>
        <p:grpSpPr>
          <a:xfrm>
            <a:off x="4538980" y="781050"/>
            <a:ext cx="2703195" cy="2693839"/>
            <a:chOff x="4586462" y="4293096"/>
            <a:chExt cx="3240360" cy="2292459"/>
          </a:xfrm>
        </p:grpSpPr>
        <p:pic>
          <p:nvPicPr>
            <p:cNvPr id="39940" name="Picture 4" descr="https://timgsa.baidu.com/timg?image&amp;quality=80&amp;size=b9999_10000&amp;sec=1558505306775&amp;di=d12ddbc57b9e4f0123ce2f34beda6fe1&amp;imgtype=0&amp;src=http%3A%2F%2Fs15.sinaimg.cn%2Fmw690%2F001v15Ztzy6HFhGLWJEbe%26690"/>
            <p:cNvPicPr>
              <a:picLocks noChangeAspect="1" noChangeArrowheads="1"/>
            </p:cNvPicPr>
            <p:nvPr/>
          </p:nvPicPr>
          <p:blipFill>
            <a:blip r:embed="rId2" cstate="print"/>
            <a:srcRect/>
            <a:stretch>
              <a:fillRect/>
            </a:stretch>
          </p:blipFill>
          <p:spPr bwMode="auto">
            <a:xfrm>
              <a:off x="4599934" y="4293096"/>
              <a:ext cx="3212426" cy="2160240"/>
            </a:xfrm>
            <a:prstGeom prst="rect">
              <a:avLst/>
            </a:prstGeom>
            <a:noFill/>
          </p:spPr>
        </p:pic>
        <p:sp>
          <p:nvSpPr>
            <p:cNvPr id="15" name="Text Box 12"/>
            <p:cNvSpPr txBox="1">
              <a:spLocks noChangeArrowheads="1"/>
            </p:cNvSpPr>
            <p:nvPr/>
          </p:nvSpPr>
          <p:spPr bwMode="auto">
            <a:xfrm>
              <a:off x="4586462" y="6193776"/>
              <a:ext cx="3240360" cy="391779"/>
            </a:xfrm>
            <a:prstGeom prst="rect">
              <a:avLst/>
            </a:prstGeom>
            <a:solidFill>
              <a:schemeClr val="bg1"/>
            </a:solidFill>
            <a:ln w="9525">
              <a:noFill/>
              <a:miter lim="800000"/>
            </a:ln>
          </p:spPr>
          <p:txBody>
            <a:bodyPr wrap="square">
              <a:spAutoFit/>
            </a:bodyPr>
            <a:p>
              <a:pPr algn="ct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rPr>
                <a:t>白鹿洞书院</a:t>
              </a:r>
              <a:endParaRPr lang="zh-CN" altLang="en-US" sz="2400" b="1" dirty="0">
                <a:solidFill>
                  <a:schemeClr val="tx1"/>
                </a:solidFill>
                <a:latin typeface="微软雅黑" panose="020B0503020204020204" charset="-122"/>
                <a:ea typeface="微软雅黑" panose="020B0503020204020204" charset="-122"/>
                <a:cs typeface="微软雅黑" panose="020B0503020204020204" charset="-122"/>
              </a:endParaRPr>
            </a:p>
          </p:txBody>
        </p:sp>
      </p:grpSp>
      <p:sp>
        <p:nvSpPr>
          <p:cNvPr id="16" name="矩形 15"/>
          <p:cNvSpPr>
            <a:spLocks noChangeArrowheads="1"/>
          </p:cNvSpPr>
          <p:nvPr/>
        </p:nvSpPr>
        <p:spPr bwMode="auto">
          <a:xfrm>
            <a:off x="1953260" y="3977640"/>
            <a:ext cx="4534535" cy="521970"/>
          </a:xfrm>
          <a:prstGeom prst="rect">
            <a:avLst/>
          </a:prstGeom>
          <a:solidFill>
            <a:srgbClr val="FFFF00"/>
          </a:solidFill>
          <a:ln w="9525">
            <a:noFill/>
            <a:miter lim="800000"/>
          </a:ln>
        </p:spPr>
        <p:txBody>
          <a:bodyPr wrap="square">
            <a:spAutoFit/>
          </a:bodyPr>
          <a:p>
            <a:pPr algn="ctr"/>
            <a:r>
              <a:rPr lang="zh-CN" altLang="en-US" sz="2800" b="1" dirty="0">
                <a:solidFill>
                  <a:srgbClr val="FF0000"/>
                </a:solidFill>
                <a:sym typeface="+mn-ea"/>
              </a:rPr>
              <a:t>适合君主专制统治的需要</a:t>
            </a:r>
            <a:endParaRPr lang="zh-CN" altLang="en-US" sz="2800" b="1"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17" name="矩形 16"/>
          <p:cNvSpPr>
            <a:spLocks noChangeArrowheads="1"/>
          </p:cNvSpPr>
          <p:nvPr/>
        </p:nvSpPr>
        <p:spPr bwMode="auto">
          <a:xfrm>
            <a:off x="768985" y="1541780"/>
            <a:ext cx="7186930" cy="521970"/>
          </a:xfrm>
          <a:prstGeom prst="rect">
            <a:avLst/>
          </a:prstGeom>
          <a:solidFill>
            <a:srgbClr val="FFFF00"/>
          </a:solidFill>
          <a:ln w="9525">
            <a:noFill/>
            <a:miter lim="800000"/>
          </a:ln>
        </p:spPr>
        <p:txBody>
          <a:bodyPr wrap="square">
            <a:spAutoFit/>
          </a:bodyPr>
          <a:p>
            <a:pPr algn="ct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rPr>
              <a:t>朱熹的个人担当：著书讲学、传播理学思想</a:t>
            </a:r>
            <a:endParaRPr lang="zh-CN" altLang="en-US" sz="2800" b="1"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31" name="文本框 30"/>
          <p:cNvSpPr txBox="1"/>
          <p:nvPr/>
        </p:nvSpPr>
        <p:spPr>
          <a:xfrm>
            <a:off x="309245" y="118745"/>
            <a:ext cx="2150110" cy="521970"/>
          </a:xfrm>
          <a:prstGeom prst="rect">
            <a:avLst/>
          </a:prstGeom>
          <a:noFill/>
        </p:spPr>
        <p:txBody>
          <a:bodyPr wrap="square" rtlCol="0">
            <a:spAutoFit/>
          </a:bodyPr>
          <a:p>
            <a:r>
              <a:rPr lang="zh-CN" altLang="en-US" sz="2800" b="1">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【自主学习】</a:t>
            </a:r>
            <a:endParaRPr lang="zh-CN" altLang="en-US" sz="2800" b="1">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checkerboard(across)">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checkerboard(across)">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lide(fromBottom)">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4" presetClass="entr" presetSubtype="0" accel="100000"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strVal val="#ppt_w*0.05"/>
                                          </p:val>
                                        </p:tav>
                                        <p:tav tm="100000">
                                          <p:val>
                                            <p:strVal val="#ppt_w"/>
                                          </p:val>
                                        </p:tav>
                                      </p:tavLst>
                                    </p:anim>
                                    <p:anim calcmode="lin" valueType="num">
                                      <p:cBhvr>
                                        <p:cTn id="29" dur="500" fill="hold"/>
                                        <p:tgtEl>
                                          <p:spTgt spid="17"/>
                                        </p:tgtEl>
                                        <p:attrNameLst>
                                          <p:attrName>ppt_h</p:attrName>
                                        </p:attrNameLst>
                                      </p:cBhvr>
                                      <p:tavLst>
                                        <p:tav tm="0">
                                          <p:val>
                                            <p:strVal val="#ppt_h"/>
                                          </p:val>
                                        </p:tav>
                                        <p:tav tm="100000">
                                          <p:val>
                                            <p:strVal val="#ppt_h"/>
                                          </p:val>
                                        </p:tav>
                                      </p:tavLst>
                                    </p:anim>
                                    <p:anim calcmode="lin" valueType="num">
                                      <p:cBhvr>
                                        <p:cTn id="30" dur="500" fill="hold"/>
                                        <p:tgtEl>
                                          <p:spTgt spid="17"/>
                                        </p:tgtEl>
                                        <p:attrNameLst>
                                          <p:attrName>ppt_x</p:attrName>
                                        </p:attrNameLst>
                                      </p:cBhvr>
                                      <p:tavLst>
                                        <p:tav tm="0">
                                          <p:val>
                                            <p:strVal val="#ppt_x-.2"/>
                                          </p:val>
                                        </p:tav>
                                        <p:tav tm="100000">
                                          <p:val>
                                            <p:strVal val="#ppt_x"/>
                                          </p:val>
                                        </p:tav>
                                      </p:tavLst>
                                    </p:anim>
                                    <p:anim calcmode="lin" valueType="num">
                                      <p:cBhvr>
                                        <p:cTn id="31" dur="500" fill="hold"/>
                                        <p:tgtEl>
                                          <p:spTgt spid="17"/>
                                        </p:tgtEl>
                                        <p:attrNameLst>
                                          <p:attrName>ppt_y</p:attrName>
                                        </p:attrNameLst>
                                      </p:cBhvr>
                                      <p:tavLst>
                                        <p:tav tm="0">
                                          <p:val>
                                            <p:strVal val="#ppt_y"/>
                                          </p:val>
                                        </p:tav>
                                        <p:tav tm="100000">
                                          <p:val>
                                            <p:strVal val="#ppt_y"/>
                                          </p:val>
                                        </p:tav>
                                      </p:tavLst>
                                    </p:anim>
                                    <p:animEffect transition="in" filter="fade">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54" presetClass="entr" presetSubtype="0" accel="10000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strVal val="#ppt_w*0.05"/>
                                          </p:val>
                                        </p:tav>
                                        <p:tav tm="100000">
                                          <p:val>
                                            <p:strVal val="#ppt_w"/>
                                          </p:val>
                                        </p:tav>
                                      </p:tavLst>
                                    </p:anim>
                                    <p:anim calcmode="lin" valueType="num">
                                      <p:cBhvr>
                                        <p:cTn id="38" dur="500" fill="hold"/>
                                        <p:tgtEl>
                                          <p:spTgt spid="16"/>
                                        </p:tgtEl>
                                        <p:attrNameLst>
                                          <p:attrName>ppt_h</p:attrName>
                                        </p:attrNameLst>
                                      </p:cBhvr>
                                      <p:tavLst>
                                        <p:tav tm="0">
                                          <p:val>
                                            <p:strVal val="#ppt_h"/>
                                          </p:val>
                                        </p:tav>
                                        <p:tav tm="100000">
                                          <p:val>
                                            <p:strVal val="#ppt_h"/>
                                          </p:val>
                                        </p:tav>
                                      </p:tavLst>
                                    </p:anim>
                                    <p:anim calcmode="lin" valueType="num">
                                      <p:cBhvr>
                                        <p:cTn id="39" dur="500" fill="hold"/>
                                        <p:tgtEl>
                                          <p:spTgt spid="16"/>
                                        </p:tgtEl>
                                        <p:attrNameLst>
                                          <p:attrName>ppt_x</p:attrName>
                                        </p:attrNameLst>
                                      </p:cBhvr>
                                      <p:tavLst>
                                        <p:tav tm="0">
                                          <p:val>
                                            <p:strVal val="#ppt_x-.2"/>
                                          </p:val>
                                        </p:tav>
                                        <p:tav tm="100000">
                                          <p:val>
                                            <p:strVal val="#ppt_x"/>
                                          </p:val>
                                        </p:tav>
                                      </p:tavLst>
                                    </p:anim>
                                    <p:anim calcmode="lin" valueType="num">
                                      <p:cBhvr>
                                        <p:cTn id="40" dur="500" fill="hold"/>
                                        <p:tgtEl>
                                          <p:spTgt spid="16"/>
                                        </p:tgtEl>
                                        <p:attrNameLst>
                                          <p:attrName>ppt_y</p:attrName>
                                        </p:attrNameLst>
                                      </p:cBhvr>
                                      <p:tavLst>
                                        <p:tav tm="0">
                                          <p:val>
                                            <p:strVal val="#ppt_y"/>
                                          </p:val>
                                        </p:tav>
                                        <p:tav tm="100000">
                                          <p:val>
                                            <p:strVal val="#ppt_y"/>
                                          </p:val>
                                        </p:tav>
                                      </p:tavLst>
                                    </p:anim>
                                    <p:animEffect transition="in" filter="fade">
                                      <p:cBhvr>
                                        <p:cTn id="4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5" descr="823da1a65da537bed14358b9"/>
          <p:cNvPicPr>
            <a:picLocks noChangeAspect="1" noChangeArrowheads="1"/>
          </p:cNvPicPr>
          <p:nvPr/>
        </p:nvPicPr>
        <p:blipFill>
          <a:blip r:embed="rId1" cstate="print"/>
          <a:srcRect b="2292"/>
          <a:stretch>
            <a:fillRect/>
          </a:stretch>
        </p:blipFill>
        <p:spPr bwMode="auto">
          <a:xfrm>
            <a:off x="387538" y="1095935"/>
            <a:ext cx="3572621" cy="3792071"/>
          </a:xfrm>
          <a:prstGeom prst="rect">
            <a:avLst/>
          </a:prstGeom>
          <a:noFill/>
          <a:ln w="9525">
            <a:noFill/>
            <a:miter lim="800000"/>
            <a:headEnd/>
            <a:tailEnd/>
          </a:ln>
        </p:spPr>
      </p:pic>
      <p:grpSp>
        <p:nvGrpSpPr>
          <p:cNvPr id="5" name="组合 4"/>
          <p:cNvGrpSpPr/>
          <p:nvPr/>
        </p:nvGrpSpPr>
        <p:grpSpPr>
          <a:xfrm>
            <a:off x="0" y="105783"/>
            <a:ext cx="3089275" cy="812165"/>
            <a:chOff x="1475341" y="1051002"/>
            <a:chExt cx="2412068" cy="1297246"/>
          </a:xfrm>
        </p:grpSpPr>
        <p:pic>
          <p:nvPicPr>
            <p:cNvPr id="6" name="Picture 2" descr="D:\png\0101000028865661_0003_图层-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341" y="1051002"/>
              <a:ext cx="2412068" cy="129724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11"/>
            <p:cNvSpPr txBox="1"/>
            <p:nvPr/>
          </p:nvSpPr>
          <p:spPr>
            <a:xfrm>
              <a:off x="1888521" y="1324079"/>
              <a:ext cx="1696504" cy="717124"/>
            </a:xfrm>
            <a:prstGeom prst="rect">
              <a:avLst/>
            </a:prstGeom>
            <a:noFill/>
          </p:spPr>
          <p:txBody>
            <a:bodyPr wrap="square" rtlCol="0">
              <a:spAutoFit/>
            </a:bodyPr>
            <a:lstStyle/>
            <a:p>
              <a:pPr marL="0" marR="0" lvl="0" indent="0" algn="ctr" defTabSz="685800" rtl="0" eaLnBrk="1" fontAlgn="auto" latinLnBrk="0" hangingPunct="1">
                <a:lnSpc>
                  <a:spcPct val="110000"/>
                </a:lnSpc>
                <a:spcBef>
                  <a:spcPts val="0"/>
                </a:spcBef>
                <a:spcAft>
                  <a:spcPts val="0"/>
                </a:spcAft>
                <a:buClrTx/>
                <a:buSzTx/>
                <a:buFontTx/>
                <a:buNone/>
                <a:defRPr/>
              </a:pPr>
              <a:r>
                <a:rPr lang="zh-CN" altLang="en-US" sz="2400" b="1" dirty="0">
                  <a:solidFill>
                    <a:schemeClr val="bg1"/>
                  </a:solidFill>
                  <a:latin typeface="微软雅黑" panose="020B0503020204020204" charset="-122"/>
                  <a:ea typeface="微软雅黑" panose="020B0503020204020204" charset="-122"/>
                  <a:cs typeface="微软雅黑" panose="020B0503020204020204" charset="-122"/>
                  <a:sym typeface="+mn-ea"/>
                </a:rPr>
                <a:t>阳 明 格 竹</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sym typeface="+mn-ea"/>
              </a:endParaRPr>
            </a:p>
          </p:txBody>
        </p:sp>
      </p:grpSp>
      <p:sp>
        <p:nvSpPr>
          <p:cNvPr id="8" name="矩形 7"/>
          <p:cNvSpPr/>
          <p:nvPr/>
        </p:nvSpPr>
        <p:spPr>
          <a:xfrm>
            <a:off x="4091305" y="208915"/>
            <a:ext cx="4883150" cy="4615815"/>
          </a:xfrm>
          <a:prstGeom prst="rect">
            <a:avLst/>
          </a:prstGeom>
          <a:ln>
            <a:solidFill>
              <a:schemeClr val="accent1"/>
            </a:solidFill>
          </a:ln>
        </p:spPr>
        <p:txBody>
          <a:bodyPr wrap="square">
            <a:spAutoFit/>
          </a:bodyPr>
          <a:lstStyle/>
          <a:p>
            <a:pPr>
              <a:lnSpc>
                <a:spcPct val="150000"/>
              </a:lnSpc>
            </a:pPr>
            <a:r>
              <a:rPr lang="zh-CN" altLang="en-US" sz="2800" dirty="0">
                <a:solidFill>
                  <a:srgbClr val="000000"/>
                </a:solidFill>
                <a:effectLst/>
                <a:latin typeface="微软雅黑" panose="020B0503020204020204" charset="-122"/>
                <a:ea typeface="微软雅黑" panose="020B0503020204020204" charset="-122"/>
                <a:cs typeface="微软雅黑" panose="020B0503020204020204" charset="-122"/>
              </a:rPr>
              <a:t>    王阳明一开始对格物致知深信不疑。有一次，王阳明在院中面对翠竹，想格出理来，可他穷格了七天七夜也没有得到其理， 反而大病一场。从此，他就开始怀疑程朱理学，并在流放贵州时“顿悟”。</a:t>
            </a:r>
            <a:endParaRPr lang="zh-CN" altLang="en-US" sz="2800" dirty="0">
              <a:solidFill>
                <a:srgbClr val="000000"/>
              </a:solidFill>
              <a:effectLst/>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7" name="Text Box 4"/>
          <p:cNvSpPr txBox="1"/>
          <p:nvPr/>
        </p:nvSpPr>
        <p:spPr>
          <a:xfrm>
            <a:off x="267970" y="638810"/>
            <a:ext cx="4743450" cy="506730"/>
          </a:xfrm>
          <a:prstGeom prst="rect">
            <a:avLst/>
          </a:prstGeom>
          <a:noFill/>
          <a:ln w="9525">
            <a:noFill/>
          </a:ln>
        </p:spPr>
        <p:txBody>
          <a:bodyPr>
            <a:spAutoFit/>
          </a:bodyPr>
          <a:p>
            <a:r>
              <a:rPr lang="en-US" altLang="zh-CN" sz="2700" dirty="0">
                <a:solidFill>
                  <a:schemeClr val="tx1"/>
                </a:solidFill>
                <a:latin typeface="微软雅黑" panose="020B0503020204020204" charset="-122"/>
                <a:ea typeface="微软雅黑" panose="020B0503020204020204" charset="-122"/>
                <a:cs typeface="微软雅黑" panose="020B0503020204020204" charset="-122"/>
                <a:sym typeface="+mn-ea"/>
              </a:rPr>
              <a:t>2</a:t>
            </a:r>
            <a:r>
              <a:rPr lang="zh-CN" altLang="zh-CN" sz="2700" dirty="0">
                <a:solidFill>
                  <a:schemeClr val="tx1"/>
                </a:solidFill>
                <a:latin typeface="微软雅黑" panose="020B0503020204020204" charset="-122"/>
                <a:ea typeface="微软雅黑" panose="020B0503020204020204" charset="-122"/>
                <a:cs typeface="微软雅黑" panose="020B0503020204020204" charset="-122"/>
                <a:sym typeface="+mn-ea"/>
              </a:rPr>
              <a:t>、</a:t>
            </a:r>
            <a:r>
              <a:rPr lang="zh-CN" altLang="en-US" sz="2700" dirty="0">
                <a:solidFill>
                  <a:schemeClr val="tx1"/>
                </a:solidFill>
                <a:latin typeface="微软雅黑" panose="020B0503020204020204" charset="-122"/>
                <a:ea typeface="微软雅黑" panose="020B0503020204020204" charset="-122"/>
                <a:cs typeface="微软雅黑" panose="020B0503020204020204" charset="-122"/>
                <a:sym typeface="+mn-ea"/>
              </a:rPr>
              <a:t>陆王心学</a:t>
            </a:r>
            <a:endParaRPr lang="zh-CN" altLang="en-US" sz="2700" u="none"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83972" name="Text Box 4"/>
          <p:cNvSpPr txBox="1"/>
          <p:nvPr/>
        </p:nvSpPr>
        <p:spPr>
          <a:xfrm>
            <a:off x="99060" y="1145540"/>
            <a:ext cx="8637905" cy="460375"/>
          </a:xfrm>
          <a:prstGeom prst="rect">
            <a:avLst/>
          </a:prstGeom>
          <a:noFill/>
          <a:ln w="9525">
            <a:noFill/>
          </a:ln>
        </p:spPr>
        <p:txBody>
          <a:bodyPr wrap="square">
            <a:spAutoFit/>
          </a:bodyPr>
          <a:p>
            <a:pPr indent="457200" algn="l">
              <a:spcBef>
                <a:spcPct val="0"/>
              </a:spcBef>
              <a:buFont typeface="Arial" panose="020B0604020202020204" pitchFamily="34" charset="0"/>
              <a:buNone/>
              <a:defRPr/>
            </a:pPr>
            <a:r>
              <a:rPr lang="zh-CN" altLang="en-US" sz="2400" dirty="0">
                <a:solidFill>
                  <a:schemeClr val="tx1"/>
                </a:solidFill>
                <a:latin typeface="微软雅黑" panose="020B0503020204020204" charset="-122"/>
                <a:ea typeface="微软雅黑" panose="020B0503020204020204" charset="-122"/>
                <a:cs typeface="微软雅黑" panose="020B0503020204020204" charset="-122"/>
                <a:sym typeface="+mn-ea"/>
              </a:rPr>
              <a:t>材料一：</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sym typeface="+mn-ea"/>
              </a:rPr>
              <a:t>吾心</a:t>
            </a:r>
            <a:r>
              <a:rPr lang="zh-CN" altLang="en-US" sz="2400" dirty="0">
                <a:latin typeface="微软雅黑" panose="020B0503020204020204" charset="-122"/>
                <a:ea typeface="微软雅黑" panose="020B0503020204020204" charset="-122"/>
                <a:cs typeface="微软雅黑" panose="020B0503020204020204" charset="-122"/>
                <a:sym typeface="+mn-ea"/>
              </a:rPr>
              <a:t>之</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sym typeface="+mn-ea"/>
              </a:rPr>
              <a:t>良知</a:t>
            </a:r>
            <a:r>
              <a:rPr lang="zh-CN" altLang="en-US" sz="2400" dirty="0">
                <a:latin typeface="微软雅黑" panose="020B0503020204020204" charset="-122"/>
                <a:ea typeface="微软雅黑" panose="020B0503020204020204" charset="-122"/>
                <a:cs typeface="微软雅黑" panose="020B0503020204020204" charset="-122"/>
                <a:sym typeface="+mn-ea"/>
              </a:rPr>
              <a:t>，即所谓</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sym typeface="+mn-ea"/>
              </a:rPr>
              <a:t>天理</a:t>
            </a:r>
            <a:r>
              <a:rPr lang="zh-CN" altLang="en-US" sz="2400" dirty="0">
                <a:latin typeface="微软雅黑" panose="020B0503020204020204" charset="-122"/>
                <a:ea typeface="微软雅黑" panose="020B0503020204020204" charset="-122"/>
                <a:cs typeface="微软雅黑" panose="020B0503020204020204" charset="-122"/>
                <a:sym typeface="+mn-ea"/>
              </a:rPr>
              <a:t>也。</a:t>
            </a:r>
            <a:endParaRPr lang="en-US" altLang="zh-CN" sz="2000" u="none"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21509" name="Text Box 5"/>
          <p:cNvSpPr txBox="1"/>
          <p:nvPr/>
        </p:nvSpPr>
        <p:spPr>
          <a:xfrm>
            <a:off x="2686685" y="685165"/>
            <a:ext cx="4845050" cy="414020"/>
          </a:xfrm>
          <a:prstGeom prst="rect">
            <a:avLst/>
          </a:prstGeom>
          <a:noFill/>
          <a:ln w="9525">
            <a:noFill/>
          </a:ln>
        </p:spPr>
        <p:txBody>
          <a:bodyPr wrap="square">
            <a:spAutoFit/>
          </a:bodyPr>
          <a:p>
            <a:pPr>
              <a:spcBef>
                <a:spcPct val="50000"/>
              </a:spcBef>
            </a:pPr>
            <a:r>
              <a:rPr lang="zh-CN" altLang="en-US" sz="2100" u="none" dirty="0">
                <a:solidFill>
                  <a:schemeClr val="tx1"/>
                </a:solidFill>
                <a:latin typeface="微软雅黑" panose="020B0503020204020204" charset="-122"/>
                <a:cs typeface="微软雅黑" panose="020B0503020204020204" charset="-122"/>
              </a:rPr>
              <a:t>阅读材料</a:t>
            </a:r>
            <a:r>
              <a:rPr lang="en-US" altLang="zh-CN" sz="2100" dirty="0">
                <a:latin typeface="微软雅黑" panose="020B0503020204020204" charset="-122"/>
                <a:ea typeface="微软雅黑" panose="020B0503020204020204" charset="-122"/>
                <a:cs typeface="微软雅黑" panose="020B0503020204020204" charset="-122"/>
                <a:sym typeface="+mn-ea"/>
              </a:rPr>
              <a:t>《</a:t>
            </a:r>
            <a:r>
              <a:rPr lang="zh-CN" altLang="en-US" sz="2100" dirty="0">
                <a:latin typeface="微软雅黑" panose="020B0503020204020204" charset="-122"/>
                <a:ea typeface="微软雅黑" panose="020B0503020204020204" charset="-122"/>
                <a:cs typeface="微软雅黑" panose="020B0503020204020204" charset="-122"/>
                <a:sym typeface="+mn-ea"/>
              </a:rPr>
              <a:t>传习录</a:t>
            </a:r>
            <a:r>
              <a:rPr lang="en-US" altLang="zh-CN" sz="2100" dirty="0">
                <a:latin typeface="微软雅黑" panose="020B0503020204020204" charset="-122"/>
                <a:ea typeface="微软雅黑" panose="020B0503020204020204" charset="-122"/>
                <a:cs typeface="微软雅黑" panose="020B0503020204020204" charset="-122"/>
                <a:sym typeface="+mn-ea"/>
              </a:rPr>
              <a:t>》</a:t>
            </a:r>
            <a:r>
              <a:rPr lang="en-US" altLang="zh-CN" sz="2100" u="none" dirty="0">
                <a:solidFill>
                  <a:schemeClr val="tx1"/>
                </a:solidFill>
                <a:latin typeface="微软雅黑" panose="020B0503020204020204" charset="-122"/>
                <a:cs typeface="微软雅黑" panose="020B0503020204020204" charset="-122"/>
              </a:rPr>
              <a:t>,</a:t>
            </a:r>
            <a:r>
              <a:rPr lang="zh-CN" altLang="en-US" sz="2100" u="none" dirty="0">
                <a:solidFill>
                  <a:schemeClr val="tx1"/>
                </a:solidFill>
                <a:latin typeface="微软雅黑" panose="020B0503020204020204" charset="-122"/>
                <a:cs typeface="微软雅黑" panose="020B0503020204020204" charset="-122"/>
              </a:rPr>
              <a:t>概括主要观点</a:t>
            </a:r>
            <a:endParaRPr lang="zh-CN" altLang="en-US" sz="2100" u="none" dirty="0">
              <a:solidFill>
                <a:schemeClr val="tx1"/>
              </a:solidFill>
              <a:latin typeface="微软雅黑" panose="020B0503020204020204" charset="-122"/>
              <a:cs typeface="微软雅黑" panose="020B0503020204020204" charset="-122"/>
            </a:endParaRPr>
          </a:p>
        </p:txBody>
      </p:sp>
      <p:sp>
        <p:nvSpPr>
          <p:cNvPr id="83975" name="Text Box 7"/>
          <p:cNvSpPr txBox="1"/>
          <p:nvPr/>
        </p:nvSpPr>
        <p:spPr>
          <a:xfrm>
            <a:off x="267970" y="1746885"/>
            <a:ext cx="8087360" cy="521970"/>
          </a:xfrm>
          <a:prstGeom prst="rect">
            <a:avLst/>
          </a:prstGeom>
          <a:solidFill>
            <a:srgbClr val="FFFF99"/>
          </a:solidFill>
          <a:ln w="9525">
            <a:noFill/>
          </a:ln>
        </p:spPr>
        <p:txBody>
          <a:bodyPr wrap="square">
            <a:spAutoFit/>
          </a:bodyPr>
          <a:p>
            <a:pPr lvl="1" eaLnBrk="1" hangingPunct="1"/>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mn-ea"/>
              </a:rPr>
              <a:t>世界观：</a:t>
            </a:r>
            <a:r>
              <a:rPr lang="en-US" altLang="zh-CN" sz="2800" b="1"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mn-ea"/>
              </a:rPr>
              <a:t>心</a:t>
            </a:r>
            <a:r>
              <a:rPr lang="en-US" altLang="zh-CN" sz="2800" b="1"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mn-ea"/>
              </a:rPr>
              <a:t>是万物的本原，</a:t>
            </a:r>
            <a:r>
              <a:rPr lang="en-US" altLang="zh-CN" sz="2800" b="1"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mn-ea"/>
              </a:rPr>
              <a:t>心</a:t>
            </a:r>
            <a:r>
              <a:rPr lang="en-US" altLang="zh-CN" sz="2800" b="1"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mn-ea"/>
              </a:rPr>
              <a:t>就是</a:t>
            </a:r>
            <a:r>
              <a:rPr lang="en-US" altLang="zh-CN" sz="2800" b="1"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mn-ea"/>
              </a:rPr>
              <a:t>理</a:t>
            </a:r>
            <a:r>
              <a:rPr lang="en-US" altLang="zh-CN" sz="2800" b="1" dirty="0">
                <a:solidFill>
                  <a:srgbClr val="FF0000"/>
                </a:solidFill>
                <a:latin typeface="微软雅黑" panose="020B0503020204020204" charset="-122"/>
                <a:ea typeface="微软雅黑" panose="020B0503020204020204" charset="-122"/>
                <a:cs typeface="微软雅黑" panose="020B0503020204020204" charset="-122"/>
                <a:sym typeface="+mn-ea"/>
              </a:rPr>
              <a:t>”</a:t>
            </a:r>
            <a:endParaRPr lang="en-US" altLang="zh-CN" sz="2800" b="1" u="none" dirty="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
        <p:nvSpPr>
          <p:cNvPr id="3" name="Text Box 2"/>
          <p:cNvSpPr txBox="1"/>
          <p:nvPr/>
        </p:nvSpPr>
        <p:spPr>
          <a:xfrm>
            <a:off x="89535" y="55245"/>
            <a:ext cx="9144000" cy="583565"/>
          </a:xfrm>
          <a:prstGeom prst="rect">
            <a:avLst/>
          </a:prstGeom>
          <a:noFill/>
          <a:ln w="9525">
            <a:noFill/>
          </a:ln>
        </p:spPr>
        <p:txBody>
          <a:bodyPr>
            <a:spAutoFit/>
          </a:bodyPr>
          <a:p>
            <a:r>
              <a:rPr lang="zh-CN" altLang="en-US" sz="3200" b="1" dirty="0">
                <a:solidFill>
                  <a:schemeClr val="tx1"/>
                </a:solidFill>
                <a:latin typeface="微软雅黑" panose="020B0503020204020204" charset="-122"/>
                <a:ea typeface="微软雅黑" panose="020B0503020204020204" charset="-122"/>
                <a:cs typeface="微软雅黑" panose="020B0503020204020204" charset="-122"/>
                <a:sym typeface="+mn-ea"/>
              </a:rPr>
              <a:t>二、儒学的新发展——宋明理学</a:t>
            </a:r>
            <a:endParaRPr lang="zh-CN" altLang="en-US" sz="3200" b="1" u="none"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6" name="标题 1"/>
          <p:cNvSpPr txBox="1"/>
          <p:nvPr/>
        </p:nvSpPr>
        <p:spPr>
          <a:xfrm>
            <a:off x="89535" y="3458210"/>
            <a:ext cx="8638540" cy="1003935"/>
          </a:xfrm>
          <a:prstGeom prst="rect">
            <a:avLst/>
          </a:prstGeom>
          <a:noFill/>
        </p:spPr>
        <p:txBody>
          <a:bodyPr anchor="t"/>
          <a:p>
            <a:pPr indent="457200">
              <a:spcBef>
                <a:spcPct val="0"/>
              </a:spcBef>
              <a:defRPr/>
            </a:pP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知</a:t>
            </a:r>
            <a:r>
              <a:rPr lang="zh-CN" altLang="en-US" sz="2400" dirty="0">
                <a:latin typeface="微软雅黑" panose="020B0503020204020204" charset="-122"/>
                <a:ea typeface="微软雅黑" panose="020B0503020204020204" charset="-122"/>
                <a:cs typeface="微软雅黑" panose="020B0503020204020204" charset="-122"/>
              </a:rPr>
              <a:t>者</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行</a:t>
            </a:r>
            <a:r>
              <a:rPr lang="zh-CN" altLang="en-US" sz="2400" dirty="0">
                <a:latin typeface="微软雅黑" panose="020B0503020204020204" charset="-122"/>
                <a:ea typeface="微软雅黑" panose="020B0503020204020204" charset="-122"/>
                <a:cs typeface="微软雅黑" panose="020B0503020204020204" charset="-122"/>
              </a:rPr>
              <a:t>之始，</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行</a:t>
            </a:r>
            <a:r>
              <a:rPr lang="zh-CN" altLang="en-US" sz="2400" dirty="0">
                <a:latin typeface="微软雅黑" panose="020B0503020204020204" charset="-122"/>
                <a:ea typeface="微软雅黑" panose="020B0503020204020204" charset="-122"/>
                <a:cs typeface="微软雅黑" panose="020B0503020204020204" charset="-122"/>
              </a:rPr>
              <a:t>者</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知</a:t>
            </a:r>
            <a:r>
              <a:rPr lang="zh-CN" altLang="en-US" sz="2400" dirty="0">
                <a:latin typeface="微软雅黑" panose="020B0503020204020204" charset="-122"/>
                <a:ea typeface="微软雅黑" panose="020B0503020204020204" charset="-122"/>
                <a:cs typeface="微软雅黑" panose="020B0503020204020204" charset="-122"/>
              </a:rPr>
              <a:t>之成，圣学只一个工夫，</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知行不可分作两事</a:t>
            </a:r>
            <a:r>
              <a:rPr lang="zh-CN" altLang="en-US" sz="2400" dirty="0">
                <a:latin typeface="微软雅黑" panose="020B0503020204020204" charset="-122"/>
                <a:ea typeface="微软雅黑" panose="020B0503020204020204" charset="-122"/>
                <a:cs typeface="微软雅黑" panose="020B0503020204020204" charset="-122"/>
              </a:rPr>
              <a:t>。</a:t>
            </a:r>
            <a:r>
              <a:rPr lang="en-US" altLang="zh-CN" sz="2400" dirty="0">
                <a:latin typeface="微软雅黑" panose="020B0503020204020204" charset="-122"/>
                <a:ea typeface="微软雅黑" panose="020B0503020204020204" charset="-122"/>
                <a:cs typeface="微软雅黑" panose="020B0503020204020204" charset="-122"/>
              </a:rPr>
              <a:t>   </a:t>
            </a:r>
            <a:endParaRPr lang="en-US" altLang="zh-CN" sz="2400" dirty="0">
              <a:latin typeface="微软雅黑" panose="020B0503020204020204" charset="-122"/>
              <a:ea typeface="微软雅黑" panose="020B0503020204020204" charset="-122"/>
              <a:cs typeface="微软雅黑" panose="020B0503020204020204" charset="-122"/>
            </a:endParaRPr>
          </a:p>
        </p:txBody>
      </p:sp>
      <p:sp>
        <p:nvSpPr>
          <p:cNvPr id="10" name="标题 1"/>
          <p:cNvSpPr txBox="1"/>
          <p:nvPr/>
        </p:nvSpPr>
        <p:spPr>
          <a:xfrm>
            <a:off x="287020" y="2562225"/>
            <a:ext cx="8450580" cy="1071245"/>
          </a:xfrm>
          <a:prstGeom prst="rect">
            <a:avLst/>
          </a:prstGeom>
          <a:noFill/>
        </p:spPr>
        <p:txBody>
          <a:bodyPr anchor="t"/>
          <a:p>
            <a:pPr indent="457200" algn="l">
              <a:lnSpc>
                <a:spcPct val="110000"/>
              </a:lnSpc>
              <a:spcBef>
                <a:spcPct val="0"/>
              </a:spcBef>
              <a:defRPr/>
            </a:pPr>
            <a:r>
              <a:rPr lang="zh-CN" altLang="en-US" sz="2400" dirty="0">
                <a:latin typeface="微软雅黑" panose="020B0503020204020204" charset="-122"/>
                <a:ea typeface="微软雅黑" panose="020B0503020204020204" charset="-122"/>
                <a:cs typeface="微软雅黑" panose="020B0503020204020204" charset="-122"/>
                <a:sym typeface="+mn-ea"/>
              </a:rPr>
              <a:t>材料二：</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知</a:t>
            </a:r>
            <a:r>
              <a:rPr lang="zh-CN" altLang="en-US" sz="2400" dirty="0">
                <a:latin typeface="微软雅黑" panose="020B0503020204020204" charset="-122"/>
                <a:ea typeface="微软雅黑" panose="020B0503020204020204" charset="-122"/>
                <a:cs typeface="微软雅黑" panose="020B0503020204020204" charset="-122"/>
              </a:rPr>
              <a:t>是心之本体，</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心自然会知</a:t>
            </a:r>
            <a:r>
              <a:rPr lang="zh-CN" altLang="en-US" sz="2400" dirty="0">
                <a:latin typeface="微软雅黑" panose="020B0503020204020204" charset="-122"/>
                <a:ea typeface="微软雅黑" panose="020B0503020204020204" charset="-122"/>
                <a:cs typeface="微软雅黑" panose="020B0503020204020204" charset="-122"/>
              </a:rPr>
              <a:t>。见父自然</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知</a:t>
            </a:r>
            <a:r>
              <a:rPr lang="zh-CN" altLang="en-US" sz="2400" dirty="0">
                <a:latin typeface="微软雅黑" panose="020B0503020204020204" charset="-122"/>
                <a:ea typeface="微软雅黑" panose="020B0503020204020204" charset="-122"/>
                <a:cs typeface="微软雅黑" panose="020B0503020204020204" charset="-122"/>
              </a:rPr>
              <a:t>孝，见兄自然</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知</a:t>
            </a:r>
            <a:r>
              <a:rPr lang="zh-CN" altLang="en-US" sz="2400" dirty="0">
                <a:latin typeface="微软雅黑" panose="020B0503020204020204" charset="-122"/>
                <a:ea typeface="微软雅黑" panose="020B0503020204020204" charset="-122"/>
                <a:cs typeface="微软雅黑" panose="020B0503020204020204" charset="-122"/>
              </a:rPr>
              <a:t>弟（悌），</a:t>
            </a:r>
            <a:r>
              <a:rPr lang="en-US" altLang="zh-CN" sz="2400" dirty="0">
                <a:latin typeface="微软雅黑" panose="020B0503020204020204" charset="-122"/>
                <a:ea typeface="微软雅黑" panose="020B0503020204020204" charset="-122"/>
                <a:cs typeface="微软雅黑" panose="020B0503020204020204" charset="-122"/>
              </a:rPr>
              <a:t>……</a:t>
            </a:r>
            <a:r>
              <a:rPr lang="zh-CN" altLang="en-US" sz="2400" dirty="0">
                <a:latin typeface="微软雅黑" panose="020B0503020204020204" charset="-122"/>
                <a:ea typeface="微软雅黑" panose="020B0503020204020204" charset="-122"/>
                <a:cs typeface="微软雅黑" panose="020B0503020204020204" charset="-122"/>
              </a:rPr>
              <a:t>此便是</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rPr>
              <a:t>良知</a:t>
            </a:r>
            <a:r>
              <a:rPr lang="zh-CN" altLang="en-US" sz="2400" dirty="0">
                <a:latin typeface="微软雅黑" panose="020B0503020204020204" charset="-122"/>
                <a:ea typeface="微软雅黑" panose="020B0503020204020204" charset="-122"/>
                <a:cs typeface="微软雅黑" panose="020B0503020204020204" charset="-122"/>
              </a:rPr>
              <a:t>，不假外求。</a:t>
            </a:r>
            <a:r>
              <a:rPr lang="en-US" altLang="zh-CN" sz="2400" dirty="0">
                <a:latin typeface="微软雅黑" panose="020B0503020204020204" charset="-122"/>
                <a:ea typeface="微软雅黑" panose="020B0503020204020204" charset="-122"/>
                <a:cs typeface="微软雅黑" panose="020B0503020204020204" charset="-122"/>
              </a:rPr>
              <a:t> </a:t>
            </a:r>
            <a:endParaRPr lang="en-US" altLang="zh-CN" sz="2400" dirty="0">
              <a:latin typeface="微软雅黑" panose="020B0503020204020204" charset="-122"/>
              <a:ea typeface="微软雅黑" panose="020B0503020204020204" charset="-122"/>
              <a:cs typeface="微软雅黑" panose="020B0503020204020204" charset="-122"/>
            </a:endParaRPr>
          </a:p>
        </p:txBody>
      </p:sp>
      <p:sp>
        <p:nvSpPr>
          <p:cNvPr id="2" name="Text Box 7"/>
          <p:cNvSpPr txBox="1"/>
          <p:nvPr/>
        </p:nvSpPr>
        <p:spPr>
          <a:xfrm>
            <a:off x="1240155" y="4010025"/>
            <a:ext cx="7249160" cy="953135"/>
          </a:xfrm>
          <a:prstGeom prst="rect">
            <a:avLst/>
          </a:prstGeom>
          <a:solidFill>
            <a:srgbClr val="FFFF99"/>
          </a:solidFill>
          <a:ln w="9525">
            <a:noFill/>
          </a:ln>
        </p:spPr>
        <p:txBody>
          <a:bodyPr wrap="square">
            <a:spAutoFit/>
          </a:bodyPr>
          <a:p>
            <a:pPr lvl="1" eaLnBrk="1" hangingPunct="1"/>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mn-ea"/>
              </a:rPr>
              <a:t>方法论：</a:t>
            </a:r>
            <a:r>
              <a:rPr lang="zh-CN" altLang="zh-CN" sz="2800" b="1" dirty="0">
                <a:solidFill>
                  <a:srgbClr val="FF0000"/>
                </a:solidFill>
                <a:latin typeface="微软雅黑" panose="020B0503020204020204" charset="-122"/>
                <a:ea typeface="微软雅黑" panose="020B0503020204020204" charset="-122"/>
                <a:cs typeface="微软雅黑" panose="020B0503020204020204" charset="-122"/>
                <a:sym typeface="+mn-ea"/>
              </a:rPr>
              <a:t>“致良知”</a:t>
            </a: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mn-ea"/>
              </a:rPr>
              <a:t>和“知行合一”</a:t>
            </a:r>
            <a:r>
              <a:rPr lang="en-US" altLang="zh-CN" sz="2800" b="1" dirty="0">
                <a:solidFill>
                  <a:srgbClr val="FF0000"/>
                </a:solidFill>
                <a:latin typeface="微软雅黑" panose="020B0503020204020204" charset="-122"/>
                <a:ea typeface="微软雅黑" panose="020B0503020204020204" charset="-122"/>
                <a:cs typeface="微软雅黑" panose="020B0503020204020204" charset="-122"/>
                <a:sym typeface="+mn-ea"/>
              </a:rPr>
              <a:t>,</a:t>
            </a:r>
            <a:endParaRPr lang="en-US" altLang="zh-CN" sz="2800" b="1" dirty="0">
              <a:solidFill>
                <a:srgbClr val="FF0000"/>
              </a:solidFill>
              <a:latin typeface="微软雅黑" panose="020B0503020204020204" charset="-122"/>
              <a:ea typeface="微软雅黑" panose="020B0503020204020204" charset="-122"/>
              <a:cs typeface="微软雅黑" panose="020B0503020204020204" charset="-122"/>
            </a:endParaRPr>
          </a:p>
          <a:p>
            <a:pPr lvl="1" eaLnBrk="1" hangingPunct="1"/>
            <a:r>
              <a:rPr lang="en-US" altLang="zh-CN" sz="2800" b="1" dirty="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800" b="1" dirty="0">
                <a:solidFill>
                  <a:srgbClr val="FF0000"/>
                </a:solidFill>
                <a:latin typeface="微软雅黑" panose="020B0503020204020204" charset="-122"/>
                <a:ea typeface="微软雅黑" panose="020B0503020204020204" charset="-122"/>
                <a:cs typeface="微软雅黑" panose="020B0503020204020204" charset="-122"/>
                <a:sym typeface="+mn-ea"/>
              </a:rPr>
              <a:t>发明本心”，内心反省就可得到天理</a:t>
            </a:r>
            <a:endParaRPr lang="zh-CN" altLang="en-US" sz="2800" b="1" u="none" dirty="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500" fill="hold">
                                          <p:stCondLst>
                                            <p:cond delay="0"/>
                                          </p:stCondLst>
                                        </p:cTn>
                                        <p:tgtEl>
                                          <p:spTgt spid="83975"/>
                                        </p:tgtEl>
                                        <p:attrNameLst>
                                          <p:attrName>style.visibility</p:attrName>
                                        </p:attrNameLst>
                                      </p:cBhvr>
                                      <p:to>
                                        <p:strVal val="visible"/>
                                      </p:to>
                                    </p:set>
                                    <p:anim calcmode="lin" valueType="num">
                                      <p:cBhvr additive="base">
                                        <p:cTn id="7" dur="500" fill="hold"/>
                                        <p:tgtEl>
                                          <p:spTgt spid="83975"/>
                                        </p:tgtEl>
                                        <p:attrNameLst>
                                          <p:attrName>ppt_x</p:attrName>
                                        </p:attrNameLst>
                                      </p:cBhvr>
                                      <p:tavLst>
                                        <p:tav tm="0">
                                          <p:val>
                                            <p:strVal val="#ppt_x"/>
                                          </p:val>
                                        </p:tav>
                                        <p:tav tm="100000">
                                          <p:val>
                                            <p:strVal val="#ppt_x"/>
                                          </p:val>
                                        </p:tav>
                                      </p:tavLst>
                                    </p:anim>
                                    <p:anim calcmode="lin" valueType="num">
                                      <p:cBhvr additive="base">
                                        <p:cTn id="8" dur="500" fill="hold"/>
                                        <p:tgtEl>
                                          <p:spTgt spid="8397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500" fill="hold">
                                          <p:stCondLst>
                                            <p:cond delay="0"/>
                                          </p:stCondLst>
                                        </p:cTn>
                                        <p:tgtEl>
                                          <p:spTgt spid="6"/>
                                        </p:tgtEl>
                                        <p:attrNameLst>
                                          <p:attrName>style.visibility</p:attrName>
                                        </p:attrNameLst>
                                      </p:cBhvr>
                                      <p:to>
                                        <p:strVal val="visible"/>
                                      </p:to>
                                    </p:set>
                                    <p:animEffect transition="in" filter="slide(fromBottom)">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5" grpId="0" bldLvl="0" animBg="1"/>
      <p:bldP spid="2" grpId="0" bldLvl="0" animBg="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8" name="Rectangle 4"/>
          <p:cNvSpPr/>
          <p:nvPr/>
        </p:nvSpPr>
        <p:spPr>
          <a:xfrm>
            <a:off x="1073785" y="1400175"/>
            <a:ext cx="1719263" cy="953135"/>
          </a:xfrm>
          <a:prstGeom prst="rect">
            <a:avLst/>
          </a:prstGeom>
          <a:noFill/>
          <a:ln w="9525">
            <a:noFill/>
          </a:ln>
        </p:spPr>
        <p:txBody>
          <a:bodyPr wrap="square">
            <a:spAutoFit/>
          </a:bodyPr>
          <a:p>
            <a:pPr fontAlgn="auto">
              <a:lnSpc>
                <a:spcPts val="3360"/>
              </a:lnSpc>
            </a:pPr>
            <a:r>
              <a:rPr lang="en-US" altLang="zh-CN" sz="2400" b="1" u="none" dirty="0">
                <a:solidFill>
                  <a:srgbClr val="FF0000"/>
                </a:solidFill>
                <a:latin typeface="微软雅黑" panose="020B0503020204020204" charset="-122"/>
                <a:ea typeface="微软雅黑" panose="020B0503020204020204" charset="-122"/>
                <a:cs typeface="微软雅黑" panose="020B0503020204020204" charset="-122"/>
              </a:rPr>
              <a:t>① </a:t>
            </a:r>
            <a:r>
              <a:rPr lang="zh-CN" altLang="en-US" sz="2400" b="1" u="none" dirty="0">
                <a:solidFill>
                  <a:srgbClr val="FF0000"/>
                </a:solidFill>
                <a:latin typeface="微软雅黑" panose="020B0503020204020204" charset="-122"/>
                <a:ea typeface="微软雅黑" panose="020B0503020204020204" charset="-122"/>
                <a:cs typeface="微软雅黑" panose="020B0503020204020204" charset="-122"/>
              </a:rPr>
              <a:t>世界观： </a:t>
            </a:r>
            <a:endParaRPr lang="en-US" altLang="zh-CN" sz="2400" b="1" u="none" dirty="0">
              <a:solidFill>
                <a:srgbClr val="FF0000"/>
              </a:solidFill>
              <a:latin typeface="微软雅黑" panose="020B0503020204020204" charset="-122"/>
              <a:ea typeface="微软雅黑" panose="020B0503020204020204" charset="-122"/>
              <a:cs typeface="微软雅黑" panose="020B0503020204020204" charset="-122"/>
            </a:endParaRPr>
          </a:p>
          <a:p>
            <a:pPr fontAlgn="auto">
              <a:lnSpc>
                <a:spcPts val="3360"/>
              </a:lnSpc>
            </a:pPr>
            <a:r>
              <a:rPr lang="zh-CN" altLang="en-US" sz="2400" b="1" u="none" dirty="0">
                <a:solidFill>
                  <a:srgbClr val="FF0000"/>
                </a:solidFill>
                <a:latin typeface="微软雅黑" panose="020B0503020204020204" charset="-122"/>
                <a:ea typeface="微软雅黑" panose="020B0503020204020204" charset="-122"/>
                <a:cs typeface="微软雅黑" panose="020B0503020204020204" charset="-122"/>
              </a:rPr>
              <a:t>② 方法论：</a:t>
            </a:r>
            <a:endParaRPr lang="zh-CN" altLang="en-US" sz="2400" b="1" u="none"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11271" name="Text Box 7"/>
          <p:cNvSpPr txBox="1">
            <a:spLocks noChangeArrowheads="1"/>
          </p:cNvSpPr>
          <p:nvPr/>
        </p:nvSpPr>
        <p:spPr bwMode="auto">
          <a:xfrm>
            <a:off x="1334691" y="856298"/>
            <a:ext cx="3078956" cy="460375"/>
          </a:xfrm>
          <a:prstGeom prst="rect">
            <a:avLst/>
          </a:prstGeom>
          <a:noFill/>
          <a:ln w="9525">
            <a:noFill/>
            <a:miter lim="800000"/>
          </a:ln>
          <a:effectLst/>
        </p:spPr>
        <p:txBody>
          <a:bodyPr>
            <a:spAutoFit/>
          </a:bodyPr>
          <a:lstStyle/>
          <a:p>
            <a:pPr marR="0" defTabSz="914400">
              <a:spcBef>
                <a:spcPct val="50000"/>
              </a:spcBef>
              <a:buClrTx/>
              <a:buSzTx/>
              <a:buFontTx/>
              <a:buNone/>
              <a:defRPr/>
            </a:pPr>
            <a:r>
              <a:rPr kumimoji="1" lang="en-US" altLang="zh-CN" sz="2400" b="1" u="none"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1</a:t>
            </a:r>
            <a:r>
              <a:rPr kumimoji="1" lang="zh-CN" altLang="en-US" sz="2400" b="1" u="none"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、陆九渊的“心学”</a:t>
            </a:r>
            <a:endParaRPr kumimoji="1" lang="zh-CN" altLang="en-US" sz="2400" b="1" u="none"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p:txBody>
      </p:sp>
      <p:sp>
        <p:nvSpPr>
          <p:cNvPr id="11273" name="Rectangle 9"/>
          <p:cNvSpPr/>
          <p:nvPr/>
        </p:nvSpPr>
        <p:spPr>
          <a:xfrm>
            <a:off x="2919730" y="3750945"/>
            <a:ext cx="5820410" cy="521970"/>
          </a:xfrm>
          <a:prstGeom prst="rect">
            <a:avLst/>
          </a:prstGeom>
          <a:noFill/>
          <a:ln w="9525">
            <a:noFill/>
          </a:ln>
        </p:spPr>
        <p:txBody>
          <a:bodyPr wrap="square">
            <a:spAutoFit/>
          </a:bodyPr>
          <a:p>
            <a:pPr algn="l">
              <a:lnSpc>
                <a:spcPts val="3360"/>
              </a:lnSpc>
              <a:spcBef>
                <a:spcPct val="50000"/>
              </a:spcBef>
            </a:pPr>
            <a:r>
              <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rPr>
              <a:t> </a:t>
            </a:r>
            <a:r>
              <a:rPr lang="en-US" altLang="zh-CN" sz="2400" b="1" u="none" dirty="0">
                <a:solidFill>
                  <a:schemeClr val="tx1"/>
                </a:solidFill>
                <a:latin typeface="微软雅黑" panose="020B0503020204020204" charset="-122"/>
                <a:ea typeface="微软雅黑" panose="020B0503020204020204" charset="-122"/>
                <a:cs typeface="微软雅黑" panose="020B0503020204020204" charset="-122"/>
              </a:rPr>
              <a:t>“</a:t>
            </a: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sym typeface="+mn-ea"/>
              </a:rPr>
              <a:t>致良知”，“知行合一”</a:t>
            </a:r>
            <a:endPar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11274" name="Text Box 10"/>
          <p:cNvSpPr txBox="1">
            <a:spLocks noChangeArrowheads="1"/>
          </p:cNvSpPr>
          <p:nvPr/>
        </p:nvSpPr>
        <p:spPr bwMode="auto">
          <a:xfrm>
            <a:off x="1334691" y="2778840"/>
            <a:ext cx="5076825" cy="460375"/>
          </a:xfrm>
          <a:prstGeom prst="rect">
            <a:avLst/>
          </a:prstGeom>
          <a:noFill/>
          <a:ln w="9525">
            <a:noFill/>
            <a:miter lim="800000"/>
          </a:ln>
          <a:effectLst/>
        </p:spPr>
        <p:txBody>
          <a:bodyPr>
            <a:spAutoFit/>
          </a:bodyPr>
          <a:lstStyle/>
          <a:p>
            <a:pPr marR="0" defTabSz="914400">
              <a:spcBef>
                <a:spcPct val="50000"/>
              </a:spcBef>
              <a:buClrTx/>
              <a:buSzTx/>
              <a:buFontTx/>
              <a:buNone/>
              <a:defRPr/>
            </a:pPr>
            <a:r>
              <a:rPr kumimoji="1" lang="en-US" altLang="zh-CN" sz="2400" b="1" u="none"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2</a:t>
            </a:r>
            <a:r>
              <a:rPr kumimoji="1" lang="zh-CN" altLang="en-US" sz="2400" b="1" u="none"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a:t>
            </a:r>
            <a:r>
              <a:rPr kumimoji="1" lang="zh-CN" altLang="en-US" sz="2400" b="1" u="none" kern="1200" cap="none" spc="0" normalizeH="0" baseline="0" noProof="0">
                <a:latin typeface="微软雅黑" panose="020B0503020204020204" charset="-122"/>
                <a:ea typeface="微软雅黑" panose="020B0503020204020204" charset="-122"/>
                <a:cs typeface="微软雅黑" panose="020B0503020204020204" charset="-122"/>
              </a:rPr>
              <a:t>王守仁</a:t>
            </a:r>
            <a:r>
              <a:rPr kumimoji="1" lang="zh-CN" altLang="en-US" sz="2400" b="1" u="none"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的“心学”</a:t>
            </a:r>
            <a:endParaRPr kumimoji="1" lang="zh-CN" altLang="en-US" sz="2400" b="1" u="none"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p:txBody>
      </p:sp>
      <p:sp>
        <p:nvSpPr>
          <p:cNvPr id="89090" name="Text Box 2"/>
          <p:cNvSpPr txBox="1">
            <a:spLocks noChangeArrowheads="1"/>
          </p:cNvSpPr>
          <p:nvPr/>
        </p:nvSpPr>
        <p:spPr bwMode="auto">
          <a:xfrm>
            <a:off x="200025" y="1892618"/>
            <a:ext cx="644525" cy="1890713"/>
          </a:xfrm>
          <a:prstGeom prst="rect">
            <a:avLst/>
          </a:prstGeom>
          <a:noFill/>
          <a:ln w="9525">
            <a:noFill/>
            <a:miter lim="800000"/>
          </a:ln>
          <a:effectLst/>
        </p:spPr>
        <p:txBody>
          <a:bodyPr vert="eaVert">
            <a:spAutoFit/>
          </a:bodyPr>
          <a:p>
            <a:pPr marR="0" defTabSz="914400">
              <a:spcBef>
                <a:spcPct val="50000"/>
              </a:spcBef>
              <a:buClrTx/>
              <a:buSzTx/>
              <a:buFontTx/>
              <a:buNone/>
              <a:defRPr/>
            </a:pPr>
            <a:r>
              <a:rPr kumimoji="0" lang="zh-CN" altLang="en-US" sz="3000" b="1" u="none" kern="1200" cap="none" spc="0" normalizeH="0" baseline="0" noProof="0">
                <a:solidFill>
                  <a:srgbClr val="FF33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陆王心学</a:t>
            </a:r>
            <a:endParaRPr kumimoji="0" lang="zh-CN" altLang="en-US" sz="3000" b="1" u="none" kern="1200" cap="none" spc="0" normalizeH="0" baseline="0" noProof="0">
              <a:solidFill>
                <a:srgbClr val="FF33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p:txBody>
      </p:sp>
      <p:sp>
        <p:nvSpPr>
          <p:cNvPr id="3" name="左大括号 2"/>
          <p:cNvSpPr/>
          <p:nvPr/>
        </p:nvSpPr>
        <p:spPr>
          <a:xfrm>
            <a:off x="755650" y="856615"/>
            <a:ext cx="444500" cy="3562350"/>
          </a:xfrm>
          <a:prstGeom prst="leftBrace">
            <a:avLst/>
          </a:prstGeom>
          <a:noFill/>
          <a:ln w="38100" cap="flat" cmpd="sng" algn="ctr">
            <a:solidFill>
              <a:srgbClr val="0070C0"/>
            </a:solidFill>
            <a:prstDash val="solid"/>
            <a:round/>
            <a:headEnd type="none" w="med" len="med"/>
            <a:tailEnd type="none" w="med" len="med"/>
          </a:ln>
        </p:spPr>
        <p:txBody>
          <a:bodyPr vert="horz" wrap="square" lIns="68580" tIns="34290" rIns="68580" bIns="3429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0" lang="zh-CN" altLang="en-US" sz="2400" b="0" i="0" u="sng" strike="noStrike" cap="none" normalizeH="0" baseline="0" smtClean="0">
              <a:ln>
                <a:noFill/>
              </a:ln>
              <a:solidFill>
                <a:schemeClr val="tx1"/>
              </a:solidFill>
              <a:effectLst/>
              <a:latin typeface="微软雅黑" panose="020B0503020204020204" charset="-122"/>
              <a:ea typeface="微软雅黑" panose="020B0503020204020204" charset="-122"/>
              <a:cs typeface="微软雅黑" panose="020B0503020204020204" charset="-122"/>
            </a:endParaRPr>
          </a:p>
        </p:txBody>
      </p:sp>
      <p:sp>
        <p:nvSpPr>
          <p:cNvPr id="4" name="Rectangle 4"/>
          <p:cNvSpPr/>
          <p:nvPr/>
        </p:nvSpPr>
        <p:spPr>
          <a:xfrm>
            <a:off x="2577862" y="1432560"/>
            <a:ext cx="5292328" cy="460375"/>
          </a:xfrm>
          <a:prstGeom prst="rect">
            <a:avLst/>
          </a:prstGeom>
          <a:noFill/>
          <a:ln w="9525">
            <a:noFill/>
          </a:ln>
        </p:spPr>
        <p:txBody>
          <a:bodyPr>
            <a:spAutoFit/>
          </a:bodyPr>
          <a:p>
            <a:r>
              <a:rPr lang="en-US" altLang="zh-CN" sz="2400" b="1" u="none" dirty="0">
                <a:solidFill>
                  <a:schemeClr val="tx1"/>
                </a:solidFill>
                <a:latin typeface="微软雅黑" panose="020B0503020204020204" charset="-122"/>
                <a:ea typeface="微软雅黑" panose="020B0503020204020204" charset="-122"/>
                <a:cs typeface="微软雅黑" panose="020B0503020204020204" charset="-122"/>
              </a:rPr>
              <a:t>    </a:t>
            </a:r>
            <a:r>
              <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rPr>
              <a:t>心是万物本原，“心即理也” </a:t>
            </a:r>
            <a:endPar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5" name="Rectangle 4"/>
          <p:cNvSpPr/>
          <p:nvPr/>
        </p:nvSpPr>
        <p:spPr>
          <a:xfrm>
            <a:off x="2578100" y="1892935"/>
            <a:ext cx="5801995" cy="460375"/>
          </a:xfrm>
          <a:prstGeom prst="rect">
            <a:avLst/>
          </a:prstGeom>
          <a:noFill/>
          <a:ln w="9525">
            <a:noFill/>
          </a:ln>
        </p:spPr>
        <p:txBody>
          <a:bodyPr wrap="square">
            <a:spAutoFit/>
          </a:bodyPr>
          <a:p>
            <a:r>
              <a:rPr lang="en-US" altLang="zh-CN" sz="2400" b="1" u="none" dirty="0">
                <a:solidFill>
                  <a:schemeClr val="tx1"/>
                </a:solidFill>
                <a:latin typeface="微软雅黑" panose="020B0503020204020204" charset="-122"/>
                <a:ea typeface="微软雅黑" panose="020B0503020204020204" charset="-122"/>
                <a:cs typeface="微软雅黑" panose="020B0503020204020204" charset="-122"/>
              </a:rPr>
              <a:t>    “</a:t>
            </a:r>
            <a:r>
              <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rPr>
              <a:t>发明本心”以求理，进行内心反省</a:t>
            </a:r>
            <a:endPar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6" name="Rectangle 4"/>
          <p:cNvSpPr/>
          <p:nvPr/>
        </p:nvSpPr>
        <p:spPr>
          <a:xfrm>
            <a:off x="1200150" y="3273266"/>
            <a:ext cx="1719263" cy="953135"/>
          </a:xfrm>
          <a:prstGeom prst="rect">
            <a:avLst/>
          </a:prstGeom>
          <a:noFill/>
          <a:ln w="9525">
            <a:noFill/>
          </a:ln>
        </p:spPr>
        <p:txBody>
          <a:bodyPr wrap="square">
            <a:spAutoFit/>
          </a:bodyPr>
          <a:p>
            <a:pPr fontAlgn="auto">
              <a:lnSpc>
                <a:spcPts val="3360"/>
              </a:lnSpc>
            </a:pPr>
            <a:r>
              <a:rPr lang="en-US" altLang="zh-CN" sz="2400" b="1" u="none" dirty="0">
                <a:solidFill>
                  <a:srgbClr val="FF0000"/>
                </a:solidFill>
                <a:latin typeface="微软雅黑" panose="020B0503020204020204" charset="-122"/>
                <a:ea typeface="微软雅黑" panose="020B0503020204020204" charset="-122"/>
                <a:cs typeface="微软雅黑" panose="020B0503020204020204" charset="-122"/>
              </a:rPr>
              <a:t>① </a:t>
            </a:r>
            <a:r>
              <a:rPr lang="zh-CN" altLang="en-US" sz="2400" b="1" u="none" dirty="0">
                <a:solidFill>
                  <a:srgbClr val="FF0000"/>
                </a:solidFill>
                <a:latin typeface="微软雅黑" panose="020B0503020204020204" charset="-122"/>
                <a:ea typeface="微软雅黑" panose="020B0503020204020204" charset="-122"/>
                <a:cs typeface="微软雅黑" panose="020B0503020204020204" charset="-122"/>
              </a:rPr>
              <a:t>世界观：</a:t>
            </a:r>
            <a:endParaRPr lang="en-US" altLang="zh-CN" sz="2400" b="1" u="none" dirty="0">
              <a:solidFill>
                <a:srgbClr val="FF0000"/>
              </a:solidFill>
              <a:latin typeface="微软雅黑" panose="020B0503020204020204" charset="-122"/>
              <a:ea typeface="微软雅黑" panose="020B0503020204020204" charset="-122"/>
              <a:cs typeface="微软雅黑" panose="020B0503020204020204" charset="-122"/>
            </a:endParaRPr>
          </a:p>
          <a:p>
            <a:pPr fontAlgn="auto">
              <a:lnSpc>
                <a:spcPts val="3360"/>
              </a:lnSpc>
            </a:pPr>
            <a:r>
              <a:rPr lang="zh-CN" altLang="en-US" sz="2400" b="1" u="none" dirty="0">
                <a:solidFill>
                  <a:srgbClr val="FF0000"/>
                </a:solidFill>
                <a:latin typeface="微软雅黑" panose="020B0503020204020204" charset="-122"/>
                <a:ea typeface="微软雅黑" panose="020B0503020204020204" charset="-122"/>
                <a:cs typeface="微软雅黑" panose="020B0503020204020204" charset="-122"/>
              </a:rPr>
              <a:t>② 方法论：</a:t>
            </a:r>
            <a:endParaRPr lang="zh-CN" altLang="en-US" sz="2400" b="1" u="none"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260111" name="Text Box 15"/>
          <p:cNvSpPr txBox="1"/>
          <p:nvPr/>
        </p:nvSpPr>
        <p:spPr>
          <a:xfrm>
            <a:off x="2793206" y="3290808"/>
            <a:ext cx="4400550" cy="460375"/>
          </a:xfrm>
          <a:prstGeom prst="rect">
            <a:avLst/>
          </a:prstGeom>
          <a:noFill/>
          <a:ln w="9525">
            <a:noFill/>
          </a:ln>
        </p:spPr>
        <p:txBody>
          <a:bodyPr anchor="t">
            <a:spAutoFit/>
          </a:bodyPr>
          <a:p>
            <a:pPr>
              <a:spcBef>
                <a:spcPct val="50000"/>
              </a:spcBef>
            </a:pP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rPr>
              <a:t>“心外无物”“心外无理”</a:t>
            </a:r>
            <a:endParaRPr lang="zh-CN" altLang="en-US" sz="2400" b="1"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7" name="Text Box 2"/>
          <p:cNvSpPr txBox="1"/>
          <p:nvPr/>
        </p:nvSpPr>
        <p:spPr>
          <a:xfrm>
            <a:off x="89535" y="55245"/>
            <a:ext cx="9144000" cy="583565"/>
          </a:xfrm>
          <a:prstGeom prst="rect">
            <a:avLst/>
          </a:prstGeom>
          <a:noFill/>
          <a:ln w="9525">
            <a:noFill/>
          </a:ln>
        </p:spPr>
        <p:txBody>
          <a:bodyPr>
            <a:spAutoFit/>
          </a:bodyPr>
          <a:p>
            <a:r>
              <a:rPr lang="zh-CN" altLang="en-US" sz="3200" b="1" dirty="0">
                <a:solidFill>
                  <a:schemeClr val="tx1"/>
                </a:solidFill>
                <a:latin typeface="微软雅黑" panose="020B0503020204020204" charset="-122"/>
                <a:ea typeface="微软雅黑" panose="020B0503020204020204" charset="-122"/>
                <a:cs typeface="微软雅黑" panose="020B0503020204020204" charset="-122"/>
                <a:sym typeface="+mn-ea"/>
              </a:rPr>
              <a:t>二、儒学的新发展——宋明理学</a:t>
            </a:r>
            <a:endParaRPr lang="zh-CN" altLang="en-US" sz="3200" b="1" u="none"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500" fill="hold">
                                          <p:stCondLst>
                                            <p:cond delay="0"/>
                                          </p:stCondLst>
                                        </p:cTn>
                                        <p:tgtEl>
                                          <p:spTgt spid="11271"/>
                                        </p:tgtEl>
                                        <p:attrNameLst>
                                          <p:attrName>style.visibility</p:attrName>
                                        </p:attrNameLst>
                                      </p:cBhvr>
                                      <p:to>
                                        <p:strVal val="visible"/>
                                      </p:to>
                                    </p:set>
                                    <p:animEffect transition="in" filter="blinds(horizontal)">
                                      <p:cBhvr>
                                        <p:cTn id="7" dur="500"/>
                                        <p:tgtEl>
                                          <p:spTgt spid="1127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500" fill="hold">
                                          <p:stCondLst>
                                            <p:cond delay="0"/>
                                          </p:stCondLst>
                                        </p:cTn>
                                        <p:tgtEl>
                                          <p:spTgt spid="11268"/>
                                        </p:tgtEl>
                                        <p:attrNameLst>
                                          <p:attrName>style.visibility</p:attrName>
                                        </p:attrNameLst>
                                      </p:cBhvr>
                                      <p:to>
                                        <p:strVal val="visible"/>
                                      </p:to>
                                    </p:set>
                                    <p:animEffect transition="in" filter="blinds(horizontal)">
                                      <p:cBhvr>
                                        <p:cTn id="12" dur="500"/>
                                        <p:tgtEl>
                                          <p:spTgt spid="1126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500"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500" fill="hold">
                                          <p:stCondLst>
                                            <p:cond delay="0"/>
                                          </p:stCondLst>
                                        </p:cTn>
                                        <p:tgtEl>
                                          <p:spTgt spid="11274"/>
                                        </p:tgtEl>
                                        <p:attrNameLst>
                                          <p:attrName>style.visibility</p:attrName>
                                        </p:attrNameLst>
                                      </p:cBhvr>
                                      <p:to>
                                        <p:strVal val="visible"/>
                                      </p:to>
                                    </p:set>
                                    <p:animEffect transition="in" filter="blinds(horizontal)">
                                      <p:cBhvr>
                                        <p:cTn id="27" dur="500"/>
                                        <p:tgtEl>
                                          <p:spTgt spid="1127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500" fill="hold">
                                          <p:stCondLst>
                                            <p:cond delay="0"/>
                                          </p:stCondLst>
                                        </p:cTn>
                                        <p:tgtEl>
                                          <p:spTgt spid="6"/>
                                        </p:tgtEl>
                                        <p:attrNameLst>
                                          <p:attrName>style.visibility</p:attrName>
                                        </p:attrNameLst>
                                      </p:cBhvr>
                                      <p:to>
                                        <p:strVal val="visible"/>
                                      </p:to>
                                    </p:set>
                                    <p:animEffect transition="in" filter="blinds(horizontal)">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500" fill="hold">
                                          <p:stCondLst>
                                            <p:cond delay="0"/>
                                          </p:stCondLst>
                                        </p:cTn>
                                        <p:tgtEl>
                                          <p:spTgt spid="260111"/>
                                        </p:tgtEl>
                                        <p:attrNameLst>
                                          <p:attrName>style.visibility</p:attrName>
                                        </p:attrNameLst>
                                      </p:cBhvr>
                                      <p:to>
                                        <p:strVal val="visible"/>
                                      </p:to>
                                    </p:set>
                                    <p:anim calcmode="lin" valueType="num">
                                      <p:cBhvr>
                                        <p:cTn id="37" dur="500" fill="hold"/>
                                        <p:tgtEl>
                                          <p:spTgt spid="260111"/>
                                        </p:tgtEl>
                                        <p:attrNameLst>
                                          <p:attrName>ppt_x</p:attrName>
                                        </p:attrNameLst>
                                      </p:cBhvr>
                                      <p:tavLst>
                                        <p:tav tm="0">
                                          <p:val>
                                            <p:strVal val="#ppt_x"/>
                                          </p:val>
                                        </p:tav>
                                        <p:tav tm="100000">
                                          <p:val>
                                            <p:strVal val="#ppt_x"/>
                                          </p:val>
                                        </p:tav>
                                      </p:tavLst>
                                    </p:anim>
                                    <p:anim calcmode="lin" valueType="num">
                                      <p:cBhvr>
                                        <p:cTn id="38" dur="500" fill="hold"/>
                                        <p:tgtEl>
                                          <p:spTgt spid="2601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500" fill="hold">
                                          <p:stCondLst>
                                            <p:cond delay="0"/>
                                          </p:stCondLst>
                                        </p:cTn>
                                        <p:tgtEl>
                                          <p:spTgt spid="11273"/>
                                        </p:tgtEl>
                                        <p:attrNameLst>
                                          <p:attrName>style.visibility</p:attrName>
                                        </p:attrNameLst>
                                      </p:cBhvr>
                                      <p:to>
                                        <p:strVal val="visible"/>
                                      </p:to>
                                    </p:set>
                                    <p:animEffect transition="in" filter="blinds(horizontal)">
                                      <p:cBhvr>
                                        <p:cTn id="43" dur="500"/>
                                        <p:tgtEl>
                                          <p:spTgt spid="112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P spid="11271" grpId="0" bldLvl="0" animBg="1"/>
      <p:bldP spid="11273" grpId="0"/>
      <p:bldP spid="11274" grpId="0" bldLvl="0" animBg="1"/>
      <p:bldP spid="4" grpId="0"/>
      <p:bldP spid="5" grpId="0"/>
      <p:bldP spid="6" grpId="0"/>
      <p:bldP spid="2601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1490" name="文本框 191489"/>
          <p:cNvSpPr txBox="1"/>
          <p:nvPr/>
        </p:nvSpPr>
        <p:spPr>
          <a:xfrm>
            <a:off x="2376170" y="182484"/>
            <a:ext cx="4743450" cy="460375"/>
          </a:xfrm>
          <a:prstGeom prst="rect">
            <a:avLst/>
          </a:prstGeom>
          <a:noFill/>
          <a:ln w="9525">
            <a:noFill/>
          </a:ln>
        </p:spPr>
        <p:txBody>
          <a:bodyPr>
            <a:spAutoFit/>
          </a:bodyPr>
          <a:lstStyle/>
          <a:p>
            <a:pPr marR="0" defTabSz="914400" eaLnBrk="1" hangingPunct="1">
              <a:spcBef>
                <a:spcPct val="50000"/>
              </a:spcBef>
              <a:buClrTx/>
              <a:buSzTx/>
              <a:buFont typeface="Arial" panose="020B0604020202020204" pitchFamily="34" charset="0"/>
              <a:buNone/>
              <a:defRPr/>
            </a:pPr>
            <a:r>
              <a:rPr kumimoji="0" lang="zh-CN" altLang="en-US" sz="2400" b="1" kern="1200" cap="none" spc="0" normalizeH="0" baseline="0" noProof="0">
                <a:solidFill>
                  <a:srgbClr val="FF00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程朱理学与陆王心学的比较 </a:t>
            </a:r>
            <a:endParaRPr kumimoji="0" lang="zh-CN" altLang="en-US" sz="2400" b="1" kern="1200" cap="none" spc="0" normalizeH="0" baseline="0" noProof="0">
              <a:solidFill>
                <a:srgbClr val="FF0000"/>
              </a:solidFill>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p:txBody>
      </p:sp>
      <p:sp>
        <p:nvSpPr>
          <p:cNvPr id="191491" name="文本框 191490"/>
          <p:cNvSpPr txBox="1"/>
          <p:nvPr/>
        </p:nvSpPr>
        <p:spPr>
          <a:xfrm>
            <a:off x="1961912" y="4140597"/>
            <a:ext cx="5943600"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400" b="1" dirty="0">
                <a:latin typeface="黑体" panose="02010609060101010101" pitchFamily="49" charset="-122"/>
                <a:ea typeface="黑体" panose="02010609060101010101" pitchFamily="49" charset="-122"/>
              </a:rPr>
              <a:t>都承认理的存在，都是唯心主义思想</a:t>
            </a:r>
            <a:endParaRPr lang="zh-CN" altLang="en-US" sz="2400" b="1" dirty="0">
              <a:latin typeface="黑体" panose="02010609060101010101" pitchFamily="49" charset="-122"/>
              <a:ea typeface="黑体" panose="02010609060101010101" pitchFamily="49" charset="-122"/>
            </a:endParaRPr>
          </a:p>
        </p:txBody>
      </p:sp>
      <p:graphicFrame>
        <p:nvGraphicFramePr>
          <p:cNvPr id="191492" name="表格 191491"/>
          <p:cNvGraphicFramePr/>
          <p:nvPr/>
        </p:nvGraphicFramePr>
        <p:xfrm>
          <a:off x="236220" y="818515"/>
          <a:ext cx="8724265" cy="3114675"/>
        </p:xfrm>
        <a:graphic>
          <a:graphicData uri="http://schemas.openxmlformats.org/drawingml/2006/table">
            <a:tbl>
              <a:tblPr/>
              <a:tblGrid>
                <a:gridCol w="464820"/>
                <a:gridCol w="1728470"/>
                <a:gridCol w="2859405"/>
                <a:gridCol w="3671570"/>
              </a:tblGrid>
              <a:tr h="503555">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lang="zh-CN" altLang="en-US" sz="24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marL="68580" marR="68580" marT="34293" marB="34293"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lang="zh-CN" altLang="en-US" sz="24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marL="68580" marR="68580" marT="34293" marB="34293"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sz="2400" b="1" dirty="0">
                          <a:solidFill>
                            <a:schemeClr val="tx1"/>
                          </a:solidFill>
                          <a:ea typeface="黑体" panose="02010609060101010101" pitchFamily="49" charset="-122"/>
                        </a:rPr>
                        <a:t>理学</a:t>
                      </a:r>
                      <a:endParaRPr lang="zh-CN" altLang="en-US" sz="2400" b="1" dirty="0">
                        <a:solidFill>
                          <a:schemeClr val="tx1"/>
                        </a:solidFill>
                        <a:ea typeface="黑体" panose="02010609060101010101" pitchFamily="49" charset="-122"/>
                      </a:endParaRPr>
                    </a:p>
                  </a:txBody>
                  <a:tcPr marL="68580" marR="68580" marT="34293" marB="34293">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sz="2400" b="1" dirty="0">
                          <a:solidFill>
                            <a:schemeClr val="tx1"/>
                          </a:solidFill>
                          <a:ea typeface="黑体" panose="02010609060101010101" pitchFamily="49" charset="-122"/>
                        </a:rPr>
                        <a:t>心学</a:t>
                      </a:r>
                      <a:endParaRPr lang="zh-CN" altLang="en-US" sz="2400" b="1" dirty="0">
                        <a:solidFill>
                          <a:schemeClr val="tx1"/>
                        </a:solidFill>
                        <a:ea typeface="黑体" panose="02010609060101010101" pitchFamily="49" charset="-122"/>
                      </a:endParaRPr>
                    </a:p>
                  </a:txBody>
                  <a:tcPr marL="68580" marR="68580" marT="34293" marB="34293">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r>
              <a:tr h="753745">
                <a:tc rowSpan="3">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sz="24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不同点</a:t>
                      </a:r>
                      <a:endParaRPr lang="zh-CN" altLang="en-US" sz="24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marL="68580" marR="68580" marT="34293" marB="34293"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sz="24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世界观</a:t>
                      </a:r>
                      <a:endParaRPr lang="zh-CN" altLang="en-US" sz="24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marL="68580" marR="68580" marT="34293" marB="34293"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400" dirty="0">
                        <a:solidFill>
                          <a:schemeClr val="tx1"/>
                        </a:solidFill>
                      </a:endParaRPr>
                    </a:p>
                  </a:txBody>
                  <a:tcPr marL="68580" marR="68580" marT="34293" marB="34293">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400" dirty="0">
                        <a:solidFill>
                          <a:schemeClr val="tx1"/>
                        </a:solidFill>
                      </a:endParaRPr>
                    </a:p>
                  </a:txBody>
                  <a:tcPr marL="68580" marR="68580" marT="34293" marB="34293">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r>
              <a:tr h="991235">
                <a:tc vMerge="1">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sz="24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方法论</a:t>
                      </a:r>
                      <a:endParaRPr lang="zh-CN" altLang="en-US" sz="24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marL="68580" marR="68580" marT="34293" marB="34293"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400" dirty="0">
                        <a:solidFill>
                          <a:schemeClr val="tx1"/>
                        </a:solidFill>
                      </a:endParaRPr>
                    </a:p>
                  </a:txBody>
                  <a:tcPr marL="68580" marR="68580" marT="34293" marB="34293">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400" dirty="0">
                        <a:solidFill>
                          <a:schemeClr val="tx1"/>
                        </a:solidFill>
                      </a:endParaRPr>
                    </a:p>
                  </a:txBody>
                  <a:tcPr marL="68580" marR="68580" marT="34293" marB="34293">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r>
              <a:tr h="866140">
                <a:tc vMerge="1">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B w="38100" cap="flat" cmpd="sng">
                      <a:solidFill>
                        <a:srgbClr val="000066"/>
                      </a:solidFill>
                      <a:prstDash val="solid"/>
                      <a:headEnd type="none" w="med" len="med"/>
                      <a:tailEnd type="none" w="med" len="med"/>
                    </a:lnB>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sz="24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rPr>
                        <a:t>哲学范畴</a:t>
                      </a:r>
                      <a:endParaRPr lang="zh-CN" altLang="en-US" sz="2400" b="1" dirty="0">
                        <a:solidFill>
                          <a:schemeClr val="tx1"/>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marL="68580" marR="68580" marT="34293" marB="34293"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400" dirty="0">
                        <a:solidFill>
                          <a:schemeClr val="tx1"/>
                        </a:solidFill>
                      </a:endParaRPr>
                    </a:p>
                  </a:txBody>
                  <a:tcPr marL="68580" marR="68580" marT="34293" marB="34293">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endParaRPr lang="zh-CN" altLang="en-US" sz="2400" dirty="0">
                        <a:solidFill>
                          <a:schemeClr val="tx1"/>
                        </a:solidFill>
                      </a:endParaRPr>
                    </a:p>
                  </a:txBody>
                  <a:tcPr marL="68580" marR="68580" marT="34293" marB="34293">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r>
            </a:tbl>
          </a:graphicData>
        </a:graphic>
      </p:graphicFrame>
      <p:sp>
        <p:nvSpPr>
          <p:cNvPr id="191518" name="文本框 191517"/>
          <p:cNvSpPr txBox="1"/>
          <p:nvPr/>
        </p:nvSpPr>
        <p:spPr>
          <a:xfrm>
            <a:off x="2376170" y="1501140"/>
            <a:ext cx="3139440" cy="4603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sz="2400" b="1" dirty="0">
                <a:ea typeface="黑体" panose="02010609060101010101" pitchFamily="49" charset="-122"/>
              </a:rPr>
              <a:t>“</a:t>
            </a:r>
            <a:r>
              <a:rPr lang="zh-CN" altLang="en-US" sz="2400" b="1" dirty="0">
                <a:ea typeface="黑体" panose="02010609060101010101" pitchFamily="49" charset="-122"/>
              </a:rPr>
              <a:t>理”是万物的本原</a:t>
            </a:r>
            <a:endParaRPr lang="zh-CN" altLang="en-US" sz="2400" b="1" dirty="0">
              <a:ea typeface="黑体" panose="02010609060101010101" pitchFamily="49" charset="-122"/>
            </a:endParaRPr>
          </a:p>
        </p:txBody>
      </p:sp>
      <p:sp>
        <p:nvSpPr>
          <p:cNvPr id="191519" name="文本框 191518"/>
          <p:cNvSpPr txBox="1"/>
          <p:nvPr/>
        </p:nvSpPr>
        <p:spPr>
          <a:xfrm>
            <a:off x="5464969" y="1500981"/>
            <a:ext cx="3091180" cy="4603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sz="2400" b="1" dirty="0">
                <a:solidFill>
                  <a:srgbClr val="0000FF"/>
                </a:solidFill>
                <a:ea typeface="黑体" panose="02010609060101010101" pitchFamily="49" charset="-122"/>
              </a:rPr>
              <a:t>“</a:t>
            </a:r>
            <a:r>
              <a:rPr lang="zh-CN" altLang="en-US" sz="2400" b="1" dirty="0">
                <a:solidFill>
                  <a:srgbClr val="0000FF"/>
                </a:solidFill>
                <a:ea typeface="黑体" panose="02010609060101010101" pitchFamily="49" charset="-122"/>
              </a:rPr>
              <a:t>心”是万物的本原 </a:t>
            </a:r>
            <a:endParaRPr lang="zh-CN" altLang="en-US" sz="2400" b="1" dirty="0">
              <a:solidFill>
                <a:srgbClr val="0000FF"/>
              </a:solidFill>
              <a:ea typeface="黑体" panose="02010609060101010101" pitchFamily="49" charset="-122"/>
            </a:endParaRPr>
          </a:p>
        </p:txBody>
      </p:sp>
      <p:sp>
        <p:nvSpPr>
          <p:cNvPr id="191520" name="文本框 191519"/>
          <p:cNvSpPr txBox="1"/>
          <p:nvPr/>
        </p:nvSpPr>
        <p:spPr>
          <a:xfrm>
            <a:off x="2666365" y="3277235"/>
            <a:ext cx="3148330" cy="4603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400" b="1" dirty="0">
                <a:ea typeface="黑体" panose="02010609060101010101" pitchFamily="49" charset="-122"/>
              </a:rPr>
              <a:t>客观唯心主义</a:t>
            </a:r>
            <a:endParaRPr lang="zh-CN" altLang="en-US" sz="2400" b="1" dirty="0">
              <a:ea typeface="黑体" panose="02010609060101010101" pitchFamily="49" charset="-122"/>
            </a:endParaRPr>
          </a:p>
        </p:txBody>
      </p:sp>
      <p:sp>
        <p:nvSpPr>
          <p:cNvPr id="191521" name="文本框 191520"/>
          <p:cNvSpPr txBox="1"/>
          <p:nvPr/>
        </p:nvSpPr>
        <p:spPr>
          <a:xfrm>
            <a:off x="5472430" y="3277235"/>
            <a:ext cx="2803525" cy="4603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None/>
            </a:pPr>
            <a:r>
              <a:rPr lang="zh-CN" altLang="en-US" sz="2400" b="1" dirty="0">
                <a:solidFill>
                  <a:srgbClr val="0000FF"/>
                </a:solidFill>
                <a:ea typeface="黑体" panose="02010609060101010101" pitchFamily="49" charset="-122"/>
              </a:rPr>
              <a:t>主观唯心主义思想</a:t>
            </a:r>
            <a:endParaRPr lang="zh-CN" altLang="en-US" sz="2400" b="1" dirty="0">
              <a:solidFill>
                <a:srgbClr val="0000FF"/>
              </a:solidFill>
              <a:ea typeface="黑体" panose="02010609060101010101" pitchFamily="49" charset="-122"/>
            </a:endParaRPr>
          </a:p>
        </p:txBody>
      </p:sp>
      <p:sp>
        <p:nvSpPr>
          <p:cNvPr id="191522" name="文本框 191521"/>
          <p:cNvSpPr txBox="1"/>
          <p:nvPr/>
        </p:nvSpPr>
        <p:spPr>
          <a:xfrm>
            <a:off x="2496820" y="2152650"/>
            <a:ext cx="2520315" cy="4603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400" b="1" dirty="0">
                <a:ea typeface="黑体" panose="02010609060101010101" pitchFamily="49" charset="-122"/>
              </a:rPr>
              <a:t>强调“格物致知” </a:t>
            </a:r>
            <a:endParaRPr lang="zh-CN" altLang="en-US" sz="2400" b="1" dirty="0">
              <a:ea typeface="黑体" panose="02010609060101010101" pitchFamily="49" charset="-122"/>
            </a:endParaRPr>
          </a:p>
        </p:txBody>
      </p:sp>
      <p:sp>
        <p:nvSpPr>
          <p:cNvPr id="191523" name="文本框 191522"/>
          <p:cNvSpPr txBox="1"/>
          <p:nvPr/>
        </p:nvSpPr>
        <p:spPr>
          <a:xfrm>
            <a:off x="5314950" y="2152650"/>
            <a:ext cx="3896995" cy="4603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sz="2400" b="1" dirty="0">
                <a:solidFill>
                  <a:srgbClr val="0000FF"/>
                </a:solidFill>
                <a:ea typeface="黑体" panose="02010609060101010101" pitchFamily="49" charset="-122"/>
              </a:rPr>
              <a:t>“</a:t>
            </a:r>
            <a:r>
              <a:rPr lang="zh-CN" altLang="en-US" sz="2400" b="1" dirty="0">
                <a:solidFill>
                  <a:srgbClr val="0000FF"/>
                </a:solidFill>
                <a:ea typeface="黑体" panose="02010609060101010101" pitchFamily="49" charset="-122"/>
              </a:rPr>
              <a:t>发明本心”</a:t>
            </a:r>
            <a:r>
              <a:rPr lang="en-US" altLang="zh-CN" sz="2400" b="1" dirty="0">
                <a:solidFill>
                  <a:srgbClr val="0000FF"/>
                </a:solidFill>
                <a:ea typeface="黑体" panose="02010609060101010101" pitchFamily="49" charset="-122"/>
              </a:rPr>
              <a:t>,“</a:t>
            </a:r>
            <a:r>
              <a:rPr lang="zh-CN" altLang="en-US" sz="2400" b="1" dirty="0">
                <a:solidFill>
                  <a:srgbClr val="0000FF"/>
                </a:solidFill>
                <a:ea typeface="黑体" panose="02010609060101010101" pitchFamily="49" charset="-122"/>
              </a:rPr>
              <a:t>致良知”</a:t>
            </a:r>
            <a:endParaRPr lang="zh-CN" altLang="en-US" sz="2400" b="1" dirty="0">
              <a:solidFill>
                <a:srgbClr val="0000FF"/>
              </a:solidFill>
              <a:ea typeface="黑体" panose="02010609060101010101" pitchFamily="49" charset="-122"/>
            </a:endParaRPr>
          </a:p>
        </p:txBody>
      </p:sp>
      <p:sp>
        <p:nvSpPr>
          <p:cNvPr id="191524" name="文本框 191523"/>
          <p:cNvSpPr txBox="1"/>
          <p:nvPr/>
        </p:nvSpPr>
        <p:spPr>
          <a:xfrm>
            <a:off x="2400300" y="2541905"/>
            <a:ext cx="3562350" cy="460375"/>
          </a:xfrm>
          <a:prstGeom prst="rect">
            <a:avLst/>
          </a:prstGeom>
          <a:noFill/>
          <a:ln w="9525">
            <a:noFill/>
          </a:ln>
        </p:spPr>
        <p:txBody>
          <a:bodyPr wrap="square">
            <a:spAutoFit/>
          </a:bodyPr>
          <a:lstStyle/>
          <a:p>
            <a:pPr marR="0" defTabSz="914400" eaLnBrk="1" hangingPunct="1">
              <a:buClrTx/>
              <a:buSzTx/>
              <a:buFont typeface="Arial" panose="020B0604020202020204" pitchFamily="34" charset="0"/>
              <a:buNone/>
              <a:defRPr/>
            </a:pPr>
            <a:r>
              <a:rPr kumimoji="0" lang="en-US" altLang="zh-CN" sz="2400" b="1" kern="1200" cap="none" spc="0" normalizeH="0" baseline="0" noProof="1">
                <a:solidFill>
                  <a:srgbClr val="660066"/>
                </a:solidFill>
                <a:effectLst>
                  <a:outerShdw blurRad="38100" dist="38100" dir="2700000">
                    <a:srgbClr val="C0C0C0"/>
                  </a:outerShdw>
                </a:effectLst>
                <a:latin typeface="黑体" panose="02010609060101010101" pitchFamily="49" charset="-122"/>
                <a:ea typeface="黑体" panose="02010609060101010101" pitchFamily="49" charset="-122"/>
                <a:cs typeface="+mn-ea"/>
              </a:rPr>
              <a:t>(</a:t>
            </a:r>
            <a:r>
              <a:rPr kumimoji="0" lang="zh-CN" altLang="en-US" sz="2400" b="1" kern="1200" cap="none" spc="0" normalizeH="0" baseline="0" noProof="1">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ea"/>
              </a:rPr>
              <a:t>通过外物求”理”</a:t>
            </a:r>
            <a:r>
              <a:rPr kumimoji="0" lang="en-US" altLang="zh-CN" sz="2400" b="1" kern="1200" cap="none" spc="0" normalizeH="0" baseline="0" noProof="1">
                <a:solidFill>
                  <a:srgbClr val="660066"/>
                </a:solidFill>
                <a:effectLst>
                  <a:outerShdw blurRad="38100" dist="38100" dir="2700000">
                    <a:srgbClr val="C0C0C0"/>
                  </a:outerShdw>
                </a:effectLst>
                <a:latin typeface="黑体" panose="02010609060101010101" pitchFamily="49" charset="-122"/>
                <a:ea typeface="黑体" panose="02010609060101010101" pitchFamily="49" charset="-122"/>
                <a:cs typeface="+mn-ea"/>
              </a:rPr>
              <a:t>)</a:t>
            </a:r>
            <a:endParaRPr kumimoji="0" lang="en-US" altLang="zh-CN" sz="2400" b="1" kern="1200" cap="none" spc="0" normalizeH="0" baseline="0" noProof="1">
              <a:solidFill>
                <a:srgbClr val="660066"/>
              </a:solidFill>
              <a:effectLst>
                <a:outerShdw blurRad="38100" dist="38100" dir="2700000">
                  <a:srgbClr val="C0C0C0"/>
                </a:outerShdw>
              </a:effectLst>
              <a:latin typeface="黑体" panose="02010609060101010101" pitchFamily="49" charset="-122"/>
              <a:ea typeface="黑体" panose="02010609060101010101" pitchFamily="49" charset="-122"/>
              <a:cs typeface="+mn-cs"/>
            </a:endParaRPr>
          </a:p>
        </p:txBody>
      </p:sp>
      <p:sp>
        <p:nvSpPr>
          <p:cNvPr id="191525" name="文本框 191524"/>
          <p:cNvSpPr txBox="1"/>
          <p:nvPr/>
        </p:nvSpPr>
        <p:spPr>
          <a:xfrm>
            <a:off x="5459730" y="2521585"/>
            <a:ext cx="3191510" cy="460375"/>
          </a:xfrm>
          <a:prstGeom prst="rect">
            <a:avLst/>
          </a:prstGeom>
          <a:noFill/>
          <a:ln w="9525">
            <a:noFill/>
          </a:ln>
        </p:spPr>
        <p:txBody>
          <a:bodyPr wrap="square">
            <a:spAutoFit/>
          </a:bodyPr>
          <a:lstStyle/>
          <a:p>
            <a:pPr marR="0" defTabSz="914400" eaLnBrk="1" hangingPunct="1">
              <a:buClrTx/>
              <a:buSzTx/>
              <a:buFont typeface="Arial" panose="020B0604020202020204" pitchFamily="34" charset="0"/>
              <a:buNone/>
              <a:defRPr/>
            </a:pPr>
            <a:r>
              <a:rPr kumimoji="0" lang="en-US" altLang="zh-CN" sz="2400" b="1" kern="1200" cap="none" spc="0" normalizeH="0" baseline="0" noProof="1">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ea"/>
              </a:rPr>
              <a:t>(</a:t>
            </a:r>
            <a:r>
              <a:rPr kumimoji="0" lang="zh-CN" altLang="en-US" sz="2400" b="1" kern="1200" cap="none" spc="0" normalizeH="0" baseline="0" noProof="1">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ea"/>
              </a:rPr>
              <a:t>通过内心的反省</a:t>
            </a:r>
            <a:r>
              <a:rPr kumimoji="0" lang="en-US" altLang="zh-CN" sz="2400" b="1" kern="1200" cap="none" spc="0" normalizeH="0" baseline="0" noProof="1">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ea"/>
              </a:rPr>
              <a:t>)</a:t>
            </a:r>
            <a:endParaRPr kumimoji="0" lang="en-US" altLang="zh-CN" sz="2400" b="1" kern="1200" cap="none" spc="0" normalizeH="0" baseline="0" noProof="1">
              <a:solidFill>
                <a:srgbClr val="FF0000"/>
              </a:solidFill>
              <a:effectLst>
                <a:outerShdw blurRad="38100" dist="38100" dir="2700000">
                  <a:srgbClr val="C0C0C0"/>
                </a:outerShdw>
              </a:effectLst>
              <a:latin typeface="黑体" panose="02010609060101010101" pitchFamily="49" charset="-122"/>
              <a:ea typeface="黑体" panose="02010609060101010101" pitchFamily="49" charset="-122"/>
              <a:cs typeface="+mn-cs"/>
            </a:endParaRPr>
          </a:p>
        </p:txBody>
      </p:sp>
      <p:sp>
        <p:nvSpPr>
          <p:cNvPr id="191526" name="文本框 191525"/>
          <p:cNvSpPr txBox="1"/>
          <p:nvPr/>
        </p:nvSpPr>
        <p:spPr>
          <a:xfrm>
            <a:off x="625316" y="4140597"/>
            <a:ext cx="2000250"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400" b="1" dirty="0">
                <a:solidFill>
                  <a:srgbClr val="FF0000"/>
                </a:solidFill>
              </a:rPr>
              <a:t>相同点：</a:t>
            </a:r>
            <a:endParaRPr lang="zh-CN" altLang="en-US" sz="2400" b="1"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1518"/>
                                        </p:tgtEl>
                                        <p:attrNameLst>
                                          <p:attrName>style.visibility</p:attrName>
                                        </p:attrNameLst>
                                      </p:cBhvr>
                                      <p:to>
                                        <p:strVal val="visible"/>
                                      </p:to>
                                    </p:set>
                                    <p:animEffect transition="in" filter="blinds(horizontal)">
                                      <p:cBhvr>
                                        <p:cTn id="7" dur="500"/>
                                        <p:tgtEl>
                                          <p:spTgt spid="1915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1519"/>
                                        </p:tgtEl>
                                        <p:attrNameLst>
                                          <p:attrName>style.visibility</p:attrName>
                                        </p:attrNameLst>
                                      </p:cBhvr>
                                      <p:to>
                                        <p:strVal val="visible"/>
                                      </p:to>
                                    </p:set>
                                    <p:animEffect transition="in" filter="blinds(horizontal)">
                                      <p:cBhvr>
                                        <p:cTn id="12" dur="500"/>
                                        <p:tgtEl>
                                          <p:spTgt spid="19151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1522"/>
                                        </p:tgtEl>
                                        <p:attrNameLst>
                                          <p:attrName>style.visibility</p:attrName>
                                        </p:attrNameLst>
                                      </p:cBhvr>
                                      <p:to>
                                        <p:strVal val="visible"/>
                                      </p:to>
                                    </p:set>
                                    <p:animEffect transition="in" filter="blinds(horizontal)">
                                      <p:cBhvr>
                                        <p:cTn id="17" dur="500"/>
                                        <p:tgtEl>
                                          <p:spTgt spid="19152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1524"/>
                                        </p:tgtEl>
                                        <p:attrNameLst>
                                          <p:attrName>style.visibility</p:attrName>
                                        </p:attrNameLst>
                                      </p:cBhvr>
                                      <p:to>
                                        <p:strVal val="visible"/>
                                      </p:to>
                                    </p:set>
                                    <p:animEffect transition="in" filter="blinds(horizontal)">
                                      <p:cBhvr>
                                        <p:cTn id="22" dur="500"/>
                                        <p:tgtEl>
                                          <p:spTgt spid="19152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91523"/>
                                        </p:tgtEl>
                                        <p:attrNameLst>
                                          <p:attrName>style.visibility</p:attrName>
                                        </p:attrNameLst>
                                      </p:cBhvr>
                                      <p:to>
                                        <p:strVal val="visible"/>
                                      </p:to>
                                    </p:set>
                                    <p:animEffect transition="in" filter="blinds(horizontal)">
                                      <p:cBhvr>
                                        <p:cTn id="27" dur="500"/>
                                        <p:tgtEl>
                                          <p:spTgt spid="19152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91525"/>
                                        </p:tgtEl>
                                        <p:attrNameLst>
                                          <p:attrName>style.visibility</p:attrName>
                                        </p:attrNameLst>
                                      </p:cBhvr>
                                      <p:to>
                                        <p:strVal val="visible"/>
                                      </p:to>
                                    </p:set>
                                    <p:animEffect transition="in" filter="blinds(horizontal)">
                                      <p:cBhvr>
                                        <p:cTn id="32" dur="500"/>
                                        <p:tgtEl>
                                          <p:spTgt spid="191525"/>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1520"/>
                                        </p:tgtEl>
                                        <p:attrNameLst>
                                          <p:attrName>style.visibility</p:attrName>
                                        </p:attrNameLst>
                                      </p:cBhvr>
                                      <p:to>
                                        <p:strVal val="visible"/>
                                      </p:to>
                                    </p:set>
                                    <p:anim calcmode="lin" valueType="num">
                                      <p:cBhvr additive="base">
                                        <p:cTn id="37" dur="500" fill="hold"/>
                                        <p:tgtEl>
                                          <p:spTgt spid="191520"/>
                                        </p:tgtEl>
                                        <p:attrNameLst>
                                          <p:attrName>ppt_x</p:attrName>
                                        </p:attrNameLst>
                                      </p:cBhvr>
                                      <p:tavLst>
                                        <p:tav tm="0">
                                          <p:val>
                                            <p:strVal val="#ppt_x"/>
                                          </p:val>
                                        </p:tav>
                                        <p:tav tm="100000">
                                          <p:val>
                                            <p:strVal val="#ppt_x"/>
                                          </p:val>
                                        </p:tav>
                                      </p:tavLst>
                                    </p:anim>
                                    <p:anim calcmode="lin" valueType="num">
                                      <p:cBhvr additive="base">
                                        <p:cTn id="38" dur="500" fill="hold"/>
                                        <p:tgtEl>
                                          <p:spTgt spid="19152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91521"/>
                                        </p:tgtEl>
                                        <p:attrNameLst>
                                          <p:attrName>style.visibility</p:attrName>
                                        </p:attrNameLst>
                                      </p:cBhvr>
                                      <p:to>
                                        <p:strVal val="visible"/>
                                      </p:to>
                                    </p:set>
                                    <p:anim calcmode="lin" valueType="num">
                                      <p:cBhvr additive="base">
                                        <p:cTn id="43" dur="500" fill="hold"/>
                                        <p:tgtEl>
                                          <p:spTgt spid="191521"/>
                                        </p:tgtEl>
                                        <p:attrNameLst>
                                          <p:attrName>ppt_x</p:attrName>
                                        </p:attrNameLst>
                                      </p:cBhvr>
                                      <p:tavLst>
                                        <p:tav tm="0">
                                          <p:val>
                                            <p:strVal val="#ppt_x"/>
                                          </p:val>
                                        </p:tav>
                                        <p:tav tm="100000">
                                          <p:val>
                                            <p:strVal val="#ppt_x"/>
                                          </p:val>
                                        </p:tav>
                                      </p:tavLst>
                                    </p:anim>
                                    <p:anim calcmode="lin" valueType="num">
                                      <p:cBhvr additive="base">
                                        <p:cTn id="44" dur="500" fill="hold"/>
                                        <p:tgtEl>
                                          <p:spTgt spid="19152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91526"/>
                                        </p:tgtEl>
                                        <p:attrNameLst>
                                          <p:attrName>style.visibility</p:attrName>
                                        </p:attrNameLst>
                                      </p:cBhvr>
                                      <p:to>
                                        <p:strVal val="visible"/>
                                      </p:to>
                                    </p:set>
                                    <p:animEffect transition="in" filter="blinds(horizontal)">
                                      <p:cBhvr>
                                        <p:cTn id="49" dur="500"/>
                                        <p:tgtEl>
                                          <p:spTgt spid="191526"/>
                                        </p:tgtEl>
                                      </p:cBhvr>
                                    </p:animEffect>
                                  </p:childTnLst>
                                </p:cTn>
                              </p:par>
                            </p:childTnLst>
                          </p:cTn>
                        </p:par>
                      </p:childTnLst>
                    </p:cTn>
                  </p:par>
                  <p:par>
                    <p:cTn id="50" fill="hold">
                      <p:stCondLst>
                        <p:cond delay="indefinite"/>
                      </p:stCondLst>
                      <p:childTnLst>
                        <p:par>
                          <p:cTn id="51" fill="hold">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91491"/>
                                        </p:tgtEl>
                                        <p:attrNameLst>
                                          <p:attrName>style.visibility</p:attrName>
                                        </p:attrNameLst>
                                      </p:cBhvr>
                                      <p:to>
                                        <p:strVal val="visible"/>
                                      </p:to>
                                    </p:set>
                                    <p:animEffect transition="in" filter="blinds(horizontal)">
                                      <p:cBhvr>
                                        <p:cTn id="54" dur="500"/>
                                        <p:tgtEl>
                                          <p:spTgt spid="1914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491" grpId="0"/>
      <p:bldP spid="191518" grpId="0"/>
      <p:bldP spid="191519" grpId="0"/>
      <p:bldP spid="191520" grpId="0"/>
      <p:bldP spid="191521" grpId="0"/>
      <p:bldP spid="191522" grpId="0"/>
      <p:bldP spid="191523" grpId="0"/>
      <p:bldP spid="191524" grpId="0"/>
      <p:bldP spid="191525" grpId="0"/>
      <p:bldP spid="191526" grpId="0"/>
    </p:bld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64514" name="文本框 23553"/>
          <p:cNvSpPr txBox="1"/>
          <p:nvPr/>
        </p:nvSpPr>
        <p:spPr>
          <a:xfrm>
            <a:off x="3486150" y="0"/>
            <a:ext cx="4743450"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400" dirty="0">
                <a:solidFill>
                  <a:srgbClr val="FF0000"/>
                </a:solidFill>
                <a:latin typeface="微软雅黑" panose="020B0503020204020204" charset="-122"/>
                <a:ea typeface="微软雅黑" panose="020B0503020204020204" charset="-122"/>
              </a:rPr>
              <a:t>判断以下材料各自的归属？</a:t>
            </a:r>
            <a:endParaRPr lang="zh-CN" altLang="en-US" sz="2400" dirty="0">
              <a:solidFill>
                <a:srgbClr val="FF0000"/>
              </a:solidFill>
              <a:latin typeface="微软雅黑" panose="020B0503020204020204" charset="-122"/>
              <a:ea typeface="微软雅黑" panose="020B0503020204020204" charset="-122"/>
            </a:endParaRPr>
          </a:p>
        </p:txBody>
      </p:sp>
      <p:sp>
        <p:nvSpPr>
          <p:cNvPr id="64515" name="文本框 23554"/>
          <p:cNvSpPr txBox="1"/>
          <p:nvPr/>
        </p:nvSpPr>
        <p:spPr>
          <a:xfrm>
            <a:off x="547370" y="571500"/>
            <a:ext cx="6710680" cy="390017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sz="2250" dirty="0">
                <a:solidFill>
                  <a:schemeClr val="tx1"/>
                </a:solidFill>
                <a:latin typeface="微软雅黑" panose="020B0503020204020204" charset="-122"/>
                <a:ea typeface="微软雅黑" panose="020B0503020204020204" charset="-122"/>
              </a:rPr>
              <a:t>1.</a:t>
            </a:r>
            <a:r>
              <a:rPr lang="zh-CN" altLang="en-US" sz="2250" dirty="0">
                <a:solidFill>
                  <a:schemeClr val="tx1"/>
                </a:solidFill>
                <a:latin typeface="微软雅黑" panose="020B0503020204020204" charset="-122"/>
                <a:ea typeface="微软雅黑" panose="020B0503020204020204" charset="-122"/>
              </a:rPr>
              <a:t>我的灵明便是天地万物的主宰</a:t>
            </a:r>
            <a:r>
              <a:rPr lang="en-US" altLang="zh-CN" sz="2250" dirty="0">
                <a:solidFill>
                  <a:schemeClr val="tx1"/>
                </a:solidFill>
                <a:latin typeface="微软雅黑" panose="020B0503020204020204" charset="-122"/>
                <a:ea typeface="微软雅黑" panose="020B0503020204020204" charset="-122"/>
              </a:rPr>
              <a:t>……</a:t>
            </a:r>
            <a:r>
              <a:rPr lang="zh-CN" altLang="en-US" sz="2250" dirty="0">
                <a:solidFill>
                  <a:schemeClr val="tx1"/>
                </a:solidFill>
                <a:latin typeface="微软雅黑" panose="020B0503020204020204" charset="-122"/>
                <a:ea typeface="微软雅黑" panose="020B0503020204020204" charset="-122"/>
              </a:rPr>
              <a:t>天地万物鬼神离却我的灵明，便没有天地万物鬼神了。</a:t>
            </a:r>
            <a:endParaRPr lang="zh-CN" altLang="en-US" sz="2250" dirty="0">
              <a:solidFill>
                <a:schemeClr val="tx1"/>
              </a:solidFill>
              <a:latin typeface="微软雅黑" panose="020B0503020204020204" charset="-122"/>
              <a:ea typeface="微软雅黑" panose="020B0503020204020204" charset="-122"/>
            </a:endParaRPr>
          </a:p>
          <a:p>
            <a:pPr marL="0" lvl="0" indent="0" eaLnBrk="1" hangingPunct="1">
              <a:spcBef>
                <a:spcPct val="0"/>
              </a:spcBef>
              <a:buNone/>
            </a:pPr>
            <a:r>
              <a:rPr lang="en-US" altLang="zh-CN" sz="2250" dirty="0">
                <a:solidFill>
                  <a:schemeClr val="tx1"/>
                </a:solidFill>
                <a:latin typeface="微软雅黑" panose="020B0503020204020204" charset="-122"/>
                <a:ea typeface="微软雅黑" panose="020B0503020204020204" charset="-122"/>
              </a:rPr>
              <a:t>2.</a:t>
            </a:r>
            <a:r>
              <a:rPr lang="zh-CN" altLang="en-US" sz="2250" dirty="0">
                <a:solidFill>
                  <a:schemeClr val="tx1"/>
                </a:solidFill>
                <a:latin typeface="微软雅黑" panose="020B0503020204020204" charset="-122"/>
                <a:ea typeface="微软雅黑" panose="020B0503020204020204" charset="-122"/>
              </a:rPr>
              <a:t>万物皆只是一个天理。</a:t>
            </a:r>
            <a:endParaRPr lang="zh-CN" altLang="en-US" sz="2250" dirty="0">
              <a:solidFill>
                <a:schemeClr val="tx1"/>
              </a:solidFill>
              <a:latin typeface="微软雅黑" panose="020B0503020204020204" charset="-122"/>
              <a:ea typeface="微软雅黑" panose="020B0503020204020204" charset="-122"/>
            </a:endParaRPr>
          </a:p>
          <a:p>
            <a:pPr marL="0" lvl="0" indent="0" eaLnBrk="1" hangingPunct="1">
              <a:spcBef>
                <a:spcPct val="0"/>
              </a:spcBef>
              <a:buNone/>
            </a:pPr>
            <a:r>
              <a:rPr lang="en-US" altLang="zh-CN" sz="2250" dirty="0">
                <a:solidFill>
                  <a:schemeClr val="tx1"/>
                </a:solidFill>
                <a:latin typeface="微软雅黑" panose="020B0503020204020204" charset="-122"/>
                <a:ea typeface="微软雅黑" panose="020B0503020204020204" charset="-122"/>
              </a:rPr>
              <a:t>3.</a:t>
            </a:r>
            <a:r>
              <a:rPr lang="zh-CN" altLang="en-US" sz="2250" dirty="0">
                <a:solidFill>
                  <a:schemeClr val="tx1"/>
                </a:solidFill>
                <a:latin typeface="微软雅黑" panose="020B0503020204020204" charset="-122"/>
                <a:ea typeface="微软雅黑" panose="020B0503020204020204" charset="-122"/>
              </a:rPr>
              <a:t>身之主宰便是心，心之所发便是意，意之本体便是知。</a:t>
            </a:r>
            <a:endParaRPr lang="zh-CN" altLang="en-US" sz="2250" dirty="0">
              <a:solidFill>
                <a:schemeClr val="tx1"/>
              </a:solidFill>
              <a:latin typeface="微软雅黑" panose="020B0503020204020204" charset="-122"/>
              <a:ea typeface="微软雅黑" panose="020B0503020204020204" charset="-122"/>
            </a:endParaRPr>
          </a:p>
          <a:p>
            <a:pPr marL="0" lvl="0" indent="0" eaLnBrk="1" hangingPunct="1">
              <a:spcBef>
                <a:spcPct val="0"/>
              </a:spcBef>
              <a:buNone/>
            </a:pPr>
            <a:r>
              <a:rPr lang="en-US" altLang="zh-CN" sz="2250" dirty="0">
                <a:solidFill>
                  <a:schemeClr val="tx1"/>
                </a:solidFill>
                <a:latin typeface="微软雅黑" panose="020B0503020204020204" charset="-122"/>
                <a:ea typeface="微软雅黑" panose="020B0503020204020204" charset="-122"/>
              </a:rPr>
              <a:t>4.</a:t>
            </a:r>
            <a:r>
              <a:rPr lang="zh-CN" altLang="en-US" sz="2250" dirty="0">
                <a:solidFill>
                  <a:schemeClr val="tx1"/>
                </a:solidFill>
                <a:latin typeface="微软雅黑" panose="020B0503020204020204" charset="-122"/>
                <a:ea typeface="微软雅黑" panose="020B0503020204020204" charset="-122"/>
              </a:rPr>
              <a:t>天地之间</a:t>
            </a:r>
            <a:r>
              <a:rPr lang="en-US" altLang="zh-CN" sz="2250" dirty="0">
                <a:solidFill>
                  <a:schemeClr val="tx1"/>
                </a:solidFill>
                <a:latin typeface="微软雅黑" panose="020B0503020204020204" charset="-122"/>
                <a:ea typeface="微软雅黑" panose="020B0503020204020204" charset="-122"/>
              </a:rPr>
              <a:t>,</a:t>
            </a:r>
            <a:r>
              <a:rPr lang="zh-CN" altLang="en-US" sz="2250" dirty="0">
                <a:solidFill>
                  <a:schemeClr val="tx1"/>
                </a:solidFill>
                <a:latin typeface="微软雅黑" panose="020B0503020204020204" charset="-122"/>
                <a:ea typeface="微软雅黑" panose="020B0503020204020204" charset="-122"/>
              </a:rPr>
              <a:t>有理有气。理也者</a:t>
            </a:r>
            <a:r>
              <a:rPr lang="en-US" altLang="zh-CN" sz="2250" dirty="0">
                <a:solidFill>
                  <a:schemeClr val="tx1"/>
                </a:solidFill>
                <a:latin typeface="微软雅黑" panose="020B0503020204020204" charset="-122"/>
                <a:ea typeface="微软雅黑" panose="020B0503020204020204" charset="-122"/>
              </a:rPr>
              <a:t>,</a:t>
            </a:r>
            <a:r>
              <a:rPr lang="zh-CN" altLang="en-US" sz="2250" dirty="0">
                <a:solidFill>
                  <a:schemeClr val="tx1"/>
                </a:solidFill>
                <a:latin typeface="微软雅黑" panose="020B0503020204020204" charset="-122"/>
                <a:ea typeface="微软雅黑" panose="020B0503020204020204" charset="-122"/>
              </a:rPr>
              <a:t>形而上之道也</a:t>
            </a:r>
            <a:r>
              <a:rPr lang="en-US" altLang="zh-CN" sz="2250" dirty="0">
                <a:solidFill>
                  <a:schemeClr val="tx1"/>
                </a:solidFill>
                <a:latin typeface="微软雅黑" panose="020B0503020204020204" charset="-122"/>
                <a:ea typeface="微软雅黑" panose="020B0503020204020204" charset="-122"/>
              </a:rPr>
              <a:t>,</a:t>
            </a:r>
            <a:r>
              <a:rPr lang="zh-CN" altLang="en-US" sz="2250" dirty="0">
                <a:solidFill>
                  <a:schemeClr val="tx1"/>
                </a:solidFill>
                <a:latin typeface="微软雅黑" panose="020B0503020204020204" charset="-122"/>
                <a:ea typeface="微软雅黑" panose="020B0503020204020204" charset="-122"/>
              </a:rPr>
              <a:t>生物之本也 。</a:t>
            </a:r>
            <a:endParaRPr lang="zh-CN" altLang="en-US" sz="2250" dirty="0">
              <a:solidFill>
                <a:schemeClr val="tx1"/>
              </a:solidFill>
              <a:latin typeface="微软雅黑" panose="020B0503020204020204" charset="-122"/>
              <a:ea typeface="微软雅黑" panose="020B0503020204020204" charset="-122"/>
            </a:endParaRPr>
          </a:p>
          <a:p>
            <a:pPr marL="0" lvl="0" indent="0" eaLnBrk="1" hangingPunct="1">
              <a:spcBef>
                <a:spcPct val="0"/>
              </a:spcBef>
              <a:buNone/>
            </a:pPr>
            <a:r>
              <a:rPr lang="en-US" altLang="zh-CN" sz="2250" dirty="0">
                <a:solidFill>
                  <a:schemeClr val="tx1"/>
                </a:solidFill>
                <a:latin typeface="微软雅黑" panose="020B0503020204020204" charset="-122"/>
                <a:ea typeface="微软雅黑" panose="020B0503020204020204" charset="-122"/>
              </a:rPr>
              <a:t>5.</a:t>
            </a:r>
            <a:r>
              <a:rPr lang="zh-CN" altLang="en-US" sz="2250" dirty="0">
                <a:solidFill>
                  <a:schemeClr val="tx1"/>
                </a:solidFill>
                <a:latin typeface="微软雅黑" panose="020B0503020204020204" charset="-122"/>
                <a:ea typeface="微软雅黑" panose="020B0503020204020204" charset="-122"/>
              </a:rPr>
              <a:t>天下万物皆可以理照。有物必有则</a:t>
            </a:r>
            <a:r>
              <a:rPr lang="en-US" altLang="zh-CN" sz="2250" dirty="0">
                <a:solidFill>
                  <a:schemeClr val="tx1"/>
                </a:solidFill>
                <a:latin typeface="微软雅黑" panose="020B0503020204020204" charset="-122"/>
                <a:ea typeface="微软雅黑" panose="020B0503020204020204" charset="-122"/>
              </a:rPr>
              <a:t>,</a:t>
            </a:r>
            <a:r>
              <a:rPr lang="zh-CN" altLang="en-US" sz="2250" dirty="0">
                <a:solidFill>
                  <a:schemeClr val="tx1"/>
                </a:solidFill>
                <a:latin typeface="微软雅黑" panose="020B0503020204020204" charset="-122"/>
                <a:ea typeface="微软雅黑" panose="020B0503020204020204" charset="-122"/>
              </a:rPr>
              <a:t>一物焉有一理。 </a:t>
            </a:r>
            <a:endParaRPr lang="zh-CN" altLang="en-US" sz="2250" dirty="0">
              <a:solidFill>
                <a:schemeClr val="tx1"/>
              </a:solidFill>
              <a:latin typeface="微软雅黑" panose="020B0503020204020204" charset="-122"/>
              <a:ea typeface="微软雅黑" panose="020B0503020204020204" charset="-122"/>
            </a:endParaRPr>
          </a:p>
          <a:p>
            <a:pPr marL="0" lvl="0" indent="0" eaLnBrk="1" hangingPunct="1">
              <a:spcBef>
                <a:spcPct val="0"/>
              </a:spcBef>
              <a:buNone/>
            </a:pPr>
            <a:r>
              <a:rPr lang="en-US" altLang="zh-CN" sz="2250" dirty="0">
                <a:solidFill>
                  <a:schemeClr val="tx1"/>
                </a:solidFill>
                <a:latin typeface="微软雅黑" panose="020B0503020204020204" charset="-122"/>
                <a:ea typeface="微软雅黑" panose="020B0503020204020204" charset="-122"/>
              </a:rPr>
              <a:t>6.</a:t>
            </a:r>
            <a:r>
              <a:rPr lang="zh-CN" altLang="en-US" sz="2250" dirty="0">
                <a:solidFill>
                  <a:schemeClr val="tx1"/>
                </a:solidFill>
                <a:latin typeface="微软雅黑" panose="020B0503020204020204" charset="-122"/>
                <a:ea typeface="微软雅黑" panose="020B0503020204020204" charset="-122"/>
              </a:rPr>
              <a:t>知是心之本体，心自然会知。</a:t>
            </a:r>
            <a:r>
              <a:rPr lang="en-US" altLang="zh-CN" sz="2250" dirty="0">
                <a:solidFill>
                  <a:schemeClr val="tx1"/>
                </a:solidFill>
                <a:latin typeface="微软雅黑" panose="020B0503020204020204" charset="-122"/>
                <a:ea typeface="微软雅黑" panose="020B0503020204020204" charset="-122"/>
              </a:rPr>
              <a:t>……</a:t>
            </a:r>
            <a:r>
              <a:rPr lang="zh-CN" altLang="en-US" sz="2250" dirty="0">
                <a:solidFill>
                  <a:schemeClr val="tx1"/>
                </a:solidFill>
                <a:latin typeface="微软雅黑" panose="020B0503020204020204" charset="-122"/>
                <a:ea typeface="微软雅黑" panose="020B0503020204020204" charset="-122"/>
              </a:rPr>
              <a:t>见孺子入井</a:t>
            </a:r>
            <a:r>
              <a:rPr lang="en-US" altLang="zh-CN" sz="2250" dirty="0">
                <a:solidFill>
                  <a:schemeClr val="tx1"/>
                </a:solidFill>
                <a:latin typeface="微软雅黑" panose="020B0503020204020204" charset="-122"/>
                <a:ea typeface="微软雅黑" panose="020B0503020204020204" charset="-122"/>
              </a:rPr>
              <a:t>,</a:t>
            </a:r>
            <a:r>
              <a:rPr lang="zh-CN" altLang="en-US" sz="2250" dirty="0">
                <a:solidFill>
                  <a:schemeClr val="tx1"/>
                </a:solidFill>
                <a:latin typeface="微软雅黑" panose="020B0503020204020204" charset="-122"/>
                <a:ea typeface="微软雅黑" panose="020B0503020204020204" charset="-122"/>
              </a:rPr>
              <a:t>自然知恻隐。此便是良知。不假外求。</a:t>
            </a:r>
            <a:endParaRPr lang="zh-CN" altLang="en-US" sz="2250" dirty="0">
              <a:solidFill>
                <a:schemeClr val="tx1"/>
              </a:solidFill>
              <a:latin typeface="微软雅黑" panose="020B0503020204020204" charset="-122"/>
              <a:ea typeface="微软雅黑" panose="020B0503020204020204" charset="-122"/>
            </a:endParaRPr>
          </a:p>
          <a:p>
            <a:pPr marL="0" lvl="0" indent="0" eaLnBrk="1" hangingPunct="1">
              <a:spcBef>
                <a:spcPct val="0"/>
              </a:spcBef>
              <a:buNone/>
            </a:pPr>
            <a:r>
              <a:rPr lang="en-US" altLang="zh-CN" sz="2250" dirty="0">
                <a:solidFill>
                  <a:schemeClr val="tx1"/>
                </a:solidFill>
                <a:latin typeface="微软雅黑" panose="020B0503020204020204" charset="-122"/>
                <a:ea typeface="微软雅黑" panose="020B0503020204020204" charset="-122"/>
              </a:rPr>
              <a:t>7.“</a:t>
            </a:r>
            <a:r>
              <a:rPr lang="zh-CN" altLang="en-US" sz="2250" dirty="0">
                <a:solidFill>
                  <a:schemeClr val="tx1"/>
                </a:solidFill>
                <a:latin typeface="微软雅黑" panose="020B0503020204020204" charset="-122"/>
                <a:ea typeface="微软雅黑" panose="020B0503020204020204" charset="-122"/>
              </a:rPr>
              <a:t>善念存时，即是天理。”  </a:t>
            </a:r>
            <a:endParaRPr lang="zh-CN" altLang="en-US" sz="2250" dirty="0">
              <a:solidFill>
                <a:schemeClr val="tx1"/>
              </a:solidFill>
              <a:latin typeface="微软雅黑" panose="020B0503020204020204" charset="-122"/>
              <a:ea typeface="微软雅黑" panose="020B0503020204020204" charset="-122"/>
            </a:endParaRPr>
          </a:p>
        </p:txBody>
      </p:sp>
      <p:sp>
        <p:nvSpPr>
          <p:cNvPr id="23556" name="文本框 23555"/>
          <p:cNvSpPr txBox="1"/>
          <p:nvPr/>
        </p:nvSpPr>
        <p:spPr>
          <a:xfrm>
            <a:off x="7086600" y="685800"/>
            <a:ext cx="914400" cy="437515"/>
          </a:xfrm>
          <a:prstGeom prst="rect">
            <a:avLst/>
          </a:prstGeom>
          <a:noFill/>
          <a:ln w="9525" cap="flat" cmpd="sng">
            <a:solidFill>
              <a:srgbClr val="0000FF"/>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250" dirty="0">
                <a:solidFill>
                  <a:srgbClr val="FF0000"/>
                </a:solidFill>
                <a:latin typeface="微软雅黑" panose="020B0503020204020204" charset="-122"/>
                <a:ea typeface="微软雅黑" panose="020B0503020204020204" charset="-122"/>
              </a:rPr>
              <a:t>心学</a:t>
            </a:r>
            <a:endParaRPr lang="zh-CN" altLang="en-US" sz="2250" dirty="0">
              <a:solidFill>
                <a:srgbClr val="FF0000"/>
              </a:solidFill>
              <a:latin typeface="微软雅黑" panose="020B0503020204020204" charset="-122"/>
              <a:ea typeface="微软雅黑" panose="020B0503020204020204" charset="-122"/>
            </a:endParaRPr>
          </a:p>
        </p:txBody>
      </p:sp>
      <p:sp>
        <p:nvSpPr>
          <p:cNvPr id="23557" name="文本框 23556"/>
          <p:cNvSpPr txBox="1"/>
          <p:nvPr/>
        </p:nvSpPr>
        <p:spPr>
          <a:xfrm>
            <a:off x="7086600" y="1200150"/>
            <a:ext cx="914400" cy="437515"/>
          </a:xfrm>
          <a:prstGeom prst="rect">
            <a:avLst/>
          </a:prstGeom>
          <a:noFill/>
          <a:ln w="9525" cap="flat" cmpd="sng">
            <a:solidFill>
              <a:srgbClr val="0000FF"/>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250" dirty="0">
                <a:solidFill>
                  <a:srgbClr val="FF0000"/>
                </a:solidFill>
                <a:latin typeface="微软雅黑" panose="020B0503020204020204" charset="-122"/>
                <a:ea typeface="微软雅黑" panose="020B0503020204020204" charset="-122"/>
              </a:rPr>
              <a:t>理学</a:t>
            </a:r>
            <a:endParaRPr lang="zh-CN" altLang="en-US" sz="2250" dirty="0">
              <a:solidFill>
                <a:srgbClr val="FF0000"/>
              </a:solidFill>
              <a:latin typeface="微软雅黑" panose="020B0503020204020204" charset="-122"/>
              <a:ea typeface="微软雅黑" panose="020B0503020204020204" charset="-122"/>
            </a:endParaRPr>
          </a:p>
        </p:txBody>
      </p:sp>
      <p:sp>
        <p:nvSpPr>
          <p:cNvPr id="23558" name="文本框 23557"/>
          <p:cNvSpPr txBox="1"/>
          <p:nvPr/>
        </p:nvSpPr>
        <p:spPr>
          <a:xfrm>
            <a:off x="7086600" y="1657350"/>
            <a:ext cx="914400" cy="437515"/>
          </a:xfrm>
          <a:prstGeom prst="rect">
            <a:avLst/>
          </a:prstGeom>
          <a:noFill/>
          <a:ln w="9525" cap="flat" cmpd="sng">
            <a:solidFill>
              <a:srgbClr val="0000FF"/>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250" dirty="0">
                <a:solidFill>
                  <a:srgbClr val="FF0000"/>
                </a:solidFill>
                <a:latin typeface="微软雅黑" panose="020B0503020204020204" charset="-122"/>
                <a:ea typeface="微软雅黑" panose="020B0503020204020204" charset="-122"/>
              </a:rPr>
              <a:t>心学</a:t>
            </a:r>
            <a:endParaRPr lang="zh-CN" altLang="en-US" sz="2250" dirty="0">
              <a:solidFill>
                <a:srgbClr val="FF0000"/>
              </a:solidFill>
              <a:latin typeface="微软雅黑" panose="020B0503020204020204" charset="-122"/>
              <a:ea typeface="微软雅黑" panose="020B0503020204020204" charset="-122"/>
            </a:endParaRPr>
          </a:p>
        </p:txBody>
      </p:sp>
      <p:sp>
        <p:nvSpPr>
          <p:cNvPr id="23559" name="文本框 23558"/>
          <p:cNvSpPr txBox="1"/>
          <p:nvPr/>
        </p:nvSpPr>
        <p:spPr>
          <a:xfrm>
            <a:off x="7086600" y="2286000"/>
            <a:ext cx="914400" cy="437515"/>
          </a:xfrm>
          <a:prstGeom prst="rect">
            <a:avLst/>
          </a:prstGeom>
          <a:noFill/>
          <a:ln w="9525" cap="flat" cmpd="sng">
            <a:solidFill>
              <a:srgbClr val="0000FF"/>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250" dirty="0">
                <a:solidFill>
                  <a:srgbClr val="FF0000"/>
                </a:solidFill>
                <a:latin typeface="微软雅黑" panose="020B0503020204020204" charset="-122"/>
                <a:ea typeface="微软雅黑" panose="020B0503020204020204" charset="-122"/>
              </a:rPr>
              <a:t>理学</a:t>
            </a:r>
            <a:endParaRPr lang="zh-CN" altLang="en-US" sz="2250" dirty="0">
              <a:solidFill>
                <a:srgbClr val="FF0000"/>
              </a:solidFill>
              <a:latin typeface="微软雅黑" panose="020B0503020204020204" charset="-122"/>
              <a:ea typeface="微软雅黑" panose="020B0503020204020204" charset="-122"/>
            </a:endParaRPr>
          </a:p>
        </p:txBody>
      </p:sp>
      <p:sp>
        <p:nvSpPr>
          <p:cNvPr id="23560" name="文本框 23559"/>
          <p:cNvSpPr txBox="1"/>
          <p:nvPr/>
        </p:nvSpPr>
        <p:spPr>
          <a:xfrm>
            <a:off x="7143750" y="3028950"/>
            <a:ext cx="857250" cy="437515"/>
          </a:xfrm>
          <a:prstGeom prst="rect">
            <a:avLst/>
          </a:prstGeom>
          <a:noFill/>
          <a:ln w="9525" cap="flat" cmpd="sng">
            <a:solidFill>
              <a:srgbClr val="0000FF"/>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250" dirty="0">
                <a:solidFill>
                  <a:srgbClr val="FF0000"/>
                </a:solidFill>
                <a:latin typeface="微软雅黑" panose="020B0503020204020204" charset="-122"/>
                <a:ea typeface="微软雅黑" panose="020B0503020204020204" charset="-122"/>
              </a:rPr>
              <a:t>理学</a:t>
            </a:r>
            <a:endParaRPr lang="zh-CN" altLang="en-US" sz="2250" dirty="0">
              <a:solidFill>
                <a:srgbClr val="FF0000"/>
              </a:solidFill>
              <a:latin typeface="微软雅黑" panose="020B0503020204020204" charset="-122"/>
              <a:ea typeface="微软雅黑" panose="020B0503020204020204" charset="-122"/>
            </a:endParaRPr>
          </a:p>
        </p:txBody>
      </p:sp>
      <p:sp>
        <p:nvSpPr>
          <p:cNvPr id="23561" name="文本框 23560"/>
          <p:cNvSpPr txBox="1"/>
          <p:nvPr/>
        </p:nvSpPr>
        <p:spPr>
          <a:xfrm>
            <a:off x="7143750" y="3829050"/>
            <a:ext cx="857250" cy="437515"/>
          </a:xfrm>
          <a:prstGeom prst="rect">
            <a:avLst/>
          </a:prstGeom>
          <a:noFill/>
          <a:ln w="9525" cap="flat" cmpd="sng">
            <a:solidFill>
              <a:srgbClr val="0000FF"/>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250" dirty="0">
                <a:solidFill>
                  <a:srgbClr val="FF0000"/>
                </a:solidFill>
                <a:latin typeface="微软雅黑" panose="020B0503020204020204" charset="-122"/>
                <a:ea typeface="微软雅黑" panose="020B0503020204020204" charset="-122"/>
              </a:rPr>
              <a:t>心学</a:t>
            </a:r>
            <a:endParaRPr lang="zh-CN" altLang="en-US" sz="2250" dirty="0">
              <a:solidFill>
                <a:srgbClr val="FF0000"/>
              </a:solidFill>
              <a:latin typeface="微软雅黑" panose="020B0503020204020204" charset="-122"/>
              <a:ea typeface="微软雅黑" panose="020B0503020204020204" charset="-122"/>
            </a:endParaRPr>
          </a:p>
        </p:txBody>
      </p:sp>
      <p:sp>
        <p:nvSpPr>
          <p:cNvPr id="23569" name="文本框 23568"/>
          <p:cNvSpPr txBox="1"/>
          <p:nvPr/>
        </p:nvSpPr>
        <p:spPr>
          <a:xfrm>
            <a:off x="7143750" y="4400550"/>
            <a:ext cx="857250" cy="437515"/>
          </a:xfrm>
          <a:prstGeom prst="rect">
            <a:avLst/>
          </a:prstGeom>
          <a:noFill/>
          <a:ln w="9525" cap="flat" cmpd="sng">
            <a:solidFill>
              <a:srgbClr val="0000FF"/>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250" dirty="0">
                <a:solidFill>
                  <a:srgbClr val="FF0000"/>
                </a:solidFill>
                <a:latin typeface="微软雅黑" panose="020B0503020204020204" charset="-122"/>
                <a:ea typeface="微软雅黑" panose="020B0503020204020204" charset="-122"/>
              </a:rPr>
              <a:t>心学</a:t>
            </a:r>
            <a:endParaRPr lang="zh-CN" altLang="en-US" sz="2250" dirty="0">
              <a:solidFill>
                <a:srgbClr val="FF0000"/>
              </a:solidFill>
              <a:latin typeface="微软雅黑" panose="020B0503020204020204" charset="-122"/>
              <a:ea typeface="微软雅黑" panose="020B0503020204020204" charset="-122"/>
            </a:endParaRPr>
          </a:p>
        </p:txBody>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anim calcmode="lin" valueType="num">
                                      <p:cBhvr>
                                        <p:cTn id="7" dur="500" fill="hold"/>
                                        <p:tgtEl>
                                          <p:spTgt spid="23556"/>
                                        </p:tgtEl>
                                        <p:attrNameLst>
                                          <p:attrName>ppt_x</p:attrName>
                                        </p:attrNameLst>
                                      </p:cBhvr>
                                      <p:tavLst>
                                        <p:tav tm="0">
                                          <p:val>
                                            <p:strVal val="#ppt_x"/>
                                          </p:val>
                                        </p:tav>
                                        <p:tav tm="100000">
                                          <p:val>
                                            <p:strVal val="#ppt_x"/>
                                          </p:val>
                                        </p:tav>
                                      </p:tavLst>
                                    </p:anim>
                                    <p:anim calcmode="lin" valueType="num">
                                      <p:cBhvr>
                                        <p:cTn id="8"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557"/>
                                        </p:tgtEl>
                                        <p:attrNameLst>
                                          <p:attrName>style.visibility</p:attrName>
                                        </p:attrNameLst>
                                      </p:cBhvr>
                                      <p:to>
                                        <p:strVal val="visible"/>
                                      </p:to>
                                    </p:set>
                                    <p:anim calcmode="lin" valueType="num">
                                      <p:cBhvr>
                                        <p:cTn id="13" dur="500" fill="hold"/>
                                        <p:tgtEl>
                                          <p:spTgt spid="23557"/>
                                        </p:tgtEl>
                                        <p:attrNameLst>
                                          <p:attrName>ppt_x</p:attrName>
                                        </p:attrNameLst>
                                      </p:cBhvr>
                                      <p:tavLst>
                                        <p:tav tm="0">
                                          <p:val>
                                            <p:strVal val="#ppt_x"/>
                                          </p:val>
                                        </p:tav>
                                        <p:tav tm="100000">
                                          <p:val>
                                            <p:strVal val="#ppt_x"/>
                                          </p:val>
                                        </p:tav>
                                      </p:tavLst>
                                    </p:anim>
                                    <p:anim calcmode="lin" valueType="num">
                                      <p:cBhvr>
                                        <p:cTn id="14" dur="500" fill="hold"/>
                                        <p:tgtEl>
                                          <p:spTgt spid="2355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558"/>
                                        </p:tgtEl>
                                        <p:attrNameLst>
                                          <p:attrName>style.visibility</p:attrName>
                                        </p:attrNameLst>
                                      </p:cBhvr>
                                      <p:to>
                                        <p:strVal val="visible"/>
                                      </p:to>
                                    </p:set>
                                    <p:anim calcmode="lin" valueType="num">
                                      <p:cBhvr>
                                        <p:cTn id="19" dur="500" fill="hold"/>
                                        <p:tgtEl>
                                          <p:spTgt spid="23558"/>
                                        </p:tgtEl>
                                        <p:attrNameLst>
                                          <p:attrName>ppt_x</p:attrName>
                                        </p:attrNameLst>
                                      </p:cBhvr>
                                      <p:tavLst>
                                        <p:tav tm="0">
                                          <p:val>
                                            <p:strVal val="#ppt_x"/>
                                          </p:val>
                                        </p:tav>
                                        <p:tav tm="100000">
                                          <p:val>
                                            <p:strVal val="#ppt_x"/>
                                          </p:val>
                                        </p:tav>
                                      </p:tavLst>
                                    </p:anim>
                                    <p:anim calcmode="lin" valueType="num">
                                      <p:cBhvr>
                                        <p:cTn id="20" dur="500" fill="hold"/>
                                        <p:tgtEl>
                                          <p:spTgt spid="2355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3559">
                                            <p:txEl>
                                              <p:charRg st="0" end="3"/>
                                            </p:txEl>
                                          </p:spTgt>
                                        </p:tgtEl>
                                        <p:attrNameLst>
                                          <p:attrName>style.visibility</p:attrName>
                                        </p:attrNameLst>
                                      </p:cBhvr>
                                      <p:to>
                                        <p:strVal val="visible"/>
                                      </p:to>
                                    </p:set>
                                    <p:anim calcmode="lin" valueType="num">
                                      <p:cBhvr>
                                        <p:cTn id="25" dur="500" fill="hold"/>
                                        <p:tgtEl>
                                          <p:spTgt spid="23559">
                                            <p:txEl>
                                              <p:charRg st="0" end="3"/>
                                            </p:txEl>
                                          </p:spTgt>
                                        </p:tgtEl>
                                        <p:attrNameLst>
                                          <p:attrName>ppt_x</p:attrName>
                                        </p:attrNameLst>
                                      </p:cBhvr>
                                      <p:tavLst>
                                        <p:tav tm="0">
                                          <p:val>
                                            <p:strVal val="#ppt_x"/>
                                          </p:val>
                                        </p:tav>
                                        <p:tav tm="100000">
                                          <p:val>
                                            <p:strVal val="#ppt_x"/>
                                          </p:val>
                                        </p:tav>
                                      </p:tavLst>
                                    </p:anim>
                                    <p:anim calcmode="lin" valueType="num">
                                      <p:cBhvr>
                                        <p:cTn id="26" dur="500" fill="hold"/>
                                        <p:tgtEl>
                                          <p:spTgt spid="23559">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3560"/>
                                        </p:tgtEl>
                                        <p:attrNameLst>
                                          <p:attrName>style.visibility</p:attrName>
                                        </p:attrNameLst>
                                      </p:cBhvr>
                                      <p:to>
                                        <p:strVal val="visible"/>
                                      </p:to>
                                    </p:set>
                                    <p:anim calcmode="lin" valueType="num">
                                      <p:cBhvr>
                                        <p:cTn id="31" dur="500" fill="hold"/>
                                        <p:tgtEl>
                                          <p:spTgt spid="23560"/>
                                        </p:tgtEl>
                                        <p:attrNameLst>
                                          <p:attrName>ppt_x</p:attrName>
                                        </p:attrNameLst>
                                      </p:cBhvr>
                                      <p:tavLst>
                                        <p:tav tm="0">
                                          <p:val>
                                            <p:strVal val="#ppt_x"/>
                                          </p:val>
                                        </p:tav>
                                        <p:tav tm="100000">
                                          <p:val>
                                            <p:strVal val="#ppt_x"/>
                                          </p:val>
                                        </p:tav>
                                      </p:tavLst>
                                    </p:anim>
                                    <p:anim calcmode="lin" valueType="num">
                                      <p:cBhvr>
                                        <p:cTn id="32" dur="500" fill="hold"/>
                                        <p:tgtEl>
                                          <p:spTgt spid="2356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3561"/>
                                        </p:tgtEl>
                                        <p:attrNameLst>
                                          <p:attrName>style.visibility</p:attrName>
                                        </p:attrNameLst>
                                      </p:cBhvr>
                                      <p:to>
                                        <p:strVal val="visible"/>
                                      </p:to>
                                    </p:set>
                                    <p:anim calcmode="lin" valueType="num">
                                      <p:cBhvr>
                                        <p:cTn id="37" dur="500" fill="hold"/>
                                        <p:tgtEl>
                                          <p:spTgt spid="23561"/>
                                        </p:tgtEl>
                                        <p:attrNameLst>
                                          <p:attrName>ppt_x</p:attrName>
                                        </p:attrNameLst>
                                      </p:cBhvr>
                                      <p:tavLst>
                                        <p:tav tm="0">
                                          <p:val>
                                            <p:strVal val="#ppt_x"/>
                                          </p:val>
                                        </p:tav>
                                        <p:tav tm="100000">
                                          <p:val>
                                            <p:strVal val="#ppt_x"/>
                                          </p:val>
                                        </p:tav>
                                      </p:tavLst>
                                    </p:anim>
                                    <p:anim calcmode="lin" valueType="num">
                                      <p:cBhvr>
                                        <p:cTn id="38" dur="500" fill="hold"/>
                                        <p:tgtEl>
                                          <p:spTgt spid="2356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3569"/>
                                        </p:tgtEl>
                                        <p:attrNameLst>
                                          <p:attrName>style.visibility</p:attrName>
                                        </p:attrNameLst>
                                      </p:cBhvr>
                                      <p:to>
                                        <p:strVal val="visible"/>
                                      </p:to>
                                    </p:set>
                                    <p:anim calcmode="lin" valueType="num">
                                      <p:cBhvr>
                                        <p:cTn id="43" dur="500" fill="hold"/>
                                        <p:tgtEl>
                                          <p:spTgt spid="23569"/>
                                        </p:tgtEl>
                                        <p:attrNameLst>
                                          <p:attrName>ppt_x</p:attrName>
                                        </p:attrNameLst>
                                      </p:cBhvr>
                                      <p:tavLst>
                                        <p:tav tm="0">
                                          <p:val>
                                            <p:strVal val="#ppt_x"/>
                                          </p:val>
                                        </p:tav>
                                        <p:tav tm="100000">
                                          <p:val>
                                            <p:strVal val="#ppt_x"/>
                                          </p:val>
                                        </p:tav>
                                      </p:tavLst>
                                    </p:anim>
                                    <p:anim calcmode="lin" valueType="num">
                                      <p:cBhvr>
                                        <p:cTn id="44" dur="500" fill="hold"/>
                                        <p:tgtEl>
                                          <p:spTgt spid="235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bldLvl="0" animBg="1"/>
      <p:bldP spid="23557" grpId="0" bldLvl="0" animBg="1"/>
      <p:bldP spid="23558" grpId="0" bldLvl="0" animBg="1"/>
      <p:bldP spid="23560" grpId="0" bldLvl="0" animBg="1"/>
      <p:bldP spid="23561" grpId="0" bldLvl="0" animBg="1"/>
      <p:bldP spid="23569"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16387" name="Text Box 3"/>
          <p:cNvSpPr txBox="1">
            <a:spLocks noChangeArrowheads="1"/>
          </p:cNvSpPr>
          <p:nvPr/>
        </p:nvSpPr>
        <p:spPr bwMode="auto">
          <a:xfrm>
            <a:off x="261620" y="1296035"/>
            <a:ext cx="8424545" cy="3290570"/>
          </a:xfrm>
          <a:prstGeom prst="rect">
            <a:avLst/>
          </a:prstGeom>
          <a:noFill/>
          <a:ln w="9525">
            <a:noFill/>
            <a:miter lim="800000"/>
          </a:ln>
        </p:spPr>
        <p:txBody>
          <a:bodyPr wrap="square">
            <a:spAutoFit/>
          </a:bodyPr>
          <a:lstStyle/>
          <a:p>
            <a:pPr marR="0" defTabSz="914400" eaLnBrk="1" hangingPunct="1">
              <a:lnSpc>
                <a:spcPct val="130000"/>
              </a:lnSpc>
              <a:buClrTx/>
              <a:buSzTx/>
              <a:buFont typeface="Arial" panose="020B0604020202020204" pitchFamily="34" charset="0"/>
              <a:buNone/>
              <a:defRPr/>
            </a:pPr>
            <a:r>
              <a:rPr kumimoji="0" lang="zh-CN" altLang="en-US" sz="3200"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游园时春风和煦，百花怒放。</a:t>
            </a:r>
            <a:endParaRPr kumimoji="0" lang="zh-CN" altLang="en-US" sz="3200"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a:p>
            <a:pPr marR="0" defTabSz="914400" eaLnBrk="1" hangingPunct="1">
              <a:lnSpc>
                <a:spcPct val="130000"/>
              </a:lnSpc>
              <a:buClrTx/>
              <a:buSzTx/>
              <a:buFont typeface="Arial" panose="020B0604020202020204" pitchFamily="34" charset="0"/>
              <a:buNone/>
              <a:defRPr/>
            </a:pPr>
            <a:r>
              <a:rPr kumimoji="0" lang="zh-CN" altLang="en-US" sz="3200"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问：为何百花如此美丽？</a:t>
            </a:r>
            <a:endParaRPr kumimoji="0" lang="zh-CN" altLang="en-US" sz="3200"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a:p>
            <a:pPr marR="0" defTabSz="914400" eaLnBrk="1" hangingPunct="1">
              <a:lnSpc>
                <a:spcPct val="130000"/>
              </a:lnSpc>
              <a:buClrTx/>
              <a:buSzTx/>
              <a:buFont typeface="Arial" panose="020B0604020202020204" pitchFamily="34" charset="0"/>
              <a:buNone/>
              <a:defRPr/>
            </a:pPr>
            <a:r>
              <a:rPr kumimoji="0" lang="zh-CN" altLang="en-US" sz="3200"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理学代表说：“天生的。”</a:t>
            </a:r>
            <a:endParaRPr kumimoji="0" lang="zh-CN" altLang="en-US" sz="3200"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a:p>
            <a:pPr marR="0" defTabSz="914400" eaLnBrk="1" hangingPunct="1">
              <a:lnSpc>
                <a:spcPct val="130000"/>
              </a:lnSpc>
              <a:buClrTx/>
              <a:buSzTx/>
              <a:buFont typeface="Arial" panose="020B0604020202020204" pitchFamily="34" charset="0"/>
              <a:buNone/>
              <a:defRPr/>
            </a:pPr>
            <a:r>
              <a:rPr kumimoji="0" lang="zh-CN" altLang="en-US" sz="3200"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心学代表说：“这是我看到了，百花才是美丽的。”</a:t>
            </a:r>
            <a:endParaRPr kumimoji="0" lang="zh-CN" altLang="en-US" sz="3200" kern="1200" cap="none" spc="0" normalizeH="0" baseline="0" noProof="0">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p:txBody>
      </p:sp>
      <p:sp>
        <p:nvSpPr>
          <p:cNvPr id="8" name="矩形 7"/>
          <p:cNvSpPr/>
          <p:nvPr/>
        </p:nvSpPr>
        <p:spPr>
          <a:xfrm>
            <a:off x="1594406" y="406004"/>
            <a:ext cx="7091680" cy="58356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rPr>
              <a:t>程朱理学与陆王心学有什么异同之处？</a:t>
            </a:r>
            <a:endParaRPr kumimoji="0" lang="zh-CN" altLang="en-US" sz="320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104450" name="Picture 2" descr="huo"/>
          <p:cNvPicPr>
            <a:picLocks noChangeAspect="1"/>
          </p:cNvPicPr>
          <p:nvPr/>
        </p:nvPicPr>
        <p:blipFill>
          <a:blip r:embed="rId1"/>
          <a:stretch>
            <a:fillRect/>
          </a:stretch>
        </p:blipFill>
        <p:spPr>
          <a:xfrm rot="10755249" flipV="1">
            <a:off x="3006329" y="627460"/>
            <a:ext cx="2645569" cy="702469"/>
          </a:xfrm>
          <a:prstGeom prst="rect">
            <a:avLst/>
          </a:prstGeom>
          <a:noFill/>
          <a:ln w="9525">
            <a:noFill/>
          </a:ln>
        </p:spPr>
      </p:pic>
      <p:sp>
        <p:nvSpPr>
          <p:cNvPr id="44035" name="Text Box 3"/>
          <p:cNvSpPr txBox="1"/>
          <p:nvPr/>
        </p:nvSpPr>
        <p:spPr>
          <a:xfrm>
            <a:off x="3275410" y="278606"/>
            <a:ext cx="2325370" cy="460375"/>
          </a:xfrm>
          <a:prstGeom prst="rect">
            <a:avLst/>
          </a:prstGeom>
          <a:noFill/>
          <a:ln w="9525">
            <a:noFill/>
          </a:ln>
        </p:spPr>
        <p:txBody>
          <a:bodyPr wrap="none">
            <a:spAutoFit/>
          </a:bodyPr>
          <a:p>
            <a:r>
              <a:rPr lang="zh-CN" altLang="en-US" sz="2400" b="1" u="none" dirty="0">
                <a:latin typeface="Times New Roman" panose="02020603050405020304" pitchFamily="18" charset="0"/>
                <a:ea typeface="黑体" panose="02010609060101010101" pitchFamily="49" charset="-122"/>
              </a:rPr>
              <a:t>商场着火了－－</a:t>
            </a:r>
            <a:endParaRPr lang="zh-CN" altLang="en-US" sz="2400" b="1" u="none" dirty="0">
              <a:latin typeface="Times New Roman" panose="02020603050405020304" pitchFamily="18" charset="0"/>
              <a:ea typeface="黑体" panose="02010609060101010101" pitchFamily="49" charset="-122"/>
            </a:endParaRPr>
          </a:p>
        </p:txBody>
      </p:sp>
      <p:sp>
        <p:nvSpPr>
          <p:cNvPr id="44037" name="Text Box 13"/>
          <p:cNvSpPr txBox="1"/>
          <p:nvPr/>
        </p:nvSpPr>
        <p:spPr>
          <a:xfrm>
            <a:off x="1250950" y="2091690"/>
            <a:ext cx="2024380" cy="460375"/>
          </a:xfrm>
          <a:prstGeom prst="rect">
            <a:avLst/>
          </a:prstGeom>
          <a:noFill/>
          <a:ln w="9525">
            <a:noFill/>
          </a:ln>
        </p:spPr>
        <p:txBody>
          <a:bodyPr wrap="square">
            <a:spAutoFit/>
          </a:bodyPr>
          <a:p>
            <a:r>
              <a:rPr lang="zh-CN" altLang="en-US" sz="2400" b="1" u="none" dirty="0">
                <a:solidFill>
                  <a:schemeClr val="tx1"/>
                </a:solidFill>
                <a:latin typeface="Verdana" panose="020B0604030504040204" pitchFamily="34" charset="0"/>
                <a:ea typeface="华文新魏" panose="02010800040101010101" pitchFamily="2" charset="-122"/>
              </a:rPr>
              <a:t>程朱理学代表</a:t>
            </a:r>
            <a:endParaRPr lang="zh-CN" altLang="en-US" sz="2400" b="1" u="none" dirty="0">
              <a:solidFill>
                <a:schemeClr val="tx1"/>
              </a:solidFill>
              <a:latin typeface="Verdana" panose="020B0604030504040204" pitchFamily="34" charset="0"/>
              <a:ea typeface="华文新魏" panose="02010800040101010101" pitchFamily="2" charset="-122"/>
            </a:endParaRPr>
          </a:p>
        </p:txBody>
      </p:sp>
      <p:sp>
        <p:nvSpPr>
          <p:cNvPr id="44039" name="Text Box 13"/>
          <p:cNvSpPr txBox="1"/>
          <p:nvPr/>
        </p:nvSpPr>
        <p:spPr>
          <a:xfrm>
            <a:off x="5393690" y="2091690"/>
            <a:ext cx="2825115" cy="460375"/>
          </a:xfrm>
          <a:prstGeom prst="rect">
            <a:avLst/>
          </a:prstGeom>
          <a:noFill/>
          <a:ln w="9525">
            <a:noFill/>
          </a:ln>
        </p:spPr>
        <p:txBody>
          <a:bodyPr wrap="square">
            <a:spAutoFit/>
          </a:bodyPr>
          <a:p>
            <a:r>
              <a:rPr lang="zh-CN" altLang="en-US" sz="2400" b="1" u="none" dirty="0">
                <a:solidFill>
                  <a:schemeClr val="tx1"/>
                </a:solidFill>
                <a:latin typeface="Verdana" panose="020B0604030504040204" pitchFamily="34" charset="0"/>
                <a:ea typeface="华文新魏" panose="02010800040101010101" pitchFamily="2" charset="-122"/>
              </a:rPr>
              <a:t>陆王心学代表</a:t>
            </a:r>
            <a:endParaRPr lang="zh-CN" altLang="en-US" sz="2400" b="1" u="none" dirty="0">
              <a:solidFill>
                <a:schemeClr val="tx1"/>
              </a:solidFill>
              <a:latin typeface="Verdana" panose="020B0604030504040204" pitchFamily="34" charset="0"/>
              <a:ea typeface="华文新魏" panose="02010800040101010101" pitchFamily="2" charset="-122"/>
            </a:endParaRPr>
          </a:p>
        </p:txBody>
      </p:sp>
      <p:sp>
        <p:nvSpPr>
          <p:cNvPr id="44040" name="Rectangle 8"/>
          <p:cNvSpPr/>
          <p:nvPr/>
        </p:nvSpPr>
        <p:spPr>
          <a:xfrm>
            <a:off x="808355" y="2743518"/>
            <a:ext cx="3061335" cy="1272540"/>
          </a:xfrm>
          <a:prstGeom prst="rect">
            <a:avLst/>
          </a:prstGeom>
          <a:noFill/>
          <a:ln w="9525">
            <a:noFill/>
          </a:ln>
        </p:spPr>
        <p:txBody>
          <a:bodyPr wrap="square" anchor="ctr">
            <a:spAutoFit/>
          </a:bodyPr>
          <a:p>
            <a:pPr>
              <a:lnSpc>
                <a:spcPct val="120000"/>
              </a:lnSpc>
            </a:pPr>
            <a:r>
              <a:rPr lang="zh-CN" altLang="en-US" sz="3200" u="none" dirty="0">
                <a:solidFill>
                  <a:schemeClr val="tx1"/>
                </a:solidFill>
                <a:latin typeface="微软雅黑" panose="020B0503020204020204" charset="-122"/>
                <a:ea typeface="微软雅黑" panose="020B0503020204020204" charset="-122"/>
                <a:cs typeface="微软雅黑" panose="020B0503020204020204" charset="-122"/>
              </a:rPr>
              <a:t>反复观察火情，寻找逃生方法 </a:t>
            </a:r>
            <a:endParaRPr lang="zh-CN" altLang="en-US" sz="3200"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44041" name="Rectangle 9"/>
          <p:cNvSpPr/>
          <p:nvPr/>
        </p:nvSpPr>
        <p:spPr>
          <a:xfrm>
            <a:off x="4965065" y="2646680"/>
            <a:ext cx="3681730" cy="2797175"/>
          </a:xfrm>
          <a:prstGeom prst="rect">
            <a:avLst/>
          </a:prstGeom>
          <a:noFill/>
          <a:ln w="9525">
            <a:noFill/>
          </a:ln>
        </p:spPr>
        <p:txBody>
          <a:bodyPr wrap="square" anchor="ctr">
            <a:spAutoFit/>
          </a:bodyPr>
          <a:p>
            <a:pPr>
              <a:lnSpc>
                <a:spcPct val="110000"/>
              </a:lnSpc>
            </a:pPr>
            <a:r>
              <a:rPr lang="zh-CN" altLang="en-US" sz="3200" u="none" dirty="0">
                <a:latin typeface="微软雅黑" panose="020B0503020204020204" charset="-122"/>
                <a:ea typeface="微软雅黑" panose="020B0503020204020204" charset="-122"/>
                <a:cs typeface="微软雅黑" panose="020B0503020204020204" charset="-122"/>
              </a:rPr>
              <a:t>闭目静坐，想象着火会自生自灭，千万不能乱了方寸。</a:t>
            </a:r>
            <a:br>
              <a:rPr lang="zh-CN" altLang="en-US" sz="3200" u="none" dirty="0">
                <a:latin typeface="微软雅黑" panose="020B0503020204020204" charset="-122"/>
                <a:ea typeface="微软雅黑" panose="020B0503020204020204" charset="-122"/>
                <a:cs typeface="微软雅黑" panose="020B0503020204020204" charset="-122"/>
              </a:rPr>
            </a:br>
            <a:br>
              <a:rPr lang="zh-CN" altLang="en-US" sz="3200" u="none" dirty="0">
                <a:latin typeface="微软雅黑" panose="020B0503020204020204" charset="-122"/>
                <a:ea typeface="微软雅黑" panose="020B0503020204020204" charset="-122"/>
                <a:cs typeface="微软雅黑" panose="020B0503020204020204" charset="-122"/>
              </a:rPr>
            </a:br>
            <a:endParaRPr lang="zh-CN" altLang="en-US" sz="3200" u="none"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1044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2" presetClass="entr" presetSubtype="4" fill="hold" grpId="0" nodeType="clickEffect">
                                  <p:stCondLst>
                                    <p:cond delay="0"/>
                                  </p:stCondLst>
                                  <p:childTnLst>
                                    <p:set>
                                      <p:cBhvr>
                                        <p:cTn id="10" dur="1" fill="hold">
                                          <p:stCondLst>
                                            <p:cond delay="0"/>
                                          </p:stCondLst>
                                        </p:cTn>
                                        <p:tgtEl>
                                          <p:spTgt spid="44040"/>
                                        </p:tgtEl>
                                        <p:attrNameLst>
                                          <p:attrName>style.visibility</p:attrName>
                                        </p:attrNameLst>
                                      </p:cBhvr>
                                      <p:to>
                                        <p:strVal val="visible"/>
                                      </p:to>
                                    </p:set>
                                    <p:animEffect transition="in" filter="slide(fromBottom)">
                                      <p:cBhvr>
                                        <p:cTn id="11" dur="500"/>
                                        <p:tgtEl>
                                          <p:spTgt spid="44040"/>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4" fill="hold" nodeType="clickEffect">
                                  <p:stCondLst>
                                    <p:cond delay="0"/>
                                  </p:stCondLst>
                                  <p:childTnLst>
                                    <p:set>
                                      <p:cBhvr>
                                        <p:cTn id="15" dur="1" fill="hold">
                                          <p:stCondLst>
                                            <p:cond delay="0"/>
                                          </p:stCondLst>
                                        </p:cTn>
                                        <p:tgtEl>
                                          <p:spTgt spid="44041">
                                            <p:txEl>
                                              <p:charRg st="0" end="27"/>
                                            </p:txEl>
                                          </p:spTgt>
                                        </p:tgtEl>
                                        <p:attrNameLst>
                                          <p:attrName>style.visibility</p:attrName>
                                        </p:attrNameLst>
                                      </p:cBhvr>
                                      <p:to>
                                        <p:strVal val="visible"/>
                                      </p:to>
                                    </p:set>
                                    <p:animEffect transition="in" filter="slide(fromBottom)">
                                      <p:cBhvr>
                                        <p:cTn id="16" dur="500"/>
                                        <p:tgtEl>
                                          <p:spTgt spid="44041">
                                            <p:txEl>
                                              <p:charRg st="0" end="2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3" name="Picture 12" descr="c:\users\administrator\appdata\roaming\360se6\User Data\temp\t01d2f9b44c72619c7c.jpg"/>
          <p:cNvPicPr>
            <a:picLocks noChangeAspect="1"/>
          </p:cNvPicPr>
          <p:nvPr/>
        </p:nvPicPr>
        <p:blipFill>
          <a:blip r:embed="rId1"/>
          <a:stretch>
            <a:fillRect/>
          </a:stretch>
        </p:blipFill>
        <p:spPr>
          <a:xfrm>
            <a:off x="6860064" y="711835"/>
            <a:ext cx="1467803" cy="2060258"/>
          </a:xfrm>
          <a:prstGeom prst="rect">
            <a:avLst/>
          </a:prstGeom>
          <a:noFill/>
          <a:ln w="9525">
            <a:noFill/>
          </a:ln>
        </p:spPr>
      </p:pic>
      <p:sp>
        <p:nvSpPr>
          <p:cNvPr id="25604" name="Rectangle 2"/>
          <p:cNvSpPr>
            <a:spLocks noGrp="1"/>
          </p:cNvSpPr>
          <p:nvPr>
            <p:ph type="title"/>
          </p:nvPr>
        </p:nvSpPr>
        <p:spPr>
          <a:xfrm>
            <a:off x="1149985" y="59690"/>
            <a:ext cx="6457950" cy="857250"/>
          </a:xfrm>
          <a:solidFill>
            <a:schemeClr val="bg1"/>
          </a:solidFill>
        </p:spPr>
        <p:txBody>
          <a:bodyPr wrap="square" lIns="68580" tIns="34290" rIns="68580" bIns="34290" anchor="ctr">
            <a:normAutofit/>
          </a:bodyPr>
          <a:p>
            <a:pPr algn="ctr"/>
            <a:r>
              <a:rPr lang="en-US" altLang="zh-CN" sz="2100">
                <a:solidFill>
                  <a:schemeClr val="tx1"/>
                </a:solidFill>
                <a:ea typeface="微软雅黑" panose="020B0503020204020204" charset="-122"/>
                <a:cs typeface="微软雅黑" panose="020B0503020204020204" charset="-122"/>
              </a:rPr>
              <a:t>     </a:t>
            </a:r>
            <a:r>
              <a:rPr lang="zh-CN" altLang="en-US" sz="2400" dirty="0">
                <a:solidFill>
                  <a:schemeClr val="tx1"/>
                </a:solidFill>
                <a:ea typeface="微软雅黑" panose="020B0503020204020204" charset="-122"/>
                <a:cs typeface="微软雅黑" panose="020B0503020204020204" charset="-122"/>
              </a:rPr>
              <a:t>南宋（</a:t>
            </a:r>
            <a:r>
              <a:rPr lang="en-US" altLang="zh-CN" sz="2400">
                <a:solidFill>
                  <a:schemeClr val="tx1"/>
                </a:solidFill>
                <a:ea typeface="微软雅黑" panose="020B0503020204020204" charset="-122"/>
                <a:cs typeface="微软雅黑" panose="020B0503020204020204" charset="-122"/>
              </a:rPr>
              <a:t>1175</a:t>
            </a:r>
            <a:r>
              <a:rPr lang="zh-CN" altLang="en-US" sz="2400" dirty="0">
                <a:solidFill>
                  <a:schemeClr val="tx1"/>
                </a:solidFill>
                <a:ea typeface="微软雅黑" panose="020B0503020204020204" charset="-122"/>
                <a:cs typeface="微软雅黑" panose="020B0503020204020204" charset="-122"/>
              </a:rPr>
              <a:t>）年江西上饶鹅湖寺的论战</a:t>
            </a:r>
            <a:br>
              <a:rPr lang="zh-CN" altLang="en-US" sz="2400" dirty="0">
                <a:solidFill>
                  <a:schemeClr val="tx1"/>
                </a:solidFill>
                <a:ea typeface="微软雅黑" panose="020B0503020204020204" charset="-122"/>
                <a:cs typeface="微软雅黑" panose="020B0503020204020204" charset="-122"/>
              </a:rPr>
            </a:br>
            <a:r>
              <a:rPr lang="zh-CN" altLang="en-US" sz="2400" dirty="0">
                <a:solidFill>
                  <a:srgbClr val="FF0000"/>
                </a:solidFill>
                <a:ea typeface="微软雅黑" panose="020B0503020204020204" charset="-122"/>
                <a:cs typeface="微软雅黑" panose="020B0503020204020204" charset="-122"/>
                <a:sym typeface="+mn-ea"/>
              </a:rPr>
              <a:t>辩论的中心议题是“教人之法</a:t>
            </a:r>
            <a:r>
              <a:rPr lang="en-US" altLang="zh-CN" sz="2400">
                <a:solidFill>
                  <a:srgbClr val="FF0000"/>
                </a:solidFill>
                <a:ea typeface="微软雅黑" panose="020B0503020204020204" charset="-122"/>
                <a:cs typeface="微软雅黑" panose="020B0503020204020204" charset="-122"/>
                <a:sym typeface="+mn-ea"/>
              </a:rPr>
              <a:t>”</a:t>
            </a:r>
            <a:endParaRPr lang="zh-CN" altLang="en-US" sz="2400" dirty="0">
              <a:solidFill>
                <a:srgbClr val="FF0000"/>
              </a:solidFill>
              <a:ea typeface="微软雅黑" panose="020B0503020204020204" charset="-122"/>
              <a:cs typeface="微软雅黑" panose="020B0503020204020204" charset="-122"/>
            </a:endParaRPr>
          </a:p>
        </p:txBody>
      </p:sp>
      <p:pic>
        <p:nvPicPr>
          <p:cNvPr id="25605" name="Picture 4" descr="22-"/>
          <p:cNvPicPr>
            <a:picLocks noGrp="1" noChangeAspect="1"/>
          </p:cNvPicPr>
          <p:nvPr>
            <p:ph idx="1"/>
          </p:nvPr>
        </p:nvPicPr>
        <p:blipFill>
          <a:blip r:embed="rId2"/>
          <a:stretch>
            <a:fillRect/>
          </a:stretch>
        </p:blipFill>
        <p:spPr>
          <a:xfrm>
            <a:off x="908685" y="1249680"/>
            <a:ext cx="1377315" cy="1722120"/>
          </a:xfrm>
        </p:spPr>
      </p:pic>
      <p:sp>
        <p:nvSpPr>
          <p:cNvPr id="25606" name="Rectangle 6"/>
          <p:cNvSpPr/>
          <p:nvPr/>
        </p:nvSpPr>
        <p:spPr>
          <a:xfrm>
            <a:off x="1085850" y="2971800"/>
            <a:ext cx="914400" cy="460375"/>
          </a:xfrm>
          <a:prstGeom prst="rect">
            <a:avLst/>
          </a:prstGeom>
          <a:noFill/>
          <a:ln w="9525">
            <a:noFill/>
          </a:ln>
        </p:spPr>
        <p:txBody>
          <a:bodyPr anchor="t">
            <a:spAutoFit/>
          </a:bodyPr>
          <a:p>
            <a:pPr algn="ctr"/>
            <a:r>
              <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rPr>
              <a:t>朱熹</a:t>
            </a:r>
            <a:endPar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25607" name="Rectangle 7"/>
          <p:cNvSpPr/>
          <p:nvPr/>
        </p:nvSpPr>
        <p:spPr>
          <a:xfrm>
            <a:off x="7000240" y="2819400"/>
            <a:ext cx="1327785" cy="460375"/>
          </a:xfrm>
          <a:prstGeom prst="rect">
            <a:avLst/>
          </a:prstGeom>
          <a:noFill/>
          <a:ln w="9525">
            <a:noFill/>
          </a:ln>
        </p:spPr>
        <p:txBody>
          <a:bodyPr wrap="square" anchor="t">
            <a:spAutoFit/>
          </a:bodyPr>
          <a:p>
            <a:pPr algn="ctr"/>
            <a:r>
              <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rPr>
              <a:t>陆九渊</a:t>
            </a:r>
            <a:endPar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16392" name="AutoShape 12"/>
          <p:cNvSpPr/>
          <p:nvPr/>
        </p:nvSpPr>
        <p:spPr>
          <a:xfrm>
            <a:off x="4415790" y="1048385"/>
            <a:ext cx="2444115" cy="1771015"/>
          </a:xfrm>
          <a:prstGeom prst="wedgeRectCallout">
            <a:avLst>
              <a:gd name="adj1" fmla="val 60002"/>
              <a:gd name="adj2" fmla="val 42793"/>
            </a:avLst>
          </a:prstGeom>
          <a:solidFill>
            <a:schemeClr val="bg1"/>
          </a:solidFill>
          <a:ln w="25400" cap="flat" cmpd="sng">
            <a:solidFill>
              <a:srgbClr val="FF0000"/>
            </a:solidFill>
            <a:prstDash val="solid"/>
            <a:miter/>
            <a:headEnd type="none" w="med" len="med"/>
            <a:tailEnd type="none" w="med" len="med"/>
          </a:ln>
        </p:spPr>
        <p:txBody>
          <a:bodyPr anchor="t"/>
          <a:p>
            <a:pPr>
              <a:lnSpc>
                <a:spcPct val="130000"/>
              </a:lnSpc>
            </a:pPr>
            <a:r>
              <a:rPr lang="zh-CN" altLang="en-US" sz="2100" u="none" dirty="0">
                <a:solidFill>
                  <a:schemeClr val="tx1"/>
                </a:solidFill>
                <a:latin typeface="微软雅黑" panose="020B0503020204020204" charset="-122"/>
                <a:ea typeface="微软雅黑" panose="020B0503020204020204" charset="-122"/>
                <a:cs typeface="微软雅黑" panose="020B0503020204020204" charset="-122"/>
              </a:rPr>
              <a:t>学问需求易简功夫，从本心上着力，不用耗费精力在前人的注疏里探求精微。</a:t>
            </a:r>
            <a:endParaRPr lang="zh-CN" altLang="en-US" sz="2100"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16393" name="AutoShape 13"/>
          <p:cNvSpPr/>
          <p:nvPr/>
        </p:nvSpPr>
        <p:spPr>
          <a:xfrm>
            <a:off x="2514600" y="1048385"/>
            <a:ext cx="1758315" cy="1771650"/>
          </a:xfrm>
          <a:prstGeom prst="wedgeRectCallout">
            <a:avLst>
              <a:gd name="adj1" fmla="val -76592"/>
              <a:gd name="adj2" fmla="val 16272"/>
            </a:avLst>
          </a:prstGeom>
          <a:solidFill>
            <a:schemeClr val="bg1"/>
          </a:solidFill>
          <a:ln w="25400" cap="flat" cmpd="sng">
            <a:solidFill>
              <a:srgbClr val="FF0000"/>
            </a:solidFill>
            <a:prstDash val="solid"/>
            <a:miter/>
            <a:headEnd type="none" w="med" len="med"/>
            <a:tailEnd type="none" w="med" len="med"/>
          </a:ln>
        </p:spPr>
        <p:txBody>
          <a:bodyPr anchor="t"/>
          <a:p>
            <a:r>
              <a:rPr lang="zh-CN" altLang="en-US" sz="2100" u="none" dirty="0">
                <a:solidFill>
                  <a:schemeClr val="tx1"/>
                </a:solidFill>
                <a:latin typeface="微软雅黑" panose="020B0503020204020204" charset="-122"/>
                <a:ea typeface="微软雅黑" panose="020B0503020204020204" charset="-122"/>
                <a:cs typeface="微软雅黑" panose="020B0503020204020204" charset="-122"/>
              </a:rPr>
              <a:t>通过博览群书和对外物的观察来启发内心的知识。</a:t>
            </a:r>
            <a:endParaRPr lang="zh-CN" altLang="en-US" sz="2100"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15" name="Rectangle 14"/>
          <p:cNvSpPr/>
          <p:nvPr/>
        </p:nvSpPr>
        <p:spPr>
          <a:xfrm>
            <a:off x="2514600" y="2856230"/>
            <a:ext cx="4485640" cy="575945"/>
          </a:xfrm>
          <a:prstGeom prst="rect">
            <a:avLst/>
          </a:prstGeom>
          <a:solidFill>
            <a:schemeClr val="bg1"/>
          </a:solidFill>
          <a:ln w="9525">
            <a:noFill/>
          </a:ln>
        </p:spPr>
        <p:txBody>
          <a:bodyPr wrap="square" anchor="t">
            <a:spAutoFit/>
          </a:bodyPr>
          <a:p>
            <a:pPr>
              <a:lnSpc>
                <a:spcPct val="150000"/>
              </a:lnSpc>
            </a:pPr>
            <a:r>
              <a:rPr lang="zh-CN" altLang="en-US" sz="2100" b="1" u="none" dirty="0">
                <a:solidFill>
                  <a:schemeClr val="tx1"/>
                </a:solidFill>
                <a:latin typeface="微软雅黑" panose="020B0503020204020204" charset="-122"/>
                <a:ea typeface="微软雅黑" panose="020B0503020204020204" charset="-122"/>
                <a:cs typeface="微软雅黑" panose="020B0503020204020204" charset="-122"/>
              </a:rPr>
              <a:t>易简工夫终久大，支离事业竟浮沉。</a:t>
            </a:r>
            <a:endParaRPr lang="zh-CN" altLang="en-US" sz="2100" b="1" u="none"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16396" name="矩形 11"/>
          <p:cNvSpPr/>
          <p:nvPr/>
        </p:nvSpPr>
        <p:spPr>
          <a:xfrm>
            <a:off x="1042670" y="3516630"/>
            <a:ext cx="7058660" cy="1420495"/>
          </a:xfrm>
          <a:prstGeom prst="rect">
            <a:avLst/>
          </a:prstGeom>
          <a:solidFill>
            <a:schemeClr val="bg1"/>
          </a:solidFill>
          <a:ln w="9525">
            <a:noFill/>
          </a:ln>
        </p:spPr>
        <p:txBody>
          <a:bodyPr wrap="square" anchor="t">
            <a:spAutoFit/>
          </a:bodyPr>
          <a:p>
            <a:pPr>
              <a:lnSpc>
                <a:spcPct val="120000"/>
              </a:lnSpc>
            </a:pPr>
            <a:r>
              <a:rPr lang="en-US" altLang="zh-CN" sz="2000" u="none">
                <a:solidFill>
                  <a:schemeClr val="tx1"/>
                </a:solidFill>
                <a:latin typeface="微软雅黑" panose="020B0503020204020204" charset="-122"/>
                <a:ea typeface="微软雅黑" panose="020B0503020204020204" charset="-122"/>
                <a:cs typeface="微软雅黑" panose="020B0503020204020204" charset="-122"/>
              </a:rPr>
              <a:t>  </a:t>
            </a:r>
            <a:r>
              <a:rPr lang="zh-CN" altLang="zh-CN" sz="2400" b="1" u="none" dirty="0">
                <a:solidFill>
                  <a:schemeClr val="tx1"/>
                </a:solidFill>
                <a:latin typeface="微软雅黑" panose="020B0503020204020204" charset="-122"/>
                <a:ea typeface="微软雅黑" panose="020B0503020204020204" charset="-122"/>
                <a:cs typeface="微软雅黑" panose="020B0503020204020204" charset="-122"/>
              </a:rPr>
              <a:t>此次</a:t>
            </a:r>
            <a:r>
              <a:rPr lang="en-US" altLang="zh-CN" sz="2400" b="1" u="none">
                <a:solidFill>
                  <a:schemeClr val="tx1"/>
                </a:solidFill>
                <a:latin typeface="微软雅黑" panose="020B0503020204020204" charset="-122"/>
                <a:ea typeface="微软雅黑" panose="020B0503020204020204" charset="-122"/>
                <a:cs typeface="微软雅黑" panose="020B0503020204020204" charset="-122"/>
              </a:rPr>
              <a:t>“</a:t>
            </a:r>
            <a:r>
              <a:rPr lang="zh-CN" altLang="zh-CN" sz="2400" b="1" u="none" dirty="0">
                <a:solidFill>
                  <a:schemeClr val="tx1"/>
                </a:solidFill>
                <a:latin typeface="微软雅黑" panose="020B0503020204020204" charset="-122"/>
                <a:ea typeface="微软雅黑" panose="020B0503020204020204" charset="-122"/>
                <a:cs typeface="微软雅黑" panose="020B0503020204020204" charset="-122"/>
              </a:rPr>
              <a:t>鹅湖之会</a:t>
            </a:r>
            <a:r>
              <a:rPr lang="en-US" altLang="zh-CN" sz="2400" b="1" u="none">
                <a:solidFill>
                  <a:schemeClr val="tx1"/>
                </a:solidFill>
                <a:latin typeface="微软雅黑" panose="020B0503020204020204" charset="-122"/>
                <a:ea typeface="微软雅黑" panose="020B0503020204020204" charset="-122"/>
                <a:cs typeface="微软雅黑" panose="020B0503020204020204" charset="-122"/>
              </a:rPr>
              <a:t>”</a:t>
            </a:r>
            <a:r>
              <a:rPr lang="zh-CN" altLang="zh-CN" sz="2400" b="1" u="none" dirty="0">
                <a:solidFill>
                  <a:schemeClr val="tx1"/>
                </a:solidFill>
                <a:latin typeface="微软雅黑" panose="020B0503020204020204" charset="-122"/>
                <a:ea typeface="微软雅黑" panose="020B0503020204020204" charset="-122"/>
                <a:cs typeface="微软雅黑" panose="020B0503020204020204" charset="-122"/>
              </a:rPr>
              <a:t>，双方争议了三天，陆氏兄弟略占上风</a:t>
            </a:r>
            <a:r>
              <a:rPr lang="zh-CN" altLang="en-US" sz="2400" b="1" u="none" dirty="0">
                <a:solidFill>
                  <a:schemeClr val="tx1"/>
                </a:solidFill>
                <a:latin typeface="微软雅黑" panose="020B0503020204020204" charset="-122"/>
                <a:ea typeface="微软雅黑" panose="020B0503020204020204" charset="-122"/>
                <a:cs typeface="微软雅黑" panose="020B0503020204020204" charset="-122"/>
              </a:rPr>
              <a:t>，</a:t>
            </a:r>
            <a:r>
              <a:rPr lang="zh-CN" altLang="zh-CN" sz="2400" b="1" u="none" dirty="0">
                <a:solidFill>
                  <a:schemeClr val="tx1"/>
                </a:solidFill>
                <a:latin typeface="微软雅黑" panose="020B0503020204020204" charset="-122"/>
                <a:ea typeface="微软雅黑" panose="020B0503020204020204" charset="-122"/>
                <a:cs typeface="微软雅黑" panose="020B0503020204020204" charset="-122"/>
              </a:rPr>
              <a:t>最终结果却是不欢而散。这次集会影响深远，被称为</a:t>
            </a:r>
            <a:r>
              <a:rPr lang="zh-CN" altLang="zh-CN" sz="2400" b="1" u="none" dirty="0">
                <a:solidFill>
                  <a:srgbClr val="FF0000"/>
                </a:solidFill>
                <a:latin typeface="微软雅黑" panose="020B0503020204020204" charset="-122"/>
                <a:ea typeface="微软雅黑" panose="020B0503020204020204" charset="-122"/>
                <a:cs typeface="微软雅黑" panose="020B0503020204020204" charset="-122"/>
              </a:rPr>
              <a:t>“中国思想史上的里程碑</a:t>
            </a:r>
            <a:r>
              <a:rPr lang="en-US" altLang="zh-CN" sz="2400" b="1" u="none" dirty="0">
                <a:solidFill>
                  <a:srgbClr val="FF0000"/>
                </a:solidFill>
                <a:latin typeface="微软雅黑" panose="020B0503020204020204" charset="-122"/>
                <a:ea typeface="微软雅黑" panose="020B0503020204020204" charset="-122"/>
                <a:cs typeface="微软雅黑" panose="020B0503020204020204" charset="-122"/>
              </a:rPr>
              <a:t>”</a:t>
            </a:r>
            <a:r>
              <a:rPr lang="zh-CN" altLang="zh-CN" sz="2400" b="1" u="none" dirty="0">
                <a:solidFill>
                  <a:schemeClr val="tx1"/>
                </a:solidFill>
                <a:latin typeface="微软雅黑" panose="020B0503020204020204" charset="-122"/>
                <a:ea typeface="微软雅黑" panose="020B0503020204020204" charset="-122"/>
                <a:cs typeface="微软雅黑" panose="020B0503020204020204" charset="-122"/>
              </a:rPr>
              <a:t>。</a:t>
            </a:r>
            <a:endParaRPr lang="zh-CN" altLang="zh-CN" sz="2400" b="1" u="none" dirty="0">
              <a:solidFill>
                <a:schemeClr val="tx1"/>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93"/>
                                        </p:tgtEl>
                                        <p:attrNameLst>
                                          <p:attrName>style.visibility</p:attrName>
                                        </p:attrNameLst>
                                      </p:cBhvr>
                                      <p:to>
                                        <p:strVal val="visible"/>
                                      </p:to>
                                    </p:set>
                                    <p:anim calcmode="lin" valueType="num">
                                      <p:cBhvr additive="base">
                                        <p:cTn id="7" dur="500" fill="hold"/>
                                        <p:tgtEl>
                                          <p:spTgt spid="16393"/>
                                        </p:tgtEl>
                                        <p:attrNameLst>
                                          <p:attrName>ppt_x</p:attrName>
                                        </p:attrNameLst>
                                      </p:cBhvr>
                                      <p:tavLst>
                                        <p:tav tm="0">
                                          <p:val>
                                            <p:strVal val="#ppt_x"/>
                                          </p:val>
                                        </p:tav>
                                        <p:tav tm="100000">
                                          <p:val>
                                            <p:strVal val="#ppt_x"/>
                                          </p:val>
                                        </p:tav>
                                      </p:tavLst>
                                    </p:anim>
                                    <p:anim calcmode="lin" valueType="num">
                                      <p:cBhvr additive="base">
                                        <p:cTn id="8" dur="500" fill="hold"/>
                                        <p:tgtEl>
                                          <p:spTgt spid="1639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392"/>
                                        </p:tgtEl>
                                        <p:attrNameLst>
                                          <p:attrName>style.visibility</p:attrName>
                                        </p:attrNameLst>
                                      </p:cBhvr>
                                      <p:to>
                                        <p:strVal val="visible"/>
                                      </p:to>
                                    </p:set>
                                    <p:anim calcmode="lin" valueType="num">
                                      <p:cBhvr additive="base">
                                        <p:cTn id="13" dur="500" fill="hold"/>
                                        <p:tgtEl>
                                          <p:spTgt spid="16392"/>
                                        </p:tgtEl>
                                        <p:attrNameLst>
                                          <p:attrName>ppt_x</p:attrName>
                                        </p:attrNameLst>
                                      </p:cBhvr>
                                      <p:tavLst>
                                        <p:tav tm="0">
                                          <p:val>
                                            <p:strVal val="#ppt_x"/>
                                          </p:val>
                                        </p:tav>
                                        <p:tav tm="100000">
                                          <p:val>
                                            <p:strVal val="#ppt_x"/>
                                          </p:val>
                                        </p:tav>
                                      </p:tavLst>
                                    </p:anim>
                                    <p:anim calcmode="lin" valueType="num">
                                      <p:cBhvr additive="base">
                                        <p:cTn id="14" dur="500" fill="hold"/>
                                        <p:tgtEl>
                                          <p:spTgt spid="1639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horizontal)">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7" presetClass="entr" presetSubtype="4" fill="hold" grpId="0" nodeType="clickEffect">
                                  <p:stCondLst>
                                    <p:cond delay="0"/>
                                  </p:stCondLst>
                                  <p:childTnLst>
                                    <p:set>
                                      <p:cBhvr>
                                        <p:cTn id="23" dur="1" fill="hold">
                                          <p:stCondLst>
                                            <p:cond delay="0"/>
                                          </p:stCondLst>
                                        </p:cTn>
                                        <p:tgtEl>
                                          <p:spTgt spid="16396"/>
                                        </p:tgtEl>
                                        <p:attrNameLst>
                                          <p:attrName>style.visibility</p:attrName>
                                        </p:attrNameLst>
                                      </p:cBhvr>
                                      <p:to>
                                        <p:strVal val="visible"/>
                                      </p:to>
                                    </p:set>
                                    <p:anim calcmode="lin" valueType="num">
                                      <p:cBhvr additive="base">
                                        <p:cTn id="24" dur="2000" fill="hold"/>
                                        <p:tgtEl>
                                          <p:spTgt spid="16396"/>
                                        </p:tgtEl>
                                        <p:attrNameLst>
                                          <p:attrName>ppt_x</p:attrName>
                                        </p:attrNameLst>
                                      </p:cBhvr>
                                      <p:tavLst>
                                        <p:tav tm="0">
                                          <p:val>
                                            <p:strVal val="#ppt_x"/>
                                          </p:val>
                                        </p:tav>
                                        <p:tav tm="100000">
                                          <p:val>
                                            <p:strVal val="#ppt_x"/>
                                          </p:val>
                                        </p:tav>
                                      </p:tavLst>
                                    </p:anim>
                                    <p:anim calcmode="lin" valueType="num">
                                      <p:cBhvr additive="base">
                                        <p:cTn id="25" dur="2000" fill="hold"/>
                                        <p:tgtEl>
                                          <p:spTgt spid="163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2" grpId="0" bldLvl="0" animBg="1"/>
      <p:bldP spid="16393" grpId="0" bldLvl="0" animBg="1"/>
      <p:bldP spid="15" grpId="0" bldLvl="0" animBg="1"/>
      <p:bldP spid="16396"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矩形 3"/>
          <p:cNvSpPr/>
          <p:nvPr/>
        </p:nvSpPr>
        <p:spPr>
          <a:xfrm>
            <a:off x="62865" y="806450"/>
            <a:ext cx="8890635" cy="829945"/>
          </a:xfrm>
          <a:prstGeom prst="rect">
            <a:avLst/>
          </a:prstGeom>
          <a:noFill/>
          <a:ln w="9525">
            <a:solidFill>
              <a:schemeClr val="accent1"/>
            </a:solidFill>
          </a:ln>
        </p:spPr>
        <p:txBody>
          <a:bodyPr wrap="square" anchor="t">
            <a:spAutoFit/>
          </a:bodyPr>
          <a:lstStyle/>
          <a:p>
            <a:pPr>
              <a:lnSpc>
                <a:spcPct val="120000"/>
              </a:lnSpc>
            </a:pPr>
            <a:r>
              <a:rPr lang="zh-CN" altLang="en-US" sz="2000" dirty="0">
                <a:solidFill>
                  <a:srgbClr val="000000"/>
                </a:solidFill>
                <a:latin typeface="微软雅黑" panose="020B0503020204020204" charset="-122"/>
                <a:ea typeface="微软雅黑" panose="020B0503020204020204" charset="-122"/>
                <a:cs typeface="微软雅黑" panose="020B0503020204020204" charset="-122"/>
              </a:rPr>
              <a:t>不可取：</a:t>
            </a:r>
            <a:r>
              <a:rPr lang="zh-CN" altLang="en-US" sz="2000" dirty="0">
                <a:solidFill>
                  <a:srgbClr val="000099"/>
                </a:solidFill>
                <a:latin typeface="微软雅黑" panose="020B0503020204020204" charset="-122"/>
                <a:ea typeface="微软雅黑" panose="020B0503020204020204" charset="-122"/>
                <a:cs typeface="微软雅黑" panose="020B0503020204020204" charset="-122"/>
              </a:rPr>
              <a:t>①尊卑等级      ②重男轻女　     ③因循守旧   </a:t>
            </a:r>
            <a:endParaRPr lang="zh-CN" altLang="en-US" sz="2000" dirty="0">
              <a:solidFill>
                <a:srgbClr val="000099"/>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000" dirty="0">
                <a:solidFill>
                  <a:srgbClr val="000099"/>
                </a:solidFill>
                <a:latin typeface="微软雅黑" panose="020B0503020204020204" charset="-122"/>
                <a:ea typeface="微软雅黑" panose="020B0503020204020204" charset="-122"/>
                <a:cs typeface="微软雅黑" panose="020B0503020204020204" charset="-122"/>
              </a:rPr>
              <a:t>             ④重义轻利　　⑤重礼轻法</a:t>
            </a:r>
            <a:endParaRPr lang="zh-CN" altLang="en-US" sz="2000" dirty="0">
              <a:solidFill>
                <a:srgbClr val="000099"/>
              </a:solidFill>
              <a:latin typeface="微软雅黑" panose="020B0503020204020204" charset="-122"/>
              <a:ea typeface="微软雅黑" panose="020B0503020204020204" charset="-122"/>
              <a:cs typeface="微软雅黑" panose="020B0503020204020204" charset="-122"/>
            </a:endParaRPr>
          </a:p>
        </p:txBody>
      </p:sp>
      <p:sp>
        <p:nvSpPr>
          <p:cNvPr id="50183" name="矩形 412681"/>
          <p:cNvSpPr/>
          <p:nvPr/>
        </p:nvSpPr>
        <p:spPr>
          <a:xfrm>
            <a:off x="62865" y="1715770"/>
            <a:ext cx="8891270" cy="798830"/>
          </a:xfrm>
          <a:prstGeom prst="rect">
            <a:avLst/>
          </a:prstGeom>
          <a:noFill/>
          <a:ln w="28575" cap="flat" cmpd="sng">
            <a:solidFill>
              <a:schemeClr val="tx2"/>
            </a:solidFill>
            <a:prstDash val="solid"/>
            <a:miter/>
            <a:headEnd type="none" w="med" len="med"/>
            <a:tailEnd type="none" w="med" len="med"/>
          </a:ln>
        </p:spPr>
        <p:txBody>
          <a:bodyPr wrap="square" anchor="t">
            <a:spAutoFit/>
          </a:bodyPr>
          <a:lstStyle/>
          <a:p>
            <a:pPr>
              <a:lnSpc>
                <a:spcPct val="90000"/>
              </a:lnSpc>
              <a:spcBef>
                <a:spcPct val="50000"/>
              </a:spcBef>
            </a:pPr>
            <a:r>
              <a:rPr lang="zh-CN" altLang="en-US" sz="2000" dirty="0">
                <a:solidFill>
                  <a:srgbClr val="0000FF"/>
                </a:solidFill>
                <a:latin typeface="微软雅黑" panose="020B0503020204020204" charset="-122"/>
                <a:ea typeface="微软雅黑" panose="020B0503020204020204" charset="-122"/>
                <a:cs typeface="微软雅黑" panose="020B0503020204020204" charset="-122"/>
              </a:rPr>
              <a:t>三从四德：</a:t>
            </a:r>
            <a:r>
              <a:rPr lang="zh-CN" altLang="en-US" sz="2000" dirty="0">
                <a:latin typeface="微软雅黑" panose="020B0503020204020204" charset="-122"/>
                <a:ea typeface="微软雅黑" panose="020B0503020204020204" charset="-122"/>
                <a:cs typeface="微软雅黑" panose="020B0503020204020204" charset="-122"/>
              </a:rPr>
              <a:t>“三从” ：</a:t>
            </a:r>
            <a:r>
              <a:rPr lang="en-US" altLang="zh-CN" sz="2000" dirty="0" err="1">
                <a:latin typeface="微软雅黑" panose="020B0503020204020204" charset="-122"/>
                <a:ea typeface="微软雅黑" panose="020B0503020204020204" charset="-122"/>
                <a:cs typeface="微软雅黑" panose="020B0503020204020204" charset="-122"/>
              </a:rPr>
              <a:t>在家从父、出嫁从夫、夫死从子</a:t>
            </a:r>
            <a:endParaRPr lang="en-US" altLang="zh-CN" sz="2000">
              <a:latin typeface="微软雅黑" panose="020B0503020204020204" charset="-122"/>
              <a:ea typeface="微软雅黑" panose="020B0503020204020204" charset="-122"/>
              <a:cs typeface="微软雅黑" panose="020B0503020204020204" charset="-122"/>
            </a:endParaRPr>
          </a:p>
          <a:p>
            <a:pPr>
              <a:lnSpc>
                <a:spcPct val="90000"/>
              </a:lnSpc>
              <a:spcBef>
                <a:spcPct val="50000"/>
              </a:spcBef>
            </a:pPr>
            <a:r>
              <a:rPr lang="zh-CN" altLang="en-US" sz="2000" dirty="0">
                <a:latin typeface="微软雅黑" panose="020B0503020204020204" charset="-122"/>
                <a:ea typeface="微软雅黑" panose="020B0503020204020204" charset="-122"/>
                <a:cs typeface="微软雅黑" panose="020B0503020204020204" charset="-122"/>
              </a:rPr>
              <a:t>                “四德” ：</a:t>
            </a:r>
            <a:r>
              <a:rPr lang="en-US" altLang="zh-CN" sz="2000" dirty="0" err="1">
                <a:latin typeface="微软雅黑" panose="020B0503020204020204" charset="-122"/>
                <a:ea typeface="微软雅黑" panose="020B0503020204020204" charset="-122"/>
                <a:cs typeface="微软雅黑" panose="020B0503020204020204" charset="-122"/>
              </a:rPr>
              <a:t>妇德、妇言、妇容、妇功</a:t>
            </a:r>
            <a:endParaRPr lang="en-US" altLang="zh-CN" sz="2000" dirty="0" err="1">
              <a:latin typeface="微软雅黑" panose="020B0503020204020204" charset="-122"/>
              <a:ea typeface="微软雅黑" panose="020B0503020204020204" charset="-122"/>
              <a:cs typeface="微软雅黑" panose="020B0503020204020204" charset="-122"/>
            </a:endParaRPr>
          </a:p>
        </p:txBody>
      </p:sp>
      <p:pic>
        <p:nvPicPr>
          <p:cNvPr id="50185" name="图片 412683" descr="贞节牌坊"/>
          <p:cNvPicPr>
            <a:picLocks noChangeAspect="1"/>
          </p:cNvPicPr>
          <p:nvPr/>
        </p:nvPicPr>
        <p:blipFill>
          <a:blip r:embed="rId1" cstate="print"/>
          <a:stretch>
            <a:fillRect/>
          </a:stretch>
        </p:blipFill>
        <p:spPr>
          <a:xfrm>
            <a:off x="55245" y="3550920"/>
            <a:ext cx="2948305" cy="1405255"/>
          </a:xfrm>
          <a:prstGeom prst="rect">
            <a:avLst/>
          </a:prstGeom>
          <a:noFill/>
          <a:ln w="38100" cap="flat" cmpd="dbl">
            <a:solidFill>
              <a:schemeClr val="bg1"/>
            </a:solidFill>
            <a:prstDash val="solid"/>
            <a:miter/>
            <a:headEnd type="none" w="med" len="med"/>
            <a:tailEnd type="none" w="med" len="med"/>
          </a:ln>
        </p:spPr>
      </p:pic>
      <p:sp>
        <p:nvSpPr>
          <p:cNvPr id="50186" name="Text Box 7"/>
          <p:cNvSpPr txBox="1"/>
          <p:nvPr/>
        </p:nvSpPr>
        <p:spPr>
          <a:xfrm>
            <a:off x="62865" y="2617470"/>
            <a:ext cx="8890635" cy="706755"/>
          </a:xfrm>
          <a:prstGeom prst="rect">
            <a:avLst/>
          </a:prstGeom>
          <a:noFill/>
          <a:ln w="38100" cap="flat" cmpd="sng">
            <a:solidFill>
              <a:srgbClr val="000080"/>
            </a:solidFill>
            <a:prstDash val="solid"/>
            <a:miter/>
            <a:headEnd type="none" w="med" len="med"/>
            <a:tailEnd type="none" w="med" len="med"/>
          </a:ln>
        </p:spPr>
        <p:txBody>
          <a:bodyPr wrap="square" anchor="t">
            <a:spAutoFit/>
          </a:bodyPr>
          <a:lstStyle/>
          <a:p>
            <a:r>
              <a:rPr lang="zh-CN" altLang="en-US" sz="2000" dirty="0">
                <a:latin typeface="微软雅黑" panose="020B0503020204020204" charset="-122"/>
                <a:ea typeface="微软雅黑" panose="020B0503020204020204" charset="-122"/>
                <a:cs typeface="微软雅黑" panose="020B0503020204020204" charset="-122"/>
              </a:rPr>
              <a:t>　　“酷吏以法杀人，</a:t>
            </a:r>
            <a:r>
              <a:rPr lang="zh-CN" altLang="en-US" sz="2000" dirty="0">
                <a:solidFill>
                  <a:srgbClr val="FF0000"/>
                </a:solidFill>
                <a:latin typeface="微软雅黑" panose="020B0503020204020204" charset="-122"/>
                <a:ea typeface="微软雅黑" panose="020B0503020204020204" charset="-122"/>
                <a:cs typeface="微软雅黑" panose="020B0503020204020204" charset="-122"/>
              </a:rPr>
              <a:t>后儒以理杀人</a:t>
            </a:r>
            <a:r>
              <a:rPr lang="zh-CN" altLang="en-US" sz="2000" dirty="0">
                <a:latin typeface="微软雅黑" panose="020B0503020204020204" charset="-122"/>
                <a:ea typeface="微软雅黑" panose="020B0503020204020204" charset="-122"/>
                <a:cs typeface="微软雅黑" panose="020B0503020204020204" charset="-122"/>
              </a:rPr>
              <a:t>”“人死于法，犹有怜之者；死于理，其谁怜之？” 　　                                         </a:t>
            </a:r>
            <a:r>
              <a:rPr lang="en-US" altLang="zh-CN" sz="2000">
                <a:solidFill>
                  <a:srgbClr val="0000FF"/>
                </a:solidFill>
                <a:latin typeface="微软雅黑" panose="020B0503020204020204" charset="-122"/>
                <a:ea typeface="微软雅黑" panose="020B0503020204020204" charset="-122"/>
                <a:cs typeface="微软雅黑" panose="020B0503020204020204" charset="-122"/>
              </a:rPr>
              <a:t>——</a:t>
            </a:r>
            <a:r>
              <a:rPr lang="zh-CN" altLang="en-US" sz="2000" dirty="0">
                <a:solidFill>
                  <a:srgbClr val="0000FF"/>
                </a:solidFill>
                <a:latin typeface="微软雅黑" panose="020B0503020204020204" charset="-122"/>
                <a:ea typeface="微软雅黑" panose="020B0503020204020204" charset="-122"/>
                <a:cs typeface="微软雅黑" panose="020B0503020204020204" charset="-122"/>
              </a:rPr>
              <a:t>清人戴震</a:t>
            </a:r>
            <a:endParaRPr lang="zh-CN" altLang="en-US" sz="2000" dirty="0">
              <a:solidFill>
                <a:srgbClr val="0000FF"/>
              </a:solidFill>
              <a:latin typeface="微软雅黑" panose="020B0503020204020204" charset="-122"/>
              <a:ea typeface="微软雅黑" panose="020B0503020204020204" charset="-122"/>
              <a:cs typeface="微软雅黑" panose="020B0503020204020204" charset="-122"/>
            </a:endParaRPr>
          </a:p>
        </p:txBody>
      </p:sp>
      <p:sp>
        <p:nvSpPr>
          <p:cNvPr id="50189" name="矩形 412689"/>
          <p:cNvSpPr/>
          <p:nvPr/>
        </p:nvSpPr>
        <p:spPr>
          <a:xfrm>
            <a:off x="3137535" y="4200525"/>
            <a:ext cx="1844675" cy="755650"/>
          </a:xfrm>
          <a:prstGeom prst="rect">
            <a:avLst/>
          </a:prstGeom>
          <a:noFill/>
          <a:ln w="9525">
            <a:solidFill>
              <a:schemeClr val="accent1"/>
            </a:solidFill>
          </a:ln>
        </p:spPr>
        <p:txBody>
          <a:bodyPr wrap="square" anchor="t">
            <a:spAutoFit/>
          </a:bodyPr>
          <a:lstStyle/>
          <a:p>
            <a:pPr>
              <a:lnSpc>
                <a:spcPct val="90000"/>
              </a:lnSpc>
            </a:pPr>
            <a:r>
              <a:rPr lang="zh-CN" altLang="en-US" sz="2400">
                <a:latin typeface="微软雅黑" panose="020B0503020204020204" charset="-122"/>
                <a:ea typeface="微软雅黑" panose="020B0503020204020204" charset="-122"/>
                <a:cs typeface="微软雅黑" panose="020B0503020204020204" charset="-122"/>
              </a:rPr>
              <a:t>贞节牌坊</a:t>
            </a:r>
            <a:r>
              <a:rPr lang="zh-CN" altLang="en-US" sz="2400" dirty="0">
                <a:latin typeface="微软雅黑" panose="020B0503020204020204" charset="-122"/>
                <a:ea typeface="微软雅黑" panose="020B0503020204020204" charset="-122"/>
                <a:cs typeface="微软雅黑" panose="020B0503020204020204" charset="-122"/>
              </a:rPr>
              <a:t>背后的血泪          </a:t>
            </a:r>
            <a:endParaRPr lang="zh-CN" altLang="en-US" sz="2400" dirty="0">
              <a:latin typeface="微软雅黑" panose="020B0503020204020204" charset="-122"/>
              <a:ea typeface="微软雅黑" panose="020B0503020204020204" charset="-122"/>
              <a:cs typeface="微软雅黑" panose="020B0503020204020204" charset="-122"/>
            </a:endParaRPr>
          </a:p>
        </p:txBody>
      </p:sp>
      <p:grpSp>
        <p:nvGrpSpPr>
          <p:cNvPr id="3" name="组合 2"/>
          <p:cNvGrpSpPr/>
          <p:nvPr/>
        </p:nvGrpSpPr>
        <p:grpSpPr>
          <a:xfrm>
            <a:off x="-170554" y="-5454"/>
            <a:ext cx="3308649" cy="812165"/>
            <a:chOff x="1475341" y="1051002"/>
            <a:chExt cx="2412068" cy="1297246"/>
          </a:xfrm>
        </p:grpSpPr>
        <p:pic>
          <p:nvPicPr>
            <p:cNvPr id="4" name="Picture 2" descr="D:\png\0101000028865661_0003_图层-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341" y="1051002"/>
              <a:ext cx="2412068" cy="12972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11"/>
            <p:cNvSpPr txBox="1"/>
            <p:nvPr/>
          </p:nvSpPr>
          <p:spPr>
            <a:xfrm>
              <a:off x="1961723" y="1281122"/>
              <a:ext cx="1641394" cy="735343"/>
            </a:xfrm>
            <a:prstGeom prst="rect">
              <a:avLst/>
            </a:prstGeom>
            <a:noFill/>
          </p:spPr>
          <p:txBody>
            <a:bodyPr wrap="square" rtlCol="0">
              <a:spAutoFit/>
            </a:bodyPr>
            <a:lstStyle/>
            <a:p>
              <a:r>
                <a:rPr lang="zh-CN" altLang="en-US" sz="2400" b="1" dirty="0">
                  <a:solidFill>
                    <a:schemeClr val="bg1"/>
                  </a:solidFill>
                  <a:latin typeface="微软雅黑" panose="020B0503020204020204" charset="-122"/>
                  <a:ea typeface="微软雅黑" panose="020B0503020204020204" charset="-122"/>
                  <a:cs typeface="微软雅黑" panose="020B0503020204020204" charset="-122"/>
                </a:rPr>
                <a:t>毁誉</a:t>
              </a:r>
              <a:r>
                <a:rPr lang="zh-CN" altLang="en-US" sz="2400" b="1" dirty="0">
                  <a:solidFill>
                    <a:schemeClr val="bg1"/>
                  </a:solidFill>
                  <a:latin typeface="微软雅黑" panose="020B0503020204020204" charset="-122"/>
                  <a:ea typeface="微软雅黑" panose="020B0503020204020204" charset="-122"/>
                  <a:cs typeface="微软雅黑" panose="020B0503020204020204" charset="-122"/>
                  <a:sym typeface="+mn-ea"/>
                </a:rPr>
                <a:t>集</a:t>
              </a:r>
              <a:r>
                <a:rPr lang="zh-CN" altLang="en-US" sz="2400" b="1" dirty="0">
                  <a:solidFill>
                    <a:schemeClr val="bg1"/>
                  </a:solidFill>
                  <a:latin typeface="微软雅黑" panose="020B0503020204020204" charset="-122"/>
                  <a:ea typeface="微软雅黑" panose="020B0503020204020204" charset="-122"/>
                  <a:cs typeface="微软雅黑" panose="020B0503020204020204" charset="-122"/>
                </a:rPr>
                <a:t>于一身</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endParaRPr>
            </a:p>
          </p:txBody>
        </p:sp>
      </p:grpSp>
    </p:spTree>
  </p:cSld>
  <p:clrMapOvr>
    <a:masterClrMapping/>
  </p:clrMapOvr>
  <p:transition>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81" name="Text Box 9"/>
          <p:cNvSpPr txBox="1">
            <a:spLocks noChangeArrowheads="1"/>
          </p:cNvSpPr>
          <p:nvPr/>
        </p:nvSpPr>
        <p:spPr bwMode="auto">
          <a:xfrm>
            <a:off x="5175250" y="904240"/>
            <a:ext cx="2789555" cy="3876675"/>
          </a:xfrm>
          <a:prstGeom prst="rect">
            <a:avLst/>
          </a:prstGeom>
          <a:noFill/>
          <a:ln w="12700" cmpd="sng">
            <a:solidFill>
              <a:schemeClr val="accent1">
                <a:shade val="50000"/>
              </a:schemeClr>
            </a:solidFill>
            <a:prstDash val="solid"/>
          </a:ln>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zh-CN" altLang="en-US" sz="36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积极</a:t>
            </a:r>
            <a:r>
              <a:rPr kumimoji="0" lang="en-US" altLang="zh-CN" sz="36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a:t>
            </a:r>
            <a:endParaRPr kumimoji="0" lang="en-US" altLang="zh-CN" sz="2800" b="0" i="0" u="none" strike="noStrike" kern="1200" cap="none" spc="0" normalizeH="0" baseline="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zh-CN" altLang="en-US" sz="28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 重视主观意志，</a:t>
            </a:r>
            <a:endParaRPr kumimoji="0" lang="zh-CN" altLang="en-US" sz="28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zh-CN" altLang="en-US" sz="28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 注重气节品德，</a:t>
            </a:r>
            <a:endParaRPr kumimoji="0" lang="zh-CN" altLang="en-US" sz="28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zh-CN" altLang="en-US" sz="28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 讲求自我节制，</a:t>
            </a:r>
            <a:endParaRPr kumimoji="0" lang="zh-CN" altLang="en-US" sz="28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zh-CN" altLang="en-US" sz="28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 强调责任使命，</a:t>
            </a:r>
            <a:endParaRPr kumimoji="0" lang="zh-CN" altLang="en-US" sz="28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auto" latinLnBrk="0" hangingPunct="1">
              <a:lnSpc>
                <a:spcPct val="100000"/>
              </a:lnSpc>
              <a:spcBef>
                <a:spcPct val="50000"/>
              </a:spcBef>
              <a:spcAft>
                <a:spcPts val="0"/>
              </a:spcAft>
              <a:buClrTx/>
              <a:buSzTx/>
              <a:buFontTx/>
              <a:buNone/>
              <a:defRPr/>
            </a:pPr>
            <a:r>
              <a:rPr kumimoji="0" lang="zh-CN" altLang="en-US" sz="28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 凸显人性庄严。</a:t>
            </a:r>
            <a:endParaRPr kumimoji="0" lang="zh-CN" altLang="en-US" sz="28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p:txBody>
      </p:sp>
      <p:grpSp>
        <p:nvGrpSpPr>
          <p:cNvPr id="3" name="组合 2"/>
          <p:cNvGrpSpPr/>
          <p:nvPr/>
        </p:nvGrpSpPr>
        <p:grpSpPr>
          <a:xfrm>
            <a:off x="-170554" y="92336"/>
            <a:ext cx="3308649" cy="812165"/>
            <a:chOff x="1475341" y="1051002"/>
            <a:chExt cx="2412068" cy="1297246"/>
          </a:xfrm>
        </p:grpSpPr>
        <p:pic>
          <p:nvPicPr>
            <p:cNvPr id="4" name="Picture 2" descr="D:\png\0101000028865661_0003_图层-3.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475341" y="1051002"/>
              <a:ext cx="2412068" cy="12972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11"/>
            <p:cNvSpPr txBox="1"/>
            <p:nvPr/>
          </p:nvSpPr>
          <p:spPr>
            <a:xfrm>
              <a:off x="1961723" y="1281122"/>
              <a:ext cx="1641394" cy="735343"/>
            </a:xfrm>
            <a:prstGeom prst="rect">
              <a:avLst/>
            </a:prstGeom>
            <a:noFill/>
          </p:spPr>
          <p:txBody>
            <a:bodyPr wrap="square" rtlCol="0">
              <a:spAutoFit/>
            </a:bodyPr>
            <a:lstStyle/>
            <a:p>
              <a:r>
                <a:rPr lang="zh-CN" altLang="en-US" sz="2400" b="1" dirty="0">
                  <a:solidFill>
                    <a:schemeClr val="bg1"/>
                  </a:solidFill>
                  <a:latin typeface="微软雅黑" panose="020B0503020204020204" charset="-122"/>
                  <a:ea typeface="微软雅黑" panose="020B0503020204020204" charset="-122"/>
                  <a:cs typeface="微软雅黑" panose="020B0503020204020204" charset="-122"/>
                </a:rPr>
                <a:t>毁誉</a:t>
              </a:r>
              <a:r>
                <a:rPr lang="zh-CN" altLang="en-US" sz="2400" b="1" dirty="0">
                  <a:solidFill>
                    <a:schemeClr val="bg1"/>
                  </a:solidFill>
                  <a:latin typeface="微软雅黑" panose="020B0503020204020204" charset="-122"/>
                  <a:ea typeface="微软雅黑" panose="020B0503020204020204" charset="-122"/>
                  <a:cs typeface="微软雅黑" panose="020B0503020204020204" charset="-122"/>
                  <a:sym typeface="+mn-ea"/>
                </a:rPr>
                <a:t>集</a:t>
              </a:r>
              <a:r>
                <a:rPr lang="zh-CN" altLang="en-US" sz="2400" b="1" dirty="0">
                  <a:solidFill>
                    <a:schemeClr val="bg1"/>
                  </a:solidFill>
                  <a:latin typeface="微软雅黑" panose="020B0503020204020204" charset="-122"/>
                  <a:ea typeface="微软雅黑" panose="020B0503020204020204" charset="-122"/>
                  <a:cs typeface="微软雅黑" panose="020B0503020204020204" charset="-122"/>
                </a:rPr>
                <a:t>于一身</a:t>
              </a:r>
              <a:endParaRPr lang="zh-CN" altLang="en-US" sz="2400" b="1" dirty="0">
                <a:solidFill>
                  <a:schemeClr val="bg1"/>
                </a:solidFill>
                <a:latin typeface="微软雅黑" panose="020B0503020204020204" charset="-122"/>
                <a:ea typeface="微软雅黑" panose="020B0503020204020204" charset="-122"/>
                <a:cs typeface="微软雅黑" panose="020B0503020204020204" charset="-122"/>
              </a:endParaRPr>
            </a:p>
          </p:txBody>
        </p:sp>
      </p:grpSp>
      <p:sp>
        <p:nvSpPr>
          <p:cNvPr id="2" name="Text Box 9"/>
          <p:cNvSpPr txBox="1">
            <a:spLocks noChangeArrowheads="1"/>
          </p:cNvSpPr>
          <p:nvPr/>
        </p:nvSpPr>
        <p:spPr bwMode="auto">
          <a:xfrm>
            <a:off x="1015365" y="1517015"/>
            <a:ext cx="3263900" cy="2799715"/>
          </a:xfrm>
          <a:prstGeom prst="rect">
            <a:avLst/>
          </a:prstGeom>
          <a:noFill/>
          <a:ln w="12700" cmpd="sng">
            <a:solidFill>
              <a:schemeClr val="accent1">
                <a:shade val="50000"/>
              </a:schemeClr>
            </a:solidFill>
            <a:prstDash val="solid"/>
          </a:ln>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zh-CN" altLang="en-US" sz="36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消极</a:t>
            </a:r>
            <a:r>
              <a:rPr kumimoji="0" lang="en-US" altLang="zh-CN" sz="36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a:t>
            </a:r>
            <a:endParaRPr kumimoji="0" lang="en-US" altLang="zh-CN" sz="2800" b="0" i="0" u="none" strike="noStrike" kern="1200" cap="none" spc="0" normalizeH="0" baseline="0" noProof="0" dirty="0">
              <a:ln>
                <a:noFill/>
              </a:ln>
              <a:solidFill>
                <a:srgbClr val="0000FF"/>
              </a:solidFill>
              <a:effectLst/>
              <a:uLnTx/>
              <a:uFillTx/>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2800" b="1" dirty="0">
                <a:latin typeface="微软雅黑" panose="020B0503020204020204" charset="-122"/>
                <a:ea typeface="微软雅黑" panose="020B0503020204020204" charset="-122"/>
                <a:cs typeface="微软雅黑" panose="020B0503020204020204" charset="-122"/>
                <a:sym typeface="+mn-ea"/>
              </a:rPr>
              <a:t>用三纲五常维系专制统治；</a:t>
            </a:r>
            <a:endParaRPr lang="zh-CN" altLang="en-US" sz="2800" b="1">
              <a:latin typeface="微软雅黑" panose="020B0503020204020204" charset="-122"/>
              <a:ea typeface="微软雅黑" panose="020B0503020204020204" charset="-122"/>
              <a:cs typeface="微软雅黑" panose="020B0503020204020204" charset="-122"/>
            </a:endParaRPr>
          </a:p>
          <a:p>
            <a:pPr>
              <a:spcBef>
                <a:spcPct val="50000"/>
              </a:spcBef>
            </a:pPr>
            <a:r>
              <a:rPr lang="zh-CN" altLang="en-US" sz="2800" b="1" dirty="0">
                <a:latin typeface="微软雅黑" panose="020B0503020204020204" charset="-122"/>
                <a:ea typeface="微软雅黑" panose="020B0503020204020204" charset="-122"/>
                <a:cs typeface="微软雅黑" panose="020B0503020204020204" charset="-122"/>
                <a:sym typeface="+mn-ea"/>
              </a:rPr>
              <a:t>压制、扼杀人们的自然欲求。</a:t>
            </a:r>
            <a:endParaRPr kumimoji="0" lang="zh-CN" altLang="en-US" sz="2800" b="0"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5481"/>
                                        </p:tgtEl>
                                        <p:attrNameLst>
                                          <p:attrName>style.visibility</p:attrName>
                                        </p:attrNameLst>
                                      </p:cBhvr>
                                      <p:to>
                                        <p:strVal val="visible"/>
                                      </p:to>
                                    </p:set>
                                    <p:animEffect transition="in" filter="fade">
                                      <p:cBhvr>
                                        <p:cTn id="14" dur="1000"/>
                                        <p:tgtEl>
                                          <p:spTgt spid="105481"/>
                                        </p:tgtEl>
                                      </p:cBhvr>
                                    </p:animEffect>
                                    <p:anim calcmode="lin" valueType="num">
                                      <p:cBhvr>
                                        <p:cTn id="15" dur="1000" fill="hold"/>
                                        <p:tgtEl>
                                          <p:spTgt spid="105481"/>
                                        </p:tgtEl>
                                        <p:attrNameLst>
                                          <p:attrName>ppt_x</p:attrName>
                                        </p:attrNameLst>
                                      </p:cBhvr>
                                      <p:tavLst>
                                        <p:tav tm="0">
                                          <p:val>
                                            <p:strVal val="#ppt_x"/>
                                          </p:val>
                                        </p:tav>
                                        <p:tav tm="100000">
                                          <p:val>
                                            <p:strVal val="#ppt_x"/>
                                          </p:val>
                                        </p:tav>
                                      </p:tavLst>
                                    </p:anim>
                                    <p:anim calcmode="lin" valueType="num">
                                      <p:cBhvr>
                                        <p:cTn id="16" dur="1000" fill="hold"/>
                                        <p:tgtEl>
                                          <p:spTgt spid="1054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81" grpId="0" bldLvl="0" animBg="1"/>
      <p:bldP spid="2"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8" name="AutoShape 4"/>
          <p:cNvSpPr/>
          <p:nvPr/>
        </p:nvSpPr>
        <p:spPr>
          <a:xfrm>
            <a:off x="1143000" y="141685"/>
            <a:ext cx="6561535" cy="4948238"/>
          </a:xfrm>
          <a:prstGeom prst="roundRect">
            <a:avLst>
              <a:gd name="adj" fmla="val 6093"/>
            </a:avLst>
          </a:prstGeom>
          <a:noFill/>
          <a:ln w="28575" cap="flat" cmpd="sng">
            <a:solidFill>
              <a:schemeClr val="bg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endParaRPr lang="zh-CN" altLang="zh-CN" sz="1350" dirty="0">
              <a:solidFill>
                <a:schemeClr val="bg1"/>
              </a:solidFill>
              <a:latin typeface="Verdana" panose="020B0604030504040204" pitchFamily="34" charset="0"/>
              <a:ea typeface="华文新魏" panose="02010800040101010101" pitchFamily="2" charset="-122"/>
            </a:endParaRPr>
          </a:p>
        </p:txBody>
      </p:sp>
      <p:sp>
        <p:nvSpPr>
          <p:cNvPr id="65539" name="Rectangle 3"/>
          <p:cNvSpPr/>
          <p:nvPr/>
        </p:nvSpPr>
        <p:spPr>
          <a:xfrm>
            <a:off x="732155" y="574040"/>
            <a:ext cx="4649470" cy="3943350"/>
          </a:xfrm>
          <a:prstGeom prst="rect">
            <a:avLst/>
          </a:prstGeom>
          <a:noFill/>
          <a:ln w="9525">
            <a:noFill/>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eaLnBrk="1" hangingPunct="1">
              <a:lnSpc>
                <a:spcPct val="90000"/>
              </a:lnSpc>
              <a:spcBef>
                <a:spcPct val="35000"/>
              </a:spcBef>
              <a:buNone/>
            </a:pPr>
            <a:r>
              <a:rPr lang="en-US" altLang="zh-CN" sz="2700" b="1" dirty="0">
                <a:solidFill>
                  <a:schemeClr val="tx1"/>
                </a:solidFill>
                <a:latin typeface="Times New Roman" panose="02020603050405020304" pitchFamily="18" charset="0"/>
                <a:ea typeface="黑体" panose="02010609060101010101" pitchFamily="49" charset="-122"/>
              </a:rPr>
              <a:t>“</a:t>
            </a:r>
            <a:r>
              <a:rPr lang="zh-CN" altLang="en-US" sz="2700" b="1" dirty="0">
                <a:solidFill>
                  <a:schemeClr val="tx1"/>
                </a:solidFill>
                <a:latin typeface="黑体" panose="02010609060101010101" pitchFamily="49" charset="-122"/>
                <a:ea typeface="黑体" panose="02010609060101010101" pitchFamily="49" charset="-122"/>
              </a:rPr>
              <a:t>先天下之忧而忧，后天下之乐而乐</a:t>
            </a:r>
            <a:r>
              <a:rPr lang="zh-CN" altLang="en-US" sz="2700" b="1" dirty="0">
                <a:solidFill>
                  <a:schemeClr val="tx1"/>
                </a:solidFill>
                <a:latin typeface="Times New Roman" panose="02020603050405020304" pitchFamily="18" charset="0"/>
                <a:ea typeface="黑体" panose="02010609060101010101" pitchFamily="49" charset="-122"/>
              </a:rPr>
              <a:t>”</a:t>
            </a:r>
            <a:r>
              <a:rPr lang="zh-CN" altLang="en-US" sz="2700" b="1" dirty="0">
                <a:solidFill>
                  <a:schemeClr val="tx1"/>
                </a:solidFill>
                <a:latin typeface="黑体" panose="02010609060101010101" pitchFamily="49" charset="-122"/>
                <a:ea typeface="黑体" panose="02010609060101010101" pitchFamily="49" charset="-122"/>
              </a:rPr>
              <a:t>。</a:t>
            </a:r>
            <a:endParaRPr lang="zh-CN" altLang="en-US" sz="2700" b="1" dirty="0">
              <a:solidFill>
                <a:schemeClr val="tx1"/>
              </a:solidFill>
              <a:latin typeface="黑体" panose="02010609060101010101" pitchFamily="49" charset="-122"/>
              <a:ea typeface="黑体" panose="02010609060101010101" pitchFamily="49" charset="-122"/>
            </a:endParaRPr>
          </a:p>
          <a:p>
            <a:pPr marL="342900" lvl="0" indent="-342900" eaLnBrk="1" hangingPunct="1">
              <a:lnSpc>
                <a:spcPct val="90000"/>
              </a:lnSpc>
              <a:spcBef>
                <a:spcPct val="35000"/>
              </a:spcBef>
              <a:buNone/>
            </a:pPr>
            <a:r>
              <a:rPr lang="zh-CN" altLang="en-US" sz="2700" b="1" dirty="0">
                <a:solidFill>
                  <a:schemeClr val="tx1"/>
                </a:solidFill>
                <a:latin typeface="黑体" panose="02010609060101010101" pitchFamily="49" charset="-122"/>
                <a:ea typeface="黑体" panose="02010609060101010101" pitchFamily="49" charset="-122"/>
              </a:rPr>
              <a:t>               </a:t>
            </a:r>
            <a:r>
              <a:rPr lang="en-US" altLang="zh-CN" sz="2700" b="1" dirty="0">
                <a:solidFill>
                  <a:schemeClr val="tx1"/>
                </a:solidFill>
                <a:latin typeface="Times New Roman" panose="02020603050405020304" pitchFamily="18" charset="0"/>
                <a:ea typeface="黑体" panose="02010609060101010101" pitchFamily="49" charset="-122"/>
              </a:rPr>
              <a:t>——</a:t>
            </a:r>
            <a:r>
              <a:rPr lang="zh-CN" altLang="en-US" sz="2700" b="1" dirty="0">
                <a:solidFill>
                  <a:schemeClr val="tx1"/>
                </a:solidFill>
                <a:latin typeface="黑体" panose="02010609060101010101" pitchFamily="49" charset="-122"/>
                <a:ea typeface="黑体" panose="02010609060101010101" pitchFamily="49" charset="-122"/>
              </a:rPr>
              <a:t>范仲淹</a:t>
            </a:r>
            <a:endParaRPr lang="zh-CN" altLang="en-US" sz="2700" b="1" dirty="0">
              <a:solidFill>
                <a:schemeClr val="tx1"/>
              </a:solidFill>
              <a:latin typeface="黑体" panose="02010609060101010101" pitchFamily="49" charset="-122"/>
              <a:ea typeface="黑体" panose="02010609060101010101" pitchFamily="49" charset="-122"/>
            </a:endParaRPr>
          </a:p>
          <a:p>
            <a:pPr marL="342900" lvl="0" indent="-342900" eaLnBrk="1" hangingPunct="1">
              <a:lnSpc>
                <a:spcPct val="90000"/>
              </a:lnSpc>
              <a:spcBef>
                <a:spcPct val="35000"/>
              </a:spcBef>
              <a:buNone/>
            </a:pPr>
            <a:r>
              <a:rPr lang="zh-CN" altLang="en-US" sz="2700" b="1" dirty="0">
                <a:solidFill>
                  <a:schemeClr val="tx1"/>
                </a:solidFill>
                <a:latin typeface="黑体" panose="02010609060101010101" pitchFamily="49" charset="-122"/>
                <a:ea typeface="黑体" panose="02010609060101010101" pitchFamily="49" charset="-122"/>
              </a:rPr>
              <a:t>“为天地立心，为生民立命，为往圣继绝学，为万世开太平。”</a:t>
            </a:r>
            <a:endParaRPr lang="zh-CN" altLang="en-US" sz="2700" b="1" dirty="0">
              <a:solidFill>
                <a:schemeClr val="tx1"/>
              </a:solidFill>
              <a:latin typeface="黑体" panose="02010609060101010101" pitchFamily="49" charset="-122"/>
              <a:ea typeface="黑体" panose="02010609060101010101" pitchFamily="49" charset="-122"/>
            </a:endParaRPr>
          </a:p>
          <a:p>
            <a:pPr marL="342900" lvl="0" indent="-342900" eaLnBrk="1" hangingPunct="1">
              <a:lnSpc>
                <a:spcPct val="90000"/>
              </a:lnSpc>
              <a:spcBef>
                <a:spcPct val="35000"/>
              </a:spcBef>
              <a:buNone/>
            </a:pPr>
            <a:r>
              <a:rPr lang="en-US" altLang="zh-CN" sz="2700" b="1" dirty="0">
                <a:solidFill>
                  <a:schemeClr val="tx1"/>
                </a:solidFill>
                <a:latin typeface="黑体" panose="02010609060101010101" pitchFamily="49" charset="-122"/>
                <a:ea typeface="黑体" panose="02010609060101010101" pitchFamily="49" charset="-122"/>
              </a:rPr>
              <a:t>                ----</a:t>
            </a:r>
            <a:r>
              <a:rPr lang="zh-CN" altLang="en-US" sz="2700" b="1" dirty="0">
                <a:solidFill>
                  <a:schemeClr val="tx1"/>
                </a:solidFill>
                <a:latin typeface="黑体" panose="02010609060101010101" pitchFamily="49" charset="-122"/>
                <a:ea typeface="黑体" panose="02010609060101010101" pitchFamily="49" charset="-122"/>
              </a:rPr>
              <a:t>张载</a:t>
            </a:r>
            <a:endParaRPr lang="zh-CN" altLang="en-US" sz="2700" b="1" dirty="0">
              <a:solidFill>
                <a:schemeClr val="tx1"/>
              </a:solidFill>
              <a:latin typeface="黑体" panose="02010609060101010101" pitchFamily="49" charset="-122"/>
              <a:ea typeface="黑体" panose="02010609060101010101" pitchFamily="49" charset="-122"/>
            </a:endParaRPr>
          </a:p>
          <a:p>
            <a:pPr marL="342900" lvl="0" indent="-342900" eaLnBrk="1" hangingPunct="1">
              <a:lnSpc>
                <a:spcPct val="90000"/>
              </a:lnSpc>
              <a:spcBef>
                <a:spcPct val="35000"/>
              </a:spcBef>
              <a:buNone/>
            </a:pPr>
            <a:r>
              <a:rPr lang="zh-CN" altLang="en-US" sz="2700" b="1" dirty="0">
                <a:solidFill>
                  <a:schemeClr val="tx1"/>
                </a:solidFill>
                <a:latin typeface="Times New Roman" panose="02020603050405020304" pitchFamily="18" charset="0"/>
                <a:ea typeface="黑体" panose="02010609060101010101" pitchFamily="49" charset="-122"/>
              </a:rPr>
              <a:t>“</a:t>
            </a:r>
            <a:r>
              <a:rPr lang="zh-CN" altLang="en-US" sz="2700" b="1" dirty="0">
                <a:solidFill>
                  <a:schemeClr val="tx1"/>
                </a:solidFill>
                <a:latin typeface="黑体" panose="02010609060101010101" pitchFamily="49" charset="-122"/>
                <a:ea typeface="黑体" panose="02010609060101010101" pitchFamily="49" charset="-122"/>
              </a:rPr>
              <a:t>天下兴亡，匹夫有责</a:t>
            </a:r>
            <a:r>
              <a:rPr lang="zh-CN" altLang="en-US" sz="2700" b="1" dirty="0">
                <a:solidFill>
                  <a:schemeClr val="tx1"/>
                </a:solidFill>
                <a:latin typeface="Times New Roman" panose="02020603050405020304" pitchFamily="18" charset="0"/>
                <a:ea typeface="黑体" panose="02010609060101010101" pitchFamily="49" charset="-122"/>
              </a:rPr>
              <a:t>”</a:t>
            </a:r>
            <a:r>
              <a:rPr lang="zh-CN" altLang="en-US" sz="2700" b="1" dirty="0">
                <a:solidFill>
                  <a:schemeClr val="tx1"/>
                </a:solidFill>
                <a:latin typeface="黑体" panose="02010609060101010101" pitchFamily="49" charset="-122"/>
                <a:ea typeface="黑体" panose="02010609060101010101" pitchFamily="49" charset="-122"/>
              </a:rPr>
              <a:t>。</a:t>
            </a:r>
            <a:endParaRPr lang="zh-CN" altLang="en-US" sz="2700" b="1" dirty="0">
              <a:solidFill>
                <a:schemeClr val="tx1"/>
              </a:solidFill>
              <a:latin typeface="黑体" panose="02010609060101010101" pitchFamily="49" charset="-122"/>
              <a:ea typeface="黑体" panose="02010609060101010101" pitchFamily="49" charset="-122"/>
            </a:endParaRPr>
          </a:p>
          <a:p>
            <a:pPr marL="342900" lvl="0" indent="-342900" eaLnBrk="1" hangingPunct="1">
              <a:lnSpc>
                <a:spcPct val="90000"/>
              </a:lnSpc>
              <a:spcBef>
                <a:spcPct val="35000"/>
              </a:spcBef>
              <a:buNone/>
            </a:pPr>
            <a:r>
              <a:rPr lang="zh-CN" altLang="en-US" sz="2700" b="1" dirty="0">
                <a:solidFill>
                  <a:schemeClr val="tx1"/>
                </a:solidFill>
                <a:latin typeface="黑体" panose="02010609060101010101" pitchFamily="49" charset="-122"/>
                <a:ea typeface="黑体" panose="02010609060101010101" pitchFamily="49" charset="-122"/>
              </a:rPr>
              <a:t>               </a:t>
            </a:r>
            <a:r>
              <a:rPr lang="en-US" altLang="zh-CN" sz="2700" b="1" dirty="0">
                <a:solidFill>
                  <a:schemeClr val="tx1"/>
                </a:solidFill>
                <a:latin typeface="Times New Roman" panose="02020603050405020304" pitchFamily="18" charset="0"/>
                <a:ea typeface="黑体" panose="02010609060101010101" pitchFamily="49" charset="-122"/>
              </a:rPr>
              <a:t>——</a:t>
            </a:r>
            <a:r>
              <a:rPr lang="zh-CN" altLang="en-US" sz="2700" b="1" dirty="0">
                <a:solidFill>
                  <a:schemeClr val="tx1"/>
                </a:solidFill>
                <a:latin typeface="黑体" panose="02010609060101010101" pitchFamily="49" charset="-122"/>
                <a:ea typeface="黑体" panose="02010609060101010101" pitchFamily="49" charset="-122"/>
              </a:rPr>
              <a:t>顾炎武</a:t>
            </a:r>
            <a:endParaRPr lang="zh-CN" altLang="en-US" sz="2700" b="1" dirty="0">
              <a:solidFill>
                <a:schemeClr val="tx1"/>
              </a:solidFill>
              <a:latin typeface="黑体" panose="02010609060101010101" pitchFamily="49" charset="-122"/>
              <a:ea typeface="黑体" panose="02010609060101010101" pitchFamily="49" charset="-122"/>
            </a:endParaRPr>
          </a:p>
        </p:txBody>
      </p:sp>
      <p:pic>
        <p:nvPicPr>
          <p:cNvPr id="65540" name="Picture 4" descr="图片14"/>
          <p:cNvPicPr>
            <a:picLocks noChangeAspect="1"/>
          </p:cNvPicPr>
          <p:nvPr/>
        </p:nvPicPr>
        <p:blipFill>
          <a:blip r:embed="rId1"/>
          <a:stretch>
            <a:fillRect/>
          </a:stretch>
        </p:blipFill>
        <p:spPr>
          <a:xfrm>
            <a:off x="5350669" y="0"/>
            <a:ext cx="2650331" cy="5143500"/>
          </a:xfrm>
          <a:prstGeom prst="rect">
            <a:avLst/>
          </a:prstGeom>
          <a:noFill/>
          <a:ln w="9525">
            <a:noFill/>
          </a:ln>
        </p:spPr>
      </p:pic>
    </p:spTree>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6562" name="Picture 9" descr="文天祥"/>
          <p:cNvPicPr>
            <a:picLocks noChangeAspect="1"/>
          </p:cNvPicPr>
          <p:nvPr/>
        </p:nvPicPr>
        <p:blipFill>
          <a:blip r:embed="rId1"/>
          <a:stretch>
            <a:fillRect/>
          </a:stretch>
        </p:blipFill>
        <p:spPr>
          <a:xfrm>
            <a:off x="1277541" y="465535"/>
            <a:ext cx="1857375" cy="2753915"/>
          </a:xfrm>
          <a:prstGeom prst="rect">
            <a:avLst/>
          </a:prstGeom>
          <a:noFill/>
          <a:ln w="9525" cap="flat" cmpd="sng">
            <a:solidFill>
              <a:schemeClr val="tx1"/>
            </a:solidFill>
            <a:prstDash val="solid"/>
            <a:miter/>
            <a:headEnd type="none" w="med" len="med"/>
            <a:tailEnd type="none" w="med" len="med"/>
          </a:ln>
        </p:spPr>
      </p:pic>
      <p:sp>
        <p:nvSpPr>
          <p:cNvPr id="66563" name="Text Box 10"/>
          <p:cNvSpPr txBox="1"/>
          <p:nvPr/>
        </p:nvSpPr>
        <p:spPr>
          <a:xfrm>
            <a:off x="1148954" y="3408760"/>
            <a:ext cx="2326640" cy="1060450"/>
          </a:xfrm>
          <a:prstGeom prst="rect">
            <a:avLst/>
          </a:prstGeom>
          <a:noFill/>
          <a:ln w="9525" cap="flat" cmpd="sng">
            <a:solidFill>
              <a:srgbClr val="92D050"/>
            </a:solidFill>
            <a:prstDash val="solid"/>
            <a:miter/>
            <a:headEnd type="none" w="med" len="med"/>
            <a:tailEnd type="none" w="med" len="med"/>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100" b="1" dirty="0">
                <a:solidFill>
                  <a:schemeClr val="tx1"/>
                </a:solidFill>
                <a:latin typeface="黑体" panose="02010609060101010101" pitchFamily="49" charset="-122"/>
                <a:ea typeface="黑体" panose="02010609060101010101" pitchFamily="49" charset="-122"/>
              </a:rPr>
              <a:t>人生自古谁无死，</a:t>
            </a:r>
            <a:endParaRPr lang="zh-CN" altLang="en-US" sz="2100" b="1" dirty="0">
              <a:solidFill>
                <a:schemeClr val="tx1"/>
              </a:solidFill>
              <a:latin typeface="黑体" panose="02010609060101010101" pitchFamily="49" charset="-122"/>
              <a:ea typeface="黑体" panose="02010609060101010101" pitchFamily="49" charset="-122"/>
            </a:endParaRPr>
          </a:p>
          <a:p>
            <a:pPr marL="0" lvl="0" indent="0" eaLnBrk="1" hangingPunct="1">
              <a:spcBef>
                <a:spcPct val="0"/>
              </a:spcBef>
              <a:buNone/>
            </a:pPr>
            <a:r>
              <a:rPr lang="zh-CN" altLang="en-US" sz="2100" b="1" dirty="0">
                <a:solidFill>
                  <a:schemeClr val="tx1"/>
                </a:solidFill>
                <a:latin typeface="黑体" panose="02010609060101010101" pitchFamily="49" charset="-122"/>
                <a:ea typeface="黑体" panose="02010609060101010101" pitchFamily="49" charset="-122"/>
              </a:rPr>
              <a:t>留取丹心照汗青。</a:t>
            </a:r>
            <a:endParaRPr lang="zh-CN" altLang="en-US" sz="2100" b="1" dirty="0">
              <a:solidFill>
                <a:schemeClr val="tx1"/>
              </a:solidFill>
              <a:latin typeface="黑体" panose="02010609060101010101" pitchFamily="49" charset="-122"/>
              <a:ea typeface="黑体" panose="02010609060101010101" pitchFamily="49" charset="-122"/>
            </a:endParaRPr>
          </a:p>
          <a:p>
            <a:pPr marL="0" lvl="0" indent="0" eaLnBrk="1" hangingPunct="1">
              <a:spcBef>
                <a:spcPct val="0"/>
              </a:spcBef>
              <a:buNone/>
            </a:pPr>
            <a:r>
              <a:rPr lang="zh-CN" altLang="en-US" sz="2100" b="1" dirty="0">
                <a:solidFill>
                  <a:schemeClr val="tx1"/>
                </a:solidFill>
                <a:latin typeface="黑体" panose="02010609060101010101" pitchFamily="49" charset="-122"/>
                <a:ea typeface="黑体" panose="02010609060101010101" pitchFamily="49" charset="-122"/>
              </a:rPr>
              <a:t> </a:t>
            </a:r>
            <a:r>
              <a:rPr lang="en-US" altLang="zh-CN" sz="2100" b="1" dirty="0">
                <a:solidFill>
                  <a:schemeClr val="tx1"/>
                </a:solidFill>
                <a:latin typeface="Times New Roman" panose="02020603050405020304" pitchFamily="18" charset="0"/>
                <a:ea typeface="黑体" panose="02010609060101010101" pitchFamily="49" charset="-122"/>
              </a:rPr>
              <a:t>——</a:t>
            </a:r>
            <a:r>
              <a:rPr lang="zh-CN" altLang="en-US" sz="2100" b="1" dirty="0">
                <a:solidFill>
                  <a:schemeClr val="tx1"/>
                </a:solidFill>
                <a:latin typeface="黑体" panose="02010609060101010101" pitchFamily="49" charset="-122"/>
                <a:ea typeface="黑体" panose="02010609060101010101" pitchFamily="49" charset="-122"/>
              </a:rPr>
              <a:t>宋</a:t>
            </a:r>
            <a:r>
              <a:rPr lang="en-US" altLang="zh-CN" sz="2100" b="1" dirty="0">
                <a:solidFill>
                  <a:schemeClr val="tx1"/>
                </a:solidFill>
                <a:latin typeface="Times New Roman" panose="02020603050405020304" pitchFamily="18" charset="0"/>
                <a:ea typeface="黑体" panose="02010609060101010101" pitchFamily="49" charset="-122"/>
              </a:rPr>
              <a:t>·</a:t>
            </a:r>
            <a:r>
              <a:rPr lang="zh-CN" altLang="en-US" sz="2100" b="1" dirty="0">
                <a:solidFill>
                  <a:schemeClr val="tx1"/>
                </a:solidFill>
                <a:latin typeface="黑体" panose="02010609060101010101" pitchFamily="49" charset="-122"/>
                <a:ea typeface="黑体" panose="02010609060101010101" pitchFamily="49" charset="-122"/>
              </a:rPr>
              <a:t>文天祥</a:t>
            </a:r>
            <a:endParaRPr lang="zh-CN" altLang="en-US" sz="2100" b="1" dirty="0">
              <a:solidFill>
                <a:schemeClr val="tx1"/>
              </a:solidFill>
              <a:latin typeface="黑体" panose="02010609060101010101" pitchFamily="49" charset="-122"/>
              <a:ea typeface="黑体" panose="02010609060101010101" pitchFamily="49" charset="-122"/>
            </a:endParaRPr>
          </a:p>
        </p:txBody>
      </p:sp>
      <p:sp>
        <p:nvSpPr>
          <p:cNvPr id="66564" name="Text Box 8"/>
          <p:cNvSpPr txBox="1"/>
          <p:nvPr/>
        </p:nvSpPr>
        <p:spPr>
          <a:xfrm>
            <a:off x="3392091" y="3408760"/>
            <a:ext cx="2326640" cy="1060450"/>
          </a:xfrm>
          <a:prstGeom prst="rect">
            <a:avLst/>
          </a:prstGeom>
          <a:noFill/>
          <a:ln w="9525" cap="flat" cmpd="sng">
            <a:solidFill>
              <a:srgbClr val="92D050"/>
            </a:solidFill>
            <a:prstDash val="solid"/>
            <a:miter/>
            <a:headEnd type="none" w="med" len="med"/>
            <a:tailEnd type="none" w="med" len="med"/>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100" b="1" dirty="0">
                <a:solidFill>
                  <a:schemeClr val="tx1"/>
                </a:solidFill>
                <a:latin typeface="黑体" panose="02010609060101010101" pitchFamily="49" charset="-122"/>
                <a:ea typeface="黑体" panose="02010609060101010101" pitchFamily="49" charset="-122"/>
              </a:rPr>
              <a:t>粉身碎骨浑不怕，</a:t>
            </a:r>
            <a:endParaRPr lang="zh-CN" altLang="en-US" sz="2100" b="1" dirty="0">
              <a:solidFill>
                <a:schemeClr val="tx1"/>
              </a:solidFill>
              <a:latin typeface="黑体" panose="02010609060101010101" pitchFamily="49" charset="-122"/>
              <a:ea typeface="黑体" panose="02010609060101010101" pitchFamily="49" charset="-122"/>
            </a:endParaRPr>
          </a:p>
          <a:p>
            <a:pPr marL="0" lvl="0" indent="0" eaLnBrk="1" hangingPunct="1">
              <a:spcBef>
                <a:spcPct val="0"/>
              </a:spcBef>
              <a:buNone/>
            </a:pPr>
            <a:r>
              <a:rPr lang="zh-CN" altLang="en-US" sz="2100" b="1" dirty="0">
                <a:solidFill>
                  <a:schemeClr val="tx1"/>
                </a:solidFill>
                <a:latin typeface="黑体" panose="02010609060101010101" pitchFamily="49" charset="-122"/>
                <a:ea typeface="黑体" panose="02010609060101010101" pitchFamily="49" charset="-122"/>
              </a:rPr>
              <a:t>要留清白在人间。</a:t>
            </a:r>
            <a:endParaRPr lang="zh-CN" altLang="en-US" sz="2100" b="1" dirty="0">
              <a:solidFill>
                <a:schemeClr val="tx1"/>
              </a:solidFill>
              <a:latin typeface="黑体" panose="02010609060101010101" pitchFamily="49" charset="-122"/>
              <a:ea typeface="黑体" panose="02010609060101010101" pitchFamily="49" charset="-122"/>
            </a:endParaRPr>
          </a:p>
          <a:p>
            <a:pPr marL="0" lvl="0" indent="0" eaLnBrk="1" hangingPunct="1">
              <a:spcBef>
                <a:spcPct val="0"/>
              </a:spcBef>
              <a:buNone/>
            </a:pPr>
            <a:r>
              <a:rPr lang="zh-CN" altLang="en-US" sz="2100" b="1" dirty="0">
                <a:solidFill>
                  <a:schemeClr val="tx1"/>
                </a:solidFill>
                <a:latin typeface="黑体" panose="02010609060101010101" pitchFamily="49" charset="-122"/>
                <a:ea typeface="黑体" panose="02010609060101010101" pitchFamily="49" charset="-122"/>
              </a:rPr>
              <a:t>   </a:t>
            </a:r>
            <a:r>
              <a:rPr lang="en-US" altLang="zh-CN" sz="2100" b="1" dirty="0">
                <a:solidFill>
                  <a:schemeClr val="tx1"/>
                </a:solidFill>
                <a:latin typeface="Times New Roman" panose="02020603050405020304" pitchFamily="18" charset="0"/>
                <a:ea typeface="黑体" panose="02010609060101010101" pitchFamily="49" charset="-122"/>
              </a:rPr>
              <a:t>——</a:t>
            </a:r>
            <a:r>
              <a:rPr lang="zh-CN" altLang="en-US" sz="2100" b="1" dirty="0">
                <a:solidFill>
                  <a:schemeClr val="tx1"/>
                </a:solidFill>
                <a:latin typeface="黑体" panose="02010609060101010101" pitchFamily="49" charset="-122"/>
                <a:ea typeface="黑体" panose="02010609060101010101" pitchFamily="49" charset="-122"/>
              </a:rPr>
              <a:t>明</a:t>
            </a:r>
            <a:r>
              <a:rPr lang="en-US" altLang="zh-CN" sz="2100" b="1" dirty="0">
                <a:solidFill>
                  <a:schemeClr val="tx1"/>
                </a:solidFill>
                <a:latin typeface="Times New Roman" panose="02020603050405020304" pitchFamily="18" charset="0"/>
                <a:ea typeface="黑体" panose="02010609060101010101" pitchFamily="49" charset="-122"/>
              </a:rPr>
              <a:t>·</a:t>
            </a:r>
            <a:r>
              <a:rPr lang="zh-CN" altLang="en-US" sz="2100" b="1" dirty="0">
                <a:solidFill>
                  <a:schemeClr val="tx1"/>
                </a:solidFill>
                <a:latin typeface="黑体" panose="02010609060101010101" pitchFamily="49" charset="-122"/>
                <a:ea typeface="黑体" panose="02010609060101010101" pitchFamily="49" charset="-122"/>
              </a:rPr>
              <a:t>于谦</a:t>
            </a:r>
            <a:endParaRPr lang="zh-CN" altLang="en-US" sz="2100" b="1" dirty="0">
              <a:solidFill>
                <a:schemeClr val="tx1"/>
              </a:solidFill>
              <a:latin typeface="黑体" panose="02010609060101010101" pitchFamily="49" charset="-122"/>
              <a:ea typeface="黑体" panose="02010609060101010101" pitchFamily="49" charset="-122"/>
            </a:endParaRPr>
          </a:p>
        </p:txBody>
      </p:sp>
      <p:sp>
        <p:nvSpPr>
          <p:cNvPr id="66565" name="Text Box 7"/>
          <p:cNvSpPr txBox="1"/>
          <p:nvPr/>
        </p:nvSpPr>
        <p:spPr>
          <a:xfrm>
            <a:off x="5651897" y="3408760"/>
            <a:ext cx="2326640" cy="1060450"/>
          </a:xfrm>
          <a:prstGeom prst="rect">
            <a:avLst/>
          </a:prstGeom>
          <a:noFill/>
          <a:ln w="9525" cap="flat" cmpd="sng">
            <a:solidFill>
              <a:srgbClr val="92D050"/>
            </a:solidFill>
            <a:prstDash val="solid"/>
            <a:miter/>
            <a:headEnd type="none" w="med" len="med"/>
            <a:tailEnd type="none" w="med" len="med"/>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100" b="1" dirty="0">
                <a:solidFill>
                  <a:schemeClr val="tx1"/>
                </a:solidFill>
                <a:latin typeface="黑体" panose="02010609060101010101" pitchFamily="49" charset="-122"/>
                <a:ea typeface="黑体" panose="02010609060101010101" pitchFamily="49" charset="-122"/>
              </a:rPr>
              <a:t>苟利国家生死以，</a:t>
            </a:r>
            <a:endParaRPr lang="zh-CN" altLang="en-US" sz="2100" b="1" dirty="0">
              <a:solidFill>
                <a:schemeClr val="tx1"/>
              </a:solidFill>
              <a:latin typeface="黑体" panose="02010609060101010101" pitchFamily="49" charset="-122"/>
              <a:ea typeface="黑体" panose="02010609060101010101" pitchFamily="49" charset="-122"/>
            </a:endParaRPr>
          </a:p>
          <a:p>
            <a:pPr marL="0" lvl="0" indent="0" eaLnBrk="1" hangingPunct="1">
              <a:spcBef>
                <a:spcPct val="0"/>
              </a:spcBef>
              <a:buNone/>
            </a:pPr>
            <a:r>
              <a:rPr lang="zh-CN" altLang="en-US" sz="2100" b="1" dirty="0">
                <a:solidFill>
                  <a:schemeClr val="tx1"/>
                </a:solidFill>
                <a:latin typeface="黑体" panose="02010609060101010101" pitchFamily="49" charset="-122"/>
                <a:ea typeface="黑体" panose="02010609060101010101" pitchFamily="49" charset="-122"/>
              </a:rPr>
              <a:t>岂因祸福避趋之。</a:t>
            </a:r>
            <a:endParaRPr lang="zh-CN" altLang="en-US" sz="2100" b="1" dirty="0">
              <a:solidFill>
                <a:schemeClr val="tx1"/>
              </a:solidFill>
              <a:latin typeface="黑体" panose="02010609060101010101" pitchFamily="49" charset="-122"/>
              <a:ea typeface="黑体" panose="02010609060101010101" pitchFamily="49" charset="-122"/>
            </a:endParaRPr>
          </a:p>
          <a:p>
            <a:pPr marL="0" lvl="0" indent="0" eaLnBrk="1" hangingPunct="1">
              <a:spcBef>
                <a:spcPct val="0"/>
              </a:spcBef>
              <a:buNone/>
            </a:pPr>
            <a:r>
              <a:rPr lang="en-US" altLang="zh-CN" sz="2100" b="1" dirty="0">
                <a:solidFill>
                  <a:schemeClr val="tx1"/>
                </a:solidFill>
                <a:latin typeface="Times New Roman" panose="02020603050405020304" pitchFamily="18" charset="0"/>
                <a:ea typeface="黑体" panose="02010609060101010101" pitchFamily="49" charset="-122"/>
              </a:rPr>
              <a:t>——</a:t>
            </a:r>
            <a:r>
              <a:rPr lang="zh-CN" altLang="en-US" sz="2100" b="1" dirty="0">
                <a:solidFill>
                  <a:schemeClr val="tx1"/>
                </a:solidFill>
                <a:latin typeface="黑体" panose="02010609060101010101" pitchFamily="49" charset="-122"/>
                <a:ea typeface="黑体" panose="02010609060101010101" pitchFamily="49" charset="-122"/>
              </a:rPr>
              <a:t>清</a:t>
            </a:r>
            <a:r>
              <a:rPr lang="en-US" altLang="zh-CN" sz="2100" b="1" dirty="0">
                <a:solidFill>
                  <a:schemeClr val="tx1"/>
                </a:solidFill>
                <a:latin typeface="Times New Roman" panose="02020603050405020304" pitchFamily="18" charset="0"/>
                <a:ea typeface="黑体" panose="02010609060101010101" pitchFamily="49" charset="-122"/>
              </a:rPr>
              <a:t>·</a:t>
            </a:r>
            <a:r>
              <a:rPr lang="zh-CN" altLang="en-US" sz="2100" b="1" dirty="0">
                <a:solidFill>
                  <a:schemeClr val="tx1"/>
                </a:solidFill>
                <a:latin typeface="黑体" panose="02010609060101010101" pitchFamily="49" charset="-122"/>
                <a:ea typeface="黑体" panose="02010609060101010101" pitchFamily="49" charset="-122"/>
              </a:rPr>
              <a:t>林则徐</a:t>
            </a:r>
            <a:endParaRPr lang="zh-CN" altLang="en-US" sz="2100" b="1" dirty="0">
              <a:solidFill>
                <a:schemeClr val="tx1"/>
              </a:solidFill>
              <a:latin typeface="黑体" panose="02010609060101010101" pitchFamily="49" charset="-122"/>
              <a:ea typeface="黑体" panose="02010609060101010101" pitchFamily="49" charset="-122"/>
            </a:endParaRPr>
          </a:p>
        </p:txBody>
      </p:sp>
      <p:pic>
        <p:nvPicPr>
          <p:cNvPr id="66566" name="Picture 9" descr="林则徐"/>
          <p:cNvPicPr>
            <a:picLocks noChangeAspect="1"/>
          </p:cNvPicPr>
          <p:nvPr/>
        </p:nvPicPr>
        <p:blipFill>
          <a:blip r:embed="rId2"/>
          <a:stretch>
            <a:fillRect/>
          </a:stretch>
        </p:blipFill>
        <p:spPr>
          <a:xfrm>
            <a:off x="5868591" y="465535"/>
            <a:ext cx="1944290" cy="2753915"/>
          </a:xfrm>
          <a:prstGeom prst="rect">
            <a:avLst/>
          </a:prstGeom>
          <a:noFill/>
          <a:ln w="9525" cap="flat" cmpd="sng">
            <a:solidFill>
              <a:schemeClr val="tx1"/>
            </a:solidFill>
            <a:prstDash val="solid"/>
            <a:miter/>
            <a:headEnd type="none" w="med" len="med"/>
            <a:tailEnd type="none" w="med" len="med"/>
          </a:ln>
        </p:spPr>
      </p:pic>
      <p:pic>
        <p:nvPicPr>
          <p:cNvPr id="66567" name="Picture 7" descr="01300000358882124238989302957"/>
          <p:cNvPicPr>
            <a:picLocks noChangeAspect="1"/>
          </p:cNvPicPr>
          <p:nvPr/>
        </p:nvPicPr>
        <p:blipFill>
          <a:blip r:embed="rId3"/>
          <a:stretch>
            <a:fillRect/>
          </a:stretch>
        </p:blipFill>
        <p:spPr>
          <a:xfrm>
            <a:off x="3221831" y="465535"/>
            <a:ext cx="2538413" cy="2753915"/>
          </a:xfrm>
          <a:prstGeom prst="rect">
            <a:avLst/>
          </a:prstGeom>
          <a:noFill/>
          <a:ln w="9525" cap="flat" cmpd="sng">
            <a:solidFill>
              <a:schemeClr val="tx1"/>
            </a:solidFill>
            <a:prstDash val="solid"/>
            <a:miter/>
            <a:headEnd type="none" w="med" len="med"/>
            <a:tailEnd type="none" w="med" len="med"/>
          </a:ln>
        </p:spPr>
      </p:pic>
    </p:spTree>
  </p:cSld>
  <p:clrMapOvr>
    <a:masterClrMapping/>
  </p:clrMapOvr>
  <p:transition>
    <p:cover dir="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7586" name="Text Box 2"/>
          <p:cNvSpPr txBox="1"/>
          <p:nvPr/>
        </p:nvSpPr>
        <p:spPr>
          <a:xfrm>
            <a:off x="1412955" y="168355"/>
            <a:ext cx="6318647" cy="4806553"/>
          </a:xfrm>
          <a:prstGeom prst="rect">
            <a:avLst/>
          </a:prstGeom>
          <a:solidFill>
            <a:srgbClr val="FFFFFF"/>
          </a:solidFill>
          <a:ln w="9525" cap="flat" cmpd="sng">
            <a:no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52000"/>
              </a:lnSpc>
              <a:spcBef>
                <a:spcPts val="500"/>
              </a:spcBef>
              <a:spcAft>
                <a:spcPts val="500"/>
              </a:spcAft>
              <a:buNone/>
            </a:pPr>
            <a:r>
              <a:rPr lang="zh-CN" altLang="en-US" sz="3300" b="1" dirty="0">
                <a:solidFill>
                  <a:srgbClr val="FF0000"/>
                </a:solidFill>
                <a:latin typeface="宋体" panose="02010600030101010101" pitchFamily="2" charset="-122"/>
              </a:rPr>
              <a:t>名校校训</a:t>
            </a:r>
            <a:endParaRPr lang="en-US" altLang="zh-CN" sz="3300" b="1" dirty="0">
              <a:solidFill>
                <a:srgbClr val="FF0000"/>
              </a:solidFill>
              <a:latin typeface="宋体" panose="02010600030101010101" pitchFamily="2" charset="-122"/>
            </a:endParaRPr>
          </a:p>
          <a:p>
            <a:pPr marL="0" lvl="0" indent="0" eaLnBrk="1" hangingPunct="1">
              <a:lnSpc>
                <a:spcPct val="152000"/>
              </a:lnSpc>
              <a:spcBef>
                <a:spcPts val="500"/>
              </a:spcBef>
              <a:spcAft>
                <a:spcPts val="500"/>
              </a:spcAft>
              <a:buNone/>
            </a:pPr>
            <a:r>
              <a:rPr lang="zh-CN" altLang="en-US" sz="3300" b="1" dirty="0">
                <a:latin typeface="楷体_GB2312" panose="02010609030101010101" pitchFamily="49" charset="-122"/>
              </a:rPr>
              <a:t>清华大学：自强不息 厚德载物 南开大学：允公允能 日新月异</a:t>
            </a:r>
            <a:endParaRPr lang="en-US" altLang="zh-CN" sz="3300" b="1" dirty="0">
              <a:latin typeface="楷体_GB2312" panose="02010609030101010101" pitchFamily="49" charset="-122"/>
            </a:endParaRPr>
          </a:p>
          <a:p>
            <a:pPr marL="0" lvl="0" indent="0" eaLnBrk="1" hangingPunct="1">
              <a:lnSpc>
                <a:spcPct val="152000"/>
              </a:lnSpc>
              <a:spcBef>
                <a:spcPts val="500"/>
              </a:spcBef>
              <a:spcAft>
                <a:spcPts val="500"/>
              </a:spcAft>
              <a:buNone/>
            </a:pPr>
            <a:r>
              <a:rPr lang="zh-CN" altLang="en-US" sz="3300" b="1" dirty="0">
                <a:latin typeface="楷体_GB2312" panose="02010609030101010101" pitchFamily="49" charset="-122"/>
              </a:rPr>
              <a:t>四川大学：精韧不怠 日近有功</a:t>
            </a:r>
            <a:endParaRPr lang="en-US" altLang="zh-CN" sz="3300" b="1" dirty="0">
              <a:latin typeface="楷体_GB2312" panose="02010609030101010101" pitchFamily="49" charset="-122"/>
            </a:endParaRPr>
          </a:p>
          <a:p>
            <a:pPr marL="0" lvl="0" indent="0" eaLnBrk="1" hangingPunct="1">
              <a:lnSpc>
                <a:spcPct val="152000"/>
              </a:lnSpc>
              <a:spcBef>
                <a:spcPts val="500"/>
              </a:spcBef>
              <a:spcAft>
                <a:spcPts val="500"/>
              </a:spcAft>
              <a:buNone/>
            </a:pPr>
            <a:r>
              <a:rPr lang="zh-CN" altLang="en-US" sz="3300" b="1" dirty="0">
                <a:latin typeface="楷体_GB2312" panose="02010609030101010101" pitchFamily="49" charset="-122"/>
              </a:rPr>
              <a:t>南京大学：诚朴雄伟 励学敦行 山东大学：气有浩然 学无止境 </a:t>
            </a:r>
            <a:br>
              <a:rPr lang="zh-CN" altLang="en-US" sz="3300" b="1" dirty="0">
                <a:latin typeface="楷体_GB2312" panose="02010609030101010101" pitchFamily="49" charset="-122"/>
              </a:rPr>
            </a:br>
            <a:r>
              <a:rPr lang="zh-CN" altLang="en-US" sz="3300" b="1" dirty="0">
                <a:latin typeface="楷体_GB2312" panose="02010609030101010101" pitchFamily="49" charset="-122"/>
              </a:rPr>
              <a:t>　　　</a:t>
            </a:r>
            <a:endParaRPr lang="zh-CN" altLang="en-US" sz="3300" b="1" dirty="0">
              <a:solidFill>
                <a:srgbClr val="FF0000"/>
              </a:solidFill>
              <a:latin typeface="宋体" panose="02010600030101010101" pitchFamily="2" charset="-122"/>
            </a:endParaRPr>
          </a:p>
          <a:p>
            <a:pPr marL="0" lvl="0" indent="0" eaLnBrk="1" hangingPunct="1">
              <a:lnSpc>
                <a:spcPct val="96000"/>
              </a:lnSpc>
              <a:spcBef>
                <a:spcPts val="500"/>
              </a:spcBef>
              <a:spcAft>
                <a:spcPts val="500"/>
              </a:spcAft>
              <a:buNone/>
            </a:pPr>
            <a:r>
              <a:rPr lang="zh-CN" altLang="en-US" sz="3300" b="1" dirty="0">
                <a:solidFill>
                  <a:srgbClr val="FF0000"/>
                </a:solidFill>
                <a:latin typeface="楷体_GB2312" panose="02010609030101010101" pitchFamily="49" charset="-122"/>
              </a:rPr>
              <a:t>　　　　</a:t>
            </a:r>
            <a:endParaRPr lang="zh-CN" altLang="en-US" sz="3300" b="1" dirty="0">
              <a:solidFill>
                <a:srgbClr val="FF0000"/>
              </a:solidFill>
              <a:latin typeface="楷体_GB2312" panose="02010609030101010101" pitchFamily="49" charset="-122"/>
            </a:endParaRPr>
          </a:p>
          <a:p>
            <a:pPr marL="0" lvl="0" indent="0" eaLnBrk="1" hangingPunct="1">
              <a:spcBef>
                <a:spcPct val="0"/>
              </a:spcBef>
              <a:buNone/>
            </a:pPr>
            <a:endParaRPr lang="zh-CN" altLang="zh-CN" sz="6000" b="1" dirty="0"/>
          </a:p>
        </p:txBody>
      </p:sp>
    </p:spTree>
  </p:cSld>
  <p:clrMapOvr>
    <a:masterClrMapping/>
  </p:clrMapOvr>
  <p:transition>
    <p:pull dir="d"/>
  </p:transition>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3680</Words>
  <Application>WPS 演示</Application>
  <PresentationFormat>全屏显示(16:9)</PresentationFormat>
  <Paragraphs>416</Paragraphs>
  <Slides>32</Slides>
  <Notes>3</Notes>
  <HiddenSlides>0</HiddenSlides>
  <MMClips>1</MMClips>
  <ScaleCrop>false</ScaleCrop>
  <HeadingPairs>
    <vt:vector size="8" baseType="variant">
      <vt:variant>
        <vt:lpstr>已用的字体</vt:lpstr>
      </vt:variant>
      <vt:variant>
        <vt:i4>17</vt:i4>
      </vt:variant>
      <vt:variant>
        <vt:lpstr>主题</vt:lpstr>
      </vt:variant>
      <vt:variant>
        <vt:i4>2</vt:i4>
      </vt:variant>
      <vt:variant>
        <vt:lpstr>嵌入 OLE 服务器</vt:lpstr>
      </vt:variant>
      <vt:variant>
        <vt:i4>1</vt:i4>
      </vt:variant>
      <vt:variant>
        <vt:lpstr>幻灯片标题</vt:lpstr>
      </vt:variant>
      <vt:variant>
        <vt:i4>32</vt:i4>
      </vt:variant>
    </vt:vector>
  </HeadingPairs>
  <TitlesOfParts>
    <vt:vector size="52" baseType="lpstr">
      <vt:lpstr>Arial</vt:lpstr>
      <vt:lpstr>宋体</vt:lpstr>
      <vt:lpstr>Wingdings</vt:lpstr>
      <vt:lpstr>微软雅黑</vt:lpstr>
      <vt:lpstr>黑体</vt:lpstr>
      <vt:lpstr>仿宋_GB2312</vt:lpstr>
      <vt:lpstr>楷体_GB2312</vt:lpstr>
      <vt:lpstr>楷体</vt:lpstr>
      <vt:lpstr>Arial Unicode MS</vt:lpstr>
      <vt:lpstr>Arial</vt:lpstr>
      <vt:lpstr>华文新魏</vt:lpstr>
      <vt:lpstr>Times New Roman</vt:lpstr>
      <vt:lpstr>Verdana</vt:lpstr>
      <vt:lpstr>隶书</vt:lpstr>
      <vt:lpstr>仿宋</vt:lpstr>
      <vt:lpstr>新宋体</vt:lpstr>
      <vt:lpstr>等线</vt:lpstr>
      <vt:lpstr>Office 主题​​</vt:lpstr>
      <vt:lpstr>1_Office 主题​​</vt:lpstr>
      <vt:lpstr>Equation.KSEE3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南宋（1175）年江西上饶鹅湖寺的论战 辩论的中心议题是“教人之法”</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橙子大侠</dc:creator>
  <cp:lastModifiedBy>Administrator</cp:lastModifiedBy>
  <cp:revision>316</cp:revision>
  <dcterms:created xsi:type="dcterms:W3CDTF">2018-10-12T00:41:00Z</dcterms:created>
  <dcterms:modified xsi:type="dcterms:W3CDTF">2019-09-11T00:27:04Z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2052-10.1.0.7698</vt:lpwstr>
  </property>
</Properties>
</file>