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  <p:sldMasterId id="2147483731" r:id="rId9"/>
  </p:sldMasterIdLst>
  <p:notesMasterIdLst>
    <p:notesMasterId r:id="rId12"/>
  </p:notesMasterIdLst>
  <p:handoutMasterIdLst>
    <p:handoutMasterId r:id="rId34"/>
  </p:handoutMasterIdLst>
  <p:sldIdLst>
    <p:sldId id="301" r:id="rId10"/>
    <p:sldId id="299" r:id="rId11"/>
    <p:sldId id="482" r:id="rId13"/>
    <p:sldId id="483" r:id="rId14"/>
    <p:sldId id="484" r:id="rId15"/>
    <p:sldId id="488" r:id="rId16"/>
    <p:sldId id="517" r:id="rId17"/>
    <p:sldId id="486" r:id="rId18"/>
    <p:sldId id="487" r:id="rId19"/>
    <p:sldId id="494" r:id="rId20"/>
    <p:sldId id="489" r:id="rId21"/>
    <p:sldId id="492" r:id="rId22"/>
    <p:sldId id="491" r:id="rId23"/>
    <p:sldId id="493" r:id="rId24"/>
    <p:sldId id="496" r:id="rId25"/>
    <p:sldId id="497" r:id="rId26"/>
    <p:sldId id="498" r:id="rId27"/>
    <p:sldId id="516" r:id="rId28"/>
    <p:sldId id="520" r:id="rId29"/>
    <p:sldId id="519" r:id="rId30"/>
    <p:sldId id="521" r:id="rId31"/>
    <p:sldId id="522" r:id="rId32"/>
    <p:sldId id="523" r:id="rId33"/>
  </p:sldIdLst>
  <p:sldSz cx="12192000" cy="6858000"/>
  <p:notesSz cx="6735445" cy="9865995"/>
  <p:custDataLst>
    <p:tags r:id="rId3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149494"/>
    <a:srgbClr val="CC0066"/>
    <a:srgbClr val="0066FF"/>
    <a:srgbClr val="008080"/>
    <a:srgbClr val="0066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2" autoAdjust="0"/>
    <p:restoredTop sz="93250" autoAdjust="0"/>
  </p:normalViewPr>
  <p:slideViewPr>
    <p:cSldViewPr>
      <p:cViewPr varScale="1">
        <p:scale>
          <a:sx n="114" d="100"/>
          <a:sy n="114" d="100"/>
        </p:scale>
        <p:origin x="-504" y="-108"/>
      </p:cViewPr>
      <p:guideLst>
        <p:guide orient="horz" pos="2267"/>
        <p:guide pos="35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8" Type="http://schemas.openxmlformats.org/officeDocument/2006/relationships/tags" Target="tags/tag31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handoutMaster" Target="handoutMasters/handoutMaster1.xml"/><Relationship Id="rId33" Type="http://schemas.openxmlformats.org/officeDocument/2006/relationships/slide" Target="slides/slide23.xml"/><Relationship Id="rId32" Type="http://schemas.openxmlformats.org/officeDocument/2006/relationships/slide" Target="slides/slide22.xml"/><Relationship Id="rId31" Type="http://schemas.openxmlformats.org/officeDocument/2006/relationships/slide" Target="slides/slide21.xml"/><Relationship Id="rId30" Type="http://schemas.openxmlformats.org/officeDocument/2006/relationships/slide" Target="slides/slide20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9.xml"/><Relationship Id="rId28" Type="http://schemas.openxmlformats.org/officeDocument/2006/relationships/slide" Target="slides/slide18.xml"/><Relationship Id="rId27" Type="http://schemas.openxmlformats.org/officeDocument/2006/relationships/slide" Target="slides/slide17.xml"/><Relationship Id="rId26" Type="http://schemas.openxmlformats.org/officeDocument/2006/relationships/slide" Target="slides/slide16.xml"/><Relationship Id="rId25" Type="http://schemas.openxmlformats.org/officeDocument/2006/relationships/slide" Target="slides/slide15.xml"/><Relationship Id="rId24" Type="http://schemas.openxmlformats.org/officeDocument/2006/relationships/slide" Target="slides/slide14.xml"/><Relationship Id="rId23" Type="http://schemas.openxmlformats.org/officeDocument/2006/relationships/slide" Target="slides/slide13.xml"/><Relationship Id="rId22" Type="http://schemas.openxmlformats.org/officeDocument/2006/relationships/slide" Target="slides/slide12.xml"/><Relationship Id="rId21" Type="http://schemas.openxmlformats.org/officeDocument/2006/relationships/slide" Target="slides/slide11.xml"/><Relationship Id="rId20" Type="http://schemas.openxmlformats.org/officeDocument/2006/relationships/slide" Target="slides/slide10.xml"/><Relationship Id="rId2" Type="http://schemas.openxmlformats.org/officeDocument/2006/relationships/theme" Target="theme/theme1.xml"/><Relationship Id="rId19" Type="http://schemas.openxmlformats.org/officeDocument/2006/relationships/slide" Target="slides/slide9.xml"/><Relationship Id="rId18" Type="http://schemas.openxmlformats.org/officeDocument/2006/relationships/slide" Target="slides/slide8.xml"/><Relationship Id="rId17" Type="http://schemas.openxmlformats.org/officeDocument/2006/relationships/slide" Target="slides/slide7.xml"/><Relationship Id="rId16" Type="http://schemas.openxmlformats.org/officeDocument/2006/relationships/slide" Target="slides/slide6.xml"/><Relationship Id="rId15" Type="http://schemas.openxmlformats.org/officeDocument/2006/relationships/slide" Target="slides/slide5.xml"/><Relationship Id="rId14" Type="http://schemas.openxmlformats.org/officeDocument/2006/relationships/slide" Target="slides/slide4.xml"/><Relationship Id="rId13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2.xml"/><Relationship Id="rId10" Type="http://schemas.openxmlformats.org/officeDocument/2006/relationships/slide" Target="slides/slide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24.wmf"/><Relationship Id="rId8" Type="http://schemas.openxmlformats.org/officeDocument/2006/relationships/image" Target="../media/image23.wmf"/><Relationship Id="rId7" Type="http://schemas.openxmlformats.org/officeDocument/2006/relationships/image" Target="../media/image22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5" Type="http://schemas.openxmlformats.org/officeDocument/2006/relationships/image" Target="../media/image29.wmf"/><Relationship Id="rId4" Type="http://schemas.openxmlformats.org/officeDocument/2006/relationships/image" Target="../media/image28.wmf"/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7" Type="http://schemas.openxmlformats.org/officeDocument/2006/relationships/image" Target="../media/image42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页眉占位符 8704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b="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7043" name="日期占位符 8704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200" b="0" noProof="1">
                <a:cs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7044" name="页脚占位符 8704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defRPr sz="1200" b="0" noProof="1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7045" name="灯片编号占位符 8704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>
                <a:solidFill>
                  <a:srgbClr val="7F7F7F"/>
                </a:solidFill>
              </a:defRPr>
            </a:lvl1pPr>
          </a:lstStyle>
          <a:p>
            <a:fld id="{214925D0-BE71-4ED5-A812-5A9A76D4ADD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20650" y="814388"/>
            <a:ext cx="631507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2531" name="Rectangle 3"/>
          <p:cNvSpPr>
            <a:spLocks noGrp="1" noChangeArrowheads="1"/>
          </p:cNvSpPr>
          <p:nvPr>
            <p:ph type="body" sz="quarter"/>
          </p:nvPr>
        </p:nvSpPr>
        <p:spPr bwMode="auto">
          <a:xfrm>
            <a:off x="528638" y="4733925"/>
            <a:ext cx="5676900" cy="426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b="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/>
          <p:cNvSpPr>
            <a:spLocks noGrp="1"/>
          </p:cNvSpPr>
          <p:nvPr>
            <p:ph type="dt" idx="1"/>
          </p:nvPr>
        </p:nvSpPr>
        <p:spPr>
          <a:xfrm>
            <a:off x="3813175" y="0"/>
            <a:ext cx="2922588" cy="49371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200" b="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/>
          <p:cNvSpPr>
            <a:spLocks noGrp="1"/>
          </p:cNvSpPr>
          <p:nvPr>
            <p:ph type="ftr" sz="quarter" idx="4"/>
          </p:nvPr>
        </p:nvSpPr>
        <p:spPr>
          <a:xfrm>
            <a:off x="0" y="9372600"/>
            <a:ext cx="2921000" cy="49371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b="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/>
          <p:cNvSpPr>
            <a:spLocks noGrp="1"/>
          </p:cNvSpPr>
          <p:nvPr>
            <p:ph type="sldNum" sz="quarter" idx="5"/>
          </p:nvPr>
        </p:nvSpPr>
        <p:spPr>
          <a:xfrm>
            <a:off x="3813175" y="9372600"/>
            <a:ext cx="2922588" cy="493713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/>
            </a:lvl1pPr>
          </a:lstStyle>
          <a:p>
            <a:fld id="{D827A1BB-87EE-458E-934B-42C46AEAC4A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lvl="1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lvl="2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lvl="3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lvl="4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lvl="5" indent="-22860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-22860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-22860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-22860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 algn="l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7" y="1567346"/>
            <a:ext cx="4701841" cy="71009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171450" indent="-171450">
              <a:buNone/>
              <a:defRPr lang="zh-CN" altLang="en-US" b="0" smtClean="0"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7" y="2357460"/>
            <a:ext cx="4701841" cy="37668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1" cy="16002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1" y="457201"/>
            <a:ext cx="5970588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1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 algn="l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7" y="1567346"/>
            <a:ext cx="4701841" cy="71009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171450" indent="-171450">
              <a:buNone/>
              <a:defRPr lang="zh-CN" altLang="en-US" b="0" smtClean="0"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7" y="2357460"/>
            <a:ext cx="4701841" cy="37668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1" cy="16002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1" y="457201"/>
            <a:ext cx="5970588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1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 algn="l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7" y="1567346"/>
            <a:ext cx="4701841" cy="71009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171450" indent="-171450">
              <a:buNone/>
              <a:defRPr lang="zh-CN" altLang="en-US" b="0" smtClean="0"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7" y="2357460"/>
            <a:ext cx="4701841" cy="37668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1" cy="16002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1" y="457201"/>
            <a:ext cx="5970588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1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 algn="l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7" y="1567346"/>
            <a:ext cx="4701841" cy="71009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171450" indent="-171450">
              <a:buNone/>
              <a:defRPr lang="zh-CN" altLang="en-US" b="0" smtClean="0"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7" y="2357460"/>
            <a:ext cx="4701841" cy="37668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1" cy="16002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1" y="457201"/>
            <a:ext cx="5970588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1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 algn="l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buNone/>
              <a:defRPr sz="21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7" y="1567346"/>
            <a:ext cx="4701841" cy="71009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171450" indent="-171450">
              <a:buNone/>
              <a:defRPr lang="zh-CN" altLang="en-US" b="0" smtClean="0"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7" y="2357460"/>
            <a:ext cx="4701841" cy="376689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1" cy="1600200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>
              <a:defRPr sz="3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1" y="457201"/>
            <a:ext cx="5970588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1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A59FE7-2202-4D63-A349-59FC907EA50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83411-F99C-4C47-A3FB-BE3345AF798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61ED4-05D6-4D6E-BD54-A3063D189C2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1FC92-8999-4D70-A2FC-F991774762A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CEF9B-3A80-4573-9801-189EE7C0D65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B148908B-C25F-448A-B210-3C69F876984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89778-411C-4E64-9157-3085B5B9398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5055D-C58F-4656-A4E0-74C05C8DA78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1C580-73E8-4491-9DF4-481B31D9ABD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037CF85-F420-4351-B1AA-C0D498F8D20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1" cy="1600200"/>
          </a:xfrm>
        </p:spPr>
        <p:txBody>
          <a:bodyPr anchor="t">
            <a:normAutofit/>
          </a:bodyPr>
          <a:lstStyle>
            <a:lvl1pPr>
              <a:defRPr sz="3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1" y="457201"/>
            <a:ext cx="5970588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1" cy="3811588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1878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1878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1878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EA2681-20D4-4FD4-B39F-FA95F86D054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8568267" y="636589"/>
            <a:ext cx="1195917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ABB30-F277-4724-B5AA-253CD8898C8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80869-60EB-4706-ADE2-2A00BA0E86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12192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6"/>
            <a:ext cx="12192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6"/>
            <a:ext cx="12192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7818968" y="727075"/>
            <a:ext cx="1183217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5F216-B2C6-4762-AC09-D6CF26D1BFD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FC53FF-9F94-4712-A528-7C778A92E5D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CEE6F-E83E-4ACF-8CDB-A1330DC5182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"/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/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4"/>
            <a:ext cx="12192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4"/>
            <a:ext cx="12192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12192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5499100" y="1689101"/>
            <a:ext cx="119380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0A9889C-82AF-4699-A603-F50C9336CA0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C4237-3175-4C6C-9271-57C85F974DA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845AD2-2A4D-4671-912C-F63E10F3F32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3E9C1-2A5D-4963-886A-84B637E2951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4F5F8E2-0625-4E9B-90C2-CA23A461B61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DBF467-E0F6-45BC-BAA6-B4958128ACD4}" type="slidenum">
              <a:rPr lang="zh-CN" altLang="en-US" smtClean="0"/>
            </a:fld>
            <a:endParaRPr lang="en-US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  <a:endParaRPr kumimoji="1" lang="zh-CN" altLang="en-US" sz="2400" b="1" u="sng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  <a:endParaRPr lang="zh-CN" altLang="en-US" sz="8800" b="1" cap="none" spc="0">
              <a:ln w="13462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5" Type="http://schemas.openxmlformats.org/officeDocument/2006/relationships/theme" Target="../theme/theme6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4" Type="http://schemas.openxmlformats.org/officeDocument/2006/relationships/theme" Target="../theme/theme7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7" Type="http://schemas.openxmlformats.org/officeDocument/2006/relationships/theme" Target="../theme/theme8.xml"/><Relationship Id="rId6" Type="http://schemas.openxmlformats.org/officeDocument/2006/relationships/slideLayout" Target="../slideLayouts/slideLayout82.xml"/><Relationship Id="rId5" Type="http://schemas.openxmlformats.org/officeDocument/2006/relationships/slideLayout" Target="../slideLayouts/slideLayout81.xml"/><Relationship Id="rId4" Type="http://schemas.openxmlformats.org/officeDocument/2006/relationships/slideLayout" Target="../slideLayouts/slideLayout80.xml"/><Relationship Id="rId3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80"/>
          <p:cNvSpPr>
            <a:spLocks noChangeArrowheads="1"/>
          </p:cNvSpPr>
          <p:nvPr/>
        </p:nvSpPr>
        <p:spPr bwMode="auto">
          <a:xfrm>
            <a:off x="95252" y="44451"/>
            <a:ext cx="1873249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>
                <a:solidFill>
                  <a:srgbClr val="228B8B"/>
                </a:solidFill>
                <a:ea typeface="方正姚体" panose="02010601030101010101" pitchFamily="2" charset="-122"/>
              </a:rPr>
              <a:t>讲授新课</a:t>
            </a:r>
            <a:endParaRPr lang="zh-CN" altLang="en-US" b="0">
              <a:solidFill>
                <a:srgbClr val="228B8B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4103"/>
          <p:cNvSpPr txBox="1">
            <a:spLocks noChangeArrowheads="1"/>
          </p:cNvSpPr>
          <p:nvPr/>
        </p:nvSpPr>
        <p:spPr bwMode="auto">
          <a:xfrm>
            <a:off x="105833" y="34925"/>
            <a:ext cx="172720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defRPr/>
            </a:pPr>
            <a:r>
              <a:rPr lang="zh-CN" altLang="en-US">
                <a:solidFill>
                  <a:srgbClr val="228B8B"/>
                </a:solidFill>
                <a:ea typeface="方正姚体" panose="02010601030101010101" pitchFamily="2" charset="-122"/>
              </a:rPr>
              <a:t>课后作业</a:t>
            </a:r>
            <a:endParaRPr lang="zh-CN" altLang="zh-CN">
              <a:solidFill>
                <a:srgbClr val="228B8B"/>
              </a:solidFill>
              <a:ea typeface="方正姚体" panose="02010601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4103"/>
          <p:cNvSpPr txBox="1">
            <a:spLocks noChangeArrowheads="1"/>
          </p:cNvSpPr>
          <p:nvPr/>
        </p:nvSpPr>
        <p:spPr bwMode="auto">
          <a:xfrm>
            <a:off x="105833" y="34925"/>
            <a:ext cx="172720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defRPr/>
            </a:pPr>
            <a:r>
              <a:rPr lang="zh-CN" altLang="en-US">
                <a:solidFill>
                  <a:srgbClr val="228B8B"/>
                </a:solidFill>
                <a:ea typeface="方正姚体" panose="02010601030101010101" pitchFamily="2" charset="-122"/>
              </a:rPr>
              <a:t>当堂检测</a:t>
            </a:r>
            <a:endParaRPr lang="zh-CN" altLang="zh-CN">
              <a:solidFill>
                <a:srgbClr val="228B8B"/>
              </a:solidFill>
              <a:ea typeface="方正姚体" panose="02010601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4103"/>
          <p:cNvSpPr txBox="1">
            <a:spLocks noChangeArrowheads="1"/>
          </p:cNvSpPr>
          <p:nvPr/>
        </p:nvSpPr>
        <p:spPr bwMode="auto">
          <a:xfrm>
            <a:off x="105833" y="34925"/>
            <a:ext cx="1727200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defRPr/>
            </a:pPr>
            <a:r>
              <a:rPr lang="zh-CN" altLang="en-US">
                <a:solidFill>
                  <a:srgbClr val="228B8B"/>
                </a:solidFill>
                <a:ea typeface="方正姚体" panose="02010601030101010101" pitchFamily="2" charset="-122"/>
              </a:rPr>
              <a:t>课堂小结</a:t>
            </a:r>
            <a:endParaRPr lang="zh-CN" altLang="zh-CN">
              <a:solidFill>
                <a:srgbClr val="228B8B"/>
              </a:solidFill>
              <a:ea typeface="方正姚体" panose="02010601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6150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6154" name="标题占位符 1"/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6155" name="文本占位符 2"/>
          <p:cNvSpPr>
            <a:spLocks noGrp="1" noChangeArrowheads="1"/>
          </p:cNvSpPr>
          <p:nvPr>
            <p:ph type="body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0488BA30-13B5-48AB-9D35-376980901DD3}" type="slidenum">
              <a:rPr lang="zh-CN" altLang="en-US"/>
            </a:fld>
            <a:endParaRPr lang="zh-CN" altLang="en-US"/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14"/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7174" name="组合 15"/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7178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179" name="文本占位符 2"/>
          <p:cNvSpPr>
            <a:spLocks noGrp="1" noChangeArrowheads="1"/>
          </p:cNvSpPr>
          <p:nvPr>
            <p:ph type="body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9914D833-E0AC-4D30-A6E4-08A710741200}" type="slidenum">
              <a:rPr lang="zh-CN" altLang="en-US"/>
            </a:fld>
            <a:endParaRPr lang="zh-CN" altLang="en-US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</p:sldLayoutIdLst>
  <p:transition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81.xml"/><Relationship Id="rId3" Type="http://schemas.openxmlformats.org/officeDocument/2006/relationships/image" Target="../media/image6.pn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wmf"/><Relationship Id="rId8" Type="http://schemas.openxmlformats.org/officeDocument/2006/relationships/oleObject" Target="../embeddings/oleObject5.bin"/><Relationship Id="rId7" Type="http://schemas.openxmlformats.org/officeDocument/2006/relationships/image" Target="../media/image9.wmf"/><Relationship Id="rId6" Type="http://schemas.openxmlformats.org/officeDocument/2006/relationships/oleObject" Target="../embeddings/oleObject4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Relationship Id="rId3" Type="http://schemas.openxmlformats.org/officeDocument/2006/relationships/oleObject" Target="../embeddings/oleObject2.bin"/><Relationship Id="rId2" Type="http://schemas.openxmlformats.org/officeDocument/2006/relationships/image" Target="../media/image7.wmf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81.xml"/><Relationship Id="rId11" Type="http://schemas.openxmlformats.org/officeDocument/2006/relationships/image" Target="../media/image11.wmf"/><Relationship Id="rId10" Type="http://schemas.openxmlformats.org/officeDocument/2006/relationships/oleObject" Target="../embeddings/oleObject6.bin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81.xml"/><Relationship Id="rId4" Type="http://schemas.openxmlformats.org/officeDocument/2006/relationships/image" Target="../media/image13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2.bin"/><Relationship Id="rId8" Type="http://schemas.openxmlformats.org/officeDocument/2006/relationships/image" Target="../media/image18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9.bin"/><Relationship Id="rId22" Type="http://schemas.openxmlformats.org/officeDocument/2006/relationships/vmlDrawing" Target="../drawings/vmlDrawing3.vml"/><Relationship Id="rId21" Type="http://schemas.openxmlformats.org/officeDocument/2006/relationships/slideLayout" Target="../slideLayouts/slideLayout81.xml"/><Relationship Id="rId20" Type="http://schemas.openxmlformats.org/officeDocument/2006/relationships/image" Target="../media/image24.wmf"/><Relationship Id="rId2" Type="http://schemas.openxmlformats.org/officeDocument/2006/relationships/tags" Target="../tags/tag16.xml"/><Relationship Id="rId19" Type="http://schemas.openxmlformats.org/officeDocument/2006/relationships/oleObject" Target="../embeddings/oleObject17.bin"/><Relationship Id="rId18" Type="http://schemas.openxmlformats.org/officeDocument/2006/relationships/image" Target="../media/image23.wmf"/><Relationship Id="rId17" Type="http://schemas.openxmlformats.org/officeDocument/2006/relationships/oleObject" Target="../embeddings/oleObject16.bin"/><Relationship Id="rId16" Type="http://schemas.openxmlformats.org/officeDocument/2006/relationships/image" Target="../media/image22.wmf"/><Relationship Id="rId15" Type="http://schemas.openxmlformats.org/officeDocument/2006/relationships/oleObject" Target="../embeddings/oleObject15.bin"/><Relationship Id="rId14" Type="http://schemas.openxmlformats.org/officeDocument/2006/relationships/image" Target="../media/image21.wmf"/><Relationship Id="rId13" Type="http://schemas.openxmlformats.org/officeDocument/2006/relationships/oleObject" Target="../embeddings/oleObject14.bin"/><Relationship Id="rId12" Type="http://schemas.openxmlformats.org/officeDocument/2006/relationships/image" Target="../media/image20.wmf"/><Relationship Id="rId11" Type="http://schemas.openxmlformats.org/officeDocument/2006/relationships/oleObject" Target="../embeddings/oleObject13.bin"/><Relationship Id="rId10" Type="http://schemas.openxmlformats.org/officeDocument/2006/relationships/image" Target="../media/image19.wmf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2.bin"/><Relationship Id="rId8" Type="http://schemas.openxmlformats.org/officeDocument/2006/relationships/image" Target="../media/image28.w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7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6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25.wmf"/><Relationship Id="rId14" Type="http://schemas.openxmlformats.org/officeDocument/2006/relationships/vmlDrawing" Target="../drawings/vmlDrawing4.vml"/><Relationship Id="rId13" Type="http://schemas.openxmlformats.org/officeDocument/2006/relationships/slideLayout" Target="../slideLayouts/slideLayout81.xml"/><Relationship Id="rId12" Type="http://schemas.openxmlformats.org/officeDocument/2006/relationships/tags" Target="../tags/tag18.xml"/><Relationship Id="rId11" Type="http://schemas.openxmlformats.org/officeDocument/2006/relationships/tags" Target="../tags/tag17.xml"/><Relationship Id="rId10" Type="http://schemas.openxmlformats.org/officeDocument/2006/relationships/image" Target="../media/image29.wmf"/><Relationship Id="rId1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81.xml"/><Relationship Id="rId4" Type="http://schemas.openxmlformats.org/officeDocument/2006/relationships/image" Target="../media/image30.wmf"/><Relationship Id="rId3" Type="http://schemas.openxmlformats.org/officeDocument/2006/relationships/oleObject" Target="../embeddings/oleObject23.bin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81.x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1.wmf"/><Relationship Id="rId3" Type="http://schemas.openxmlformats.org/officeDocument/2006/relationships/oleObject" Target="../embeddings/oleObject24.bin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1.xml"/><Relationship Id="rId8" Type="http://schemas.openxmlformats.org/officeDocument/2006/relationships/image" Target="../media/image35.wmf"/><Relationship Id="rId7" Type="http://schemas.openxmlformats.org/officeDocument/2006/relationships/oleObject" Target="../embeddings/oleObject28.bin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3.wmf"/><Relationship Id="rId3" Type="http://schemas.openxmlformats.org/officeDocument/2006/relationships/oleObject" Target="../embeddings/oleObject26.bin"/><Relationship Id="rId2" Type="http://schemas.openxmlformats.org/officeDocument/2006/relationships/tags" Target="../tags/tag24.xml"/><Relationship Id="rId10" Type="http://schemas.openxmlformats.org/officeDocument/2006/relationships/vmlDrawing" Target="../drawings/vmlDrawing7.vml"/><Relationship Id="rId1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2.bin"/><Relationship Id="rId8" Type="http://schemas.openxmlformats.org/officeDocument/2006/relationships/image" Target="../media/image38.wmf"/><Relationship Id="rId7" Type="http://schemas.openxmlformats.org/officeDocument/2006/relationships/oleObject" Target="../embeddings/oleObject31.bin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36.wmf"/><Relationship Id="rId3" Type="http://schemas.openxmlformats.org/officeDocument/2006/relationships/oleObject" Target="../embeddings/oleObject29.bin"/><Relationship Id="rId20" Type="http://schemas.openxmlformats.org/officeDocument/2006/relationships/vmlDrawing" Target="../drawings/vmlDrawing8.vml"/><Relationship Id="rId2" Type="http://schemas.openxmlformats.org/officeDocument/2006/relationships/tags" Target="../tags/tag26.xml"/><Relationship Id="rId19" Type="http://schemas.openxmlformats.org/officeDocument/2006/relationships/slideLayout" Target="../slideLayouts/slideLayout81.xml"/><Relationship Id="rId18" Type="http://schemas.openxmlformats.org/officeDocument/2006/relationships/image" Target="../media/image43.wmf"/><Relationship Id="rId17" Type="http://schemas.openxmlformats.org/officeDocument/2006/relationships/oleObject" Target="../embeddings/oleObject36.bin"/><Relationship Id="rId16" Type="http://schemas.openxmlformats.org/officeDocument/2006/relationships/image" Target="../media/image42.wmf"/><Relationship Id="rId15" Type="http://schemas.openxmlformats.org/officeDocument/2006/relationships/oleObject" Target="../embeddings/oleObject35.bin"/><Relationship Id="rId14" Type="http://schemas.openxmlformats.org/officeDocument/2006/relationships/image" Target="../media/image41.wmf"/><Relationship Id="rId13" Type="http://schemas.openxmlformats.org/officeDocument/2006/relationships/oleObject" Target="../embeddings/oleObject34.bin"/><Relationship Id="rId12" Type="http://schemas.openxmlformats.org/officeDocument/2006/relationships/image" Target="../media/image40.wmf"/><Relationship Id="rId11" Type="http://schemas.openxmlformats.org/officeDocument/2006/relationships/oleObject" Target="../embeddings/oleObject33.bin"/><Relationship Id="rId10" Type="http://schemas.openxmlformats.org/officeDocument/2006/relationships/image" Target="../media/image39.wmf"/><Relationship Id="rId1" Type="http://schemas.openxmlformats.org/officeDocument/2006/relationships/tags" Target="../tags/tag25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1.xml"/><Relationship Id="rId8" Type="http://schemas.openxmlformats.org/officeDocument/2006/relationships/image" Target="../media/image46.wmf"/><Relationship Id="rId7" Type="http://schemas.openxmlformats.org/officeDocument/2006/relationships/oleObject" Target="../embeddings/oleObject39.bin"/><Relationship Id="rId6" Type="http://schemas.openxmlformats.org/officeDocument/2006/relationships/image" Target="../media/image45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44.wmf"/><Relationship Id="rId3" Type="http://schemas.openxmlformats.org/officeDocument/2006/relationships/oleObject" Target="../embeddings/oleObject37.bin"/><Relationship Id="rId2" Type="http://schemas.openxmlformats.org/officeDocument/2006/relationships/tags" Target="../tags/tag28.xml"/><Relationship Id="rId10" Type="http://schemas.openxmlformats.org/officeDocument/2006/relationships/vmlDrawing" Target="../drawings/vmlDrawing9.vml"/><Relationship Id="rId1" Type="http://schemas.openxmlformats.org/officeDocument/2006/relationships/tags" Target="../tags/tag27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81.xml"/><Relationship Id="rId2" Type="http://schemas.openxmlformats.org/officeDocument/2006/relationships/image" Target="../media/image47.wmf"/><Relationship Id="rId1" Type="http://schemas.openxmlformats.org/officeDocument/2006/relationships/oleObject" Target="../embeddings/oleObject40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tags" Target="../tags/tag30.xml"/><Relationship Id="rId1" Type="http://schemas.openxmlformats.org/officeDocument/2006/relationships/tags" Target="../tags/tag2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椭圆 34"/>
          <p:cNvSpPr/>
          <p:nvPr/>
        </p:nvSpPr>
        <p:spPr>
          <a:xfrm>
            <a:off x="-600744" y="2653881"/>
            <a:ext cx="126000" cy="126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0" y="2274838"/>
            <a:ext cx="1174143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7200">
                <a:ln w="1905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reflection blurRad="6350" stA="50000" endA="300" endPos="50000" dist="29997" dir="5400000" sy="-100000" algn="bl" rotWithShape="0"/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一元二次方程章节复习</a:t>
            </a:r>
            <a:endParaRPr lang="zh-CN" altLang="en-US" sz="7200" b="1">
              <a:ln w="1905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reflection blurRad="6350" stA="50000" endA="300" endPos="50000" dist="29997" dir="5400000" sy="-100000" algn="bl" rotWithShape="0"/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知识网络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67408" y="764704"/>
            <a:ext cx="10843270" cy="5904656"/>
            <a:chOff x="767408" y="764704"/>
            <a:chExt cx="10843270" cy="5904656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91" b="4641"/>
            <a:stretch>
              <a:fillRect/>
            </a:stretch>
          </p:blipFill>
          <p:spPr bwMode="auto">
            <a:xfrm>
              <a:off x="767408" y="764704"/>
              <a:ext cx="10843270" cy="59046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1584" y="5157192"/>
              <a:ext cx="2808312" cy="1211358"/>
            </a:xfrm>
            <a:prstGeom prst="rect">
              <a:avLst/>
            </a:prstGeom>
          </p:spPr>
        </p:pic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文本框 6151"/>
          <p:cNvSpPr txBox="1">
            <a:spLocks noChangeArrowheads="1"/>
          </p:cNvSpPr>
          <p:nvPr/>
        </p:nvSpPr>
        <p:spPr bwMode="auto">
          <a:xfrm>
            <a:off x="263352" y="945401"/>
            <a:ext cx="48526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一、一元二次方程的基本概念</a:t>
            </a:r>
            <a:endParaRPr lang="en-US" altLang="zh-CN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71177" y="1327545"/>
            <a:ext cx="11557471" cy="2768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定义：</a:t>
            </a:r>
            <a:endParaRPr lang="en-US" altLang="zh-CN" sz="2800" b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只含有一个未知数的整式方程，并且都可以化为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ax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bx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0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为常数，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≠0)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的形式，这样的方程叫做一元二次方程．</a:t>
            </a:r>
            <a:endParaRPr lang="zh-CN" altLang="en-US" sz="2800" b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一般形式：</a:t>
            </a:r>
            <a:endParaRPr lang="zh-CN" altLang="en-US" sz="2800" b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911424" y="4075813"/>
            <a:ext cx="6423025" cy="792162"/>
          </a:xfrm>
          <a:prstGeom prst="rect">
            <a:avLst/>
          </a:prstGeom>
          <a:noFill/>
          <a:ln w="19050">
            <a:noFill/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ax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2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＋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bx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0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为常数，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≠0)</a:t>
            </a:r>
            <a:endParaRPr lang="zh-CN" altLang="en-US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79376" y="764704"/>
            <a:ext cx="11593288" cy="466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项数和系数：</a:t>
            </a:r>
            <a:endParaRPr lang="en-US" altLang="zh-CN" sz="2800" b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i="1">
                <a:latin typeface="Times New Roman" panose="02020603050405020304" pitchFamily="18" charset="0"/>
                <a:ea typeface="仿宋_GB2312" pitchFamily="49" charset="-122"/>
              </a:rPr>
              <a:t>ax</a:t>
            </a:r>
            <a:r>
              <a:rPr lang="en-US" altLang="zh-CN" sz="2800" baseline="30000">
                <a:latin typeface="Times New Roman" panose="02020603050405020304" pitchFamily="18" charset="0"/>
                <a:ea typeface="仿宋_GB2312" pitchFamily="49" charset="-122"/>
              </a:rPr>
              <a:t>2 </a:t>
            </a:r>
            <a:r>
              <a:rPr lang="zh-CN" altLang="en-US" sz="2800">
                <a:latin typeface="Times New Roman" panose="02020603050405020304" pitchFamily="18" charset="0"/>
                <a:ea typeface="仿宋_GB2312" pitchFamily="49" charset="-122"/>
              </a:rPr>
              <a:t>＋ </a:t>
            </a:r>
            <a:r>
              <a:rPr lang="en-US" altLang="zh-CN" sz="2800" i="1">
                <a:latin typeface="Times New Roman" panose="02020603050405020304" pitchFamily="18" charset="0"/>
                <a:ea typeface="仿宋_GB2312" pitchFamily="49" charset="-122"/>
              </a:rPr>
              <a:t>bx </a:t>
            </a:r>
            <a:r>
              <a:rPr lang="zh-CN" altLang="en-US" sz="2800">
                <a:latin typeface="Times New Roman" panose="02020603050405020304" pitchFamily="18" charset="0"/>
                <a:ea typeface="仿宋_GB2312" pitchFamily="49" charset="-122"/>
              </a:rPr>
              <a:t>＋</a:t>
            </a:r>
            <a:r>
              <a:rPr lang="en-US" altLang="zh-CN" sz="2800" i="1">
                <a:latin typeface="Times New Roman" panose="02020603050405020304" pitchFamily="18" charset="0"/>
                <a:ea typeface="仿宋_GB2312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仿宋_GB2312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仿宋_GB2312" pitchFamily="49" charset="-122"/>
              </a:rPr>
              <a:t>0 </a:t>
            </a: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为常数，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≠0)</a:t>
            </a:r>
            <a:endParaRPr lang="en-US" altLang="zh-CN" sz="2800" b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一次项：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ax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    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 一次项系数：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     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二次项：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</a:rPr>
              <a:t>bx 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        二次项系数：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常数项：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ct val="30000"/>
              </a:spcBef>
            </a:pP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判断一个方式是否是一元二次方程的依据：</a:t>
            </a:r>
            <a:endParaRPr lang="zh-CN" altLang="en-US" sz="2800" b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(1)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含有一个未知数；	              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未知数的最高次数为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b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(3)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二次项系数不为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              </a:t>
            </a:r>
            <a:r>
              <a:rPr lang="en-US" altLang="zh-CN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(4)</a:t>
            </a:r>
            <a:r>
              <a:rPr lang="zh-CN" altLang="en-US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整式方程．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 b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10"/>
          <p:cNvSpPr>
            <a:spLocks noChangeArrowheads="1"/>
          </p:cNvSpPr>
          <p:nvPr/>
        </p:nvSpPr>
        <p:spPr bwMode="auto">
          <a:xfrm>
            <a:off x="119336" y="5428801"/>
            <a:ext cx="11449272" cy="130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 b="0">
                <a:latin typeface="Times New Roman" panose="02020603050405020304" pitchFamily="18" charset="0"/>
                <a:ea typeface="黑体" panose="02010609060101010101" pitchFamily="49" charset="-122"/>
              </a:rPr>
              <a:t>使一元二次方程等号两边相等的未知数的值叫作一元二次方程的解（又叫做根）</a:t>
            </a:r>
            <a:r>
              <a:rPr lang="en-US" altLang="zh-CN" sz="2800" b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b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6151"/>
          <p:cNvSpPr txBox="1">
            <a:spLocks noChangeArrowheads="1"/>
          </p:cNvSpPr>
          <p:nvPr/>
        </p:nvSpPr>
        <p:spPr bwMode="auto">
          <a:xfrm>
            <a:off x="335360" y="1052736"/>
            <a:ext cx="44935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二、解一元二次方程的方法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2027237" y="2420888"/>
          <a:ext cx="8137525" cy="3551173"/>
        </p:xfrm>
        <a:graphic>
          <a:graphicData uri="http://schemas.openxmlformats.org/drawingml/2006/table">
            <a:tbl>
              <a:tblPr/>
              <a:tblGrid>
                <a:gridCol w="2949575"/>
                <a:gridCol w="5187950"/>
              </a:tblGrid>
              <a:tr h="72794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ea typeface="黑体" panose="02010609060101010101" pitchFamily="49" charset="-122"/>
                        </a:rPr>
                        <a:t>一元二次方程的解法</a:t>
                      </a:r>
                      <a:endParaRPr lang="zh-CN" altLang="en-US" sz="24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ea typeface="黑体" panose="02010609060101010101" pitchFamily="49" charset="-122"/>
                        </a:rPr>
                        <a:t>适用的方程类型</a:t>
                      </a:r>
                      <a:endParaRPr lang="zh-CN" altLang="en-US" sz="24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94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ea typeface="黑体" panose="02010609060101010101" pitchFamily="49" charset="-122"/>
                        </a:rPr>
                        <a:t>直接开平方法</a:t>
                      </a:r>
                      <a:endParaRPr lang="zh-CN" altLang="en-US" sz="24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94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ea typeface="黑体" panose="02010609060101010101" pitchFamily="49" charset="-122"/>
                        </a:rPr>
                        <a:t>配方法</a:t>
                      </a:r>
                      <a:endParaRPr lang="zh-CN" altLang="en-US" sz="24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6342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ea typeface="黑体" panose="02010609060101010101" pitchFamily="49" charset="-122"/>
                        </a:rPr>
                        <a:t>公式法</a:t>
                      </a:r>
                      <a:endParaRPr lang="zh-CN" altLang="en-US" sz="24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0896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ea typeface="黑体" panose="02010609060101010101" pitchFamily="49" charset="-122"/>
                        </a:rPr>
                        <a:t>因式分解</a:t>
                      </a:r>
                      <a:endParaRPr lang="zh-CN" altLang="en-US" sz="24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直接连接符 175168"/>
          <p:cNvSpPr>
            <a:spLocks noChangeShapeType="1"/>
          </p:cNvSpPr>
          <p:nvPr/>
        </p:nvSpPr>
        <p:spPr bwMode="auto">
          <a:xfrm>
            <a:off x="5051424" y="3717874"/>
            <a:ext cx="4968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直接连接符 175169"/>
          <p:cNvSpPr>
            <a:spLocks noChangeShapeType="1"/>
          </p:cNvSpPr>
          <p:nvPr/>
        </p:nvSpPr>
        <p:spPr bwMode="auto">
          <a:xfrm>
            <a:off x="5051423" y="4510037"/>
            <a:ext cx="4897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直接连接符 175170"/>
          <p:cNvSpPr>
            <a:spLocks noChangeShapeType="1"/>
          </p:cNvSpPr>
          <p:nvPr/>
        </p:nvSpPr>
        <p:spPr bwMode="auto">
          <a:xfrm>
            <a:off x="5051423" y="5157737"/>
            <a:ext cx="48974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直接连接符 175171"/>
          <p:cNvSpPr>
            <a:spLocks noChangeShapeType="1"/>
          </p:cNvSpPr>
          <p:nvPr/>
        </p:nvSpPr>
        <p:spPr bwMode="auto">
          <a:xfrm>
            <a:off x="5124449" y="5805437"/>
            <a:ext cx="48244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矩形 175172"/>
          <p:cNvSpPr>
            <a:spLocks noChangeArrowheads="1"/>
          </p:cNvSpPr>
          <p:nvPr/>
        </p:nvSpPr>
        <p:spPr bwMode="auto">
          <a:xfrm>
            <a:off x="5440362" y="4063949"/>
            <a:ext cx="4010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px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q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0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- 4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</a:rPr>
              <a:t>q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≥0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175173"/>
          <p:cNvSpPr>
            <a:spLocks noChangeArrowheads="1"/>
          </p:cNvSpPr>
          <p:nvPr/>
        </p:nvSpPr>
        <p:spPr bwMode="auto">
          <a:xfrm>
            <a:off x="5772149" y="3243213"/>
            <a:ext cx="28071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≥ 0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矩形 175174"/>
          <p:cNvSpPr>
            <a:spLocks noChangeArrowheads="1"/>
          </p:cNvSpPr>
          <p:nvPr/>
        </p:nvSpPr>
        <p:spPr bwMode="auto">
          <a:xfrm>
            <a:off x="5368924" y="4716413"/>
            <a:ext cx="42675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ax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2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 +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bx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c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= 0(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a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≠0 </a:t>
            </a: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,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b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2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- 4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ac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隶书" pitchFamily="49" charset="-122"/>
              </a:rPr>
              <a:t>≥0)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隶书" pitchFamily="49" charset="-122"/>
            </a:endParaRPr>
          </a:p>
        </p:txBody>
      </p:sp>
      <p:sp>
        <p:nvSpPr>
          <p:cNvPr id="11" name="矩形 175175"/>
          <p:cNvSpPr>
            <a:spLocks noChangeArrowheads="1"/>
          </p:cNvSpPr>
          <p:nvPr/>
        </p:nvSpPr>
        <p:spPr bwMode="auto">
          <a:xfrm>
            <a:off x="5700712" y="5330774"/>
            <a:ext cx="28717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）＝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矩形 175176"/>
          <p:cNvSpPr>
            <a:spLocks noGrp="1" noChangeArrowheads="1"/>
          </p:cNvSpPr>
          <p:nvPr/>
        </p:nvSpPr>
        <p:spPr bwMode="auto">
          <a:xfrm>
            <a:off x="305841" y="1698850"/>
            <a:ext cx="6562725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GB" sz="28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各种一元二次方程的解法及使用类型</a:t>
            </a:r>
            <a:endParaRPr lang="zh-CN" altLang="en-GB" sz="2800" b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2027236" y="5949280"/>
          <a:ext cx="8137525" cy="640996"/>
        </p:xfrm>
        <a:graphic>
          <a:graphicData uri="http://schemas.openxmlformats.org/drawingml/2006/table">
            <a:tbl>
              <a:tblPr/>
              <a:tblGrid>
                <a:gridCol w="2949575"/>
                <a:gridCol w="5187950"/>
              </a:tblGrid>
              <a:tr h="610896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ea typeface="黑体" panose="02010609060101010101" pitchFamily="49" charset="-122"/>
                        </a:rPr>
                        <a:t>十字相乘法</a:t>
                      </a:r>
                      <a:endParaRPr lang="zh-CN" altLang="en-US" sz="24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endParaRPr lang="zh-CN" altLang="en-US" sz="2000">
                        <a:ea typeface="黑体" panose="02010609060101010101" pitchFamily="49" charset="-122"/>
                      </a:endParaRPr>
                    </a:p>
                  </a:txBody>
                  <a:tcPr marT="46178" marB="46178"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直接连接符 175171"/>
          <p:cNvSpPr>
            <a:spLocks noChangeShapeType="1"/>
          </p:cNvSpPr>
          <p:nvPr/>
        </p:nvSpPr>
        <p:spPr bwMode="auto">
          <a:xfrm>
            <a:off x="5124449" y="6453336"/>
            <a:ext cx="48244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文本框 6151"/>
          <p:cNvSpPr txBox="1">
            <a:spLocks noChangeArrowheads="1"/>
          </p:cNvSpPr>
          <p:nvPr/>
        </p:nvSpPr>
        <p:spPr bwMode="auto">
          <a:xfrm>
            <a:off x="335360" y="1052736"/>
            <a:ext cx="485261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三、一元二次方程根的判别式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6092940" y="3861228"/>
            <a:ext cx="3466566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两个不相等实数根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Rectangle 21"/>
          <p:cNvSpPr>
            <a:spLocks noChangeArrowheads="1"/>
          </p:cNvSpPr>
          <p:nvPr/>
        </p:nvSpPr>
        <p:spPr bwMode="auto">
          <a:xfrm>
            <a:off x="5901908" y="4540640"/>
            <a:ext cx="3657600" cy="5222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两个相等实数根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6092940" y="5131557"/>
            <a:ext cx="2971800" cy="5222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没有实数根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6092940" y="5686313"/>
            <a:ext cx="2518638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两个实数根   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AutoShape 24"/>
          <p:cNvSpPr>
            <a:spLocks noChangeArrowheads="1"/>
          </p:cNvSpPr>
          <p:nvPr/>
        </p:nvSpPr>
        <p:spPr bwMode="auto">
          <a:xfrm>
            <a:off x="4636959" y="4061523"/>
            <a:ext cx="1319470" cy="250887"/>
          </a:xfrm>
          <a:prstGeom prst="leftRightArrow">
            <a:avLst>
              <a:gd name="adj1" fmla="val 50000"/>
              <a:gd name="adj2" fmla="val 80000"/>
            </a:avLst>
          </a:prstGeom>
          <a:solidFill>
            <a:srgbClr val="FF0000"/>
          </a:solidFill>
          <a:ln w="9525">
            <a:solidFill>
              <a:srgbClr val="FFFF00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AutoShape 25"/>
          <p:cNvSpPr>
            <a:spLocks noChangeArrowheads="1"/>
          </p:cNvSpPr>
          <p:nvPr/>
        </p:nvSpPr>
        <p:spPr bwMode="auto">
          <a:xfrm>
            <a:off x="4631556" y="4701798"/>
            <a:ext cx="1324869" cy="254414"/>
          </a:xfrm>
          <a:prstGeom prst="leftRightArrow">
            <a:avLst>
              <a:gd name="adj1" fmla="val 50000"/>
              <a:gd name="adj2" fmla="val 80000"/>
            </a:avLst>
          </a:prstGeom>
          <a:solidFill>
            <a:srgbClr val="FF0000"/>
          </a:solidFill>
          <a:ln w="9525">
            <a:solidFill>
              <a:srgbClr val="FFFF00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AutoShape 24"/>
          <p:cNvSpPr>
            <a:spLocks noChangeArrowheads="1"/>
          </p:cNvSpPr>
          <p:nvPr/>
        </p:nvSpPr>
        <p:spPr bwMode="auto">
          <a:xfrm>
            <a:off x="4631556" y="5305747"/>
            <a:ext cx="1302648" cy="271528"/>
          </a:xfrm>
          <a:prstGeom prst="leftRightArrow">
            <a:avLst>
              <a:gd name="adj1" fmla="val 50000"/>
              <a:gd name="adj2" fmla="val 80000"/>
            </a:avLst>
          </a:prstGeom>
          <a:solidFill>
            <a:srgbClr val="FF0000"/>
          </a:solidFill>
          <a:ln w="9525">
            <a:solidFill>
              <a:srgbClr val="FFFF00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AutoShape 24"/>
          <p:cNvSpPr>
            <a:spLocks noChangeArrowheads="1"/>
          </p:cNvSpPr>
          <p:nvPr/>
        </p:nvSpPr>
        <p:spPr bwMode="auto">
          <a:xfrm>
            <a:off x="4631556" y="5892262"/>
            <a:ext cx="1302648" cy="238645"/>
          </a:xfrm>
          <a:prstGeom prst="leftRightArrow">
            <a:avLst>
              <a:gd name="adj1" fmla="val 50000"/>
              <a:gd name="adj2" fmla="val 80000"/>
            </a:avLst>
          </a:prstGeom>
          <a:solidFill>
            <a:srgbClr val="FF0000"/>
          </a:solidFill>
          <a:ln w="9525">
            <a:solidFill>
              <a:srgbClr val="FFFF00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" name="组合 41"/>
          <p:cNvGrpSpPr/>
          <p:nvPr/>
        </p:nvGrpSpPr>
        <p:grpSpPr>
          <a:xfrm>
            <a:off x="2395409" y="3068959"/>
            <a:ext cx="7620000" cy="3179763"/>
            <a:chOff x="840432" y="3356992"/>
            <a:chExt cx="7620000" cy="3180333"/>
          </a:xfrm>
        </p:grpSpPr>
        <p:sp>
          <p:nvSpPr>
            <p:cNvPr id="13" name="Rectangle 6"/>
            <p:cNvSpPr>
              <a:spLocks noChangeArrowheads="1"/>
            </p:cNvSpPr>
            <p:nvPr/>
          </p:nvSpPr>
          <p:spPr bwMode="auto">
            <a:xfrm>
              <a:off x="1158135" y="3429000"/>
              <a:ext cx="2507516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判别式的情况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14" name="组合 40"/>
            <p:cNvGrpSpPr/>
            <p:nvPr/>
          </p:nvGrpSpPr>
          <p:grpSpPr>
            <a:xfrm>
              <a:off x="840432" y="3356992"/>
              <a:ext cx="7620000" cy="3180333"/>
              <a:chOff x="769938" y="3356992"/>
              <a:chExt cx="7620000" cy="3180333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>
                <a:off x="4643437" y="3455436"/>
                <a:ext cx="2507515" cy="5305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   根的情况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grpSp>
            <p:nvGrpSpPr>
              <p:cNvPr id="16" name="组合 39"/>
              <p:cNvGrpSpPr/>
              <p:nvPr/>
            </p:nvGrpSpPr>
            <p:grpSpPr>
              <a:xfrm>
                <a:off x="769938" y="3356992"/>
                <a:ext cx="7620000" cy="3180333"/>
                <a:chOff x="769938" y="3356992"/>
                <a:chExt cx="7620000" cy="3180333"/>
              </a:xfrm>
            </p:grpSpPr>
            <p:sp>
              <p:nvSpPr>
                <p:cNvPr id="17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3618140" y="3356993"/>
                  <a:ext cx="0" cy="3168352"/>
                </a:xfrm>
                <a:prstGeom prst="line">
                  <a:avLst/>
                </a:prstGeom>
                <a:noFill/>
                <a:ln w="28575" cap="sq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8" name="组合 62"/>
                <p:cNvGrpSpPr/>
                <p:nvPr/>
              </p:nvGrpSpPr>
              <p:grpSpPr>
                <a:xfrm>
                  <a:off x="769938" y="3356992"/>
                  <a:ext cx="7620000" cy="3180333"/>
                  <a:chOff x="770384" y="3356421"/>
                  <a:chExt cx="7620000" cy="3181492"/>
                </a:xfrm>
              </p:grpSpPr>
              <p:sp>
                <p:nvSpPr>
                  <p:cNvPr id="19" name="Line 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390384" y="4466226"/>
                    <a:ext cx="0" cy="2071687"/>
                  </a:xfrm>
                  <a:prstGeom prst="line">
                    <a:avLst/>
                  </a:prstGeom>
                  <a:noFill/>
                  <a:ln w="28575" cap="sq">
                    <a:solidFill>
                      <a:schemeClr val="tx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20" name="组合 61"/>
                  <p:cNvGrpSpPr/>
                  <p:nvPr/>
                </p:nvGrpSpPr>
                <p:grpSpPr>
                  <a:xfrm>
                    <a:off x="770384" y="3356421"/>
                    <a:ext cx="7620000" cy="3168923"/>
                    <a:chOff x="770384" y="3131519"/>
                    <a:chExt cx="7620000" cy="3168923"/>
                  </a:xfrm>
                </p:grpSpPr>
                <p:sp>
                  <p:nvSpPr>
                    <p:cNvPr id="21" name="Line 1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70384" y="6298207"/>
                      <a:ext cx="7620000" cy="0"/>
                    </a:xfrm>
                    <a:prstGeom prst="line">
                      <a:avLst/>
                    </a:prstGeom>
                    <a:noFill/>
                    <a:ln w="28575" cap="sq">
                      <a:solidFill>
                        <a:schemeClr val="tx1"/>
                      </a:solidFill>
                      <a:rou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grpSp>
                  <p:nvGrpSpPr>
                    <p:cNvPr id="22" name="组合 60"/>
                    <p:cNvGrpSpPr/>
                    <p:nvPr/>
                  </p:nvGrpSpPr>
                  <p:grpSpPr>
                    <a:xfrm>
                      <a:off x="770384" y="3131519"/>
                      <a:ext cx="7620000" cy="3168923"/>
                      <a:chOff x="770384" y="2993629"/>
                      <a:chExt cx="7620000" cy="3168923"/>
                    </a:xfrm>
                  </p:grpSpPr>
                  <p:sp>
                    <p:nvSpPr>
                      <p:cNvPr id="23" name="Line 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0384" y="3667720"/>
                        <a:ext cx="7620000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4" name="Line 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0384" y="4393207"/>
                        <a:ext cx="7620000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5" name="Line 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0384" y="5002807"/>
                        <a:ext cx="7620000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6" name="Line 13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770384" y="3002557"/>
                        <a:ext cx="0" cy="3159995"/>
                      </a:xfrm>
                      <a:prstGeom prst="line">
                        <a:avLst/>
                      </a:prstGeom>
                      <a:noFill/>
                      <a:ln w="28575" cap="sq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7" name="Line 14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8390384" y="3002557"/>
                        <a:ext cx="0" cy="1390650"/>
                      </a:xfrm>
                      <a:prstGeom prst="line">
                        <a:avLst/>
                      </a:prstGeom>
                      <a:noFill/>
                      <a:ln w="28575" cap="sq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28" name="Line 1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0384" y="2993629"/>
                        <a:ext cx="7619994" cy="14051"/>
                      </a:xfrm>
                      <a:prstGeom prst="line">
                        <a:avLst/>
                      </a:prstGeom>
                      <a:noFill/>
                      <a:ln w="25400" cap="sq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 b="1"/>
                      </a:p>
                    </p:txBody>
                  </p:sp>
                  <p:sp>
                    <p:nvSpPr>
                      <p:cNvPr id="29" name="Line 1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770384" y="5631457"/>
                        <a:ext cx="7620000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chemeClr val="tx1"/>
                        </a:solidFill>
                        <a:rou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</p:grpSp>
              </p:grpSp>
            </p:grpSp>
          </p:grpSp>
        </p:grpSp>
      </p:grpSp>
      <p:grpSp>
        <p:nvGrpSpPr>
          <p:cNvPr id="30" name="组合 14"/>
          <p:cNvGrpSpPr/>
          <p:nvPr/>
        </p:nvGrpSpPr>
        <p:grpSpPr>
          <a:xfrm>
            <a:off x="254001" y="1601750"/>
            <a:ext cx="11937998" cy="1152223"/>
            <a:chOff x="622" y="3132"/>
            <a:chExt cx="12927" cy="1815"/>
          </a:xfrm>
        </p:grpSpPr>
        <p:sp>
          <p:nvSpPr>
            <p:cNvPr id="31" name="TextBox 25"/>
            <p:cNvSpPr txBox="1"/>
            <p:nvPr/>
          </p:nvSpPr>
          <p:spPr>
            <a:xfrm>
              <a:off x="622" y="3132"/>
              <a:ext cx="12927" cy="181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我们把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800" b="1" baseline="3000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-4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叫做一元二次方程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ax</a:t>
              </a:r>
              <a:r>
                <a:rPr lang="en-US" altLang="zh-CN" sz="2800" b="1" baseline="3000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+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bx</a:t>
              </a:r>
              <a:r>
                <a:rPr lang="en-US" altLang="zh-CN" sz="2800" b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+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en-US" altLang="zh-CN" sz="2800" b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=0</a:t>
              </a:r>
              <a:r>
                <a:rPr lang="zh-CN" altLang="en-US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根的判别式</a:t>
              </a:r>
              <a:r>
                <a:rPr lang="zh-CN" altLang="en-US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，通常用符号“  ”表示，即   </a:t>
              </a:r>
              <a:r>
                <a:rPr lang="en-US" altLang="zh-CN" sz="2800" noProof="1"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en-US" altLang="zh-CN" sz="2800" b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800" b="1" baseline="3000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-4</a:t>
              </a:r>
              <a:r>
                <a:rPr lang="en-US" altLang="zh-CN" sz="2800" b="1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en-US" altLang="zh-CN" sz="2800" b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32" name="对象 1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2434" y="4187"/>
            <a:ext cx="494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" r:id="rId1" imgW="140335" imgH="165735" progId="Equation.KSEE3">
                    <p:embed/>
                  </p:oleObj>
                </mc:Choice>
                <mc:Fallback>
                  <p:oleObj name="" r:id="rId1" imgW="140335" imgH="165735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434" y="4187"/>
                          <a:ext cx="494" cy="5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" name="对象 3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12518" y="3312"/>
            <a:ext cx="494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" r:id="rId3" imgW="140335" imgH="165735" progId="Equation.KSEE3">
                    <p:embed/>
                  </p:oleObj>
                </mc:Choice>
                <mc:Fallback>
                  <p:oleObj name="" r:id="rId3" imgW="140335" imgH="165735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2518" y="3312"/>
                          <a:ext cx="494" cy="5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4" name="对象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079623" y="3846378"/>
          <a:ext cx="1336425" cy="553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4" imgW="11887200" imgH="4876800" progId="Equation.DSMT4">
                  <p:embed/>
                </p:oleObj>
              </mc:Choice>
              <mc:Fallback>
                <p:oleObj name="Equation" r:id="rId4" imgW="11887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79623" y="3846378"/>
                        <a:ext cx="1336425" cy="5538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对象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193055" y="4549223"/>
          <a:ext cx="1234155" cy="553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6" imgW="10972800" imgH="4876800" progId="Equation.DSMT4">
                  <p:embed/>
                </p:oleObj>
              </mc:Choice>
              <mc:Fallback>
                <p:oleObj name="Equation" r:id="rId6" imgW="109728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93055" y="4549223"/>
                        <a:ext cx="1234155" cy="5536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对象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056320" y="5151714"/>
          <a:ext cx="1337963" cy="553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8" imgW="11887200" imgH="4876800" progId="Equation.DSMT4">
                  <p:embed/>
                </p:oleObj>
              </mc:Choice>
              <mc:Fallback>
                <p:oleObj name="Equation" r:id="rId8" imgW="11887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056320" y="5151714"/>
                        <a:ext cx="1337963" cy="5536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对象 6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087572" y="5727230"/>
          <a:ext cx="1337963" cy="553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10" imgW="11887200" imgH="4876800" progId="Equation.DSMT4">
                  <p:embed/>
                </p:oleObj>
              </mc:Choice>
              <mc:Fallback>
                <p:oleObj name="Equation" r:id="rId10" imgW="11887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087572" y="5727230"/>
                        <a:ext cx="1337963" cy="5536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文本框 6151"/>
          <p:cNvSpPr txBox="1">
            <a:spLocks noChangeArrowheads="1"/>
          </p:cNvSpPr>
          <p:nvPr/>
        </p:nvSpPr>
        <p:spPr bwMode="auto">
          <a:xfrm>
            <a:off x="335360" y="1052736"/>
            <a:ext cx="592982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四、一元二次方程的根与系数的关系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12"/>
          <p:cNvSpPr/>
          <p:nvPr/>
        </p:nvSpPr>
        <p:spPr>
          <a:xfrm>
            <a:off x="349916" y="1575446"/>
            <a:ext cx="11017224" cy="22198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200" b="0" noProof="1">
                <a:latin typeface="黑体" panose="02010609060101010101" pitchFamily="49" charset="-122"/>
                <a:ea typeface="黑体" panose="02010609060101010101" pitchFamily="49" charset="-122"/>
              </a:rPr>
              <a:t>   如果</a:t>
            </a:r>
            <a:r>
              <a:rPr lang="zh-CN" altLang="en-US" sz="3200" b="0" i="1" noProof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ax</a:t>
            </a:r>
            <a:r>
              <a:rPr lang="en-US" altLang="zh-CN" sz="3200" b="0" baseline="30000" noProof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32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bx</a:t>
            </a:r>
            <a:r>
              <a:rPr lang="en-US" altLang="zh-CN" sz="32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32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=0(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32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≠0)</a:t>
            </a:r>
            <a:r>
              <a:rPr lang="zh-CN" altLang="en-US" sz="3200" b="0" noProof="1">
                <a:latin typeface="黑体" panose="02010609060101010101" pitchFamily="49" charset="-122"/>
                <a:ea typeface="黑体" panose="02010609060101010101" pitchFamily="49" charset="-122"/>
              </a:rPr>
              <a:t>的两个根为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0" baseline="-25000" noProof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、 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0" baseline="-25000" noProof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，那么</a:t>
            </a:r>
            <a:endParaRPr lang="zh-CN" altLang="en-US" sz="32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endParaRPr lang="zh-CN" altLang="en-US" sz="32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endParaRPr lang="zh-CN" altLang="en-US" sz="32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6" name="Object 12"/>
          <p:cNvGraphicFramePr>
            <a:graphicFrameLocks noChangeAspect="1"/>
          </p:cNvGraphicFramePr>
          <p:nvPr/>
        </p:nvGraphicFramePr>
        <p:xfrm>
          <a:off x="3181248" y="2269990"/>
          <a:ext cx="2338388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1" imgW="800100" imgH="393700" progId="Equation.DSMT4">
                  <p:embed/>
                </p:oleObj>
              </mc:Choice>
              <mc:Fallback>
                <p:oleObj name="" r:id="rId1" imgW="8001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181248" y="2269990"/>
                        <a:ext cx="2338388" cy="1071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13"/>
          <p:cNvGraphicFramePr>
            <a:graphicFrameLocks noChangeAspect="1"/>
          </p:cNvGraphicFramePr>
          <p:nvPr/>
        </p:nvGraphicFramePr>
        <p:xfrm>
          <a:off x="6384032" y="2174740"/>
          <a:ext cx="1884363" cy="1166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3" imgW="609600" imgH="393700" progId="Equation.DSMT4">
                  <p:embed/>
                </p:oleObj>
              </mc:Choice>
              <mc:Fallback>
                <p:oleObj name="" r:id="rId3" imgW="6096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384032" y="2174740"/>
                        <a:ext cx="1884363" cy="1166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26"/>
          <p:cNvSpPr txBox="1">
            <a:spLocks noChangeArrowheads="1"/>
          </p:cNvSpPr>
          <p:nvPr/>
        </p:nvSpPr>
        <p:spPr bwMode="auto">
          <a:xfrm>
            <a:off x="349916" y="3344579"/>
            <a:ext cx="96613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特别强调</a:t>
            </a:r>
            <a:r>
              <a:rPr lang="en-US" altLang="zh-CN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3200" b="0">
                <a:latin typeface="黑体" panose="02010609060101010101" pitchFamily="49" charset="-122"/>
                <a:ea typeface="黑体" panose="02010609060101010101" pitchFamily="49" charset="-122"/>
              </a:rPr>
              <a:t>满足上述关系的前提条件：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-4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≥0</a:t>
            </a:r>
            <a:r>
              <a:rPr lang="en-US" altLang="zh-CN" sz="36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010868" cy="595067"/>
            <a:chOff x="219830" y="940097"/>
            <a:chExt cx="4010868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6" y="940097"/>
              <a:ext cx="3447142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一元二次方程的定义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1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5" name="TextBox 12"/>
          <p:cNvSpPr txBox="1"/>
          <p:nvPr/>
        </p:nvSpPr>
        <p:spPr>
          <a:xfrm>
            <a:off x="224682" y="1712119"/>
            <a:ext cx="11742636" cy="17168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 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 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若关于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的方程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(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-1)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+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mx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-1=0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是一元二次方程，则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的取值范围是（    ）</a:t>
            </a:r>
            <a:endParaRPr lang="en-US" altLang="zh-CN" sz="2800" b="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A. 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≠1         B. 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=1         C. 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≥1         D. 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≠0</a:t>
            </a:r>
            <a:endParaRPr lang="zh-CN" altLang="en-US" sz="28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13"/>
          <p:cNvSpPr/>
          <p:nvPr/>
        </p:nvSpPr>
        <p:spPr>
          <a:xfrm>
            <a:off x="204394" y="3428304"/>
            <a:ext cx="11703966" cy="113024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  <a:r>
              <a:rPr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析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本题考查了一元二次方程的定义，即方程中必须保证有二次项（二次项系数不为</a:t>
            </a:r>
            <a:r>
              <a:rPr altLang="zh-CN" sz="24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），因此它的系数</a:t>
            </a:r>
            <a:r>
              <a:rPr altLang="zh-CN" sz="24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altLang="zh-CN" sz="24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-1≠0,</a:t>
            </a:r>
            <a:r>
              <a:rPr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altLang="zh-CN" sz="24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altLang="zh-CN" sz="24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≠1</a:t>
            </a:r>
            <a:r>
              <a:rPr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故选</a:t>
            </a:r>
            <a:r>
              <a:rPr altLang="zh-CN" sz="24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endParaRPr altLang="en-US" sz="2400" b="0" noProof="1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1126669" y="2162143"/>
            <a:ext cx="518091" cy="740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103" y="961045"/>
            <a:ext cx="11689794" cy="2196563"/>
          </a:xfrm>
          <a:prstGeom prst="rect">
            <a:avLst/>
          </a:prstGeom>
          <a:blipFill>
            <a:blip r:embed="rId1"/>
            <a:stretch>
              <a:fillRect l="-1043" b="-6944"/>
            </a:stretch>
          </a:blip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4" name="TextBox 15"/>
          <p:cNvSpPr txBox="1">
            <a:spLocks noChangeArrowheads="1"/>
          </p:cNvSpPr>
          <p:nvPr/>
        </p:nvSpPr>
        <p:spPr bwMode="auto">
          <a:xfrm>
            <a:off x="253806" y="3229326"/>
            <a:ext cx="11818857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zh-CN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方程</a:t>
            </a:r>
            <a:r>
              <a:rPr lang="zh-CN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-3=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-3+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的二次项系数是</a:t>
            </a:r>
            <a:r>
              <a:rPr lang="zh-CN" altLang="en-US" sz="2800" b="0" u="sng" noProof="1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，一次项系数是</a:t>
            </a:r>
            <a:r>
              <a:rPr lang="zh-CN" altLang="en-US" sz="2800" b="0" u="sng" noProof="1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，常数项是</a:t>
            </a:r>
            <a:r>
              <a:rPr lang="zh-CN" altLang="en-US" sz="2800" b="0" u="sng" noProof="1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r>
              <a:rPr lang="zh-CN" altLang="zh-CN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zh-CN" sz="2800" b="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6384032" y="3229326"/>
            <a:ext cx="4154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17"/>
          <p:cNvSpPr txBox="1">
            <a:spLocks noChangeArrowheads="1"/>
          </p:cNvSpPr>
          <p:nvPr/>
        </p:nvSpPr>
        <p:spPr bwMode="auto">
          <a:xfrm>
            <a:off x="10128448" y="3224998"/>
            <a:ext cx="5693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-2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2063552" y="3867001"/>
            <a:ext cx="4154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3806" y="4612949"/>
            <a:ext cx="11687091" cy="1284006"/>
          </a:xfrm>
          <a:prstGeom prst="rect">
            <a:avLst/>
          </a:prstGeom>
          <a:blipFill>
            <a:blip r:embed="rId2"/>
            <a:stretch>
              <a:fillRect l="-1095" b="-12857"/>
            </a:stretch>
          </a:blip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>
                <a:noFill/>
              </a:rPr>
              <a:t> </a:t>
            </a:r>
            <a:endParaRPr lang="zh-CN" altLang="en-US">
              <a:noFill/>
            </a:endParaRPr>
          </a:p>
        </p:txBody>
      </p:sp>
      <p:sp>
        <p:nvSpPr>
          <p:cNvPr id="9" name="TextBox 16"/>
          <p:cNvSpPr txBox="1">
            <a:spLocks noChangeArrowheads="1"/>
          </p:cNvSpPr>
          <p:nvPr/>
        </p:nvSpPr>
        <p:spPr bwMode="auto">
          <a:xfrm>
            <a:off x="10275132" y="4680339"/>
            <a:ext cx="4924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Box 16"/>
          <p:cNvSpPr txBox="1">
            <a:spLocks noChangeArrowheads="1"/>
          </p:cNvSpPr>
          <p:nvPr/>
        </p:nvSpPr>
        <p:spPr bwMode="auto">
          <a:xfrm>
            <a:off x="10500101" y="1772816"/>
            <a:ext cx="5180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>
            <a:spLocks noChangeArrowheads="1"/>
          </p:cNvSpPr>
          <p:nvPr/>
        </p:nvSpPr>
        <p:spPr bwMode="auto">
          <a:xfrm>
            <a:off x="349926" y="2860595"/>
            <a:ext cx="11477502" cy="168424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根据一元二次方程根的定义可知将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x=0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代入原方程一定会使方程左右两边相等，故只要把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x=0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代入就可以得到以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为未知数的方程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m2-1=0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，解得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m=±1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的值</a:t>
            </a:r>
            <a:r>
              <a:rPr lang="zh-CN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这里应填</a:t>
            </a:r>
            <a:r>
              <a:rPr lang="zh-CN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-1.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这种题的解题方法我们称之为“有根必代”</a:t>
            </a:r>
            <a:r>
              <a:rPr lang="zh-CN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zh-CN" sz="2400" b="0" noProof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364572" y="1616461"/>
            <a:ext cx="10916004" cy="13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 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zh-CN" sz="2800" b="0" noProof="1">
                <a:solidFill>
                  <a:srgbClr val="2E75B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若关于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的一元二次方程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-1)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-1=0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有一个根为</a:t>
            </a:r>
            <a:r>
              <a:rPr lang="zh-CN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0,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0" u="sng" noProof="1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1127448" y="2268049"/>
            <a:ext cx="5693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63352" y="1037064"/>
            <a:ext cx="4010868" cy="595067"/>
            <a:chOff x="219830" y="940097"/>
            <a:chExt cx="4010868" cy="595067"/>
          </a:xfrm>
        </p:grpSpPr>
        <p:sp>
          <p:nvSpPr>
            <p:cNvPr id="7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6" y="940097"/>
              <a:ext cx="3447142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一元二次方程的根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2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9" name="TextBox 10"/>
          <p:cNvSpPr txBox="1"/>
          <p:nvPr/>
        </p:nvSpPr>
        <p:spPr>
          <a:xfrm>
            <a:off x="364572" y="4856460"/>
            <a:ext cx="11462856" cy="65684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练习</a:t>
            </a:r>
            <a:r>
              <a:rPr lang="en-US" altLang="zh-CN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一元二次方程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+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px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-2=0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的一个根为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，则</a:t>
            </a:r>
            <a:r>
              <a:rPr lang="en-US" altLang="zh-CN" sz="28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p</a:t>
            </a:r>
            <a:r>
              <a:rPr lang="zh-CN" altLang="en-US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的值为</a:t>
            </a:r>
            <a:r>
              <a:rPr lang="zh-CN" altLang="en-US" sz="2800" b="0" u="sng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     </a:t>
            </a:r>
            <a:r>
              <a:rPr lang="en-US" altLang="zh-CN" sz="28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zh-CN" altLang="en-US" sz="28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9696400" y="4861717"/>
            <a:ext cx="5693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矩形 8"/>
          <p:cNvSpPr>
            <a:spLocks noChangeArrowheads="1"/>
          </p:cNvSpPr>
          <p:nvPr/>
        </p:nvSpPr>
        <p:spPr bwMode="auto">
          <a:xfrm>
            <a:off x="390606" y="4627999"/>
            <a:ext cx="11282213" cy="1113766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prstDash val="sysDot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【易错提示】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求出</a:t>
            </a: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值有两个</a:t>
            </a: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-1,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由于原方程是一元二次方程，所以</a:t>
            </a: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不符合，应引起注意</a:t>
            </a: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b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  <p:bldP spid="10" grpId="0"/>
      <p:bldP spid="4" grpId="0" bldLvl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010868" cy="595067"/>
            <a:chOff x="219830" y="940097"/>
            <a:chExt cx="4010868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6" y="940097"/>
              <a:ext cx="3447142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一元二次方程的根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2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6" name="TextBox 12"/>
          <p:cNvSpPr txBox="1"/>
          <p:nvPr/>
        </p:nvSpPr>
        <p:spPr>
          <a:xfrm>
            <a:off x="224682" y="1712119"/>
            <a:ext cx="11415934" cy="115236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3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已知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、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b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是一元二次方程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+x-1=0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的两个根，则代数式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2a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+b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+</a:t>
            </a:r>
            <a:endParaRPr lang="en-US" altLang="zh-CN" sz="2800" b="0" noProof="1"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2a+b=_____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．</a:t>
            </a:r>
            <a:endParaRPr lang="zh-CN" altLang="en-US" sz="2800" b="0" noProof="1"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37168" y="2973159"/>
            <a:ext cx="804487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解：∵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是一元二次方程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+x-1=0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的两个根，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∴把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x=a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x=b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分别代入得：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+a-1=0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+b-1=0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+a=1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+b=1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+b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+2a+b=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+2a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+b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=2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+a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+b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=2+1</a:t>
            </a:r>
            <a:endParaRPr lang="en-US" altLang="zh-CN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=3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故答案为：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1415480" y="2218155"/>
            <a:ext cx="4154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010868" cy="595067"/>
            <a:chOff x="219830" y="940097"/>
            <a:chExt cx="4010868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6" y="940097"/>
              <a:ext cx="3447142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一元二次方程的根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2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6" name="TextBox 12"/>
          <p:cNvSpPr txBox="1"/>
          <p:nvPr/>
        </p:nvSpPr>
        <p:spPr>
          <a:xfrm>
            <a:off x="224682" y="1712119"/>
            <a:ext cx="11415934" cy="59221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4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已知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是方程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-x-1=0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的一个根，求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a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3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-2a</a:t>
            </a:r>
            <a:r>
              <a:rPr lang="en-US" altLang="zh-CN" sz="28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+2014</a:t>
            </a:r>
            <a:r>
              <a:rPr lang="zh-CN" altLang="en-US" sz="28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的值．</a:t>
            </a:r>
            <a:endParaRPr lang="zh-CN" altLang="en-US" sz="2800" b="0" noProof="1">
              <a:latin typeface="Times New Roman" panose="02020603050405020304" pitchFamily="18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83432" y="2350911"/>
            <a:ext cx="8044871" cy="3329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解：将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x=a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代入方程得：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-a-1=0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，即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=a+1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则原式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a-2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+2014</a:t>
            </a:r>
            <a:endParaRPr lang="en-US" altLang="zh-CN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a+1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a-2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+2014</a:t>
            </a:r>
            <a:endParaRPr lang="en-US" altLang="zh-CN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=a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-a-2+2014</a:t>
            </a:r>
            <a:endParaRPr lang="en-US" altLang="zh-CN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=a+1-a-2+2014</a:t>
            </a:r>
            <a:endParaRPr lang="en-US" altLang="zh-CN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=2013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3352" y="5445224"/>
            <a:ext cx="11807025" cy="1200329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1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US" altLang="zh-CN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点睛</a:t>
            </a:r>
            <a:r>
              <a:rPr lang="en-US" altLang="zh-CN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本题主要考查了一元二次方程的根的应用．此类题型的特点是：利用方程根的定义找到相等关系，再把所求的代数式化简后整理出所找到的相等关系的形式，再把此相等关系整体代入所求代数式，即可求出代数式的值，注意灵活降次是解题关键．</a:t>
            </a:r>
            <a:endParaRPr lang="zh-CN" altLang="en-US" sz="2400" b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3352" y="980728"/>
            <a:ext cx="10513168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0"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zh-CN" altLang="en-US" sz="2800" b="0">
                <a:latin typeface="黑体" panose="02010609060101010101" pitchFamily="49" charset="-122"/>
                <a:ea typeface="黑体" panose="02010609060101010101" pitchFamily="49" charset="-122"/>
              </a:rPr>
              <a:t>是方程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x</a:t>
            </a:r>
            <a:r>
              <a:rPr lang="en-US" altLang="zh-CN" sz="2800" b="0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+x-4=0</a:t>
            </a:r>
            <a:r>
              <a:rPr lang="zh-CN" altLang="en-US" sz="2800" b="0">
                <a:latin typeface="黑体" panose="02010609060101010101" pitchFamily="49" charset="-122"/>
                <a:ea typeface="黑体" panose="02010609060101010101" pitchFamily="49" charset="-122"/>
              </a:rPr>
              <a:t>的根，求代数式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en-US" altLang="zh-CN" sz="2800" b="0" baseline="3000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+5m</a:t>
            </a:r>
            <a:r>
              <a:rPr lang="en-US" altLang="zh-CN" sz="2800" b="0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-5</a:t>
            </a:r>
            <a:r>
              <a:rPr lang="zh-CN" altLang="en-US" sz="2800" b="0">
                <a:latin typeface="黑体" panose="02010609060101010101" pitchFamily="49" charset="-122"/>
                <a:ea typeface="黑体" panose="02010609060101010101" pitchFamily="49" charset="-122"/>
              </a:rPr>
              <a:t>的值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 b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39416" y="1764121"/>
            <a:ext cx="5832648" cy="3329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解：根据题意，得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+m=4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=-m+4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+5m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-5=m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m+5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-5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4-m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m+5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-5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=-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m+m</a:t>
            </a:r>
            <a:r>
              <a:rPr lang="en-US" altLang="zh-CN" sz="2400" b="0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+15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=-4+15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=11</a:t>
            </a: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4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608512" cy="595067"/>
            <a:chOff x="219830" y="940097"/>
            <a:chExt cx="4608512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5" y="940097"/>
              <a:ext cx="4044787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 fontScale="92500"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一元二次方程的解法</a:t>
              </a:r>
              <a:r>
                <a:rPr lang="en-US" altLang="zh-CN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配方法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3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2791742" y="5103168"/>
          <a:ext cx="1731963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3" imgW="20726400" imgH="5791200" progId="Equation.DSMT4">
                  <p:embed/>
                </p:oleObj>
              </mc:Choice>
              <mc:Fallback>
                <p:oleObj name="Equation" r:id="rId3" imgW="20726400" imgH="579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91742" y="5103168"/>
                        <a:ext cx="1731963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6"/>
          <p:cNvSpPr txBox="1"/>
          <p:nvPr/>
        </p:nvSpPr>
        <p:spPr>
          <a:xfrm>
            <a:off x="220835" y="1844824"/>
            <a:ext cx="5303961" cy="5232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5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用配方法解下列方程：</a:t>
            </a:r>
            <a:endParaRPr lang="zh-CN" altLang="en-US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416966" y="2367112"/>
          <a:ext cx="2939867" cy="631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Equation" r:id="rId5" imgW="28346400" imgH="6096000" progId="Equation.DSMT4">
                  <p:embed/>
                </p:oleObj>
              </mc:Choice>
              <mc:Fallback>
                <p:oleObj name="Equation" r:id="rId5" imgW="28346400" imgH="6096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16966" y="2367112"/>
                        <a:ext cx="2939867" cy="6310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2788567" y="5865168"/>
          <a:ext cx="3532188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Equation" r:id="rId7" imgW="38404800" imgH="6096000" progId="Equation.DSMT4">
                  <p:embed/>
                </p:oleObj>
              </mc:Choice>
              <mc:Fallback>
                <p:oleObj name="Equation" r:id="rId7" imgW="38404800" imgH="6096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88567" y="5865168"/>
                        <a:ext cx="3532188" cy="56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193053" y="3022749"/>
            <a:ext cx="255076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解：移项，得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406821" y="3037435"/>
            <a:ext cx="22717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881358" y="3655050"/>
            <a:ext cx="172878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配方，得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2789533" y="3653464"/>
            <a:ext cx="32210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+4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1+4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2789534" y="4445625"/>
            <a:ext cx="27352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4)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=15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Rectangle 18"/>
          <p:cNvSpPr>
            <a:spLocks noChangeArrowheads="1"/>
          </p:cNvSpPr>
          <p:nvPr/>
        </p:nvSpPr>
        <p:spPr bwMode="auto">
          <a:xfrm>
            <a:off x="821034" y="5134600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由此可得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1962446" y="4445625"/>
            <a:ext cx="6477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6970203" y="4363194"/>
            <a:ext cx="1943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配方，得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8592627" y="4175855"/>
          <a:ext cx="3001962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9" imgW="43891200" imgH="11277600" progId="Equation.DSMT4">
                  <p:embed/>
                </p:oleObj>
              </mc:Choice>
              <mc:Fallback>
                <p:oleObj name="Equation" r:id="rId9" imgW="43891200" imgH="1127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592627" y="4175855"/>
                        <a:ext cx="3001962" cy="931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8989621" y="5099993"/>
          <a:ext cx="1385887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Equation" r:id="rId11" imgW="22555200" imgH="11277600" progId="Equation.DSMT4">
                  <p:embed/>
                </p:oleObj>
              </mc:Choice>
              <mc:Fallback>
                <p:oleObj name="Equation" r:id="rId11" imgW="22555200" imgH="1127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989621" y="5099993"/>
                        <a:ext cx="1385887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8816583" y="5884218"/>
          <a:ext cx="1270000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Equation" r:id="rId13" imgW="18592800" imgH="9448800" progId="Equation.DSMT4">
                  <p:embed/>
                </p:oleObj>
              </mc:Choice>
              <mc:Fallback>
                <p:oleObj name="Equation" r:id="rId13" imgW="185928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816583" y="5884218"/>
                        <a:ext cx="1270000" cy="782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7044815" y="5975052"/>
            <a:ext cx="17272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由此可得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1" name="Object 19"/>
          <p:cNvGraphicFramePr>
            <a:graphicFrameLocks noChangeAspect="1"/>
          </p:cNvGraphicFramePr>
          <p:nvPr/>
        </p:nvGraphicFramePr>
        <p:xfrm>
          <a:off x="10131151" y="5801278"/>
          <a:ext cx="1941513" cy="900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15" imgW="20421600" imgH="9448800" progId="Equation.DSMT4">
                  <p:embed/>
                </p:oleObj>
              </mc:Choice>
              <mc:Fallback>
                <p:oleObj name="Equation" r:id="rId15" imgW="204216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0131151" y="5801278"/>
                        <a:ext cx="1941513" cy="900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6273692" y="3596418"/>
            <a:ext cx="3889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二次项系数化为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，得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3" name="Object 20"/>
          <p:cNvGraphicFramePr>
            <a:graphicFrameLocks noChangeAspect="1"/>
          </p:cNvGraphicFramePr>
          <p:nvPr/>
        </p:nvGraphicFramePr>
        <p:xfrm>
          <a:off x="9802421" y="3442643"/>
          <a:ext cx="194945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17" imgW="22250400" imgH="9448800" progId="Equation.DSMT4">
                  <p:embed/>
                </p:oleObj>
              </mc:Choice>
              <mc:Fallback>
                <p:oleObj name="Equation" r:id="rId17" imgW="222504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9802421" y="3442643"/>
                        <a:ext cx="1949450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1"/>
          <p:cNvGraphicFramePr>
            <a:graphicFrameLocks noChangeAspect="1"/>
          </p:cNvGraphicFramePr>
          <p:nvPr/>
        </p:nvGraphicFramePr>
        <p:xfrm>
          <a:off x="7138596" y="2376775"/>
          <a:ext cx="3236912" cy="689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quation" r:id="rId19" imgW="28651200" imgH="6096000" progId="Equation.DSMT4">
                  <p:embed/>
                </p:oleObj>
              </mc:Choice>
              <mc:Fallback>
                <p:oleObj name="Equation" r:id="rId19" imgW="28651200" imgH="6096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7138596" y="2376775"/>
                        <a:ext cx="3236912" cy="6894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5"/>
          <p:cNvSpPr>
            <a:spLocks noChangeArrowheads="1"/>
          </p:cNvSpPr>
          <p:nvPr/>
        </p:nvSpPr>
        <p:spPr bwMode="auto">
          <a:xfrm>
            <a:off x="6253526" y="3022749"/>
            <a:ext cx="233910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解：移项，得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8558577" y="3022749"/>
            <a:ext cx="221887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8055339" y="5299298"/>
            <a:ext cx="5032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endParaRPr lang="zh-CN" altLang="en-US" sz="2800" b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20" grpId="0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43363"/>
          <p:cNvSpPr>
            <a:spLocks noChangeArrowheads="1"/>
          </p:cNvSpPr>
          <p:nvPr/>
        </p:nvSpPr>
        <p:spPr bwMode="auto">
          <a:xfrm>
            <a:off x="1991544" y="2992698"/>
            <a:ext cx="7725192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解：对原式配方，得                                                </a:t>
            </a:r>
            <a:endParaRPr lang="zh-CN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矩形 143363"/>
          <p:cNvSpPr>
            <a:spLocks noChangeArrowheads="1"/>
          </p:cNvSpPr>
          <p:nvPr/>
        </p:nvSpPr>
        <p:spPr bwMode="auto">
          <a:xfrm>
            <a:off x="2751958" y="3673736"/>
            <a:ext cx="6378669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非负性</a:t>
            </a: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可知                                             </a:t>
            </a:r>
            <a:endParaRPr lang="zh-CN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9" name="对象 8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617716" y="3104170"/>
          <a:ext cx="383222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1" imgW="45415200" imgH="6705600" progId="Equation.DSMT4">
                  <p:embed/>
                </p:oleObj>
              </mc:Choice>
              <mc:Fallback>
                <p:oleObj name="Equation" r:id="rId1" imgW="45415200" imgH="6705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17716" y="3104170"/>
                        <a:ext cx="3832225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352354" y="4412270"/>
          <a:ext cx="4659312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Equation" r:id="rId3" imgW="52425600" imgH="6705600" progId="Equation.DSMT4">
                  <p:embed/>
                </p:oleObj>
              </mc:Choice>
              <mc:Fallback>
                <p:oleObj name="Equation" r:id="rId3" imgW="52425600" imgH="6705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52354" y="4412270"/>
                        <a:ext cx="4659312" cy="59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323458" y="5081849"/>
          <a:ext cx="3468687" cy="51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Equation" r:id="rId5" imgW="33223200" imgH="4876800" progId="Equation.DSMT4">
                  <p:embed/>
                </p:oleObj>
              </mc:Choice>
              <mc:Fallback>
                <p:oleObj name="Equation" r:id="rId5" imgW="33223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23458" y="5081849"/>
                        <a:ext cx="3468687" cy="512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43363"/>
          <p:cNvSpPr>
            <a:spLocks noChangeArrowheads="1"/>
          </p:cNvSpPr>
          <p:nvPr/>
        </p:nvSpPr>
        <p:spPr bwMode="auto">
          <a:xfrm>
            <a:off x="2751958" y="6080640"/>
            <a:ext cx="5086350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所以，△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为直角三角形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      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63352" y="1661386"/>
            <a:ext cx="11683552" cy="1476173"/>
            <a:chOff x="191344" y="816762"/>
            <a:chExt cx="11683552" cy="1476173"/>
          </a:xfrm>
        </p:grpSpPr>
        <p:sp>
          <p:nvSpPr>
            <p:cNvPr id="14" name="矩形 143363"/>
            <p:cNvSpPr>
              <a:spLocks noChangeArrowheads="1"/>
            </p:cNvSpPr>
            <p:nvPr/>
          </p:nvSpPr>
          <p:spPr bwMode="auto">
            <a:xfrm>
              <a:off x="191344" y="816762"/>
              <a:ext cx="11665296" cy="1476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>
                <a:lnSpc>
                  <a:spcPct val="150000"/>
                </a:lnSpc>
                <a:buClr>
                  <a:schemeClr val="tx2"/>
                </a:buClr>
                <a:buFont typeface="Wingdings" panose="05000000000000000000" pitchFamily="2" charset="2"/>
                <a:buNone/>
              </a:pPr>
              <a:r>
                <a:rPr lang="en-US" altLang="zh-CN" sz="32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【</a:t>
              </a:r>
              <a:r>
                <a:rPr lang="zh-CN" altLang="en-US" sz="32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例</a:t>
              </a:r>
              <a:r>
                <a:rPr lang="en-US" altLang="zh-CN" sz="3200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7</a:t>
              </a:r>
              <a:r>
                <a:rPr lang="en-US" altLang="zh-CN" sz="32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】</a:t>
              </a:r>
              <a:r>
                <a:rPr lang="zh-CN" altLang="zh-CN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若</a:t>
              </a:r>
              <a:r>
                <a:rPr lang="en-US" altLang="zh-CN" sz="3200" b="0" i="1" err="1">
                  <a:latin typeface="Times New Roman" panose="02020603050405020304" pitchFamily="18" charset="0"/>
                  <a:ea typeface="黑体" panose="02010609060101010101" pitchFamily="49" charset="-122"/>
                </a:rPr>
                <a:t>a,b,c</a:t>
              </a:r>
              <a:r>
                <a:rPr lang="zh-CN" altLang="en-US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为△</a:t>
              </a:r>
              <a:r>
                <a:rPr lang="en-US" altLang="zh-CN" sz="3200" b="0" i="1">
                  <a:latin typeface="Times New Roman" panose="02020603050405020304" pitchFamily="18" charset="0"/>
                  <a:ea typeface="黑体" panose="02010609060101010101" pitchFamily="49" charset="-122"/>
                </a:rPr>
                <a:t>ABC</a:t>
              </a:r>
              <a:r>
                <a:rPr lang="zh-CN" altLang="en-US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的三边长，且</a:t>
              </a:r>
              <a:r>
                <a:rPr lang="zh-CN" altLang="zh-CN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                                  </a:t>
              </a:r>
              <a:endParaRPr lang="zh-CN" altLang="zh-CN" sz="3200" b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  <a:p>
              <a:pPr eaLnBrk="0" hangingPunct="0">
                <a:lnSpc>
                  <a:spcPct val="150000"/>
                </a:lnSpc>
                <a:buClr>
                  <a:schemeClr val="tx2"/>
                </a:buClr>
                <a:buFont typeface="Wingdings" panose="05000000000000000000" pitchFamily="2" charset="2"/>
                <a:buNone/>
              </a:pPr>
              <a:r>
                <a:rPr lang="zh-CN" altLang="zh-CN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试判断</a:t>
              </a:r>
              <a:r>
                <a:rPr lang="zh-CN" altLang="en-US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△</a:t>
              </a:r>
              <a:r>
                <a:rPr lang="en-US" altLang="zh-CN" sz="3200" b="0" i="1">
                  <a:latin typeface="Times New Roman" panose="02020603050405020304" pitchFamily="18" charset="0"/>
                  <a:ea typeface="黑体" panose="02010609060101010101" pitchFamily="49" charset="-122"/>
                </a:rPr>
                <a:t>ABC</a:t>
              </a:r>
              <a:r>
                <a:rPr lang="zh-CN" altLang="en-US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的形状</a:t>
              </a:r>
              <a:r>
                <a:rPr lang="en-US" altLang="zh-CN" sz="3200" b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3200" b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5" name="对象 1">
              <a:hlinkClick r:id="" action="ppaction://ole?verb=1"/>
            </p:cNvPr>
            <p:cNvGraphicFramePr>
              <a:graphicFrameLocks noChangeAspect="1"/>
            </p:cNvGraphicFramePr>
            <p:nvPr/>
          </p:nvGraphicFramePr>
          <p:xfrm>
            <a:off x="6974642" y="1000324"/>
            <a:ext cx="4900254" cy="5615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8" name="" r:id="rId7" imgW="2108200" imgH="241300" progId="Equation.KSEE3">
                    <p:embed/>
                  </p:oleObj>
                </mc:Choice>
                <mc:Fallback>
                  <p:oleObj name="" r:id="rId7" imgW="2108200" imgH="2413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974642" y="1000324"/>
                          <a:ext cx="4900254" cy="5615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6" name="对象 15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3288854" y="5594958"/>
          <a:ext cx="4389437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Equation" r:id="rId9" imgW="42062400" imgH="5486400" progId="Equation.DSMT4">
                  <p:embed/>
                </p:oleObj>
              </mc:Choice>
              <mc:Fallback>
                <p:oleObj name="Equation" r:id="rId9" imgW="420624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88854" y="5594958"/>
                        <a:ext cx="4389437" cy="576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" name="组合 16"/>
          <p:cNvGrpSpPr/>
          <p:nvPr/>
        </p:nvGrpSpPr>
        <p:grpSpPr>
          <a:xfrm>
            <a:off x="263352" y="1037064"/>
            <a:ext cx="4608512" cy="595067"/>
            <a:chOff x="219830" y="940097"/>
            <a:chExt cx="4608512" cy="595067"/>
          </a:xfrm>
        </p:grpSpPr>
        <p:sp>
          <p:nvSpPr>
            <p:cNvPr id="18" name="MH_Entry_1"/>
            <p:cNvSpPr/>
            <p:nvPr>
              <p:custDataLst>
                <p:tags r:id="rId11"/>
              </p:custDataLst>
            </p:nvPr>
          </p:nvSpPr>
          <p:spPr>
            <a:xfrm>
              <a:off x="783555" y="940097"/>
              <a:ext cx="4044787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 fontScale="92500"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一元二次方程的解法</a:t>
              </a:r>
              <a:r>
                <a:rPr lang="en-US" altLang="zh-CN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配方法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MH_Number_1"/>
            <p:cNvSpPr/>
            <p:nvPr>
              <p:custDataLst>
                <p:tags r:id="rId1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3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/>
          <p:cNvSpPr txBox="1"/>
          <p:nvPr/>
        </p:nvSpPr>
        <p:spPr>
          <a:xfrm>
            <a:off x="220835" y="1844824"/>
            <a:ext cx="5303961" cy="5232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8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用公式法解下列方程：</a:t>
            </a:r>
            <a:endParaRPr lang="zh-CN" altLang="en-US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352" y="1037064"/>
            <a:ext cx="4608512" cy="595067"/>
            <a:chOff x="219830" y="940097"/>
            <a:chExt cx="4608512" cy="595067"/>
          </a:xfrm>
        </p:grpSpPr>
        <p:sp>
          <p:nvSpPr>
            <p:cNvPr id="8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5" y="940097"/>
              <a:ext cx="4044787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 fontScale="92500"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一元二次方程的解法</a:t>
              </a:r>
              <a:r>
                <a:rPr lang="en-US" altLang="zh-CN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公式法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4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10" name="文本框 8302"/>
          <p:cNvSpPr txBox="1">
            <a:spLocks noChangeArrowheads="1"/>
          </p:cNvSpPr>
          <p:nvPr/>
        </p:nvSpPr>
        <p:spPr bwMode="auto">
          <a:xfrm>
            <a:off x="417165" y="2420888"/>
            <a:ext cx="35037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+7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– 18 = 0.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19336" y="2636912"/>
            <a:ext cx="7542212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20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 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=1,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7,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-18.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4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=7 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– 4 × 1× (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18 ) =121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&gt;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200000"/>
              </a:lnSpc>
            </a:pP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即  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-9, 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2 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2" name="对象 11"/>
          <p:cNvGraphicFramePr/>
          <p:nvPr/>
        </p:nvGraphicFramePr>
        <p:xfrm>
          <a:off x="244748" y="4406180"/>
          <a:ext cx="3836987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" r:id="rId3" imgW="1676400" imgH="431800" progId="Equation.DSMT4">
                  <p:embed/>
                </p:oleObj>
              </mc:Choice>
              <mc:Fallback>
                <p:oleObj name="" r:id="rId3" imgW="16764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44748" y="4406180"/>
                        <a:ext cx="3836987" cy="987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6312073" y="2490335"/>
            <a:ext cx="56165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</a:rPr>
              <a:t>）（</a:t>
            </a:r>
            <a:r>
              <a:rPr lang="en-US" altLang="zh-CN" sz="2800" i="1">
                <a:latin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宋体" panose="02010600030101010101" pitchFamily="2" charset="-122"/>
              </a:rPr>
              <a:t>-</a:t>
            </a:r>
            <a:r>
              <a:rPr lang="en-US" altLang="zh-CN" sz="2800">
                <a:latin typeface="Times New Roman" panose="02020603050405020304" pitchFamily="18" charset="0"/>
              </a:rPr>
              <a:t> 2) (1 </a:t>
            </a:r>
            <a:r>
              <a:rPr lang="en-US" altLang="zh-CN" sz="2800">
                <a:latin typeface="宋体" panose="02010600030101010101" pitchFamily="2" charset="-122"/>
              </a:rPr>
              <a:t>-</a:t>
            </a:r>
            <a:r>
              <a:rPr lang="en-US" altLang="zh-CN" sz="2800">
                <a:latin typeface="Times New Roman" panose="02020603050405020304" pitchFamily="18" charset="0"/>
              </a:rPr>
              <a:t> 3</a:t>
            </a:r>
            <a:r>
              <a:rPr lang="en-US" altLang="zh-CN" sz="2800" i="1">
                <a:latin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</a:rPr>
              <a:t>) = 6</a:t>
            </a:r>
            <a:r>
              <a:rPr lang="en-US" altLang="zh-CN" sz="2800">
                <a:latin typeface="宋体" panose="02010600030101010101" pitchFamily="2" charset="-122"/>
              </a:rPr>
              <a:t>.</a:t>
            </a:r>
            <a:endParaRPr lang="en-US" altLang="zh-CN" sz="2800">
              <a:latin typeface="宋体" panose="02010600030101010101" pitchFamily="2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69323" y="2885703"/>
            <a:ext cx="74168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解：去括号 ，得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–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+ 6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6,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化简为一般式 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+ 8 = 0,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这里  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3,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7 , 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8.</a:t>
            </a:r>
            <a:endParaRPr lang="zh-CN" altLang="en-US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4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=(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7 )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– 4 × 3 × 8 = 49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–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96 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=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47 &lt; 0,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原方程没有实数根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608512" cy="595067"/>
            <a:chOff x="219830" y="940097"/>
            <a:chExt cx="4608512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5" y="940097"/>
              <a:ext cx="4044787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 fontScale="85000" lnSpcReduction="10000"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一元二次方程的根的判别式的应用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5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grpSp>
        <p:nvGrpSpPr>
          <p:cNvPr id="5" name="组合 7"/>
          <p:cNvGrpSpPr/>
          <p:nvPr/>
        </p:nvGrpSpPr>
        <p:grpSpPr>
          <a:xfrm>
            <a:off x="263352" y="1844824"/>
            <a:ext cx="11928648" cy="2030413"/>
            <a:chOff x="251520" y="1196752"/>
            <a:chExt cx="11927323" cy="2030971"/>
          </a:xfrm>
        </p:grpSpPr>
        <p:sp>
          <p:nvSpPr>
            <p:cNvPr id="6" name="TextBox 5"/>
            <p:cNvSpPr txBox="1">
              <a:spLocks noChangeArrowheads="1"/>
            </p:cNvSpPr>
            <p:nvPr/>
          </p:nvSpPr>
          <p:spPr bwMode="auto">
            <a:xfrm>
              <a:off x="251520" y="1196752"/>
              <a:ext cx="11927323" cy="2030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【</a:t>
              </a:r>
              <a:r>
                <a:rPr lang="zh-CN" altLang="en-US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例</a:t>
              </a:r>
              <a:r>
                <a:rPr lang="en-US" altLang="zh-CN" sz="2800" noProof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+mn-ea"/>
                </a:rPr>
                <a:t>9</a:t>
              </a:r>
              <a:r>
                <a:rPr lang="en-US" altLang="zh-CN" sz="2800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ea"/>
                </a:rPr>
                <a:t>】</a:t>
              </a:r>
              <a:r>
                <a:rPr lang="zh-CN" altLang="en-US" sz="2800" b="0" noProof="1">
                  <a:latin typeface="黑体" panose="02010609060101010101" pitchFamily="49" charset="-122"/>
                  <a:ea typeface="黑体" panose="02010609060101010101" pitchFamily="49" charset="-122"/>
                </a:rPr>
                <a:t>已知关于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zh-CN" altLang="en-US" sz="2800" b="0" noProof="1">
                  <a:latin typeface="黑体" panose="02010609060101010101" pitchFamily="49" charset="-122"/>
                  <a:ea typeface="黑体" panose="02010609060101010101" pitchFamily="49" charset="-122"/>
                </a:rPr>
                <a:t>的一元二次方程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en-US" altLang="zh-CN" sz="2800" b="0" baseline="3000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b="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-3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  <a:r>
                <a:rPr lang="en-US" altLang="zh-CN" sz="2800" b="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=4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zh-CN" altLang="en-US" sz="2800" b="0" noProof="1">
                  <a:latin typeface="黑体" panose="02010609060101010101" pitchFamily="49" charset="-122"/>
                  <a:ea typeface="黑体" panose="02010609060101010101" pitchFamily="49" charset="-122"/>
                </a:rPr>
                <a:t>有两个不相等的实数根，则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  <a:r>
                <a:rPr lang="zh-CN" altLang="en-US" sz="2800" b="0" noProof="1">
                  <a:latin typeface="黑体" panose="02010609060101010101" pitchFamily="49" charset="-122"/>
                  <a:ea typeface="黑体" panose="02010609060101010101" pitchFamily="49" charset="-122"/>
                </a:rPr>
                <a:t>的取值范围是（    ）</a:t>
              </a:r>
              <a:endParaRPr lang="zh-CN" altLang="zh-CN" sz="2800" b="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A.              B.    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  <a:r>
                <a:rPr lang="en-US" altLang="zh-CN" sz="2800" b="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&lt;2           C.  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  <a:r>
                <a:rPr lang="en-US" altLang="zh-CN" sz="2800" b="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 ≥0           D.  </a:t>
              </a:r>
              <a:r>
                <a:rPr lang="en-US" altLang="zh-CN" sz="2800" b="0" i="1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  <a:r>
                <a:rPr lang="en-US" altLang="zh-CN" sz="2800" b="0" noProof="1">
                  <a:latin typeface="Times New Roman" panose="02020603050405020304" pitchFamily="18" charset="0"/>
                  <a:ea typeface="黑体" panose="02010609060101010101" pitchFamily="49" charset="-122"/>
                </a:rPr>
                <a:t>&lt;0</a:t>
              </a:r>
              <a:endParaRPr lang="en-US" altLang="zh-CN" sz="2800" b="0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7" name="Object 2"/>
            <p:cNvGraphicFramePr/>
            <p:nvPr/>
          </p:nvGraphicFramePr>
          <p:xfrm>
            <a:off x="787400" y="2578702"/>
            <a:ext cx="852075" cy="6490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71" name="" r:id="rId3" imgW="521335" imgH="394335" progId="Equation.DSMT4">
                    <p:embed/>
                  </p:oleObj>
                </mc:Choice>
                <mc:Fallback>
                  <p:oleObj name="" r:id="rId3" imgW="521335" imgH="39433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87400" y="2578702"/>
                          <a:ext cx="852075" cy="64902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2590424" y="2561475"/>
            <a:ext cx="5180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矩形 11"/>
          <p:cNvSpPr>
            <a:spLocks noChangeArrowheads="1"/>
          </p:cNvSpPr>
          <p:nvPr/>
        </p:nvSpPr>
        <p:spPr bwMode="auto">
          <a:xfrm>
            <a:off x="253430" y="5240141"/>
            <a:ext cx="11747226" cy="1130246"/>
          </a:xfrm>
          <a:prstGeom prst="rect">
            <a:avLst/>
          </a:prstGeom>
          <a:noFill/>
          <a:ln w="28575">
            <a:solidFill>
              <a:srgbClr val="269999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【易错提示】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应用根的判别式之前务必将方程化为一般形式，这样能帮助我们正确确定</a:t>
            </a:r>
            <a:r>
              <a:rPr lang="en-US" altLang="zh-CN" sz="2400" b="0" i="1" err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0" err="1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400" b="0" i="1" err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0" err="1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400" b="0" i="1" err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的值</a:t>
            </a: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b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0" name="组合 11"/>
          <p:cNvGrpSpPr/>
          <p:nvPr/>
        </p:nvGrpSpPr>
        <p:grpSpPr>
          <a:xfrm>
            <a:off x="57643" y="3835548"/>
            <a:ext cx="12577437" cy="1367790"/>
            <a:chOff x="-155" y="4452"/>
            <a:chExt cx="19810" cy="2154"/>
          </a:xfrm>
        </p:grpSpPr>
        <p:grpSp>
          <p:nvGrpSpPr>
            <p:cNvPr id="11" name="组合 16"/>
            <p:cNvGrpSpPr/>
            <p:nvPr/>
          </p:nvGrpSpPr>
          <p:grpSpPr>
            <a:xfrm>
              <a:off x="-155" y="4452"/>
              <a:ext cx="19810" cy="2154"/>
              <a:chOff x="-98090" y="2822827"/>
              <a:chExt cx="12579936" cy="1368415"/>
            </a:xfrm>
          </p:grpSpPr>
          <p:sp>
            <p:nvSpPr>
              <p:cNvPr id="13" name="矩形 8"/>
              <p:cNvSpPr>
                <a:spLocks noChangeArrowheads="1"/>
              </p:cNvSpPr>
              <p:nvPr/>
            </p:nvSpPr>
            <p:spPr bwMode="auto">
              <a:xfrm>
                <a:off x="-98090" y="2822827"/>
                <a:ext cx="12579936" cy="13036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en-US" altLang="zh-CN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【</a:t>
                </a:r>
                <a:r>
                  <a:rPr lang="zh-CN" altLang="en-US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分析</a:t>
                </a:r>
                <a:r>
                  <a:rPr lang="en-US" altLang="zh-CN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sym typeface="+mn-ea"/>
                  </a:rPr>
                  <a:t>】</a:t>
                </a:r>
                <a:r>
                  <a:rPr lang="zh-CN" altLang="en-US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根据方程根的情况可知，此方程的根的判别式   </a:t>
                </a:r>
                <a:r>
                  <a:rPr lang="zh-CN" altLang="zh-CN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&gt;0</a:t>
                </a:r>
                <a:r>
                  <a:rPr lang="zh-CN" altLang="zh-CN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,</a:t>
                </a:r>
                <a:r>
                  <a:rPr lang="zh-CN" altLang="en-US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即</a:t>
                </a:r>
                <a:r>
                  <a:rPr lang="zh-CN" altLang="zh-CN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4</a:t>
                </a:r>
                <a:r>
                  <a:rPr lang="zh-CN" altLang="zh-CN" sz="2800" b="0" baseline="3000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2</a:t>
                </a:r>
                <a:r>
                  <a:rPr lang="zh-CN" altLang="zh-CN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-4×1×</a:t>
                </a:r>
                <a:endParaRPr lang="en-US" altLang="zh-CN" sz="2800" b="0" noProof="1">
                  <a:solidFill>
                    <a:srgbClr val="0000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（</a:t>
                </a:r>
                <a:r>
                  <a:rPr lang="zh-CN" altLang="zh-CN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-3</a:t>
                </a:r>
                <a:r>
                  <a:rPr lang="en-US" altLang="zh-CN" sz="2800" b="0" i="1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m</a:t>
                </a:r>
                <a:r>
                  <a:rPr lang="en-US" altLang="zh-CN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)=16+12</a:t>
                </a:r>
                <a:r>
                  <a:rPr lang="en-US" altLang="zh-CN" sz="2800" b="0" i="1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m</a:t>
                </a:r>
                <a:r>
                  <a:rPr lang="en-US" altLang="zh-CN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&gt;0,</a:t>
                </a:r>
                <a:r>
                  <a:rPr lang="zh-CN" altLang="en-US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解得      </a:t>
                </a:r>
                <a:r>
                  <a:rPr lang="zh-CN" altLang="zh-CN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,</a:t>
                </a:r>
                <a:r>
                  <a:rPr lang="zh-CN" altLang="en-US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故选</a:t>
                </a:r>
                <a:r>
                  <a:rPr lang="en-US" altLang="zh-CN" sz="2800" b="0" noProof="1">
                    <a:solidFill>
                      <a:srgbClr val="0000FF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en-US" altLang="zh-CN" sz="2800" b="0" noProof="1">
                    <a:solidFill>
                      <a:srgbClr val="0000FF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.</a:t>
                </a:r>
                <a:endParaRPr lang="en-US" altLang="en-US" sz="2800" b="0" noProof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aphicFrame>
            <p:nvGraphicFramePr>
              <p:cNvPr id="14" name="Object 3"/>
              <p:cNvGraphicFramePr/>
              <p:nvPr/>
            </p:nvGraphicFramePr>
            <p:xfrm>
              <a:off x="3564731" y="3544543"/>
              <a:ext cx="946330" cy="64669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72" name="Equation" r:id="rId5" imgW="12496800" imgH="9448800" progId="Equation.DSMT4">
                      <p:embed/>
                    </p:oleObj>
                  </mc:Choice>
                  <mc:Fallback>
                    <p:oleObj name="Equation" r:id="rId5" imgW="12496800" imgH="9448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3564731" y="3544543"/>
                            <a:ext cx="946330" cy="64669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2" name="文本框 10"/>
            <p:cNvSpPr txBox="1">
              <a:spLocks noChangeArrowheads="1"/>
            </p:cNvSpPr>
            <p:nvPr/>
          </p:nvSpPr>
          <p:spPr bwMode="auto">
            <a:xfrm>
              <a:off x="13665" y="4748"/>
              <a:ext cx="533" cy="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b="0">
                  <a:solidFill>
                    <a:srgbClr val="0000FF"/>
                  </a:solidFill>
                </a:rPr>
                <a:t>Δ</a:t>
              </a:r>
              <a:endParaRPr lang="zh-CN" altLang="en-US" b="0">
                <a:solidFill>
                  <a:srgbClr val="0000FF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608512" cy="595067"/>
            <a:chOff x="219830" y="940097"/>
            <a:chExt cx="4608512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5" y="940097"/>
              <a:ext cx="4044787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 fontScale="85000" lnSpcReduction="10000"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一元二次方程的根的判别式的应用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5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5" name="文本框 53261"/>
          <p:cNvSpPr txBox="1">
            <a:spLocks noChangeArrowheads="1"/>
          </p:cNvSpPr>
          <p:nvPr/>
        </p:nvSpPr>
        <p:spPr bwMode="auto">
          <a:xfrm>
            <a:off x="237084" y="1844824"/>
            <a:ext cx="1195491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32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32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10</a:t>
            </a:r>
            <a:r>
              <a:rPr lang="en-US" altLang="zh-CN" sz="32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3200" b="0">
                <a:latin typeface="黑体" panose="02010609060101010101" pitchFamily="49" charset="-122"/>
                <a:ea typeface="黑体" panose="02010609060101010101" pitchFamily="49" charset="-122"/>
              </a:rPr>
              <a:t>不解方程，判别关于</a:t>
            </a:r>
            <a:r>
              <a:rPr lang="en-US" altLang="zh-CN" sz="3200" b="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3200" b="0">
                <a:latin typeface="黑体" panose="02010609060101010101" pitchFamily="49" charset="-122"/>
                <a:ea typeface="黑体" panose="02010609060101010101" pitchFamily="49" charset="-122"/>
              </a:rPr>
              <a:t>的方程                  的根的情况</a:t>
            </a:r>
            <a:r>
              <a:rPr lang="en-US" altLang="zh-CN" sz="3200" b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200" b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" name="对象 53263"/>
          <p:cNvGraphicFramePr>
            <a:graphicFrameLocks noChangeAspect="1"/>
          </p:cNvGraphicFramePr>
          <p:nvPr/>
        </p:nvGraphicFramePr>
        <p:xfrm>
          <a:off x="7029993" y="1756916"/>
          <a:ext cx="3579793" cy="6265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3" name="" r:id="rId3" imgW="1234440" imgH="216535" progId="Equation.DSMT4">
                  <p:embed/>
                </p:oleObj>
              </mc:Choice>
              <mc:Fallback>
                <p:oleObj name="" r:id="rId3" imgW="1234440" imgH="21653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7029993" y="1756916"/>
                        <a:ext cx="3579793" cy="6265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53270"/>
          <p:cNvGraphicFramePr/>
          <p:nvPr/>
        </p:nvGraphicFramePr>
        <p:xfrm>
          <a:off x="2544586" y="2539657"/>
          <a:ext cx="3744614" cy="1447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Equation" r:id="rId5" imgW="34747200" imgH="13411200" progId="Equation.DSMT4">
                  <p:embed/>
                </p:oleObj>
              </mc:Choice>
              <mc:Fallback>
                <p:oleObj name="Equation" r:id="rId5" imgW="34747200" imgH="1341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44586" y="2539657"/>
                        <a:ext cx="3744614" cy="144704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53271"/>
          <p:cNvSpPr txBox="1">
            <a:spLocks noChangeArrowheads="1"/>
          </p:cNvSpPr>
          <p:nvPr/>
        </p:nvSpPr>
        <p:spPr bwMode="auto">
          <a:xfrm>
            <a:off x="1539182" y="2646402"/>
            <a:ext cx="100540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0">
                <a:solidFill>
                  <a:srgbClr val="FF0000"/>
                </a:solidFill>
                <a:ea typeface="黑体" panose="02010609060101010101" pitchFamily="49" charset="-122"/>
              </a:rPr>
              <a:t>解：</a:t>
            </a:r>
            <a:endParaRPr lang="zh-CN" altLang="en-US" sz="3200" b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graphicFrame>
        <p:nvGraphicFramePr>
          <p:cNvPr id="9" name="对象 53272"/>
          <p:cNvGraphicFramePr/>
          <p:nvPr/>
        </p:nvGraphicFramePr>
        <p:xfrm>
          <a:off x="2544586" y="3986702"/>
          <a:ext cx="1662562" cy="18318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Equation" r:id="rId7" imgW="14935200" imgH="16459200" progId="Equation.DSMT4">
                  <p:embed/>
                </p:oleObj>
              </mc:Choice>
              <mc:Fallback>
                <p:oleObj name="Equation" r:id="rId7" imgW="14935200" imgH="16459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44586" y="3986702"/>
                        <a:ext cx="1662562" cy="18318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53273"/>
          <p:cNvSpPr txBox="1">
            <a:spLocks noChangeArrowheads="1"/>
          </p:cNvSpPr>
          <p:nvPr/>
        </p:nvSpPr>
        <p:spPr bwMode="auto">
          <a:xfrm>
            <a:off x="2331270" y="5975855"/>
            <a:ext cx="46987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0">
                <a:solidFill>
                  <a:srgbClr val="FF0000"/>
                </a:solidFill>
                <a:ea typeface="黑体" panose="02010609060101010101" pitchFamily="49" charset="-122"/>
              </a:rPr>
              <a:t>所以方程有两个实数根．</a:t>
            </a:r>
            <a:endParaRPr lang="zh-CN" altLang="en-US" sz="3200" b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63352" y="1037064"/>
            <a:ext cx="4824536" cy="595067"/>
            <a:chOff x="219830" y="940097"/>
            <a:chExt cx="4824536" cy="595067"/>
          </a:xfrm>
        </p:grpSpPr>
        <p:sp>
          <p:nvSpPr>
            <p:cNvPr id="6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5" y="940097"/>
              <a:ext cx="4260811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 fontScale="85000" lnSpcReduction="10000"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一元二次方程的解法</a:t>
              </a:r>
              <a:r>
                <a:rPr lang="en-US" altLang="zh-CN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—</a:t>
              </a:r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十字相乘法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7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1441677" y="2537959"/>
          <a:ext cx="2972388" cy="698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3" imgW="25603200" imgH="5486400" progId="Equation.DSMT4">
                  <p:embed/>
                </p:oleObj>
              </mc:Choice>
              <mc:Fallback>
                <p:oleObj name="Equation" r:id="rId3" imgW="256032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41677" y="2537959"/>
                        <a:ext cx="2972388" cy="6988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13396" y="1890861"/>
            <a:ext cx="6588919" cy="59093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eaLnBrk="1" hangingPunct="1">
              <a:lnSpc>
                <a:spcPct val="90000"/>
              </a:lnSpc>
              <a:defRPr sz="3600" b="1">
                <a:solidFill>
                  <a:srgbClr val="FF0000"/>
                </a:solidFill>
                <a:latin typeface="+mn-ea"/>
                <a:ea typeface="+mn-ea"/>
                <a:cs typeface="+mj-cs"/>
              </a:defRPr>
            </a:lvl1pPr>
            <a:lvl2pPr eaLnBrk="1" hangingPunct="1">
              <a:lnSpc>
                <a:spcPct val="90000"/>
              </a:lnSpc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2pPr>
            <a:lvl3pPr eaLnBrk="1" hangingPunct="1">
              <a:lnSpc>
                <a:spcPct val="90000"/>
              </a:lnSpc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3pPr>
            <a:lvl4pPr eaLnBrk="1" hangingPunct="1">
              <a:lnSpc>
                <a:spcPct val="90000"/>
              </a:lnSpc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4pPr>
            <a:lvl5pPr eaLnBrk="1" hangingPunct="1">
              <a:lnSpc>
                <a:spcPct val="90000"/>
              </a:lnSpc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5pPr>
            <a:lvl6pPr marL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6pPr>
            <a:lvl7pPr marL="9144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7pPr>
            <a:lvl8pPr marL="1371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8pPr>
            <a:lvl9pPr marL="1828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等线 Light" panose="02010600030101010101" pitchFamily="2" charset="-122"/>
                <a:ea typeface="等线 Light" panose="02010600030101010101" pitchFamily="2" charset="-122"/>
              </a:defRPr>
            </a:lvl9pPr>
          </a:lstStyle>
          <a:p>
            <a:r>
              <a:rPr lang="en-US" altLang="zh-CN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12</a:t>
            </a:r>
            <a:r>
              <a:rPr lang="en-US" altLang="zh-CN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b="0">
                <a:solidFill>
                  <a:schemeClr val="tx1"/>
                </a:solidFill>
              </a:rPr>
              <a:t>解下列一元二次方程：</a:t>
            </a:r>
            <a:endParaRPr lang="zh-CN" altLang="en-US" b="0">
              <a:solidFill>
                <a:schemeClr val="tx1"/>
              </a:solidFill>
            </a:endParaRP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/>
        </p:nvGraphicFramePr>
        <p:xfrm>
          <a:off x="7071785" y="2537959"/>
          <a:ext cx="3254888" cy="698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5" imgW="28041600" imgH="5486400" progId="Equation.DSMT4">
                  <p:embed/>
                </p:oleObj>
              </mc:Choice>
              <mc:Fallback>
                <p:oleObj name="Equation" r:id="rId5" imgW="280416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71785" y="2537959"/>
                        <a:ext cx="3254888" cy="6988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496616" y="3243188"/>
          <a:ext cx="3899603" cy="705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Equation" r:id="rId7" imgW="28651200" imgH="5181600" progId="Equation.DSMT4">
                  <p:embed/>
                </p:oleObj>
              </mc:Choice>
              <mc:Fallback>
                <p:oleObj name="Equation" r:id="rId7" imgW="28651200" imgH="5181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6616" y="3243188"/>
                        <a:ext cx="3899603" cy="7057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6192567" y="3236838"/>
          <a:ext cx="3996794" cy="71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Equation" r:id="rId9" imgW="30175200" imgH="5181600" progId="Equation.DSMT4">
                  <p:embed/>
                </p:oleObj>
              </mc:Choice>
              <mc:Fallback>
                <p:oleObj name="Equation" r:id="rId9" imgW="30175200" imgH="5181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92567" y="3236838"/>
                        <a:ext cx="3996794" cy="71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/>
        </p:nvGraphicFramePr>
        <p:xfrm>
          <a:off x="920479" y="4109963"/>
          <a:ext cx="3569154" cy="6220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Equation" r:id="rId11" imgW="26212800" imgH="4572000" progId="Equation.DSMT4">
                  <p:embed/>
                </p:oleObj>
              </mc:Choice>
              <mc:Fallback>
                <p:oleObj name="Equation" r:id="rId11" imgW="26212800" imgH="4572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20479" y="4109963"/>
                        <a:ext cx="3569154" cy="6220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4"/>
          <p:cNvGraphicFramePr>
            <a:graphicFrameLocks noChangeAspect="1"/>
          </p:cNvGraphicFramePr>
          <p:nvPr/>
        </p:nvGraphicFramePr>
        <p:xfrm>
          <a:off x="1658667" y="4929113"/>
          <a:ext cx="2473138" cy="708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Equation" r:id="rId13" imgW="20726400" imgH="5486400" progId="Equation.DSMT4">
                  <p:embed/>
                </p:oleObj>
              </mc:Choice>
              <mc:Fallback>
                <p:oleObj name="Equation" r:id="rId13" imgW="207264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658667" y="4929113"/>
                        <a:ext cx="2473138" cy="708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4"/>
          <p:cNvGraphicFramePr>
            <a:graphicFrameLocks noChangeAspect="1"/>
          </p:cNvGraphicFramePr>
          <p:nvPr/>
        </p:nvGraphicFramePr>
        <p:xfrm>
          <a:off x="6902180" y="4100438"/>
          <a:ext cx="3673820" cy="6280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Equation" r:id="rId15" imgW="27736800" imgH="4572000" progId="Equation.DSMT4">
                  <p:embed/>
                </p:oleObj>
              </mc:Choice>
              <mc:Fallback>
                <p:oleObj name="Equation" r:id="rId15" imgW="27736800" imgH="4572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902180" y="4100438"/>
                        <a:ext cx="3673820" cy="6280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4"/>
          <p:cNvGraphicFramePr>
            <a:graphicFrameLocks noChangeAspect="1"/>
          </p:cNvGraphicFramePr>
          <p:nvPr/>
        </p:nvGraphicFramePr>
        <p:xfrm>
          <a:off x="7140303" y="4929113"/>
          <a:ext cx="3186370" cy="708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Equation" r:id="rId17" imgW="24079200" imgH="5486400" progId="Equation.DSMT4">
                  <p:embed/>
                </p:oleObj>
              </mc:Choice>
              <mc:Fallback>
                <p:oleObj name="Equation" r:id="rId17" imgW="24079200" imgH="548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140303" y="4929113"/>
                        <a:ext cx="3186370" cy="708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矩形 16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608512" cy="595067"/>
            <a:chOff x="219830" y="940097"/>
            <a:chExt cx="4608512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5" y="940097"/>
              <a:ext cx="4044787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 fontScale="85000" lnSpcReduction="10000"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一元二次方程的根与系数的关系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8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49610" y="1757682"/>
            <a:ext cx="11640616" cy="147617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32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32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32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13</a:t>
            </a:r>
            <a:r>
              <a:rPr lang="en-US" altLang="zh-CN" sz="32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32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已知一元二次方程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en-US" altLang="zh-CN" sz="32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－</a:t>
            </a:r>
            <a:r>
              <a:rPr lang="en-US" altLang="zh-CN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4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－</a:t>
            </a:r>
            <a:r>
              <a:rPr lang="en-US" altLang="zh-CN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3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＝</a:t>
            </a:r>
            <a:r>
              <a:rPr lang="en-US" altLang="zh-CN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0</a:t>
            </a:r>
            <a:r>
              <a:rPr lang="zh-CN" altLang="en-US" sz="32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的两根为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，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n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，</a:t>
            </a:r>
            <a:r>
              <a:rPr lang="zh-CN" altLang="en-US" sz="32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则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</a:t>
            </a:r>
            <a:r>
              <a:rPr lang="en-US" altLang="zh-CN" sz="32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－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mn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＋</a:t>
            </a:r>
            <a:r>
              <a:rPr lang="en-US" altLang="zh-CN" sz="32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n</a:t>
            </a:r>
            <a:r>
              <a:rPr lang="en-US" altLang="zh-CN" sz="3200" b="0" baseline="3000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＝</a:t>
            </a:r>
            <a:r>
              <a:rPr lang="zh-CN" altLang="en-US" sz="3200" b="0" u="sng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      </a:t>
            </a:r>
            <a:r>
              <a:rPr lang="zh-CN" altLang="en-US" sz="32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．</a:t>
            </a:r>
            <a:endParaRPr lang="en-US" altLang="zh-CN" sz="32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921177" y="2576592"/>
            <a:ext cx="6463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25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23850" y="3198957"/>
            <a:ext cx="11868150" cy="13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【</a:t>
            </a:r>
            <a:r>
              <a:rPr lang="zh-CN" altLang="en-US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分析</a:t>
            </a:r>
            <a:r>
              <a:rPr lang="en-US" altLang="zh-CN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】</a:t>
            </a:r>
            <a:r>
              <a:rPr lang="zh-CN" altLang="en-US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根据根与系数的关系可知，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=4,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=-3. 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0" baseline="30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en-US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en-US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b="0" baseline="30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en-US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0" baseline="30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b="0" baseline="30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endParaRPr lang="en-US" altLang="zh-CN" sz="2800" b="0" i="1" noProof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=(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0" baseline="30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-3</a:t>
            </a:r>
            <a:r>
              <a:rPr lang="en-US" altLang="zh-CN" sz="28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</a:t>
            </a:r>
            <a:r>
              <a:rPr lang="en-US" altLang="zh-CN" sz="2800" b="0" baseline="3000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-3 ×(-3)=25.</a:t>
            </a:r>
            <a:r>
              <a:rPr lang="zh-CN" altLang="en-US" sz="28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故填</a:t>
            </a:r>
            <a:r>
              <a:rPr lang="zh-CN" altLang="zh-CN" sz="28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25.</a:t>
            </a:r>
            <a:endParaRPr lang="zh-CN" altLang="en-US" sz="2800" b="0" noProof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63353" y="4722791"/>
            <a:ext cx="11626874" cy="1736725"/>
            <a:chOff x="263353" y="4722791"/>
            <a:chExt cx="11626874" cy="1736725"/>
          </a:xfrm>
        </p:grpSpPr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263353" y="4722791"/>
              <a:ext cx="11626874" cy="1736725"/>
            </a:xfrm>
            <a:prstGeom prst="rect">
              <a:avLst/>
            </a:prstGeom>
            <a:noFill/>
            <a:ln w="28575">
              <a:solidFill>
                <a:srgbClr val="269999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400" b="0">
                  <a:latin typeface="黑体" panose="02010609060101010101" pitchFamily="49" charset="-122"/>
                  <a:ea typeface="黑体" panose="02010609060101010101" pitchFamily="49" charset="-122"/>
                </a:rPr>
                <a:t>【</a:t>
              </a:r>
              <a:r>
                <a:rPr lang="zh-CN" altLang="en-US" sz="2400" b="0">
                  <a:latin typeface="黑体" panose="02010609060101010101" pitchFamily="49" charset="-122"/>
                  <a:ea typeface="黑体" panose="02010609060101010101" pitchFamily="49" charset="-122"/>
                </a:rPr>
                <a:t>重要变形</a:t>
              </a:r>
              <a:r>
                <a:rPr lang="en-US" altLang="zh-CN" sz="2400" b="0">
                  <a:latin typeface="黑体" panose="02010609060101010101" pitchFamily="49" charset="-122"/>
                  <a:ea typeface="黑体" panose="02010609060101010101" pitchFamily="49" charset="-122"/>
                </a:rPr>
                <a:t>】</a:t>
              </a:r>
              <a:endParaRPr lang="en-US" altLang="zh-CN" sz="2400" b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</a:pPr>
              <a:endParaRPr lang="zh-CN" altLang="en-US" sz="2400" b="0">
                <a:latin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</a:pPr>
              <a:endParaRPr lang="zh-CN" altLang="en-US" sz="2400" b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9" name="Object 13"/>
            <p:cNvGraphicFramePr/>
            <p:nvPr/>
          </p:nvGraphicFramePr>
          <p:xfrm>
            <a:off x="2423592" y="4836367"/>
            <a:ext cx="4427538" cy="576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9" name="" r:id="rId3" imgW="1853565" imgH="241300" progId="Equation.DSMT4">
                    <p:embed/>
                  </p:oleObj>
                </mc:Choice>
                <mc:Fallback>
                  <p:oleObj name="" r:id="rId3" imgW="1853565" imgH="2413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423592" y="4836367"/>
                          <a:ext cx="4427538" cy="576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"/>
            <p:cNvGraphicFramePr/>
            <p:nvPr/>
          </p:nvGraphicFramePr>
          <p:xfrm>
            <a:off x="7178886" y="4886280"/>
            <a:ext cx="4546600" cy="576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0" name="" r:id="rId5" imgW="1904365" imgH="241300" progId="Equation.DSMT4">
                    <p:embed/>
                  </p:oleObj>
                </mc:Choice>
                <mc:Fallback>
                  <p:oleObj name="" r:id="rId5" imgW="1904365" imgH="2413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178886" y="4886280"/>
                          <a:ext cx="4546600" cy="576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"/>
            <p:cNvGraphicFramePr>
              <a:graphicFrameLocks noChangeAspect="1"/>
            </p:cNvGraphicFramePr>
            <p:nvPr/>
          </p:nvGraphicFramePr>
          <p:xfrm>
            <a:off x="547195" y="5502198"/>
            <a:ext cx="2747963" cy="7778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1" name="" r:id="rId7" imgW="1220470" imgH="432435" progId="Equation.DSMT4">
                    <p:embed/>
                  </p:oleObj>
                </mc:Choice>
                <mc:Fallback>
                  <p:oleObj name="" r:id="rId7" imgW="1220470" imgH="43243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47195" y="5502198"/>
                          <a:ext cx="2747963" cy="7778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3" name="矩形 12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58745"/>
          <p:cNvSpPr txBox="1">
            <a:spLocks noChangeArrowheads="1"/>
          </p:cNvSpPr>
          <p:nvPr/>
        </p:nvSpPr>
        <p:spPr bwMode="auto">
          <a:xfrm>
            <a:off x="154830" y="962537"/>
            <a:ext cx="12037169" cy="130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0" baseline="-25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0" baseline="-25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是方程 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-2(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- 1)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 </a:t>
            </a:r>
            <a:r>
              <a:rPr lang="en-US" altLang="zh-CN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3200" b="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=0 </a:t>
            </a:r>
            <a:r>
              <a:rPr lang="zh-CN" alt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的两个实数根，且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0" baseline="-25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3200" b="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3200" b="0" baseline="-25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3200" b="0" baseline="300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=4</a:t>
            </a:r>
            <a:r>
              <a:rPr lang="zh-CN" alt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en-US" altLang="zh-CN" sz="3200" b="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zh-CN" altLang="en-US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的值</a:t>
            </a:r>
            <a:r>
              <a:rPr lang="en-US" altLang="zh-CN" sz="3200" b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3200" b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43881" y="2266355"/>
            <a:ext cx="8737600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解：由方程有两个实数根，得Δ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4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1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4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≥ 0          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+ 4 ≥ 0.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由根与系数的关系得  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2(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 , 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0" baseline="-25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∴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(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2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endParaRPr lang="en-US" altLang="zh-CN" sz="2800" b="0" baseline="-25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      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4(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2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+ 4.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由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4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，得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2800" b="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8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+ 4 = 4,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lvl="1">
              <a:lnSpc>
                <a:spcPct val="13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解得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0 ,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k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4 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lvl="1">
              <a:lnSpc>
                <a:spcPct val="13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经检验，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4 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不合题意，舍去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3770313" y="2781300"/>
          <a:ext cx="1333500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Equation" r:id="rId1" imgW="11887200" imgH="9448800" progId="Equation.DSMT4">
                  <p:embed/>
                </p:oleObj>
              </mc:Choice>
              <mc:Fallback>
                <p:oleObj name="Equation" r:id="rId1" imgW="11887200" imgH="9448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770313" y="2781300"/>
                        <a:ext cx="1333500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3352" y="1037064"/>
            <a:ext cx="4608512" cy="595067"/>
            <a:chOff x="219830" y="940097"/>
            <a:chExt cx="4608512" cy="595067"/>
          </a:xfrm>
        </p:grpSpPr>
        <p:sp>
          <p:nvSpPr>
            <p:cNvPr id="3" name="MH_Entry_1"/>
            <p:cNvSpPr/>
            <p:nvPr>
              <p:custDataLst>
                <p:tags r:id="rId1"/>
              </p:custDataLst>
            </p:nvPr>
          </p:nvSpPr>
          <p:spPr>
            <a:xfrm>
              <a:off x="783555" y="940097"/>
              <a:ext cx="4044787" cy="595067"/>
            </a:xfrm>
            <a:custGeom>
              <a:avLst/>
              <a:gdLst>
                <a:gd name="connsiteX0" fmla="*/ 0 w 3954840"/>
                <a:gd name="connsiteY0" fmla="*/ 0 h 557348"/>
                <a:gd name="connsiteX1" fmla="*/ 3835506 w 3954840"/>
                <a:gd name="connsiteY1" fmla="*/ 0 h 557348"/>
                <a:gd name="connsiteX2" fmla="*/ 3954840 w 3954840"/>
                <a:gd name="connsiteY2" fmla="*/ 92893 h 557348"/>
                <a:gd name="connsiteX3" fmla="*/ 3954840 w 3954840"/>
                <a:gd name="connsiteY3" fmla="*/ 464455 h 557348"/>
                <a:gd name="connsiteX4" fmla="*/ 3835506 w 3954840"/>
                <a:gd name="connsiteY4" fmla="*/ 557348 h 557348"/>
                <a:gd name="connsiteX5" fmla="*/ 0 w 3954840"/>
                <a:gd name="connsiteY5" fmla="*/ 557348 h 557348"/>
                <a:gd name="connsiteX6" fmla="*/ 45938 w 3954840"/>
                <a:gd name="connsiteY6" fmla="*/ 532414 h 557348"/>
                <a:gd name="connsiteX7" fmla="*/ 180850 w 3954840"/>
                <a:gd name="connsiteY7" fmla="*/ 278674 h 557348"/>
                <a:gd name="connsiteX8" fmla="*/ 45938 w 3954840"/>
                <a:gd name="connsiteY8" fmla="*/ 24934 h 557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54840" h="557348">
                  <a:moveTo>
                    <a:pt x="0" y="0"/>
                  </a:moveTo>
                  <a:lnTo>
                    <a:pt x="3835506" y="0"/>
                  </a:lnTo>
                  <a:cubicBezTo>
                    <a:pt x="3901412" y="0"/>
                    <a:pt x="3954840" y="41590"/>
                    <a:pt x="3954840" y="92893"/>
                  </a:cubicBezTo>
                  <a:lnTo>
                    <a:pt x="3954840" y="464455"/>
                  </a:lnTo>
                  <a:cubicBezTo>
                    <a:pt x="3954840" y="515758"/>
                    <a:pt x="3901412" y="557348"/>
                    <a:pt x="3835506" y="557348"/>
                  </a:cubicBezTo>
                  <a:lnTo>
                    <a:pt x="0" y="557348"/>
                  </a:lnTo>
                  <a:lnTo>
                    <a:pt x="45938" y="532414"/>
                  </a:lnTo>
                  <a:cubicBezTo>
                    <a:pt x="127334" y="477424"/>
                    <a:pt x="180850" y="384299"/>
                    <a:pt x="180850" y="278674"/>
                  </a:cubicBezTo>
                  <a:cubicBezTo>
                    <a:pt x="180850" y="173050"/>
                    <a:pt x="127334" y="79925"/>
                    <a:pt x="45938" y="24934"/>
                  </a:cubicBezTo>
                  <a:close/>
                </a:path>
              </a:pathLst>
            </a:cu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lIns="180000" tIns="36000" rIns="36000" bIns="36000" anchor="ctr">
              <a:normAutofit/>
            </a:bodyPr>
            <a:lstStyle/>
            <a:p>
              <a:pPr algn="ctr"/>
              <a:r>
                <a:rPr lang="zh-CN" altLang="en-US" sz="2400" ker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一元二次方程的实际应用</a:t>
              </a:r>
              <a:endParaRPr lang="zh-CN" altLang="en-US" sz="24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MH_Number_1"/>
            <p:cNvSpPr/>
            <p:nvPr>
              <p:custDataLst>
                <p:tags r:id="rId2"/>
              </p:custDataLst>
            </p:nvPr>
          </p:nvSpPr>
          <p:spPr>
            <a:xfrm>
              <a:off x="219830" y="955769"/>
              <a:ext cx="563726" cy="563725"/>
            </a:xfrm>
            <a:prstGeom prst="ellipse">
              <a:avLst/>
            </a:prstGeom>
            <a:solidFill>
              <a:srgbClr val="4DB4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91440" tIns="45720" rIns="91440" bIns="45720" anchor="ctr"/>
            <a:lstStyle/>
            <a:p>
              <a:pPr algn="ctr"/>
              <a:r>
                <a:rPr lang="en-US" altLang="zh-CN" sz="3200" kern="0">
                  <a:solidFill>
                    <a:srgbClr val="FFFFFF"/>
                  </a:solidFill>
                  <a:ea typeface="幼圆"/>
                </a:rPr>
                <a:t>9</a:t>
              </a:r>
              <a:endParaRPr lang="zh-CN" altLang="en-US" sz="3200" kern="0">
                <a:solidFill>
                  <a:srgbClr val="FFFFFF"/>
                </a:solidFill>
                <a:ea typeface="幼圆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0" y="1664064"/>
            <a:ext cx="12192000" cy="2265941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4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14</a:t>
            </a:r>
            <a:r>
              <a:rPr lang="en-US" altLang="zh-CN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某机械公司经销一种零件，已知这种零件的成本为每件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20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元，调查发现当销售价为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24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元，平均每天能售出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32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件，而当销售价每上涨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元，平均每天就少售出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4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件</a:t>
            </a:r>
            <a:r>
              <a:rPr lang="en-US" altLang="zh-CN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en-US" altLang="zh-CN" sz="2400" b="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（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</a:t>
            </a: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）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若公司每天的销售价为</a:t>
            </a:r>
            <a:r>
              <a:rPr lang="en-US" altLang="zh-CN" sz="24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元，则每天的销售量为多少？</a:t>
            </a:r>
            <a:endParaRPr lang="en-US" altLang="zh-CN" sz="2400" b="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（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）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如果物价部门规定这种零件的销售价不得高于每件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28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元，该公司想要每天获得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150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元的销售利润，销售价应当为多少元？</a:t>
            </a:r>
            <a:endParaRPr lang="en-US" altLang="zh-CN" sz="24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200522" y="3789040"/>
            <a:ext cx="11957198" cy="113024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分析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400" b="0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本题为销售中的利润问题，其基本本数量关系用表析分如下：设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公司每天的销售价为</a:t>
            </a:r>
            <a:r>
              <a:rPr lang="en-US" altLang="zh-CN" sz="2400" b="0" i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zh-CN" altLang="en-US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</a:t>
            </a:r>
            <a:r>
              <a:rPr lang="en-US" altLang="zh-CN" sz="2400" b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en-US" altLang="zh-CN" sz="2400" b="0" noProof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703512" y="4842857"/>
          <a:ext cx="8353425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0515"/>
                <a:gridCol w="2004060"/>
                <a:gridCol w="2114550"/>
                <a:gridCol w="2654300"/>
              </a:tblGrid>
              <a:tr h="370840">
                <a:tc>
                  <a:txBody>
                    <a:bodyPr wrap="square"/>
                    <a:lstStyle/>
                    <a:p>
                      <a:pPr algn="ctr"/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单件利润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销售量（件）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每星期利润（元）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正常销售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 wrap="square"/>
                    <a:lstStyle/>
                    <a:p>
                      <a:pPr algn="ctr"/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涨价销售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/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vert="horz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Box 9"/>
          <p:cNvSpPr txBox="1">
            <a:spLocks noChangeArrowheads="1"/>
          </p:cNvSpPr>
          <p:nvPr/>
        </p:nvSpPr>
        <p:spPr bwMode="auto">
          <a:xfrm>
            <a:off x="4153024" y="5381020"/>
            <a:ext cx="3385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5892925" y="5381020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32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4008561" y="5784245"/>
            <a:ext cx="7312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-20</a:t>
            </a:r>
            <a:endParaRPr lang="zh-CN" altLang="en-US" sz="2400" b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5521449" y="5855683"/>
            <a:ext cx="15007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32-2(</a:t>
            </a:r>
            <a:r>
              <a:rPr lang="en-US" altLang="zh-CN" sz="24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-24)</a:t>
            </a:r>
            <a:endParaRPr lang="zh-CN" altLang="en-US" sz="2400" b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8"/>
          <p:cNvSpPr>
            <a:spLocks noChangeArrowheads="1"/>
          </p:cNvSpPr>
          <p:nvPr/>
        </p:nvSpPr>
        <p:spPr bwMode="auto">
          <a:xfrm>
            <a:off x="7969375" y="5812820"/>
            <a:ext cx="6463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150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172766" y="6148858"/>
            <a:ext cx="8712200" cy="55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其等量关系是：总利润</a:t>
            </a:r>
            <a:r>
              <a:rPr lang="en-US" altLang="zh-CN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单件利润</a:t>
            </a:r>
            <a:r>
              <a:rPr lang="en-US" altLang="zh-CN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zh-CN" altLang="en-US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销售量</a:t>
            </a:r>
            <a:r>
              <a:rPr lang="en-US" altLang="zh-CN" sz="24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 b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10"/>
          <p:cNvSpPr txBox="1">
            <a:spLocks noChangeArrowheads="1"/>
          </p:cNvSpPr>
          <p:nvPr/>
        </p:nvSpPr>
        <p:spPr bwMode="auto">
          <a:xfrm>
            <a:off x="7956675" y="5365145"/>
            <a:ext cx="6463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128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/>
          <p:nvPr/>
        </p:nvSpPr>
        <p:spPr>
          <a:xfrm>
            <a:off x="0" y="980728"/>
            <a:ext cx="12192000" cy="2265941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US" altLang="zh-CN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【</a:t>
            </a:r>
            <a:r>
              <a:rPr lang="zh-CN" altLang="en-US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lang="en-US" altLang="zh-CN" sz="24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14</a:t>
            </a:r>
            <a:r>
              <a:rPr lang="en-US" altLang="zh-CN" sz="24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】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某机械公司经销一种零件，已知这种零件的成本为每件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20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元，调查发现当销售价为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24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元，平均每天能售出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32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件，而当销售价每上涨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元，平均每天就少售出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4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件</a:t>
            </a:r>
            <a:r>
              <a:rPr lang="en-US" altLang="zh-CN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.</a:t>
            </a:r>
            <a:endParaRPr lang="en-US" altLang="zh-CN" sz="2400" b="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（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</a:t>
            </a: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）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若公司每天的销售价为</a:t>
            </a:r>
            <a:r>
              <a:rPr lang="en-US" altLang="zh-CN" sz="2400" b="0" i="1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x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元，则每天的销售量为多少？</a:t>
            </a:r>
            <a:endParaRPr lang="en-US" altLang="zh-CN" sz="2400" b="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（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</a:t>
            </a:r>
            <a:r>
              <a:rPr lang="zh-CN" altLang="en-US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）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如果物价部门规定这种零件的销售价不得高于每件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28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元，该公司想要每天获得</a:t>
            </a:r>
            <a:r>
              <a:rPr lang="en-US" altLang="zh-CN" sz="2400" b="0" noProof="1"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150</a:t>
            </a:r>
            <a:r>
              <a:rPr lang="zh-CN" altLang="en-US" sz="2400" b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元的销售利润，销售价应当为多少元？</a:t>
            </a:r>
            <a:endParaRPr lang="en-US" altLang="zh-CN" sz="2400" b="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矩形 6"/>
          <p:cNvSpPr>
            <a:spLocks noChangeArrowheads="1"/>
          </p:cNvSpPr>
          <p:nvPr/>
        </p:nvSpPr>
        <p:spPr bwMode="auto">
          <a:xfrm>
            <a:off x="1415480" y="3112242"/>
            <a:ext cx="8712200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32-(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-24) ×2=80-2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  <a:endParaRPr lang="zh-CN" altLang="en-US" sz="2800" b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6"/>
          <p:cNvSpPr>
            <a:spLocks noChangeArrowheads="1"/>
          </p:cNvSpPr>
          <p:nvPr/>
        </p:nvSpPr>
        <p:spPr bwMode="auto">
          <a:xfrm>
            <a:off x="1223890" y="3784316"/>
            <a:ext cx="10416726" cy="1594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由题意可得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-20)(80-2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)=150.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解得 </a:t>
            </a:r>
            <a:r>
              <a:rPr lang="zh-CN" altLang="en-US" sz="2800" b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=25, 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=35.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由题意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≤28, ∴</a:t>
            </a:r>
            <a:r>
              <a:rPr lang="en-US" altLang="zh-CN" sz="2800" b="0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=25,</a:t>
            </a: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即售价应当为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25</a:t>
            </a:r>
            <a:r>
              <a:rPr lang="zh-CN" altLang="en-US" sz="2800" b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元</a:t>
            </a:r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6"/>
          <p:cNvSpPr>
            <a:spLocks noChangeArrowheads="1"/>
          </p:cNvSpPr>
          <p:nvPr/>
        </p:nvSpPr>
        <p:spPr bwMode="auto">
          <a:xfrm>
            <a:off x="370980" y="5587566"/>
            <a:ext cx="10801200" cy="656846"/>
          </a:xfrm>
          <a:prstGeom prst="rect">
            <a:avLst/>
          </a:prstGeom>
          <a:noFill/>
          <a:ln w="28575">
            <a:solidFill>
              <a:srgbClr val="269999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0">
                <a:latin typeface="黑体" panose="02010609060101010101" pitchFamily="49" charset="-122"/>
                <a:ea typeface="黑体" panose="02010609060101010101" pitchFamily="49" charset="-122"/>
              </a:rPr>
              <a:t>易错提示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0">
                <a:latin typeface="黑体" panose="02010609060101010101" pitchFamily="49" charset="-122"/>
                <a:ea typeface="黑体" panose="02010609060101010101" pitchFamily="49" charset="-122"/>
              </a:rPr>
              <a:t>销售量在正常销售的基础上进行减少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b="0">
                <a:latin typeface="黑体" panose="02010609060101010101" pitchFamily="49" charset="-122"/>
                <a:ea typeface="黑体" panose="02010609060101010101" pitchFamily="49" charset="-122"/>
              </a:rPr>
              <a:t>要注意验根</a:t>
            </a:r>
            <a:r>
              <a:rPr lang="en-US" altLang="zh-CN" sz="2800" b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b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考点解析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ldLvl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8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9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10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11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12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13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14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15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16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17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18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19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20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21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22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23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24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25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26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27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28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29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ENTRY"/>
</p:tagLst>
</file>

<file path=ppt/tags/tag30.xml><?xml version="1.0" encoding="utf-8"?>
<p:tagLst xmlns:p="http://schemas.openxmlformats.org/presentationml/2006/main">
  <p:tag name="ID" val="547131"/>
  <p:tag name="MH" val="20200429122306"/>
  <p:tag name="MH_LIBRARY" val="CONTENTS"/>
  <p:tag name="MH_ORDER" val="1"/>
  <p:tag name="MH_TYPE" val="NUMBER"/>
</p:tagLst>
</file>

<file path=ppt/tags/tag3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18.10.10"/>
  <p:tag name="AS_TITLE" val="Aspose.Slides for .NET 4.0 Client Profile"/>
  <p:tag name="AS_VERSION" val="18.10"/>
  <p:tag name="KSO_WPP_MARK_KEY" val="5fce1dff-ea00-4eec-a7b2-0e6f01b451df"/>
  <p:tag name="COMMONDATA" val="eyJoZGlkIjoiOTgzMjNhMzk4Y2IxZTg0NzRhZTNlZjc4M2RjMTI2ZDUifQ=="/>
</p:tagLst>
</file>

<file path=ppt/theme/theme1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3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4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5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3998</Words>
  <Application>WPS 演示</Application>
  <PresentationFormat>自定义</PresentationFormat>
  <Paragraphs>371</Paragraphs>
  <Slides>23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8</vt:i4>
      </vt:variant>
      <vt:variant>
        <vt:lpstr>嵌入 OLE 服务器</vt:lpstr>
      </vt:variant>
      <vt:variant>
        <vt:i4>40</vt:i4>
      </vt:variant>
      <vt:variant>
        <vt:lpstr>幻灯片标题</vt:lpstr>
      </vt:variant>
      <vt:variant>
        <vt:i4>23</vt:i4>
      </vt:variant>
    </vt:vector>
  </HeadingPairs>
  <TitlesOfParts>
    <vt:vector size="89" baseType="lpstr">
      <vt:lpstr>Arial</vt:lpstr>
      <vt:lpstr>宋体</vt:lpstr>
      <vt:lpstr>Wingdings</vt:lpstr>
      <vt:lpstr>方正姚体</vt:lpstr>
      <vt:lpstr>微软雅黑</vt:lpstr>
      <vt:lpstr>华文琥珀</vt:lpstr>
      <vt:lpstr>华文行楷</vt:lpstr>
      <vt:lpstr>Times New Roman</vt:lpstr>
      <vt:lpstr>黑体</vt:lpstr>
      <vt:lpstr>仿宋_GB2312</vt:lpstr>
      <vt:lpstr>仿宋</vt:lpstr>
      <vt:lpstr>隶书</vt:lpstr>
      <vt:lpstr>幼圆</vt:lpstr>
      <vt:lpstr>等线</vt:lpstr>
      <vt:lpstr>Arial Unicode MS</vt:lpstr>
      <vt:lpstr>等线 Light</vt:lpstr>
      <vt:lpstr>Calibri</vt:lpstr>
      <vt:lpstr>等线 Light</vt:lpstr>
      <vt:lpstr>1_默认设计模板</vt:lpstr>
      <vt:lpstr>2_默认设计模板</vt:lpstr>
      <vt:lpstr>3_默认设计模板</vt:lpstr>
      <vt:lpstr>4_默认设计模板</vt:lpstr>
      <vt:lpstr>5_默认设计模板</vt:lpstr>
      <vt:lpstr>2_Office 主题​​</vt:lpstr>
      <vt:lpstr>3_Office 主题​​</vt:lpstr>
      <vt:lpstr>Office 主题​​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瑞玲</cp:lastModifiedBy>
  <cp:revision>250</cp:revision>
  <dcterms:created xsi:type="dcterms:W3CDTF">2015-07-09T08:14:00Z</dcterms:created>
  <dcterms:modified xsi:type="dcterms:W3CDTF">2022-12-28T06:49:00Z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KSORubyTemplateID">
    <vt:lpwstr>2</vt:lpwstr>
  </property>
  <property fmtid="{D5CDD505-2E9C-101B-9397-08002B2CF9AE}" pid="4" name="ICV">
    <vt:lpwstr>45C590EA95884388A2EFA829159551C2</vt:lpwstr>
  </property>
</Properties>
</file>