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6" r:id="rId3"/>
    <p:sldId id="261" r:id="rId4"/>
    <p:sldId id="267" r:id="rId5"/>
    <p:sldId id="265" r:id="rId6"/>
    <p:sldId id="295" r:id="rId7"/>
    <p:sldId id="296" r:id="rId8"/>
    <p:sldId id="297" r:id="rId9"/>
    <p:sldId id="258" r:id="rId10"/>
    <p:sldId id="259" r:id="rId11"/>
    <p:sldId id="269" r:id="rId12"/>
    <p:sldId id="270" r:id="rId13"/>
    <p:sldId id="27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CE5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9E41D43-EEC4-4224-AF13-C644AA7E65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9825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AB9DB4-E893-41C5-B3FA-623EBE880E40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>
                <a:solidFill>
                  <a:schemeClr val="hlink"/>
                </a:solidFill>
              </a:rPr>
              <a:t>不能很好的控制反应的程度，故</a:t>
            </a:r>
            <a:r>
              <a:rPr lang="zh-CN" altLang="en-US" b="1">
                <a:solidFill>
                  <a:srgbClr val="FF0000"/>
                </a:solidFill>
              </a:rPr>
              <a:t>不能直接通过实验测得</a:t>
            </a:r>
            <a:r>
              <a:rPr lang="zh-CN" altLang="en-US" b="1">
                <a:solidFill>
                  <a:schemeClr val="hlink"/>
                </a:solidFill>
              </a:rPr>
              <a:t>△</a:t>
            </a:r>
            <a:r>
              <a:rPr lang="en-US" altLang="zh-CN" b="1">
                <a:solidFill>
                  <a:schemeClr val="hlink"/>
                </a:solidFill>
              </a:rPr>
              <a:t>H1</a:t>
            </a:r>
          </a:p>
        </p:txBody>
      </p:sp>
    </p:spTree>
    <p:extLst>
      <p:ext uri="{BB962C8B-B14F-4D97-AF65-F5344CB8AC3E}">
        <p14:creationId xmlns:p14="http://schemas.microsoft.com/office/powerpoint/2010/main" val="365194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BD82D-1448-4C76-A5EA-2743573553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4305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9AD5C-523E-46C6-9880-8BD918436B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3441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9490F-B5C0-4060-B2B0-C11F7A4B17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044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E9A98F-FABF-43DF-B9CC-E40FE44EC7E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8128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41613-FAC2-40FB-8218-A97C184A2F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2074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667E2-6AB5-4BE3-BB8A-590D36CA803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5315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AB235-2DEE-404F-83CD-A2BA4206694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7092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D02C8-78DB-4A00-9BBA-F871D2CAC6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1769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267F7-1759-423B-A993-6F0CF4A4D4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572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90B29-46AE-4D85-83C8-A79CA5EDBB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7224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2082E-6B51-48A8-A3E2-AB5E7BCD652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009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D5B487-A8B9-4211-A142-6FD334CFB5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3059832" y="908720"/>
            <a:ext cx="2743200" cy="1682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化学反应原理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539750" y="2349500"/>
            <a:ext cx="7993063" cy="2176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第三节 化学反应热的计算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476250"/>
            <a:ext cx="5076825" cy="476250"/>
          </a:xfrm>
          <a:noFill/>
          <a:ln/>
        </p:spPr>
        <p:txBody>
          <a:bodyPr/>
          <a:lstStyle/>
          <a:p>
            <a:pPr algn="l"/>
            <a:r>
              <a:rPr lang="zh-CN" altLang="en-US" sz="3200" b="1"/>
              <a:t>看下面的图理解盖斯定律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1241425"/>
            <a:ext cx="4824412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/>
              <a:t>某人从山下</a:t>
            </a:r>
            <a:r>
              <a:rPr lang="en-US" altLang="zh-CN" b="1"/>
              <a:t>A</a:t>
            </a:r>
            <a:r>
              <a:rPr lang="zh-CN" altLang="en-US" b="1"/>
              <a:t>到达山顶</a:t>
            </a:r>
            <a:r>
              <a:rPr lang="en-US" altLang="zh-CN" b="1"/>
              <a:t>B</a:t>
            </a:r>
            <a:r>
              <a:rPr lang="zh-CN" altLang="en-US" b="1"/>
              <a:t>，无论是翻山越岭攀登而上，还是坐缆车直奔山顶，其所处的海拔都高了</a:t>
            </a:r>
            <a:r>
              <a:rPr lang="en-US" altLang="zh-CN" b="1"/>
              <a:t>300m</a:t>
            </a:r>
          </a:p>
          <a:p>
            <a:r>
              <a:rPr lang="zh-CN" altLang="en-US" b="1"/>
              <a:t>即山的高度与</a:t>
            </a:r>
            <a:r>
              <a:rPr lang="en-US" altLang="zh-CN" b="1"/>
              <a:t>A</a:t>
            </a:r>
            <a:r>
              <a:rPr lang="zh-CN" altLang="en-US" b="1"/>
              <a:t>、</a:t>
            </a:r>
            <a:r>
              <a:rPr lang="en-US" altLang="zh-CN" b="1"/>
              <a:t>B</a:t>
            </a:r>
            <a:r>
              <a:rPr lang="zh-CN" altLang="en-US" b="1"/>
              <a:t>点的海拔有关，而与由</a:t>
            </a:r>
            <a:r>
              <a:rPr lang="en-US" altLang="zh-CN" b="1"/>
              <a:t>A</a:t>
            </a:r>
            <a:r>
              <a:rPr lang="zh-CN" altLang="en-US" b="1"/>
              <a:t>点到达</a:t>
            </a:r>
            <a:r>
              <a:rPr lang="en-US" altLang="zh-CN" b="1"/>
              <a:t>B</a:t>
            </a:r>
            <a:r>
              <a:rPr lang="zh-CN" altLang="en-US" b="1"/>
              <a:t>点的途径无关</a:t>
            </a:r>
          </a:p>
          <a:p>
            <a:r>
              <a:rPr lang="zh-CN" altLang="en-US" b="1"/>
              <a:t>这里的</a:t>
            </a:r>
            <a:r>
              <a:rPr lang="en-US" altLang="zh-CN" b="1"/>
              <a:t>A</a:t>
            </a:r>
            <a:r>
              <a:rPr lang="zh-CN" altLang="en-US" b="1"/>
              <a:t>相当于反应体系的始态，</a:t>
            </a:r>
            <a:r>
              <a:rPr lang="en-US" altLang="zh-CN" b="1"/>
              <a:t>B</a:t>
            </a:r>
            <a:r>
              <a:rPr lang="zh-CN" altLang="en-US" b="1"/>
              <a:t>相当于反应体系的终态</a:t>
            </a:r>
            <a:r>
              <a:rPr lang="en-US" altLang="zh-CN" b="1"/>
              <a:t>.</a:t>
            </a:r>
            <a:r>
              <a:rPr lang="zh-CN" altLang="en-US" b="1"/>
              <a:t>山的高度相当于化学反应的反应热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260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0213"/>
            <a:ext cx="3886200" cy="329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 rot="5400000">
            <a:off x="-649287" y="1160462"/>
            <a:ext cx="2592388" cy="792163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盖斯定律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116013" y="260350"/>
            <a:ext cx="774065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Tx/>
              <a:buNone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不管化学反应是一步完成或是几步完成，其反应热是相同的。或者说，化学反应的反应热只与体系的</a:t>
            </a:r>
            <a:r>
              <a:rPr lang="zh-CN" altLang="en-US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zh-CN" altLang="en-US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有关，而与反应的</a:t>
            </a:r>
            <a:r>
              <a:rPr lang="zh-CN" altLang="en-US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无关。</a:t>
            </a:r>
            <a:endParaRPr lang="zh-CN" altLang="en-US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253831" y="1252101"/>
            <a:ext cx="793750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191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始态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6410325" y="1210826"/>
            <a:ext cx="7937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终态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3216705" y="1731989"/>
            <a:ext cx="796925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途径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125413" y="2971800"/>
            <a:ext cx="9721850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</a:rPr>
              <a:t>         </a:t>
            </a:r>
            <a:r>
              <a:rPr lang="en-US" altLang="zh-CN" sz="2800" b="1" dirty="0">
                <a:solidFill>
                  <a:srgbClr val="000000"/>
                </a:solidFill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</a:rPr>
              <a:t>．特点</a:t>
            </a:r>
          </a:p>
          <a:p>
            <a:r>
              <a:rPr lang="en-US" altLang="zh-CN" sz="2800" b="1" dirty="0">
                <a:solidFill>
                  <a:srgbClr val="000000"/>
                </a:solidFill>
              </a:rPr>
              <a:t>(1)</a:t>
            </a:r>
            <a:r>
              <a:rPr lang="zh-CN" altLang="en-US" sz="2800" b="1" dirty="0">
                <a:solidFill>
                  <a:srgbClr val="000000"/>
                </a:solidFill>
              </a:rPr>
              <a:t>反应的热效应只与</a:t>
            </a:r>
            <a:r>
              <a:rPr lang="zh-CN" altLang="en-US" sz="2800" b="1" u="sng" dirty="0">
                <a:solidFill>
                  <a:srgbClr val="000000"/>
                </a:solidFill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</a:rPr>
              <a:t>、</a:t>
            </a:r>
            <a:r>
              <a:rPr lang="zh-CN" altLang="en-US" sz="2800" b="1" u="sng" dirty="0">
                <a:solidFill>
                  <a:srgbClr val="000000"/>
                </a:solidFill>
              </a:rPr>
              <a:t>      </a:t>
            </a:r>
            <a:r>
              <a:rPr lang="zh-CN" altLang="en-US" sz="2800" b="1" dirty="0">
                <a:solidFill>
                  <a:srgbClr val="000000"/>
                </a:solidFill>
              </a:rPr>
              <a:t>有关，与</a:t>
            </a:r>
            <a:r>
              <a:rPr lang="zh-CN" altLang="en-US" sz="2800" b="1" u="sng" dirty="0">
                <a:solidFill>
                  <a:srgbClr val="000000"/>
                </a:solidFill>
              </a:rPr>
              <a:t>      </a:t>
            </a:r>
            <a:r>
              <a:rPr lang="zh-CN" altLang="en-US" sz="2800" b="1" dirty="0">
                <a:solidFill>
                  <a:srgbClr val="000000"/>
                </a:solidFill>
              </a:rPr>
              <a:t>无关。</a:t>
            </a:r>
          </a:p>
          <a:p>
            <a:r>
              <a:rPr lang="en-US" altLang="zh-CN" sz="2800" b="1" dirty="0">
                <a:solidFill>
                  <a:srgbClr val="000000"/>
                </a:solidFill>
              </a:rPr>
              <a:t>(2)</a:t>
            </a:r>
            <a:r>
              <a:rPr lang="zh-CN" altLang="en-US" sz="2800" b="1" dirty="0">
                <a:solidFill>
                  <a:srgbClr val="000000"/>
                </a:solidFill>
              </a:rPr>
              <a:t>反应热总值一定，如下图表示始态到终态的反应热。</a:t>
            </a:r>
          </a:p>
          <a:p>
            <a:endParaRPr lang="zh-CN" altLang="en-US" sz="2800" b="1" dirty="0">
              <a:solidFill>
                <a:srgbClr val="000000"/>
              </a:solidFill>
            </a:endParaRPr>
          </a:p>
          <a:p>
            <a:endParaRPr lang="zh-CN" altLang="en-US" sz="2800" b="1" dirty="0">
              <a:solidFill>
                <a:srgbClr val="000000"/>
              </a:solidFill>
            </a:endParaRPr>
          </a:p>
          <a:p>
            <a:endParaRPr lang="zh-CN" altLang="en-US" sz="2800" b="1" dirty="0">
              <a:solidFill>
                <a:srgbClr val="000000"/>
              </a:solidFill>
            </a:endParaRPr>
          </a:p>
          <a:p>
            <a:endParaRPr lang="zh-CN" altLang="en-US" sz="2800" b="1" dirty="0">
              <a:solidFill>
                <a:srgbClr val="000000"/>
              </a:solidFill>
            </a:endParaRPr>
          </a:p>
          <a:p>
            <a:r>
              <a:rPr lang="en-US" altLang="zh-CN" sz="2800" b="1" dirty="0">
                <a:solidFill>
                  <a:srgbClr val="000000"/>
                </a:solidFill>
              </a:rPr>
              <a:t>Δ</a:t>
            </a:r>
            <a:r>
              <a:rPr lang="en-US" altLang="zh-CN" sz="2800" b="1" i="1" dirty="0">
                <a:solidFill>
                  <a:srgbClr val="000000"/>
                </a:solidFill>
              </a:rPr>
              <a:t>H</a:t>
            </a:r>
            <a:r>
              <a:rPr lang="zh-CN" altLang="en-US" sz="2800" b="1" dirty="0">
                <a:solidFill>
                  <a:srgbClr val="000000"/>
                </a:solidFill>
              </a:rPr>
              <a:t>＝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3365499" y="3428265"/>
            <a:ext cx="796925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191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始态</a:t>
            </a: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4135438" y="3357563"/>
            <a:ext cx="796925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终态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6407150" y="3347245"/>
            <a:ext cx="796925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途径</a:t>
            </a:r>
          </a:p>
        </p:txBody>
      </p:sp>
      <p:pic>
        <p:nvPicPr>
          <p:cNvPr id="7183" name="Picture 15" descr="1-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508500"/>
            <a:ext cx="5688013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1258888" y="6021388"/>
            <a:ext cx="3673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Δ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＋</a:t>
            </a:r>
            <a:r>
              <a:rPr lang="en-US" altLang="zh-CN" sz="2800" b="1">
                <a:solidFill>
                  <a:srgbClr val="FF0000"/>
                </a:solidFill>
              </a:rPr>
              <a:t>Δ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b="1">
                <a:solidFill>
                  <a:srgbClr val="FF0000"/>
                </a:solidFill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＋</a:t>
            </a:r>
            <a:r>
              <a:rPr lang="en-US" altLang="zh-CN" sz="2800" b="1">
                <a:solidFill>
                  <a:srgbClr val="FF0000"/>
                </a:solidFill>
              </a:rPr>
              <a:t>Δ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b="1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3" grpId="0"/>
      <p:bldP spid="7174" grpId="0"/>
      <p:bldP spid="7175" grpId="0"/>
      <p:bldP spid="7178" grpId="0"/>
      <p:bldP spid="7179" grpId="0"/>
      <p:bldP spid="7180" grpId="0"/>
      <p:bldP spid="718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04813"/>
            <a:ext cx="5903912" cy="477837"/>
          </a:xfrm>
          <a:noFill/>
          <a:ln/>
        </p:spPr>
        <p:txBody>
          <a:bodyPr/>
          <a:lstStyle/>
          <a:p>
            <a:pPr algn="l"/>
            <a:r>
              <a:rPr lang="zh-CN" altLang="en-US" sz="3200" b="1"/>
              <a:t>用能量守恒定律论证盖斯定律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1412875"/>
            <a:ext cx="4259262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/>
              <a:t>先从始态</a:t>
            </a:r>
            <a:r>
              <a:rPr lang="en-US" altLang="zh-CN" b="1"/>
              <a:t>S</a:t>
            </a:r>
            <a:r>
              <a:rPr lang="zh-CN" altLang="en-US" b="1"/>
              <a:t>变化到到终态</a:t>
            </a:r>
            <a:r>
              <a:rPr lang="en-US" altLang="zh-CN" b="1"/>
              <a:t>L</a:t>
            </a:r>
            <a:r>
              <a:rPr lang="zh-CN" altLang="en-US" b="1"/>
              <a:t>，体系放出热量（△</a:t>
            </a:r>
            <a:r>
              <a:rPr lang="en-US" altLang="zh-CN" b="1" i="1"/>
              <a:t>H</a:t>
            </a:r>
            <a:r>
              <a:rPr lang="en-US" altLang="zh-CN" b="1" baseline="-25000"/>
              <a:t>1</a:t>
            </a:r>
            <a:r>
              <a:rPr lang="en-US" altLang="zh-CN" b="1"/>
              <a:t>&lt;0</a:t>
            </a:r>
            <a:r>
              <a:rPr lang="zh-CN" altLang="en-US" b="1"/>
              <a:t>），然后从</a:t>
            </a:r>
            <a:r>
              <a:rPr lang="en-US" altLang="zh-CN" b="1"/>
              <a:t>L</a:t>
            </a:r>
            <a:r>
              <a:rPr lang="zh-CN" altLang="en-US" b="1"/>
              <a:t>到</a:t>
            </a:r>
            <a:r>
              <a:rPr lang="en-US" altLang="zh-CN" b="1"/>
              <a:t>S</a:t>
            </a:r>
            <a:r>
              <a:rPr lang="zh-CN" altLang="en-US" b="1"/>
              <a:t>，体系吸收热量</a:t>
            </a:r>
            <a:r>
              <a:rPr lang="en-US" altLang="zh-CN" b="1"/>
              <a:t>(△</a:t>
            </a:r>
            <a:r>
              <a:rPr lang="en-US" altLang="zh-CN" b="1" i="1"/>
              <a:t>H</a:t>
            </a:r>
            <a:r>
              <a:rPr lang="en-US" altLang="zh-CN" b="1" baseline="-25000"/>
              <a:t>2</a:t>
            </a:r>
            <a:r>
              <a:rPr lang="en-US" altLang="zh-CN" b="1"/>
              <a:t>&gt;0)</a:t>
            </a:r>
            <a:r>
              <a:rPr lang="zh-CN" altLang="en-US" b="1"/>
              <a:t>。</a:t>
            </a:r>
          </a:p>
          <a:p>
            <a:r>
              <a:rPr lang="zh-CN" altLang="en-US" b="1"/>
              <a:t>经过一个循环，体系仍处于</a:t>
            </a:r>
            <a:r>
              <a:rPr lang="en-US" altLang="zh-CN" b="1"/>
              <a:t>S</a:t>
            </a:r>
            <a:r>
              <a:rPr lang="zh-CN" altLang="en-US" b="1"/>
              <a:t>态，因为物质没有发生变化，所以就不能引发能量变化，即△</a:t>
            </a:r>
            <a:r>
              <a:rPr lang="en-US" altLang="zh-CN" b="1" i="1"/>
              <a:t>H</a:t>
            </a:r>
            <a:r>
              <a:rPr lang="en-US" altLang="zh-CN" b="1" baseline="-25000"/>
              <a:t>1</a:t>
            </a:r>
            <a:r>
              <a:rPr lang="en-US" altLang="zh-CN" b="1"/>
              <a:t>+△</a:t>
            </a:r>
            <a:r>
              <a:rPr lang="en-US" altLang="zh-CN" b="1" i="1"/>
              <a:t>H</a:t>
            </a:r>
            <a:r>
              <a:rPr lang="en-US" altLang="zh-CN" b="1" baseline="-25000"/>
              <a:t>2</a:t>
            </a:r>
            <a:r>
              <a:rPr lang="en-US" altLang="zh-CN" b="1"/>
              <a:t>≡0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549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773238"/>
            <a:ext cx="4211637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95288" y="1143000"/>
            <a:ext cx="874871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有些化学反应进行很慢或不易直接发生，很难直接测得这些反应的反应热，可通过盖斯定律获得它们的反应热数据。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57200" y="0"/>
            <a:ext cx="6781800" cy="914400"/>
          </a:xfrm>
          <a:prstGeom prst="rect">
            <a:avLst/>
          </a:prstGeom>
          <a:solidFill>
            <a:srgbClr val="1CCE5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5400">
                <a:latin typeface="仿宋_GB2312" pitchFamily="49" charset="-122"/>
                <a:ea typeface="仿宋_GB2312" pitchFamily="49" charset="-122"/>
              </a:rPr>
              <a:t>1.1</a:t>
            </a:r>
            <a:r>
              <a:rPr lang="zh-CN" altLang="en-US" sz="5400">
                <a:latin typeface="仿宋_GB2312" pitchFamily="49" charset="-122"/>
                <a:ea typeface="仿宋_GB2312" pitchFamily="49" charset="-122"/>
              </a:rPr>
              <a:t>盖斯定律的应用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6200" y="3276600"/>
            <a:ext cx="8763000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关键：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目标方程式的</a:t>
            </a:r>
            <a:r>
              <a:rPr lang="zh-CN" altLang="en-US" sz="3200" b="1">
                <a:latin typeface="Times New Roman" panose="02020603050405020304" pitchFamily="18" charset="0"/>
                <a:ea typeface="仿宋_GB2312" pitchFamily="49" charset="-122"/>
              </a:rPr>
              <a:t>“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四则运算式</a:t>
            </a:r>
            <a:r>
              <a:rPr lang="zh-CN" altLang="en-US" sz="3200" b="1">
                <a:latin typeface="Times New Roman" panose="02020603050405020304" pitchFamily="18" charset="0"/>
                <a:ea typeface="仿宋_GB2312" pitchFamily="49" charset="-122"/>
              </a:rPr>
              <a:t>”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的导出。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4267200"/>
            <a:ext cx="91122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方法：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写出目标方程式确定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“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过渡物质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”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（要消去的物质）</a:t>
            </a:r>
          </a:p>
          <a:p>
            <a:pPr eaLnBrk="0" hangingPunct="0"/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然后用消元法</a:t>
            </a:r>
            <a:r>
              <a:rPr lang="zh-CN" altLang="en-US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逐一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消去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“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过渡物质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”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，导出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“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四则运算式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”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8" grpId="0" animBg="1" autoUpdateAnimBg="0"/>
      <p:bldP spid="112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25425" y="895350"/>
            <a:ext cx="8713788" cy="437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1.2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应用盖斯定律计算反应热时的注意事项</a:t>
            </a:r>
            <a:endParaRPr lang="zh-CN" altLang="en-US">
              <a:cs typeface="Times New Roman" panose="02020603050405020304" pitchFamily="18" charset="0"/>
            </a:endParaRPr>
          </a:p>
          <a:p>
            <a:pPr algn="just"/>
            <a:r>
              <a:rPr lang="zh-CN" altLang="en-US">
                <a:cs typeface="Times New Roman" panose="02020603050405020304" pitchFamily="18" charset="0"/>
              </a:rPr>
              <a:t>①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热化学方程式同乘以或除以某一个数时，反应热数值也必须乘以或除以该数。</a:t>
            </a:r>
            <a:endParaRPr lang="zh-CN" altLang="en-US">
              <a:cs typeface="Times New Roman" panose="02020603050405020304" pitchFamily="18" charset="0"/>
            </a:endParaRPr>
          </a:p>
          <a:p>
            <a:pPr algn="just"/>
            <a:r>
              <a:rPr lang="zh-CN" altLang="en-US">
                <a:cs typeface="Times New Roman" panose="02020603050405020304" pitchFamily="18" charset="0"/>
              </a:rPr>
              <a:t>②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热化学方程式相加减时，同种物质之间可相加、减，反应热也随之相加、减。</a:t>
            </a:r>
            <a:endParaRPr lang="zh-CN" altLang="en-US">
              <a:cs typeface="Times New Roman" panose="02020603050405020304" pitchFamily="18" charset="0"/>
            </a:endParaRPr>
          </a:p>
          <a:p>
            <a:pPr algn="just"/>
            <a:r>
              <a:rPr lang="zh-CN" altLang="en-US">
                <a:cs typeface="Times New Roman" panose="02020603050405020304" pitchFamily="18" charset="0"/>
              </a:rPr>
              <a:t>③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热化学方程式中的反应热指反应按所给形式完全进行时的反应热。</a:t>
            </a:r>
            <a:endParaRPr lang="zh-CN" altLang="en-US">
              <a:cs typeface="Times New Roman" panose="02020603050405020304" pitchFamily="18" charset="0"/>
            </a:endParaRPr>
          </a:p>
          <a:p>
            <a:pPr algn="just"/>
            <a:r>
              <a:rPr lang="zh-CN" altLang="en-US">
                <a:cs typeface="Times New Roman" panose="02020603050405020304" pitchFamily="18" charset="0"/>
              </a:rPr>
              <a:t>④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正、逆反应的反应热数值相等，符号相反。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827088" y="476250"/>
            <a:ext cx="4537075" cy="641350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</a:rPr>
              <a:t>1.3</a:t>
            </a:r>
            <a:r>
              <a:rPr lang="zh-CN" altLang="en-US" sz="3600" b="1">
                <a:solidFill>
                  <a:srgbClr val="FF0000"/>
                </a:solidFill>
              </a:rPr>
              <a:t>反应热的计算依据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79388" y="1268413"/>
            <a:ext cx="8713787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1</a:t>
            </a:r>
            <a:r>
              <a:rPr lang="zh-CN" altLang="en-US" sz="3200" b="1"/>
              <a:t>）热化学方程式与数学上的代数方程式相似，可以</a:t>
            </a:r>
            <a:r>
              <a:rPr lang="zh-CN" altLang="en-US" sz="3200" b="1">
                <a:solidFill>
                  <a:srgbClr val="FF0000"/>
                </a:solidFill>
              </a:rPr>
              <a:t>移项同时改变正负号</a:t>
            </a:r>
            <a:r>
              <a:rPr lang="zh-CN" altLang="en-US" sz="3200" b="1"/>
              <a:t>，各项的</a:t>
            </a:r>
            <a:r>
              <a:rPr lang="zh-CN" altLang="en-US" sz="3200" b="1">
                <a:solidFill>
                  <a:srgbClr val="FF0000"/>
                </a:solidFill>
              </a:rPr>
              <a:t>化学计量数包括△</a:t>
            </a:r>
            <a:r>
              <a:rPr lang="en-US" altLang="zh-CN" sz="3200" b="1" i="1">
                <a:solidFill>
                  <a:srgbClr val="FF0000"/>
                </a:solidFill>
              </a:rPr>
              <a:t>H</a:t>
            </a:r>
            <a:r>
              <a:rPr lang="zh-CN" altLang="en-US" sz="3200" b="1">
                <a:solidFill>
                  <a:srgbClr val="FF0000"/>
                </a:solidFill>
              </a:rPr>
              <a:t>的数值可以同时扩大或缩小相同的倍数</a:t>
            </a:r>
            <a:r>
              <a:rPr lang="zh-CN" altLang="en-US" sz="3200" b="1"/>
              <a:t>；</a:t>
            </a:r>
          </a:p>
          <a:p>
            <a:pPr>
              <a:spcBef>
                <a:spcPct val="50000"/>
              </a:spcBef>
            </a:pPr>
            <a:r>
              <a:rPr lang="en-US" altLang="zh-CN" sz="3200" b="1"/>
              <a:t>2</a:t>
            </a:r>
            <a:r>
              <a:rPr lang="zh-CN" altLang="en-US" sz="3200" b="1"/>
              <a:t>）根据盖斯定律，可以将</a:t>
            </a:r>
            <a:r>
              <a:rPr lang="zh-CN" altLang="en-US" sz="3200" b="1">
                <a:solidFill>
                  <a:srgbClr val="FF0000"/>
                </a:solidFill>
              </a:rPr>
              <a:t>两个或两个以上的热化学方程式包括其△</a:t>
            </a:r>
            <a:r>
              <a:rPr lang="en-US" altLang="zh-CN" sz="3200" b="1" i="1">
                <a:solidFill>
                  <a:srgbClr val="FF0000"/>
                </a:solidFill>
              </a:rPr>
              <a:t>H</a:t>
            </a:r>
            <a:r>
              <a:rPr lang="zh-CN" altLang="en-US" sz="3200" b="1">
                <a:solidFill>
                  <a:srgbClr val="FF0000"/>
                </a:solidFill>
              </a:rPr>
              <a:t>相加或相减</a:t>
            </a:r>
            <a:r>
              <a:rPr lang="zh-CN" altLang="en-US" sz="3200" b="1"/>
              <a:t>，得到一个新的热化学方程式；</a:t>
            </a:r>
          </a:p>
          <a:p>
            <a:pPr>
              <a:spcBef>
                <a:spcPct val="50000"/>
              </a:spcBef>
            </a:pPr>
            <a:r>
              <a:rPr lang="en-US" altLang="zh-CN" sz="3200" b="1"/>
              <a:t>3</a:t>
            </a:r>
            <a:r>
              <a:rPr lang="zh-CN" altLang="en-US" sz="3200" b="1"/>
              <a:t>）可燃物完全燃烧产生的热量</a:t>
            </a:r>
            <a:r>
              <a:rPr lang="en-US" altLang="zh-CN" sz="3200" b="1"/>
              <a:t>=</a:t>
            </a:r>
            <a:r>
              <a:rPr lang="zh-CN" altLang="en-US" sz="3200" b="1">
                <a:solidFill>
                  <a:schemeClr val="accent2"/>
                </a:solidFill>
              </a:rPr>
              <a:t>可燃物的物质的量</a:t>
            </a:r>
            <a:r>
              <a:rPr lang="en-US" altLang="zh-CN" sz="3200" b="1">
                <a:solidFill>
                  <a:schemeClr val="accent2"/>
                </a:solidFill>
              </a:rPr>
              <a:t>×</a:t>
            </a:r>
            <a:r>
              <a:rPr lang="zh-CN" altLang="en-US" sz="3200" b="1">
                <a:solidFill>
                  <a:schemeClr val="accent2"/>
                </a:solidFill>
              </a:rPr>
              <a:t>燃烧热</a:t>
            </a:r>
            <a:r>
              <a:rPr lang="zh-CN" altLang="en-US" sz="3200" b="1"/>
              <a:t>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250825" y="1481138"/>
            <a:ext cx="8713788" cy="423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4</a:t>
            </a:r>
            <a:r>
              <a:rPr lang="zh-CN" altLang="en-US" sz="3200" b="1"/>
              <a:t>）根据反应物中</a:t>
            </a:r>
            <a:r>
              <a:rPr lang="zh-CN" altLang="en-US" sz="3200" b="1">
                <a:solidFill>
                  <a:srgbClr val="FF0000"/>
                </a:solidFill>
              </a:rPr>
              <a:t>化学键断裂所吸收的能量</a:t>
            </a:r>
            <a:r>
              <a:rPr lang="zh-CN" altLang="en-US" sz="3200" b="1"/>
              <a:t>与</a:t>
            </a:r>
            <a:r>
              <a:rPr lang="zh-CN" altLang="en-US" sz="3200" b="1">
                <a:solidFill>
                  <a:srgbClr val="FF0000"/>
                </a:solidFill>
              </a:rPr>
              <a:t>形成生成物中的化学键所放出的能量</a:t>
            </a:r>
            <a:r>
              <a:rPr lang="zh-CN" altLang="en-US" sz="3200" b="1"/>
              <a:t>， </a:t>
            </a:r>
            <a:r>
              <a:rPr lang="zh-CN" altLang="en-US" sz="3200" b="1">
                <a:solidFill>
                  <a:schemeClr val="accent2"/>
                </a:solidFill>
              </a:rPr>
              <a:t>△</a:t>
            </a:r>
            <a:r>
              <a:rPr lang="en-US" altLang="zh-CN" sz="3200" b="1" i="1">
                <a:solidFill>
                  <a:schemeClr val="accent2"/>
                </a:solidFill>
              </a:rPr>
              <a:t>H</a:t>
            </a:r>
            <a:r>
              <a:rPr lang="en-US" altLang="zh-CN" sz="3200" b="1">
                <a:solidFill>
                  <a:schemeClr val="accent2"/>
                </a:solidFill>
              </a:rPr>
              <a:t> =</a:t>
            </a:r>
            <a:r>
              <a:rPr lang="zh-CN" altLang="en-US" sz="3200" b="1">
                <a:solidFill>
                  <a:schemeClr val="accent2"/>
                </a:solidFill>
              </a:rPr>
              <a:t>反应物中的化学键断裂所吸收的能量和</a:t>
            </a:r>
            <a:r>
              <a:rPr lang="en-US" altLang="zh-CN" sz="3200" b="1">
                <a:solidFill>
                  <a:schemeClr val="accent2"/>
                </a:solidFill>
              </a:rPr>
              <a:t>-</a:t>
            </a:r>
            <a:r>
              <a:rPr lang="zh-CN" altLang="en-US" sz="3200" b="1">
                <a:solidFill>
                  <a:schemeClr val="accent2"/>
                </a:solidFill>
              </a:rPr>
              <a:t>生成物中的化学键形成所放出的能量和</a:t>
            </a:r>
            <a:r>
              <a:rPr lang="zh-CN" altLang="en-US" sz="3200" b="1"/>
              <a:t>；</a:t>
            </a:r>
          </a:p>
          <a:p>
            <a:pPr>
              <a:spcBef>
                <a:spcPct val="50000"/>
              </a:spcBef>
            </a:pP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en-US" altLang="zh-CN" sz="3200" b="1"/>
              <a:t>5</a:t>
            </a:r>
            <a:r>
              <a:rPr lang="zh-CN" altLang="en-US" sz="3200" b="1"/>
              <a:t>）根据反应物和生成物的总能量计算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△</a:t>
            </a:r>
            <a:r>
              <a:rPr lang="en-US" altLang="zh-CN" sz="3200" b="1" i="1">
                <a:solidFill>
                  <a:srgbClr val="FF0000"/>
                </a:solidFill>
              </a:rPr>
              <a:t>H</a:t>
            </a:r>
            <a:r>
              <a:rPr lang="en-US" altLang="zh-CN" sz="3200" b="1">
                <a:solidFill>
                  <a:srgbClr val="FF0000"/>
                </a:solidFill>
              </a:rPr>
              <a:t> =E</a:t>
            </a:r>
            <a:r>
              <a:rPr lang="zh-CN" altLang="en-US" sz="3200" b="1" baseline="-25000">
                <a:solidFill>
                  <a:srgbClr val="FF0000"/>
                </a:solidFill>
              </a:rPr>
              <a:t>生成物</a:t>
            </a:r>
            <a:r>
              <a:rPr lang="en-US" altLang="zh-CN" sz="3200" b="1">
                <a:solidFill>
                  <a:srgbClr val="FF0000"/>
                </a:solidFill>
              </a:rPr>
              <a:t>-E</a:t>
            </a:r>
            <a:r>
              <a:rPr lang="zh-CN" altLang="en-US" sz="3200" b="1" baseline="-25000">
                <a:solidFill>
                  <a:srgbClr val="FF0000"/>
                </a:solidFill>
              </a:rPr>
              <a:t>反应物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76250"/>
            <a:ext cx="9324975" cy="410527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 2.1</a:t>
            </a:r>
            <a:r>
              <a:rPr lang="en-US" altLang="zh-CN" sz="2800" b="1">
                <a:solidFill>
                  <a:srgbClr val="FF0000"/>
                </a:solidFill>
              </a:rPr>
              <a:t>①</a:t>
            </a:r>
            <a:r>
              <a:rPr lang="en-US" altLang="zh-CN" sz="2800"/>
              <a:t> 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(g)+1/2O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(g)==H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O(g)  △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=-241.8kJ/mol</a:t>
            </a:r>
          </a:p>
          <a:p>
            <a:pPr marL="0" indent="0">
              <a:buFontTx/>
              <a:buNone/>
            </a:pP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那么，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的燃烧热△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究竟是多少？还差什么条件？</a:t>
            </a:r>
          </a:p>
          <a:p>
            <a:pPr marL="0" indent="0">
              <a:buFontTx/>
              <a:buNone/>
            </a:pP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 已知： </a:t>
            </a:r>
            <a:r>
              <a:rPr lang="zh-CN" altLang="en-US" sz="2800" b="1">
                <a:solidFill>
                  <a:srgbClr val="FF0000"/>
                </a:solidFill>
              </a:rPr>
              <a:t>②</a:t>
            </a:r>
            <a:r>
              <a:rPr lang="zh-CN" altLang="en-US" sz="2800"/>
              <a:t> 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O(g)==H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O(l)   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△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=-44kJ/mol</a:t>
            </a:r>
          </a:p>
          <a:p>
            <a:pPr marL="0" indent="0">
              <a:buFontTx/>
              <a:buNone/>
            </a:pP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求  </a:t>
            </a:r>
            <a:r>
              <a:rPr lang="zh-CN" altLang="en-US" sz="2800" b="1">
                <a:solidFill>
                  <a:srgbClr val="FF0000"/>
                </a:solidFill>
              </a:rPr>
              <a:t>③</a:t>
            </a: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(g)+1/2O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(g)==H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O(l)   </a:t>
            </a:r>
            <a:r>
              <a:rPr lang="en-US" altLang="zh-CN" sz="24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=</a:t>
            </a:r>
            <a:r>
              <a:rPr lang="zh-CN" altLang="en-US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？</a:t>
            </a:r>
          </a:p>
          <a:p>
            <a:pPr marL="0" indent="0">
              <a:buFontTx/>
              <a:buNone/>
            </a:pP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  用图示求解过程。</a:t>
            </a:r>
          </a:p>
          <a:p>
            <a:pPr marL="0" indent="0">
              <a:buFontTx/>
              <a:buNone/>
            </a:pPr>
            <a:endParaRPr lang="zh-CN" altLang="en-US" sz="2800" b="1">
              <a:latin typeface="仿宋_GB2312" pitchFamily="49" charset="-122"/>
              <a:ea typeface="仿宋_GB2312" pitchFamily="49" charset="-122"/>
            </a:endParaRPr>
          </a:p>
          <a:p>
            <a:pPr marL="0" indent="0"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 </a:t>
            </a:r>
          </a:p>
          <a:p>
            <a:pPr marL="0" indent="0">
              <a:buFontTx/>
              <a:buNone/>
            </a:pPr>
            <a:endParaRPr lang="zh-CN" altLang="en-US" sz="28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pPr marL="0" indent="0">
              <a:buFontTx/>
              <a:buNone/>
            </a:pPr>
            <a:endParaRPr lang="en-US" altLang="zh-CN" sz="28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79388" y="5516563"/>
            <a:ext cx="8496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hlink"/>
                </a:solidFill>
              </a:rPr>
              <a:t>①+②=③</a:t>
            </a:r>
            <a:r>
              <a:rPr lang="en-US" altLang="zh-CN" sz="2800"/>
              <a:t> </a:t>
            </a:r>
            <a:r>
              <a:rPr lang="en-US" altLang="zh-CN" sz="2800" b="1">
                <a:solidFill>
                  <a:srgbClr val="FF0000"/>
                </a:solidFill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sz="2800" b="1">
                <a:solidFill>
                  <a:srgbClr val="FF0000"/>
                </a:solidFill>
              </a:rPr>
              <a:t>3=△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sz="2800" b="1">
                <a:solidFill>
                  <a:srgbClr val="FF0000"/>
                </a:solidFill>
              </a:rPr>
              <a:t>1+△</a:t>
            </a:r>
            <a:r>
              <a:rPr lang="en-US" altLang="zh-CN" sz="2800" b="1" i="1">
                <a:solidFill>
                  <a:srgbClr val="FF0000"/>
                </a:solidFill>
              </a:rPr>
              <a:t>H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en-US" altLang="zh-CN" sz="2800" b="1"/>
              <a:t>=-285.8kJ/mol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284538"/>
            <a:ext cx="5322888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445538" y="0"/>
            <a:ext cx="19639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P21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实例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8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8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  <p:bldP spid="41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0" y="188913"/>
            <a:ext cx="9144000" cy="10810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2.2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如何测出该反应的反应热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：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3200" b="1">
                <a:sym typeface="Wingdings" panose="05000000000000000000" pitchFamily="2" charset="2"/>
              </a:rPr>
              <a:t>①</a:t>
            </a:r>
            <a:r>
              <a:rPr lang="zh-CN" altLang="en-US" sz="3200" b="1"/>
              <a:t> 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C(s)+1/2O</a:t>
            </a:r>
            <a:r>
              <a:rPr lang="en-US" altLang="zh-CN" sz="36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(g)==CO(g)  </a:t>
            </a:r>
            <a:r>
              <a:rPr lang="el-GR" altLang="zh-CN" sz="36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36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3600" b="1" baseline="-2500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=?</a:t>
            </a:r>
          </a:p>
        </p:txBody>
      </p:sp>
      <p:sp>
        <p:nvSpPr>
          <p:cNvPr id="13316" name="Rectangle 4"/>
          <p:cNvSpPr>
            <a:spLocks noRot="1" noChangeArrowheads="1"/>
          </p:cNvSpPr>
          <p:nvPr/>
        </p:nvSpPr>
        <p:spPr bwMode="auto">
          <a:xfrm>
            <a:off x="34925" y="1341438"/>
            <a:ext cx="910907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如果已知：</a:t>
            </a: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②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CO(g)+1/2O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(g)== CO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(g)  </a:t>
            </a:r>
            <a:r>
              <a:rPr lang="el-GR" altLang="zh-CN" sz="3200" b="1" dirty="0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Δ</a:t>
            </a:r>
            <a:r>
              <a:rPr lang="en-US" altLang="zh-CN" sz="3200" b="1" i="1" dirty="0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H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2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=-283.0kJ/</a:t>
            </a:r>
            <a:r>
              <a:rPr lang="en-US" altLang="zh-CN" sz="3200" b="1" dirty="0" err="1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mol</a:t>
            </a:r>
            <a:endParaRPr lang="en-US" altLang="zh-CN" sz="3200" b="1" dirty="0">
              <a:latin typeface="仿宋_GB2312" pitchFamily="49" charset="-122"/>
              <a:ea typeface="仿宋_GB2312" pitchFamily="49" charset="-122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③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C(s)+O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(g)==CO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(g)       </a:t>
            </a:r>
            <a:r>
              <a:rPr lang="el-GR" altLang="zh-CN" sz="3200" b="1" dirty="0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3200" b="1" i="1" dirty="0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3200" b="1" baseline="-25000" dirty="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=-393.5kJ/</a:t>
            </a:r>
            <a:r>
              <a:rPr lang="en-US" altLang="zh-CN" sz="3200" b="1" dirty="0" err="1">
                <a:latin typeface="仿宋_GB2312" pitchFamily="49" charset="-122"/>
                <a:ea typeface="仿宋_GB2312" pitchFamily="49" charset="-122"/>
              </a:rPr>
              <a:t>mol</a:t>
            </a:r>
            <a:endParaRPr lang="en-US" altLang="zh-CN" sz="3200" b="1" dirty="0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你能求出</a:t>
            </a:r>
            <a:r>
              <a:rPr lang="el-GR" altLang="zh-CN" sz="3200" dirty="0"/>
              <a:t>Δ</a:t>
            </a:r>
            <a:r>
              <a:rPr lang="en-US" altLang="zh-CN" sz="3200" i="1" dirty="0"/>
              <a:t>H</a:t>
            </a:r>
            <a:r>
              <a:rPr lang="en-US" altLang="zh-CN" sz="3200" baseline="-25000" dirty="0"/>
              <a:t>1</a:t>
            </a:r>
            <a:r>
              <a:rPr lang="zh-CN" altLang="en-US" sz="3200" b="1" dirty="0"/>
              <a:t>吗？</a:t>
            </a:r>
          </a:p>
        </p:txBody>
      </p:sp>
      <p:sp>
        <p:nvSpPr>
          <p:cNvPr id="13318" name="Rectangle 6"/>
          <p:cNvSpPr>
            <a:spLocks noRot="1" noChangeArrowheads="1"/>
          </p:cNvSpPr>
          <p:nvPr/>
        </p:nvSpPr>
        <p:spPr bwMode="auto">
          <a:xfrm>
            <a:off x="250825" y="3644900"/>
            <a:ext cx="8893175" cy="15843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①</a:t>
            </a:r>
            <a:r>
              <a:rPr lang="en-US" altLang="zh-CN" sz="2000" b="1">
                <a:latin typeface="仿宋_GB2312" pitchFamily="49" charset="-122"/>
                <a:ea typeface="仿宋_GB2312" pitchFamily="49" charset="-122"/>
              </a:rPr>
              <a:t> + 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②</a:t>
            </a:r>
            <a:r>
              <a:rPr lang="en-US" altLang="zh-CN" sz="2000" b="1">
                <a:latin typeface="仿宋_GB2312" pitchFamily="49" charset="-122"/>
                <a:ea typeface="仿宋_GB2312" pitchFamily="49" charset="-122"/>
              </a:rPr>
              <a:t> = 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  <a:sym typeface="Wingdings" panose="05000000000000000000" pitchFamily="2" charset="2"/>
              </a:rPr>
              <a:t>③</a:t>
            </a:r>
            <a:r>
              <a:rPr lang="en-US" altLang="zh-CN" sz="2000" b="1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2000" b="1">
                <a:latin typeface="仿宋_GB2312" pitchFamily="49" charset="-122"/>
                <a:ea typeface="仿宋_GB2312" pitchFamily="49" charset="-122"/>
              </a:rPr>
              <a:t>，</a:t>
            </a: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 则 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1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 + 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 =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3</a:t>
            </a: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仿宋_GB2312" pitchFamily="49" charset="-122"/>
                <a:ea typeface="仿宋_GB2312" pitchFamily="49" charset="-122"/>
              </a:rPr>
              <a:t>所以，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=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-</a:t>
            </a:r>
            <a:r>
              <a:rPr lang="el-GR" altLang="zh-CN" sz="2800" b="1">
                <a:latin typeface="仿宋_GB2312" pitchFamily="49" charset="-122"/>
                <a:ea typeface="仿宋_GB2312" pitchFamily="49" charset="-122"/>
              </a:rPr>
              <a:t>Δ</a:t>
            </a:r>
            <a:r>
              <a:rPr lang="en-US" altLang="zh-CN" sz="28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2800" b="1" baseline="-25000">
                <a:latin typeface="仿宋_GB2312" pitchFamily="49" charset="-122"/>
                <a:ea typeface="仿宋_GB2312" pitchFamily="49" charset="-122"/>
              </a:rPr>
              <a:t>2</a:t>
            </a:r>
            <a:endParaRPr lang="en-US" altLang="zh-CN" sz="28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987675" y="6278563"/>
            <a:ext cx="56165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由上两例你能得出什么结论？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141663"/>
            <a:ext cx="4105275" cy="285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0" y="5300663"/>
            <a:ext cx="53292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=-393.5kJ/mol+283.0kJ/mol        =-110.5kJ/mol</a:t>
            </a:r>
          </a:p>
        </p:txBody>
      </p:sp>
      <p:sp>
        <p:nvSpPr>
          <p:cNvPr id="10" name="矩形 9"/>
          <p:cNvSpPr/>
          <p:nvPr/>
        </p:nvSpPr>
        <p:spPr>
          <a:xfrm>
            <a:off x="6872122" y="99362"/>
            <a:ext cx="19639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P18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实例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 animBg="1"/>
      <p:bldP spid="13319" grpId="0"/>
      <p:bldP spid="51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12875"/>
            <a:ext cx="8748713" cy="4318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例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：写出石墨变成金刚石的热化学方程式 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(25℃,101kPa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时</a:t>
            </a:r>
            <a:r>
              <a:rPr lang="en-US" altLang="zh-CN" sz="2400" b="1">
                <a:latin typeface="仿宋_GB2312" pitchFamily="49" charset="-122"/>
                <a:ea typeface="仿宋_GB2312" pitchFamily="49" charset="-122"/>
              </a:rPr>
              <a:t>)</a:t>
            </a:r>
          </a:p>
        </p:txBody>
      </p:sp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>
            <a:off x="1331913" y="0"/>
            <a:ext cx="5905500" cy="9350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2.3</a:t>
            </a:r>
            <a:r>
              <a:rPr lang="zh-CN" altLang="en-US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石墨能直接变成金刚石吗？</a:t>
            </a:r>
          </a:p>
        </p:txBody>
      </p:sp>
      <p:sp>
        <p:nvSpPr>
          <p:cNvPr id="24580" name="Rectangle 4"/>
          <p:cNvSpPr>
            <a:spLocks noRot="1" noChangeArrowheads="1"/>
          </p:cNvSpPr>
          <p:nvPr/>
        </p:nvSpPr>
        <p:spPr bwMode="auto">
          <a:xfrm>
            <a:off x="0" y="1916113"/>
            <a:ext cx="914558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查燃烧热表知：</a:t>
            </a:r>
          </a:p>
          <a:p>
            <a:pPr>
              <a:spcBef>
                <a:spcPct val="20000"/>
              </a:spcBef>
            </a:pPr>
            <a:r>
              <a:rPr lang="zh-CN" altLang="en-US" sz="3000" b="1">
                <a:latin typeface="仿宋_GB2312" pitchFamily="49" charset="-122"/>
                <a:ea typeface="仿宋_GB2312" pitchFamily="49" charset="-122"/>
              </a:rPr>
              <a:t>①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C(</a:t>
            </a:r>
            <a:r>
              <a:rPr lang="zh-CN" altLang="en-US" sz="3000" b="1">
                <a:latin typeface="仿宋_GB2312" pitchFamily="49" charset="-122"/>
                <a:ea typeface="仿宋_GB2312" pitchFamily="49" charset="-122"/>
              </a:rPr>
              <a:t>石墨，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s)+O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(g)=CO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(g)    △</a:t>
            </a:r>
            <a:r>
              <a:rPr lang="en-US" altLang="zh-CN" sz="30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=-393.5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  <a:cs typeface="Arial" panose="020B0604020202020204" pitchFamily="34" charset="0"/>
              </a:rPr>
              <a:t>kJ/mol</a:t>
            </a:r>
          </a:p>
          <a:p>
            <a:pPr>
              <a:spcBef>
                <a:spcPct val="20000"/>
              </a:spcBef>
            </a:pP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②C(</a:t>
            </a:r>
            <a:r>
              <a:rPr lang="zh-CN" altLang="en-US" sz="3000" b="1">
                <a:latin typeface="仿宋_GB2312" pitchFamily="49" charset="-122"/>
                <a:ea typeface="仿宋_GB2312" pitchFamily="49" charset="-122"/>
              </a:rPr>
              <a:t>金刚石，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s)+O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(g)=CO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(g)   △</a:t>
            </a:r>
            <a:r>
              <a:rPr lang="en-US" altLang="zh-CN" sz="30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3000" b="1" baseline="-2500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en-US" altLang="zh-CN" sz="3000" b="1">
                <a:latin typeface="仿宋_GB2312" pitchFamily="49" charset="-122"/>
                <a:ea typeface="仿宋_GB2312" pitchFamily="49" charset="-122"/>
              </a:rPr>
              <a:t>=-395.0kJ/mol</a:t>
            </a:r>
            <a:endParaRPr lang="en-US" altLang="en-US" sz="30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4076700"/>
            <a:ext cx="9144000" cy="10668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所以， ①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</a:rPr>
              <a:t>- ②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得：</a:t>
            </a:r>
          </a:p>
          <a:p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</a:rPr>
              <a:t>C(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石墨，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</a:rPr>
              <a:t>s)=C(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金刚石，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</a:rPr>
              <a:t>s) △</a:t>
            </a:r>
            <a:r>
              <a:rPr lang="en-US" altLang="zh-CN" sz="3200" b="1" i="1">
                <a:latin typeface="仿宋_GB2312" pitchFamily="49" charset="-122"/>
                <a:ea typeface="仿宋_GB2312" pitchFamily="49" charset="-122"/>
              </a:rPr>
              <a:t>H</a:t>
            </a:r>
            <a:r>
              <a:rPr lang="en-US" altLang="zh-CN" sz="3200" b="1">
                <a:latin typeface="仿宋_GB2312" pitchFamily="49" charset="-122"/>
                <a:ea typeface="仿宋_GB2312" pitchFamily="49" charset="-122"/>
              </a:rPr>
              <a:t>=+1.5kJ/mol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13667" y="6648"/>
            <a:ext cx="8569325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宋体" panose="02010600030101010101" pitchFamily="2" charset="-122"/>
              </a:rPr>
              <a:t>2.4</a:t>
            </a:r>
            <a:r>
              <a:rPr kumimoji="1" lang="zh-CN" altLang="en-US" sz="3200" b="1" dirty="0">
                <a:latin typeface="宋体" panose="02010600030101010101" pitchFamily="2" charset="-122"/>
              </a:rPr>
              <a:t>练习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5088" y="558779"/>
            <a:ext cx="8763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P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4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(s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、白磷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)+5O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2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(g)=P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4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10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(s)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；   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= -2983.2 kJ/</a:t>
            </a:r>
            <a:r>
              <a:rPr kumimoji="1" lang="en-US" altLang="zh-CN" sz="2800" b="1" dirty="0" err="1">
                <a:latin typeface="宋体" panose="02010600030101010101" pitchFamily="2" charset="-122"/>
              </a:rPr>
              <a:t>mol</a:t>
            </a:r>
            <a:endParaRPr kumimoji="1" lang="en-US" altLang="zh-CN" sz="2800" b="1" dirty="0">
              <a:latin typeface="宋体" panose="02010600030101010101" pitchFamily="2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051425" y="511154"/>
            <a:ext cx="762000" cy="519112"/>
            <a:chOff x="1632" y="3147"/>
            <a:chExt cx="384" cy="327"/>
          </a:xfrm>
        </p:grpSpPr>
        <p:sp>
          <p:nvSpPr>
            <p:cNvPr id="19461" name="AutoShape 5"/>
            <p:cNvSpPr>
              <a:spLocks noChangeArrowheads="1"/>
            </p:cNvSpPr>
            <p:nvPr/>
          </p:nvSpPr>
          <p:spPr bwMode="auto">
            <a:xfrm>
              <a:off x="1632" y="3312"/>
              <a:ext cx="96" cy="96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1680" y="3147"/>
              <a:ext cx="33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2800" b="1" baseline="-25000" dirty="0">
                  <a:latin typeface="Times New Roman" panose="02020603050405020304" pitchFamily="18" charset="0"/>
                </a:rPr>
                <a:t>1</a:t>
              </a:r>
              <a:endParaRPr kumimoji="1" lang="en-US" altLang="zh-CN" sz="28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57174" y="1087392"/>
            <a:ext cx="8534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P(s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、红磷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)+5/4O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2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(g)=1/4P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4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10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(s)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；</a:t>
            </a:r>
          </a:p>
          <a:p>
            <a:pPr algn="r">
              <a:spcBef>
                <a:spcPct val="50000"/>
              </a:spcBef>
            </a:pPr>
            <a:r>
              <a:rPr kumimoji="1" lang="zh-CN" altLang="en-US" sz="2800" b="1" dirty="0">
                <a:latin typeface="宋体" panose="02010600030101010101" pitchFamily="2" charset="-122"/>
              </a:rPr>
              <a:t>    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= -738.5 kJ/</a:t>
            </a:r>
            <a:r>
              <a:rPr kumimoji="1" lang="en-US" altLang="zh-CN" sz="2800" b="1" dirty="0" err="1">
                <a:latin typeface="宋体" panose="02010600030101010101" pitchFamily="2" charset="-122"/>
              </a:rPr>
              <a:t>mol</a:t>
            </a:r>
            <a:endParaRPr kumimoji="1" lang="en-US" altLang="zh-CN" sz="2800" b="1" dirty="0">
              <a:latin typeface="宋体" panose="02010600030101010101" pitchFamily="2" charset="-122"/>
            </a:endParaRPr>
          </a:p>
        </p:txBody>
      </p:sp>
      <p:grpSp>
        <p:nvGrpSpPr>
          <p:cNvPr id="19464" name="Group 8"/>
          <p:cNvGrpSpPr>
            <a:grpSpLocks/>
          </p:cNvGrpSpPr>
          <p:nvPr/>
        </p:nvGrpSpPr>
        <p:grpSpPr bwMode="auto">
          <a:xfrm>
            <a:off x="5241214" y="1661039"/>
            <a:ext cx="762000" cy="503238"/>
            <a:chOff x="1632" y="3147"/>
            <a:chExt cx="384" cy="317"/>
          </a:xfrm>
        </p:grpSpPr>
        <p:sp>
          <p:nvSpPr>
            <p:cNvPr id="19465" name="AutoShape 9"/>
            <p:cNvSpPr>
              <a:spLocks noChangeArrowheads="1"/>
            </p:cNvSpPr>
            <p:nvPr/>
          </p:nvSpPr>
          <p:spPr bwMode="auto">
            <a:xfrm>
              <a:off x="1632" y="3312"/>
              <a:ext cx="96" cy="96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Text Box 10"/>
            <p:cNvSpPr txBox="1">
              <a:spLocks noChangeArrowheads="1"/>
            </p:cNvSpPr>
            <p:nvPr/>
          </p:nvSpPr>
          <p:spPr bwMode="auto">
            <a:xfrm>
              <a:off x="1680" y="3147"/>
              <a:ext cx="336" cy="3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700" b="1" dirty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2700" b="1" baseline="-25000" dirty="0">
                  <a:latin typeface="Times New Roman" panose="02020603050405020304" pitchFamily="18" charset="0"/>
                </a:rPr>
                <a:t>2</a:t>
              </a:r>
              <a:endParaRPr kumimoji="1" lang="en-US" altLang="zh-CN" sz="27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0" y="2119827"/>
            <a:ext cx="8497888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宋体" panose="02010600030101010101" pitchFamily="2" charset="-122"/>
              </a:rPr>
              <a:t>试写出白磷转化为红磷的热化学方程式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 dirty="0">
                <a:latin typeface="宋体" panose="02010600030101010101" pitchFamily="2" charset="-122"/>
              </a:rPr>
              <a:t>_________________________________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。</a:t>
            </a:r>
          </a:p>
        </p:txBody>
      </p:sp>
      <p:grpSp>
        <p:nvGrpSpPr>
          <p:cNvPr id="19468" name="Group 12"/>
          <p:cNvGrpSpPr>
            <a:grpSpLocks/>
          </p:cNvGrpSpPr>
          <p:nvPr/>
        </p:nvGrpSpPr>
        <p:grpSpPr bwMode="auto">
          <a:xfrm>
            <a:off x="155084" y="2770702"/>
            <a:ext cx="8763000" cy="625475"/>
            <a:chOff x="240" y="3667"/>
            <a:chExt cx="5520" cy="394"/>
          </a:xfrm>
        </p:grpSpPr>
        <p:sp>
          <p:nvSpPr>
            <p:cNvPr id="19469" name="Text Box 13"/>
            <p:cNvSpPr txBox="1">
              <a:spLocks noChangeArrowheads="1"/>
            </p:cNvSpPr>
            <p:nvPr/>
          </p:nvSpPr>
          <p:spPr bwMode="auto">
            <a:xfrm>
              <a:off x="240" y="3667"/>
              <a:ext cx="552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P</a:t>
              </a:r>
              <a:r>
                <a:rPr kumimoji="1" lang="en-US" altLang="zh-CN" sz="3200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(s</a:t>
              </a:r>
              <a:r>
                <a:rPr kumimoji="1"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、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白磷</a:t>
              </a:r>
              <a:r>
                <a: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)=4 P(s</a:t>
              </a:r>
              <a:r>
                <a:rPr kumimoji="1"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、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红磷</a:t>
              </a:r>
              <a:r>
                <a: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)</a:t>
              </a:r>
              <a:r>
                <a:rPr kumimoji="1"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；     </a:t>
              </a:r>
              <a:r>
                <a: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= -29.2 kJ/mol</a:t>
              </a:r>
            </a:p>
          </p:txBody>
        </p:sp>
        <p:grpSp>
          <p:nvGrpSpPr>
            <p:cNvPr id="19470" name="Group 14"/>
            <p:cNvGrpSpPr>
              <a:grpSpLocks/>
            </p:cNvGrpSpPr>
            <p:nvPr/>
          </p:nvGrpSpPr>
          <p:grpSpPr bwMode="auto">
            <a:xfrm>
              <a:off x="3024" y="3696"/>
              <a:ext cx="480" cy="365"/>
              <a:chOff x="1632" y="3147"/>
              <a:chExt cx="384" cy="365"/>
            </a:xfrm>
          </p:grpSpPr>
          <p:sp>
            <p:nvSpPr>
              <p:cNvPr id="19471" name="AutoShape 15"/>
              <p:cNvSpPr>
                <a:spLocks noChangeArrowheads="1"/>
              </p:cNvSpPr>
              <p:nvPr/>
            </p:nvSpPr>
            <p:spPr bwMode="auto">
              <a:xfrm>
                <a:off x="1632" y="3312"/>
                <a:ext cx="96" cy="9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158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zh-CN" altLang="zh-CN" sz="2400" b="1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72" name="Text Box 16"/>
              <p:cNvSpPr txBox="1">
                <a:spLocks noChangeArrowheads="1"/>
              </p:cNvSpPr>
              <p:nvPr/>
            </p:nvSpPr>
            <p:spPr bwMode="auto">
              <a:xfrm>
                <a:off x="1680" y="3147"/>
                <a:ext cx="336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58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H</a:t>
                </a:r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6940250" y="99362"/>
            <a:ext cx="1827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P19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66759" y="3538821"/>
            <a:ext cx="43396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运算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法则训练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9398" y="4722729"/>
            <a:ext cx="27847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P20T1; P21T4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9398" y="5430870"/>
            <a:ext cx="259718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P22T3/5/7(1)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8721" y="332656"/>
            <a:ext cx="8991600" cy="512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795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716088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352675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989263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3446463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903663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4360863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818063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3.1 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在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100 g 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碳不完全燃烧所得气体中，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CO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占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1/3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体积，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CO</a:t>
            </a:r>
            <a:r>
              <a:rPr kumimoji="1" lang="en-US" altLang="zh-CN" sz="3600" b="1" baseline="-25000" dirty="0">
                <a:latin typeface="Times New Roman" panose="02020603050405020304" pitchFamily="18" charset="0"/>
                <a:ea typeface="华文楷体" panose="02010600040101010101" pitchFamily="2" charset="-122"/>
              </a:rPr>
              <a:t>2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占</a:t>
            </a:r>
            <a:r>
              <a:rPr kumimoji="1" lang="en-US" altLang="zh-CN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2/3</a:t>
            </a:r>
            <a:r>
              <a:rPr kumimoji="1" lang="zh-CN" altLang="en-US" sz="36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体积，且</a:t>
            </a:r>
          </a:p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C(s) +1/2O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(g) = CO(g)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；         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110.35 kJ/</a:t>
            </a:r>
            <a:r>
              <a:rPr kumimoji="1" lang="en-US" altLang="zh-CN" sz="3200" b="1" dirty="0" err="1">
                <a:latin typeface="Times New Roman" panose="02020603050405020304" pitchFamily="18" charset="0"/>
              </a:rPr>
              <a:t>mol</a:t>
            </a:r>
            <a:endParaRPr kumimoji="1" lang="en-US" altLang="zh-CN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CO(g) + 1/2O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(g) = CO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(g)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；    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=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282.57 kJ/</a:t>
            </a:r>
            <a:r>
              <a:rPr kumimoji="1" lang="en-US" altLang="zh-CN" sz="3200" b="1" dirty="0" err="1">
                <a:latin typeface="Times New Roman" panose="02020603050405020304" pitchFamily="18" charset="0"/>
              </a:rPr>
              <a:t>mol</a:t>
            </a:r>
            <a:endParaRPr kumimoji="1" lang="en-US" altLang="zh-CN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与这些碳完全燃烧相比，损失的热量是</a:t>
            </a:r>
            <a:r>
              <a:rPr kumimoji="1"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(     )</a:t>
            </a:r>
            <a:endParaRPr kumimoji="1"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50000"/>
              </a:spcBef>
              <a:buFontTx/>
              <a:buAutoNum type="alphaUcPeriod"/>
            </a:pPr>
            <a:r>
              <a:rPr kumimoji="1"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392.92 kJ              B. 2489.44 kJ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    C. 784.92 kJ            D. 3274.3 kJ</a:t>
            </a:r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4863771" y="1658218"/>
            <a:ext cx="609600" cy="579438"/>
            <a:chOff x="1632" y="3147"/>
            <a:chExt cx="384" cy="365"/>
          </a:xfrm>
        </p:grpSpPr>
        <p:sp>
          <p:nvSpPr>
            <p:cNvPr id="27652" name="AutoShape 4"/>
            <p:cNvSpPr>
              <a:spLocks noChangeArrowheads="1"/>
            </p:cNvSpPr>
            <p:nvPr/>
          </p:nvSpPr>
          <p:spPr bwMode="auto">
            <a:xfrm>
              <a:off x="1632" y="3312"/>
              <a:ext cx="96" cy="96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53" name="Text Box 5"/>
            <p:cNvSpPr txBox="1">
              <a:spLocks noChangeArrowheads="1"/>
            </p:cNvSpPr>
            <p:nvPr/>
          </p:nvSpPr>
          <p:spPr bwMode="auto">
            <a:xfrm>
              <a:off x="1680" y="3147"/>
              <a:ext cx="33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</a:p>
          </p:txBody>
        </p:sp>
      </p:grpSp>
      <p:grpSp>
        <p:nvGrpSpPr>
          <p:cNvPr id="27654" name="Group 6"/>
          <p:cNvGrpSpPr>
            <a:grpSpLocks/>
          </p:cNvGrpSpPr>
          <p:nvPr/>
        </p:nvGrpSpPr>
        <p:grpSpPr bwMode="auto">
          <a:xfrm>
            <a:off x="5016171" y="2390056"/>
            <a:ext cx="609600" cy="579437"/>
            <a:chOff x="1632" y="3147"/>
            <a:chExt cx="384" cy="365"/>
          </a:xfrm>
        </p:grpSpPr>
        <p:sp>
          <p:nvSpPr>
            <p:cNvPr id="27655" name="AutoShape 7"/>
            <p:cNvSpPr>
              <a:spLocks noChangeArrowheads="1"/>
            </p:cNvSpPr>
            <p:nvPr/>
          </p:nvSpPr>
          <p:spPr bwMode="auto">
            <a:xfrm>
              <a:off x="1632" y="3312"/>
              <a:ext cx="96" cy="96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56" name="Text Box 8"/>
            <p:cNvSpPr txBox="1">
              <a:spLocks noChangeArrowheads="1"/>
            </p:cNvSpPr>
            <p:nvPr/>
          </p:nvSpPr>
          <p:spPr bwMode="auto">
            <a:xfrm>
              <a:off x="1680" y="3147"/>
              <a:ext cx="33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</a:p>
          </p:txBody>
        </p:sp>
      </p:grp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7987971" y="3152056"/>
            <a:ext cx="685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2" name="矩形 11"/>
          <p:cNvSpPr/>
          <p:nvPr/>
        </p:nvSpPr>
        <p:spPr>
          <a:xfrm>
            <a:off x="2751666" y="0"/>
            <a:ext cx="28023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例题：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P23T13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314855" y="5940089"/>
            <a:ext cx="34179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训练：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P22T7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1005</Words>
  <Application>Microsoft Office PowerPoint</Application>
  <PresentationFormat>全屏显示(4:3)</PresentationFormat>
  <Paragraphs>99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仿宋_GB2312</vt:lpstr>
      <vt:lpstr>黑体</vt:lpstr>
      <vt:lpstr>华文楷体</vt:lpstr>
      <vt:lpstr>宋体</vt:lpstr>
      <vt:lpstr>Arial</vt:lpstr>
      <vt:lpstr>Times New Roman</vt:lpstr>
      <vt:lpstr>Wingdings</vt:lpstr>
      <vt:lpstr>默认设计模板</vt:lpstr>
      <vt:lpstr>PowerPoint 演示文稿</vt:lpstr>
      <vt:lpstr>看下面的图理解盖斯定律</vt:lpstr>
      <vt:lpstr>PowerPoint 演示文稿</vt:lpstr>
      <vt:lpstr>用能量守恒定律论证盖斯定律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oscarfox</cp:lastModifiedBy>
  <cp:revision>23</cp:revision>
  <dcterms:created xsi:type="dcterms:W3CDTF">2012-09-07T06:51:12Z</dcterms:created>
  <dcterms:modified xsi:type="dcterms:W3CDTF">2016-09-07T09:07:28Z</dcterms:modified>
</cp:coreProperties>
</file>