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514" r:id="rId3"/>
    <p:sldId id="533" r:id="rId4"/>
    <p:sldId id="520" r:id="rId5"/>
    <p:sldId id="536" r:id="rId6"/>
    <p:sldId id="522" r:id="rId7"/>
    <p:sldId id="537" r:id="rId8"/>
    <p:sldId id="541" r:id="rId9"/>
    <p:sldId id="542" r:id="rId10"/>
    <p:sldId id="527" r:id="rId11"/>
    <p:sldId id="544" r:id="rId12"/>
    <p:sldId id="549" r:id="rId13"/>
    <p:sldId id="550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FFCC"/>
    <a:srgbClr val="FFCCCC"/>
    <a:srgbClr val="CCECFF"/>
    <a:srgbClr val="FFFFCC"/>
    <a:srgbClr val="66CCFF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B56013B-A76B-427A-9B0A-BB16C09C48E7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7BFA3-DFB6-46FD-995B-4ACAE1C29C2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3599E-96D5-4368-9BE8-0C3F2F4E97A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A1791-0E54-443C-A29E-BCFB8AE0187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EF3FF-42F4-4879-BAEE-BBAE0735924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2A23E-143B-4AE9-814F-973421AB916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0D11A-4026-4DF0-AAE6-5ACA4B1626A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1A0B7-3173-4C3C-A689-0A72BB01A05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16700-7902-498E-9895-FF1B1D6DF57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0DCCF0-B550-4175-A9D9-CB7BF373871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E80C9-04E7-499F-9496-268E5F069C8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882D5C-052C-472D-8702-70031CE008D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10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A1F51-8E25-475C-A458-D280775729C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8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AF6F5E1-CE6A-46C2-A046-99F394968FDC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059113" y="1698625"/>
            <a:ext cx="2160587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  <a:endParaRPr lang="en-US" altLang="zh-CN" sz="2800" b="1" dirty="0">
              <a:ln w="12700">
                <a:noFill/>
                <a:prstDash val="solid"/>
              </a:ln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1692275" y="62071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8  Life in the future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1"/>
          <p:cNvSpPr>
            <a:spLocks noGrp="1" noChangeArrowheads="1"/>
          </p:cNvSpPr>
          <p:nvPr>
            <p:ph type="title"/>
          </p:nvPr>
        </p:nvSpPr>
        <p:spPr>
          <a:xfrm>
            <a:off x="935038" y="690563"/>
            <a:ext cx="3538537" cy="722312"/>
          </a:xfrm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00FF"/>
                </a:solidFill>
              </a:rPr>
              <a:t>观察这些句子</a:t>
            </a:r>
            <a:endParaRPr lang="zh-CN" altLang="en-US" sz="4400" b="1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622800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We </a:t>
            </a:r>
            <a:r>
              <a:rPr lang="en-US" altLang="zh-CN" sz="3200" b="1" dirty="0">
                <a:solidFill>
                  <a:srgbClr val="FF0000"/>
                </a:solidFill>
              </a:rPr>
              <a:t>were having </a:t>
            </a:r>
            <a:r>
              <a:rPr lang="en-US" altLang="zh-CN" sz="3200" dirty="0"/>
              <a:t>supper when the phone rang.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I </a:t>
            </a:r>
            <a:r>
              <a:rPr lang="en-US" altLang="zh-CN" sz="3200" b="1" dirty="0">
                <a:solidFill>
                  <a:srgbClr val="FF0000"/>
                </a:solidFill>
              </a:rPr>
              <a:t>was watching </a:t>
            </a:r>
            <a:r>
              <a:rPr lang="en-US" altLang="zh-CN" sz="3200" dirty="0"/>
              <a:t>TV at home last night.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3. This time yesterday Jack </a:t>
            </a:r>
            <a:r>
              <a:rPr lang="en-US" altLang="zh-CN" sz="3200" b="1" dirty="0">
                <a:solidFill>
                  <a:srgbClr val="FF0000"/>
                </a:solidFill>
              </a:rPr>
              <a:t>was not watching </a:t>
            </a:r>
            <a:r>
              <a:rPr lang="en-US" altLang="zh-CN" sz="3200" dirty="0"/>
              <a:t>TV. He </a:t>
            </a:r>
            <a:r>
              <a:rPr lang="en-US" altLang="zh-CN" sz="3200" b="1" dirty="0">
                <a:solidFill>
                  <a:srgbClr val="FF0000"/>
                </a:solidFill>
              </a:rPr>
              <a:t>was repairing </a:t>
            </a:r>
            <a:r>
              <a:rPr lang="en-US" altLang="zh-CN" sz="3200" dirty="0"/>
              <a:t>his bike.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4. --</a:t>
            </a:r>
            <a:r>
              <a:rPr lang="en-US" altLang="zh-CN" sz="3200" b="1" dirty="0">
                <a:solidFill>
                  <a:srgbClr val="FF0000"/>
                </a:solidFill>
              </a:rPr>
              <a:t>Were</a:t>
            </a:r>
            <a:r>
              <a:rPr lang="en-US" altLang="zh-CN" sz="3200" dirty="0"/>
              <a:t> you </a:t>
            </a:r>
            <a:r>
              <a:rPr lang="en-US" altLang="zh-CN" sz="3200" b="1" dirty="0">
                <a:solidFill>
                  <a:srgbClr val="FF0000"/>
                </a:solidFill>
              </a:rPr>
              <a:t>playing</a:t>
            </a:r>
            <a:r>
              <a:rPr lang="en-US" altLang="zh-CN" sz="3200" dirty="0"/>
              <a:t> basketball at four 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  yesterday afternoon?</a:t>
            </a:r>
            <a:endParaRPr lang="en-US" altLang="zh-CN" sz="32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    --</a:t>
            </a:r>
            <a:r>
              <a:rPr lang="en-US" altLang="zh-CN" sz="3200" b="1" dirty="0">
                <a:solidFill>
                  <a:srgbClr val="FF0000"/>
                </a:solidFill>
              </a:rPr>
              <a:t>Yes, I was./ No, I wasn’t 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5.Jenny </a:t>
            </a:r>
            <a:r>
              <a:rPr lang="en-US" altLang="zh-CN" sz="3200" b="1" dirty="0">
                <a:solidFill>
                  <a:srgbClr val="FF0000"/>
                </a:solidFill>
              </a:rPr>
              <a:t>was reading </a:t>
            </a:r>
            <a:r>
              <a:rPr lang="en-US" altLang="zh-CN" sz="3200" dirty="0"/>
              <a:t>while Danny </a:t>
            </a:r>
            <a:r>
              <a:rPr lang="en-US" altLang="zh-CN" sz="3200" b="1" dirty="0">
                <a:solidFill>
                  <a:srgbClr val="FF0000"/>
                </a:solidFill>
              </a:rPr>
              <a:t>was writing</a:t>
            </a:r>
            <a:r>
              <a:rPr lang="en-US" altLang="zh-CN" sz="3200" dirty="0"/>
              <a:t>.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 rot="-1020000">
            <a:off x="5318368" y="4088349"/>
            <a:ext cx="3663182" cy="923330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zh-CN" altLang="en-US" sz="5400" b="1" dirty="0">
                <a:ln w="11430"/>
                <a:solidFill>
                  <a:srgbClr val="7030A0"/>
                </a:solidFill>
                <a:latin typeface="Comic Sans MS" panose="030F0702030302020204" pitchFamily="66" charset="0"/>
              </a:rPr>
              <a:t>过去进行时</a:t>
            </a:r>
            <a:endParaRPr lang="zh-CN" altLang="en-US" sz="5400" b="1" dirty="0">
              <a:ln w="11430"/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Box 6"/>
          <p:cNvSpPr txBox="1">
            <a:spLocks noChangeArrowheads="1"/>
          </p:cNvSpPr>
          <p:nvPr/>
        </p:nvSpPr>
        <p:spPr bwMode="auto">
          <a:xfrm>
            <a:off x="2025650" y="557213"/>
            <a:ext cx="5453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The past continuous tense </a:t>
            </a:r>
            <a:endParaRPr lang="en-US" altLang="zh-CN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18" name="图片 1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7920038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68538" y="5376863"/>
            <a:ext cx="62642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</a:rPr>
              <a:t>我们用过去进行时来表示在过去特定的时间正在发生的动作。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95288" y="836613"/>
          <a:ext cx="8353425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393"/>
                <a:gridCol w="1656283"/>
                <a:gridCol w="1584270"/>
                <a:gridCol w="2808479"/>
              </a:tblGrid>
              <a:tr h="548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</a:t>
                      </a:r>
                      <a:endParaRPr lang="zh-CN" altLang="en-US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was(not)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watching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TV at eight o'clock last night.</a:t>
                      </a:r>
                      <a:endParaRPr lang="en-US" altLang="zh-CN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548481">
                <a:tc>
                  <a:txBody>
                    <a:bodyPr/>
                    <a:lstStyle/>
                    <a:p>
                      <a:r>
                        <a:rPr lang="en-US" altLang="zh-CN" sz="30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You/We/They</a:t>
                      </a:r>
                      <a:endParaRPr lang="zh-CN" altLang="en-US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were(not)</a:t>
                      </a:r>
                      <a:endParaRPr lang="en-US" altLang="zh-CN" sz="3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95288" y="2157413"/>
          <a:ext cx="8353426" cy="1127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84"/>
                <a:gridCol w="2160369"/>
                <a:gridCol w="1440246"/>
                <a:gridCol w="3672627"/>
              </a:tblGrid>
              <a:tr h="548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</a:t>
                      </a:r>
                      <a:endParaRPr lang="en-US" altLang="zh-CN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having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dinner at eight o'clock last night?</a:t>
                      </a:r>
                      <a:endParaRPr lang="en-US" altLang="zh-CN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578794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Were</a:t>
                      </a:r>
                      <a:endParaRPr lang="en-US" altLang="zh-CN" sz="3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rPr>
                        <a:t>you/we/they</a:t>
                      </a:r>
                      <a:endParaRPr lang="en-US" altLang="zh-CN" sz="3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45" marR="91445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395288" y="3573463"/>
          <a:ext cx="4176712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402"/>
                <a:gridCol w="2337126"/>
                <a:gridCol w="1080184"/>
              </a:tblGrid>
              <a:tr h="54848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Yes,</a:t>
                      </a:r>
                      <a:endParaRPr lang="en-US" altLang="zh-CN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 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was.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  <a:tr h="548481"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you/we/they </a:t>
                      </a:r>
                      <a:endParaRPr lang="en-US" altLang="zh-CN" sz="3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were.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395288" y="4995863"/>
          <a:ext cx="6337300" cy="10969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236"/>
                <a:gridCol w="2232458"/>
                <a:gridCol w="2952606"/>
              </a:tblGrid>
              <a:tr h="548481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No,</a:t>
                      </a:r>
                      <a:endParaRPr lang="en-US" altLang="zh-CN" sz="30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I/he/she/it </a:t>
                      </a:r>
                      <a:endParaRPr lang="zh-CN" altLang="en-US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Was not/wasn’t.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</a:tr>
              <a:tr h="548481">
                <a:tc vMerge="1"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0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you/we/they </a:t>
                      </a:r>
                      <a:endParaRPr lang="en-US" altLang="zh-CN" sz="30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="0" i="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Were not/weren’t.</a:t>
                      </a:r>
                      <a:endParaRPr lang="en-US" altLang="zh-CN" sz="30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9" marR="91449" marT="45707" marB="457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 bwMode="auto">
          <a:xfrm>
            <a:off x="1042988" y="2771775"/>
            <a:ext cx="6886575" cy="1520825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3200" dirty="0"/>
              <a:t>We form </a:t>
            </a:r>
            <a:r>
              <a:rPr lang="en-US" altLang="zh-CN" sz="3200" b="1" dirty="0"/>
              <a:t>the past continuous tense </a:t>
            </a:r>
            <a:r>
              <a:rPr lang="en-US" altLang="zh-CN" sz="3200" dirty="0"/>
              <a:t>with __________ or __________+ the -</a:t>
            </a:r>
            <a:r>
              <a:rPr lang="en-US" altLang="zh-CN" sz="3200" i="1" dirty="0" err="1"/>
              <a:t>ing</a:t>
            </a:r>
            <a:r>
              <a:rPr lang="en-US" altLang="zh-CN" sz="3200" i="1" dirty="0"/>
              <a:t> </a:t>
            </a:r>
            <a:r>
              <a:rPr lang="en-US" altLang="zh-CN" sz="3200" dirty="0"/>
              <a:t>form of the main verb.</a:t>
            </a:r>
            <a:endParaRPr lang="en-US" altLang="zh-CN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95363" y="2197100"/>
            <a:ext cx="3289300" cy="542925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  <a:latin typeface="Tw Cen MT" pitchFamily="34" charset="0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Work out the rule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63685" y="3171873"/>
            <a:ext cx="846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</a:rPr>
              <a:t>was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067944" y="3243881"/>
            <a:ext cx="1022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TextBox 6"/>
          <p:cNvSpPr txBox="1">
            <a:spLocks noChangeArrowheads="1"/>
          </p:cNvSpPr>
          <p:nvPr/>
        </p:nvSpPr>
        <p:spPr bwMode="auto">
          <a:xfrm>
            <a:off x="2071688" y="996950"/>
            <a:ext cx="4013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en-US" altLang="zh-CN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idx="1"/>
          </p:nvPr>
        </p:nvSpPr>
        <p:spPr>
          <a:xfrm>
            <a:off x="250825" y="836613"/>
            <a:ext cx="8785225" cy="550386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一、过去进行时的句子结构</a:t>
            </a:r>
            <a:endParaRPr lang="zh-CN" altLang="en-US" sz="3200" dirty="0">
              <a:solidFill>
                <a:srgbClr val="0000FF"/>
              </a:solidFill>
            </a:endParaRP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1. </a:t>
            </a:r>
            <a:r>
              <a:rPr lang="zh-CN" altLang="en-US" sz="3200" dirty="0"/>
              <a:t>肯定句：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主语</a:t>
            </a:r>
            <a:r>
              <a:rPr lang="en-US" altLang="zh-CN" sz="3200" dirty="0"/>
              <a:t>+ </a:t>
            </a:r>
            <a:r>
              <a:rPr lang="en-US" altLang="zh-CN" sz="3200" dirty="0">
                <a:solidFill>
                  <a:srgbClr val="FF0000"/>
                </a:solidFill>
              </a:rPr>
              <a:t>was / were +</a:t>
            </a:r>
            <a:r>
              <a:rPr lang="zh-CN" altLang="en-US" sz="3200" dirty="0">
                <a:solidFill>
                  <a:srgbClr val="FF0000"/>
                </a:solidFill>
              </a:rPr>
              <a:t>动词现在分词</a:t>
            </a:r>
            <a:r>
              <a:rPr lang="en-US" altLang="zh-CN" sz="3200" dirty="0"/>
              <a:t>+</a:t>
            </a:r>
            <a:r>
              <a:rPr lang="zh-CN" altLang="en-US" sz="3200" dirty="0"/>
              <a:t>其他    如：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My mother </a:t>
            </a:r>
            <a:r>
              <a:rPr lang="en-US" altLang="zh-CN" sz="3200" dirty="0">
                <a:solidFill>
                  <a:srgbClr val="FF0000"/>
                </a:solidFill>
              </a:rPr>
              <a:t>was cooking </a:t>
            </a:r>
            <a:r>
              <a:rPr lang="en-US" altLang="zh-CN" sz="3200" dirty="0"/>
              <a:t>dinner at 6 p.m. yesterday.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2. </a:t>
            </a:r>
            <a:r>
              <a:rPr lang="zh-CN" altLang="en-US" sz="3200" dirty="0"/>
              <a:t>否定句：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主语</a:t>
            </a:r>
            <a:r>
              <a:rPr lang="en-US" altLang="zh-CN" sz="3200" dirty="0"/>
              <a:t>+ was / were + not+</a:t>
            </a:r>
            <a:r>
              <a:rPr lang="zh-CN" altLang="en-US" sz="3200" dirty="0"/>
              <a:t>动词现在分词</a:t>
            </a:r>
            <a:r>
              <a:rPr lang="en-US" altLang="zh-CN" sz="3200" dirty="0"/>
              <a:t>+</a:t>
            </a:r>
            <a:r>
              <a:rPr lang="zh-CN" altLang="en-US" sz="3200" dirty="0"/>
              <a:t>其他 如：</a:t>
            </a:r>
            <a:endParaRPr lang="en-US" altLang="zh-CN" sz="3200" dirty="0"/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I </a:t>
            </a:r>
            <a:r>
              <a:rPr lang="en-US" altLang="zh-CN" sz="3200" dirty="0">
                <a:solidFill>
                  <a:srgbClr val="FF0000"/>
                </a:solidFill>
              </a:rPr>
              <a:t>was not sleeping </a:t>
            </a:r>
            <a:r>
              <a:rPr lang="en-US" altLang="zh-CN" sz="3200" dirty="0"/>
              <a:t>at home from 7:00 to 9:00</a:t>
            </a:r>
            <a:endParaRPr lang="en-US" altLang="zh-CN" sz="3200" dirty="0"/>
          </a:p>
          <a:p>
            <a:pPr marL="514350" indent="-514350">
              <a:lnSpc>
                <a:spcPct val="12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yesterday evening.</a:t>
            </a:r>
            <a:endParaRPr lang="en-US" altLang="zh-CN" sz="3200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2"/>
          <p:cNvSpPr txBox="1">
            <a:spLocks noChangeArrowheads="1"/>
          </p:cNvSpPr>
          <p:nvPr/>
        </p:nvSpPr>
        <p:spPr bwMode="auto">
          <a:xfrm>
            <a:off x="231775" y="765175"/>
            <a:ext cx="8661400" cy="5262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lain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7:30, Linda  </a:t>
            </a: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2   At 8:30, she </a:t>
            </a:r>
            <a:endParaRPr lang="en-US" sz="3200" dirty="0"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Tx/>
              <a:buAutoNum type="arabicPlain" startAt="3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9:30, she and some friends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FontTx/>
              <a:buNone/>
              <a:defRPr/>
            </a:pP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lain" startAt="4"/>
              <a:defRPr/>
            </a:pPr>
            <a:r>
              <a:rPr lang="en-US" sz="3200" dirty="0">
                <a:latin typeface="Times New Roman" panose="02020603050405020304" pitchFamily="18" charset="0"/>
              </a:rPr>
              <a:t>At 12:30, they  </a:t>
            </a: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5   At 16:30, she </a:t>
            </a:r>
            <a:endParaRPr lang="en-US" sz="32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Tx/>
              <a:buNone/>
              <a:defRPr/>
            </a:pPr>
            <a:r>
              <a:rPr lang="en-US" sz="3200" dirty="0">
                <a:latin typeface="Times New Roman" panose="02020603050405020304" pitchFamily="18" charset="0"/>
              </a:rPr>
              <a:t>6   At 17:30, she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7" name="矩形 5"/>
          <p:cNvSpPr>
            <a:spLocks noChangeArrowheads="1"/>
          </p:cNvSpPr>
          <p:nvPr/>
        </p:nvSpPr>
        <p:spPr bwMode="auto">
          <a:xfrm>
            <a:off x="3355975" y="908050"/>
            <a:ext cx="4745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getting ready to go out.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8" name="矩形 7"/>
          <p:cNvSpPr>
            <a:spLocks noChangeArrowheads="1"/>
          </p:cNvSpPr>
          <p:nvPr/>
        </p:nvSpPr>
        <p:spPr bwMode="auto">
          <a:xfrm>
            <a:off x="2862263" y="1628775"/>
            <a:ext cx="6173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 travelling on the underground.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矩形 9"/>
          <p:cNvSpPr>
            <a:spLocks noChangeArrowheads="1"/>
          </p:cNvSpPr>
          <p:nvPr/>
        </p:nvSpPr>
        <p:spPr bwMode="auto">
          <a:xfrm>
            <a:off x="684213" y="3060700"/>
            <a:ext cx="5616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were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buying food in the market.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sp>
        <p:nvSpPr>
          <p:cNvPr id="8200" name="矩形 11"/>
          <p:cNvSpPr>
            <a:spLocks noChangeArrowheads="1"/>
          </p:cNvSpPr>
          <p:nvPr/>
        </p:nvSpPr>
        <p:spPr bwMode="auto">
          <a:xfrm>
            <a:off x="3132138" y="3860800"/>
            <a:ext cx="33194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were having lunch.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1" name="矩形 13"/>
          <p:cNvSpPr>
            <a:spLocks noChangeArrowheads="1"/>
          </p:cNvSpPr>
          <p:nvPr/>
        </p:nvSpPr>
        <p:spPr bwMode="auto">
          <a:xfrm>
            <a:off x="3059113" y="4581525"/>
            <a:ext cx="5976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was meeting a friend at a tea shop.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2" name="矩形 22"/>
          <p:cNvSpPr>
            <a:spLocks noChangeArrowheads="1"/>
          </p:cNvSpPr>
          <p:nvPr/>
        </p:nvSpPr>
        <p:spPr bwMode="auto">
          <a:xfrm>
            <a:off x="755650" y="5303838"/>
            <a:ext cx="80756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was going home on the underground.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  <p:bldP spid="8199" grpId="0"/>
      <p:bldP spid="8200" grpId="0"/>
      <p:bldP spid="8201" grpId="0"/>
      <p:bldP spid="82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20938"/>
            <a:ext cx="1862137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矩形 3"/>
          <p:cNvSpPr>
            <a:spLocks noChangeArrowheads="1"/>
          </p:cNvSpPr>
          <p:nvPr/>
        </p:nvSpPr>
        <p:spPr bwMode="auto">
          <a:xfrm>
            <a:off x="304800" y="765175"/>
            <a:ext cx="86407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We can also use the past continuous tense to talk about two actions happening at the same time in the past.</a:t>
            </a:r>
            <a:endParaRPr lang="en-US" altLang="zh-CN" sz="2800" b="1" i="1">
              <a:latin typeface="Times New Roman" panose="02020603050405020304" pitchFamily="18" charset="0"/>
            </a:endParaRPr>
          </a:p>
        </p:txBody>
      </p:sp>
      <p:sp>
        <p:nvSpPr>
          <p:cNvPr id="17411" name="圆角矩形标注 5"/>
          <p:cNvSpPr>
            <a:spLocks noChangeArrowheads="1"/>
          </p:cNvSpPr>
          <p:nvPr/>
        </p:nvSpPr>
        <p:spPr bwMode="auto">
          <a:xfrm>
            <a:off x="2393950" y="2565400"/>
            <a:ext cx="5346700" cy="935038"/>
          </a:xfrm>
          <a:prstGeom prst="wedgeRoundRectCallout">
            <a:avLst>
              <a:gd name="adj1" fmla="val -58796"/>
              <a:gd name="adj2" fmla="val 26032"/>
              <a:gd name="adj3" fmla="val 16667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While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I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was driving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my old car, I was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polluting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the city.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4652963"/>
            <a:ext cx="3671887" cy="538162"/>
          </a:xfrm>
          <a:ln>
            <a:solidFill>
              <a:srgbClr val="7030A0"/>
            </a:solidFill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7030A0"/>
                </a:solidFill>
              </a:rPr>
              <a:t>Things to remember</a:t>
            </a:r>
            <a:endParaRPr lang="en-US" altLang="zh-CN" sz="3200" b="1">
              <a:solidFill>
                <a:srgbClr val="7030A0"/>
              </a:solidFill>
            </a:endParaRPr>
          </a:p>
        </p:txBody>
      </p:sp>
      <p:sp>
        <p:nvSpPr>
          <p:cNvPr id="9223" name="Text Box 3"/>
          <p:cNvSpPr txBox="1">
            <a:spLocks noChangeArrowheads="1"/>
          </p:cNvSpPr>
          <p:nvPr/>
        </p:nvSpPr>
        <p:spPr bwMode="auto">
          <a:xfrm>
            <a:off x="1108075" y="5232400"/>
            <a:ext cx="6689725" cy="1077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Usually we use </a:t>
            </a:r>
            <a:r>
              <a:rPr lang="en-US" altLang="zh-CN" sz="3200" i="1">
                <a:solidFill>
                  <a:srgbClr val="FF0000"/>
                </a:solidFill>
                <a:latin typeface="Times New Roman" panose="02020603050405020304" pitchFamily="18" charset="0"/>
              </a:rPr>
              <a:t>while</a:t>
            </a:r>
            <a:r>
              <a:rPr lang="en-US" altLang="zh-CN" sz="3200">
                <a:latin typeface="Times New Roman" panose="02020603050405020304" pitchFamily="18" charset="0"/>
              </a:rPr>
              <a:t> to talk about two continuing actions in the past.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339975" y="3576638"/>
            <a:ext cx="62642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通常我们用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while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谈论过去两个持续进行的动作。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201613" y="620713"/>
            <a:ext cx="8907462" cy="12001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b="1" i="1" dirty="0">
                <a:solidFill>
                  <a:schemeClr val="tx1"/>
                </a:solidFill>
              </a:rPr>
              <a:t>B Super-smart is a smart computer and Ultra-smart is a smart robot. Look at their notes about what they did on Wednesday and complete the paragraph below.</a:t>
            </a:r>
            <a:endParaRPr lang="en-US" altLang="zh-CN" sz="2400" b="1" i="1" dirty="0">
              <a:solidFill>
                <a:schemeClr val="tx1"/>
              </a:solidFill>
            </a:endParaRPr>
          </a:p>
        </p:txBody>
      </p:sp>
      <p:pic>
        <p:nvPicPr>
          <p:cNvPr id="19458" name="图片 1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8278812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 txBox="1">
            <a:spLocks noChangeArrowheads="1"/>
          </p:cNvSpPr>
          <p:nvPr/>
        </p:nvSpPr>
        <p:spPr bwMode="auto">
          <a:xfrm>
            <a:off x="395288" y="692150"/>
            <a:ext cx="8353425" cy="560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While Super-smart (1)_______________ from the supermarket, Ultra-smart (2)___________________________ for Jacky. While Super-smart (3)_____________________________for David's family, Ultra-smart(4)________________ with Jacky's son. While Super-smart(5)_________________ Chinese, Ultra-smart(6)________________.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While Super-smart (7)______________________in the garden,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Ultra-smart and Jacky(8)________________.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While(9)___________________________ with David,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(10)__________</a:t>
            </a:r>
            <a:r>
              <a:rPr lang="zh-CN" altLang="en-US" sz="2800">
                <a:latin typeface="Times New Roman" panose="02020603050405020304" pitchFamily="18" charset="0"/>
              </a:rPr>
              <a:t>__________</a:t>
            </a:r>
            <a:r>
              <a:rPr lang="en-US" altLang="zh-CN" sz="2800">
                <a:latin typeface="Times New Roman" panose="02020603050405020304" pitchFamily="18" charset="0"/>
              </a:rPr>
              <a:t> afternoon tea.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1267" name="矩形 5"/>
          <p:cNvSpPr>
            <a:spLocks noChangeArrowheads="1"/>
          </p:cNvSpPr>
          <p:nvPr/>
        </p:nvSpPr>
        <p:spPr bwMode="auto">
          <a:xfrm>
            <a:off x="4140200" y="692150"/>
            <a:ext cx="2797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ordering food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68" name="矩形 7"/>
          <p:cNvSpPr>
            <a:spLocks noChangeArrowheads="1"/>
          </p:cNvSpPr>
          <p:nvPr/>
        </p:nvSpPr>
        <p:spPr bwMode="auto">
          <a:xfrm>
            <a:off x="827088" y="1685925"/>
            <a:ext cx="5476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 a new hydrogen car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69" name="矩形 9"/>
          <p:cNvSpPr>
            <a:spLocks noChangeArrowheads="1"/>
          </p:cNvSpPr>
          <p:nvPr/>
        </p:nvSpPr>
        <p:spPr bwMode="auto">
          <a:xfrm>
            <a:off x="2700338" y="2189163"/>
            <a:ext cx="58150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collecting holiday information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0" name="矩形 11"/>
          <p:cNvSpPr>
            <a:spLocks noChangeArrowheads="1"/>
          </p:cNvSpPr>
          <p:nvPr/>
        </p:nvSpPr>
        <p:spPr bwMode="auto">
          <a:xfrm>
            <a:off x="4787900" y="2622550"/>
            <a:ext cx="2913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playing games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1" name="矩形 13"/>
          <p:cNvSpPr>
            <a:spLocks noChangeArrowheads="1"/>
          </p:cNvSpPr>
          <p:nvPr/>
        </p:nvSpPr>
        <p:spPr bwMode="auto">
          <a:xfrm>
            <a:off x="5232400" y="3141663"/>
            <a:ext cx="3101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teaching David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2" name="矩形 15"/>
          <p:cNvSpPr>
            <a:spLocks noChangeArrowheads="1"/>
          </p:cNvSpPr>
          <p:nvPr/>
        </p:nvSpPr>
        <p:spPr bwMode="auto">
          <a:xfrm>
            <a:off x="3787775" y="3644900"/>
            <a:ext cx="279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 lunch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3" name="矩形 17"/>
          <p:cNvSpPr>
            <a:spLocks noChangeArrowheads="1"/>
          </p:cNvSpPr>
          <p:nvPr/>
        </p:nvSpPr>
        <p:spPr bwMode="auto">
          <a:xfrm>
            <a:off x="2771775" y="4149725"/>
            <a:ext cx="3689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checking the plants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4" name="矩形 19"/>
          <p:cNvSpPr>
            <a:spLocks noChangeArrowheads="1"/>
          </p:cNvSpPr>
          <p:nvPr/>
        </p:nvSpPr>
        <p:spPr bwMode="auto">
          <a:xfrm>
            <a:off x="4067175" y="4652963"/>
            <a:ext cx="3254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ere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playing football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5" name="矩形 21"/>
          <p:cNvSpPr>
            <a:spLocks noChangeArrowheads="1"/>
          </p:cNvSpPr>
          <p:nvPr/>
        </p:nvSpPr>
        <p:spPr bwMode="auto">
          <a:xfrm>
            <a:off x="1752600" y="5229225"/>
            <a:ext cx="5818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Super-smart was reading stories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1276" name="矩形 23"/>
          <p:cNvSpPr>
            <a:spLocks noChangeArrowheads="1"/>
          </p:cNvSpPr>
          <p:nvPr/>
        </p:nvSpPr>
        <p:spPr bwMode="auto">
          <a:xfrm>
            <a:off x="1117600" y="5661025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Ultra-smart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making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18487" cy="5603875"/>
          </a:xfrm>
        </p:spPr>
        <p:txBody>
          <a:bodyPr/>
          <a:lstStyle/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b="1"/>
              <a:t>一、选择最佳答案填空。</a:t>
            </a:r>
            <a:endParaRPr lang="zh-CN" altLang="en-US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)1. We ____ the classroom at half past two yesterday 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afternoon.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clean 		B. cleaned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have cleaned 	D. were cleaning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)2. When I saw him, he ____ a letter in his room.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writes 		B. wrote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was writing 	D. has written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)3. While I was cleaning the windows, Sally ____ water.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was carrying 	B. carries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carried 		D. was carried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(    )4. I was washing my clothes when the telephone ____.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A. rang 		B. has rung</a:t>
            </a:r>
            <a:endParaRPr lang="en-US" altLang="zh-CN"/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/>
              <a:t>		C. was rang 		D. was ringing</a:t>
            </a:r>
            <a:endParaRPr lang="zh-CN" altLang="en-U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11188" y="5057775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611188" y="1025525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11188" y="2681288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611188" y="3833813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836613"/>
            <a:ext cx="8147050" cy="5362575"/>
          </a:xfrm>
        </p:spPr>
        <p:txBody>
          <a:bodyPr/>
          <a:lstStyle/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zh-CN" altLang="en-US" sz="2800" b="1"/>
              <a:t>二、用括号内所给动词的适当形式填空。</a:t>
            </a:r>
            <a:endParaRPr lang="zh-CN" altLang="en-US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1. The children were not __________(dance) in the garden then.</a:t>
            </a:r>
            <a:endParaRPr lang="en-US" altLang="zh-CN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2. What was your brother __________ (do) when you were watching TV?</a:t>
            </a:r>
            <a:endParaRPr lang="en-US" altLang="zh-CN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3. When I saw them, they __________ (have) dinner.</a:t>
            </a:r>
            <a:endParaRPr lang="en-US" altLang="zh-CN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4. Lily was reading a book while Lucy __________ (listen) to music.</a:t>
            </a:r>
            <a:endParaRPr lang="en-US" altLang="zh-CN" sz="2800"/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/>
              <a:t>5. When it _____ (begin) to rain, I __________ (walk) in the street.</a:t>
            </a:r>
            <a:endParaRPr lang="zh-CN" altLang="en-US" sz="280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011863" y="4019550"/>
            <a:ext cx="2089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was listening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4284663" y="1412875"/>
            <a:ext cx="1512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dancing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4500563" y="2420938"/>
            <a:ext cx="1439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doing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4284663" y="3429000"/>
            <a:ext cx="223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were having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035175" y="5100638"/>
            <a:ext cx="62087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 began                             was walking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3454</Words>
  <Application>WPS 演示</Application>
  <PresentationFormat>全屏显示(4:3)</PresentationFormat>
  <Paragraphs>191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Bodoni MT Black</vt:lpstr>
      <vt:lpstr>Segoe Print</vt:lpstr>
      <vt:lpstr>Tw Cen MT</vt:lpstr>
      <vt:lpstr>Arial Unicode MS</vt:lpstr>
      <vt:lpstr>u7模板</vt:lpstr>
      <vt:lpstr>PowerPoint 演示文稿</vt:lpstr>
      <vt:lpstr>观察这些句子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Things to remember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熊佩</cp:lastModifiedBy>
  <cp:revision>25</cp:revision>
  <dcterms:created xsi:type="dcterms:W3CDTF">2017-01-09T01:06:00Z</dcterms:created>
  <dcterms:modified xsi:type="dcterms:W3CDTF">2020-07-17T07:43:28Z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