
<file path=[Content_Types].xml><?xml version="1.0" encoding="utf-8"?>
<Types xmlns="http://schemas.openxmlformats.org/package/2006/content-types">
  <Default Extension="png" ContentType="image/png"/>
  <Default Extension="tiff" ContentType="image/tif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427" r:id="rId6"/>
    <p:sldId id="1142" r:id="rId7"/>
    <p:sldId id="1143" r:id="rId8"/>
    <p:sldId id="1144" r:id="rId9"/>
    <p:sldId id="1145" r:id="rId10"/>
    <p:sldId id="1146" r:id="rId11"/>
    <p:sldId id="1147" r:id="rId12"/>
  </p:sldIdLst>
  <p:sldSz cx="12192000" cy="6858000"/>
  <p:notesSz cx="6858000" cy="9144000"/>
  <p:custDataLst>
    <p:tags r:id="rId17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72" userDrawn="1">
          <p15:clr>
            <a:srgbClr val="A4A3A4"/>
          </p15:clr>
        </p15:guide>
        <p15:guide id="2" pos="387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3F"/>
    <a:srgbClr val="37A76F"/>
    <a:srgbClr val="D5E8DF"/>
    <a:srgbClr val="EBF3D9"/>
    <a:srgbClr val="007F39"/>
    <a:srgbClr val="FFF07E"/>
    <a:srgbClr val="FFEF00"/>
    <a:srgbClr val="FFFFFF"/>
    <a:srgbClr val="EA8A30"/>
    <a:srgbClr val="009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72"/>
        <p:guide pos="3877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5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435"/>
            <a:ext cx="6832600" cy="572417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第1节　质量与密度的理解及相关计算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435"/>
            <a:ext cx="6271895" cy="572417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第1节　质量与密度的理解及相关计算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1969135" y="1860462"/>
            <a:ext cx="6718935" cy="2157272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质量与密度的理解及相关计算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第</a:t>
            </a:r>
            <a:r>
              <a:rPr lang="en-US" altLang="zh-CN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1</a:t>
            </a:r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节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5077" name="组合 23"/>
          <p:cNvGrpSpPr>
            <a:grpSpLocks noChangeAspect="1"/>
          </p:cNvGrpSpPr>
          <p:nvPr/>
        </p:nvGrpSpPr>
        <p:grpSpPr>
          <a:xfrm>
            <a:off x="367348" y="739140"/>
            <a:ext cx="2566988" cy="583564"/>
            <a:chOff x="728" y="8809"/>
            <a:chExt cx="4041" cy="918"/>
          </a:xfrm>
        </p:grpSpPr>
        <p:pic>
          <p:nvPicPr>
            <p:cNvPr id="45078" name="图片 6" descr="1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28" y="8809"/>
              <a:ext cx="1100" cy="9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5079" name="文本框 15"/>
            <p:cNvSpPr txBox="1"/>
            <p:nvPr/>
          </p:nvSpPr>
          <p:spPr>
            <a:xfrm>
              <a:off x="1783" y="8809"/>
              <a:ext cx="2986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3200" b="1"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rPr>
                <a:t>基础过关</a:t>
              </a:r>
              <a:endParaRPr lang="zh-CN" altLang="en-US" sz="3200" b="1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276860" y="1524000"/>
            <a:ext cx="1955165" cy="521970"/>
            <a:chOff x="13437" y="1837"/>
            <a:chExt cx="3079" cy="822"/>
          </a:xfrm>
        </p:grpSpPr>
        <p:pic>
          <p:nvPicPr>
            <p:cNvPr id="174" name="图片 9" descr="132"/>
            <p:cNvPicPr>
              <a:picLocks noChangeAspect="1"/>
            </p:cNvPicPr>
            <p:nvPr/>
          </p:nvPicPr>
          <p:blipFill>
            <a:blip r:embed="rId2"/>
            <a:srcRect l="20692"/>
            <a:stretch>
              <a:fillRect/>
            </a:stretch>
          </p:blipFill>
          <p:spPr>
            <a:xfrm>
              <a:off x="13548" y="1908"/>
              <a:ext cx="295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5" name="文本框 10"/>
            <p:cNvSpPr txBox="1"/>
            <p:nvPr/>
          </p:nvSpPr>
          <p:spPr>
            <a:xfrm>
              <a:off x="13437" y="1837"/>
              <a:ext cx="221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命题点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76" name="文本框 10"/>
            <p:cNvSpPr txBox="1"/>
            <p:nvPr/>
          </p:nvSpPr>
          <p:spPr>
            <a:xfrm>
              <a:off x="15734" y="18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318770" y="2172335"/>
            <a:ext cx="1083373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t"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陕西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下列物体的质量最接近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50 kg</a:t>
            </a:r>
            <a:r>
              <a:rPr lang="zh-CN" sz="3200" b="1">
                <a:ea typeface="宋体" panose="02010600030101010101" pitchFamily="2" charset="-122"/>
              </a:rPr>
              <a:t>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一枚硬币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一个鸡蛋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zh-CN" sz="3200" b="1">
                <a:ea typeface="宋体" panose="02010600030101010101" pitchFamily="2" charset="-122"/>
              </a:rPr>
              <a:t>一支铅笔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一名中学生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394585" y="1493520"/>
            <a:ext cx="467423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sz="3200" b="1">
                <a:ea typeface="黑体" panose="02010609060101010101" charset="-122"/>
                <a:sym typeface="+mn-ea"/>
              </a:rPr>
              <a:t>质量、密度的估测及理解</a:t>
            </a:r>
            <a:endParaRPr lang="zh-CN" altLang="en-US" sz="3200" b="1">
              <a:ea typeface="黑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912225" y="2410460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3530" y="961390"/>
            <a:ext cx="1154493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                               </a:t>
            </a:r>
            <a:r>
              <a:rPr lang="zh-CN" sz="3200" b="1">
                <a:ea typeface="宋体" panose="02010600030101010101" pitchFamily="2" charset="-122"/>
              </a:rPr>
              <a:t>影视剧拍摄中倒塌的楼房、滚落的石块等道具通常是用泡沫塑料制作的，这因为泡沫塑料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质量小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密度小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zh-CN" sz="3200" b="1">
                <a:ea typeface="宋体" panose="02010600030101010101" pitchFamily="2" charset="-122"/>
              </a:rPr>
              <a:t>硬度小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弹性好</a:t>
            </a:r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883285" y="1199515"/>
            <a:ext cx="3592830" cy="523875"/>
            <a:chOff x="4615" y="4475"/>
            <a:chExt cx="5658" cy="825"/>
          </a:xfrm>
        </p:grpSpPr>
        <p:pic>
          <p:nvPicPr>
            <p:cNvPr id="68" name="图片 67" descr="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615" y="4475"/>
              <a:ext cx="5658" cy="814"/>
            </a:xfrm>
            <a:prstGeom prst="rect">
              <a:avLst/>
            </a:prstGeom>
          </p:spPr>
        </p:pic>
        <p:sp>
          <p:nvSpPr>
            <p:cNvPr id="69" name="文本框 5"/>
            <p:cNvSpPr txBox="1"/>
            <p:nvPr/>
          </p:nvSpPr>
          <p:spPr>
            <a:xfrm>
              <a:off x="4754" y="4478"/>
              <a:ext cx="5355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2022</a:t>
              </a: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年版课标素材题</a:t>
              </a:r>
              <a:endPara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9699625" y="1940560"/>
            <a:ext cx="4540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4165" y="794385"/>
            <a:ext cx="1152461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(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 </a:t>
            </a:r>
            <a:r>
              <a:rPr lang="zh-CN" sz="3200" b="1">
                <a:ea typeface="黑体" panose="02010609060101010101" charset="-122"/>
              </a:rPr>
              <a:t>沪粤八上习题改编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小桂带了一瓶水进入中考考场，在考试过程中，小桂喝掉一部分水后，瓶中水的质量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、密度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均选填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增大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endParaRPr lang="zh-CN" altLang="en-US"/>
          </a:p>
        </p:txBody>
      </p:sp>
      <p:pic>
        <p:nvPicPr>
          <p:cNvPr id="207" name="图片 2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5210" y="1102995"/>
            <a:ext cx="636164" cy="432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298940" y="170243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减小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1051560" y="243522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不变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14325" y="621030"/>
            <a:ext cx="1154366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常州改编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在空间站失重环境下，书写并非易事．用钢笔书写，墨水不会自动往下流，导致书写断断续续．如图所示为设计出的一款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太空圆珠笔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．书写过程中，笔尖与纸张的摩擦类型属于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摩擦，笔芯内氮气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的质量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，密度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________.</a:t>
            </a:r>
            <a:endParaRPr lang="zh-CN" altLang="en-US"/>
          </a:p>
        </p:txBody>
      </p:sp>
      <p:pic>
        <p:nvPicPr>
          <p:cNvPr id="2" name="图片 -21474824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04710" y="3034030"/>
            <a:ext cx="4345940" cy="21996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336165" y="299593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滚动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1859280" y="372554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不变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4775835" y="372554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变小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3" name="组合 172"/>
          <p:cNvGrpSpPr/>
          <p:nvPr/>
        </p:nvGrpSpPr>
        <p:grpSpPr>
          <a:xfrm>
            <a:off x="276860" y="866775"/>
            <a:ext cx="1955800" cy="521970"/>
            <a:chOff x="13437" y="1837"/>
            <a:chExt cx="3080" cy="822"/>
          </a:xfrm>
        </p:grpSpPr>
        <p:pic>
          <p:nvPicPr>
            <p:cNvPr id="174" name="图片 9" descr="132"/>
            <p:cNvPicPr>
              <a:picLocks noChangeAspect="1"/>
            </p:cNvPicPr>
            <p:nvPr/>
          </p:nvPicPr>
          <p:blipFill>
            <a:blip r:embed="rId1"/>
            <a:srcRect l="20692"/>
            <a:stretch>
              <a:fillRect/>
            </a:stretch>
          </p:blipFill>
          <p:spPr>
            <a:xfrm>
              <a:off x="13548" y="1908"/>
              <a:ext cx="295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5" name="文本框 10"/>
            <p:cNvSpPr txBox="1"/>
            <p:nvPr/>
          </p:nvSpPr>
          <p:spPr>
            <a:xfrm>
              <a:off x="13437" y="1837"/>
              <a:ext cx="221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命题点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76" name="文本框 10"/>
            <p:cNvSpPr txBox="1"/>
            <p:nvPr/>
          </p:nvSpPr>
          <p:spPr>
            <a:xfrm>
              <a:off x="15734" y="18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318135" y="1382395"/>
            <a:ext cx="1149096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攀枝花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嫦娥五号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成功从月球表面采回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1 731 g</a:t>
            </a:r>
            <a:r>
              <a:rPr lang="zh-CN" sz="3200" b="1">
                <a:ea typeface="宋体" panose="02010600030101010101" pitchFamily="2" charset="-122"/>
              </a:rPr>
              <a:t>月壤样品，标志着我国的探月工程取得了巨大的成就．在月壤样品返回地球的途中，其质量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变大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变小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r>
              <a:rPr lang="zh-CN" sz="3200" b="1">
                <a:ea typeface="宋体" panose="02010600030101010101" pitchFamily="2" charset="-122"/>
              </a:rPr>
              <a:t>月壤样品的密度与干燥的细沙接近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1.5 g/cm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，样品的体积约为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365375" y="835660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ea typeface="黑体" panose="02010609060101010101" charset="-122"/>
                <a:sym typeface="+mn-ea"/>
              </a:rPr>
              <a:t>密度的相关计算</a:t>
            </a:r>
            <a:endParaRPr lang="zh-CN" altLang="en-US" sz="3200" b="1">
              <a:ea typeface="黑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950970" y="302387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不变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606425" y="4519930"/>
            <a:ext cx="1097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1 154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3215" y="826770"/>
            <a:ext cx="1153287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(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 </a:t>
            </a:r>
            <a:r>
              <a:rPr lang="zh-CN" sz="3200" b="1">
                <a:ea typeface="黑体" panose="02010609060101010101" charset="-122"/>
              </a:rPr>
              <a:t>人教八上习题改编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有一只质量为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200 g</a:t>
            </a:r>
            <a:r>
              <a:rPr lang="zh-CN" sz="3200" b="1">
                <a:ea typeface="宋体" panose="02010600030101010101" pitchFamily="2" charset="-122"/>
              </a:rPr>
              <a:t>的玻璃瓶，当瓶内装满水时，瓶和水的总质量为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700 g</a:t>
            </a:r>
            <a:r>
              <a:rPr lang="zh-CN" sz="3200" b="1">
                <a:ea typeface="宋体" panose="02010600030101010101" pitchFamily="2" charset="-122"/>
              </a:rPr>
              <a:t>，则玻璃瓶的容积是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，用此瓶装某液体，最多能装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400 g</a:t>
            </a:r>
            <a:r>
              <a:rPr lang="zh-CN" sz="3200" b="1">
                <a:ea typeface="宋体" panose="02010600030101010101" pitchFamily="2" charset="-122"/>
              </a:rPr>
              <a:t>液体，这种液体的密度为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zh-CN" altLang="en-US"/>
          </a:p>
        </p:txBody>
      </p:sp>
      <p:pic>
        <p:nvPicPr>
          <p:cNvPr id="207" name="图片 2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6480" y="1113155"/>
            <a:ext cx="636164" cy="432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44220" y="2513965"/>
            <a:ext cx="792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500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2468880" y="3225800"/>
            <a:ext cx="16376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0.8×10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3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34010" y="730250"/>
            <a:ext cx="115036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枣庄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由不同材料组成的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、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zh-CN" sz="3200" b="1">
                <a:ea typeface="宋体" panose="02010600030101010101" pitchFamily="2" charset="-122"/>
              </a:rPr>
              <a:t>三个实心物体，它们的体积与质量的关系如图所示，则密度最大的是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物体，它的密度是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zh-CN" altLang="en-US"/>
          </a:p>
        </p:txBody>
      </p:sp>
      <p:pic>
        <p:nvPicPr>
          <p:cNvPr id="2" name="图片 -21474824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51325" y="3389630"/>
            <a:ext cx="3689350" cy="25120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196070" y="1681480"/>
            <a:ext cx="3632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c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6302375" y="2421890"/>
            <a:ext cx="13328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2×10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3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4.xml><?xml version="1.0" encoding="utf-8"?>
<p:tagLst xmlns:p="http://schemas.openxmlformats.org/presentationml/2006/main">
  <p:tag name="PA" val="v5.2.11"/>
</p:tagLst>
</file>

<file path=ppt/tags/tag5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883</Words>
  <Application>WPS 演示</Application>
  <PresentationFormat>宽屏</PresentationFormat>
  <Paragraphs>65</Paragraphs>
  <Slides>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3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华文楷体</vt:lpstr>
      <vt:lpstr>Wingdings</vt:lpstr>
      <vt:lpstr>Arial Unicode MS</vt:lpstr>
      <vt:lpstr>Calibri</vt:lpstr>
      <vt:lpstr>物理课件咨询：18092199615（微信）   1045472853（QQ）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694</cp:revision>
  <dcterms:created xsi:type="dcterms:W3CDTF">2019-06-19T02:08:00Z</dcterms:created>
  <dcterms:modified xsi:type="dcterms:W3CDTF">2023-06-19T03:31:42Z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