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wdp" ContentType="image/vnd.ms-photo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64" r:id="rId4"/>
    <p:sldMasterId id="2147483668" r:id="rId5"/>
    <p:sldMasterId id="2147483672" r:id="rId6"/>
    <p:sldMasterId id="2147483676" r:id="rId7"/>
    <p:sldMasterId id="2147483680" r:id="rId8"/>
    <p:sldMasterId id="2147483684" r:id="rId9"/>
    <p:sldMasterId id="2147483688" r:id="rId10"/>
    <p:sldMasterId id="2147483692" r:id="rId11"/>
  </p:sldMasterIdLst>
  <p:notesMasterIdLst>
    <p:notesMasterId r:id="rId71"/>
  </p:notesMasterIdLst>
  <p:sldIdLst>
    <p:sldId id="724" r:id="rId12"/>
    <p:sldId id="725" r:id="rId13"/>
    <p:sldId id="525" r:id="rId14"/>
    <p:sldId id="526" r:id="rId15"/>
    <p:sldId id="527" r:id="rId16"/>
    <p:sldId id="528" r:id="rId17"/>
    <p:sldId id="529" r:id="rId18"/>
    <p:sldId id="530" r:id="rId19"/>
    <p:sldId id="531" r:id="rId20"/>
    <p:sldId id="532" r:id="rId21"/>
    <p:sldId id="533" r:id="rId22"/>
    <p:sldId id="534" r:id="rId23"/>
    <p:sldId id="535" r:id="rId24"/>
    <p:sldId id="536" r:id="rId25"/>
    <p:sldId id="537" r:id="rId26"/>
    <p:sldId id="538" r:id="rId27"/>
    <p:sldId id="539" r:id="rId28"/>
    <p:sldId id="541" r:id="rId29"/>
    <p:sldId id="543" r:id="rId30"/>
    <p:sldId id="577" r:id="rId31"/>
    <p:sldId id="579" r:id="rId32"/>
    <p:sldId id="578" r:id="rId33"/>
    <p:sldId id="580" r:id="rId34"/>
    <p:sldId id="582" r:id="rId35"/>
    <p:sldId id="727" r:id="rId36"/>
    <p:sldId id="584" r:id="rId37"/>
    <p:sldId id="585" r:id="rId38"/>
    <p:sldId id="586" r:id="rId39"/>
    <p:sldId id="615" r:id="rId40"/>
    <p:sldId id="663" r:id="rId41"/>
    <p:sldId id="664" r:id="rId42"/>
    <p:sldId id="665" r:id="rId43"/>
    <p:sldId id="666" r:id="rId44"/>
    <p:sldId id="667" r:id="rId45"/>
    <p:sldId id="668" r:id="rId46"/>
    <p:sldId id="671" r:id="rId47"/>
    <p:sldId id="670" r:id="rId48"/>
    <p:sldId id="672" r:id="rId49"/>
    <p:sldId id="673" r:id="rId50"/>
    <p:sldId id="674" r:id="rId51"/>
    <p:sldId id="675" r:id="rId52"/>
    <p:sldId id="676" r:id="rId53"/>
    <p:sldId id="678" r:id="rId54"/>
    <p:sldId id="679" r:id="rId55"/>
    <p:sldId id="680" r:id="rId56"/>
    <p:sldId id="658" r:id="rId57"/>
    <p:sldId id="728" r:id="rId58"/>
    <p:sldId id="738" r:id="rId59"/>
    <p:sldId id="685" r:id="rId60"/>
    <p:sldId id="741" r:id="rId61"/>
    <p:sldId id="743" r:id="rId62"/>
    <p:sldId id="730" r:id="rId63"/>
    <p:sldId id="737" r:id="rId64"/>
    <p:sldId id="686" r:id="rId65"/>
    <p:sldId id="684" r:id="rId66"/>
    <p:sldId id="718" r:id="rId67"/>
    <p:sldId id="719" r:id="rId68"/>
    <p:sldId id="721" r:id="rId69"/>
    <p:sldId id="297" r:id="rId70"/>
  </p:sldIdLst>
  <p:sldSz cx="12190095" cy="685927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默认节" id="{2268fd10-dd51-4943-b651-2f8be1573f60}">
          <p14:sldIdLst>
            <p14:sldId id="724"/>
            <p14:sldId id="725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541"/>
            <p14:sldId id="543"/>
            <p14:sldId id="577"/>
            <p14:sldId id="579"/>
            <p14:sldId id="578"/>
            <p14:sldId id="580"/>
            <p14:sldId id="582"/>
            <p14:sldId id="727"/>
            <p14:sldId id="584"/>
            <p14:sldId id="585"/>
            <p14:sldId id="586"/>
            <p14:sldId id="615"/>
            <p14:sldId id="663"/>
            <p14:sldId id="664"/>
            <p14:sldId id="665"/>
            <p14:sldId id="666"/>
            <p14:sldId id="667"/>
            <p14:sldId id="668"/>
            <p14:sldId id="671"/>
            <p14:sldId id="670"/>
            <p14:sldId id="672"/>
            <p14:sldId id="673"/>
            <p14:sldId id="674"/>
            <p14:sldId id="675"/>
            <p14:sldId id="676"/>
            <p14:sldId id="678"/>
            <p14:sldId id="679"/>
            <p14:sldId id="680"/>
            <p14:sldId id="658"/>
            <p14:sldId id="738"/>
            <p14:sldId id="685"/>
            <p14:sldId id="741"/>
            <p14:sldId id="743"/>
            <p14:sldId id="730"/>
            <p14:sldId id="728"/>
          </p14:sldIdLst>
        </p14:section>
        <p14:section name="无标题节" id="{0c7f5408-0a05-44d7-9b55-452a842dbf0d}">
          <p14:sldIdLst>
            <p14:sldId id="737"/>
            <p14:sldId id="686"/>
            <p14:sldId id="684"/>
            <p14:sldId id="718"/>
            <p14:sldId id="719"/>
            <p14:sldId id="721"/>
            <p14:sldId id="29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2C94"/>
    <a:srgbClr val="1FBCE4"/>
    <a:srgbClr val="F162D1"/>
    <a:srgbClr val="01808F"/>
    <a:srgbClr val="3296A8"/>
    <a:srgbClr val="6D8AAB"/>
    <a:srgbClr val="31709C"/>
    <a:srgbClr val="7697B3"/>
    <a:srgbClr val="6FA094"/>
    <a:srgbClr val="94BC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115" autoAdjust="0"/>
    <p:restoredTop sz="97778" autoAdjust="0"/>
  </p:normalViewPr>
  <p:slideViewPr>
    <p:cSldViewPr snapToGrid="0" showGuides="1">
      <p:cViewPr varScale="1">
        <p:scale>
          <a:sx n="85" d="100"/>
          <a:sy n="85" d="100"/>
        </p:scale>
        <p:origin x="-355" y="-230"/>
      </p:cViewPr>
      <p:guideLst>
        <p:guide orient="horz" pos="2150"/>
        <p:guide pos="383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Master" Target="slideMasters/slideMaster8.xml"/><Relationship Id="rId8" Type="http://schemas.openxmlformats.org/officeDocument/2006/relationships/slideMaster" Target="slideMasters/slideMaster7.xml"/><Relationship Id="rId74" Type="http://schemas.openxmlformats.org/officeDocument/2006/relationships/tableStyles" Target="tableStyles.xml"/><Relationship Id="rId73" Type="http://schemas.openxmlformats.org/officeDocument/2006/relationships/viewProps" Target="viewProps.xml"/><Relationship Id="rId72" Type="http://schemas.openxmlformats.org/officeDocument/2006/relationships/presProps" Target="presProps.xml"/><Relationship Id="rId71" Type="http://schemas.openxmlformats.org/officeDocument/2006/relationships/notesMaster" Target="notesMasters/notesMaster1.xml"/><Relationship Id="rId70" Type="http://schemas.openxmlformats.org/officeDocument/2006/relationships/slide" Target="slides/slide59.xml"/><Relationship Id="rId7" Type="http://schemas.openxmlformats.org/officeDocument/2006/relationships/slideMaster" Target="slideMasters/slideMaster6.xml"/><Relationship Id="rId69" Type="http://schemas.openxmlformats.org/officeDocument/2006/relationships/slide" Target="slides/slide58.xml"/><Relationship Id="rId68" Type="http://schemas.openxmlformats.org/officeDocument/2006/relationships/slide" Target="slides/slide57.xml"/><Relationship Id="rId67" Type="http://schemas.openxmlformats.org/officeDocument/2006/relationships/slide" Target="slides/slide56.xml"/><Relationship Id="rId66" Type="http://schemas.openxmlformats.org/officeDocument/2006/relationships/slide" Target="slides/slide55.xml"/><Relationship Id="rId65" Type="http://schemas.openxmlformats.org/officeDocument/2006/relationships/slide" Target="slides/slide54.xml"/><Relationship Id="rId64" Type="http://schemas.openxmlformats.org/officeDocument/2006/relationships/slide" Target="slides/slide53.xml"/><Relationship Id="rId63" Type="http://schemas.openxmlformats.org/officeDocument/2006/relationships/slide" Target="slides/slide52.xml"/><Relationship Id="rId62" Type="http://schemas.openxmlformats.org/officeDocument/2006/relationships/slide" Target="slides/slide51.xml"/><Relationship Id="rId61" Type="http://schemas.openxmlformats.org/officeDocument/2006/relationships/slide" Target="slides/slide50.xml"/><Relationship Id="rId60" Type="http://schemas.openxmlformats.org/officeDocument/2006/relationships/slide" Target="slides/slide49.xml"/><Relationship Id="rId6" Type="http://schemas.openxmlformats.org/officeDocument/2006/relationships/slideMaster" Target="slideMasters/slideMaster5.xml"/><Relationship Id="rId59" Type="http://schemas.openxmlformats.org/officeDocument/2006/relationships/slide" Target="slides/slide48.xml"/><Relationship Id="rId58" Type="http://schemas.openxmlformats.org/officeDocument/2006/relationships/slide" Target="slides/slide47.xml"/><Relationship Id="rId57" Type="http://schemas.openxmlformats.org/officeDocument/2006/relationships/slide" Target="slides/slide46.xml"/><Relationship Id="rId56" Type="http://schemas.openxmlformats.org/officeDocument/2006/relationships/slide" Target="slides/slide45.xml"/><Relationship Id="rId55" Type="http://schemas.openxmlformats.org/officeDocument/2006/relationships/slide" Target="slides/slide44.xml"/><Relationship Id="rId54" Type="http://schemas.openxmlformats.org/officeDocument/2006/relationships/slide" Target="slides/slide43.xml"/><Relationship Id="rId53" Type="http://schemas.openxmlformats.org/officeDocument/2006/relationships/slide" Target="slides/slide42.xml"/><Relationship Id="rId52" Type="http://schemas.openxmlformats.org/officeDocument/2006/relationships/slide" Target="slides/slide41.xml"/><Relationship Id="rId51" Type="http://schemas.openxmlformats.org/officeDocument/2006/relationships/slide" Target="slides/slide40.xml"/><Relationship Id="rId50" Type="http://schemas.openxmlformats.org/officeDocument/2006/relationships/slide" Target="slides/slide39.xml"/><Relationship Id="rId5" Type="http://schemas.openxmlformats.org/officeDocument/2006/relationships/slideMaster" Target="slideMasters/slideMaster4.xml"/><Relationship Id="rId49" Type="http://schemas.openxmlformats.org/officeDocument/2006/relationships/slide" Target="slides/slide38.xml"/><Relationship Id="rId48" Type="http://schemas.openxmlformats.org/officeDocument/2006/relationships/slide" Target="slides/slide37.xml"/><Relationship Id="rId47" Type="http://schemas.openxmlformats.org/officeDocument/2006/relationships/slide" Target="slides/slide36.xml"/><Relationship Id="rId46" Type="http://schemas.openxmlformats.org/officeDocument/2006/relationships/slide" Target="slides/slide35.xml"/><Relationship Id="rId45" Type="http://schemas.openxmlformats.org/officeDocument/2006/relationships/slide" Target="slides/slide34.xml"/><Relationship Id="rId44" Type="http://schemas.openxmlformats.org/officeDocument/2006/relationships/slide" Target="slides/slide33.xml"/><Relationship Id="rId43" Type="http://schemas.openxmlformats.org/officeDocument/2006/relationships/slide" Target="slides/slide32.xml"/><Relationship Id="rId42" Type="http://schemas.openxmlformats.org/officeDocument/2006/relationships/slide" Target="slides/slide31.xml"/><Relationship Id="rId41" Type="http://schemas.openxmlformats.org/officeDocument/2006/relationships/slide" Target="slides/slide30.xml"/><Relationship Id="rId40" Type="http://schemas.openxmlformats.org/officeDocument/2006/relationships/slide" Target="slides/slide29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28.xml"/><Relationship Id="rId38" Type="http://schemas.openxmlformats.org/officeDocument/2006/relationships/slide" Target="slides/slide27.xml"/><Relationship Id="rId37" Type="http://schemas.openxmlformats.org/officeDocument/2006/relationships/slide" Target="slides/slide26.xml"/><Relationship Id="rId36" Type="http://schemas.openxmlformats.org/officeDocument/2006/relationships/slide" Target="slides/slide25.xml"/><Relationship Id="rId35" Type="http://schemas.openxmlformats.org/officeDocument/2006/relationships/slide" Target="slides/slide24.xml"/><Relationship Id="rId34" Type="http://schemas.openxmlformats.org/officeDocument/2006/relationships/slide" Target="slides/slide23.xml"/><Relationship Id="rId33" Type="http://schemas.openxmlformats.org/officeDocument/2006/relationships/slide" Target="slides/slide22.xml"/><Relationship Id="rId32" Type="http://schemas.openxmlformats.org/officeDocument/2006/relationships/slide" Target="slides/slide21.xml"/><Relationship Id="rId31" Type="http://schemas.openxmlformats.org/officeDocument/2006/relationships/slide" Target="slides/slide20.xml"/><Relationship Id="rId30" Type="http://schemas.openxmlformats.org/officeDocument/2006/relationships/slide" Target="slides/slide19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18.xml"/><Relationship Id="rId28" Type="http://schemas.openxmlformats.org/officeDocument/2006/relationships/slide" Target="slides/slide17.xml"/><Relationship Id="rId27" Type="http://schemas.openxmlformats.org/officeDocument/2006/relationships/slide" Target="slides/slide16.xml"/><Relationship Id="rId26" Type="http://schemas.openxmlformats.org/officeDocument/2006/relationships/slide" Target="slides/slide15.xml"/><Relationship Id="rId25" Type="http://schemas.openxmlformats.org/officeDocument/2006/relationships/slide" Target="slides/slide14.xml"/><Relationship Id="rId24" Type="http://schemas.openxmlformats.org/officeDocument/2006/relationships/slide" Target="slides/slide13.xml"/><Relationship Id="rId23" Type="http://schemas.openxmlformats.org/officeDocument/2006/relationships/slide" Target="slides/slide12.xml"/><Relationship Id="rId22" Type="http://schemas.openxmlformats.org/officeDocument/2006/relationships/slide" Target="slides/slide11.xml"/><Relationship Id="rId21" Type="http://schemas.openxmlformats.org/officeDocument/2006/relationships/slide" Target="slides/slide10.xml"/><Relationship Id="rId20" Type="http://schemas.openxmlformats.org/officeDocument/2006/relationships/slide" Target="slides/slide9.xml"/><Relationship Id="rId2" Type="http://schemas.openxmlformats.org/officeDocument/2006/relationships/theme" Target="theme/theme1.xml"/><Relationship Id="rId19" Type="http://schemas.openxmlformats.org/officeDocument/2006/relationships/slide" Target="slides/slide8.xml"/><Relationship Id="rId18" Type="http://schemas.openxmlformats.org/officeDocument/2006/relationships/slide" Target="slides/slide7.xml"/><Relationship Id="rId17" Type="http://schemas.openxmlformats.org/officeDocument/2006/relationships/slide" Target="slides/slide6.xml"/><Relationship Id="rId16" Type="http://schemas.openxmlformats.org/officeDocument/2006/relationships/slide" Target="slides/slide5.xml"/><Relationship Id="rId15" Type="http://schemas.openxmlformats.org/officeDocument/2006/relationships/slide" Target="slides/slide4.xml"/><Relationship Id="rId14" Type="http://schemas.openxmlformats.org/officeDocument/2006/relationships/slide" Target="slides/slide3.xml"/><Relationship Id="rId13" Type="http://schemas.openxmlformats.org/officeDocument/2006/relationships/slide" Target="slides/slide2.xml"/><Relationship Id="rId12" Type="http://schemas.openxmlformats.org/officeDocument/2006/relationships/slide" Target="slides/slide1.xml"/><Relationship Id="rId11" Type="http://schemas.openxmlformats.org/officeDocument/2006/relationships/slideMaster" Target="slideMasters/slideMaster10.xml"/><Relationship Id="rId10" Type="http://schemas.openxmlformats.org/officeDocument/2006/relationships/slideMaster" Target="slideMasters/slideMaster9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12C8C0-A3D3-487B-AECC-CB6663EAE28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7.xml"/></Relationships>
</file>

<file path=ppt/slideLayouts/_rels/slideLayout28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8.xml"/></Relationships>
</file>

<file path=ppt/slideLayouts/_rels/slideLayout31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8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9.xml"/></Relationships>
</file>

<file path=ppt/slideLayouts/_rels/slideLayout34.xml.rels><?xml version="1.0" encoding="UTF-8" standalone="yes"?>
<Relationships xmlns="http://schemas.openxmlformats.org/package/2006/relationships"><Relationship Id="rId4" Type="http://schemas.microsoft.com/office/2007/relationships/hdphoto" Target="../media/hdphoto1.wdp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9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802" y="1122624"/>
            <a:ext cx="9142810" cy="238815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3802" y="3602873"/>
            <a:ext cx="9142810" cy="165614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743" y="1710135"/>
            <a:ext cx="10514231" cy="285339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743" y="4590527"/>
            <a:ext cx="10514231" cy="150053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091" y="1826048"/>
            <a:ext cx="5180926" cy="435234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1396" y="1826048"/>
            <a:ext cx="5180926" cy="435234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80" y="365211"/>
            <a:ext cx="10514231" cy="132587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679" y="1681553"/>
            <a:ext cx="5157116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679" y="2505656"/>
            <a:ext cx="5157116" cy="3685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1398" y="1681553"/>
            <a:ext cx="5182513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1398" y="2505656"/>
            <a:ext cx="5182513" cy="3685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79" y="457307"/>
            <a:ext cx="3931725" cy="16005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2514" y="987654"/>
            <a:ext cx="6171397" cy="487475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679" y="2057877"/>
            <a:ext cx="3931725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79" y="457307"/>
            <a:ext cx="3931725" cy="16005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2514" y="987654"/>
            <a:ext cx="6171397" cy="487475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679" y="2057877"/>
            <a:ext cx="3931725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3764" y="365209"/>
            <a:ext cx="2628558" cy="581318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092" y="365209"/>
            <a:ext cx="7733293" cy="5813184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  <p:hf hd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  <p:hf hd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  <p:hf hd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  <p:hf hd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  <p:hf hd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  <p:hf hd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282" y="2130922"/>
            <a:ext cx="10361851" cy="147036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563" y="3887100"/>
            <a:ext cx="8533289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6E9206-D2D6-4057-92D4-39C87A03E66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52E9E1-D97D-4C90-BB96-FA1ED58B786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2960" y="4407923"/>
            <a:ext cx="10361851" cy="1362390"/>
          </a:xfrm>
        </p:spPr>
        <p:txBody>
          <a:bodyPr anchor="t"/>
          <a:lstStyle>
            <a:lvl1pPr algn="l">
              <a:defRPr sz="5400" b="1" cap="all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2960" y="2907387"/>
            <a:ext cx="10361851" cy="1500534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20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28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80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6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2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4779EE-1E16-4CC5-A459-C716090F6017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522" y="1600572"/>
            <a:ext cx="5384099" cy="4527011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6794" y="1600572"/>
            <a:ext cx="5384099" cy="4527011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11C9F-D64E-4824-A709-CF61DE4E0BD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2" y="1535469"/>
            <a:ext cx="5386216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200" b="1"/>
            </a:lvl4pPr>
            <a:lvl5pPr marL="2438400" indent="0">
              <a:buNone/>
              <a:defRPr sz="2200" b="1"/>
            </a:lvl5pPr>
            <a:lvl6pPr marL="3048000" indent="0">
              <a:buNone/>
              <a:defRPr sz="2200" b="1"/>
            </a:lvl6pPr>
            <a:lvl7pPr marL="3657600" indent="0">
              <a:buNone/>
              <a:defRPr sz="2200" b="1"/>
            </a:lvl7pPr>
            <a:lvl8pPr marL="4267200" indent="0">
              <a:buNone/>
              <a:defRPr sz="2200" b="1"/>
            </a:lvl8pPr>
            <a:lvl9pPr marL="487680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22" y="2175380"/>
            <a:ext cx="5386216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2567" y="1535469"/>
            <a:ext cx="5388332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200" b="1"/>
            </a:lvl4pPr>
            <a:lvl5pPr marL="2438400" indent="0">
              <a:buNone/>
              <a:defRPr sz="2200" b="1"/>
            </a:lvl5pPr>
            <a:lvl6pPr marL="3048000" indent="0">
              <a:buNone/>
              <a:defRPr sz="2200" b="1"/>
            </a:lvl6pPr>
            <a:lvl7pPr marL="3657600" indent="0">
              <a:buNone/>
              <a:defRPr sz="2200" b="1"/>
            </a:lvl7pPr>
            <a:lvl8pPr marL="4267200" indent="0">
              <a:buNone/>
              <a:defRPr sz="2200" b="1"/>
            </a:lvl8pPr>
            <a:lvl9pPr marL="487680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2567" y="2175380"/>
            <a:ext cx="5388332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4318BD-B3C6-4D4B-B871-C29490A2E55A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4CAFC4-799C-4CDE-B92B-8C262F06CF3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/>
          <p:nvPr userDrawn="1"/>
        </p:nvSpPr>
        <p:spPr>
          <a:xfrm>
            <a:off x="1139485" y="1031497"/>
            <a:ext cx="9911444" cy="429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圆角矩形 5"/>
          <p:cNvSpPr/>
          <p:nvPr userDrawn="1"/>
        </p:nvSpPr>
        <p:spPr>
          <a:xfrm>
            <a:off x="5899289" y="6453393"/>
            <a:ext cx="391838" cy="22015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729073-8FFE-4F18-B513-07581FC6638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4672992" y="6397708"/>
            <a:ext cx="2844430" cy="365210"/>
          </a:xfrm>
        </p:spPr>
        <p:txBody>
          <a:bodyPr/>
          <a:lstStyle>
            <a:lvl1pPr algn="ctr">
              <a:defRPr>
                <a:latin typeface="ITC Avant Garde Std Bk" panose="020B0502020202020204" pitchFamily="34" charset="0"/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24" y="273113"/>
            <a:ext cx="4010562" cy="116232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113" y="273117"/>
            <a:ext cx="6814780" cy="5854468"/>
          </a:xfrm>
        </p:spPr>
        <p:txBody>
          <a:bodyPr/>
          <a:lstStyle>
            <a:lvl1pPr>
              <a:defRPr sz="4300"/>
            </a:lvl1pPr>
            <a:lvl2pPr>
              <a:defRPr sz="38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24" y="1435437"/>
            <a:ext cx="4010562" cy="46921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4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C7FCF6-76BD-4495-B08F-4C059D2BA31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406" y="4801714"/>
            <a:ext cx="7314248" cy="56687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406" y="612918"/>
            <a:ext cx="7314248" cy="4115753"/>
          </a:xfrm>
        </p:spPr>
        <p:txBody>
          <a:bodyPr/>
          <a:lstStyle>
            <a:lvl1pPr marL="0" indent="0">
              <a:buNone/>
              <a:defRPr sz="4300"/>
            </a:lvl1pPr>
            <a:lvl2pPr marL="609600" indent="0">
              <a:buNone/>
              <a:defRPr sz="3800"/>
            </a:lvl2pPr>
            <a:lvl3pPr marL="1219200" indent="0">
              <a:buNone/>
              <a:defRPr sz="3200"/>
            </a:lvl3pPr>
            <a:lvl4pPr marL="1828800" indent="0">
              <a:buNone/>
              <a:defRPr sz="2700"/>
            </a:lvl4pPr>
            <a:lvl5pPr marL="2438400" indent="0">
              <a:buNone/>
              <a:defRPr sz="2700"/>
            </a:lvl5pPr>
            <a:lvl6pPr marL="3048000" indent="0">
              <a:buNone/>
              <a:defRPr sz="2700"/>
            </a:lvl6pPr>
            <a:lvl7pPr marL="3657600" indent="0">
              <a:buNone/>
              <a:defRPr sz="2700"/>
            </a:lvl7pPr>
            <a:lvl8pPr marL="4267200" indent="0">
              <a:buNone/>
              <a:defRPr sz="2700"/>
            </a:lvl8pPr>
            <a:lvl9pPr marL="4876800" indent="0">
              <a:buNone/>
              <a:defRPr sz="27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406" y="5368584"/>
            <a:ext cx="7314248" cy="8050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4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57577C-F53D-4BB9-9408-EB84DEB3CD80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D58058-BD14-4845-947D-4A9B79A00D09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8050" y="274704"/>
            <a:ext cx="2742843" cy="58528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22" y="274704"/>
            <a:ext cx="8025355" cy="58528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ECB469-C949-4E3F-B0CB-0C15DA7B7F92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78821" y="293830"/>
            <a:ext cx="6490500" cy="723752"/>
          </a:xfrm>
        </p:spPr>
        <p:txBody>
          <a:bodyPr>
            <a:normAutofit/>
          </a:bodyPr>
          <a:lstStyle>
            <a:lvl1pPr algn="dist">
              <a:defRPr sz="4000" b="1">
                <a:latin typeface="钟齐段宁行书" panose="02010800040101010101" pitchFamily="2" charset="-122"/>
                <a:ea typeface="钟齐段宁行书" panose="02010800040101010101" pitchFamily="2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01441-9A42-4612-B091-B5688E1CC3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3546D-B127-47A1-B442-8507AE11081F}" type="slidenum">
              <a:rPr lang="zh-CN" altLang="en-US" smtClean="0"/>
            </a:fld>
            <a:endParaRPr lang="zh-CN" altLang="en-US"/>
          </a:p>
        </p:txBody>
      </p:sp>
      <p:sp>
        <p:nvSpPr>
          <p:cNvPr id="8" name="平行四边形 7"/>
          <p:cNvSpPr/>
          <p:nvPr/>
        </p:nvSpPr>
        <p:spPr>
          <a:xfrm flipH="1">
            <a:off x="2878821" y="1017582"/>
            <a:ext cx="6490500" cy="65974"/>
          </a:xfrm>
          <a:prstGeom prst="parallelogram">
            <a:avLst>
              <a:gd name="adj" fmla="val 42371"/>
            </a:avLst>
          </a:prstGeom>
          <a:gradFill flip="none" rotWithShape="1">
            <a:gsLst>
              <a:gs pos="0">
                <a:srgbClr val="FB5F5F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505" y="228642"/>
            <a:ext cx="10971086" cy="5868487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5" Type="http://schemas.openxmlformats.org/officeDocument/2006/relationships/theme" Target="../theme/theme2.xml"/><Relationship Id="rId4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5" Type="http://schemas.openxmlformats.org/officeDocument/2006/relationships/theme" Target="../theme/theme3.xml"/><Relationship Id="rId4" Type="http://schemas.openxmlformats.org/officeDocument/2006/relationships/image" Target="../media/image1.png"/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/Relationships>
</file>

<file path=ppt/slideMasters/_rels/slideMaster4.xml.rels><?xml version="1.0" encoding="UTF-8" standalone="yes"?>
<Relationships xmlns="http://schemas.openxmlformats.org/package/2006/relationships"><Relationship Id="rId5" Type="http://schemas.openxmlformats.org/officeDocument/2006/relationships/theme" Target="../theme/theme4.xml"/><Relationship Id="rId4" Type="http://schemas.openxmlformats.org/officeDocument/2006/relationships/image" Target="../media/image1.png"/><Relationship Id="rId3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/Relationships>
</file>

<file path=ppt/slideMasters/_rels/slideMaster5.xml.rels><?xml version="1.0" encoding="UTF-8" standalone="yes"?>
<Relationships xmlns="http://schemas.openxmlformats.org/package/2006/relationships"><Relationship Id="rId5" Type="http://schemas.openxmlformats.org/officeDocument/2006/relationships/theme" Target="../theme/theme5.xml"/><Relationship Id="rId4" Type="http://schemas.openxmlformats.org/officeDocument/2006/relationships/image" Target="../media/image1.png"/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/Relationships>
</file>

<file path=ppt/slideMasters/_rels/slideMaster6.xml.rels><?xml version="1.0" encoding="UTF-8" standalone="yes"?>
<Relationships xmlns="http://schemas.openxmlformats.org/package/2006/relationships"><Relationship Id="rId5" Type="http://schemas.openxmlformats.org/officeDocument/2006/relationships/theme" Target="../theme/theme6.xml"/><Relationship Id="rId4" Type="http://schemas.openxmlformats.org/officeDocument/2006/relationships/image" Target="../media/image1.png"/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/Relationships>
</file>

<file path=ppt/slideMasters/_rels/slideMaster7.xml.rels><?xml version="1.0" encoding="UTF-8" standalone="yes"?>
<Relationships xmlns="http://schemas.openxmlformats.org/package/2006/relationships"><Relationship Id="rId5" Type="http://schemas.openxmlformats.org/officeDocument/2006/relationships/theme" Target="../theme/theme7.xml"/><Relationship Id="rId4" Type="http://schemas.openxmlformats.org/officeDocument/2006/relationships/image" Target="../media/image1.png"/><Relationship Id="rId3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/Relationships>
</file>

<file path=ppt/slideMasters/_rels/slideMaster8.xml.rels><?xml version="1.0" encoding="UTF-8" standalone="yes"?>
<Relationships xmlns="http://schemas.openxmlformats.org/package/2006/relationships"><Relationship Id="rId5" Type="http://schemas.openxmlformats.org/officeDocument/2006/relationships/theme" Target="../theme/theme8.xml"/><Relationship Id="rId4" Type="http://schemas.openxmlformats.org/officeDocument/2006/relationships/image" Target="../media/image1.png"/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/Relationships>
</file>

<file path=ppt/slideMasters/_rels/slideMaster9.xml.rels><?xml version="1.0" encoding="UTF-8" standalone="yes"?>
<Relationships xmlns="http://schemas.openxmlformats.org/package/2006/relationships"><Relationship Id="rId5" Type="http://schemas.openxmlformats.org/officeDocument/2006/relationships/theme" Target="../theme/theme9.xml"/><Relationship Id="rId4" Type="http://schemas.openxmlformats.org/officeDocument/2006/relationships/image" Target="../media/image1.png"/><Relationship Id="rId3" Type="http://schemas.openxmlformats.org/officeDocument/2006/relationships/slideLayout" Target="../slideLayouts/slideLayout35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/Relationships>
</file>

<file path=ppt/slideMasters/_rels/slideMaster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4.xml"/><Relationship Id="rId8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1.xml"/><Relationship Id="rId5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7.xml"/><Relationship Id="rId16" Type="http://schemas.openxmlformats.org/officeDocument/2006/relationships/theme" Target="../theme/theme10.xml"/><Relationship Id="rId15" Type="http://schemas.openxmlformats.org/officeDocument/2006/relationships/slideLayout" Target="../slideLayouts/slideLayout50.xml"/><Relationship Id="rId14" Type="http://schemas.openxmlformats.org/officeDocument/2006/relationships/slideLayout" Target="../slideLayouts/slideLayout49.xml"/><Relationship Id="rId13" Type="http://schemas.openxmlformats.org/officeDocument/2006/relationships/slideLayout" Target="../slideLayouts/slideLayout48.xml"/><Relationship Id="rId12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092" y="365211"/>
            <a:ext cx="10514231" cy="1325870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092" y="1826048"/>
            <a:ext cx="10514231" cy="4352346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092" y="6357823"/>
            <a:ext cx="2742843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075" y="6357823"/>
            <a:ext cx="4114264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09480" y="6357823"/>
            <a:ext cx="2742843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</p:sldLayoutIdLst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</p:sldLayoutIdLst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</p:sldLayoutIdLst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</p:sldLayoutIdLst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</p:sldLayoutIdLst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</p:sldLayoutIdLst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</p:sldLayoutIdLst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27470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2"/>
            <a:ext cx="10971372" cy="4527011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521" y="6357825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96EC2F-0988-4314-AD4B-24FF16D7B45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5782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6463" y="6357825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  <p:sldLayoutId id="2147483706" r:id="rId14"/>
    <p:sldLayoutId id="2147483707" r:id="rId15"/>
  </p:sldLayoutIdLst>
  <mc:AlternateContent xmlns:mc="http://schemas.openxmlformats.org/markup-compatibility/2006">
    <mc:Choice xmlns:p14="http://schemas.microsoft.com/office/powerpoint/2010/main" Requires="p14">
      <p:transition spd="slow" p14:dur="899">
        <p14:warp dir="in"/>
      </p:transition>
    </mc:Choice>
    <mc:Fallback>
      <p:transition spd="slow">
        <p:fade/>
      </p:transition>
    </mc:Fallback>
  </mc:AlternateContent>
  <p:hf hdr="0" ftr="0" dt="0"/>
  <p:txStyles>
    <p:titleStyle>
      <a:lvl1pPr algn="ctr" defTabSz="1218565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38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2.xml"/><Relationship Id="rId1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2.xml"/><Relationship Id="rId1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0.xml"/><Relationship Id="rId1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9.xml"/><Relationship Id="rId1" Type="http://schemas.openxmlformats.org/officeDocument/2006/relationships/tags" Target="../tags/tag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6.xml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42.xml"/><Relationship Id="rId2" Type="http://schemas.openxmlformats.org/officeDocument/2006/relationships/image" Target="../media/image10.wmf"/><Relationship Id="rId1" Type="http://schemas.openxmlformats.org/officeDocument/2006/relationships/oleObject" Target="../embeddings/oleObject1.bin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2.xml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2.xml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2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9.xml"/><Relationship Id="rId1" Type="http://schemas.openxmlformats.org/officeDocument/2006/relationships/image" Target="../media/image15.jpe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46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2.vml"/><Relationship Id="rId6" Type="http://schemas.openxmlformats.org/officeDocument/2006/relationships/slideLayout" Target="../slideLayouts/slideLayout42.xml"/><Relationship Id="rId5" Type="http://schemas.openxmlformats.org/officeDocument/2006/relationships/audio" Target="../media/audio2.wav"/><Relationship Id="rId4" Type="http://schemas.openxmlformats.org/officeDocument/2006/relationships/audio" Target="../media/audio1.wav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oleObject" Target="../embeddings/oleObject2.bin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4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2.xml"/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image" Target="../media/image13.jpe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3.xml"/><Relationship Id="rId1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70" name="Picture 1037" descr="200871711195717_2"/>
          <p:cNvPicPr>
            <a:picLocks noChangeAspect="1"/>
          </p:cNvPicPr>
          <p:nvPr/>
        </p:nvPicPr>
        <p:blipFill>
          <a:blip r:embed="rId1"/>
          <a:srcRect l="3125" r="8659" b="15538"/>
          <a:stretch>
            <a:fillRect/>
          </a:stretch>
        </p:blipFill>
        <p:spPr>
          <a:xfrm>
            <a:off x="-12700" y="0"/>
            <a:ext cx="12230735" cy="68700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 rot="11242">
            <a:off x="5158249" y="4293395"/>
            <a:ext cx="1981567" cy="101473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1" lang="zh-CN" altLang="en-US" sz="6000" b="1" kern="1200" cap="none" spc="0" normalizeH="0" baseline="0" noProof="0" smtClean="0">
                <a:solidFill>
                  <a:srgbClr val="080808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ea typeface="楷体_GB2312" panose="02010609030101010101" pitchFamily="49" charset="-122"/>
                <a:cs typeface="+mn-cs"/>
              </a:rPr>
              <a:t>鲁 迅</a:t>
            </a:r>
            <a:endParaRPr kumimoji="1" lang="zh-CN" altLang="en-US" sz="6000" b="1" kern="1200" cap="none" spc="0" normalizeH="0" baseline="0" noProof="0" smtClean="0">
              <a:solidFill>
                <a:srgbClr val="080808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  <a:ea typeface="楷体_GB2312" panose="02010609030101010101" pitchFamily="49" charset="-122"/>
              <a:cs typeface="+mn-cs"/>
            </a:endParaRPr>
          </a:p>
        </p:txBody>
      </p:sp>
      <p:sp>
        <p:nvSpPr>
          <p:cNvPr id="7173" name="WordArt 1038"/>
          <p:cNvSpPr>
            <a:spLocks noTextEdit="1"/>
          </p:cNvSpPr>
          <p:nvPr/>
        </p:nvSpPr>
        <p:spPr>
          <a:xfrm>
            <a:off x="3430729" y="1197197"/>
            <a:ext cx="5401675" cy="273735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 b="1">
                <a:ln w="28575" cap="flat" cmpd="sng">
                  <a:solidFill>
                    <a:srgbClr val="0000FF"/>
                  </a:solidFill>
                  <a:prstDash val="solid"/>
                  <a:miter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FFFF00"/>
                    </a:gs>
                    <a:gs pos="50000">
                      <a:srgbClr val="FF3300"/>
                    </a:gs>
                    <a:gs pos="100000">
                      <a:srgbClr val="FFFF00"/>
                    </a:gs>
                  </a:gsLst>
                  <a:lin ang="2700000" scaled="1"/>
                  <a:tileRect/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故乡</a:t>
            </a:r>
            <a:endParaRPr lang="zh-CN" altLang="en-US" sz="3600" b="1">
              <a:ln w="28575" cap="flat" cmpd="sng">
                <a:solidFill>
                  <a:srgbClr val="0000FF"/>
                </a:solidFill>
                <a:prstDash val="solid"/>
                <a:miter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FFFF00"/>
                  </a:gs>
                  <a:gs pos="50000">
                    <a:srgbClr val="FF3300"/>
                  </a:gs>
                  <a:gs pos="100000">
                    <a:srgbClr val="FFFF00"/>
                  </a:gs>
                </a:gsLst>
                <a:lin ang="2700000" scaled="1"/>
                <a:tileRect/>
              </a:gra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5538" name="Rectangle 2"/>
          <p:cNvSpPr>
            <a:spLocks noGrp="1"/>
          </p:cNvSpPr>
          <p:nvPr>
            <p:ph type="title"/>
          </p:nvPr>
        </p:nvSpPr>
        <p:spPr>
          <a:xfrm>
            <a:off x="1979485" y="44458"/>
            <a:ext cx="8231124" cy="1143212"/>
          </a:xfrm>
        </p:spPr>
        <p:txBody>
          <a:bodyPr vert="horz" wrap="square" lIns="91456" tIns="45728" rIns="91456" bIns="45728" anchor="ctr"/>
          <a:p>
            <a:r>
              <a:rPr lang="zh-CN" altLang="en-US" b="1" dirty="0">
                <a:ea typeface="黑体" panose="02010609060101010101" pitchFamily="49" charset="-122"/>
              </a:rPr>
              <a:t>作者简介及作品整理</a:t>
            </a:r>
            <a:endParaRPr lang="zh-CN" altLang="en-US" b="1" dirty="0">
              <a:ea typeface="黑体" panose="02010609060101010101" pitchFamily="49" charset="-122"/>
            </a:endParaRPr>
          </a:p>
        </p:txBody>
      </p:sp>
      <p:sp>
        <p:nvSpPr>
          <p:cNvPr id="65539" name="Rectangle 3"/>
          <p:cNvSpPr>
            <a:spLocks noGrp="1"/>
          </p:cNvSpPr>
          <p:nvPr>
            <p:ph type="body" sz="half"/>
          </p:nvPr>
        </p:nvSpPr>
        <p:spPr>
          <a:xfrm>
            <a:off x="5520266" y="1343274"/>
            <a:ext cx="5041246" cy="5373095"/>
          </a:xfrm>
        </p:spPr>
        <p:txBody>
          <a:bodyPr vert="horz" wrap="square" lIns="91456" tIns="45728" rIns="91456" bIns="45728" anchor="t"/>
          <a:lstStyle>
            <a:lvl1pPr lvl="0">
              <a:defRPr sz="2800"/>
            </a:lvl1pPr>
            <a:lvl2pPr lvl="1">
              <a:defRPr sz="2400"/>
            </a:lvl2pPr>
            <a:lvl3pPr lvl="2">
              <a:defRPr sz="2000"/>
            </a:lvl3pPr>
            <a:lvl4pPr lvl="3">
              <a:defRPr sz="1800"/>
            </a:lvl4pPr>
            <a:lvl5pPr lvl="4">
              <a:defRPr sz="1800"/>
            </a:lvl5pPr>
          </a:lstStyle>
          <a:p>
            <a:pPr lvl="0">
              <a:lnSpc>
                <a:spcPct val="80000"/>
              </a:lnSpc>
            </a:pP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鲁迅，（</a:t>
            </a: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1881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9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月</a:t>
            </a: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25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日－</a:t>
            </a: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1936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10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月</a:t>
            </a: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19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日），原名周树人，浙江绍兴人。毛泽东评价他是伟大的无产阶级文学家、思想家、革命家，是中国文化革命的主将。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80000"/>
              </a:lnSpc>
              <a:buNone/>
            </a:pPr>
            <a:endParaRPr lang="zh-CN" altLang="zh-CN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80000"/>
              </a:lnSpc>
            </a:pP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小说</a:t>
            </a: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呐喊</a:t>
            </a: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》—《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社戏</a:t>
            </a: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孔乙己</a:t>
            </a: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故乡</a:t>
            </a: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zh-CN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80000"/>
              </a:lnSpc>
            </a:pP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散文</a:t>
            </a: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朝花夕拾</a:t>
            </a: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》—《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从百草园到三味书屋</a:t>
            </a: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藤野先生</a:t>
            </a: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zh-CN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80000"/>
              </a:lnSpc>
            </a:pP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散文诗</a:t>
            </a: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野草</a:t>
            </a: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》——《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雪</a:t>
            </a: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zh-CN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65540" name="Picture 4"/>
          <p:cNvPicPr>
            <a:picLocks noChangeAspect="1"/>
          </p:cNvPicPr>
          <p:nvPr>
            <p:ph sz="half"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1604472" y="1187698"/>
            <a:ext cx="3790064" cy="5373095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11618" name="标题 111617"/>
          <p:cNvSpPr>
            <a:spLocks noGrp="1" noRot="1"/>
          </p:cNvSpPr>
          <p:nvPr>
            <p:ph type="title"/>
          </p:nvPr>
        </p:nvSpPr>
        <p:spPr>
          <a:xfrm>
            <a:off x="586013" y="890032"/>
            <a:ext cx="10311424" cy="1728200"/>
          </a:xfrm>
        </p:spPr>
        <p:txBody>
          <a:bodyPr anchor="ctr"/>
          <a:p>
            <a:pPr algn="l">
              <a:lnSpc>
                <a:spcPct val="120000"/>
              </a:lnSpc>
            </a:pPr>
            <a:r>
              <a:rPr lang="en-US" altLang="zh-CN" sz="3600" b="1" dirty="0">
                <a:solidFill>
                  <a:srgbClr val="000066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  </a:t>
            </a:r>
            <a:r>
              <a:rPr lang="en-US" altLang="zh-CN" sz="3600" b="1" dirty="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     </a:t>
            </a:r>
            <a:r>
              <a:rPr lang="zh-CN" altLang="en-US" sz="3600" b="1" dirty="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小说以塑造典型人物形象为中心，通过完整的故事情节和典型的环境描写来反映复杂的社会生活。</a:t>
            </a:r>
            <a:endParaRPr lang="zh-CN" altLang="en-US" sz="3600" b="1" dirty="0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111619" name="文本占位符 111618"/>
          <p:cNvSpPr>
            <a:spLocks noGrp="1" noRot="1"/>
          </p:cNvSpPr>
          <p:nvPr>
            <p:ph type="body" idx="1"/>
          </p:nvPr>
        </p:nvSpPr>
        <p:spPr>
          <a:xfrm>
            <a:off x="1973907" y="2889716"/>
            <a:ext cx="8747346" cy="4525255"/>
          </a:xfrm>
        </p:spPr>
        <p:txBody>
          <a:bodyPr/>
          <a:p>
            <a:pPr>
              <a:lnSpc>
                <a:spcPct val="110000"/>
              </a:lnSpc>
              <a:buNone/>
            </a:pPr>
            <a:r>
              <a:rPr lang="en-US" altLang="zh-CN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、小说的三要素是（</a:t>
            </a:r>
            <a:r>
              <a:rPr lang="zh-CN" altLang="en-US" sz="3600" b="1" dirty="0">
                <a:latin typeface="华文中宋" panose="02010600040101010101" pitchFamily="2" charset="-122"/>
                <a:ea typeface="华文中宋" panose="02010600040101010101" pitchFamily="2" charset="-122"/>
                <a:sym typeface="Wingdings" panose="05000000000000000000" pitchFamily="2" charset="2"/>
              </a:rPr>
              <a:t>　  　）</a:t>
            </a:r>
            <a:r>
              <a:rPr lang="zh-CN" altLang="en-US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（　   　）（　    　）</a:t>
            </a:r>
            <a:endParaRPr lang="zh-CN" altLang="en-US" sz="3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、刻画人物形象的方法有：</a:t>
            </a:r>
            <a:endParaRPr lang="zh-CN" altLang="en-US" sz="3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10000"/>
              </a:lnSpc>
              <a:buNone/>
            </a:pPr>
            <a:endParaRPr lang="zh-CN" altLang="en-US" sz="3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3600" b="1" u="sng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          </a:t>
            </a:r>
            <a:endParaRPr lang="zh-CN" altLang="en-US" sz="3600" b="1" u="sng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11623" name="矩形 111622"/>
          <p:cNvSpPr/>
          <p:nvPr/>
        </p:nvSpPr>
        <p:spPr>
          <a:xfrm>
            <a:off x="6520753" y="2996351"/>
            <a:ext cx="120459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>
              <a:buClrTx/>
            </a:pPr>
            <a:r>
              <a:rPr lang="zh-CN" altLang="en-US" sz="32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人物 </a:t>
            </a:r>
            <a:endParaRPr lang="zh-CN" altLang="en-US" sz="3200" b="1" dirty="0">
              <a:solidFill>
                <a:srgbClr val="FF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1624" name="矩形 111623"/>
          <p:cNvSpPr/>
          <p:nvPr/>
        </p:nvSpPr>
        <p:spPr>
          <a:xfrm>
            <a:off x="8666092" y="2996676"/>
            <a:ext cx="120459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>
              <a:buClrTx/>
            </a:pPr>
            <a:r>
              <a:rPr lang="zh-CN" altLang="en-US" sz="32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环境 </a:t>
            </a:r>
            <a:endParaRPr lang="zh-CN" altLang="en-US" sz="3200" b="1" dirty="0">
              <a:solidFill>
                <a:srgbClr val="FF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1625" name="矩形 111624"/>
          <p:cNvSpPr/>
          <p:nvPr/>
        </p:nvSpPr>
        <p:spPr>
          <a:xfrm>
            <a:off x="3092920" y="3579856"/>
            <a:ext cx="111379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>
              <a:buClrTx/>
            </a:pPr>
            <a:r>
              <a:rPr lang="zh-CN" altLang="en-US" sz="32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情节</a:t>
            </a:r>
            <a:r>
              <a:rPr lang="zh-CN" altLang="en-US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dirty="0">
              <a:solidFill>
                <a:srgbClr val="FF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1626" name="矩形 111625"/>
          <p:cNvSpPr/>
          <p:nvPr/>
        </p:nvSpPr>
        <p:spPr>
          <a:xfrm>
            <a:off x="2729122" y="4955589"/>
            <a:ext cx="7991813" cy="10763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buClrTx/>
            </a:pPr>
            <a:r>
              <a:rPr lang="zh-CN" altLang="en-US" sz="32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语言描写、动作描写、心理描写、</a:t>
            </a:r>
            <a:endParaRPr lang="zh-CN" altLang="en-US" sz="3200" b="1" dirty="0">
              <a:solidFill>
                <a:srgbClr val="FF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ClrTx/>
            </a:pPr>
            <a:r>
              <a:rPr lang="zh-CN" altLang="en-US" sz="32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神态描写、外貌描写（肖像描写） </a:t>
            </a:r>
            <a:endParaRPr lang="zh-CN" altLang="en-US" sz="3200" b="1" dirty="0">
              <a:solidFill>
                <a:srgbClr val="FF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23" grpId="0"/>
      <p:bldP spid="111624" grpId="0"/>
      <p:bldP spid="111625" grpId="0"/>
      <p:bldP spid="1116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19811" name="文本占位符 119810"/>
          <p:cNvSpPr>
            <a:spLocks noGrp="1" noRot="1"/>
          </p:cNvSpPr>
          <p:nvPr>
            <p:ph type="body" idx="1"/>
          </p:nvPr>
        </p:nvSpPr>
        <p:spPr>
          <a:xfrm>
            <a:off x="869315" y="591185"/>
            <a:ext cx="10539095" cy="4866640"/>
          </a:xfrm>
        </p:spPr>
        <p:txBody>
          <a:bodyPr>
            <a:normAutofit lnSpcReduction="10000"/>
          </a:bodyPr>
          <a:p>
            <a:pPr>
              <a:lnSpc>
                <a:spcPct val="110000"/>
              </a:lnSpc>
              <a:buNone/>
            </a:pPr>
            <a:endParaRPr lang="en-US" altLang="zh-CN" sz="4000" b="1" u="sng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40000"/>
              </a:lnSpc>
              <a:buNone/>
            </a:pPr>
            <a:r>
              <a:rPr lang="en-US" altLang="zh-CN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、故事情节分</a:t>
            </a:r>
            <a:r>
              <a:rPr lang="en-US" altLang="zh-CN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________</a:t>
            </a:r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、</a:t>
            </a:r>
            <a:r>
              <a:rPr lang="en-US" altLang="zh-CN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________</a:t>
            </a:r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、</a:t>
            </a:r>
            <a:r>
              <a:rPr lang="en-US" altLang="zh-CN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________</a:t>
            </a:r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、</a:t>
            </a:r>
            <a:r>
              <a:rPr lang="en-US" altLang="zh-CN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_______</a:t>
            </a:r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四部分，有时为了介绍人物和背景，在开头加上</a:t>
            </a:r>
            <a:r>
              <a:rPr lang="zh-CN" altLang="en-US" sz="32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序幕</a:t>
            </a:r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；为了深化升华主题，在结尾加上</a:t>
            </a:r>
            <a:r>
              <a:rPr lang="zh-CN" altLang="en-US" sz="32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尾声</a:t>
            </a:r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，故事情节是</a:t>
            </a:r>
            <a:r>
              <a:rPr lang="zh-CN" altLang="en-US" sz="32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虚构</a:t>
            </a:r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的。</a:t>
            </a:r>
            <a:r>
              <a:rPr lang="en-US" altLang="zh-CN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 </a:t>
            </a:r>
            <a:endParaRPr lang="en-US" altLang="zh-CN" sz="32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40000"/>
              </a:lnSpc>
              <a:buNone/>
            </a:pPr>
            <a:endParaRPr lang="en-US" altLang="zh-CN" sz="32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40000"/>
              </a:lnSpc>
              <a:buNone/>
            </a:pPr>
            <a:r>
              <a:rPr lang="en-US" altLang="zh-CN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4</a:t>
            </a:r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、环境描写分为</a:t>
            </a:r>
            <a:r>
              <a:rPr lang="en-US" altLang="zh-CN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________</a:t>
            </a:r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环境和</a:t>
            </a:r>
            <a:r>
              <a:rPr lang="en-US" altLang="zh-CN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________</a:t>
            </a:r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环境。</a:t>
            </a:r>
            <a:endParaRPr lang="zh-CN" altLang="en-US" sz="32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19819" name="矩形 119818"/>
          <p:cNvSpPr/>
          <p:nvPr/>
        </p:nvSpPr>
        <p:spPr>
          <a:xfrm>
            <a:off x="3739655" y="1291262"/>
            <a:ext cx="111379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>
              <a:buClrTx/>
            </a:pPr>
            <a:r>
              <a:rPr lang="zh-CN" altLang="en-US" sz="32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开端</a:t>
            </a:r>
            <a:r>
              <a:rPr lang="zh-CN" altLang="en-US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dirty="0">
              <a:solidFill>
                <a:srgbClr val="FF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9820" name="矩形 119819"/>
          <p:cNvSpPr/>
          <p:nvPr/>
        </p:nvSpPr>
        <p:spPr>
          <a:xfrm>
            <a:off x="5882786" y="1290945"/>
            <a:ext cx="120459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>
              <a:buClrTx/>
            </a:pPr>
            <a:r>
              <a:rPr lang="zh-CN" altLang="en-US" sz="32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发展 </a:t>
            </a:r>
            <a:endParaRPr lang="zh-CN" altLang="en-US" sz="3200" b="1" dirty="0">
              <a:solidFill>
                <a:srgbClr val="FF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9821" name="矩形 119820"/>
          <p:cNvSpPr/>
          <p:nvPr/>
        </p:nvSpPr>
        <p:spPr>
          <a:xfrm>
            <a:off x="7803020" y="1291262"/>
            <a:ext cx="120459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>
              <a:buClrTx/>
            </a:pPr>
            <a:r>
              <a:rPr lang="zh-CN" altLang="en-US" sz="32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高潮 </a:t>
            </a:r>
            <a:endParaRPr lang="zh-CN" altLang="en-US" sz="3200" b="1" dirty="0">
              <a:solidFill>
                <a:srgbClr val="FF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9822" name="矩形 119821"/>
          <p:cNvSpPr/>
          <p:nvPr/>
        </p:nvSpPr>
        <p:spPr>
          <a:xfrm>
            <a:off x="9923341" y="1291171"/>
            <a:ext cx="120459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>
              <a:buClrTx/>
            </a:pPr>
            <a:r>
              <a:rPr lang="zh-CN" altLang="en-US" sz="32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结局 </a:t>
            </a:r>
            <a:endParaRPr lang="zh-CN" altLang="en-US" sz="3200" b="1" dirty="0">
              <a:solidFill>
                <a:srgbClr val="FF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9826" name="矩形 119825"/>
          <p:cNvSpPr/>
          <p:nvPr/>
        </p:nvSpPr>
        <p:spPr>
          <a:xfrm>
            <a:off x="4216150" y="4636653"/>
            <a:ext cx="111379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>
              <a:buClrTx/>
            </a:pPr>
            <a:r>
              <a:rPr lang="zh-CN" altLang="en-US" sz="32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自然</a:t>
            </a:r>
            <a:r>
              <a:rPr lang="zh-CN" altLang="en-US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dirty="0">
              <a:solidFill>
                <a:srgbClr val="FF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9827" name="矩形 119826"/>
          <p:cNvSpPr/>
          <p:nvPr/>
        </p:nvSpPr>
        <p:spPr>
          <a:xfrm>
            <a:off x="7087511" y="4636971"/>
            <a:ext cx="120459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>
              <a:buClrTx/>
            </a:pPr>
            <a:r>
              <a:rPr lang="zh-CN" altLang="en-US" sz="32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社会 </a:t>
            </a:r>
            <a:endParaRPr lang="zh-CN" altLang="en-US" sz="3200" b="1" dirty="0">
              <a:solidFill>
                <a:srgbClr val="FF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819" grpId="0"/>
      <p:bldP spid="119820" grpId="0"/>
      <p:bldP spid="119821" grpId="0"/>
      <p:bldP spid="119822" grpId="0"/>
      <p:bldP spid="119826" grpId="0"/>
      <p:bldP spid="1198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61444" name="标题 61443"/>
          <p:cNvSpPr>
            <a:spLocks noGrp="1" noRot="1"/>
          </p:cNvSpPr>
          <p:nvPr>
            <p:ph type="ctrTitle"/>
          </p:nvPr>
        </p:nvSpPr>
        <p:spPr>
          <a:xfrm>
            <a:off x="1523762" y="2277290"/>
            <a:ext cx="8914007" cy="1142821"/>
          </a:xfrm>
        </p:spPr>
        <p:txBody>
          <a:bodyPr anchor="ctr">
            <a:normAutofit fontScale="90000"/>
          </a:bodyPr>
          <a:p>
            <a:pPr defTabSz="914400">
              <a:buSzPct val="100000"/>
            </a:pPr>
            <a:r>
              <a:rPr lang="en-US" altLang="zh-CN" sz="7200" b="1" kern="1200" baseline="0" dirty="0">
                <a:solidFill>
                  <a:srgbClr val="00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8000" b="1" kern="1200" baseline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考点及</a:t>
            </a:r>
            <a:r>
              <a:rPr lang="zh-CN" altLang="en-US" sz="8000" b="1" kern="1200" baseline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常见题型分析</a:t>
            </a:r>
            <a:endParaRPr lang="zh-CN" altLang="en-US" sz="8000" b="1" kern="1200" baseline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801752" y="920016"/>
            <a:ext cx="10586336" cy="32359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endParaRPr lang="zh-CN" altLang="en-US" sz="3200" b="1" dirty="0">
              <a:solidFill>
                <a:srgbClr val="090807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40000"/>
              </a:lnSpc>
            </a:pPr>
            <a:endParaRPr lang="zh-CN" altLang="en-US" sz="3200" b="1" dirty="0">
              <a:solidFill>
                <a:srgbClr val="090807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40000"/>
              </a:lnSpc>
            </a:pPr>
            <a:endParaRPr lang="zh-CN" altLang="en-US" sz="3200" b="1" dirty="0">
              <a:solidFill>
                <a:srgbClr val="0066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40000"/>
              </a:lnSpc>
            </a:pPr>
            <a:endParaRPr lang="zh-CN" altLang="en-US" sz="3200" b="1" dirty="0">
              <a:solidFill>
                <a:srgbClr val="090807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40000"/>
              </a:lnSpc>
            </a:pPr>
            <a:endParaRPr lang="zh-CN" altLang="en-US" dirty="0">
              <a:solidFill>
                <a:srgbClr val="090807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37210" y="1750060"/>
            <a:ext cx="384619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solidFill>
                  <a:srgbClr val="090807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（文章的</a:t>
            </a:r>
            <a:r>
              <a:rPr lang="zh-CN" altLang="en-US" sz="32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主要内容</a:t>
            </a:r>
            <a:r>
              <a:rPr lang="zh-CN" altLang="en-US" sz="3200" b="1" dirty="0">
                <a:solidFill>
                  <a:srgbClr val="090807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）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802005" y="2446655"/>
            <a:ext cx="300863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solidFill>
                  <a:srgbClr val="0066FF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考点</a:t>
            </a:r>
            <a:r>
              <a:rPr lang="en-US" altLang="zh-CN" sz="3200" b="1">
                <a:solidFill>
                  <a:srgbClr val="0066FF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2</a:t>
            </a:r>
            <a:r>
              <a:rPr lang="en-US" altLang="zh-CN" sz="3200" b="1" dirty="0">
                <a:solidFill>
                  <a:srgbClr val="090807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.</a:t>
            </a:r>
            <a:r>
              <a:rPr lang="zh-CN" altLang="en-US" sz="3200" b="1" dirty="0">
                <a:solidFill>
                  <a:srgbClr val="090807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为什么写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08940" y="3030220"/>
            <a:ext cx="9544685" cy="78041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 defTabSz="1218565">
              <a:lnSpc>
                <a:spcPct val="140000"/>
              </a:lnSpc>
            </a:pPr>
            <a:r>
              <a:rPr lang="zh-CN" altLang="en-US" sz="3200" b="1" dirty="0">
                <a:solidFill>
                  <a:srgbClr val="090807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（文章的</a:t>
            </a:r>
            <a:r>
              <a:rPr lang="zh-CN" altLang="en-US" sz="32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写作意图</a:t>
            </a:r>
            <a:r>
              <a:rPr lang="zh-CN" altLang="en-US" sz="3200" b="1" dirty="0">
                <a:solidFill>
                  <a:srgbClr val="090807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，即文章要表达的情、理、观点）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716915" y="3924935"/>
            <a:ext cx="260159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solidFill>
                  <a:srgbClr val="0066FF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考点</a:t>
            </a:r>
            <a:r>
              <a:rPr lang="en-US" altLang="zh-CN" sz="3200" b="1">
                <a:solidFill>
                  <a:srgbClr val="0066FF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3</a:t>
            </a:r>
            <a:r>
              <a:rPr lang="en-US" altLang="zh-CN" sz="3200" b="1" dirty="0">
                <a:solidFill>
                  <a:srgbClr val="090807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.</a:t>
            </a:r>
            <a:r>
              <a:rPr lang="zh-CN" altLang="en-US" sz="3200" b="1" dirty="0">
                <a:solidFill>
                  <a:srgbClr val="090807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怎么写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37210" y="4508500"/>
            <a:ext cx="11005820" cy="18567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 defTabSz="1218565">
              <a:lnSpc>
                <a:spcPct val="140000"/>
              </a:lnSpc>
            </a:pPr>
            <a:r>
              <a:rPr lang="zh-CN" altLang="en-US" sz="3200" b="1" dirty="0">
                <a:solidFill>
                  <a:srgbClr val="090807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（作者的</a:t>
            </a:r>
            <a:r>
              <a:rPr lang="zh-CN" altLang="en-US" sz="32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行文思路</a:t>
            </a:r>
            <a:r>
              <a:rPr lang="zh-CN" altLang="en-US" sz="3200" b="1" dirty="0">
                <a:solidFill>
                  <a:srgbClr val="090807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，先写什么</a:t>
            </a:r>
            <a:r>
              <a:rPr lang="en-US" altLang="zh-CN" sz="3200" b="1" dirty="0">
                <a:solidFill>
                  <a:srgbClr val="090807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---</a:t>
            </a:r>
            <a:r>
              <a:rPr lang="zh-CN" altLang="en-US" sz="3200" b="1" dirty="0">
                <a:solidFill>
                  <a:srgbClr val="090807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再写什么</a:t>
            </a:r>
            <a:r>
              <a:rPr lang="en-US" altLang="zh-CN" sz="3200" b="1" dirty="0">
                <a:solidFill>
                  <a:srgbClr val="090807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---</a:t>
            </a:r>
            <a:r>
              <a:rPr lang="zh-CN" altLang="en-US" sz="3200" b="1" dirty="0">
                <a:solidFill>
                  <a:srgbClr val="090807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后写什么，有什么技巧）</a:t>
            </a:r>
            <a:br>
              <a:rPr lang="zh-CN" altLang="en-US" sz="2400" dirty="0">
                <a:solidFill>
                  <a:srgbClr val="090807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</a:b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802005" y="969645"/>
            <a:ext cx="2738755" cy="7804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 defTabSz="1218565">
              <a:lnSpc>
                <a:spcPct val="140000"/>
              </a:lnSpc>
            </a:pPr>
            <a:r>
              <a:rPr lang="zh-CN" altLang="en-US" sz="3200" b="1" dirty="0">
                <a:solidFill>
                  <a:srgbClr val="0066FF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考点</a:t>
            </a:r>
            <a:r>
              <a:rPr lang="en-US" altLang="zh-CN" sz="3200" b="1">
                <a:solidFill>
                  <a:srgbClr val="0066FF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1</a:t>
            </a:r>
            <a:r>
              <a:rPr lang="en-US" altLang="zh-CN" sz="3200" b="1" dirty="0">
                <a:solidFill>
                  <a:srgbClr val="090807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.</a:t>
            </a:r>
            <a:r>
              <a:rPr lang="zh-CN" altLang="en-US" sz="3200" b="1" dirty="0">
                <a:solidFill>
                  <a:srgbClr val="090807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写什么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08546" name="文本占位符 108545"/>
          <p:cNvSpPr>
            <a:spLocks noGrp="1" noRot="1"/>
          </p:cNvSpPr>
          <p:nvPr>
            <p:ph type="body" idx="1"/>
          </p:nvPr>
        </p:nvSpPr>
        <p:spPr>
          <a:xfrm>
            <a:off x="452755" y="1044575"/>
            <a:ext cx="11454765" cy="6342380"/>
          </a:xfrm>
        </p:spPr>
        <p:txBody>
          <a:bodyPr>
            <a:normAutofit/>
          </a:bodyPr>
          <a:p>
            <a:pPr>
              <a:lnSpc>
                <a:spcPct val="100000"/>
              </a:lnSpc>
              <a:buNone/>
            </a:pP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、用短语或简明语句概括情节；</a:t>
            </a:r>
            <a:endParaRPr lang="zh-CN" altLang="en-US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00000"/>
              </a:lnSpc>
              <a:buNone/>
            </a:pP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、概述故事内容</a:t>
            </a:r>
            <a:endParaRPr lang="zh-CN" altLang="en-US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00000"/>
              </a:lnSpc>
              <a:buNone/>
            </a:pP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）注意情节双线发展的内容概括）</a:t>
            </a:r>
            <a:endParaRPr lang="zh-CN" altLang="en-US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00000"/>
              </a:lnSpc>
              <a:buNone/>
            </a:pP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）文中写了哪几件事，依次加以概括。</a:t>
            </a:r>
            <a:endParaRPr lang="zh-CN" altLang="en-US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00000"/>
              </a:lnSpc>
              <a:buNone/>
            </a:pP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）概括小说的部分内容（包括指出开端、发展、高潮和结局四部分中的某一方面）</a:t>
            </a:r>
            <a:endParaRPr lang="zh-CN" altLang="en-US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sz="28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对策：</a:t>
            </a:r>
            <a:endParaRPr lang="zh-CN" altLang="en-US" sz="2800" b="1" dirty="0">
              <a:solidFill>
                <a:srgbClr val="C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00000"/>
              </a:lnSpc>
              <a:buNone/>
            </a:pPr>
            <a:r>
              <a:rPr lang="en-US" altLang="zh-CN" sz="28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sz="28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、对事件的完整叙述按照何时何地何人做何事（事情的结局）的格式加以概括。</a:t>
            </a:r>
            <a:endParaRPr lang="zh-CN" altLang="en-US" sz="2800" b="1" dirty="0">
              <a:solidFill>
                <a:srgbClr val="C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00000"/>
              </a:lnSpc>
              <a:buNone/>
            </a:pPr>
            <a:r>
              <a:rPr lang="en-US" altLang="zh-CN" sz="28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sz="28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、在概括时要避免前后情节的相互交错，还得注意事件涉及的对象，做到前后一脉贯通。</a:t>
            </a:r>
            <a:endParaRPr lang="zh-CN" altLang="en-US" sz="2800" b="1" dirty="0">
              <a:solidFill>
                <a:srgbClr val="C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08547" name="矩形 108546"/>
          <p:cNvSpPr/>
          <p:nvPr/>
        </p:nvSpPr>
        <p:spPr>
          <a:xfrm>
            <a:off x="4255770" y="399415"/>
            <a:ext cx="297053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40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情节类题型</a:t>
            </a:r>
            <a:endParaRPr lang="zh-CN" altLang="en-US" sz="400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30050" name="文本框 130049"/>
          <p:cNvSpPr txBox="1"/>
          <p:nvPr/>
        </p:nvSpPr>
        <p:spPr>
          <a:xfrm>
            <a:off x="1053511" y="456272"/>
            <a:ext cx="914569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0066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</a:t>
            </a:r>
            <a:r>
              <a:rPr lang="en-US" altLang="zh-CN" sz="3200" b="1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</a:t>
            </a:r>
            <a:r>
              <a:rPr lang="en-US" altLang="zh-CN" sz="3200" b="1" dirty="0">
                <a:solidFill>
                  <a:srgbClr val="F162D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en-US" altLang="zh-CN" sz="32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sz="32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、展开想象，对小说情节进行加工</a:t>
            </a:r>
            <a:endParaRPr lang="zh-CN" altLang="en-US" sz="3200" b="1" dirty="0">
              <a:solidFill>
                <a:srgbClr val="C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30051" name="文本框 130050"/>
          <p:cNvSpPr txBox="1"/>
          <p:nvPr/>
        </p:nvSpPr>
        <p:spPr>
          <a:xfrm>
            <a:off x="774065" y="1263650"/>
            <a:ext cx="1017333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（如：</a:t>
            </a:r>
            <a:r>
              <a:rPr lang="en-US" altLang="zh-CN" sz="32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sz="32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、补充小说的空白或补小说的结尾</a:t>
            </a:r>
            <a:endParaRPr lang="zh-CN" altLang="en-US" sz="3200" dirty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      </a:t>
            </a:r>
            <a:r>
              <a:rPr lang="en-US" altLang="zh-CN" sz="32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sz="32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、揣摩人物的心理活动）</a:t>
            </a:r>
            <a:endParaRPr lang="zh-CN" altLang="en-US" sz="3200" dirty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30052" name="文本框 130051"/>
          <p:cNvSpPr txBox="1"/>
          <p:nvPr/>
        </p:nvSpPr>
        <p:spPr>
          <a:xfrm>
            <a:off x="1522201" y="2946946"/>
            <a:ext cx="8677295" cy="30270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3600" dirty="0">
                <a:solidFill>
                  <a:srgbClr val="0000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en-US" altLang="zh-CN" sz="3600" dirty="0">
                <a:solidFill>
                  <a:srgbClr val="0000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sz="3600" dirty="0">
                <a:solidFill>
                  <a:srgbClr val="0000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）读懂内容，心中有数。合理想象。</a:t>
            </a:r>
            <a:endParaRPr lang="zh-CN" altLang="en-US" sz="3600" dirty="0">
              <a:solidFill>
                <a:srgbClr val="000099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0000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en-US" altLang="zh-CN" sz="3600" dirty="0">
                <a:solidFill>
                  <a:srgbClr val="0000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sz="3600" dirty="0">
                <a:solidFill>
                  <a:srgbClr val="0000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）注意语境关联，结构承上启下。</a:t>
            </a:r>
            <a:endParaRPr lang="zh-CN" altLang="en-US" sz="3600" dirty="0">
              <a:solidFill>
                <a:srgbClr val="000099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0000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en-US" altLang="zh-CN" sz="3600" dirty="0">
                <a:solidFill>
                  <a:srgbClr val="0000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sz="3600" dirty="0">
                <a:solidFill>
                  <a:srgbClr val="0000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）如是人物描写，要符合人物身份。</a:t>
            </a:r>
            <a:endParaRPr lang="zh-CN" altLang="en-US" sz="3600" dirty="0">
              <a:solidFill>
                <a:srgbClr val="000099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0000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en-US" altLang="zh-CN" sz="3600" dirty="0">
                <a:solidFill>
                  <a:srgbClr val="0000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4</a:t>
            </a:r>
            <a:r>
              <a:rPr lang="zh-CN" altLang="en-US" sz="3600" dirty="0">
                <a:solidFill>
                  <a:srgbClr val="0000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）补充部分要符合当时情境。</a:t>
            </a:r>
            <a:endParaRPr lang="zh-CN" altLang="en-US" sz="3600">
              <a:solidFill>
                <a:srgbClr val="000099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30053" name="矩形 130052"/>
          <p:cNvSpPr/>
          <p:nvPr/>
        </p:nvSpPr>
        <p:spPr>
          <a:xfrm>
            <a:off x="527050" y="2833370"/>
            <a:ext cx="126682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36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注意：</a:t>
            </a:r>
            <a:endParaRPr lang="zh-CN" altLang="en-US" sz="360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21858" name="文本占位符 121857"/>
          <p:cNvSpPr>
            <a:spLocks noGrp="1" noRot="1"/>
          </p:cNvSpPr>
          <p:nvPr>
            <p:ph type="body" idx="1"/>
          </p:nvPr>
        </p:nvSpPr>
        <p:spPr>
          <a:xfrm>
            <a:off x="1800065" y="193711"/>
            <a:ext cx="8688409" cy="5684302"/>
          </a:xfrm>
        </p:spPr>
        <p:txBody>
          <a:bodyPr/>
          <a:p>
            <a:pPr>
              <a:buNone/>
            </a:pPr>
            <a:r>
              <a:rPr lang="zh-CN" altLang="en-US" sz="4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人物形象类</a:t>
            </a:r>
            <a:endParaRPr lang="zh-CN" altLang="en-US" sz="48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21859" name="文本框 121858"/>
          <p:cNvSpPr txBox="1"/>
          <p:nvPr/>
        </p:nvSpPr>
        <p:spPr>
          <a:xfrm>
            <a:off x="521335" y="1052830"/>
            <a:ext cx="11218545" cy="54089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zh-CN" altLang="en-US" sz="3200" dirty="0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题型：</a:t>
            </a:r>
            <a:endParaRPr lang="zh-CN" altLang="en-US" sz="3200" dirty="0">
              <a:solidFill>
                <a:srgbClr val="00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3200" dirty="0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en-US" altLang="zh-CN" sz="3200" dirty="0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sz="3200" dirty="0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结合具体内容概括人物性格特征；</a:t>
            </a:r>
            <a:endParaRPr lang="zh-CN" altLang="en-US" sz="3200" dirty="0">
              <a:solidFill>
                <a:srgbClr val="00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40000"/>
              </a:lnSpc>
            </a:pPr>
            <a:endParaRPr lang="zh-CN" altLang="en-US" sz="3200" dirty="0">
              <a:solidFill>
                <a:srgbClr val="00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3200" dirty="0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en-US" altLang="zh-CN" sz="3200" dirty="0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sz="3200" dirty="0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对人物进行描写的具体方法；</a:t>
            </a:r>
            <a:endParaRPr lang="zh-CN" altLang="en-US" sz="3200" dirty="0">
              <a:solidFill>
                <a:srgbClr val="00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40000"/>
              </a:lnSpc>
            </a:pPr>
            <a:endParaRPr lang="zh-CN" altLang="en-US" sz="3200" dirty="0">
              <a:solidFill>
                <a:srgbClr val="00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3200" dirty="0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en-US" altLang="zh-CN" sz="3200" dirty="0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③</a:t>
            </a:r>
            <a:r>
              <a:rPr lang="zh-CN" altLang="en-US" sz="3200" dirty="0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对文中的人物进行客观公正的评析（包括作者自身对人物的态度和读者对人物的评价）。</a:t>
            </a:r>
            <a:endParaRPr lang="zh-CN" altLang="en-US" sz="3200" dirty="0">
              <a:solidFill>
                <a:srgbClr val="00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zh-CN" altLang="en-US" sz="3200">
              <a:solidFill>
                <a:srgbClr val="00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9">
                                            <p:txEl>
                                              <p:charRg st="4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1859">
                                            <p:txEl>
                                              <p:charRg st="4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9">
                                            <p:txEl>
                                              <p:charRg st="23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21859">
                                            <p:txEl>
                                              <p:charRg st="23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9">
                                            <p:txEl>
                                              <p:charRg st="40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21859">
                                            <p:txEl>
                                              <p:charRg st="40" end="8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22882" name="文本占位符 122881"/>
          <p:cNvSpPr>
            <a:spLocks noGrp="1" noRot="1"/>
          </p:cNvSpPr>
          <p:nvPr>
            <p:ph type="body" idx="1"/>
          </p:nvPr>
        </p:nvSpPr>
        <p:spPr>
          <a:xfrm>
            <a:off x="140335" y="499110"/>
            <a:ext cx="11908790" cy="5860415"/>
          </a:xfrm>
        </p:spPr>
        <p:txBody>
          <a:bodyPr>
            <a:normAutofit lnSpcReduction="20000"/>
          </a:bodyPr>
          <a:p>
            <a:pPr>
              <a:buNone/>
            </a:pPr>
            <a:r>
              <a:rPr lang="zh-CN" altLang="en-US" sz="4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楷体_GB2312" panose="02010609030101010101" pitchFamily="49" charset="-122"/>
                <a:ea typeface="华文中宋" panose="02010600040101010101" pitchFamily="2" charset="-122"/>
              </a:rPr>
              <a:t>对策：</a:t>
            </a:r>
            <a:endParaRPr lang="zh-CN" altLang="en-US" sz="6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楷体_GB2312" panose="02010609030101010101" pitchFamily="49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en-US" altLang="zh-CN" sz="3600" b="1" dirty="0">
                <a:solidFill>
                  <a:srgbClr val="002060"/>
                </a:solidFill>
                <a:latin typeface="+mn-ea"/>
              </a:rPr>
              <a:t>①</a:t>
            </a:r>
            <a:r>
              <a:rPr lang="zh-CN" altLang="en-US" sz="3600" b="1" dirty="0">
                <a:solidFill>
                  <a:srgbClr val="002060"/>
                </a:solidFill>
                <a:latin typeface="+mn-ea"/>
              </a:rPr>
              <a:t>找最能表现人物特点的词语和句子来概括。注意从外在肖像特点到内在想法，再到精神品质。分析全面、具体、不可空泛。</a:t>
            </a:r>
            <a:endParaRPr lang="zh-CN" altLang="en-US" sz="3600" b="1" dirty="0">
              <a:solidFill>
                <a:srgbClr val="002060"/>
              </a:solidFill>
              <a:latin typeface="+mn-ea"/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en-US" altLang="zh-CN" sz="3600" b="1" dirty="0">
                <a:solidFill>
                  <a:srgbClr val="002060"/>
                </a:solidFill>
                <a:latin typeface="+mn-ea"/>
              </a:rPr>
              <a:t>②</a:t>
            </a:r>
            <a:r>
              <a:rPr lang="zh-CN" altLang="en-US" sz="3600" b="1" dirty="0">
                <a:solidFill>
                  <a:srgbClr val="002060"/>
                </a:solidFill>
                <a:latin typeface="+mn-ea"/>
              </a:rPr>
              <a:t>描写人物的方法。角度：正面或侧面（直接或间接）。</a:t>
            </a:r>
            <a:endParaRPr lang="zh-CN" altLang="en-US" sz="3600" b="1" dirty="0">
              <a:solidFill>
                <a:srgbClr val="002060"/>
              </a:solidFill>
              <a:latin typeface="+mn-ea"/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en-US" altLang="zh-CN" sz="3600" b="1" dirty="0">
                <a:solidFill>
                  <a:srgbClr val="002060"/>
                </a:solidFill>
                <a:latin typeface="+mn-ea"/>
              </a:rPr>
              <a:t>③</a:t>
            </a:r>
            <a:r>
              <a:rPr lang="zh-CN" altLang="en-US" sz="3600" b="1" dirty="0">
                <a:solidFill>
                  <a:srgbClr val="002060"/>
                </a:solidFill>
                <a:latin typeface="+mn-ea"/>
              </a:rPr>
              <a:t>注意作者对人物的介绍和评价。小说里的人物都是在一定的历史背景下活动的，所以分析人物就应把他们放在一定的历史背景下去理解。</a:t>
            </a:r>
            <a:endParaRPr lang="zh-CN" altLang="en-US" sz="3600" b="1" dirty="0">
              <a:solidFill>
                <a:srgbClr val="002060"/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2">
                                            <p:txEl>
                                              <p:charRg st="6" end="6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882">
                                            <p:txEl>
                                              <p:charRg st="6" end="6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882">
                                            <p:txEl>
                                              <p:charRg st="6" end="6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2">
                                            <p:txEl>
                                              <p:charRg st="62" end="8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882">
                                            <p:txEl>
                                              <p:charRg st="62" end="8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882">
                                            <p:txEl>
                                              <p:charRg st="62" end="8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2">
                                            <p:txEl>
                                              <p:charRg st="87" end="1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882">
                                            <p:txEl>
                                              <p:charRg st="87" end="14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882">
                                            <p:txEl>
                                              <p:charRg st="87" end="14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23906" name="标题 123905"/>
          <p:cNvSpPr>
            <a:spLocks noGrp="1" noRot="1"/>
          </p:cNvSpPr>
          <p:nvPr>
            <p:ph type="title"/>
          </p:nvPr>
        </p:nvSpPr>
        <p:spPr>
          <a:xfrm>
            <a:off x="1522201" y="242933"/>
            <a:ext cx="7956436" cy="954264"/>
          </a:xfrm>
        </p:spPr>
        <p:txBody>
          <a:bodyPr anchor="ctr"/>
          <a:p>
            <a:pPr algn="l"/>
            <a:r>
              <a:rPr lang="en-US" altLang="zh-CN" sz="4800" b="1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</a:t>
            </a:r>
            <a:r>
              <a:rPr lang="zh-CN" altLang="en-US" sz="4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环境描写</a:t>
            </a:r>
            <a:endParaRPr lang="zh-CN" altLang="en-US" sz="48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23907" name="文本占位符 123906"/>
          <p:cNvSpPr>
            <a:spLocks noGrp="1" noRot="1"/>
          </p:cNvSpPr>
          <p:nvPr>
            <p:ph type="body" idx="1"/>
          </p:nvPr>
        </p:nvSpPr>
        <p:spPr>
          <a:xfrm>
            <a:off x="398780" y="1341755"/>
            <a:ext cx="11393170" cy="4893945"/>
          </a:xfrm>
        </p:spPr>
        <p:txBody>
          <a:bodyPr>
            <a:normAutofit/>
          </a:bodyPr>
          <a:p>
            <a:pPr marL="0" indent="0">
              <a:lnSpc>
                <a:spcPct val="120000"/>
              </a:lnSpc>
              <a:buNone/>
            </a:pPr>
            <a:r>
              <a:rPr lang="zh-CN" altLang="en-US" sz="3200" b="1" dirty="0">
                <a:latin typeface="+mn-ea"/>
              </a:rPr>
              <a:t>环境包括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自然环境</a:t>
            </a:r>
            <a:r>
              <a:rPr lang="zh-CN" altLang="en-US" sz="3200" b="1" dirty="0">
                <a:latin typeface="+mn-ea"/>
              </a:rPr>
              <a:t>和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社会环境</a:t>
            </a:r>
            <a:r>
              <a:rPr lang="zh-CN" altLang="en-US" sz="3200" b="1" dirty="0">
                <a:latin typeface="+mn-ea"/>
              </a:rPr>
              <a:t>，在小说中都是为表现主题服务。</a:t>
            </a:r>
            <a:endParaRPr lang="zh-CN" altLang="en-US" sz="3200" b="1" dirty="0">
              <a:latin typeface="+mn-ea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zh-CN" altLang="en-US" sz="3200" b="1" dirty="0">
                <a:latin typeface="+mn-ea"/>
              </a:rPr>
              <a:t>常见题型有：</a:t>
            </a:r>
            <a:endParaRPr lang="zh-CN" altLang="en-US" sz="3200" b="1" dirty="0">
              <a:latin typeface="+mn-ea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sz="3200" b="1" dirty="0">
                <a:solidFill>
                  <a:schemeClr val="tx2"/>
                </a:solidFill>
                <a:latin typeface="+mn-ea"/>
              </a:rPr>
              <a:t>①</a:t>
            </a:r>
            <a:r>
              <a:rPr lang="zh-CN" altLang="en-US" sz="3200" b="1" dirty="0">
                <a:solidFill>
                  <a:schemeClr val="tx2"/>
                </a:solidFill>
                <a:latin typeface="+mn-ea"/>
              </a:rPr>
              <a:t>在文中找出描写环境的句子；</a:t>
            </a:r>
            <a:endParaRPr lang="zh-CN" altLang="en-US" sz="3200" b="1" dirty="0">
              <a:solidFill>
                <a:schemeClr val="tx2"/>
              </a:solidFill>
              <a:latin typeface="+mn-ea"/>
            </a:endParaRPr>
          </a:p>
          <a:p>
            <a:pPr marL="0" indent="0">
              <a:lnSpc>
                <a:spcPct val="120000"/>
              </a:lnSpc>
              <a:buNone/>
            </a:pPr>
            <a:endParaRPr lang="zh-CN" altLang="en-US" sz="3200" b="1" dirty="0">
              <a:solidFill>
                <a:schemeClr val="tx2"/>
              </a:solidFill>
              <a:latin typeface="+mn-ea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sz="3200" b="1" dirty="0">
                <a:solidFill>
                  <a:schemeClr val="tx2"/>
                </a:solidFill>
                <a:latin typeface="+mn-ea"/>
              </a:rPr>
              <a:t>②</a:t>
            </a:r>
            <a:r>
              <a:rPr lang="zh-CN" altLang="en-US" sz="3200" b="1" dirty="0">
                <a:solidFill>
                  <a:schemeClr val="tx2"/>
                </a:solidFill>
                <a:latin typeface="+mn-ea"/>
              </a:rPr>
              <a:t>就指定的环境描写说出其作用。</a:t>
            </a:r>
            <a:endParaRPr lang="zh-CN" altLang="en-US" sz="4000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just">
              <a:lnSpc>
                <a:spcPct val="80000"/>
              </a:lnSpc>
              <a:buNone/>
            </a:pPr>
            <a:r>
              <a:rPr lang="zh-CN" altLang="en-US" sz="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endParaRPr lang="zh-CN" altLang="en-US" sz="2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23908" name="矩形 123907"/>
          <p:cNvSpPr/>
          <p:nvPr/>
        </p:nvSpPr>
        <p:spPr>
          <a:xfrm>
            <a:off x="1522201" y="3299436"/>
            <a:ext cx="9145693" cy="260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1000" b="0" dirty="0">
                <a:latin typeface="宋体" panose="02010600030101010101" pitchFamily="2" charset="-122"/>
              </a:rPr>
              <a:t>，</a:t>
            </a:r>
            <a:r>
              <a:rPr lang="zh-CN" altLang="en-US" sz="1100" b="0" dirty="0">
                <a:latin typeface="Times New Roman" panose="02020603050405020304" pitchFamily="18" charset="0"/>
              </a:rPr>
              <a:t> </a:t>
            </a:r>
            <a:endParaRPr lang="zh-CN" altLang="en-US" sz="2400" b="0" dirty="0">
              <a:latin typeface="Times New Roman" panose="02020603050405020304" pitchFamily="18" charset="0"/>
            </a:endParaRPr>
          </a:p>
        </p:txBody>
      </p:sp>
      <p:sp>
        <p:nvSpPr>
          <p:cNvPr id="123909" name="矩形 123908"/>
          <p:cNvSpPr>
            <a:spLocks noRot="1"/>
          </p:cNvSpPr>
          <p:nvPr/>
        </p:nvSpPr>
        <p:spPr>
          <a:xfrm>
            <a:off x="1522201" y="4653825"/>
            <a:ext cx="8894822" cy="6193984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5000"/>
              <a:buFont typeface="Wingdings" panose="05000000000000000000" pitchFamily="2" charset="2"/>
              <a:buChar char="Ø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5000"/>
              <a:buFont typeface="Wingdings" panose="05000000000000000000" pitchFamily="2" charset="2"/>
              <a:buChar char="¡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Ø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anose="05020102010507070707" pitchFamily="18" charset="2"/>
              <a:buChar char="¡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80000"/>
              </a:lnSpc>
            </a:pPr>
            <a:endParaRPr sz="3600" b="1" dirty="0">
              <a:solidFill>
                <a:schemeClr val="tx2"/>
              </a:solidFill>
              <a:ea typeface="楷体_GB2312" panose="0201060903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charRg st="37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3907">
                                            <p:txEl>
                                              <p:charRg st="37" end="5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charRg st="53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23907">
                                            <p:txEl>
                                              <p:charRg st="53" end="6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9">
                                            <p:txEl>
                                              <p:charRg st="0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3909">
                                            <p:txEl>
                                              <p:charRg st="0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3909">
                                            <p:txEl>
                                              <p:charRg st="0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26979" name="文本占位符 126978"/>
          <p:cNvSpPr>
            <a:spLocks noGrp="1" noRot="1"/>
          </p:cNvSpPr>
          <p:nvPr>
            <p:ph type="body" idx="1"/>
          </p:nvPr>
        </p:nvSpPr>
        <p:spPr>
          <a:xfrm>
            <a:off x="802640" y="781050"/>
            <a:ext cx="10585450" cy="5466080"/>
          </a:xfrm>
        </p:spPr>
        <p:txBody>
          <a:bodyPr>
            <a:normAutofit fontScale="80000"/>
          </a:bodyPr>
          <a:p>
            <a:pPr marL="0" indent="0">
              <a:lnSpc>
                <a:spcPct val="150000"/>
              </a:lnSpc>
              <a:buNone/>
            </a:pPr>
            <a:r>
              <a:rPr lang="zh-CN" altLang="en-US" sz="6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可从以下方面进行思考：</a:t>
            </a:r>
            <a:endParaRPr lang="zh-CN" altLang="en-US" sz="40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40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sz="40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、交代背景。故事发生的时间、地点 （暗示怎样的社会环境、时代特征）。</a:t>
            </a:r>
            <a:endParaRPr lang="zh-CN" altLang="en-US" sz="4000" b="1">
              <a:solidFill>
                <a:srgbClr val="00206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40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sz="40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、渲染</a:t>
            </a:r>
            <a:r>
              <a:rPr lang="zh-CN" altLang="en-US" sz="4000" b="1" u="sng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   </a:t>
            </a:r>
            <a:r>
              <a:rPr lang="zh-CN" altLang="en-US" sz="40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的气氛。</a:t>
            </a:r>
            <a:endParaRPr lang="zh-CN" altLang="en-US" sz="4000" b="1" dirty="0">
              <a:solidFill>
                <a:srgbClr val="00206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40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sz="40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、推动情节发展；</a:t>
            </a:r>
            <a:endParaRPr lang="zh-CN" altLang="en-US" sz="4000" b="1" dirty="0">
              <a:solidFill>
                <a:srgbClr val="00206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40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4</a:t>
            </a:r>
            <a:r>
              <a:rPr lang="zh-CN" altLang="en-US" sz="40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、使故事情节更为生动、真实。</a:t>
            </a:r>
            <a:endParaRPr lang="zh-CN" altLang="en-US" sz="40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28003" name="文本占位符 128002"/>
          <p:cNvSpPr>
            <a:spLocks noGrp="1" noRot="1"/>
          </p:cNvSpPr>
          <p:nvPr>
            <p:ph type="body" idx="1"/>
          </p:nvPr>
        </p:nvSpPr>
        <p:spPr>
          <a:xfrm>
            <a:off x="1431925" y="1048385"/>
            <a:ext cx="10220960" cy="5479415"/>
          </a:xfrm>
        </p:spPr>
        <p:txBody>
          <a:bodyPr/>
          <a:p>
            <a:pPr marL="0" indent="0">
              <a:lnSpc>
                <a:spcPct val="110000"/>
              </a:lnSpc>
              <a:buNone/>
            </a:pPr>
            <a:r>
              <a:rPr lang="en-US" altLang="zh-CN" sz="36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5</a:t>
            </a:r>
            <a:r>
              <a:rPr lang="zh-CN" altLang="en-US" sz="36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、揭示</a:t>
            </a:r>
            <a:r>
              <a:rPr lang="en-US" altLang="zh-CN" sz="36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/</a:t>
            </a:r>
            <a:r>
              <a:rPr lang="zh-CN" altLang="en-US" sz="36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烘托人物</a:t>
            </a:r>
            <a:r>
              <a:rPr lang="en-US" altLang="zh-CN" sz="36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____</a:t>
            </a:r>
            <a:r>
              <a:rPr lang="zh-CN" altLang="en-US" sz="36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的心情；</a:t>
            </a:r>
            <a:endParaRPr lang="zh-CN" altLang="en-US" sz="3600" b="1" dirty="0">
              <a:solidFill>
                <a:srgbClr val="00206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36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表现</a:t>
            </a:r>
            <a:r>
              <a:rPr lang="en-US" altLang="zh-CN" sz="36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/</a:t>
            </a:r>
            <a:r>
              <a:rPr lang="zh-CN" altLang="en-US" sz="36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衬托人物</a:t>
            </a:r>
            <a:r>
              <a:rPr lang="en-US" altLang="zh-CN" sz="36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____</a:t>
            </a:r>
            <a:r>
              <a:rPr lang="zh-CN" altLang="en-US" sz="36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的性格。</a:t>
            </a:r>
            <a:endParaRPr lang="zh-CN" altLang="en-US" sz="3600" b="1" dirty="0">
              <a:solidFill>
                <a:srgbClr val="00206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6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sz="36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、做到情景交融，能给人以感染、</a:t>
            </a:r>
            <a:endParaRPr lang="zh-CN" altLang="en-US" sz="3600" b="1" dirty="0">
              <a:solidFill>
                <a:srgbClr val="00206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36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启发和美的享受。</a:t>
            </a:r>
            <a:endParaRPr lang="zh-CN" altLang="en-US" sz="3600" b="1" dirty="0">
              <a:solidFill>
                <a:srgbClr val="00206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6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7</a:t>
            </a:r>
            <a:r>
              <a:rPr lang="zh-CN" altLang="en-US" sz="36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、揭示文章主题，使主题更为突</a:t>
            </a:r>
            <a:endParaRPr lang="zh-CN" altLang="en-US" sz="3600" b="1" dirty="0">
              <a:solidFill>
                <a:srgbClr val="00206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36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出、深刻。</a:t>
            </a:r>
            <a:endParaRPr lang="zh-CN" altLang="en-US" sz="4000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en-US" altLang="zh-CN" sz="40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8</a:t>
            </a:r>
            <a:r>
              <a:rPr lang="zh-CN" altLang="en-US" sz="40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、为下文</a:t>
            </a:r>
            <a:r>
              <a:rPr lang="en-US" altLang="zh-CN" sz="40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____</a:t>
            </a:r>
            <a:r>
              <a:rPr lang="zh-CN" altLang="en-US" sz="40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做铺垫</a:t>
            </a:r>
            <a:r>
              <a:rPr lang="en-US" altLang="zh-CN" sz="40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/</a:t>
            </a:r>
            <a:r>
              <a:rPr lang="zh-CN" altLang="en-US" sz="40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埋下伏笔。</a:t>
            </a:r>
            <a:endParaRPr lang="zh-CN" altLang="en-US" sz="4000" b="1" dirty="0">
              <a:solidFill>
                <a:srgbClr val="002060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6386" name="文本占位符 16385"/>
          <p:cNvSpPr>
            <a:spLocks noGrp="1" noRot="1"/>
          </p:cNvSpPr>
          <p:nvPr>
            <p:ph type="body" idx="1"/>
          </p:nvPr>
        </p:nvSpPr>
        <p:spPr>
          <a:xfrm>
            <a:off x="1979485" y="762141"/>
            <a:ext cx="8688409" cy="6097129"/>
          </a:xfrm>
        </p:spPr>
        <p:txBody>
          <a:bodyPr/>
          <a:p>
            <a:pPr>
              <a:buNone/>
            </a:pPr>
            <a:br>
              <a:rPr lang="en-US" altLang="zh-CN" sz="4400" b="1">
                <a:solidFill>
                  <a:srgbClr val="09080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</a:br>
            <a:endParaRPr lang="en-US" altLang="zh-CN" sz="4400" b="1">
              <a:solidFill>
                <a:srgbClr val="090807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6387" name="矩形 16386"/>
          <p:cNvSpPr/>
          <p:nvPr/>
        </p:nvSpPr>
        <p:spPr>
          <a:xfrm>
            <a:off x="1175385" y="278130"/>
            <a:ext cx="949261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44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理解标题含义</a:t>
            </a:r>
            <a:r>
              <a:rPr lang="zh-CN" altLang="en-US" sz="4400" dirty="0">
                <a:solidFill>
                  <a:srgbClr val="0B0A0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</a:t>
            </a:r>
            <a:endParaRPr lang="zh-CN" altLang="en-US" sz="4400" dirty="0">
              <a:solidFill>
                <a:srgbClr val="0B0A09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3600" dirty="0">
                <a:solidFill>
                  <a:srgbClr val="0B0A0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题目是文眼，作用主要有以下几点：</a:t>
            </a:r>
            <a:endParaRPr lang="zh-CN" altLang="en-US" sz="36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6388" name="矩形 16387"/>
          <p:cNvSpPr/>
          <p:nvPr/>
        </p:nvSpPr>
        <p:spPr>
          <a:xfrm>
            <a:off x="1139190" y="1600200"/>
            <a:ext cx="9528810" cy="48298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en-US" altLang="zh-CN" sz="4400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sz="4400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点明中心或主旨；</a:t>
            </a:r>
            <a:endParaRPr lang="zh-CN" altLang="en-US" sz="4400" dirty="0">
              <a:solidFill>
                <a:srgbClr val="00206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4400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sz="4400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是本文线索；</a:t>
            </a:r>
            <a:endParaRPr lang="zh-CN" altLang="en-US" sz="4400" dirty="0">
              <a:solidFill>
                <a:srgbClr val="00206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4400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③</a:t>
            </a:r>
            <a:r>
              <a:rPr lang="zh-CN" altLang="en-US" sz="4400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引起读者阅读的兴趣；</a:t>
            </a:r>
            <a:endParaRPr lang="zh-CN" altLang="en-US" sz="4400" dirty="0">
              <a:solidFill>
                <a:srgbClr val="00206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4400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④</a:t>
            </a:r>
            <a:r>
              <a:rPr lang="zh-CN" altLang="en-US" sz="4400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点明了文章的主要人物；</a:t>
            </a:r>
            <a:endParaRPr lang="zh-CN" altLang="en-US" sz="4400" dirty="0">
              <a:solidFill>
                <a:srgbClr val="00206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4400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⑤</a:t>
            </a:r>
            <a:r>
              <a:rPr lang="zh-CN" altLang="en-US" sz="4400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概括了文章的主要事件、内容。</a:t>
            </a:r>
            <a:endParaRPr lang="zh-CN" altLang="en-US" sz="4400" dirty="0">
              <a:solidFill>
                <a:srgbClr val="00206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6388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charRg st="1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6388">
                                            <p:txEl>
                                              <p:charRg st="1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charRg st="18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6388">
                                            <p:txEl>
                                              <p:charRg st="18" end="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charRg st="30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6388">
                                            <p:txEl>
                                              <p:charRg st="30" end="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charRg st="43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6388">
                                            <p:txEl>
                                              <p:charRg st="43" end="5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21507" name="文本占位符 21506"/>
          <p:cNvSpPr>
            <a:spLocks noGrp="1" noRot="1"/>
          </p:cNvSpPr>
          <p:nvPr>
            <p:ph type="body" idx="1"/>
          </p:nvPr>
        </p:nvSpPr>
        <p:spPr>
          <a:xfrm>
            <a:off x="1979485" y="2102239"/>
            <a:ext cx="8383552" cy="4115562"/>
          </a:xfrm>
        </p:spPr>
        <p:txBody>
          <a:bodyPr/>
          <a:p>
            <a:pPr>
              <a:buNone/>
            </a:pPr>
            <a:br>
              <a:rPr lang="en-US" altLang="zh-CN" sz="4000"/>
            </a:br>
            <a:r>
              <a:rPr lang="en-US" altLang="zh-CN" sz="4000" b="1" dirty="0">
                <a:solidFill>
                  <a:srgbClr val="09080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     </a:t>
            </a:r>
            <a:br>
              <a:rPr lang="en-US" altLang="zh-CN" sz="4000" b="1" dirty="0">
                <a:solidFill>
                  <a:srgbClr val="09080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</a:br>
            <a:endParaRPr lang="en-US" altLang="zh-CN" sz="4000" b="1">
              <a:solidFill>
                <a:srgbClr val="090807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1508" name="矩形 21507"/>
          <p:cNvSpPr/>
          <p:nvPr/>
        </p:nvSpPr>
        <p:spPr>
          <a:xfrm>
            <a:off x="664845" y="2830195"/>
            <a:ext cx="1085469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altLang="en-US" sz="3600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物线、人线、情线 、事线 、活动线、见闻感线</a:t>
            </a:r>
            <a:endParaRPr lang="zh-CN" altLang="en-US" sz="3600" dirty="0">
              <a:solidFill>
                <a:srgbClr val="00206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60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…… </a:t>
            </a:r>
            <a:endParaRPr lang="en-US" altLang="zh-CN" sz="3600">
              <a:solidFill>
                <a:srgbClr val="00206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1510" name="文本框 21509"/>
          <p:cNvSpPr txBox="1"/>
          <p:nvPr/>
        </p:nvSpPr>
        <p:spPr>
          <a:xfrm>
            <a:off x="665480" y="1125855"/>
            <a:ext cx="11226165" cy="16414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线索是连接文章始终的脉络，也可以说是文章的纲。</a:t>
            </a:r>
            <a:endParaRPr lang="zh-CN" altLang="en-US" sz="3600" dirty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线索常见的有：</a:t>
            </a:r>
            <a:endParaRPr lang="zh-CN" altLang="en-US" sz="3600" dirty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1511" name="文本框 21510"/>
          <p:cNvSpPr txBox="1"/>
          <p:nvPr/>
        </p:nvSpPr>
        <p:spPr>
          <a:xfrm>
            <a:off x="1459687" y="115909"/>
            <a:ext cx="4177485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800" dirty="0">
                <a:solidFill>
                  <a:srgbClr val="0B0A0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</a:t>
            </a:r>
            <a:r>
              <a:rPr lang="zh-CN" altLang="en-US" sz="48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找线索</a:t>
            </a:r>
            <a:endParaRPr lang="zh-CN" altLang="en-US" sz="480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508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15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22530" name="标题 22529"/>
          <p:cNvSpPr>
            <a:spLocks noGrp="1" noRot="1"/>
          </p:cNvSpPr>
          <p:nvPr>
            <p:ph type="title"/>
          </p:nvPr>
        </p:nvSpPr>
        <p:spPr>
          <a:xfrm>
            <a:off x="3179227" y="125436"/>
            <a:ext cx="8354972" cy="1143212"/>
          </a:xfrm>
        </p:spPr>
        <p:txBody>
          <a:bodyPr anchor="ctr"/>
          <a:p>
            <a:pPr algn="l"/>
            <a:r>
              <a:rPr lang="en-US" altLang="zh-CN" b="1" dirty="0">
                <a:solidFill>
                  <a:srgbClr val="0066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</a:t>
            </a:r>
            <a:r>
              <a:rPr lang="zh-CN" altLang="en-US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词语语境义及作用</a:t>
            </a:r>
            <a:endParaRPr lang="zh-CN" altLang="en-US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2531" name="文本占位符 22530"/>
          <p:cNvSpPr>
            <a:spLocks noGrp="1" noRot="1"/>
          </p:cNvSpPr>
          <p:nvPr>
            <p:ph type="body" idx="1"/>
          </p:nvPr>
        </p:nvSpPr>
        <p:spPr>
          <a:xfrm>
            <a:off x="498475" y="1120775"/>
            <a:ext cx="11214735" cy="4756785"/>
          </a:xfrm>
        </p:spPr>
        <p:txBody>
          <a:bodyPr/>
          <a:p>
            <a:pPr algn="just">
              <a:lnSpc>
                <a:spcPct val="160000"/>
              </a:lnSpc>
              <a:buNone/>
            </a:pPr>
            <a:r>
              <a:rPr lang="en-US" altLang="zh-CN" sz="3600" b="1" dirty="0">
                <a:solidFill>
                  <a:srgbClr val="090807"/>
                </a:solidFill>
                <a:latin typeface="+mn-ea"/>
                <a:cs typeface="+mn-ea"/>
              </a:rPr>
              <a:t>      </a:t>
            </a:r>
            <a:r>
              <a:rPr lang="zh-CN" altLang="en-US" sz="3600" b="1" dirty="0">
                <a:solidFill>
                  <a:srgbClr val="002060"/>
                </a:solidFill>
                <a:latin typeface="+mn-ea"/>
                <a:cs typeface="+mn-ea"/>
              </a:rPr>
              <a:t>坚持“词不离句，句不离文”的原则，切忌“断章取义”，</a:t>
            </a:r>
            <a:r>
              <a:rPr lang="zh-CN" altLang="en-US" sz="3600" b="1" dirty="0">
                <a:solidFill>
                  <a:srgbClr val="FF0000"/>
                </a:solidFill>
                <a:latin typeface="+mn-ea"/>
                <a:cs typeface="+mn-ea"/>
              </a:rPr>
              <a:t>联系上下文</a:t>
            </a:r>
            <a:r>
              <a:rPr lang="zh-CN" altLang="en-US" sz="3600" b="1" dirty="0">
                <a:solidFill>
                  <a:srgbClr val="002060"/>
                </a:solidFill>
                <a:latin typeface="+mn-ea"/>
                <a:cs typeface="+mn-ea"/>
              </a:rPr>
              <a:t>，推知其语境义。</a:t>
            </a:r>
            <a:endParaRPr lang="zh-CN" altLang="en-US" sz="3600" b="1" dirty="0">
              <a:solidFill>
                <a:srgbClr val="002060"/>
              </a:solidFill>
              <a:latin typeface="+mn-ea"/>
              <a:cs typeface="+mn-ea"/>
            </a:endParaRPr>
          </a:p>
          <a:p>
            <a:pPr algn="just">
              <a:lnSpc>
                <a:spcPct val="160000"/>
              </a:lnSpc>
              <a:buNone/>
            </a:pPr>
            <a:r>
              <a:rPr lang="zh-CN" altLang="en-US" sz="3600" b="1" dirty="0">
                <a:solidFill>
                  <a:srgbClr val="002060"/>
                </a:solidFill>
                <a:latin typeface="+mn-ea"/>
                <a:cs typeface="+mn-ea"/>
              </a:rPr>
              <a:t>      结合语境答该词语</a:t>
            </a:r>
            <a:r>
              <a:rPr lang="zh-CN" altLang="en-US" sz="3600" b="1" dirty="0">
                <a:solidFill>
                  <a:srgbClr val="FF0000"/>
                </a:solidFill>
                <a:latin typeface="+mn-ea"/>
                <a:cs typeface="+mn-ea"/>
              </a:rPr>
              <a:t>对表达作者或作品里的某人物的思想感情或主题思想的作用。</a:t>
            </a:r>
            <a:endParaRPr lang="zh-CN" altLang="en-US" sz="3600" b="1" dirty="0">
              <a:solidFill>
                <a:srgbClr val="FF0000"/>
              </a:solidFill>
              <a:latin typeface="+mn-ea"/>
              <a:cs typeface="+mn-ea"/>
            </a:endParaRPr>
          </a:p>
          <a:p>
            <a:pPr algn="just">
              <a:buNone/>
            </a:pPr>
            <a:endParaRPr lang="zh-CN" altLang="en-US" sz="3600" b="1" dirty="0">
              <a:solidFill>
                <a:srgbClr val="FF0000"/>
              </a:solidFill>
              <a:latin typeface="+mn-ea"/>
              <a:cs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53250" name="标题 53249"/>
          <p:cNvSpPr>
            <a:spLocks noGrp="1" noRot="1"/>
          </p:cNvSpPr>
          <p:nvPr>
            <p:ph type="title"/>
          </p:nvPr>
        </p:nvSpPr>
        <p:spPr>
          <a:xfrm>
            <a:off x="3002312" y="328674"/>
            <a:ext cx="7773839" cy="863760"/>
          </a:xfrm>
        </p:spPr>
        <p:txBody>
          <a:bodyPr anchor="ctr"/>
          <a:p>
            <a:pPr algn="l"/>
            <a:r>
              <a:rPr lang="en-US" altLang="zh-CN" sz="4800" b="1" dirty="0">
                <a:solidFill>
                  <a:srgbClr val="0066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</a:t>
            </a:r>
            <a:r>
              <a:rPr lang="zh-CN" altLang="en-US" sz="4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对主旨的把握</a:t>
            </a:r>
            <a:endParaRPr lang="zh-CN" altLang="en-US" sz="48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3251" name="文本占位符 53250"/>
          <p:cNvSpPr>
            <a:spLocks noGrp="1" noRot="1"/>
          </p:cNvSpPr>
          <p:nvPr>
            <p:ph type="body" idx="1"/>
          </p:nvPr>
        </p:nvSpPr>
        <p:spPr>
          <a:xfrm>
            <a:off x="648335" y="1050925"/>
            <a:ext cx="10951210" cy="2379980"/>
          </a:xfrm>
        </p:spPr>
        <p:txBody>
          <a:bodyPr/>
          <a:p>
            <a:pPr marL="0" indent="0">
              <a:lnSpc>
                <a:spcPct val="130000"/>
              </a:lnSpc>
              <a:buNone/>
            </a:pPr>
            <a:r>
              <a:rPr lang="en-US" altLang="zh-CN" sz="32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</a:t>
            </a:r>
            <a:r>
              <a:rPr lang="zh-CN" altLang="en-US" sz="32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小说主旨是灵魂，是作者写作目的之所在，也是作品价值意义之所在。主题的深浅往往决定着作品价值的高低。</a:t>
            </a:r>
            <a:endParaRPr lang="zh-CN" altLang="en-US" sz="3200" b="1" dirty="0">
              <a:solidFill>
                <a:srgbClr val="00206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29028" name="矩形 129027"/>
          <p:cNvSpPr/>
          <p:nvPr/>
        </p:nvSpPr>
        <p:spPr>
          <a:xfrm>
            <a:off x="648970" y="2605405"/>
            <a:ext cx="10950575" cy="37826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4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常见题型有：</a:t>
            </a:r>
            <a:endParaRPr lang="zh-CN" altLang="en-US" sz="4800" dirty="0">
              <a:solidFill>
                <a:schemeClr val="tx2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①</a:t>
            </a:r>
            <a:r>
              <a:rPr lang="zh-CN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找出体现小说主旨的句子（或用自己的话概括作品的主题）；</a:t>
            </a:r>
            <a:endParaRPr lang="zh-CN" alt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②</a:t>
            </a:r>
            <a:r>
              <a:rPr lang="zh-CN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读了全文后，文章让你明白了什么道理（本文对你有什么启迪，谈谈你体会）；</a:t>
            </a:r>
            <a:endParaRPr lang="zh-CN" alt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③</a:t>
            </a:r>
            <a:r>
              <a:rPr lang="zh-CN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结合全文的主题，谈谈你对某一句话的理解或看法。</a:t>
            </a:r>
            <a:endParaRPr lang="zh-CN" alt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8">
                                            <p:txEl>
                                              <p:charRg st="10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29028">
                                            <p:txEl>
                                              <p:charRg st="10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8">
                                            <p:txEl>
                                              <p:charRg st="39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29028">
                                            <p:txEl>
                                              <p:charRg st="39" end="7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8">
                                            <p:txEl>
                                              <p:charRg st="76" end="10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29028">
                                            <p:txEl>
                                              <p:charRg st="76" end="10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13667" name="文本框 113666"/>
          <p:cNvSpPr txBox="1"/>
          <p:nvPr/>
        </p:nvSpPr>
        <p:spPr>
          <a:xfrm>
            <a:off x="1520960" y="1811493"/>
            <a:ext cx="8761447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3200" b="1" dirty="0">
                <a:solidFill>
                  <a:srgbClr val="002060"/>
                </a:solidFill>
                <a:latin typeface="+mn-ea"/>
                <a:cs typeface="+mn-ea"/>
              </a:rPr>
              <a:t>1</a:t>
            </a:r>
            <a:r>
              <a:rPr lang="zh-CN" altLang="en-US" sz="3200" b="1" dirty="0">
                <a:solidFill>
                  <a:srgbClr val="002060"/>
                </a:solidFill>
                <a:latin typeface="+mn-ea"/>
                <a:cs typeface="+mn-ea"/>
              </a:rPr>
              <a:t>、从小说的情节和人物形象入手；</a:t>
            </a:r>
            <a:endParaRPr lang="zh-CN" altLang="en-US" sz="3200" b="1" dirty="0">
              <a:solidFill>
                <a:srgbClr val="002060"/>
              </a:solidFill>
              <a:latin typeface="+mn-ea"/>
              <a:cs typeface="+mn-ea"/>
            </a:endParaRPr>
          </a:p>
        </p:txBody>
      </p:sp>
      <p:sp>
        <p:nvSpPr>
          <p:cNvPr id="113668" name="文本框 113667"/>
          <p:cNvSpPr txBox="1"/>
          <p:nvPr/>
        </p:nvSpPr>
        <p:spPr>
          <a:xfrm>
            <a:off x="1520960" y="2653332"/>
            <a:ext cx="8907524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sz="3200" b="1" dirty="0">
                <a:solidFill>
                  <a:srgbClr val="002060"/>
                </a:solidFill>
                <a:latin typeface="+mn-ea"/>
                <a:cs typeface="+mn-ea"/>
              </a:rPr>
              <a:t>2</a:t>
            </a:r>
            <a:r>
              <a:rPr lang="zh-CN" altLang="en-US" sz="3200" b="1" dirty="0">
                <a:solidFill>
                  <a:srgbClr val="002060"/>
                </a:solidFill>
                <a:latin typeface="+mn-ea"/>
                <a:cs typeface="+mn-ea"/>
              </a:rPr>
              <a:t>、联系作品的典型环境描写；</a:t>
            </a:r>
            <a:endParaRPr lang="zh-CN" altLang="en-US" sz="3200" b="1" dirty="0">
              <a:solidFill>
                <a:srgbClr val="002060"/>
              </a:solidFill>
              <a:latin typeface="+mn-ea"/>
              <a:cs typeface="+mn-ea"/>
            </a:endParaRPr>
          </a:p>
        </p:txBody>
      </p:sp>
      <p:sp>
        <p:nvSpPr>
          <p:cNvPr id="113669" name="文本框 113668"/>
          <p:cNvSpPr txBox="1"/>
          <p:nvPr/>
        </p:nvSpPr>
        <p:spPr>
          <a:xfrm>
            <a:off x="1520825" y="3471545"/>
            <a:ext cx="981900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3200" b="1" dirty="0">
                <a:solidFill>
                  <a:srgbClr val="002060"/>
                </a:solidFill>
                <a:latin typeface="+mn-ea"/>
                <a:cs typeface="+mn-ea"/>
              </a:rPr>
              <a:t>3</a:t>
            </a:r>
            <a:r>
              <a:rPr lang="zh-CN" altLang="en-US" sz="3200" b="1" dirty="0">
                <a:solidFill>
                  <a:srgbClr val="002060"/>
                </a:solidFill>
                <a:latin typeface="+mn-ea"/>
                <a:cs typeface="+mn-ea"/>
              </a:rPr>
              <a:t>、有时联系创作的时代背景和作家创作的动机；</a:t>
            </a:r>
            <a:endParaRPr lang="zh-CN" altLang="en-US" sz="3200" b="1" dirty="0">
              <a:solidFill>
                <a:srgbClr val="002060"/>
              </a:solidFill>
              <a:latin typeface="+mn-ea"/>
              <a:cs typeface="+mn-ea"/>
            </a:endParaRPr>
          </a:p>
        </p:txBody>
      </p:sp>
      <p:sp>
        <p:nvSpPr>
          <p:cNvPr id="113670" name="矩形 113669"/>
          <p:cNvSpPr/>
          <p:nvPr/>
        </p:nvSpPr>
        <p:spPr>
          <a:xfrm>
            <a:off x="1051695" y="321656"/>
            <a:ext cx="2773877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+mn-ea"/>
              </a:rPr>
              <a:t>建议：</a:t>
            </a:r>
            <a:endParaRPr lang="zh-CN" altLang="en-US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+mn-ea"/>
            </a:endParaRPr>
          </a:p>
        </p:txBody>
      </p:sp>
      <p:sp>
        <p:nvSpPr>
          <p:cNvPr id="113671" name="矩形 113670"/>
          <p:cNvSpPr/>
          <p:nvPr/>
        </p:nvSpPr>
        <p:spPr>
          <a:xfrm>
            <a:off x="1520960" y="4304097"/>
            <a:ext cx="9818918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solidFill>
                  <a:srgbClr val="002060"/>
                </a:solidFill>
                <a:latin typeface="+mn-ea"/>
                <a:cs typeface="+mn-ea"/>
              </a:rPr>
              <a:t>4</a:t>
            </a:r>
            <a:r>
              <a:rPr lang="zh-CN" altLang="en-US" sz="3200" b="1" dirty="0">
                <a:solidFill>
                  <a:srgbClr val="002060"/>
                </a:solidFill>
                <a:latin typeface="+mn-ea"/>
                <a:cs typeface="+mn-ea"/>
              </a:rPr>
              <a:t>、从分析文章的标题、开头、篇末入手；</a:t>
            </a:r>
            <a:endParaRPr lang="zh-CN" altLang="en-US" sz="3200" b="1" dirty="0">
              <a:solidFill>
                <a:srgbClr val="002060"/>
              </a:solidFill>
              <a:latin typeface="+mn-ea"/>
              <a:cs typeface="+mn-ea"/>
            </a:endParaRPr>
          </a:p>
        </p:txBody>
      </p:sp>
      <p:sp>
        <p:nvSpPr>
          <p:cNvPr id="113672" name="矩形 113671"/>
          <p:cNvSpPr/>
          <p:nvPr/>
        </p:nvSpPr>
        <p:spPr>
          <a:xfrm>
            <a:off x="1520960" y="5265633"/>
            <a:ext cx="82343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solidFill>
                  <a:srgbClr val="002060"/>
                </a:solidFill>
                <a:latin typeface="+mn-ea"/>
                <a:cs typeface="+mn-ea"/>
              </a:rPr>
              <a:t>5</a:t>
            </a:r>
            <a:r>
              <a:rPr lang="zh-CN" altLang="en-US" sz="3200" b="1" dirty="0">
                <a:solidFill>
                  <a:srgbClr val="002060"/>
                </a:solidFill>
                <a:latin typeface="+mn-ea"/>
                <a:cs typeface="+mn-ea"/>
              </a:rPr>
              <a:t>、从分析文中的抒情议论句入手。</a:t>
            </a:r>
            <a:endParaRPr lang="zh-CN" altLang="en-US" sz="3200" b="1" dirty="0">
              <a:solidFill>
                <a:srgbClr val="002060"/>
              </a:solidFill>
              <a:latin typeface="+mn-ea"/>
              <a:cs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3667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113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13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1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13671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2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13672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8" grpId="0"/>
      <p:bldP spid="11366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15714" name="文本框 115713"/>
          <p:cNvSpPr txBox="1"/>
          <p:nvPr/>
        </p:nvSpPr>
        <p:spPr>
          <a:xfrm>
            <a:off x="767821" y="284480"/>
            <a:ext cx="8459766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dirty="0">
                <a:solidFill>
                  <a:srgbClr val="0066FF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     </a:t>
            </a:r>
            <a:r>
              <a:rPr lang="zh-CN" altLang="en-US" sz="40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ea typeface="华文中宋" panose="02010600040101010101" pitchFamily="2" charset="-122"/>
              </a:rPr>
              <a:t>小说技巧归纳</a:t>
            </a:r>
            <a:endParaRPr lang="zh-CN" altLang="en-US" sz="400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115715" name="文本框 115714"/>
          <p:cNvSpPr txBox="1"/>
          <p:nvPr/>
        </p:nvSpPr>
        <p:spPr>
          <a:xfrm>
            <a:off x="615950" y="991235"/>
            <a:ext cx="10957560" cy="52952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  <a:buClrTx/>
            </a:pPr>
            <a:r>
              <a:rPr lang="en-US" altLang="zh-CN" sz="3600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sz="3600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文中运用了什么表现方法（细节描写、倒叙、对比、衬托、铺垫、照应、悬念、巧合、先抑后扬等）以及用它塑造形象时所起的作用；</a:t>
            </a:r>
            <a:endParaRPr lang="zh-CN" altLang="en-US" sz="3600" dirty="0">
              <a:solidFill>
                <a:srgbClr val="00206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  <a:buClrTx/>
            </a:pPr>
            <a:r>
              <a:rPr lang="en-US" altLang="zh-CN" sz="3600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sz="3600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文中表达方式（记叙、描写、说明、议论、抒情）是如何为作者表情达意服务的；</a:t>
            </a:r>
            <a:endParaRPr lang="zh-CN" altLang="en-US" sz="3600" dirty="0">
              <a:solidFill>
                <a:srgbClr val="00206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  <a:buClrTx/>
            </a:pPr>
            <a:r>
              <a:rPr lang="en-US" altLang="zh-CN" sz="3600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③</a:t>
            </a:r>
            <a:r>
              <a:rPr lang="zh-CN" altLang="en-US" sz="3600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在语言运用上有何特点（例如：语言精练、句式整齐而有节奏感、用词准确而形象、词语丰富而多样）。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endParaRPr lang="zh-CN" altLang="en-US" sz="36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charRg st="0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5715">
                                            <p:txEl>
                                              <p:charRg st="0" end="6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charRg st="61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5715">
                                            <p:txEl>
                                              <p:charRg st="61" end="9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charRg st="99" end="1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5715">
                                            <p:txEl>
                                              <p:charRg st="99" end="1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1298" name="文本框 311297"/>
          <p:cNvSpPr txBox="1"/>
          <p:nvPr/>
        </p:nvSpPr>
        <p:spPr>
          <a:xfrm>
            <a:off x="6021732" y="704517"/>
            <a:ext cx="4069515" cy="14452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00206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在初中我们学过他的作品有：</a:t>
            </a:r>
            <a:endParaRPr lang="zh-CN" altLang="en-US" sz="4400" b="1" dirty="0">
              <a:solidFill>
                <a:srgbClr val="00206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311299" name="文本框 311298"/>
          <p:cNvSpPr txBox="1"/>
          <p:nvPr/>
        </p:nvSpPr>
        <p:spPr>
          <a:xfrm>
            <a:off x="2854360" y="4150493"/>
            <a:ext cx="417589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Arial" panose="020B0604020202020204" pitchFamily="34" charset="0"/>
                <a:ea typeface="华文新魏" panose="02010800040101010101" pitchFamily="2" charset="-122"/>
              </a:rPr>
              <a:t>《</a:t>
            </a:r>
            <a:r>
              <a:rPr lang="zh-CN" altLang="en-US" sz="2800" b="1" dirty="0">
                <a:latin typeface="Arial" panose="020B0604020202020204" pitchFamily="34" charset="0"/>
                <a:ea typeface="华文新魏" panose="02010800040101010101" pitchFamily="2" charset="-122"/>
              </a:rPr>
              <a:t>从百草园到三味书屋</a:t>
            </a:r>
            <a:r>
              <a:rPr lang="en-US" altLang="zh-CN" sz="2800" b="1">
                <a:latin typeface="Arial" panose="020B0604020202020204" pitchFamily="34" charset="0"/>
                <a:ea typeface="华文新魏" panose="02010800040101010101" pitchFamily="2" charset="-122"/>
              </a:rPr>
              <a:t>》</a:t>
            </a:r>
            <a:endParaRPr lang="en-US" altLang="zh-CN" sz="2800" b="1"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311300" name="文本框 311299"/>
          <p:cNvSpPr txBox="1"/>
          <p:nvPr/>
        </p:nvSpPr>
        <p:spPr>
          <a:xfrm>
            <a:off x="2889292" y="4583962"/>
            <a:ext cx="252141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Arial" panose="020B0604020202020204" pitchFamily="34" charset="0"/>
                <a:ea typeface="华文新魏" panose="02010800040101010101" pitchFamily="2" charset="-122"/>
              </a:rPr>
              <a:t>《</a:t>
            </a:r>
            <a:r>
              <a:rPr lang="zh-CN" altLang="en-US" sz="2800" b="1" dirty="0">
                <a:latin typeface="Arial" panose="020B0604020202020204" pitchFamily="34" charset="0"/>
                <a:ea typeface="华文新魏" panose="02010800040101010101" pitchFamily="2" charset="-122"/>
              </a:rPr>
              <a:t>社戏</a:t>
            </a:r>
            <a:r>
              <a:rPr lang="en-US" altLang="zh-CN" sz="2800" b="1">
                <a:latin typeface="Arial" panose="020B0604020202020204" pitchFamily="34" charset="0"/>
                <a:ea typeface="华文新魏" panose="02010800040101010101" pitchFamily="2" charset="-122"/>
              </a:rPr>
              <a:t>》</a:t>
            </a:r>
            <a:endParaRPr lang="en-US" altLang="zh-CN" sz="2800" b="1"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311301" name="文本框 311300"/>
          <p:cNvSpPr txBox="1"/>
          <p:nvPr/>
        </p:nvSpPr>
        <p:spPr>
          <a:xfrm>
            <a:off x="2889292" y="5087292"/>
            <a:ext cx="424893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Arial" panose="020B0604020202020204" pitchFamily="34" charset="0"/>
                <a:ea typeface="华文新魏" panose="02010800040101010101" pitchFamily="2" charset="-122"/>
              </a:rPr>
              <a:t>《</a:t>
            </a:r>
            <a:r>
              <a:rPr lang="zh-CN" altLang="en-US" sz="2800" b="1" dirty="0">
                <a:latin typeface="Arial" panose="020B0604020202020204" pitchFamily="34" charset="0"/>
                <a:ea typeface="华文新魏" panose="02010800040101010101" pitchFamily="2" charset="-122"/>
              </a:rPr>
              <a:t>阿长与</a:t>
            </a:r>
            <a:r>
              <a:rPr lang="en-US" altLang="zh-CN" sz="2800" b="1" dirty="0">
                <a:latin typeface="Arial" panose="020B0604020202020204" pitchFamily="34" charset="0"/>
                <a:ea typeface="华文新魏" panose="02010800040101010101" pitchFamily="2" charset="-122"/>
              </a:rPr>
              <a:t>&lt;</a:t>
            </a:r>
            <a:r>
              <a:rPr lang="zh-CN" altLang="en-US" sz="2800" b="1" dirty="0">
                <a:latin typeface="Arial" panose="020B0604020202020204" pitchFamily="34" charset="0"/>
                <a:ea typeface="华文新魏" panose="02010800040101010101" pitchFamily="2" charset="-122"/>
              </a:rPr>
              <a:t>山海经</a:t>
            </a:r>
            <a:r>
              <a:rPr lang="en-US" altLang="zh-CN" sz="2800" b="1" dirty="0">
                <a:latin typeface="Arial" panose="020B0604020202020204" pitchFamily="34" charset="0"/>
                <a:ea typeface="华文新魏" panose="02010800040101010101" pitchFamily="2" charset="-122"/>
              </a:rPr>
              <a:t>&gt;</a:t>
            </a:r>
            <a:r>
              <a:rPr lang="en-US" altLang="zh-CN" sz="2800" b="1">
                <a:latin typeface="Arial" panose="020B0604020202020204" pitchFamily="34" charset="0"/>
                <a:ea typeface="华文新魏" panose="02010800040101010101" pitchFamily="2" charset="-122"/>
              </a:rPr>
              <a:t>》</a:t>
            </a:r>
            <a:endParaRPr lang="en-US" altLang="zh-CN" sz="2800" b="1"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311302" name="文本框 311301"/>
          <p:cNvSpPr txBox="1"/>
          <p:nvPr/>
        </p:nvSpPr>
        <p:spPr>
          <a:xfrm>
            <a:off x="2889292" y="5592210"/>
            <a:ext cx="302474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Arial" panose="020B0604020202020204" pitchFamily="34" charset="0"/>
                <a:ea typeface="华文新魏" panose="02010800040101010101" pitchFamily="2" charset="-122"/>
              </a:rPr>
              <a:t>《</a:t>
            </a:r>
            <a:r>
              <a:rPr lang="zh-CN" altLang="en-US" sz="2800" b="1" dirty="0">
                <a:latin typeface="Arial" panose="020B0604020202020204" pitchFamily="34" charset="0"/>
                <a:ea typeface="华文新魏" panose="02010800040101010101" pitchFamily="2" charset="-122"/>
              </a:rPr>
              <a:t>藤野先生</a:t>
            </a:r>
            <a:r>
              <a:rPr lang="en-US" altLang="zh-CN" sz="2800" b="1">
                <a:latin typeface="Arial" panose="020B0604020202020204" pitchFamily="34" charset="0"/>
                <a:ea typeface="华文新魏" panose="02010800040101010101" pitchFamily="2" charset="-122"/>
              </a:rPr>
              <a:t>》</a:t>
            </a:r>
            <a:endParaRPr lang="en-US" altLang="zh-CN" sz="2800" b="1"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311303" name="文本框 311302"/>
          <p:cNvSpPr txBox="1"/>
          <p:nvPr/>
        </p:nvSpPr>
        <p:spPr>
          <a:xfrm>
            <a:off x="7209679" y="4150493"/>
            <a:ext cx="3242275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选自</a:t>
            </a:r>
            <a:r>
              <a:rPr lang="en-US" altLang="zh-CN" sz="2000" b="1">
                <a:solidFill>
                  <a:srgbClr val="002060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《</a:t>
            </a:r>
            <a:r>
              <a:rPr lang="zh-CN" alt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朝花夕拾</a:t>
            </a:r>
            <a:r>
              <a:rPr lang="en-US" altLang="zh-CN" sz="2000" b="1">
                <a:solidFill>
                  <a:srgbClr val="002060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》</a:t>
            </a:r>
            <a:endParaRPr lang="en-US" altLang="zh-CN" sz="2000" b="1">
              <a:solidFill>
                <a:srgbClr val="002060"/>
              </a:solidFill>
              <a:latin typeface="Arial" panose="020B0604020202020204" pitchFamily="34" charset="0"/>
              <a:ea typeface="幼圆" panose="02010509060101010101" pitchFamily="49" charset="-122"/>
            </a:endParaRPr>
          </a:p>
        </p:txBody>
      </p:sp>
      <p:sp>
        <p:nvSpPr>
          <p:cNvPr id="311304" name="文本框 311303"/>
          <p:cNvSpPr txBox="1"/>
          <p:nvPr/>
        </p:nvSpPr>
        <p:spPr>
          <a:xfrm>
            <a:off x="7209679" y="4655412"/>
            <a:ext cx="2881847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选自</a:t>
            </a:r>
            <a:r>
              <a:rPr lang="en-US" altLang="zh-CN" sz="2000" b="1">
                <a:solidFill>
                  <a:srgbClr val="002060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《</a:t>
            </a:r>
            <a:r>
              <a:rPr lang="zh-CN" alt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呐喊</a:t>
            </a:r>
            <a:r>
              <a:rPr lang="en-US" altLang="zh-CN" sz="2000" b="1">
                <a:solidFill>
                  <a:srgbClr val="002060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》</a:t>
            </a:r>
            <a:endParaRPr lang="en-US" altLang="zh-CN" sz="2000" b="1">
              <a:solidFill>
                <a:srgbClr val="002060"/>
              </a:solidFill>
              <a:latin typeface="Arial" panose="020B0604020202020204" pitchFamily="34" charset="0"/>
              <a:ea typeface="幼圆" panose="02010509060101010101" pitchFamily="49" charset="-122"/>
            </a:endParaRPr>
          </a:p>
        </p:txBody>
      </p:sp>
      <p:sp>
        <p:nvSpPr>
          <p:cNvPr id="311305" name="文本框 311304"/>
          <p:cNvSpPr txBox="1"/>
          <p:nvPr/>
        </p:nvSpPr>
        <p:spPr>
          <a:xfrm>
            <a:off x="7209997" y="5148265"/>
            <a:ext cx="2448378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选自</a:t>
            </a:r>
            <a:r>
              <a:rPr lang="en-US" altLang="zh-CN" sz="2000" b="1">
                <a:solidFill>
                  <a:srgbClr val="002060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《</a:t>
            </a:r>
            <a:r>
              <a:rPr lang="zh-CN" alt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朝花夕拾</a:t>
            </a:r>
            <a:r>
              <a:rPr lang="en-US" altLang="zh-CN" sz="2000" b="1">
                <a:solidFill>
                  <a:srgbClr val="002060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》</a:t>
            </a:r>
            <a:endParaRPr lang="en-US" altLang="zh-CN" sz="2000" b="1">
              <a:solidFill>
                <a:srgbClr val="002060"/>
              </a:solidFill>
              <a:latin typeface="Arial" panose="020B0604020202020204" pitchFamily="34" charset="0"/>
              <a:ea typeface="幼圆" panose="02010509060101010101" pitchFamily="49" charset="-122"/>
            </a:endParaRPr>
          </a:p>
        </p:txBody>
      </p:sp>
      <p:sp>
        <p:nvSpPr>
          <p:cNvPr id="311306" name="文本框 311305"/>
          <p:cNvSpPr txBox="1"/>
          <p:nvPr/>
        </p:nvSpPr>
        <p:spPr>
          <a:xfrm>
            <a:off x="7211267" y="5663662"/>
            <a:ext cx="3961545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选自</a:t>
            </a:r>
            <a:r>
              <a:rPr lang="en-US" altLang="zh-CN" sz="2000" b="1">
                <a:solidFill>
                  <a:srgbClr val="002060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《</a:t>
            </a:r>
            <a:r>
              <a:rPr lang="zh-CN" alt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朝花夕拾</a:t>
            </a:r>
            <a:r>
              <a:rPr lang="en-US" altLang="zh-CN" sz="2000" b="1">
                <a:solidFill>
                  <a:srgbClr val="002060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》</a:t>
            </a:r>
            <a:endParaRPr lang="en-US" altLang="zh-CN" sz="2000" b="1">
              <a:solidFill>
                <a:srgbClr val="002060"/>
              </a:solidFill>
              <a:latin typeface="Arial" panose="020B0604020202020204" pitchFamily="34" charset="0"/>
              <a:ea typeface="幼圆" panose="02010509060101010101" pitchFamily="49" charset="-122"/>
            </a:endParaRPr>
          </a:p>
        </p:txBody>
      </p:sp>
      <p:pic>
        <p:nvPicPr>
          <p:cNvPr id="311307" name="图片 311306" descr="lu03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1911" y="62230"/>
            <a:ext cx="4501396" cy="393455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1490" name="文本框 191489"/>
          <p:cNvSpPr txBox="1"/>
          <p:nvPr/>
        </p:nvSpPr>
        <p:spPr>
          <a:xfrm>
            <a:off x="4511054" y="222928"/>
            <a:ext cx="3167648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002060"/>
                </a:solidFill>
                <a:latin typeface="Arial" panose="020B0604020202020204" pitchFamily="34" charset="0"/>
              </a:rPr>
              <a:t>主要作品集</a:t>
            </a:r>
            <a:endParaRPr lang="zh-CN" altLang="en-US" sz="4400" b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191491" name="文本框 191490"/>
          <p:cNvSpPr txBox="1"/>
          <p:nvPr/>
        </p:nvSpPr>
        <p:spPr>
          <a:xfrm>
            <a:off x="1223010" y="1102360"/>
            <a:ext cx="9841865" cy="53003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</a:rPr>
              <a:t>1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、小说集两部：</a:t>
            </a: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呐喊</a:t>
            </a: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</a:rPr>
              <a:t>》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</a:rPr>
              <a:t>1918—1922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）；</a:t>
            </a:r>
            <a:endParaRPr lang="zh-CN" altLang="en-US" sz="2800" b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                           </a:t>
            </a: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彷徨</a:t>
            </a: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</a:rPr>
              <a:t>》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</a:rPr>
              <a:t>1924—1926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）</a:t>
            </a:r>
            <a:endParaRPr lang="zh-CN" altLang="en-US" sz="2800" b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、历史小说集一部：</a:t>
            </a: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故事新编</a:t>
            </a: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</a:rPr>
              <a:t>》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</a:rPr>
              <a:t>1922—1935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）</a:t>
            </a:r>
            <a:endParaRPr lang="zh-CN" altLang="en-US" sz="2800" b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</a:rPr>
              <a:t>3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、散文集一部：</a:t>
            </a: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朝花夕拾</a:t>
            </a: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</a:rPr>
              <a:t>》</a:t>
            </a:r>
            <a:endParaRPr lang="en-US" altLang="zh-CN" sz="2800" b="1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</a:rPr>
              <a:t>                           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</a:rPr>
              <a:t>1928 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原名</a:t>
            </a: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旧事重提</a:t>
            </a: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</a:rPr>
              <a:t>》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）</a:t>
            </a:r>
            <a:endParaRPr lang="zh-CN" altLang="en-US" sz="2800" b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</a:rPr>
              <a:t>4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、散文诗集一部：</a:t>
            </a: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野草</a:t>
            </a: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</a:rPr>
              <a:t>》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</a:rPr>
              <a:t>1927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）</a:t>
            </a:r>
            <a:endParaRPr lang="zh-CN" altLang="en-US" sz="2800" b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</a:rPr>
              <a:t>5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、翻译作品：俄国作家果戈里的</a:t>
            </a: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死魂灵</a:t>
            </a: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</a:rPr>
              <a:t>》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、</a:t>
            </a:r>
            <a:endParaRPr lang="zh-CN" altLang="en-US" sz="2800" b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                        苏联作家法捷耶夫的</a:t>
            </a: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毁灭</a:t>
            </a: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</a:rPr>
              <a:t>》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等</a:t>
            </a:r>
            <a:endParaRPr lang="zh-CN" altLang="en-US" sz="2800" b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</a:rPr>
              <a:t>6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、杂文集十六部</a:t>
            </a:r>
            <a:endParaRPr lang="zh-CN" altLang="en-US" sz="2800" b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17411" name="日期占位符 1"/>
          <p:cNvSpPr/>
          <p:nvPr>
            <p:ph type="dt" sz="half" idx="10"/>
          </p:nvPr>
        </p:nvSpPr>
        <p:spPr/>
        <p:txBody>
          <a:bodyPr anchor="b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fld id="{BB962C8B-B14F-4D97-AF65-F5344CB8AC3E}" type="datetime1">
              <a:rPr lang="zh-CN" altLang="en-US" sz="1200" dirty="0">
                <a:solidFill>
                  <a:srgbClr val="002060"/>
                </a:solidFill>
                <a:latin typeface="Arial" panose="020B0604020202020204" pitchFamily="34" charset="0"/>
              </a:rPr>
            </a:fld>
            <a:endParaRPr lang="zh-CN" altLang="en-US" sz="1200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9149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91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490" grpId="0"/>
      <p:bldP spid="19149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0898" name="Text Box 2"/>
          <p:cNvSpPr txBox="1"/>
          <p:nvPr/>
        </p:nvSpPr>
        <p:spPr>
          <a:xfrm>
            <a:off x="2062051" y="333437"/>
            <a:ext cx="2521417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2060"/>
                </a:solidFill>
                <a:latin typeface="Arial" panose="020B0604020202020204" pitchFamily="34" charset="0"/>
              </a:rPr>
              <a:t>作者简介</a:t>
            </a:r>
            <a:endParaRPr lang="zh-CN" altLang="en-US" sz="4000" b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66563" name="Text Box 3"/>
          <p:cNvSpPr txBox="1"/>
          <p:nvPr/>
        </p:nvSpPr>
        <p:spPr>
          <a:xfrm>
            <a:off x="1068705" y="1268730"/>
            <a:ext cx="9969500" cy="47428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002060"/>
                </a:solidFill>
                <a:latin typeface="Arial" panose="020B0604020202020204" pitchFamily="34" charset="0"/>
              </a:rPr>
              <a:t>鲁迅：</a:t>
            </a:r>
            <a:r>
              <a:rPr lang="zh-CN" altLang="en-US" sz="3600" b="1" dirty="0">
                <a:solidFill>
                  <a:srgbClr val="00206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（</a:t>
            </a:r>
            <a:r>
              <a:rPr lang="en-US" altLang="zh-CN" sz="3600" b="1">
                <a:solidFill>
                  <a:srgbClr val="00206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1881—1936</a:t>
            </a:r>
            <a:r>
              <a:rPr lang="zh-CN" altLang="en-US" sz="3600" b="1" dirty="0">
                <a:solidFill>
                  <a:srgbClr val="00206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）原名周树人，浙江绍兴人。我国现代伟大的文学家、思想家和革命家。</a:t>
            </a:r>
            <a:r>
              <a:rPr lang="en-US" altLang="zh-CN" sz="3600" b="1">
                <a:solidFill>
                  <a:srgbClr val="00206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1918</a:t>
            </a:r>
            <a:r>
              <a:rPr lang="zh-CN" altLang="en-US" sz="3600" b="1" dirty="0">
                <a:solidFill>
                  <a:srgbClr val="00206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年第一次以“鲁迅”为笔名发表了中国现代文学史第一篇白话小说</a:t>
            </a:r>
            <a:r>
              <a:rPr lang="en-US" altLang="zh-CN" sz="3600" b="1">
                <a:solidFill>
                  <a:srgbClr val="00206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《</a:t>
            </a:r>
            <a:r>
              <a:rPr lang="zh-CN" altLang="en-US" sz="3600" b="1" dirty="0">
                <a:solidFill>
                  <a:srgbClr val="00206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狂人日记</a:t>
            </a:r>
            <a:r>
              <a:rPr lang="en-US" altLang="zh-CN" sz="3600" b="1">
                <a:solidFill>
                  <a:srgbClr val="00206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》</a:t>
            </a:r>
            <a:r>
              <a:rPr lang="zh-CN" altLang="en-US" sz="3600" b="1" dirty="0">
                <a:solidFill>
                  <a:srgbClr val="00206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，随后发表了</a:t>
            </a:r>
            <a:r>
              <a:rPr lang="en-US" altLang="zh-CN" sz="3600" b="1">
                <a:solidFill>
                  <a:srgbClr val="00206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《</a:t>
            </a:r>
            <a:r>
              <a:rPr lang="zh-CN" altLang="en-US" sz="3600" b="1" dirty="0">
                <a:solidFill>
                  <a:srgbClr val="00206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孔乙己</a:t>
            </a:r>
            <a:r>
              <a:rPr lang="en-US" altLang="zh-CN" sz="3600" b="1">
                <a:solidFill>
                  <a:srgbClr val="00206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》</a:t>
            </a:r>
            <a:r>
              <a:rPr lang="zh-CN" altLang="en-US" sz="3600" b="1" dirty="0">
                <a:solidFill>
                  <a:srgbClr val="00206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、</a:t>
            </a:r>
            <a:r>
              <a:rPr lang="en-US" altLang="zh-CN" sz="3600" b="1">
                <a:solidFill>
                  <a:srgbClr val="00206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《</a:t>
            </a:r>
            <a:r>
              <a:rPr lang="zh-CN" altLang="en-US" sz="3600" b="1" dirty="0">
                <a:solidFill>
                  <a:srgbClr val="00206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药</a:t>
            </a:r>
            <a:r>
              <a:rPr lang="en-US" altLang="zh-CN" sz="3600" b="1">
                <a:solidFill>
                  <a:srgbClr val="00206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》</a:t>
            </a:r>
            <a:r>
              <a:rPr lang="zh-CN" altLang="en-US" sz="3600" b="1" dirty="0">
                <a:solidFill>
                  <a:srgbClr val="00206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、</a:t>
            </a:r>
            <a:r>
              <a:rPr lang="en-US" altLang="zh-CN" sz="3600" b="1">
                <a:solidFill>
                  <a:srgbClr val="00206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《</a:t>
            </a:r>
            <a:r>
              <a:rPr lang="zh-CN" altLang="en-US" sz="3600" b="1" dirty="0">
                <a:solidFill>
                  <a:srgbClr val="00206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故乡</a:t>
            </a:r>
            <a:r>
              <a:rPr lang="en-US" altLang="zh-CN" sz="3600" b="1">
                <a:solidFill>
                  <a:srgbClr val="00206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》</a:t>
            </a:r>
            <a:r>
              <a:rPr lang="zh-CN" altLang="en-US" sz="3600" b="1" dirty="0">
                <a:solidFill>
                  <a:srgbClr val="00206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等，</a:t>
            </a:r>
            <a:r>
              <a:rPr lang="en-US" altLang="zh-CN" sz="3600" b="1">
                <a:solidFill>
                  <a:srgbClr val="00206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1921</a:t>
            </a:r>
            <a:r>
              <a:rPr lang="zh-CN" altLang="en-US" sz="3600" b="1" dirty="0">
                <a:solidFill>
                  <a:srgbClr val="00206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年发表了代表作</a:t>
            </a:r>
            <a:r>
              <a:rPr lang="en-US" altLang="zh-CN" sz="3600" b="1">
                <a:solidFill>
                  <a:srgbClr val="00206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《</a:t>
            </a:r>
            <a:r>
              <a:rPr lang="zh-CN" altLang="en-US" sz="3600" b="1" dirty="0">
                <a:solidFill>
                  <a:srgbClr val="00206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阿</a:t>
            </a:r>
            <a:r>
              <a:rPr lang="en-US" altLang="zh-CN" sz="3600" b="1">
                <a:solidFill>
                  <a:srgbClr val="00206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Q</a:t>
            </a:r>
            <a:r>
              <a:rPr lang="zh-CN" altLang="en-US" sz="3600" b="1" dirty="0">
                <a:solidFill>
                  <a:srgbClr val="00206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正传</a:t>
            </a:r>
            <a:r>
              <a:rPr lang="en-US" altLang="zh-CN" sz="3600" b="1">
                <a:solidFill>
                  <a:srgbClr val="00206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》</a:t>
            </a:r>
            <a:r>
              <a:rPr lang="zh-CN" altLang="en-US" sz="3600" b="1" dirty="0">
                <a:solidFill>
                  <a:srgbClr val="00206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。</a:t>
            </a:r>
            <a:endParaRPr lang="zh-CN" altLang="en-US" sz="3600" b="1" dirty="0">
              <a:solidFill>
                <a:srgbClr val="002060"/>
              </a:solidFill>
              <a:latin typeface="Arial" panose="020B0604020202020204" pitchFamily="34" charset="0"/>
              <a:sym typeface="Wingdings" panose="05000000000000000000" pitchFamily="2" charset="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标题 66561"/>
          <p:cNvSpPr>
            <a:spLocks noGrp="1"/>
          </p:cNvSpPr>
          <p:nvPr>
            <p:ph type="title"/>
          </p:nvPr>
        </p:nvSpPr>
        <p:spPr>
          <a:xfrm>
            <a:off x="4283710" y="28575"/>
            <a:ext cx="3622675" cy="1143000"/>
          </a:xfrm>
        </p:spPr>
        <p:txBody>
          <a:bodyPr anchor="ctr"/>
          <a:p>
            <a:r>
              <a:rPr lang="zh-CN" altLang="en-US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</a:rPr>
              <a:t>时代背景</a:t>
            </a:r>
            <a:endParaRPr lang="zh-CN" altLang="en-US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18434" name="文本占位符 66562"/>
          <p:cNvSpPr>
            <a:spLocks noGrp="1"/>
          </p:cNvSpPr>
          <p:nvPr>
            <p:ph idx="1"/>
          </p:nvPr>
        </p:nvSpPr>
        <p:spPr>
          <a:xfrm>
            <a:off x="819785" y="1171575"/>
            <a:ext cx="10160635" cy="5257165"/>
          </a:xfrm>
        </p:spPr>
        <p:txBody>
          <a:bodyPr anchor="t">
            <a:normAutofit fontScale="90000"/>
          </a:bodyPr>
          <a:p>
            <a:pPr>
              <a:lnSpc>
                <a:spcPct val="140000"/>
              </a:lnSpc>
              <a:buNone/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en-US" altLang="zh-CN" sz="3600" b="1">
                <a:latin typeface="+mn-ea"/>
                <a:cs typeface="+mn-ea"/>
              </a:rPr>
              <a:t> </a:t>
            </a:r>
            <a:r>
              <a:rPr lang="zh-CN" altLang="en-US" sz="3600" b="1" dirty="0">
                <a:solidFill>
                  <a:srgbClr val="FF3300"/>
                </a:solidFill>
                <a:latin typeface="+mn-ea"/>
                <a:cs typeface="+mn-ea"/>
              </a:rPr>
              <a:t>由于</a:t>
            </a:r>
            <a:r>
              <a:rPr lang="zh-CN" altLang="en-US" sz="3600" b="1" dirty="0">
                <a:latin typeface="+mn-ea"/>
                <a:cs typeface="+mn-ea"/>
              </a:rPr>
              <a:t>辛亥革命的不彻底</a:t>
            </a:r>
            <a:r>
              <a:rPr lang="en-US" altLang="zh-CN" sz="3600" b="1">
                <a:latin typeface="+mn-ea"/>
                <a:cs typeface="+mn-ea"/>
              </a:rPr>
              <a:t>,</a:t>
            </a:r>
            <a:r>
              <a:rPr lang="zh-CN" altLang="en-US" sz="3600" b="1" dirty="0">
                <a:latin typeface="+mn-ea"/>
                <a:cs typeface="+mn-ea"/>
              </a:rPr>
              <a:t>中国的经济仍掌握在少数落后的封建官僚手中</a:t>
            </a:r>
            <a:r>
              <a:rPr lang="en-US" altLang="zh-CN" sz="3600" b="1">
                <a:latin typeface="+mn-ea"/>
                <a:cs typeface="+mn-ea"/>
              </a:rPr>
              <a:t>,</a:t>
            </a:r>
            <a:r>
              <a:rPr lang="zh-CN" altLang="en-US" sz="3600" b="1" dirty="0">
                <a:latin typeface="+mn-ea"/>
                <a:cs typeface="+mn-ea"/>
              </a:rPr>
              <a:t>在西方经济的冲击下</a:t>
            </a:r>
            <a:r>
              <a:rPr lang="en-US" altLang="zh-CN" sz="3600" b="1">
                <a:latin typeface="+mn-ea"/>
                <a:cs typeface="+mn-ea"/>
              </a:rPr>
              <a:t>,</a:t>
            </a:r>
            <a:r>
              <a:rPr lang="zh-CN" altLang="en-US" sz="3600" b="1" dirty="0">
                <a:latin typeface="+mn-ea"/>
                <a:cs typeface="+mn-ea"/>
              </a:rPr>
              <a:t>中国经济日趋破产。</a:t>
            </a:r>
            <a:r>
              <a:rPr lang="zh-CN" altLang="en-US" sz="3600" b="1" u="sng" dirty="0">
                <a:latin typeface="+mn-ea"/>
                <a:cs typeface="+mn-ea"/>
              </a:rPr>
              <a:t>本文以</a:t>
            </a:r>
            <a:r>
              <a:rPr lang="zh-CN" altLang="en-US" sz="3600" b="1" u="sng" dirty="0">
                <a:solidFill>
                  <a:srgbClr val="0000FF"/>
                </a:solidFill>
                <a:latin typeface="+mn-ea"/>
                <a:cs typeface="+mn-ea"/>
              </a:rPr>
              <a:t>“我”回故乡的见闻和感受为线索</a:t>
            </a:r>
            <a:r>
              <a:rPr lang="en-US" altLang="zh-CN" sz="3600" b="1" u="sng">
                <a:latin typeface="+mn-ea"/>
                <a:cs typeface="+mn-ea"/>
              </a:rPr>
              <a:t>,</a:t>
            </a:r>
            <a:r>
              <a:rPr lang="zh-CN" altLang="en-US" sz="3600" b="1" dirty="0">
                <a:latin typeface="+mn-ea"/>
                <a:cs typeface="+mn-ea"/>
              </a:rPr>
              <a:t>通过闰土</a:t>
            </a:r>
            <a:r>
              <a:rPr lang="en-US" altLang="zh-CN" sz="3600" b="1">
                <a:latin typeface="+mn-ea"/>
                <a:cs typeface="+mn-ea"/>
              </a:rPr>
              <a:t>20</a:t>
            </a:r>
            <a:r>
              <a:rPr lang="zh-CN" altLang="en-US" sz="3600" b="1" dirty="0">
                <a:latin typeface="+mn-ea"/>
                <a:cs typeface="+mn-ea"/>
              </a:rPr>
              <a:t>年前后的变化</a:t>
            </a:r>
            <a:r>
              <a:rPr lang="en-US" altLang="zh-CN" sz="3600" b="1">
                <a:latin typeface="+mn-ea"/>
                <a:cs typeface="+mn-ea"/>
              </a:rPr>
              <a:t>,</a:t>
            </a:r>
            <a:r>
              <a:rPr lang="zh-CN" altLang="en-US" sz="3600" b="1" dirty="0">
                <a:solidFill>
                  <a:srgbClr val="FF3300"/>
                </a:solidFill>
                <a:latin typeface="+mn-ea"/>
                <a:cs typeface="+mn-ea"/>
              </a:rPr>
              <a:t>描绘了</a:t>
            </a:r>
            <a:r>
              <a:rPr lang="zh-CN" altLang="en-US" sz="3600" b="1" dirty="0">
                <a:latin typeface="+mn-ea"/>
                <a:cs typeface="+mn-ea"/>
              </a:rPr>
              <a:t>辛亥革命后十年间中国农村衰败、萧条、日趋破产的悲惨景象</a:t>
            </a:r>
            <a:r>
              <a:rPr lang="en-US" altLang="zh-CN" sz="3600" b="1">
                <a:latin typeface="+mn-ea"/>
                <a:cs typeface="+mn-ea"/>
              </a:rPr>
              <a:t>,</a:t>
            </a:r>
            <a:r>
              <a:rPr lang="zh-CN" altLang="en-US" sz="3600" b="1" dirty="0">
                <a:solidFill>
                  <a:srgbClr val="FF3300"/>
                </a:solidFill>
                <a:latin typeface="+mn-ea"/>
                <a:cs typeface="+mn-ea"/>
              </a:rPr>
              <a:t>揭露了</a:t>
            </a:r>
            <a:r>
              <a:rPr lang="zh-CN" altLang="en-US" sz="3600" b="1" dirty="0">
                <a:latin typeface="+mn-ea"/>
                <a:cs typeface="+mn-ea"/>
              </a:rPr>
              <a:t>广大农民生活痛苦的根源</a:t>
            </a:r>
            <a:r>
              <a:rPr lang="en-US" altLang="zh-CN" sz="3600" b="1">
                <a:latin typeface="+mn-ea"/>
                <a:cs typeface="+mn-ea"/>
              </a:rPr>
              <a:t>,</a:t>
            </a:r>
            <a:r>
              <a:rPr lang="zh-CN" altLang="en-US" sz="3600" b="1" dirty="0">
                <a:solidFill>
                  <a:srgbClr val="FF3300"/>
                </a:solidFill>
                <a:latin typeface="+mn-ea"/>
                <a:cs typeface="+mn-ea"/>
              </a:rPr>
              <a:t>表达了</a:t>
            </a:r>
            <a:r>
              <a:rPr lang="zh-CN" altLang="en-US" sz="3600" b="1" dirty="0">
                <a:latin typeface="+mn-ea"/>
                <a:cs typeface="+mn-ea"/>
              </a:rPr>
              <a:t>作者改造旧社会、创造新生活的强烈愿望。</a:t>
            </a:r>
            <a:endParaRPr lang="zh-CN" altLang="en-US" sz="3600" b="1" dirty="0">
              <a:latin typeface="+mn-ea"/>
              <a:cs typeface="+mn-ea"/>
            </a:endParaRPr>
          </a:p>
        </p:txBody>
      </p:sp>
      <p:sp>
        <p:nvSpPr>
          <p:cNvPr id="18435" name="文本框 66563"/>
          <p:cNvSpPr txBox="1"/>
          <p:nvPr/>
        </p:nvSpPr>
        <p:spPr>
          <a:xfrm>
            <a:off x="2062051" y="7102203"/>
            <a:ext cx="609854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solidFill>
                  <a:srgbClr val="B2B2B2"/>
                </a:solidFill>
                <a:latin typeface="Times New Roman" panose="02020603050405020304" pitchFamily="18" charset="0"/>
              </a:rPr>
              <a:t>广东省中山市海洲中学  陈小玲原作  陈远超修改 </a:t>
            </a:r>
            <a:r>
              <a:rPr lang="en-US" altLang="zh-CN">
                <a:solidFill>
                  <a:srgbClr val="B2B2B2"/>
                </a:solidFill>
                <a:latin typeface="Times New Roman" panose="02020603050405020304" pitchFamily="18" charset="0"/>
              </a:rPr>
              <a:t>2011-10-23</a:t>
            </a:r>
            <a:endParaRPr lang="en-US" altLang="zh-CN">
              <a:solidFill>
                <a:srgbClr val="B2B2B2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0818" name="副标题 290817"/>
          <p:cNvSpPr>
            <a:spLocks noGrp="1"/>
          </p:cNvSpPr>
          <p:nvPr>
            <p:ph type="subTitle" idx="1"/>
          </p:nvPr>
        </p:nvSpPr>
        <p:spPr>
          <a:xfrm>
            <a:off x="608965" y="76835"/>
            <a:ext cx="6893560" cy="6859270"/>
          </a:xfrm>
        </p:spPr>
        <p:txBody>
          <a:bodyPr anchor="t"/>
          <a:p>
            <a:pPr algn="l" defTabSz="914400"/>
            <a:r>
              <a:rPr lang="zh-CN" altLang="en-US" sz="4800" kern="1200" baseline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解题：</a:t>
            </a:r>
            <a:endParaRPr lang="zh-CN" altLang="en-US" sz="4800" kern="1200" baseline="0" dirty="0">
              <a:solidFill>
                <a:srgbClr val="996633"/>
              </a:solidFill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algn="l" defTabSz="914400">
              <a:lnSpc>
                <a:spcPct val="120000"/>
              </a:lnSpc>
            </a:pPr>
            <a:r>
              <a:rPr lang="zh-CN" altLang="en-US" sz="3200" kern="1200" baseline="0" dirty="0"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  </a:t>
            </a:r>
            <a:r>
              <a:rPr lang="zh-CN" altLang="en-US" sz="3200" kern="1200" baseline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</a:t>
            </a:r>
            <a:r>
              <a:rPr lang="zh-CN" altLang="en-US" sz="2800" kern="1200" baseline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“我”于</a:t>
            </a:r>
            <a:r>
              <a:rPr lang="en-US" altLang="zh-CN" sz="2800" kern="1200" baseline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1919</a:t>
            </a:r>
            <a:r>
              <a:rPr lang="zh-CN" altLang="en-US" sz="2800" kern="1200" baseline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年</a:t>
            </a:r>
            <a:r>
              <a:rPr lang="en-US" altLang="zh-CN" sz="2800" kern="1200" baseline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12</a:t>
            </a:r>
            <a:r>
              <a:rPr lang="zh-CN" altLang="en-US" sz="2800" kern="1200" baseline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月回故乡绍兴接母亲到北京，目睹农村的破败和农民的凄苦，深切感受到少年的好友与乡邻同“我”之间的巨大隔膜，引起“我”内心无法消除的痛苦的感情波澜，同时也激起了“我”要求改变现状的强烈愿望。一年后，作者便以这段经历为素材，写下了这篇小说。</a:t>
            </a:r>
            <a:endParaRPr lang="zh-CN" altLang="en-US" sz="2800" kern="1200" baseline="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algn="l" defTabSz="914400">
              <a:lnSpc>
                <a:spcPct val="120000"/>
              </a:lnSpc>
            </a:pPr>
            <a:r>
              <a:rPr lang="zh-CN" altLang="en-US" sz="2800" kern="1200" baseline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    “故乡”这个题目，既交代了事情发生和发展的具体地点，又为人物活动提供了特定的场所和环境。</a:t>
            </a:r>
            <a:endParaRPr lang="zh-CN" altLang="en-US" sz="2800" kern="1200" baseline="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</p:txBody>
      </p:sp>
      <p:pic>
        <p:nvPicPr>
          <p:cNvPr id="290819" name="图片 290818" descr="故乡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24186" y="4801489"/>
            <a:ext cx="2743708" cy="205778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0820" name="图片 290819" descr="故乡老屋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4186" y="2515066"/>
            <a:ext cx="2743708" cy="198156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0821" name="图片 290820" descr="绍兴柯桥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4186" y="0"/>
            <a:ext cx="2743708" cy="2210209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3490" name="Object 2"/>
          <p:cNvGraphicFramePr/>
          <p:nvPr/>
        </p:nvGraphicFramePr>
        <p:xfrm>
          <a:off x="1522201" y="0"/>
          <a:ext cx="9145693" cy="64019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4572000" imgH="3429000" progId="PowerPoint.Slide.8">
                  <p:embed/>
                </p:oleObj>
              </mc:Choice>
              <mc:Fallback>
                <p:oleObj name="" r:id="rId1" imgW="4572000" imgH="3429000" progId="PowerPoint.Slide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522201" y="0"/>
                        <a:ext cx="9145693" cy="64019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4131" name="Rectangle 3"/>
          <p:cNvSpPr/>
          <p:nvPr/>
        </p:nvSpPr>
        <p:spPr>
          <a:xfrm>
            <a:off x="1522201" y="1305167"/>
            <a:ext cx="9830033" cy="5852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秕谷（     ）   鹁鸪（      ） 颧骨（     ）   折本（     ）   潺潺（     ）  阴晦</a:t>
            </a:r>
            <a:r>
              <a:rPr lang="en-US" altLang="zh-CN" sz="3200" b="1">
                <a:latin typeface="楷体_GB2312" panose="02010609030101010101" pitchFamily="49" charset="-122"/>
                <a:ea typeface="楷体_GB2312" panose="02010609030101010101" pitchFamily="49" charset="-122"/>
              </a:rPr>
              <a:t>(      ) </a:t>
            </a:r>
            <a:endParaRPr lang="en-US" altLang="zh-CN" sz="3200" b="1"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伶仃（          ）  恣睢（     ）  猹</a:t>
            </a:r>
            <a:r>
              <a:rPr lang="en-US" altLang="zh-CN" sz="3200" b="1">
                <a:latin typeface="楷体_GB2312" panose="02010609030101010101" pitchFamily="49" charset="-122"/>
                <a:ea typeface="楷体_GB2312" panose="02010609030101010101" pitchFamily="49" charset="-122"/>
              </a:rPr>
              <a:t>(     )      </a:t>
            </a:r>
            <a:r>
              <a:rPr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獾</a:t>
            </a:r>
            <a:r>
              <a:rPr lang="en-US" altLang="zh-CN" sz="3200" b="1">
                <a:latin typeface="楷体_GB2312" panose="02010609030101010101" pitchFamily="49" charset="-122"/>
                <a:ea typeface="楷体_GB2312" panose="02010609030101010101" pitchFamily="49" charset="-122"/>
              </a:rPr>
              <a:t>(      )   </a:t>
            </a:r>
            <a:r>
              <a:rPr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弶</a:t>
            </a:r>
            <a:r>
              <a:rPr lang="en-US" altLang="zh-CN" sz="3200" b="1">
                <a:latin typeface="楷体_GB2312" panose="02010609030101010101" pitchFamily="49" charset="-122"/>
                <a:ea typeface="楷体_GB2312" panose="02010609030101010101" pitchFamily="49" charset="-122"/>
              </a:rPr>
              <a:t>(      )      </a:t>
            </a:r>
            <a:r>
              <a:rPr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脚踝</a:t>
            </a:r>
            <a:r>
              <a:rPr lang="en-US" altLang="zh-CN" sz="3200" b="1">
                <a:latin typeface="楷体_GB2312" panose="02010609030101010101" pitchFamily="49" charset="-122"/>
                <a:ea typeface="楷体_GB2312" panose="02010609030101010101" pitchFamily="49" charset="-122"/>
              </a:rPr>
              <a:t>(      )</a:t>
            </a:r>
            <a:endParaRPr lang="en-US" altLang="zh-CN" sz="3200" b="1"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髀</a:t>
            </a:r>
            <a:r>
              <a:rPr lang="en-US" altLang="zh-CN" sz="3200" b="1">
                <a:latin typeface="楷体_GB2312" panose="02010609030101010101" pitchFamily="49" charset="-122"/>
                <a:ea typeface="楷体_GB2312" panose="02010609030101010101" pitchFamily="49" charset="-122"/>
              </a:rPr>
              <a:t>(     )    </a:t>
            </a:r>
            <a:r>
              <a:rPr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愕然</a:t>
            </a:r>
            <a:r>
              <a:rPr lang="en-US" altLang="zh-CN" sz="3200" b="1">
                <a:latin typeface="楷体_GB2312" panose="02010609030101010101" pitchFamily="49" charset="-122"/>
                <a:ea typeface="楷体_GB2312" panose="02010609030101010101" pitchFamily="49" charset="-122"/>
              </a:rPr>
              <a:t>(     )   </a:t>
            </a:r>
            <a:r>
              <a:rPr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嗤笑</a:t>
            </a:r>
            <a:r>
              <a:rPr lang="en-US" altLang="zh-CN" sz="3200" b="1">
                <a:latin typeface="楷体_GB2312" panose="02010609030101010101" pitchFamily="49" charset="-122"/>
                <a:ea typeface="楷体_GB2312" panose="02010609030101010101" pitchFamily="49" charset="-122"/>
              </a:rPr>
              <a:t>(      )</a:t>
            </a:r>
            <a:endParaRPr lang="en-US" altLang="zh-CN" sz="3200" b="1"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瑟缩</a:t>
            </a:r>
            <a:r>
              <a:rPr lang="en-US" altLang="zh-CN" sz="3200" b="1">
                <a:latin typeface="楷体_GB2312" panose="02010609030101010101" pitchFamily="49" charset="-122"/>
                <a:ea typeface="楷体_GB2312" panose="02010609030101010101" pitchFamily="49" charset="-122"/>
              </a:rPr>
              <a:t>(     )    </a:t>
            </a:r>
            <a:r>
              <a:rPr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黛</a:t>
            </a:r>
            <a:r>
              <a:rPr lang="en-US" altLang="zh-CN" sz="3200" b="1">
                <a:latin typeface="楷体_GB2312" panose="02010609030101010101" pitchFamily="49" charset="-122"/>
                <a:ea typeface="楷体_GB2312" panose="02010609030101010101" pitchFamily="49" charset="-122"/>
              </a:rPr>
              <a:t>(     )    </a:t>
            </a:r>
            <a:r>
              <a:rPr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惘然（       ）</a:t>
            </a:r>
            <a:endParaRPr lang="zh-CN" altLang="en-US" sz="3200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祭祀</a:t>
            </a:r>
            <a:r>
              <a:rPr lang="en-US" altLang="zh-CN" sz="3200" b="1">
                <a:latin typeface="楷体_GB2312" panose="02010609030101010101" pitchFamily="49" charset="-122"/>
                <a:ea typeface="楷体_GB2312" panose="02010609030101010101" pitchFamily="49" charset="-122"/>
              </a:rPr>
              <a:t>(     )    </a:t>
            </a:r>
            <a:r>
              <a:rPr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寒噤</a:t>
            </a:r>
            <a:r>
              <a:rPr lang="en-US" altLang="zh-CN" sz="3200" b="1">
                <a:latin typeface="楷体_GB2312" panose="02010609030101010101" pitchFamily="49" charset="-122"/>
                <a:ea typeface="楷体_GB2312" panose="02010609030101010101" pitchFamily="49" charset="-122"/>
              </a:rPr>
              <a:t>(     )   </a:t>
            </a:r>
            <a:r>
              <a:rPr lang="zh-CN" altLang="en-US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廿</a:t>
            </a:r>
            <a:r>
              <a:rPr lang="en-US" altLang="zh-CN" sz="3200" b="1">
                <a:latin typeface="楷体_GB2312" panose="02010609030101010101" pitchFamily="49" charset="-122"/>
                <a:ea typeface="楷体_GB2312" panose="02010609030101010101" pitchFamily="49" charset="-122"/>
              </a:rPr>
              <a:t>(      )  </a:t>
            </a:r>
            <a:endParaRPr lang="en-US" altLang="zh-CN" sz="3200" b="1"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>
              <a:lnSpc>
                <a:spcPct val="115000"/>
              </a:lnSpc>
              <a:spcBef>
                <a:spcPct val="50000"/>
              </a:spcBef>
            </a:pPr>
            <a:endParaRPr lang="en-US" altLang="zh-CN" sz="3200" b="1"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63492" name="WordArt 4"/>
          <p:cNvSpPr>
            <a:spLocks noTextEdit="1"/>
          </p:cNvSpPr>
          <p:nvPr/>
        </p:nvSpPr>
        <p:spPr>
          <a:xfrm>
            <a:off x="2055700" y="228642"/>
            <a:ext cx="3429635" cy="83835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lnSpcReduction="20000"/>
          </a:bodyPr>
          <a:p>
            <a:pPr algn="ctr" eaLnBrk="0" hangingPunct="0"/>
            <a:r>
              <a:rPr lang="zh-CN" altLang="en-US" sz="5400" b="1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读准字音</a:t>
            </a:r>
            <a:endParaRPr lang="zh-CN" altLang="en-US" sz="5400" b="1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04133" name="Rectangle 5"/>
          <p:cNvSpPr/>
          <p:nvPr/>
        </p:nvSpPr>
        <p:spPr>
          <a:xfrm>
            <a:off x="2970269" y="1371854"/>
            <a:ext cx="930447" cy="64516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r>
              <a:rPr lang="en-US" altLang="zh-CN" sz="3600" b="1" err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bǐ</a:t>
            </a:r>
            <a:endParaRPr lang="en-US" altLang="zh-CN" sz="3600" b="1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4134" name="Rectangle 6"/>
          <p:cNvSpPr/>
          <p:nvPr/>
        </p:nvSpPr>
        <p:spPr>
          <a:xfrm>
            <a:off x="6018833" y="1371854"/>
            <a:ext cx="2027613" cy="64516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r>
              <a:rPr lang="en-US" altLang="zh-CN" sz="3600" b="1" err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bó</a:t>
            </a:r>
            <a:r>
              <a:rPr lang="en-US" altLang="zh-CN" sz="3600" b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3600" b="1" err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gū</a:t>
            </a:r>
            <a:endParaRPr lang="en-US" altLang="zh-CN" sz="3600" b="1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4135" name="Rectangle 7"/>
          <p:cNvSpPr/>
          <p:nvPr/>
        </p:nvSpPr>
        <p:spPr>
          <a:xfrm>
            <a:off x="8991184" y="1371854"/>
            <a:ext cx="2105415" cy="64516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r>
              <a:rPr lang="en-US" altLang="zh-CN" sz="3600" b="1" err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quán</a:t>
            </a:r>
            <a:endParaRPr lang="en-US" altLang="zh-CN" sz="3600" b="1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4136" name="Rectangle 8"/>
          <p:cNvSpPr/>
          <p:nvPr/>
        </p:nvSpPr>
        <p:spPr>
          <a:xfrm>
            <a:off x="2741627" y="1905353"/>
            <a:ext cx="1478237" cy="64516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r>
              <a:rPr lang="en-US" altLang="zh-CN" sz="3600" b="1" err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shé</a:t>
            </a:r>
            <a:endParaRPr lang="en-US" altLang="zh-CN" sz="3600" b="1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4137" name="Rectangle 9"/>
          <p:cNvSpPr/>
          <p:nvPr/>
        </p:nvSpPr>
        <p:spPr>
          <a:xfrm>
            <a:off x="5942619" y="1829139"/>
            <a:ext cx="1800558" cy="64516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r>
              <a:rPr lang="en-US" altLang="zh-CN" sz="3600" b="1" err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chán</a:t>
            </a:r>
            <a:endParaRPr lang="en-US" altLang="zh-CN" sz="3600" b="1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4138" name="Rectangle 10"/>
          <p:cNvSpPr/>
          <p:nvPr/>
        </p:nvSpPr>
        <p:spPr>
          <a:xfrm>
            <a:off x="2665413" y="2743708"/>
            <a:ext cx="2484898" cy="64516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r>
              <a:rPr lang="en-US" altLang="zh-CN" sz="3600" b="1" err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líng</a:t>
            </a:r>
            <a:r>
              <a:rPr lang="en-US" altLang="zh-CN" sz="3600" b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3600" b="1" err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dīng</a:t>
            </a:r>
            <a:endParaRPr lang="en-US" altLang="zh-CN" sz="3600" b="1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4139" name="Rectangle 11"/>
          <p:cNvSpPr/>
          <p:nvPr/>
        </p:nvSpPr>
        <p:spPr>
          <a:xfrm>
            <a:off x="8975306" y="1989506"/>
            <a:ext cx="1295640" cy="64516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r>
              <a:rPr lang="en-US" altLang="zh-CN" sz="3600" b="1" err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huì</a:t>
            </a:r>
            <a:endParaRPr lang="en-US" altLang="zh-CN" sz="3600" b="1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4140" name="Rectangle 12"/>
          <p:cNvSpPr/>
          <p:nvPr/>
        </p:nvSpPr>
        <p:spPr>
          <a:xfrm>
            <a:off x="6742867" y="2637326"/>
            <a:ext cx="1440130" cy="64516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r>
              <a:rPr lang="en-US" altLang="zh-CN" sz="3600" b="1" err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zìsuī</a:t>
            </a:r>
            <a:endParaRPr lang="en-US" altLang="zh-CN" sz="3600" b="1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4141" name="Rectangle 13"/>
          <p:cNvSpPr/>
          <p:nvPr/>
        </p:nvSpPr>
        <p:spPr>
          <a:xfrm>
            <a:off x="9296040" y="2667494"/>
            <a:ext cx="1929170" cy="64516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r>
              <a:rPr lang="en-US" altLang="zh-CN" sz="3600" b="1" err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chá</a:t>
            </a:r>
            <a:endParaRPr lang="en-US" altLang="zh-CN" sz="3600" b="1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4142" name="Rectangle 14"/>
          <p:cNvSpPr/>
          <p:nvPr/>
        </p:nvSpPr>
        <p:spPr>
          <a:xfrm>
            <a:off x="2208128" y="3277207"/>
            <a:ext cx="1906941" cy="64516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r>
              <a:rPr lang="en-US" altLang="zh-CN" sz="3600" b="1" err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huān</a:t>
            </a:r>
            <a:endParaRPr lang="en-US" altLang="zh-CN" sz="3600" b="1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4143" name="Rectangle 15"/>
          <p:cNvSpPr/>
          <p:nvPr/>
        </p:nvSpPr>
        <p:spPr>
          <a:xfrm>
            <a:off x="4870859" y="3285146"/>
            <a:ext cx="1883124" cy="64516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r>
              <a:rPr lang="en-US" altLang="zh-CN" sz="3600" b="1" err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jiàng</a:t>
            </a:r>
            <a:endParaRPr lang="en-US" altLang="zh-CN" sz="3600" b="1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4144" name="Rectangle 16"/>
          <p:cNvSpPr/>
          <p:nvPr/>
        </p:nvSpPr>
        <p:spPr>
          <a:xfrm>
            <a:off x="8533899" y="3277207"/>
            <a:ext cx="1476648" cy="64516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r>
              <a:rPr lang="en-US" altLang="zh-CN" sz="3600" b="1" err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huái</a:t>
            </a:r>
            <a:endParaRPr lang="en-US" altLang="zh-CN" sz="3600" b="1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4145" name="Rectangle 17"/>
          <p:cNvSpPr/>
          <p:nvPr/>
        </p:nvSpPr>
        <p:spPr>
          <a:xfrm>
            <a:off x="2360556" y="4115562"/>
            <a:ext cx="785959" cy="64516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r>
              <a:rPr lang="en-US" altLang="zh-CN" sz="3600" b="1" err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bì</a:t>
            </a:r>
            <a:endParaRPr lang="en-US" altLang="zh-CN" sz="3600" b="1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4146" name="Rectangle 18"/>
          <p:cNvSpPr/>
          <p:nvPr/>
        </p:nvSpPr>
        <p:spPr>
          <a:xfrm>
            <a:off x="5518679" y="4150493"/>
            <a:ext cx="608125" cy="64516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è</a:t>
            </a:r>
            <a:endParaRPr lang="en-US" altLang="zh-CN" sz="3600" b="1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4147" name="Rectangle 19"/>
          <p:cNvSpPr/>
          <p:nvPr/>
        </p:nvSpPr>
        <p:spPr>
          <a:xfrm>
            <a:off x="8256036" y="4150493"/>
            <a:ext cx="1151150" cy="64516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r>
              <a:rPr lang="en-US" altLang="zh-CN" sz="3600" b="1" err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chī</a:t>
            </a:r>
            <a:endParaRPr lang="en-US" altLang="zh-CN" sz="3600" b="1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4148" name="Rectangle 20"/>
          <p:cNvSpPr/>
          <p:nvPr/>
        </p:nvSpPr>
        <p:spPr>
          <a:xfrm>
            <a:off x="2781322" y="4869765"/>
            <a:ext cx="935210" cy="64516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r>
              <a:rPr lang="en-US" altLang="zh-CN" sz="3600" b="1" err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sè</a:t>
            </a:r>
            <a:endParaRPr lang="en-US" altLang="zh-CN" sz="3600" b="1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4149" name="Rectangle 21"/>
          <p:cNvSpPr/>
          <p:nvPr/>
        </p:nvSpPr>
        <p:spPr>
          <a:xfrm>
            <a:off x="5374189" y="4869765"/>
            <a:ext cx="1343274" cy="64516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r>
              <a:rPr lang="en-US" altLang="zh-CN" sz="3600" b="1" err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dài</a:t>
            </a:r>
            <a:endParaRPr lang="en-US" altLang="zh-CN" sz="3600" b="1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4150" name="Rectangle 22"/>
          <p:cNvSpPr/>
          <p:nvPr/>
        </p:nvSpPr>
        <p:spPr>
          <a:xfrm>
            <a:off x="8400524" y="4869765"/>
            <a:ext cx="1787856" cy="64516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r>
              <a:rPr lang="en-US" altLang="zh-CN" sz="3600" b="1" err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wǎng</a:t>
            </a:r>
            <a:endParaRPr lang="en-US" altLang="zh-CN" sz="3600" b="1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4151" name="Rectangle 23"/>
          <p:cNvSpPr/>
          <p:nvPr/>
        </p:nvSpPr>
        <p:spPr>
          <a:xfrm>
            <a:off x="2709871" y="5735112"/>
            <a:ext cx="936798" cy="64516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r>
              <a:rPr lang="en-US" altLang="zh-CN" sz="3600" b="1" err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sì</a:t>
            </a:r>
            <a:endParaRPr lang="en-US" altLang="zh-CN" sz="3600" b="1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4152" name="Rectangle 24"/>
          <p:cNvSpPr/>
          <p:nvPr/>
        </p:nvSpPr>
        <p:spPr>
          <a:xfrm>
            <a:off x="5734619" y="5735112"/>
            <a:ext cx="1076524" cy="64516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r>
              <a:rPr lang="en-US" altLang="zh-CN" sz="3600" b="1" err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jìn</a:t>
            </a:r>
            <a:endParaRPr lang="en-US" altLang="zh-CN" sz="3600" b="1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4153" name="Rectangle 25"/>
          <p:cNvSpPr/>
          <p:nvPr/>
        </p:nvSpPr>
        <p:spPr>
          <a:xfrm>
            <a:off x="8111546" y="5662073"/>
            <a:ext cx="1409961" cy="64516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r>
              <a:rPr lang="en-US" altLang="zh-CN" sz="3600" b="1" err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niàn</a:t>
            </a:r>
            <a:endParaRPr lang="en-US" altLang="zh-CN" sz="3600" b="1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3514" name="Text Box 27"/>
          <p:cNvSpPr txBox="1"/>
          <p:nvPr/>
        </p:nvSpPr>
        <p:spPr>
          <a:xfrm>
            <a:off x="6074407" y="-53985"/>
            <a:ext cx="309880" cy="82994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zh-CN" sz="4800" dirty="0">
              <a:latin typeface="Verdana" panose="020B0604030504040204" pitchFamily="34" charset="0"/>
            </a:endParaRPr>
          </a:p>
        </p:txBody>
      </p:sp>
      <p:sp>
        <p:nvSpPr>
          <p:cNvPr id="63515" name="WordArt 28"/>
          <p:cNvSpPr>
            <a:spLocks noTextEdit="1"/>
          </p:cNvSpPr>
          <p:nvPr/>
        </p:nvSpPr>
        <p:spPr>
          <a:xfrm>
            <a:off x="5590129" y="333437"/>
            <a:ext cx="3029511" cy="78119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  <a:normAutofit/>
          </a:bodyPr>
          <a:p>
            <a:pPr algn="ctr" eaLnBrk="0" hangingPunct="0"/>
            <a:r>
              <a:rPr lang="zh-CN" altLang="en-US" sz="4000" b="1">
                <a:ln w="254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扫清文字障碍</a:t>
            </a:r>
            <a:endParaRPr lang="zh-CN" altLang="en-US" sz="4000" b="1">
              <a:ln w="25400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FF"/>
              </a:solidFill>
              <a:effectLst>
                <a:outerShdw dist="45791" dir="2021404" algn="ctr" rotWithShape="0">
                  <a:srgbClr val="80808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4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4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4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4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4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4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4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4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4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4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4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4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4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4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4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4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4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635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4131" grpId="0"/>
      <p:bldP spid="304133" grpId="0"/>
      <p:bldP spid="304134" grpId="0"/>
      <p:bldP spid="304135" grpId="0"/>
      <p:bldP spid="304136" grpId="0"/>
      <p:bldP spid="304137" grpId="0"/>
      <p:bldP spid="304138" grpId="0"/>
      <p:bldP spid="304139" grpId="0"/>
      <p:bldP spid="304140" grpId="0"/>
      <p:bldP spid="304141" grpId="0"/>
      <p:bldP spid="304142" grpId="0"/>
      <p:bldP spid="304143" grpId="0"/>
      <p:bldP spid="304144" grpId="0"/>
      <p:bldP spid="304145" grpId="0"/>
      <p:bldP spid="304146" grpId="0"/>
      <p:bldP spid="304147" grpId="0"/>
      <p:bldP spid="304148" grpId="0"/>
      <p:bldP spid="304149" grpId="0"/>
      <p:bldP spid="304150" grpId="0"/>
      <p:bldP spid="304151" grpId="0"/>
      <p:bldP spid="304152" grpId="0"/>
      <p:bldP spid="30415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文本框 270337"/>
          <p:cNvSpPr txBox="1"/>
          <p:nvPr/>
        </p:nvSpPr>
        <p:spPr>
          <a:xfrm>
            <a:off x="1067435" y="405130"/>
            <a:ext cx="10055225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Times New Roman" panose="02020603050405020304" pitchFamily="18" charset="0"/>
              </a:rPr>
              <a:t>理解下列词语：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恣睢：放纵，凶暴。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伶仃：孤独、没有依靠。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愕然：吃惊的样子。愕：惊讶，发愣。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寒噤：因受凉或受惊而身体颤动。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endParaRPr lang="zh-CN" altLang="en-US" sz="36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8" name="标题 55297"/>
          <p:cNvSpPr>
            <a:spLocks noGrp="1"/>
          </p:cNvSpPr>
          <p:nvPr>
            <p:ph type="title"/>
          </p:nvPr>
        </p:nvSpPr>
        <p:spPr>
          <a:xfrm>
            <a:off x="5095240" y="294005"/>
            <a:ext cx="1477010" cy="723900"/>
          </a:xfrm>
        </p:spPr>
        <p:txBody>
          <a:bodyPr anchor="ctr"/>
          <a:p>
            <a:pPr fontAlgn="base"/>
            <a:r>
              <a:rPr lang="zh-CN" altLang="en-US" b="1" strike="noStrike" noProof="1" dirty="0">
                <a:solidFill>
                  <a:srgbClr val="000066"/>
                </a:solidFill>
              </a:rPr>
              <a:t>思考</a:t>
            </a:r>
            <a:endParaRPr lang="zh-CN" altLang="en-US" b="1" strike="noStrike" noProof="1" dirty="0">
              <a:solidFill>
                <a:srgbClr val="000066"/>
              </a:solidFill>
            </a:endParaRPr>
          </a:p>
        </p:txBody>
      </p:sp>
      <p:sp>
        <p:nvSpPr>
          <p:cNvPr id="55299" name="文本占位符 55298"/>
          <p:cNvSpPr>
            <a:spLocks noGrp="1"/>
          </p:cNvSpPr>
          <p:nvPr>
            <p:ph idx="1"/>
          </p:nvPr>
        </p:nvSpPr>
        <p:spPr>
          <a:xfrm>
            <a:off x="1990601" y="1629077"/>
            <a:ext cx="8231124" cy="4534740"/>
          </a:xfrm>
        </p:spPr>
        <p:txBody>
          <a:bodyPr/>
          <a:lstStyle/>
          <a:p>
            <a:pPr>
              <a:buNone/>
            </a:pPr>
            <a:r>
              <a:rPr lang="zh-CN" altLang="en-US" sz="4000" b="1" dirty="0">
                <a:solidFill>
                  <a:srgbClr val="000066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根据事情发展顺序，把文章分成三部分（全文</a:t>
            </a:r>
            <a:r>
              <a:rPr lang="en-US" altLang="zh-CN" sz="4000" b="1">
                <a:solidFill>
                  <a:srgbClr val="000066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88</a:t>
            </a:r>
            <a:r>
              <a:rPr lang="zh-CN" altLang="en-US" sz="4000" b="1" dirty="0">
                <a:solidFill>
                  <a:srgbClr val="000066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段）。</a:t>
            </a:r>
            <a:endParaRPr lang="zh-CN" altLang="en-US" sz="4000" b="1" dirty="0">
              <a:solidFill>
                <a:srgbClr val="000066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zh-CN" altLang="en-US" sz="4000" b="1" dirty="0">
                <a:solidFill>
                  <a:srgbClr val="000066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一、</a:t>
            </a:r>
            <a:r>
              <a:rPr lang="en-US" altLang="zh-CN" sz="4000" b="1">
                <a:solidFill>
                  <a:srgbClr val="000066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(       )</a:t>
            </a:r>
            <a:r>
              <a:rPr lang="zh-CN" altLang="en-US" sz="4000" b="1" dirty="0">
                <a:solidFill>
                  <a:srgbClr val="000066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我</a:t>
            </a:r>
            <a:r>
              <a:rPr lang="en-US" altLang="zh-CN" sz="4000" b="1">
                <a:solidFill>
                  <a:srgbClr val="000066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____</a:t>
            </a:r>
            <a:r>
              <a:rPr lang="zh-CN" altLang="en-US" sz="4000" b="1" dirty="0">
                <a:solidFill>
                  <a:srgbClr val="000066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故乡</a:t>
            </a:r>
            <a:r>
              <a:rPr lang="en-US" altLang="zh-CN" sz="4000" b="1">
                <a:solidFill>
                  <a:srgbClr val="000066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4000" b="1">
              <a:solidFill>
                <a:srgbClr val="000066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zh-CN" altLang="en-US" sz="4000" b="1" dirty="0">
                <a:solidFill>
                  <a:srgbClr val="000066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二、</a:t>
            </a:r>
            <a:r>
              <a:rPr lang="en-US" altLang="zh-CN" sz="4000" b="1">
                <a:solidFill>
                  <a:srgbClr val="000066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(       )</a:t>
            </a:r>
            <a:r>
              <a:rPr lang="zh-CN" altLang="en-US" sz="4000" b="1" dirty="0">
                <a:solidFill>
                  <a:srgbClr val="000066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我</a:t>
            </a:r>
            <a:r>
              <a:rPr lang="en-US" altLang="zh-CN" sz="4000" b="1">
                <a:solidFill>
                  <a:srgbClr val="000066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____</a:t>
            </a:r>
            <a:r>
              <a:rPr lang="zh-CN" altLang="en-US" sz="4000" b="1" dirty="0">
                <a:solidFill>
                  <a:srgbClr val="000066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故乡</a:t>
            </a:r>
            <a:r>
              <a:rPr lang="en-US" altLang="zh-CN" sz="4000" b="1">
                <a:solidFill>
                  <a:srgbClr val="000066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4000" b="1">
              <a:solidFill>
                <a:srgbClr val="000066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zh-CN" altLang="en-US" sz="4000" b="1" dirty="0">
                <a:solidFill>
                  <a:srgbClr val="000066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三、</a:t>
            </a:r>
            <a:r>
              <a:rPr lang="en-US" altLang="zh-CN" sz="4000" b="1">
                <a:solidFill>
                  <a:srgbClr val="000066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(       )</a:t>
            </a:r>
            <a:r>
              <a:rPr lang="zh-CN" altLang="en-US" sz="4000" b="1" dirty="0">
                <a:solidFill>
                  <a:srgbClr val="000066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我</a:t>
            </a:r>
            <a:r>
              <a:rPr lang="en-US" altLang="zh-CN" sz="4000" b="1">
                <a:solidFill>
                  <a:srgbClr val="000066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____</a:t>
            </a:r>
            <a:r>
              <a:rPr lang="zh-CN" altLang="en-US" sz="4000" b="1" dirty="0">
                <a:solidFill>
                  <a:srgbClr val="000066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故乡</a:t>
            </a:r>
            <a:r>
              <a:rPr lang="en-US" altLang="zh-CN" sz="4000" b="1">
                <a:solidFill>
                  <a:srgbClr val="000066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. </a:t>
            </a:r>
            <a:endParaRPr lang="en-US" altLang="zh-CN" sz="4000" b="1">
              <a:solidFill>
                <a:srgbClr val="000066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4000" b="1">
              <a:solidFill>
                <a:srgbClr val="000066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5300" name="文本框 55299"/>
          <p:cNvSpPr txBox="1"/>
          <p:nvPr/>
        </p:nvSpPr>
        <p:spPr>
          <a:xfrm>
            <a:off x="3719708" y="2943770"/>
            <a:ext cx="85979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000" b="1">
                <a:solidFill>
                  <a:srgbClr val="FF3300"/>
                </a:solidFill>
                <a:latin typeface="Times New Roman" panose="02020603050405020304" pitchFamily="18" charset="0"/>
              </a:rPr>
              <a:t>1-5</a:t>
            </a:r>
            <a:endParaRPr lang="en-US" altLang="zh-CN" sz="40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5301" name="文本框 55300"/>
          <p:cNvSpPr txBox="1"/>
          <p:nvPr/>
        </p:nvSpPr>
        <p:spPr>
          <a:xfrm>
            <a:off x="3683189" y="3591590"/>
            <a:ext cx="111379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000" b="1">
                <a:solidFill>
                  <a:srgbClr val="FF3300"/>
                </a:solidFill>
                <a:latin typeface="Times New Roman" panose="02020603050405020304" pitchFamily="18" charset="0"/>
              </a:rPr>
              <a:t>6-77</a:t>
            </a:r>
            <a:endParaRPr lang="en-US" altLang="zh-CN" sz="40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5302" name="文本框 55301"/>
          <p:cNvSpPr txBox="1"/>
          <p:nvPr/>
        </p:nvSpPr>
        <p:spPr>
          <a:xfrm>
            <a:off x="3572043" y="4333090"/>
            <a:ext cx="136779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000" b="1">
                <a:solidFill>
                  <a:srgbClr val="FF3300"/>
                </a:solidFill>
                <a:latin typeface="Times New Roman" panose="02020603050405020304" pitchFamily="18" charset="0"/>
              </a:rPr>
              <a:t>78-88</a:t>
            </a:r>
            <a:endParaRPr lang="en-US" altLang="zh-CN" sz="40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5303" name="文本框 55302"/>
          <p:cNvSpPr txBox="1"/>
          <p:nvPr/>
        </p:nvSpPr>
        <p:spPr>
          <a:xfrm>
            <a:off x="5892425" y="2867541"/>
            <a:ext cx="69342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回</a:t>
            </a:r>
            <a:endParaRPr lang="zh-CN" altLang="en-US" sz="40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5304" name="文本框 55303"/>
          <p:cNvSpPr txBox="1"/>
          <p:nvPr/>
        </p:nvSpPr>
        <p:spPr>
          <a:xfrm>
            <a:off x="5879108" y="3574125"/>
            <a:ext cx="69342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在</a:t>
            </a:r>
            <a:endParaRPr lang="zh-CN" altLang="en-US" sz="40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5305" name="文本框 55304"/>
          <p:cNvSpPr txBox="1"/>
          <p:nvPr/>
        </p:nvSpPr>
        <p:spPr>
          <a:xfrm>
            <a:off x="5879108" y="4293395"/>
            <a:ext cx="69342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离</a:t>
            </a:r>
            <a:endParaRPr lang="zh-CN" altLang="en-US" sz="40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5306" name="矩形 55305"/>
          <p:cNvSpPr/>
          <p:nvPr/>
        </p:nvSpPr>
        <p:spPr>
          <a:xfrm>
            <a:off x="2349442" y="5446133"/>
            <a:ext cx="7778603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fontAlgn="base">
              <a:spcBef>
                <a:spcPct val="20000"/>
              </a:spcBef>
            </a:pPr>
            <a:r>
              <a:rPr lang="zh-CN" altLang="en-US" sz="4000" b="1" strike="noStrike" noProof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情节</a:t>
            </a:r>
            <a:r>
              <a:rPr lang="zh-CN" altLang="en-US" sz="2800" b="1" strike="noStrike" noProof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（</a:t>
            </a:r>
            <a:r>
              <a:rPr lang="zh-CN" altLang="en-US" sz="2800" b="1" strike="noStrike" noProof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序幕、</a:t>
            </a:r>
            <a:r>
              <a:rPr lang="zh-CN" altLang="en-US" sz="2800" b="1" strike="noStrike" noProof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开端、发展、高潮、结局</a:t>
            </a:r>
            <a:r>
              <a:rPr lang="zh-CN" altLang="en-US" sz="2800" b="1" strike="noStrike" noProof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、尾声</a:t>
            </a:r>
            <a:r>
              <a:rPr lang="zh-CN" altLang="en-US" sz="2800" b="1" strike="noStrike" noProof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）</a:t>
            </a:r>
            <a:endParaRPr lang="zh-CN" altLang="en-US" sz="2800" b="1" strike="noStrike" noProof="1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3562" name="文本框 55306"/>
          <p:cNvSpPr txBox="1"/>
          <p:nvPr/>
        </p:nvSpPr>
        <p:spPr>
          <a:xfrm>
            <a:off x="2062051" y="7102203"/>
            <a:ext cx="609854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solidFill>
                  <a:srgbClr val="B2B2B2"/>
                </a:solidFill>
                <a:latin typeface="Times New Roman" panose="02020603050405020304" pitchFamily="18" charset="0"/>
              </a:rPr>
              <a:t>广东省中山市海洲中学  陈小玲原作  陈远超修改 </a:t>
            </a:r>
            <a:r>
              <a:rPr lang="en-US" altLang="zh-CN">
                <a:solidFill>
                  <a:srgbClr val="B2B2B2"/>
                </a:solidFill>
                <a:latin typeface="Times New Roman" panose="02020603050405020304" pitchFamily="18" charset="0"/>
              </a:rPr>
              <a:t>2011-10-23</a:t>
            </a:r>
            <a:endParaRPr lang="en-US" altLang="zh-CN">
              <a:solidFill>
                <a:srgbClr val="B2B2B2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5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5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5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5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0" grpId="0"/>
      <p:bldP spid="55301" grpId="0"/>
      <p:bldP spid="55302" grpId="0"/>
      <p:bldP spid="55303" grpId="0"/>
      <p:bldP spid="55304" grpId="0"/>
      <p:bldP spid="55305" grpId="0"/>
      <p:bldP spid="5530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6610" name="矩形 196609"/>
          <p:cNvSpPr/>
          <p:nvPr/>
        </p:nvSpPr>
        <p:spPr>
          <a:xfrm>
            <a:off x="2221865" y="95250"/>
            <a:ext cx="9979025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800" b="1">
                <a:latin typeface="+mn-ea"/>
                <a:cs typeface="+mn-ea"/>
              </a:rPr>
              <a:t>      </a:t>
            </a:r>
            <a:r>
              <a:rPr lang="zh-CN" altLang="en-US" sz="2800" b="1" dirty="0">
                <a:latin typeface="+mn-ea"/>
                <a:cs typeface="+mn-ea"/>
              </a:rPr>
              <a:t>小说以“我”的行踪（回故乡、在故乡、离故乡）为经，以“我”的见闻、感受为纬，逐步展开情节。</a:t>
            </a:r>
            <a:endParaRPr lang="zh-CN" altLang="en-US" sz="2800" b="1" dirty="0">
              <a:latin typeface="+mn-ea"/>
              <a:cs typeface="+mn-ea"/>
            </a:endParaRPr>
          </a:p>
          <a:p>
            <a:endParaRPr lang="zh-CN" altLang="en-US" sz="2800" b="1" dirty="0">
              <a:latin typeface="+mn-ea"/>
              <a:cs typeface="+mn-ea"/>
            </a:endParaRPr>
          </a:p>
        </p:txBody>
      </p:sp>
      <p:sp>
        <p:nvSpPr>
          <p:cNvPr id="196611" name="文本框 196610"/>
          <p:cNvSpPr txBox="1"/>
          <p:nvPr/>
        </p:nvSpPr>
        <p:spPr>
          <a:xfrm>
            <a:off x="236961" y="95250"/>
            <a:ext cx="3348658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+mn-ea"/>
              </a:rPr>
              <a:t>故事情节</a:t>
            </a:r>
            <a:endParaRPr lang="zh-CN" altLang="en-US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+mn-ea"/>
            </a:endParaRPr>
          </a:p>
        </p:txBody>
      </p:sp>
      <p:sp>
        <p:nvSpPr>
          <p:cNvPr id="196612" name="文本框 196611"/>
          <p:cNvSpPr txBox="1"/>
          <p:nvPr/>
        </p:nvSpPr>
        <p:spPr>
          <a:xfrm>
            <a:off x="2124710" y="1403350"/>
            <a:ext cx="1927860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+mn-ea"/>
                <a:cs typeface="+mn-ea"/>
              </a:rPr>
              <a:t>回故乡</a:t>
            </a:r>
            <a:endParaRPr lang="zh-CN" altLang="en-US" sz="2400" b="1" dirty="0">
              <a:latin typeface="+mn-ea"/>
              <a:cs typeface="+mn-ea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>
                <a:latin typeface="+mn-ea"/>
                <a:cs typeface="+mn-ea"/>
              </a:rPr>
              <a:t>1-5</a:t>
            </a:r>
            <a:r>
              <a:rPr lang="zh-CN" altLang="en-US" sz="2400" b="1" dirty="0">
                <a:latin typeface="+mn-ea"/>
                <a:cs typeface="+mn-ea"/>
              </a:rPr>
              <a:t>自然段</a:t>
            </a:r>
            <a:endParaRPr lang="zh-CN" altLang="en-US" sz="2400" b="1" dirty="0">
              <a:latin typeface="+mn-ea"/>
              <a:cs typeface="+mn-ea"/>
            </a:endParaRPr>
          </a:p>
        </p:txBody>
      </p:sp>
      <p:sp>
        <p:nvSpPr>
          <p:cNvPr id="196613" name="左大括号 196612"/>
          <p:cNvSpPr/>
          <p:nvPr/>
        </p:nvSpPr>
        <p:spPr>
          <a:xfrm>
            <a:off x="3862070" y="1349375"/>
            <a:ext cx="76200" cy="1368425"/>
          </a:xfrm>
          <a:prstGeom prst="leftBrace">
            <a:avLst>
              <a:gd name="adj1" fmla="val 108953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+mn-ea"/>
            </a:endParaRPr>
          </a:p>
        </p:txBody>
      </p:sp>
      <p:sp>
        <p:nvSpPr>
          <p:cNvPr id="196614" name="文本框 196613"/>
          <p:cNvSpPr txBox="1"/>
          <p:nvPr/>
        </p:nvSpPr>
        <p:spPr>
          <a:xfrm>
            <a:off x="4006215" y="1148715"/>
            <a:ext cx="148209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2060"/>
                </a:solidFill>
                <a:latin typeface="+mn-ea"/>
              </a:rPr>
              <a:t>回乡时间：</a:t>
            </a:r>
            <a:endParaRPr lang="zh-CN" altLang="en-US" sz="24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196615" name="文本框 196614"/>
          <p:cNvSpPr txBox="1"/>
          <p:nvPr/>
        </p:nvSpPr>
        <p:spPr>
          <a:xfrm>
            <a:off x="4052570" y="1680845"/>
            <a:ext cx="161099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2060"/>
                </a:solidFill>
                <a:latin typeface="+mn-ea"/>
              </a:rPr>
              <a:t>回乡原因：</a:t>
            </a:r>
            <a:endParaRPr lang="zh-CN" altLang="en-US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196616" name="文本框 196615"/>
          <p:cNvSpPr txBox="1"/>
          <p:nvPr/>
        </p:nvSpPr>
        <p:spPr>
          <a:xfrm>
            <a:off x="3938559" y="2342422"/>
            <a:ext cx="266431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2060"/>
                </a:solidFill>
                <a:latin typeface="+mn-ea"/>
              </a:rPr>
              <a:t>所见景象及心情：</a:t>
            </a:r>
            <a:endParaRPr lang="zh-CN" altLang="en-US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196617" name="文本框 196616"/>
          <p:cNvSpPr txBox="1"/>
          <p:nvPr/>
        </p:nvSpPr>
        <p:spPr>
          <a:xfrm>
            <a:off x="2012950" y="3135630"/>
            <a:ext cx="2137410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+mn-ea"/>
                <a:cs typeface="+mn-ea"/>
              </a:rPr>
              <a:t>在故乡</a:t>
            </a:r>
            <a:endParaRPr lang="zh-CN" altLang="en-US" sz="2400" b="1" dirty="0">
              <a:latin typeface="+mn-ea"/>
              <a:cs typeface="+mn-ea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+mn-ea"/>
                <a:cs typeface="+mn-ea"/>
              </a:rPr>
              <a:t>6-77自然段</a:t>
            </a:r>
            <a:endParaRPr lang="zh-CN" altLang="en-US" sz="2400" b="1" dirty="0">
              <a:latin typeface="+mn-ea"/>
              <a:cs typeface="+mn-ea"/>
            </a:endParaRPr>
          </a:p>
        </p:txBody>
      </p:sp>
      <p:sp>
        <p:nvSpPr>
          <p:cNvPr id="196618" name="左大括号 196617"/>
          <p:cNvSpPr/>
          <p:nvPr/>
        </p:nvSpPr>
        <p:spPr>
          <a:xfrm>
            <a:off x="3862070" y="2917825"/>
            <a:ext cx="76835" cy="2265045"/>
          </a:xfrm>
          <a:prstGeom prst="leftBrace">
            <a:avLst>
              <a:gd name="adj1" fmla="val 131375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+mn-ea"/>
            </a:endParaRPr>
          </a:p>
        </p:txBody>
      </p:sp>
      <p:sp>
        <p:nvSpPr>
          <p:cNvPr id="196619" name="文本框 196618"/>
          <p:cNvSpPr txBox="1"/>
          <p:nvPr/>
        </p:nvSpPr>
        <p:spPr>
          <a:xfrm>
            <a:off x="4052514" y="2989330"/>
            <a:ext cx="172910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2060"/>
                </a:solidFill>
                <a:latin typeface="+mn-ea"/>
              </a:rPr>
              <a:t>到家那天：</a:t>
            </a:r>
            <a:endParaRPr lang="zh-CN" altLang="en-US" sz="24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196621" name="文本框 196620"/>
          <p:cNvSpPr txBox="1"/>
          <p:nvPr/>
        </p:nvSpPr>
        <p:spPr>
          <a:xfrm>
            <a:off x="4047490" y="4150360"/>
            <a:ext cx="173418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2060"/>
                </a:solidFill>
                <a:latin typeface="+mn-ea"/>
              </a:rPr>
              <a:t>过了三四天：</a:t>
            </a:r>
            <a:endParaRPr lang="zh-CN" altLang="en-US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196622" name="文本框 196621"/>
          <p:cNvSpPr txBox="1"/>
          <p:nvPr/>
        </p:nvSpPr>
        <p:spPr>
          <a:xfrm>
            <a:off x="3935730" y="4793615"/>
            <a:ext cx="17780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2060"/>
                </a:solidFill>
                <a:latin typeface="+mn-ea"/>
              </a:rPr>
              <a:t>又过了九天：</a:t>
            </a:r>
            <a:endParaRPr lang="zh-CN" altLang="en-US" sz="24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196623" name="文本框 196622"/>
          <p:cNvSpPr txBox="1"/>
          <p:nvPr/>
        </p:nvSpPr>
        <p:spPr>
          <a:xfrm>
            <a:off x="2221865" y="5382260"/>
            <a:ext cx="1784350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+mn-ea"/>
                <a:cs typeface="+mn-ea"/>
              </a:rPr>
              <a:t>离故乡</a:t>
            </a:r>
            <a:endParaRPr lang="zh-CN" altLang="en-US" sz="2400" b="1" dirty="0">
              <a:latin typeface="+mn-ea"/>
              <a:cs typeface="+mn-ea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+mn-ea"/>
                <a:cs typeface="+mn-ea"/>
              </a:rPr>
              <a:t>78段-</a:t>
            </a:r>
            <a:r>
              <a:rPr lang="zh-CN" altLang="en-US" sz="2400" b="1" dirty="0">
                <a:latin typeface="+mn-ea"/>
                <a:cs typeface="+mn-ea"/>
                <a:sym typeface="+mn-ea"/>
              </a:rPr>
              <a:t>88段</a:t>
            </a:r>
            <a:endParaRPr lang="zh-CN" altLang="en-US" sz="2400" b="1" dirty="0">
              <a:latin typeface="+mn-ea"/>
              <a:cs typeface="+mn-ea"/>
            </a:endParaRPr>
          </a:p>
        </p:txBody>
      </p:sp>
      <p:sp>
        <p:nvSpPr>
          <p:cNvPr id="196624" name="左大括号 196623"/>
          <p:cNvSpPr/>
          <p:nvPr/>
        </p:nvSpPr>
        <p:spPr>
          <a:xfrm>
            <a:off x="3862070" y="5367020"/>
            <a:ext cx="76200" cy="1161415"/>
          </a:xfrm>
          <a:prstGeom prst="leftBrace">
            <a:avLst>
              <a:gd name="adj1" fmla="val 92304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+mn-ea"/>
            </a:endParaRPr>
          </a:p>
        </p:txBody>
      </p:sp>
      <p:sp>
        <p:nvSpPr>
          <p:cNvPr id="196625" name="文本框 196624"/>
          <p:cNvSpPr txBox="1"/>
          <p:nvPr/>
        </p:nvSpPr>
        <p:spPr>
          <a:xfrm>
            <a:off x="4007139" y="5366798"/>
            <a:ext cx="172752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2060"/>
                </a:solidFill>
                <a:latin typeface="+mn-ea"/>
              </a:rPr>
              <a:t>船上谈话</a:t>
            </a:r>
            <a:endParaRPr lang="zh-CN" altLang="en-US" sz="24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196626" name="文本框 196625"/>
          <p:cNvSpPr txBox="1"/>
          <p:nvPr/>
        </p:nvSpPr>
        <p:spPr>
          <a:xfrm>
            <a:off x="3813794" y="5936473"/>
            <a:ext cx="20879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2060"/>
                </a:solidFill>
                <a:latin typeface="+mn-ea"/>
              </a:rPr>
              <a:t>“我”的感受</a:t>
            </a:r>
            <a:endParaRPr lang="zh-CN" altLang="en-US" sz="24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196627" name="文本框 196626"/>
          <p:cNvSpPr txBox="1"/>
          <p:nvPr/>
        </p:nvSpPr>
        <p:spPr>
          <a:xfrm>
            <a:off x="5663843" y="2989885"/>
            <a:ext cx="151316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2060"/>
                </a:solidFill>
                <a:latin typeface="+mn-ea"/>
              </a:rPr>
              <a:t>母子见面</a:t>
            </a:r>
            <a:endParaRPr lang="zh-CN" altLang="en-US" sz="24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196628" name="文本框 196627"/>
          <p:cNvSpPr txBox="1"/>
          <p:nvPr/>
        </p:nvSpPr>
        <p:spPr>
          <a:xfrm>
            <a:off x="7176744" y="2989316"/>
            <a:ext cx="2519829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2060"/>
                </a:solidFill>
                <a:latin typeface="+mn-ea"/>
              </a:rPr>
              <a:t>回忆少年闰土</a:t>
            </a:r>
            <a:endParaRPr lang="zh-CN" altLang="en-US" sz="24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196629" name="文本框 196628"/>
          <p:cNvSpPr txBox="1"/>
          <p:nvPr/>
        </p:nvSpPr>
        <p:spPr>
          <a:xfrm>
            <a:off x="5714008" y="3450088"/>
            <a:ext cx="20879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2060"/>
                </a:solidFill>
                <a:latin typeface="+mn-ea"/>
              </a:rPr>
              <a:t>见到杨二嫂</a:t>
            </a:r>
            <a:endParaRPr lang="zh-CN" altLang="en-US" sz="24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196630" name="文本框 196629"/>
          <p:cNvSpPr txBox="1"/>
          <p:nvPr/>
        </p:nvSpPr>
        <p:spPr>
          <a:xfrm>
            <a:off x="5901664" y="4150573"/>
            <a:ext cx="252141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2060"/>
                </a:solidFill>
                <a:latin typeface="+mn-ea"/>
              </a:rPr>
              <a:t>见到了闰土</a:t>
            </a:r>
            <a:endParaRPr lang="zh-CN" altLang="en-US" sz="24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196631" name="文本框 196630"/>
          <p:cNvSpPr txBox="1"/>
          <p:nvPr/>
        </p:nvSpPr>
        <p:spPr>
          <a:xfrm>
            <a:off x="5781649" y="4793908"/>
            <a:ext cx="180055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 dirty="0">
                <a:solidFill>
                  <a:srgbClr val="002060"/>
                </a:solidFill>
                <a:latin typeface="+mn-ea"/>
              </a:rPr>
              <a:t>动身启程</a:t>
            </a:r>
            <a:endParaRPr lang="zh-CN" altLang="en-US" sz="24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196632" name="文本框 196631"/>
          <p:cNvSpPr txBox="1"/>
          <p:nvPr/>
        </p:nvSpPr>
        <p:spPr>
          <a:xfrm>
            <a:off x="5519644" y="1148753"/>
            <a:ext cx="223243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2060"/>
                </a:solidFill>
                <a:latin typeface="+mn-ea"/>
              </a:rPr>
              <a:t>严寒的冬天</a:t>
            </a:r>
            <a:endParaRPr lang="zh-CN" altLang="en-US" sz="24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196633" name="文本框 196632"/>
          <p:cNvSpPr txBox="1"/>
          <p:nvPr/>
        </p:nvSpPr>
        <p:spPr>
          <a:xfrm>
            <a:off x="5663789" y="1680976"/>
            <a:ext cx="194346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2060"/>
                </a:solidFill>
                <a:latin typeface="+mn-ea"/>
              </a:rPr>
              <a:t>卖屋、搬家</a:t>
            </a:r>
            <a:endParaRPr lang="zh-CN" altLang="en-US" sz="24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196634" name="文本框 196633"/>
          <p:cNvSpPr txBox="1"/>
          <p:nvPr/>
        </p:nvSpPr>
        <p:spPr>
          <a:xfrm>
            <a:off x="6311081" y="2342422"/>
            <a:ext cx="223243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2060"/>
                </a:solidFill>
                <a:latin typeface="+mn-ea"/>
              </a:rPr>
              <a:t>萧索、悲凉</a:t>
            </a:r>
            <a:endParaRPr lang="zh-CN" altLang="en-US" sz="24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196635" name="文本框 196634"/>
          <p:cNvSpPr txBox="1"/>
          <p:nvPr/>
        </p:nvSpPr>
        <p:spPr>
          <a:xfrm>
            <a:off x="1322338" y="1478702"/>
            <a:ext cx="613410" cy="86376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2060"/>
                </a:solidFill>
                <a:latin typeface="+mn-ea"/>
              </a:rPr>
              <a:t>开端</a:t>
            </a:r>
            <a:endParaRPr lang="zh-CN" altLang="en-US" sz="28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196636" name="文本框 196635"/>
          <p:cNvSpPr txBox="1"/>
          <p:nvPr/>
        </p:nvSpPr>
        <p:spPr>
          <a:xfrm>
            <a:off x="1322070" y="2717165"/>
            <a:ext cx="613410" cy="223329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800" b="1" dirty="0">
                <a:solidFill>
                  <a:srgbClr val="002060"/>
                </a:solidFill>
                <a:latin typeface="+mn-ea"/>
              </a:rPr>
              <a:t>发展与高潮</a:t>
            </a:r>
            <a:endParaRPr lang="zh-CN" altLang="en-US" sz="28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196637" name="文本框 196636"/>
          <p:cNvSpPr txBox="1"/>
          <p:nvPr/>
        </p:nvSpPr>
        <p:spPr>
          <a:xfrm>
            <a:off x="1322070" y="5382260"/>
            <a:ext cx="613410" cy="112839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2060"/>
                </a:solidFill>
                <a:latin typeface="+mn-ea"/>
              </a:rPr>
              <a:t>结局</a:t>
            </a:r>
            <a:endParaRPr lang="zh-CN" altLang="en-US" b="1" dirty="0">
              <a:solidFill>
                <a:srgbClr val="002060"/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6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6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6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6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6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6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966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966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966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966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966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966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6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6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966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966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96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96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6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6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96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96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6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6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6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6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6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6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Par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9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19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96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96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9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9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9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9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96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96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9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9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9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9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9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96629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96629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19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19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19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19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2" grpId="0"/>
      <p:bldP spid="196614" grpId="0"/>
      <p:bldP spid="196615" grpId="0"/>
      <p:bldP spid="196616" grpId="0"/>
      <p:bldP spid="196617" grpId="0"/>
      <p:bldP spid="196619" grpId="0"/>
      <p:bldP spid="196621" grpId="0"/>
      <p:bldP spid="196622" grpId="0"/>
      <p:bldP spid="196623" grpId="0"/>
      <p:bldP spid="196625" grpId="0"/>
      <p:bldP spid="196626" grpId="0"/>
      <p:bldP spid="196627" grpId="0"/>
      <p:bldP spid="196628" grpId="0"/>
      <p:bldP spid="196630" grpId="0"/>
      <p:bldP spid="196631" grpId="0"/>
      <p:bldP spid="196632" grpId="0"/>
      <p:bldP spid="196633" grpId="0"/>
      <p:bldP spid="196634" grpId="0"/>
      <p:bldP spid="196635" grpId="0"/>
      <p:bldP spid="196636" grpId="0"/>
      <p:bldP spid="19663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7522" name="标题 107521"/>
          <p:cNvSpPr>
            <a:spLocks noGrp="1"/>
          </p:cNvSpPr>
          <p:nvPr>
            <p:ph type="title"/>
          </p:nvPr>
        </p:nvSpPr>
        <p:spPr>
          <a:xfrm>
            <a:off x="2607310" y="-353060"/>
            <a:ext cx="6734175" cy="2077085"/>
          </a:xfrm>
        </p:spPr>
        <p:txBody>
          <a:bodyPr anchor="ctr" anchorCtr="1"/>
          <a:p>
            <a:pPr fontAlgn="base"/>
            <a:r>
              <a:rPr lang="zh-CN" altLang="en-US" sz="6000" b="1" strike="noStrike" noProof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一</a:t>
            </a:r>
            <a:r>
              <a:rPr lang="en-US" altLang="zh-CN" sz="6000" b="1" strike="noStrike" noProof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.</a:t>
            </a:r>
            <a:r>
              <a:rPr lang="zh-CN" altLang="en-US" sz="6000" b="1" strike="noStrike" noProof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梳理故乡变化</a:t>
            </a:r>
            <a:endParaRPr lang="zh-CN" altLang="en-US" sz="6000" b="1" strike="noStrike" noProof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366520" y="2210435"/>
            <a:ext cx="8359775" cy="32302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70000"/>
              </a:lnSpc>
            </a:pPr>
            <a:r>
              <a:rPr lang="en-US" altLang="zh-CN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cs typeface="+mn-ea"/>
              </a:rPr>
              <a:t>1.</a:t>
            </a:r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cs typeface="+mn-ea"/>
              </a:rPr>
              <a:t>故乡环境的变化</a:t>
            </a: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cs typeface="+mn-ea"/>
            </a:endParaRPr>
          </a:p>
          <a:p>
            <a:pPr>
              <a:lnSpc>
                <a:spcPct val="170000"/>
              </a:lnSpc>
            </a:pPr>
            <a:r>
              <a:rPr lang="en-US" altLang="zh-CN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cs typeface="+mn-ea"/>
              </a:rPr>
              <a:t>2.</a:t>
            </a:r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cs typeface="+mn-ea"/>
              </a:rPr>
              <a:t>闰土的变化</a:t>
            </a: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cs typeface="+mn-ea"/>
            </a:endParaRPr>
          </a:p>
          <a:p>
            <a:pPr>
              <a:lnSpc>
                <a:spcPct val="170000"/>
              </a:lnSpc>
            </a:pPr>
            <a:r>
              <a:rPr lang="en-US" altLang="zh-CN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cs typeface="+mn-ea"/>
              </a:rPr>
              <a:t>3.</a:t>
            </a:r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cs typeface="+mn-ea"/>
              </a:rPr>
              <a:t>杨二嫂的变化</a:t>
            </a: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cs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366520" y="1642110"/>
            <a:ext cx="86239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/>
              <a:t>标出相应段落、句子，写上旁批。</a:t>
            </a:r>
            <a:endParaRPr lang="zh-CN" altLang="en-US" sz="3600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348740" y="815340"/>
            <a:ext cx="3756660" cy="70675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p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以前故乡的环境</a:t>
            </a: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414135" y="815340"/>
            <a:ext cx="3756660" cy="70675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p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现在故乡的环境</a:t>
            </a: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660525" y="2039620"/>
            <a:ext cx="3132455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4000" b="1">
                <a:latin typeface="+mn-ea"/>
                <a:cs typeface="+mn-ea"/>
              </a:rPr>
              <a:t>（</a:t>
            </a:r>
            <a:r>
              <a:rPr lang="en-US" altLang="zh-CN" sz="4000" b="1">
                <a:latin typeface="+mn-ea"/>
                <a:cs typeface="+mn-ea"/>
              </a:rPr>
              <a:t>4</a:t>
            </a:r>
            <a:r>
              <a:rPr lang="zh-CN" altLang="en-US" sz="4000" b="1">
                <a:latin typeface="+mn-ea"/>
                <a:cs typeface="+mn-ea"/>
              </a:rPr>
              <a:t>和</a:t>
            </a:r>
            <a:r>
              <a:rPr lang="en-US" altLang="zh-CN" sz="4000" b="1">
                <a:latin typeface="+mn-ea"/>
                <a:cs typeface="+mn-ea"/>
              </a:rPr>
              <a:t>31</a:t>
            </a:r>
            <a:r>
              <a:rPr lang="zh-CN" altLang="en-US" sz="4000" b="1">
                <a:latin typeface="+mn-ea"/>
                <a:cs typeface="+mn-ea"/>
              </a:rPr>
              <a:t>段）</a:t>
            </a:r>
            <a:r>
              <a:rPr lang="zh-CN" altLang="en-US" sz="4000" b="1">
                <a:solidFill>
                  <a:srgbClr val="C00000"/>
                </a:solidFill>
                <a:latin typeface="+mn-ea"/>
                <a:cs typeface="+mn-ea"/>
              </a:rPr>
              <a:t>我的美丽的故乡</a:t>
            </a:r>
            <a:endParaRPr lang="zh-CN" altLang="en-US" sz="4000" b="1">
              <a:solidFill>
                <a:srgbClr val="C00000"/>
              </a:solidFill>
              <a:latin typeface="+mn-ea"/>
              <a:cs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414135" y="1851025"/>
            <a:ext cx="4801870" cy="37846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4000" b="1"/>
              <a:t>（</a:t>
            </a:r>
            <a:r>
              <a:rPr lang="en-US" altLang="zh-CN" sz="4000" b="1"/>
              <a:t>2</a:t>
            </a:r>
            <a:r>
              <a:rPr lang="zh-CN" altLang="en-US" sz="4000" b="1"/>
              <a:t>段）</a:t>
            </a:r>
            <a:endParaRPr lang="zh-CN" altLang="en-US" sz="4000" b="1"/>
          </a:p>
          <a:p>
            <a:pPr>
              <a:lnSpc>
                <a:spcPct val="150000"/>
              </a:lnSpc>
            </a:pPr>
            <a:r>
              <a:rPr lang="zh-CN" altLang="en-US" sz="4000" b="1"/>
              <a:t>苍黄的天底下，远近横着几个萧索的荒村，</a:t>
            </a:r>
            <a:r>
              <a:rPr lang="zh-CN" altLang="en-US" sz="4000" b="1">
                <a:solidFill>
                  <a:srgbClr val="C00000"/>
                </a:solidFill>
              </a:rPr>
              <a:t>没有一些活气。</a:t>
            </a:r>
            <a:endParaRPr lang="zh-CN" altLang="en-US" sz="4000" b="1">
              <a:solidFill>
                <a:srgbClr val="C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/>
          <p:nvPr>
            <p:ph type="title"/>
          </p:nvPr>
        </p:nvSpPr>
        <p:spPr>
          <a:xfrm>
            <a:off x="4187825" y="294005"/>
            <a:ext cx="3717290" cy="723900"/>
          </a:xfrm>
        </p:spPr>
        <p:txBody>
          <a:bodyPr/>
          <a:p>
            <a:r>
              <a: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闰土的变化</a:t>
            </a: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63930" y="1877695"/>
            <a:ext cx="8864600" cy="26752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lnSpc>
                <a:spcPct val="210000"/>
              </a:lnSpc>
            </a:pPr>
            <a:r>
              <a:rPr lang="en-US" altLang="zh-CN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n-ea"/>
              </a:rPr>
              <a:t>1.</a:t>
            </a:r>
            <a:r>
              <a:rPr lang="zh-CN" altLang="en-US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n-ea"/>
              </a:rPr>
              <a:t>闰土外貌、语言、行为动作的变化。</a:t>
            </a:r>
            <a:endParaRPr lang="zh-CN" altLang="en-US" sz="4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n-ea"/>
            </a:endParaRPr>
          </a:p>
          <a:p>
            <a:pPr>
              <a:lnSpc>
                <a:spcPct val="210000"/>
              </a:lnSpc>
            </a:pPr>
            <a:r>
              <a:rPr lang="en-US" altLang="zh-CN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n-ea"/>
              </a:rPr>
              <a:t>2.</a:t>
            </a:r>
            <a:r>
              <a:rPr lang="zh-CN" altLang="en-US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n-ea"/>
              </a:rPr>
              <a:t>闰土变化的原因是什么？</a:t>
            </a:r>
            <a:endParaRPr lang="zh-CN" altLang="en-US" sz="4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n-ea"/>
            </a:endParaRPr>
          </a:p>
        </p:txBody>
      </p:sp>
      <p:sp>
        <p:nvSpPr>
          <p:cNvPr id="99331" name="文本框 99330"/>
          <p:cNvSpPr txBox="1"/>
          <p:nvPr/>
        </p:nvSpPr>
        <p:spPr>
          <a:xfrm>
            <a:off x="976630" y="1273810"/>
            <a:ext cx="1023683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p>
            <a:r>
              <a:rPr lang="en-US" altLang="zh-CN" sz="3200" b="1">
                <a:solidFill>
                  <a:schemeClr val="accent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12-30</a:t>
            </a:r>
            <a:r>
              <a:rPr lang="zh-CN" altLang="en-US" sz="3200" b="1" dirty="0">
                <a:solidFill>
                  <a:schemeClr val="accent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段：少年闰土             </a:t>
            </a:r>
            <a:r>
              <a:rPr lang="en-US" altLang="zh-CN" sz="3200" b="1">
                <a:solidFill>
                  <a:schemeClr val="accent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54-76</a:t>
            </a:r>
            <a:r>
              <a:rPr lang="zh-CN" altLang="en-US" sz="3200" b="1" dirty="0">
                <a:solidFill>
                  <a:schemeClr val="accent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段：中年闰土</a:t>
            </a:r>
            <a:r>
              <a:rPr lang="zh-CN" altLang="en-US" sz="3200" b="1" dirty="0">
                <a:solidFill>
                  <a:schemeClr val="accent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4000" b="1" dirty="0">
                <a:solidFill>
                  <a:schemeClr val="accent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4000" b="1" dirty="0">
              <a:solidFill>
                <a:schemeClr val="accent3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9332" name="文本框 99331"/>
          <p:cNvSpPr txBox="1"/>
          <p:nvPr/>
        </p:nvSpPr>
        <p:spPr>
          <a:xfrm>
            <a:off x="3357691" y="3069206"/>
            <a:ext cx="4825306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en-US" sz="40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9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9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1" grpId="0"/>
      <p:bldP spid="9933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6865" name="图片 7169" descr="hxx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49500" y="0"/>
            <a:ext cx="2222500" cy="26555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6866" name="图片 7177" descr="hxx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1846" y="0"/>
            <a:ext cx="2113354" cy="2565875"/>
          </a:xfrm>
          <a:prstGeom prst="rect">
            <a:avLst/>
          </a:prstGeom>
          <a:noFill/>
          <a:ln w="12700">
            <a:noFill/>
          </a:ln>
        </p:spPr>
      </p:pic>
      <p:sp>
        <p:nvSpPr>
          <p:cNvPr id="36867" name="文本框 7181"/>
          <p:cNvSpPr txBox="1"/>
          <p:nvPr/>
        </p:nvSpPr>
        <p:spPr>
          <a:xfrm>
            <a:off x="730885" y="30480"/>
            <a:ext cx="613410" cy="2576830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vert="eaVert"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FF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闰土命运探究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6868" name="文本框 7183"/>
          <p:cNvSpPr txBox="1"/>
          <p:nvPr/>
        </p:nvSpPr>
        <p:spPr>
          <a:xfrm>
            <a:off x="5442930" y="836768"/>
            <a:ext cx="798195" cy="158303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</a:rPr>
              <a:t>外貌</a:t>
            </a:r>
            <a:endParaRPr lang="zh-CN" altLang="en-US" sz="4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36869" name="文本框 7187"/>
          <p:cNvSpPr txBox="1"/>
          <p:nvPr/>
        </p:nvSpPr>
        <p:spPr>
          <a:xfrm>
            <a:off x="1845945" y="2655570"/>
            <a:ext cx="937831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思考：请依据课文归纳少年闰土与中年闰土的外貌形象。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6872" name="文本框 7230"/>
          <p:cNvSpPr txBox="1"/>
          <p:nvPr/>
        </p:nvSpPr>
        <p:spPr>
          <a:xfrm>
            <a:off x="1535941" y="3177531"/>
            <a:ext cx="1511580" cy="26752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脸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/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眼：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颈：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手：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衣着：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234" name="文本框 7233"/>
          <p:cNvSpPr txBox="1"/>
          <p:nvPr/>
        </p:nvSpPr>
        <p:spPr>
          <a:xfrm>
            <a:off x="2599725" y="3177531"/>
            <a:ext cx="4248937" cy="267525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紫色的圆脸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项带银圈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手捏钢叉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红活圆实的手（</a:t>
            </a:r>
            <a:r>
              <a:rPr lang="en-US" altLang="zh-CN" sz="2800" b="1">
                <a:latin typeface="Times New Roman" panose="02020603050405020304" pitchFamily="18" charset="0"/>
              </a:rPr>
              <a:t>54</a:t>
            </a:r>
            <a:r>
              <a:rPr lang="zh-CN" altLang="en-US" sz="2800" b="1" dirty="0">
                <a:latin typeface="Times New Roman" panose="02020603050405020304" pitchFamily="18" charset="0"/>
              </a:rPr>
              <a:t>段）</a:t>
            </a:r>
            <a:r>
              <a:rPr lang="zh-CN" altLang="en-US" sz="2800" dirty="0">
                <a:latin typeface="Times New Roman" panose="02020603050405020304" pitchFamily="18" charset="0"/>
              </a:rPr>
              <a:t> 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头戴一顶小毡帽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874" name="左大括号 7234"/>
          <p:cNvSpPr/>
          <p:nvPr/>
        </p:nvSpPr>
        <p:spPr>
          <a:xfrm>
            <a:off x="1344295" y="3284855"/>
            <a:ext cx="191770" cy="2567940"/>
          </a:xfrm>
          <a:prstGeom prst="leftBrace">
            <a:avLst>
              <a:gd name="adj1" fmla="val 91290"/>
              <a:gd name="adj2" fmla="val 50000"/>
            </a:avLst>
          </a:prstGeom>
          <a:noFill/>
          <a:ln w="2857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236" name="文本框 7235"/>
          <p:cNvSpPr txBox="1"/>
          <p:nvPr/>
        </p:nvSpPr>
        <p:spPr>
          <a:xfrm>
            <a:off x="6691630" y="3177540"/>
            <a:ext cx="5633085" cy="2675255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 eaLnBrk="0" hangingPunct="0">
              <a:lnSpc>
                <a:spcPct val="12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灰黄，很深的皱纹，眼肿得通红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ct val="12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（没有银圈了）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ct val="12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手提纸包和烟管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ct val="12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粗笨开裂，像松树皮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ct val="12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头上一顶破毡帽，极薄的棉衣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877" name="直接连接符 7238"/>
          <p:cNvSpPr/>
          <p:nvPr/>
        </p:nvSpPr>
        <p:spPr>
          <a:xfrm flipV="1">
            <a:off x="4572000" y="3963670"/>
            <a:ext cx="2233295" cy="4445"/>
          </a:xfrm>
          <a:prstGeom prst="line">
            <a:avLst/>
          </a:prstGeom>
          <a:ln w="19050" cap="flat" cmpd="sng">
            <a:solidFill>
              <a:srgbClr val="0000FF"/>
            </a:solidFill>
            <a:prstDash val="solid"/>
            <a:miter/>
            <a:headEnd type="none" w="med" len="med"/>
            <a:tailEnd type="triangle" w="med" len="med"/>
          </a:ln>
        </p:spPr>
      </p:sp>
      <p:sp>
        <p:nvSpPr>
          <p:cNvPr id="7242" name="文本框 7241"/>
          <p:cNvSpPr txBox="1"/>
          <p:nvPr/>
        </p:nvSpPr>
        <p:spPr>
          <a:xfrm>
            <a:off x="1536065" y="5995035"/>
            <a:ext cx="4930775" cy="576580"/>
          </a:xfrm>
          <a:prstGeom prst="rect">
            <a:avLst/>
          </a:prstGeom>
          <a:noFill/>
          <a:ln w="12700">
            <a:noFill/>
          </a:ln>
        </p:spPr>
        <p:txBody>
          <a:bodyPr wrap="none" lIns="0" tIns="0" rIns="0" bIns="0"/>
          <a:p>
            <a:pPr marL="1043305" lvl="2" indent="9525" defTabSz="0" eaLnBrk="0" hangingPunct="0">
              <a:tabLst>
                <a:tab pos="574675" algn="l"/>
              </a:tabLst>
            </a:pP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健康、朝气蓬勃</a:t>
            </a:r>
            <a:endParaRPr lang="zh-CN" altLang="en-US" sz="28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243" name="文本框 7242"/>
          <p:cNvSpPr txBox="1"/>
          <p:nvPr/>
        </p:nvSpPr>
        <p:spPr>
          <a:xfrm>
            <a:off x="6488457" y="5853219"/>
            <a:ext cx="3888507" cy="52197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苍老、贫困、凄凉</a:t>
            </a:r>
            <a:endParaRPr lang="zh-CN" altLang="en-US" sz="2800" b="1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882" name="文本框 7243"/>
          <p:cNvSpPr txBox="1"/>
          <p:nvPr/>
        </p:nvSpPr>
        <p:spPr>
          <a:xfrm>
            <a:off x="4799408" y="1845017"/>
            <a:ext cx="2808808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（对比）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6883" name="文本框 7244"/>
          <p:cNvSpPr txBox="1"/>
          <p:nvPr/>
        </p:nvSpPr>
        <p:spPr>
          <a:xfrm>
            <a:off x="1663866" y="5994827"/>
            <a:ext cx="125539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形象：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直接连接符 7238"/>
          <p:cNvSpPr/>
          <p:nvPr/>
        </p:nvSpPr>
        <p:spPr>
          <a:xfrm flipV="1">
            <a:off x="4615180" y="3427730"/>
            <a:ext cx="2233295" cy="4445"/>
          </a:xfrm>
          <a:prstGeom prst="line">
            <a:avLst/>
          </a:prstGeom>
          <a:ln w="19050" cap="flat" cmpd="sng">
            <a:solidFill>
              <a:srgbClr val="0000FF"/>
            </a:solidFill>
            <a:prstDash val="solid"/>
            <a:miter/>
            <a:headEnd type="none" w="med" len="med"/>
            <a:tailEnd type="triangle" w="med" len="med"/>
          </a:ln>
        </p:spPr>
      </p:sp>
      <p:sp>
        <p:nvSpPr>
          <p:cNvPr id="3" name="直接连接符 7238"/>
          <p:cNvSpPr/>
          <p:nvPr/>
        </p:nvSpPr>
        <p:spPr>
          <a:xfrm flipV="1">
            <a:off x="4545965" y="4512945"/>
            <a:ext cx="2233295" cy="4445"/>
          </a:xfrm>
          <a:prstGeom prst="line">
            <a:avLst/>
          </a:prstGeom>
          <a:ln w="19050" cap="flat" cmpd="sng">
            <a:solidFill>
              <a:srgbClr val="0000FF"/>
            </a:solidFill>
            <a:prstDash val="solid"/>
            <a:miter/>
            <a:headEnd type="none" w="med" len="med"/>
            <a:tailEnd type="triangle" w="med" len="med"/>
          </a:ln>
        </p:spPr>
      </p:sp>
      <p:sp>
        <p:nvSpPr>
          <p:cNvPr id="4" name="直接连接符 7238"/>
          <p:cNvSpPr/>
          <p:nvPr/>
        </p:nvSpPr>
        <p:spPr>
          <a:xfrm flipV="1">
            <a:off x="5400040" y="5504180"/>
            <a:ext cx="1291590" cy="4445"/>
          </a:xfrm>
          <a:prstGeom prst="line">
            <a:avLst/>
          </a:prstGeom>
          <a:ln w="19050" cap="flat" cmpd="sng">
            <a:solidFill>
              <a:srgbClr val="0000FF"/>
            </a:solidFill>
            <a:prstDash val="solid"/>
            <a:miter/>
            <a:headEnd type="none" w="med" len="med"/>
            <a:tailEnd type="triangle" w="med" len="med"/>
          </a:ln>
        </p:spPr>
      </p:sp>
      <p:sp>
        <p:nvSpPr>
          <p:cNvPr id="5" name="直接连接符 7238"/>
          <p:cNvSpPr/>
          <p:nvPr/>
        </p:nvSpPr>
        <p:spPr>
          <a:xfrm flipV="1">
            <a:off x="5196840" y="6111875"/>
            <a:ext cx="1291590" cy="4445"/>
          </a:xfrm>
          <a:prstGeom prst="line">
            <a:avLst/>
          </a:prstGeom>
          <a:ln w="19050" cap="flat" cmpd="sng">
            <a:solidFill>
              <a:srgbClr val="0000FF"/>
            </a:solidFill>
            <a:prstDash val="solid"/>
            <a:miter/>
            <a:headEnd type="none" w="med" len="med"/>
            <a:tailEnd type="triangle" w="med" len="med"/>
          </a:ln>
        </p:spPr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4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234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4">
                                            <p:txEl>
                                              <p:charRg st="6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234">
                                            <p:txEl>
                                              <p:charRg st="6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4">
                                            <p:txEl>
                                              <p:charRg st="11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234">
                                            <p:txEl>
                                              <p:charRg st="11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4">
                                            <p:txEl>
                                              <p:charRg st="16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234">
                                            <p:txEl>
                                              <p:charRg st="16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4">
                                            <p:txEl>
                                              <p:charRg st="29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234">
                                            <p:txEl>
                                              <p:charRg st="29" end="3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6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7" dur="500"/>
                                        <p:tgtEl>
                                          <p:spTgt spid="7236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6">
                                            <p:txEl>
                                              <p:charRg st="15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2" dur="500"/>
                                        <p:tgtEl>
                                          <p:spTgt spid="7236">
                                            <p:txEl>
                                              <p:charRg st="15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6">
                                            <p:txEl>
                                              <p:charRg st="23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7" dur="500"/>
                                        <p:tgtEl>
                                          <p:spTgt spid="7236">
                                            <p:txEl>
                                              <p:charRg st="23" end="3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6">
                                            <p:txEl>
                                              <p:charRg st="31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52" dur="500"/>
                                        <p:tgtEl>
                                          <p:spTgt spid="7236">
                                            <p:txEl>
                                              <p:charRg st="31" end="4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6">
                                            <p:txEl>
                                              <p:charRg st="41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57" dur="500"/>
                                        <p:tgtEl>
                                          <p:spTgt spid="7236">
                                            <p:txEl>
                                              <p:charRg st="41" end="5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7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34" grpId="0" build="p"/>
      <p:bldP spid="7236" grpId="0" uiExpand="1" build="p"/>
      <p:bldP spid="7242" grpId="0"/>
      <p:bldP spid="724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89" name="文本框 9217"/>
          <p:cNvSpPr txBox="1"/>
          <p:nvPr/>
        </p:nvSpPr>
        <p:spPr>
          <a:xfrm>
            <a:off x="4605044" y="139700"/>
            <a:ext cx="2354699" cy="76835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defTabSz="862330" eaLnBrk="0" hangingPunct="0"/>
            <a:r>
              <a:rPr lang="zh-CN" altLang="en-US" sz="4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语  言</a:t>
            </a:r>
            <a:endParaRPr lang="zh-CN" altLang="en-US" sz="4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0" name="文本框 9218"/>
          <p:cNvSpPr txBox="1"/>
          <p:nvPr/>
        </p:nvSpPr>
        <p:spPr>
          <a:xfrm>
            <a:off x="2709871" y="908218"/>
            <a:ext cx="7596006" cy="70675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4000" b="1" dirty="0">
                <a:solidFill>
                  <a:srgbClr val="08080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少年闰土		中年闰土</a:t>
            </a:r>
            <a:endParaRPr lang="zh-CN" altLang="en-US" sz="4000" b="1">
              <a:solidFill>
                <a:srgbClr val="080808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20" name="文本框 9219"/>
          <p:cNvSpPr txBox="1"/>
          <p:nvPr/>
        </p:nvSpPr>
        <p:spPr>
          <a:xfrm>
            <a:off x="2206541" y="3807530"/>
            <a:ext cx="3312138" cy="64516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algn="l" eaLnBrk="0" hangingPunct="0"/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滔滔不绝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21" name="文本框 9220"/>
          <p:cNvSpPr txBox="1"/>
          <p:nvPr/>
        </p:nvSpPr>
        <p:spPr>
          <a:xfrm>
            <a:off x="6166419" y="3807210"/>
            <a:ext cx="3745606" cy="64516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吞吞吐吐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22" name="文本框 9221"/>
          <p:cNvSpPr txBox="1"/>
          <p:nvPr/>
        </p:nvSpPr>
        <p:spPr>
          <a:xfrm>
            <a:off x="2206541" y="3088260"/>
            <a:ext cx="3672567" cy="64516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都是乡间趣事</a:t>
            </a:r>
            <a:endParaRPr lang="zh-CN" altLang="en-US" sz="36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23" name="文本框 9222"/>
          <p:cNvSpPr txBox="1"/>
          <p:nvPr/>
        </p:nvSpPr>
        <p:spPr>
          <a:xfrm>
            <a:off x="6071473" y="3088256"/>
            <a:ext cx="4933276" cy="64516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客气话，生活的痛苦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24" name="文本框 9223"/>
          <p:cNvSpPr txBox="1"/>
          <p:nvPr/>
        </p:nvSpPr>
        <p:spPr>
          <a:xfrm>
            <a:off x="1917562" y="4364846"/>
            <a:ext cx="2057781" cy="70675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40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 ↓</a:t>
            </a:r>
            <a:endParaRPr lang="en-US" altLang="zh-CN" sz="4000" b="1">
              <a:solidFill>
                <a:srgbClr val="FF0066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9225" name="文本框 9224"/>
          <p:cNvSpPr txBox="1"/>
          <p:nvPr/>
        </p:nvSpPr>
        <p:spPr>
          <a:xfrm>
            <a:off x="6959402" y="4368973"/>
            <a:ext cx="641985" cy="645160"/>
          </a:xfrm>
          <a:prstGeom prst="rect">
            <a:avLst/>
          </a:prstGeom>
          <a:noFill/>
          <a:ln w="12700">
            <a:noFill/>
          </a:ln>
        </p:spPr>
        <p:txBody>
          <a:bodyPr wrap="none">
            <a:spAutoFit/>
          </a:bodyPr>
          <a:p>
            <a:pPr eaLnBrk="0" hangingPunct="0"/>
            <a:r>
              <a:rPr lang="en-US" altLang="zh-CN" sz="36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↓</a:t>
            </a:r>
            <a:endParaRPr lang="en-US" altLang="zh-CN" sz="3600" b="1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26" name="文本框 9225"/>
          <p:cNvSpPr txBox="1"/>
          <p:nvPr/>
        </p:nvSpPr>
        <p:spPr>
          <a:xfrm>
            <a:off x="2206541" y="4941215"/>
            <a:ext cx="3529666" cy="70675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40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热情开朗</a:t>
            </a:r>
            <a:endParaRPr lang="zh-CN" altLang="en-US" sz="40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27" name="文本框 9226"/>
          <p:cNvSpPr txBox="1"/>
          <p:nvPr/>
        </p:nvSpPr>
        <p:spPr>
          <a:xfrm>
            <a:off x="2277991" y="5589035"/>
            <a:ext cx="3024748" cy="70675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40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见多识广</a:t>
            </a:r>
            <a:endParaRPr lang="zh-CN" altLang="en-US" sz="4000" b="1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28" name="文本框 9227"/>
          <p:cNvSpPr txBox="1"/>
          <p:nvPr/>
        </p:nvSpPr>
        <p:spPr>
          <a:xfrm>
            <a:off x="6406489" y="5014253"/>
            <a:ext cx="3636048" cy="132207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40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客气迟钝</a:t>
            </a:r>
            <a:endParaRPr lang="zh-CN" altLang="en-US" sz="40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sz="40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生活辛苦　</a:t>
            </a:r>
            <a:endParaRPr lang="zh-CN" altLang="en-US" sz="4000" b="1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900" name="文本框 9246"/>
          <p:cNvSpPr txBox="1"/>
          <p:nvPr/>
        </p:nvSpPr>
        <p:spPr>
          <a:xfrm>
            <a:off x="2062051" y="6401985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7901" name="文本框 9247"/>
          <p:cNvSpPr txBox="1"/>
          <p:nvPr/>
        </p:nvSpPr>
        <p:spPr>
          <a:xfrm>
            <a:off x="668562" y="3810"/>
            <a:ext cx="613410" cy="2515066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FF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闰土命运探究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7902" name="文本框 9248"/>
          <p:cNvSpPr txBox="1"/>
          <p:nvPr/>
        </p:nvSpPr>
        <p:spPr>
          <a:xfrm>
            <a:off x="2062051" y="7102203"/>
            <a:ext cx="609854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solidFill>
                  <a:srgbClr val="B2B2B2"/>
                </a:solidFill>
                <a:latin typeface="Times New Roman" panose="02020603050405020304" pitchFamily="18" charset="0"/>
              </a:rPr>
              <a:t>广东省中山市海洲中学  陈小玲原作  陈远超修改 </a:t>
            </a:r>
            <a:r>
              <a:rPr lang="en-US" altLang="zh-CN">
                <a:solidFill>
                  <a:srgbClr val="B2B2B2"/>
                </a:solidFill>
                <a:latin typeface="Times New Roman" panose="02020603050405020304" pitchFamily="18" charset="0"/>
              </a:rPr>
              <a:t>2011-10-23</a:t>
            </a:r>
            <a:endParaRPr lang="en-US" altLang="zh-CN">
              <a:solidFill>
                <a:srgbClr val="B2B2B2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50" name="文本框 9249"/>
          <p:cNvSpPr txBox="1"/>
          <p:nvPr/>
        </p:nvSpPr>
        <p:spPr>
          <a:xfrm>
            <a:off x="2206884" y="1742127"/>
            <a:ext cx="3672568" cy="119888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哥弟相称，“迅哥儿”</a:t>
            </a:r>
            <a:endParaRPr lang="zh-CN" altLang="en-US" sz="2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讲捕鸟、捡贝壳、看管西瓜等许多新鲜希奇的事</a:t>
            </a:r>
            <a:endParaRPr lang="zh-CN" altLang="en-US" sz="24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51" name="文本框 9250"/>
          <p:cNvSpPr txBox="1"/>
          <p:nvPr/>
        </p:nvSpPr>
        <p:spPr>
          <a:xfrm>
            <a:off x="6166499" y="1629077"/>
            <a:ext cx="3672567" cy="156845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态度恭敬叫“老爷！”</a:t>
            </a:r>
            <a:endParaRPr lang="zh-CN" altLang="en-US" sz="2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“水生，给老爷磕头。”</a:t>
            </a:r>
            <a:endParaRPr lang="zh-CN" altLang="en-US" sz="2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“老太太。”</a:t>
            </a:r>
            <a:endParaRPr lang="zh-CN" altLang="en-US" sz="2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“非常难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……”</a:t>
            </a:r>
            <a:endParaRPr lang="en-US" altLang="zh-CN" sz="24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1" grpId="0"/>
      <p:bldP spid="9222" grpId="0"/>
      <p:bldP spid="9223" grpId="0"/>
      <p:bldP spid="9224" grpId="0"/>
      <p:bldP spid="9225" grpId="0"/>
      <p:bldP spid="9226" grpId="0"/>
      <p:bldP spid="9227" grpId="0"/>
      <p:bldP spid="9228" grpId="0"/>
      <p:bldP spid="9250" grpId="0"/>
      <p:bldP spid="925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3" name="文本框 97292"/>
          <p:cNvSpPr txBox="1"/>
          <p:nvPr/>
        </p:nvSpPr>
        <p:spPr>
          <a:xfrm>
            <a:off x="4510429" y="0"/>
            <a:ext cx="3959958" cy="64516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隶书" panose="02010509060101010101" pitchFamily="49" charset="-122"/>
                <a:ea typeface="黑体" panose="02010609060101010101" pitchFamily="49" charset="-122"/>
              </a:rPr>
              <a:t>动作（行动）</a:t>
            </a:r>
            <a:endParaRPr lang="zh-CN" altLang="en-US" sz="3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隶书" panose="020105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7294" name="文本框 97293"/>
          <p:cNvSpPr txBox="1"/>
          <p:nvPr/>
        </p:nvSpPr>
        <p:spPr>
          <a:xfrm>
            <a:off x="2206541" y="2051430"/>
            <a:ext cx="3745606" cy="95313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 </a:t>
            </a:r>
            <a:r>
              <a:rPr lang="en-US" altLang="zh-CN" b="1">
                <a:solidFill>
                  <a:srgbClr val="0000FF"/>
                </a:solidFill>
                <a:latin typeface="Times New Roman" panose="02020603050405020304" pitchFamily="18" charset="0"/>
              </a:rPr>
              <a:t>15</a:t>
            </a:r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段：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怕羞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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便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和我说话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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熟识了</a:t>
            </a:r>
            <a:endParaRPr lang="zh-CN" altLang="en-US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7295" name="文本框 97294"/>
          <p:cNvSpPr txBox="1"/>
          <p:nvPr/>
        </p:nvSpPr>
        <p:spPr>
          <a:xfrm>
            <a:off x="5914039" y="1970453"/>
            <a:ext cx="4717336" cy="95313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 </a:t>
            </a:r>
            <a:r>
              <a:rPr lang="en-US" altLang="zh-CN" b="1">
                <a:solidFill>
                  <a:srgbClr val="0000FF"/>
                </a:solidFill>
                <a:latin typeface="Times New Roman" panose="02020603050405020304" pitchFamily="18" charset="0"/>
              </a:rPr>
              <a:t>59</a:t>
            </a:r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段：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动着嘴唇，却没有作声，态度终于恭敬起来</a:t>
            </a:r>
            <a:endParaRPr lang="zh-CN" altLang="en-US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7296" name="文本框 97295"/>
          <p:cNvSpPr txBox="1"/>
          <p:nvPr/>
        </p:nvSpPr>
        <p:spPr>
          <a:xfrm>
            <a:off x="2170021" y="1178143"/>
            <a:ext cx="3277207" cy="95313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①12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段：手捏一柄钢叉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用力刺去</a:t>
            </a:r>
            <a:endParaRPr lang="zh-CN" altLang="en-US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7297" name="文本框 97296"/>
          <p:cNvSpPr txBox="1"/>
          <p:nvPr/>
        </p:nvSpPr>
        <p:spPr>
          <a:xfrm>
            <a:off x="5914039" y="2907251"/>
            <a:ext cx="4753855" cy="95313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③ </a:t>
            </a:r>
            <a:r>
              <a:rPr lang="en-US" altLang="zh-CN" b="1">
                <a:solidFill>
                  <a:srgbClr val="0000FF"/>
                </a:solidFill>
                <a:latin typeface="Times New Roman" panose="02020603050405020304" pitchFamily="18" charset="0"/>
              </a:rPr>
              <a:t>68</a:t>
            </a:r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段：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迟疑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就了坐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递过纸包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7298" name="文本框 97297"/>
          <p:cNvSpPr txBox="1"/>
          <p:nvPr/>
        </p:nvSpPr>
        <p:spPr>
          <a:xfrm>
            <a:off x="2206541" y="2997755"/>
            <a:ext cx="3528078" cy="95313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③ </a:t>
            </a:r>
            <a:r>
              <a:rPr lang="en-US" altLang="zh-CN" b="1">
                <a:solidFill>
                  <a:srgbClr val="0000FF"/>
                </a:solidFill>
                <a:latin typeface="Times New Roman" panose="02020603050405020304" pitchFamily="18" charset="0"/>
              </a:rPr>
              <a:t>30</a:t>
            </a:r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段：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躲到厨房，哭着不肯出门</a:t>
            </a:r>
            <a:endParaRPr lang="zh-CN" altLang="en-US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7299" name="文本框 97298"/>
          <p:cNvSpPr txBox="1"/>
          <p:nvPr/>
        </p:nvSpPr>
        <p:spPr>
          <a:xfrm>
            <a:off x="6023597" y="3842461"/>
            <a:ext cx="4032997" cy="95313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④</a:t>
            </a:r>
            <a:r>
              <a:rPr lang="en-US" altLang="zh-CN" b="1">
                <a:solidFill>
                  <a:srgbClr val="0000FF"/>
                </a:solidFill>
                <a:latin typeface="Times New Roman" panose="02020603050405020304" pitchFamily="18" charset="0"/>
              </a:rPr>
              <a:t>72</a:t>
            </a:r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段：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只是摇头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Symbol" panose="05050102010706020507" pitchFamily="18" charset="2"/>
              </a:rPr>
              <a:t>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沉默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默默地吸烟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7300" name="文本框 97299"/>
          <p:cNvSpPr txBox="1"/>
          <p:nvPr/>
        </p:nvSpPr>
        <p:spPr>
          <a:xfrm>
            <a:off x="2206541" y="3851988"/>
            <a:ext cx="3925027" cy="95313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④ </a:t>
            </a:r>
            <a:r>
              <a:rPr lang="en-US" altLang="zh-CN" b="1">
                <a:solidFill>
                  <a:srgbClr val="0000FF"/>
                </a:solidFill>
                <a:latin typeface="Times New Roman" panose="02020603050405020304" pitchFamily="18" charset="0"/>
              </a:rPr>
              <a:t>30</a:t>
            </a:r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段：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带给我一包贝壳和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鸟毛</a:t>
            </a:r>
            <a:endParaRPr lang="zh-CN" altLang="en-US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7301" name="文本框 97300"/>
          <p:cNvSpPr txBox="1"/>
          <p:nvPr/>
        </p:nvSpPr>
        <p:spPr>
          <a:xfrm>
            <a:off x="5914039" y="1106693"/>
            <a:ext cx="4191776" cy="95313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 </a:t>
            </a:r>
            <a:r>
              <a:rPr lang="en-US" altLang="zh-CN" b="1">
                <a:solidFill>
                  <a:srgbClr val="0000FF"/>
                </a:solidFill>
                <a:latin typeface="Times New Roman" panose="02020603050405020304" pitchFamily="18" charset="0"/>
              </a:rPr>
              <a:t>54</a:t>
            </a:r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段：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浑身瑟缩着，手提着一个纸包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…… </a:t>
            </a:r>
            <a:endParaRPr lang="en-US" altLang="zh-CN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97302" name="文本框 97301"/>
          <p:cNvSpPr txBox="1"/>
          <p:nvPr/>
        </p:nvSpPr>
        <p:spPr>
          <a:xfrm>
            <a:off x="1970942" y="5590623"/>
            <a:ext cx="2592867" cy="52197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纯真善良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7305" name="文本框 97304"/>
          <p:cNvSpPr txBox="1"/>
          <p:nvPr/>
        </p:nvSpPr>
        <p:spPr>
          <a:xfrm>
            <a:off x="6095048" y="4998375"/>
            <a:ext cx="3242275" cy="52197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淳朴善良</a:t>
            </a:r>
            <a:endParaRPr lang="zh-CN" altLang="en-US" sz="2800" b="1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7306" name="文本框 97305"/>
          <p:cNvSpPr txBox="1"/>
          <p:nvPr/>
        </p:nvSpPr>
        <p:spPr>
          <a:xfrm>
            <a:off x="3862609" y="5014253"/>
            <a:ext cx="3385177" cy="52197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天真活泼</a:t>
            </a:r>
            <a:endParaRPr lang="zh-CN" altLang="en-US" sz="2800" b="1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7307" name="文本框 97306"/>
          <p:cNvSpPr txBox="1"/>
          <p:nvPr/>
        </p:nvSpPr>
        <p:spPr>
          <a:xfrm>
            <a:off x="1970928" y="5014253"/>
            <a:ext cx="3674155" cy="52197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勇敢机灵</a:t>
            </a:r>
            <a:endParaRPr lang="zh-CN" altLang="en-US" sz="2800" b="1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7308" name="文本框 97307"/>
          <p:cNvSpPr txBox="1"/>
          <p:nvPr/>
        </p:nvSpPr>
        <p:spPr>
          <a:xfrm>
            <a:off x="7789224" y="4998375"/>
            <a:ext cx="3059679" cy="52197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因循守旧</a:t>
            </a:r>
            <a:endParaRPr lang="zh-CN" altLang="en-US" sz="2800" b="1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7309" name="文本框 97308"/>
          <p:cNvSpPr txBox="1"/>
          <p:nvPr/>
        </p:nvSpPr>
        <p:spPr>
          <a:xfrm>
            <a:off x="6095048" y="5590623"/>
            <a:ext cx="3996478" cy="52197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麻木迟钝</a:t>
            </a:r>
            <a:endParaRPr lang="zh-CN" altLang="en-US" sz="2800" b="1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8928" name="文本框 97311"/>
          <p:cNvSpPr txBox="1"/>
          <p:nvPr/>
        </p:nvSpPr>
        <p:spPr>
          <a:xfrm>
            <a:off x="967012" y="0"/>
            <a:ext cx="613410" cy="2515066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FF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闰土命运探究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8931" name="文本框 97314"/>
          <p:cNvSpPr txBox="1"/>
          <p:nvPr/>
        </p:nvSpPr>
        <p:spPr>
          <a:xfrm>
            <a:off x="2709871" y="423941"/>
            <a:ext cx="7596006" cy="70675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4000" b="1" dirty="0">
                <a:solidFill>
                  <a:srgbClr val="08080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少年闰土		中年闰土</a:t>
            </a:r>
            <a:endParaRPr lang="zh-CN" altLang="en-US" sz="4000" b="1">
              <a:solidFill>
                <a:srgbClr val="080808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7316" name="文本框 97315"/>
          <p:cNvSpPr txBox="1"/>
          <p:nvPr/>
        </p:nvSpPr>
        <p:spPr>
          <a:xfrm>
            <a:off x="7824156" y="5590623"/>
            <a:ext cx="3996477" cy="52197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生活艰辛</a:t>
            </a:r>
            <a:endParaRPr lang="zh-CN" altLang="en-US" sz="2800" b="1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7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7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7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7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7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97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7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97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97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97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97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97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97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97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97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94" grpId="0"/>
      <p:bldP spid="97295" grpId="0"/>
      <p:bldP spid="97296" grpId="0"/>
      <p:bldP spid="97297" grpId="0"/>
      <p:bldP spid="97298" grpId="0"/>
      <p:bldP spid="97299" grpId="0"/>
      <p:bldP spid="97300" grpId="0"/>
      <p:bldP spid="97301" grpId="0"/>
      <p:bldP spid="97302" grpId="0"/>
      <p:bldP spid="97305" grpId="0"/>
      <p:bldP spid="97306" grpId="0"/>
      <p:bldP spid="97307" grpId="0"/>
      <p:bldP spid="97308" grpId="0"/>
      <p:bldP spid="97309" grpId="0"/>
      <p:bldP spid="9731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9937" name="图片 10241" descr="hxx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38421" y="0"/>
            <a:ext cx="1791032" cy="198950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9938" name="文本框 10242"/>
          <p:cNvSpPr txBox="1"/>
          <p:nvPr/>
        </p:nvSpPr>
        <p:spPr>
          <a:xfrm>
            <a:off x="1990601" y="5014253"/>
            <a:ext cx="2375340" cy="730385"/>
          </a:xfrm>
          <a:prstGeom prst="rect">
            <a:avLst/>
          </a:prstGeom>
          <a:noFill/>
          <a:ln w="12700">
            <a:noFill/>
          </a:ln>
        </p:spPr>
        <p:txBody>
          <a:bodyPr wrap="none" lIns="0" tIns="0" rIns="0" bIns="0"/>
          <a:p>
            <a:pPr marL="381000" lvl="2" indent="9525" defTabSz="0" eaLnBrk="0" hangingPunct="0">
              <a:tabLst>
                <a:tab pos="574675" algn="l"/>
              </a:tabLst>
            </a:pPr>
            <a:endParaRPr lang="zh-CN" altLang="en-US" sz="36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9939" name="文本框 10243"/>
          <p:cNvSpPr txBox="1"/>
          <p:nvPr/>
        </p:nvSpPr>
        <p:spPr>
          <a:xfrm>
            <a:off x="6310987" y="2421386"/>
            <a:ext cx="4104448" cy="1814830"/>
          </a:xfrm>
          <a:prstGeom prst="rect">
            <a:avLst/>
          </a:prstGeom>
          <a:noFill/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苍老贫困、凄凉、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客气迟钝、生活辛苦、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因循守旧、麻木迟钝、淳朴善良的木偶人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9940" name="文本框 10244"/>
          <p:cNvSpPr txBox="1"/>
          <p:nvPr/>
        </p:nvSpPr>
        <p:spPr>
          <a:xfrm>
            <a:off x="1917562" y="4437885"/>
            <a:ext cx="2214880" cy="583565"/>
          </a:xfrm>
          <a:prstGeom prst="rect">
            <a:avLst/>
          </a:prstGeom>
          <a:noFill/>
          <a:ln w="12700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en-US" sz="3200" dirty="0">
                <a:solidFill>
                  <a:srgbClr val="0000FF"/>
                </a:solidFill>
                <a:latin typeface="隶书" panose="02010509060101010101" pitchFamily="49" charset="-122"/>
                <a:ea typeface="黑体" panose="02010609060101010101" pitchFamily="49" charset="-122"/>
              </a:rPr>
              <a:t>变化原因：</a:t>
            </a:r>
            <a:endParaRPr lang="zh-CN" altLang="en-US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9941" name="图片 10246" descr="hxx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5177" y="0"/>
            <a:ext cx="1852955" cy="206095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9942" name="文本框 15371"/>
          <p:cNvSpPr txBox="1"/>
          <p:nvPr/>
        </p:nvSpPr>
        <p:spPr>
          <a:xfrm>
            <a:off x="1187357" y="-93980"/>
            <a:ext cx="613410" cy="2515066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FF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闰土命运探究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374" name="文本框 15373"/>
          <p:cNvSpPr txBox="1"/>
          <p:nvPr/>
        </p:nvSpPr>
        <p:spPr>
          <a:xfrm>
            <a:off x="3862609" y="4509335"/>
            <a:ext cx="6589345" cy="18148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“</a:t>
            </a: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非常难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……</a:t>
            </a: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又不太平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……</a:t>
            </a: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什么地方都要钱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……</a:t>
            </a: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收成又坏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……”</a:t>
            </a:r>
            <a:endParaRPr lang="en-US" altLang="zh-CN" sz="2800" b="1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“</a:t>
            </a: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多子，饥荒，苛税，兵，匪，官，绅，都苦得他像一个木偶人了。”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9944" name="文本框 15374"/>
          <p:cNvSpPr txBox="1"/>
          <p:nvPr/>
        </p:nvSpPr>
        <p:spPr>
          <a:xfrm>
            <a:off x="2062051" y="2421386"/>
            <a:ext cx="3890095" cy="1814830"/>
          </a:xfrm>
          <a:prstGeom prst="rect">
            <a:avLst/>
          </a:prstGeom>
          <a:noFill/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健康、朝气蓬勃、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热情开朗、见多识广、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勇敢机灵、天真活泼、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纯真善良的小英雄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9945" name="右箭头 15375"/>
          <p:cNvSpPr/>
          <p:nvPr/>
        </p:nvSpPr>
        <p:spPr>
          <a:xfrm>
            <a:off x="5950559" y="3213695"/>
            <a:ext cx="287390" cy="57637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>
                                            <p:txEl>
                                              <p:charRg st="0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>
                                            <p:txEl>
                                              <p:charRg st="37" end="7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4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1730" name="标题 201729"/>
          <p:cNvSpPr>
            <a:spLocks noGrp="1"/>
          </p:cNvSpPr>
          <p:nvPr>
            <p:ph type="title"/>
          </p:nvPr>
        </p:nvSpPr>
        <p:spPr>
          <a:xfrm>
            <a:off x="4270375" y="294005"/>
            <a:ext cx="3463290" cy="723900"/>
          </a:xfrm>
        </p:spPr>
        <p:txBody>
          <a:bodyPr anchor="ctr"/>
          <a:p>
            <a:pPr fontAlgn="base"/>
            <a:r>
              <a:rPr lang="zh-CN" altLang="en-US" strike="noStrike" noProof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+mn-ea"/>
                <a:ea typeface="+mn-ea"/>
              </a:rPr>
              <a:t>人物分析</a:t>
            </a:r>
            <a:endParaRPr lang="zh-CN" altLang="en-US" strike="noStrike" noProof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201731" name="内容占位符 201730"/>
          <p:cNvSpPr>
            <a:spLocks noGrp="1"/>
          </p:cNvSpPr>
          <p:nvPr>
            <p:ph idx="1"/>
          </p:nvPr>
        </p:nvSpPr>
        <p:spPr>
          <a:xfrm>
            <a:off x="1846111" y="1629077"/>
            <a:ext cx="1511580" cy="676400"/>
          </a:xfrm>
        </p:spPr>
        <p:txBody>
          <a:bodyPr anchor="t">
            <a:normAutofit/>
            <a:scene3d>
              <a:camera prst="orthographicFront"/>
              <a:lightRig rig="threePt" dir="t"/>
            </a:scene3d>
          </a:bodyPr>
          <a:p>
            <a:pPr marL="0" indent="0">
              <a:buNone/>
            </a:pPr>
            <a:r>
              <a:rPr lang="zh-CN" alt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</a:rPr>
              <a:t>闰土：</a:t>
            </a:r>
            <a:endParaRPr lang="zh-CN" altLang="en-US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+mn-ea"/>
            </a:endParaRPr>
          </a:p>
        </p:txBody>
      </p:sp>
      <p:sp>
        <p:nvSpPr>
          <p:cNvPr id="41987" name="文本框 201731"/>
          <p:cNvSpPr txBox="1"/>
          <p:nvPr/>
        </p:nvSpPr>
        <p:spPr>
          <a:xfrm>
            <a:off x="3357691" y="2060957"/>
            <a:ext cx="5474714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sz="3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01733" name="文本框 201732"/>
          <p:cNvSpPr txBox="1"/>
          <p:nvPr/>
        </p:nvSpPr>
        <p:spPr>
          <a:xfrm>
            <a:off x="3502025" y="1515110"/>
            <a:ext cx="6048375" cy="21590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+mn-ea"/>
              </a:rPr>
              <a:t>是一个辛苦劳累，质朴老实，痛苦麻木的农民形象，他将人生的全部希望寄托于神灵的护佑。</a:t>
            </a:r>
            <a:endParaRPr lang="zh-CN" altLang="en-US" sz="3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01734" name="文本框 201733"/>
          <p:cNvSpPr txBox="1"/>
          <p:nvPr/>
        </p:nvSpPr>
        <p:spPr>
          <a:xfrm>
            <a:off x="476787" y="4575045"/>
            <a:ext cx="288025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</a:rPr>
              <a:t>作者对其态度：</a:t>
            </a:r>
            <a:endParaRPr lang="zh-CN" altLang="en-US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+mn-ea"/>
            </a:endParaRPr>
          </a:p>
        </p:txBody>
      </p:sp>
      <p:sp>
        <p:nvSpPr>
          <p:cNvPr id="201735" name="文本框 201734"/>
          <p:cNvSpPr txBox="1"/>
          <p:nvPr/>
        </p:nvSpPr>
        <p:spPr>
          <a:xfrm>
            <a:off x="3646960" y="4575178"/>
            <a:ext cx="4896757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+mn-ea"/>
              </a:rPr>
              <a:t>哀其不幸。</a:t>
            </a:r>
            <a:endParaRPr lang="zh-CN" altLang="en-US" sz="3200" b="1" dirty="0">
              <a:solidFill>
                <a:schemeClr val="tx1"/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1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1731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1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1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01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500"/>
                                        <p:tgtEl>
                                          <p:spTgt spid="201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731" grpId="0" build="p"/>
      <p:bldP spid="201733" grpId="0"/>
      <p:bldP spid="201734" grpId="0"/>
      <p:bldP spid="20173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/>
          <p:nvPr>
            <p:ph type="title"/>
          </p:nvPr>
        </p:nvSpPr>
        <p:spPr>
          <a:xfrm>
            <a:off x="4187825" y="294005"/>
            <a:ext cx="3717290" cy="723900"/>
          </a:xfrm>
        </p:spPr>
        <p:txBody>
          <a:bodyPr/>
          <a:p>
            <a:r>
              <a: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杨二嫂的变化</a:t>
            </a: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63930" y="1877695"/>
            <a:ext cx="9885680" cy="26752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lnSpc>
                <a:spcPct val="210000"/>
              </a:lnSpc>
            </a:pPr>
            <a:r>
              <a:rPr lang="en-US" altLang="zh-CN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n-ea"/>
              </a:rPr>
              <a:t>1.</a:t>
            </a:r>
            <a:r>
              <a:rPr lang="zh-CN" altLang="en-US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n-ea"/>
              </a:rPr>
              <a:t>杨二嫂外貌、语言、动作的变化。</a:t>
            </a:r>
            <a:endParaRPr lang="zh-CN" altLang="en-US" sz="4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n-ea"/>
            </a:endParaRPr>
          </a:p>
          <a:p>
            <a:pPr>
              <a:lnSpc>
                <a:spcPct val="210000"/>
              </a:lnSpc>
            </a:pPr>
            <a:r>
              <a:rPr lang="en-US" altLang="zh-CN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n-ea"/>
              </a:rPr>
              <a:t>2.</a:t>
            </a:r>
            <a:r>
              <a:rPr lang="zh-CN" altLang="en-US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n-ea"/>
              </a:rPr>
              <a:t>作者为什么要刻画杨二嫂这个人物形象？</a:t>
            </a:r>
            <a:endParaRPr lang="zh-CN" altLang="en-US" sz="4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3" name="标题 67585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朗读</a:t>
            </a:r>
            <a:r>
              <a:rPr lang="en-US" altLang="zh-CN" b="1">
                <a:latin typeface="黑体" panose="02010609060101010101" pitchFamily="49" charset="-122"/>
                <a:ea typeface="黑体" panose="02010609060101010101" pitchFamily="49" charset="-122"/>
              </a:rPr>
              <a:t>39-52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段和</a:t>
            </a:r>
            <a:r>
              <a:rPr lang="en-US" altLang="zh-CN" b="1">
                <a:latin typeface="黑体" panose="02010609060101010101" pitchFamily="49" charset="-122"/>
                <a:ea typeface="黑体" panose="02010609060101010101" pitchFamily="49" charset="-122"/>
              </a:rPr>
              <a:t>83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段思考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9154" name="文本占位符 67586"/>
          <p:cNvSpPr>
            <a:spLocks noGrp="1"/>
          </p:cNvSpPr>
          <p:nvPr>
            <p:ph idx="1"/>
          </p:nvPr>
        </p:nvSpPr>
        <p:spPr/>
        <p:txBody>
          <a:bodyPr anchor="t"/>
          <a:p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这两部分在人物</a:t>
            </a:r>
            <a:r>
              <a:rPr lang="zh-CN" altLang="en-US" sz="4000" b="1" u="sng" dirty="0">
                <a:solidFill>
                  <a:srgbClr val="08080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描写角度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方面有什么不同</a:t>
            </a: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endParaRPr lang="en-US" altLang="zh-CN" sz="40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endParaRPr lang="en-US" altLang="zh-CN" sz="4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7588" name="文本框 67587"/>
          <p:cNvSpPr txBox="1"/>
          <p:nvPr/>
        </p:nvSpPr>
        <p:spPr>
          <a:xfrm>
            <a:off x="3070300" y="3142245"/>
            <a:ext cx="6338474" cy="22580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en-US" altLang="zh-CN" sz="4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39-51</a:t>
            </a:r>
            <a:r>
              <a:rPr lang="zh-CN" altLang="en-US" sz="4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段是正面描写</a:t>
            </a:r>
            <a:r>
              <a:rPr lang="en-US" altLang="zh-CN" sz="4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en-US" altLang="zh-CN" sz="44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20000"/>
              </a:spcBef>
            </a:pPr>
            <a:r>
              <a:rPr lang="en-US" altLang="zh-CN" sz="4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83</a:t>
            </a:r>
            <a:r>
              <a:rPr lang="zh-CN" altLang="en-US" sz="4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段是侧面描写。</a:t>
            </a:r>
            <a:endParaRPr lang="zh-CN" altLang="en-US" sz="4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4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9156" name="文本框 67588"/>
          <p:cNvSpPr txBox="1"/>
          <p:nvPr/>
        </p:nvSpPr>
        <p:spPr>
          <a:xfrm>
            <a:off x="366395" y="294005"/>
            <a:ext cx="551815" cy="2336165"/>
          </a:xfrm>
          <a:prstGeom prst="rect">
            <a:avLst/>
          </a:prstGeom>
          <a:solidFill>
            <a:srgbClr val="1FA940"/>
          </a:solidFill>
          <a:ln w="9525">
            <a:noFill/>
          </a:ln>
        </p:spPr>
        <p:txBody>
          <a:bodyPr vert="eaVert"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杨二嫂命运探究</a:t>
            </a:r>
            <a:endParaRPr lang="zh-CN" altLang="en-US" sz="2400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612" name="文本框 68611"/>
          <p:cNvSpPr txBox="1"/>
          <p:nvPr/>
        </p:nvSpPr>
        <p:spPr>
          <a:xfrm>
            <a:off x="6470717" y="5599513"/>
            <a:ext cx="4317211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端庄文静的豆腐西施</a:t>
            </a:r>
            <a:endParaRPr lang="zh-CN" altLang="en-US" sz="3200" b="1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8613" name="矩形 68612"/>
          <p:cNvSpPr/>
          <p:nvPr/>
        </p:nvSpPr>
        <p:spPr>
          <a:xfrm>
            <a:off x="1882981" y="5599513"/>
            <a:ext cx="4717336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放纵的圆规</a:t>
            </a:r>
            <a:endParaRPr lang="zh-CN" altLang="en-US" sz="32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50179" name="图片 68613" descr="hxx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54360" y="0"/>
            <a:ext cx="1630664" cy="342963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0180" name="图片 68614" descr="hxx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9966" y="0"/>
            <a:ext cx="2610333" cy="34296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0181" name="文本框 68616"/>
          <p:cNvSpPr txBox="1"/>
          <p:nvPr/>
        </p:nvSpPr>
        <p:spPr>
          <a:xfrm>
            <a:off x="5226990" y="1268648"/>
            <a:ext cx="798195" cy="1197197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r>
              <a:rPr lang="zh-CN" altLang="en-US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</a:rPr>
              <a:t>外貌</a:t>
            </a:r>
            <a:endParaRPr lang="zh-CN" altLang="en-US" sz="4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50182" name="文本框 68617"/>
          <p:cNvSpPr txBox="1"/>
          <p:nvPr/>
        </p:nvSpPr>
        <p:spPr>
          <a:xfrm>
            <a:off x="807720" y="370205"/>
            <a:ext cx="551815" cy="2378710"/>
          </a:xfrm>
          <a:prstGeom prst="rect">
            <a:avLst/>
          </a:prstGeom>
          <a:solidFill>
            <a:srgbClr val="1FA940"/>
          </a:solidFill>
          <a:ln w="9525">
            <a:noFill/>
          </a:ln>
        </p:spPr>
        <p:txBody>
          <a:bodyPr vert="eaVert"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杨二嫂命运探究</a:t>
            </a:r>
            <a:endParaRPr lang="zh-CN" altLang="en-US" sz="2400" b="1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8620" name="文本框 68619"/>
          <p:cNvSpPr txBox="1"/>
          <p:nvPr/>
        </p:nvSpPr>
        <p:spPr>
          <a:xfrm>
            <a:off x="2854056" y="3440775"/>
            <a:ext cx="4968208" cy="215836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凸颧骨</a:t>
            </a:r>
            <a:r>
              <a:rPr lang="zh-CN" altLang="en-US" sz="2800" b="1" dirty="0">
                <a:solidFill>
                  <a:schemeClr val="fol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en-US" sz="2800" b="1" dirty="0">
                <a:solidFill>
                  <a:schemeClr val="folHlink"/>
                </a:solidFill>
                <a:latin typeface="Times New Roman" panose="02020603050405020304" pitchFamily="18" charset="0"/>
              </a:rPr>
              <a:t>颧</a:t>
            </a:r>
            <a:r>
              <a:rPr lang="en-US" altLang="zh-CN" sz="2800" b="1" err="1">
                <a:solidFill>
                  <a:schemeClr val="folHlink"/>
                </a:solidFill>
                <a:latin typeface="Times New Roman" panose="02020603050405020304" pitchFamily="18" charset="0"/>
              </a:rPr>
              <a:t>quán</a:t>
            </a:r>
            <a:r>
              <a:rPr lang="zh-CN" altLang="en-US" sz="2800" b="1" dirty="0">
                <a:solidFill>
                  <a:schemeClr val="folHlink"/>
                </a:solidFill>
                <a:latin typeface="Times New Roman" panose="02020603050405020304" pitchFamily="18" charset="0"/>
              </a:rPr>
              <a:t>）</a:t>
            </a:r>
            <a:endParaRPr lang="zh-CN" altLang="en-US" sz="2800" b="1" dirty="0">
              <a:solidFill>
                <a:schemeClr val="folHlin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薄嘴唇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两手搭在髀间，张着两脚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细脚伶仃的圆规</a:t>
            </a:r>
            <a:endParaRPr lang="zh-CN" altLang="en-US" sz="28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0184" name="左大括号 68620"/>
          <p:cNvSpPr/>
          <p:nvPr/>
        </p:nvSpPr>
        <p:spPr>
          <a:xfrm>
            <a:off x="1586865" y="3697605"/>
            <a:ext cx="231140" cy="1644650"/>
          </a:xfrm>
          <a:prstGeom prst="leftBrace">
            <a:avLst>
              <a:gd name="adj1" fmla="val 45231"/>
              <a:gd name="adj2" fmla="val 50000"/>
            </a:avLst>
          </a:prstGeom>
          <a:noFill/>
          <a:ln w="2857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8622" name="文本框 68621"/>
          <p:cNvSpPr txBox="1"/>
          <p:nvPr/>
        </p:nvSpPr>
        <p:spPr>
          <a:xfrm>
            <a:off x="7292975" y="3441065"/>
            <a:ext cx="4097020" cy="2158365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 eaLnBrk="0" hangingPunct="0">
              <a:lnSpc>
                <a:spcPct val="12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颧骨没这么高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ct val="12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嘴唇也没有这么薄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ct val="12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终日坐着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ct val="12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从未见过圆规姿势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0186" name="文本框 68623"/>
          <p:cNvSpPr txBox="1"/>
          <p:nvPr/>
        </p:nvSpPr>
        <p:spPr>
          <a:xfrm>
            <a:off x="1708026" y="3574125"/>
            <a:ext cx="1943460" cy="1641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颧骨嘴唇：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姿势：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0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8620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0">
                                            <p:txEl>
                                              <p:charRg st="15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8620">
                                            <p:txEl>
                                              <p:charRg st="15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0">
                                            <p:txEl>
                                              <p:charRg st="23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8620">
                                            <p:txEl>
                                              <p:charRg st="23" end="3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0">
                                            <p:txEl>
                                              <p:charRg st="35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8620">
                                            <p:txEl>
                                              <p:charRg st="35" end="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2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3" dur="500"/>
                                        <p:tgtEl>
                                          <p:spTgt spid="68622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2">
                                            <p:txEl>
                                              <p:charRg st="7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8" dur="500"/>
                                        <p:tgtEl>
                                          <p:spTgt spid="68622">
                                            <p:txEl>
                                              <p:charRg st="7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2">
                                            <p:txEl>
                                              <p:charRg st="16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3" dur="500"/>
                                        <p:tgtEl>
                                          <p:spTgt spid="68622">
                                            <p:txEl>
                                              <p:charRg st="16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2">
                                            <p:txEl>
                                              <p:charRg st="21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8" dur="500"/>
                                        <p:tgtEl>
                                          <p:spTgt spid="68622">
                                            <p:txEl>
                                              <p:charRg st="21" end="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2" grpId="0"/>
      <p:bldP spid="68613" grpId="0"/>
      <p:bldP spid="68620" grpId="0" build="p"/>
      <p:bldP spid="68622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1" name="标题 65537"/>
          <p:cNvSpPr>
            <a:spLocks noGrp="1"/>
          </p:cNvSpPr>
          <p:nvPr>
            <p:ph type="title"/>
          </p:nvPr>
        </p:nvSpPr>
        <p:spPr>
          <a:xfrm>
            <a:off x="5087620" y="-42545"/>
            <a:ext cx="1655445" cy="1143000"/>
          </a:xfrm>
        </p:spPr>
        <p:txBody>
          <a:bodyPr anchor="ctr">
            <a:scene3d>
              <a:camera prst="orthographicFront"/>
              <a:lightRig rig="threePt" dir="t"/>
            </a:scene3d>
          </a:bodyPr>
          <a:p>
            <a:r>
              <a:rPr lang="zh-CN" altLang="en-US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ea typeface="黑体" panose="02010609060101010101" pitchFamily="49" charset="-122"/>
              </a:rPr>
              <a:t>语言</a:t>
            </a:r>
            <a:endParaRPr lang="zh-CN" altLang="en-US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ea typeface="黑体" panose="02010609060101010101" pitchFamily="49" charset="-122"/>
            </a:endParaRPr>
          </a:p>
        </p:txBody>
      </p:sp>
      <p:sp>
        <p:nvSpPr>
          <p:cNvPr id="51202" name="文本占位符 65538"/>
          <p:cNvSpPr>
            <a:spLocks noGrp="1"/>
          </p:cNvSpPr>
          <p:nvPr>
            <p:ph idx="1"/>
          </p:nvPr>
        </p:nvSpPr>
        <p:spPr>
          <a:xfrm>
            <a:off x="2925811" y="981257"/>
            <a:ext cx="2353111" cy="819302"/>
          </a:xfrm>
        </p:spPr>
        <p:txBody>
          <a:bodyPr anchor="t"/>
          <a:p>
            <a:pPr>
              <a:buNone/>
            </a:pPr>
            <a:r>
              <a:rPr lang="en-US" altLang="zh-CN" sz="4400">
                <a:solidFill>
                  <a:srgbClr val="0000FF"/>
                </a:solidFill>
                <a:ea typeface="黑体" panose="02010609060101010101" pitchFamily="49" charset="-122"/>
              </a:rPr>
              <a:t>“</a:t>
            </a:r>
            <a:r>
              <a:rPr lang="zh-CN" altLang="en-US" sz="4400">
                <a:solidFill>
                  <a:srgbClr val="0000FF"/>
                </a:solidFill>
                <a:ea typeface="黑体" panose="02010609060101010101" pitchFamily="49" charset="-122"/>
              </a:rPr>
              <a:t>我”</a:t>
            </a:r>
            <a:endParaRPr lang="zh-CN" altLang="en-US" sz="440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51203" name="文本框 65539"/>
          <p:cNvSpPr txBox="1"/>
          <p:nvPr/>
        </p:nvSpPr>
        <p:spPr>
          <a:xfrm>
            <a:off x="7247786" y="1333747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1204" name="文本框 65541"/>
          <p:cNvSpPr txBox="1"/>
          <p:nvPr/>
        </p:nvSpPr>
        <p:spPr>
          <a:xfrm>
            <a:off x="6866715" y="908218"/>
            <a:ext cx="171450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杨二嫂</a:t>
            </a: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1205" name="文本框 65542"/>
          <p:cNvSpPr txBox="1"/>
          <p:nvPr/>
        </p:nvSpPr>
        <p:spPr>
          <a:xfrm>
            <a:off x="2998849" y="1838665"/>
            <a:ext cx="187201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愕然了</a:t>
            </a:r>
            <a:endParaRPr lang="zh-CN" altLang="en-US" sz="40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5544" name="文本框 65543"/>
          <p:cNvSpPr txBox="1"/>
          <p:nvPr/>
        </p:nvSpPr>
        <p:spPr>
          <a:xfrm>
            <a:off x="6526927" y="1700528"/>
            <a:ext cx="4010660" cy="706755"/>
          </a:xfrm>
          <a:prstGeom prst="rect">
            <a:avLst/>
          </a:prstGeom>
          <a:noFill/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en-US" altLang="zh-CN" sz="4000" b="1">
                <a:latin typeface="Times New Roman" panose="02020603050405020304" pitchFamily="18" charset="0"/>
                <a:ea typeface="黑体" panose="02010609060101010101" pitchFamily="49" charset="-122"/>
              </a:rPr>
              <a:t>“</a:t>
            </a:r>
            <a:r>
              <a:rPr lang="zh-CN" altLang="en-US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我还抱过你呢</a:t>
            </a:r>
            <a:r>
              <a:rPr lang="zh-CN" altLang="en-US" sz="4000" b="1">
                <a:latin typeface="Times New Roman" panose="02020603050405020304" pitchFamily="18" charset="0"/>
                <a:ea typeface="黑体" panose="02010609060101010101" pitchFamily="49" charset="-122"/>
              </a:rPr>
              <a:t>”</a:t>
            </a:r>
            <a:endParaRPr lang="zh-CN" altLang="en-US" sz="40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1207" name="文本框 65544"/>
          <p:cNvSpPr txBox="1"/>
          <p:nvPr/>
        </p:nvSpPr>
        <p:spPr>
          <a:xfrm>
            <a:off x="2925811" y="2630975"/>
            <a:ext cx="171450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记得了</a:t>
            </a:r>
            <a:endParaRPr lang="zh-CN" altLang="en-US" sz="40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5546" name="文本框 65545"/>
          <p:cNvSpPr txBox="1"/>
          <p:nvPr/>
        </p:nvSpPr>
        <p:spPr>
          <a:xfrm>
            <a:off x="6599966" y="2591280"/>
            <a:ext cx="2479040" cy="706755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en-US" altLang="zh-CN" sz="4000" b="1">
                <a:latin typeface="Times New Roman" panose="02020603050405020304" pitchFamily="18" charset="0"/>
                <a:ea typeface="黑体" panose="02010609060101010101" pitchFamily="49" charset="-122"/>
              </a:rPr>
              <a:t>“</a:t>
            </a:r>
            <a:r>
              <a:rPr lang="zh-CN" altLang="en-US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你阔了”</a:t>
            </a:r>
            <a:endParaRPr lang="zh-CN" altLang="en-US" sz="40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1209" name="文本框 65546"/>
          <p:cNvSpPr txBox="1"/>
          <p:nvPr/>
        </p:nvSpPr>
        <p:spPr>
          <a:xfrm>
            <a:off x="2781322" y="3790065"/>
            <a:ext cx="2737357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并没有阔</a:t>
            </a:r>
            <a:endParaRPr lang="zh-CN" altLang="en-US" sz="40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5548" name="文本框 65547"/>
          <p:cNvSpPr txBox="1"/>
          <p:nvPr/>
        </p:nvSpPr>
        <p:spPr>
          <a:xfrm>
            <a:off x="6742867" y="3678919"/>
            <a:ext cx="3745607" cy="2306955"/>
          </a:xfrm>
          <a:prstGeom prst="rect">
            <a:avLst/>
          </a:prstGeom>
          <a:noFill/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三房姨太太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八抬大轿”“愈有钱愈不肯放松”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5549" name="文本框 65548"/>
          <p:cNvSpPr txBox="1"/>
          <p:nvPr/>
        </p:nvSpPr>
        <p:spPr>
          <a:xfrm>
            <a:off x="5066157" y="1557626"/>
            <a:ext cx="120396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亲近</a:t>
            </a: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5550" name="文本框 65549"/>
          <p:cNvSpPr txBox="1"/>
          <p:nvPr/>
        </p:nvSpPr>
        <p:spPr>
          <a:xfrm>
            <a:off x="5086799" y="2637326"/>
            <a:ext cx="120396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吹捧</a:t>
            </a: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5551" name="文本框 65550"/>
          <p:cNvSpPr txBox="1"/>
          <p:nvPr/>
        </p:nvSpPr>
        <p:spPr>
          <a:xfrm>
            <a:off x="5210647" y="3717026"/>
            <a:ext cx="120396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讽刺</a:t>
            </a: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1214" name="下箭头 65551"/>
          <p:cNvSpPr/>
          <p:nvPr/>
        </p:nvSpPr>
        <p:spPr>
          <a:xfrm>
            <a:off x="5447228" y="2349935"/>
            <a:ext cx="485865" cy="36043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3300"/>
          </a:solidFill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1215" name="下箭头 65552"/>
          <p:cNvSpPr/>
          <p:nvPr/>
        </p:nvSpPr>
        <p:spPr>
          <a:xfrm>
            <a:off x="5447228" y="3358185"/>
            <a:ext cx="485865" cy="43188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3300"/>
          </a:solidFill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1216" name="下箭头 65554"/>
          <p:cNvSpPr/>
          <p:nvPr/>
        </p:nvSpPr>
        <p:spPr>
          <a:xfrm>
            <a:off x="5447228" y="4437885"/>
            <a:ext cx="485865" cy="576369"/>
          </a:xfrm>
          <a:prstGeom prst="downArrow">
            <a:avLst>
              <a:gd name="adj1" fmla="val 50000"/>
              <a:gd name="adj2" fmla="val 29645"/>
            </a:avLst>
          </a:prstGeom>
          <a:solidFill>
            <a:srgbClr val="FF3300"/>
          </a:solidFill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5556" name="文本框 65555"/>
          <p:cNvSpPr txBox="1"/>
          <p:nvPr/>
        </p:nvSpPr>
        <p:spPr>
          <a:xfrm>
            <a:off x="4799408" y="5014253"/>
            <a:ext cx="171450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小市民</a:t>
            </a: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1218" name="文本框 65556"/>
          <p:cNvSpPr txBox="1"/>
          <p:nvPr/>
        </p:nvSpPr>
        <p:spPr>
          <a:xfrm>
            <a:off x="1064260" y="360045"/>
            <a:ext cx="551815" cy="2350770"/>
          </a:xfrm>
          <a:prstGeom prst="rect">
            <a:avLst/>
          </a:prstGeom>
          <a:solidFill>
            <a:srgbClr val="1FA940"/>
          </a:solidFill>
          <a:ln w="9525">
            <a:noFill/>
          </a:ln>
        </p:spPr>
        <p:txBody>
          <a:bodyPr vert="eaVert"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杨二嫂命运探究</a:t>
            </a:r>
            <a:endParaRPr lang="zh-CN" altLang="en-US" sz="2400" b="1" dirty="0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5558" name="矩形 65557"/>
          <p:cNvSpPr/>
          <p:nvPr/>
        </p:nvSpPr>
        <p:spPr>
          <a:xfrm>
            <a:off x="3936600" y="5891957"/>
            <a:ext cx="65528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尖酸刻薄、庸俗泼辣的圆规</a:t>
            </a:r>
            <a:endParaRPr lang="zh-CN" altLang="en-US" sz="32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5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5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5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5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55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5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5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5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55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55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5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5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4" grpId="0" bldLvl="0" animBg="1"/>
      <p:bldP spid="65546" grpId="0" bldLvl="0" animBg="1"/>
      <p:bldP spid="65548" grpId="0" bldLvl="0" animBg="1"/>
      <p:bldP spid="65549" grpId="0"/>
      <p:bldP spid="65550" grpId="0"/>
      <p:bldP spid="65551" grpId="0"/>
      <p:bldP spid="65556" grpId="0"/>
      <p:bldP spid="6555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5" name="标题 69633"/>
          <p:cNvSpPr>
            <a:spLocks noGrp="1"/>
          </p:cNvSpPr>
          <p:nvPr>
            <p:ph type="title"/>
          </p:nvPr>
        </p:nvSpPr>
        <p:spPr>
          <a:xfrm>
            <a:off x="5168900" y="189230"/>
            <a:ext cx="1701165" cy="1143000"/>
          </a:xfrm>
        </p:spPr>
        <p:txBody>
          <a:bodyPr anchor="ctr">
            <a:scene3d>
              <a:camera prst="orthographicFront"/>
              <a:lightRig rig="threePt" dir="t"/>
            </a:scene3d>
          </a:bodyPr>
          <a:p>
            <a:r>
              <a:rPr lang="zh-CN" altLang="en-US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ea typeface="黑体" panose="02010609060101010101" pitchFamily="49" charset="-122"/>
              </a:rPr>
              <a:t>动作</a:t>
            </a:r>
            <a:endParaRPr lang="zh-CN" altLang="en-US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ea typeface="黑体" panose="02010609060101010101" pitchFamily="49" charset="-122"/>
            </a:endParaRPr>
          </a:p>
        </p:txBody>
      </p:sp>
      <p:sp>
        <p:nvSpPr>
          <p:cNvPr id="52226" name="文本占位符 69634"/>
          <p:cNvSpPr>
            <a:spLocks noGrp="1"/>
          </p:cNvSpPr>
          <p:nvPr>
            <p:ph idx="1"/>
          </p:nvPr>
        </p:nvSpPr>
        <p:spPr>
          <a:xfrm>
            <a:off x="2565400" y="1341755"/>
            <a:ext cx="8013700" cy="3221990"/>
          </a:xfrm>
        </p:spPr>
        <p:txBody>
          <a:bodyPr anchor="t">
            <a:normAutofit lnSpcReduction="20000"/>
          </a:bodyPr>
          <a:p>
            <a:pPr marL="0" indent="0">
              <a:lnSpc>
                <a:spcPct val="90000"/>
              </a:lnSpc>
              <a:buNone/>
            </a:pP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品味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51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段的行动描写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细节描写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),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可以用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哪个成语来概括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表现了她怎样的性格特征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endParaRPr lang="en-US" altLang="zh-CN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90000"/>
              </a:lnSpc>
            </a:pPr>
            <a:endParaRPr lang="en-US" altLang="zh-CN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圆规一面愤愤的回转身，一面絮絮的说，慢慢向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外走，顺便将我母亲的一副手套塞在裤腰里，出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去了。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9636" name="文本框 69635"/>
          <p:cNvSpPr txBox="1"/>
          <p:nvPr/>
        </p:nvSpPr>
        <p:spPr>
          <a:xfrm>
            <a:off x="3268751" y="4438215"/>
            <a:ext cx="3601117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顺手牵羊、</a:t>
            </a:r>
            <a:endParaRPr lang="zh-CN" altLang="en-US" sz="4000" b="1" dirty="0">
              <a:solidFill>
                <a:srgbClr val="C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9637" name="文本框 69636"/>
          <p:cNvSpPr txBox="1"/>
          <p:nvPr/>
        </p:nvSpPr>
        <p:spPr>
          <a:xfrm>
            <a:off x="5663168" y="4437885"/>
            <a:ext cx="5473126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贪小便宜的性格</a:t>
            </a:r>
            <a:endParaRPr lang="zh-CN" altLang="en-US" sz="4000" b="1" dirty="0">
              <a:solidFill>
                <a:srgbClr val="C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2229" name="文本框 69637"/>
          <p:cNvSpPr txBox="1"/>
          <p:nvPr/>
        </p:nvSpPr>
        <p:spPr>
          <a:xfrm>
            <a:off x="1277620" y="341630"/>
            <a:ext cx="551815" cy="2393315"/>
          </a:xfrm>
          <a:prstGeom prst="rect">
            <a:avLst/>
          </a:prstGeom>
          <a:solidFill>
            <a:srgbClr val="1FA940"/>
          </a:solidFill>
          <a:ln w="9525">
            <a:noFill/>
          </a:ln>
        </p:spPr>
        <p:txBody>
          <a:bodyPr vert="eaVert"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杨二嫂命运探究</a:t>
            </a:r>
            <a:endParaRPr lang="zh-CN" altLang="en-US" sz="2400" b="1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9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9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6" grpId="0"/>
      <p:bldP spid="6963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49" name="标题 70657"/>
          <p:cNvSpPr>
            <a:spLocks noGrp="1"/>
          </p:cNvSpPr>
          <p:nvPr>
            <p:ph type="title"/>
          </p:nvPr>
        </p:nvSpPr>
        <p:spPr>
          <a:xfrm>
            <a:off x="5110480" y="0"/>
            <a:ext cx="1532255" cy="1143000"/>
          </a:xfrm>
        </p:spPr>
        <p:txBody>
          <a:bodyPr anchor="ctr">
            <a:scene3d>
              <a:camera prst="orthographicFront"/>
              <a:lightRig rig="threePt" dir="t"/>
            </a:scene3d>
          </a:bodyPr>
          <a:p>
            <a:r>
              <a:rPr lang="zh-CN" altLang="en-US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ea typeface="黑体" panose="02010609060101010101" pitchFamily="49" charset="-122"/>
              </a:rPr>
              <a:t>动作</a:t>
            </a:r>
            <a:endParaRPr lang="zh-CN" altLang="en-US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ea typeface="黑体" panose="02010609060101010101" pitchFamily="49" charset="-122"/>
            </a:endParaRPr>
          </a:p>
        </p:txBody>
      </p:sp>
      <p:sp>
        <p:nvSpPr>
          <p:cNvPr id="53250" name="文本占位符 70658"/>
          <p:cNvSpPr>
            <a:spLocks noGrp="1"/>
          </p:cNvSpPr>
          <p:nvPr>
            <p:ph idx="1"/>
          </p:nvPr>
        </p:nvSpPr>
        <p:spPr>
          <a:xfrm>
            <a:off x="2277991" y="1052708"/>
            <a:ext cx="7777015" cy="3599528"/>
          </a:xfrm>
        </p:spPr>
        <p:txBody>
          <a:bodyPr anchor="t"/>
          <a:p>
            <a:pPr marL="0" indent="0">
              <a:spcBef>
                <a:spcPct val="25000"/>
              </a:spcBef>
              <a:buNone/>
            </a:pP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、品味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81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段侧面描写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体味杨二嫂的人物形象。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spcBef>
                <a:spcPct val="25000"/>
              </a:spcBef>
              <a:buNone/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   母亲说，那豆腐西施的杨二嫂，自从我家收拾行李以来，本是每日必到的，前天伊在灰堆里，掏出十多个碗碟来，议论之后，便定说是闰土埋着的，他可以在运灰的时候，一齐搬回家里去；杨二嫂发见了这件事，自己很以为功，便拿了那狗气杀（这是我们这里养鸡的器具，木盘上面有着栅栏，内盛食料，鸡可以伸进颈子去啄，狗却不能，只能看着气死），飞也似的跑了，亏伊装着这么高低的小脚，竟跑得这样快。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0660" name="文本框 70659"/>
          <p:cNvSpPr txBox="1"/>
          <p:nvPr/>
        </p:nvSpPr>
        <p:spPr>
          <a:xfrm>
            <a:off x="2493931" y="4725275"/>
            <a:ext cx="756266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32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工于心计、搬弄是非、自私自利</a:t>
            </a:r>
            <a:endParaRPr lang="zh-CN" altLang="en-US" sz="3200" b="1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3252" name="文本框 70661"/>
          <p:cNvSpPr txBox="1"/>
          <p:nvPr/>
        </p:nvSpPr>
        <p:spPr>
          <a:xfrm>
            <a:off x="694055" y="241935"/>
            <a:ext cx="551815" cy="2365375"/>
          </a:xfrm>
          <a:prstGeom prst="rect">
            <a:avLst/>
          </a:prstGeom>
          <a:solidFill>
            <a:srgbClr val="1FA940"/>
          </a:solidFill>
          <a:ln w="9525">
            <a:noFill/>
          </a:ln>
        </p:spPr>
        <p:txBody>
          <a:bodyPr vert="eaVert"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杨二嫂命运探究</a:t>
            </a:r>
            <a:endParaRPr lang="zh-CN" altLang="en-US" sz="2400" b="1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53254" name="图片 70663" descr="pic_30172"/>
          <p:cNvPicPr>
            <a:picLocks noChangeAspect="1"/>
          </p:cNvPicPr>
          <p:nvPr/>
        </p:nvPicPr>
        <p:blipFill>
          <a:blip r:embed="rId1"/>
          <a:srcRect l="30460" r="35866" b="78105"/>
          <a:stretch>
            <a:fillRect/>
          </a:stretch>
        </p:blipFill>
        <p:spPr>
          <a:xfrm>
            <a:off x="8687916" y="4653825"/>
            <a:ext cx="1513167" cy="14131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7" name="标题 72705"/>
          <p:cNvSpPr>
            <a:spLocks noGrp="1"/>
          </p:cNvSpPr>
          <p:nvPr>
            <p:ph type="title"/>
          </p:nvPr>
        </p:nvSpPr>
        <p:spPr>
          <a:xfrm>
            <a:off x="5255895" y="189230"/>
            <a:ext cx="1458595" cy="1143000"/>
          </a:xfrm>
        </p:spPr>
        <p:txBody>
          <a:bodyPr anchor="ctr"/>
          <a:p>
            <a:r>
              <a:rPr lang="zh-CN" altLang="en-US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ea typeface="黑体" panose="02010609060101010101" pitchFamily="49" charset="-122"/>
              </a:rPr>
              <a:t>小结</a:t>
            </a:r>
            <a:endParaRPr lang="zh-CN" altLang="en-US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ea typeface="黑体" panose="02010609060101010101" pitchFamily="49" charset="-122"/>
            </a:endParaRPr>
          </a:p>
        </p:txBody>
      </p:sp>
      <p:sp>
        <p:nvSpPr>
          <p:cNvPr id="55298" name="文本占位符 72706"/>
          <p:cNvSpPr>
            <a:spLocks noGrp="1"/>
          </p:cNvSpPr>
          <p:nvPr>
            <p:ph idx="1"/>
          </p:nvPr>
        </p:nvSpPr>
        <p:spPr>
          <a:xfrm>
            <a:off x="2565382" y="1413137"/>
            <a:ext cx="7621411" cy="4115562"/>
          </a:xfrm>
        </p:spPr>
        <p:txBody>
          <a:bodyPr anchor="t"/>
          <a:p>
            <a:pPr marL="0" indent="0">
              <a:buNone/>
            </a:pPr>
            <a:r>
              <a:rPr lang="zh-CN" altLang="en-US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杨二嫂形象</a:t>
            </a:r>
            <a:r>
              <a:rPr lang="en-US" altLang="zh-CN" sz="4400" b="1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en-US" altLang="zh-CN" sz="4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2708" name="文本框 72707"/>
          <p:cNvSpPr txBox="1"/>
          <p:nvPr/>
        </p:nvSpPr>
        <p:spPr>
          <a:xfrm>
            <a:off x="2493931" y="2565875"/>
            <a:ext cx="8173963" cy="18637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0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尖酸刻薄、庸俗泼辣、自私市</a:t>
            </a:r>
            <a:r>
              <a:rPr lang="zh-CN" altLang="en-US" sz="32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侩（</a:t>
            </a:r>
            <a:r>
              <a:rPr lang="en-US" altLang="zh-CN" sz="3200" b="1" err="1">
                <a:solidFill>
                  <a:srgbClr val="C00000"/>
                </a:solidFill>
                <a:latin typeface="Times New Roman" panose="02020603050405020304" pitchFamily="18" charset="0"/>
              </a:rPr>
              <a:t>kuài</a:t>
            </a:r>
            <a:r>
              <a:rPr lang="en-US" altLang="zh-CN" sz="3200">
                <a:solidFill>
                  <a:srgbClr val="C0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200" dirty="0">
                <a:solidFill>
                  <a:srgbClr val="C00000"/>
                </a:solidFill>
                <a:latin typeface="Times New Roman" panose="02020603050405020304" pitchFamily="18" charset="0"/>
              </a:rPr>
              <a:t>）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20000"/>
              </a:spcBef>
            </a:pP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600" b="1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2709" name="文本框 72708"/>
          <p:cNvSpPr txBox="1"/>
          <p:nvPr/>
        </p:nvSpPr>
        <p:spPr>
          <a:xfrm>
            <a:off x="2206541" y="3717026"/>
            <a:ext cx="7705564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要归纳小说或者叙事作品中的人物形象，一定要回到原文中去，抓住人物的言行进行分析，再归纳。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5301" name="文本框 72709"/>
          <p:cNvSpPr txBox="1"/>
          <p:nvPr/>
        </p:nvSpPr>
        <p:spPr>
          <a:xfrm>
            <a:off x="1035685" y="398780"/>
            <a:ext cx="551815" cy="2322195"/>
          </a:xfrm>
          <a:prstGeom prst="rect">
            <a:avLst/>
          </a:prstGeom>
          <a:solidFill>
            <a:srgbClr val="1FA940"/>
          </a:solidFill>
          <a:ln w="9525">
            <a:noFill/>
          </a:ln>
        </p:spPr>
        <p:txBody>
          <a:bodyPr vert="eaVert"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杨二嫂命运探究</a:t>
            </a:r>
            <a:endParaRPr lang="zh-CN" altLang="en-US" sz="2400" b="1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8" grpId="0"/>
      <p:bldP spid="72709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321" name="标题 75777"/>
          <p:cNvSpPr>
            <a:spLocks noGrp="1"/>
          </p:cNvSpPr>
          <p:nvPr>
            <p:ph type="title"/>
          </p:nvPr>
        </p:nvSpPr>
        <p:spPr>
          <a:xfrm>
            <a:off x="5339715" y="189230"/>
            <a:ext cx="1601470" cy="1143000"/>
          </a:xfrm>
        </p:spPr>
        <p:txBody>
          <a:bodyPr anchor="ctr">
            <a:scene3d>
              <a:camera prst="orthographicFront"/>
              <a:lightRig rig="threePt" dir="t"/>
            </a:scene3d>
          </a:bodyPr>
          <a:p>
            <a:r>
              <a:rPr lang="zh-CN" altLang="en-US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ea typeface="黑体" panose="02010609060101010101" pitchFamily="49" charset="-122"/>
              </a:rPr>
              <a:t>思考</a:t>
            </a:r>
            <a:endParaRPr lang="zh-CN" altLang="en-US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ea typeface="黑体" panose="02010609060101010101" pitchFamily="49" charset="-122"/>
            </a:endParaRPr>
          </a:p>
        </p:txBody>
      </p:sp>
      <p:sp>
        <p:nvSpPr>
          <p:cNvPr id="56322" name="文本占位符 75778"/>
          <p:cNvSpPr>
            <a:spLocks noGrp="1"/>
          </p:cNvSpPr>
          <p:nvPr>
            <p:ph idx="1"/>
          </p:nvPr>
        </p:nvSpPr>
        <p:spPr>
          <a:xfrm>
            <a:off x="2277991" y="1629077"/>
            <a:ext cx="7621411" cy="4115562"/>
          </a:xfrm>
        </p:spPr>
        <p:txBody>
          <a:bodyPr anchor="t"/>
          <a:p>
            <a:pPr marL="0" indent="0">
              <a:buNone/>
            </a:pPr>
            <a:r>
              <a:rPr lang="en-US" altLang="zh-CN" sz="4400" b="1" dirty="0"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ea typeface="黑体" panose="02010609060101010101" pitchFamily="49" charset="-122"/>
              </a:rPr>
              <a:t>        </a:t>
            </a:r>
            <a:r>
              <a:rPr lang="zh-CN" altLang="en-US" sz="4400" b="1" dirty="0"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ea typeface="黑体" panose="02010609060101010101" pitchFamily="49" charset="-122"/>
              </a:rPr>
              <a:t>你认为作者对杨二嫂的态度是怎样的？</a:t>
            </a:r>
            <a:endParaRPr lang="zh-CN" altLang="en-US" sz="4400" b="1" dirty="0"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ea typeface="黑体" panose="02010609060101010101" pitchFamily="49" charset="-122"/>
            </a:endParaRPr>
          </a:p>
        </p:txBody>
      </p:sp>
      <p:sp>
        <p:nvSpPr>
          <p:cNvPr id="75780" name="文本框 75779"/>
          <p:cNvSpPr txBox="1"/>
          <p:nvPr/>
        </p:nvSpPr>
        <p:spPr>
          <a:xfrm>
            <a:off x="3410088" y="3580476"/>
            <a:ext cx="5133337" cy="1322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40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既批评又同情</a:t>
            </a:r>
            <a:endParaRPr lang="zh-CN" altLang="en-US" sz="4000" b="1" dirty="0">
              <a:solidFill>
                <a:srgbClr val="C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  <a:buChar char="•"/>
            </a:pPr>
            <a:endParaRPr lang="zh-CN" altLang="en-US" sz="4000" b="1" dirty="0">
              <a:solidFill>
                <a:srgbClr val="C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6324" name="文本框 75780"/>
          <p:cNvSpPr txBox="1"/>
          <p:nvPr/>
        </p:nvSpPr>
        <p:spPr>
          <a:xfrm>
            <a:off x="936625" y="440690"/>
            <a:ext cx="551815" cy="2336165"/>
          </a:xfrm>
          <a:prstGeom prst="rect">
            <a:avLst/>
          </a:prstGeom>
          <a:solidFill>
            <a:srgbClr val="1FA940"/>
          </a:solidFill>
          <a:ln w="9525">
            <a:noFill/>
          </a:ln>
        </p:spPr>
        <p:txBody>
          <a:bodyPr vert="eaVert"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杨二嫂命运探究</a:t>
            </a:r>
            <a:endParaRPr lang="zh-CN" altLang="en-US" sz="2400" b="1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0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5" name="文本框 71683"/>
          <p:cNvSpPr txBox="1"/>
          <p:nvPr/>
        </p:nvSpPr>
        <p:spPr>
          <a:xfrm>
            <a:off x="579755" y="548640"/>
            <a:ext cx="11030585" cy="18148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思考：</a:t>
            </a:r>
            <a:endParaRPr lang="zh-CN" altLang="en-US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0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作者写闰土就行了</a:t>
            </a:r>
            <a:r>
              <a:rPr lang="en-US" altLang="zh-CN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为什么还要写杨二嫂呢</a:t>
            </a:r>
            <a:r>
              <a:rPr lang="en-US" altLang="zh-CN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endParaRPr lang="en-US" altLang="zh-CN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686" name="文本框 71685"/>
          <p:cNvSpPr txBox="1"/>
          <p:nvPr/>
        </p:nvSpPr>
        <p:spPr>
          <a:xfrm>
            <a:off x="894715" y="2019935"/>
            <a:ext cx="9876155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altLang="en-US" sz="40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</a:t>
            </a:r>
            <a:r>
              <a:rPr lang="zh-CN" altLang="en-US" sz="4000" b="1" dirty="0">
                <a:solidFill>
                  <a:srgbClr val="0000CC"/>
                </a:solidFill>
                <a:latin typeface="+mn-ea"/>
                <a:cs typeface="+mn-ea"/>
              </a:rPr>
              <a:t>因为写人物是为了反映社会生活</a:t>
            </a:r>
            <a:r>
              <a:rPr lang="en-US" altLang="zh-CN" sz="4000" b="1">
                <a:solidFill>
                  <a:srgbClr val="0000CC"/>
                </a:solidFill>
                <a:latin typeface="+mn-ea"/>
                <a:cs typeface="+mn-ea"/>
              </a:rPr>
              <a:t>,</a:t>
            </a:r>
            <a:r>
              <a:rPr lang="zh-CN" altLang="en-US" sz="4000" b="1" dirty="0">
                <a:solidFill>
                  <a:srgbClr val="0000CC"/>
                </a:solidFill>
                <a:latin typeface="+mn-ea"/>
                <a:cs typeface="+mn-ea"/>
              </a:rPr>
              <a:t>只写闰土就显得单薄</a:t>
            </a:r>
            <a:r>
              <a:rPr lang="en-US" altLang="zh-CN" sz="4000" b="1">
                <a:solidFill>
                  <a:srgbClr val="0000CC"/>
                </a:solidFill>
                <a:latin typeface="+mn-ea"/>
                <a:cs typeface="+mn-ea"/>
              </a:rPr>
              <a:t>,</a:t>
            </a:r>
            <a:r>
              <a:rPr lang="zh-CN" altLang="en-US" sz="4000" b="1" dirty="0">
                <a:solidFill>
                  <a:srgbClr val="0000CC"/>
                </a:solidFill>
                <a:latin typeface="+mn-ea"/>
                <a:cs typeface="+mn-ea"/>
              </a:rPr>
              <a:t>写上杨二嫂就有力地补充了反映主题的材料</a:t>
            </a:r>
            <a:r>
              <a:rPr lang="en-US" altLang="zh-CN" sz="4000" b="1">
                <a:solidFill>
                  <a:srgbClr val="0000CC"/>
                </a:solidFill>
                <a:latin typeface="+mn-ea"/>
                <a:cs typeface="+mn-ea"/>
              </a:rPr>
              <a:t>,</a:t>
            </a:r>
            <a:r>
              <a:rPr lang="zh-CN" altLang="en-US" sz="4000" b="1" dirty="0">
                <a:solidFill>
                  <a:srgbClr val="0000CC"/>
                </a:solidFill>
                <a:latin typeface="+mn-ea"/>
                <a:cs typeface="+mn-ea"/>
              </a:rPr>
              <a:t>另外也是从另一角度</a:t>
            </a:r>
            <a:r>
              <a:rPr lang="zh-CN" altLang="en-US" sz="40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n-ea"/>
              </a:rPr>
              <a:t>反衬</a:t>
            </a:r>
            <a:r>
              <a:rPr lang="zh-CN" altLang="en-US" sz="4000" b="1" dirty="0">
                <a:solidFill>
                  <a:srgbClr val="0000CC"/>
                </a:solidFill>
                <a:latin typeface="+mn-ea"/>
                <a:cs typeface="+mn-ea"/>
              </a:rPr>
              <a:t>了闰土的纯朴</a:t>
            </a:r>
            <a:r>
              <a:rPr lang="en-US" altLang="zh-CN" sz="4000" b="1">
                <a:solidFill>
                  <a:srgbClr val="0000CC"/>
                </a:solidFill>
                <a:latin typeface="+mn-ea"/>
                <a:cs typeface="+mn-ea"/>
              </a:rPr>
              <a:t>,</a:t>
            </a:r>
            <a:r>
              <a:rPr lang="zh-CN" altLang="en-US" sz="4000" b="1" dirty="0">
                <a:solidFill>
                  <a:srgbClr val="0000CC"/>
                </a:solidFill>
                <a:latin typeface="+mn-ea"/>
                <a:cs typeface="+mn-ea"/>
              </a:rPr>
              <a:t>丰满了人物形象。</a:t>
            </a:r>
            <a:endParaRPr lang="zh-CN" altLang="en-US" sz="4000" b="1" dirty="0">
              <a:solidFill>
                <a:srgbClr val="0000CC"/>
              </a:solidFill>
              <a:latin typeface="+mn-ea"/>
              <a:cs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graphicFrame>
        <p:nvGraphicFramePr>
          <p:cNvPr id="285698" name="对象 285697"/>
          <p:cNvGraphicFramePr/>
          <p:nvPr/>
        </p:nvGraphicFramePr>
        <p:xfrm>
          <a:off x="275590" y="1482090"/>
          <a:ext cx="1753235" cy="39293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2957195" imgH="3891280" progId="Paint.Picture">
                  <p:embed/>
                </p:oleObj>
              </mc:Choice>
              <mc:Fallback>
                <p:oleObj name="" r:id="rId1" imgW="2957195" imgH="3891280" progId="Paint.Pictur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>
                        <a:lum bright="-6000"/>
                      </a:blip>
                      <a:srcRect r="40836" b="7617"/>
                      <a:stretch>
                        <a:fillRect/>
                      </a:stretch>
                    </p:blipFill>
                    <p:spPr>
                      <a:xfrm>
                        <a:off x="275590" y="1482090"/>
                        <a:ext cx="1753235" cy="392938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85699" name="图片 285698" descr="JS16"/>
          <p:cNvPicPr>
            <a:picLocks noChangeAspect="1"/>
          </p:cNvPicPr>
          <p:nvPr/>
        </p:nvPicPr>
        <p:blipFill>
          <a:blip r:embed="rId3">
            <a:lum bright="-41998" contrast="72000"/>
          </a:blip>
          <a:srcRect l="68211" r="17528" b="21111"/>
          <a:stretch>
            <a:fillRect/>
          </a:stretch>
        </p:blipFill>
        <p:spPr>
          <a:xfrm>
            <a:off x="9397365" y="1482090"/>
            <a:ext cx="1941830" cy="39293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5700" name="文本框 285699"/>
          <p:cNvSpPr txBox="1"/>
          <p:nvPr/>
        </p:nvSpPr>
        <p:spPr>
          <a:xfrm>
            <a:off x="744855" y="400050"/>
            <a:ext cx="105479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小说怎样刻划杨二嫂形象的？与描写闰土的方法有何异同？</a:t>
            </a:r>
            <a:endParaRPr lang="zh-CN" altLang="en-US" sz="3200" b="1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85701" name="文本框 285700"/>
          <p:cNvSpPr txBox="1"/>
          <p:nvPr/>
        </p:nvSpPr>
        <p:spPr>
          <a:xfrm>
            <a:off x="2234784" y="1481794"/>
            <a:ext cx="1219426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同：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85702" name="文本框 285701"/>
          <p:cNvSpPr txBox="1"/>
          <p:nvPr/>
        </p:nvSpPr>
        <p:spPr>
          <a:xfrm>
            <a:off x="3122697" y="1481836"/>
            <a:ext cx="5792272" cy="10388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都通过人物外貌、语言、动作的描写来表现人物；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285703" name="文本框 285702"/>
          <p:cNvSpPr txBox="1"/>
          <p:nvPr/>
        </p:nvSpPr>
        <p:spPr>
          <a:xfrm>
            <a:off x="3122930" y="2677160"/>
            <a:ext cx="537400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都写出了人物的前后变化。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285704" name="文本框 285703"/>
          <p:cNvSpPr txBox="1"/>
          <p:nvPr/>
        </p:nvSpPr>
        <p:spPr>
          <a:xfrm>
            <a:off x="2131914" y="3810706"/>
            <a:ext cx="120396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异：</a:t>
            </a:r>
            <a:endParaRPr lang="zh-CN" altLang="en-US" sz="40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85705" name="文本框 285704"/>
          <p:cNvSpPr txBox="1"/>
          <p:nvPr/>
        </p:nvSpPr>
        <p:spPr>
          <a:xfrm>
            <a:off x="3122683" y="3810734"/>
            <a:ext cx="6249557" cy="26752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写闰土是先回忆，再眼前，因为少年闰土的美好形象已经在“我”头脑中留下了深刻的印象。写杨二嫂则是先闻其声，再见其人。这更符合杨二嫂尖利、泼辣的性格。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75785" name="日期占位符 1"/>
          <p:cNvSpPr/>
          <p:nvPr>
            <p:ph type="dt" sz="half" idx="10"/>
          </p:nvPr>
        </p:nvSpPr>
        <p:spPr/>
        <p:txBody>
          <a:bodyPr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fld id="{BB962C8B-B14F-4D97-AF65-F5344CB8AC3E}" type="datetime1">
              <a:rPr lang="zh-CN" altLang="en-US" sz="1400" dirty="0"/>
            </a:fld>
            <a:endParaRPr lang="zh-CN" altLang="en-US" sz="1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00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285700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285700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285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285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01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75"/>
                                        <p:tgtEl>
                                          <p:spTgt spid="285701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02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75"/>
                                        <p:tgtEl>
                                          <p:spTgt spid="285702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03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75"/>
                                        <p:tgtEl>
                                          <p:spTgt spid="285703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04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" fill="hold"/>
                                        <p:tgtEl>
                                          <p:spTgt spid="285704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5" fill="hold"/>
                                        <p:tgtEl>
                                          <p:spTgt spid="285704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05">
                                            <p:txEl>
                                              <p:charRg st="0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75"/>
                                        <p:tgtEl>
                                          <p:spTgt spid="285705">
                                            <p:txEl>
                                              <p:charRg st="0" end="7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5700" grpId="0" build="p"/>
      <p:bldP spid="285701" grpId="0" build="p"/>
      <p:bldP spid="285702" grpId="0" build="p"/>
      <p:bldP spid="285703" grpId="0" build="p"/>
      <p:bldP spid="285704" grpId="0" build="p"/>
      <p:bldP spid="285705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2" name="Rectangle 2"/>
          <p:cNvSpPr>
            <a:spLocks noGrp="1"/>
          </p:cNvSpPr>
          <p:nvPr>
            <p:ph type="title"/>
          </p:nvPr>
        </p:nvSpPr>
        <p:spPr>
          <a:xfrm>
            <a:off x="2284011" y="1162696"/>
            <a:ext cx="7621411" cy="1727520"/>
          </a:xfrm>
        </p:spPr>
        <p:txBody>
          <a:bodyPr vert="horz" wrap="square" lIns="91456" tIns="45728" rIns="91456" bIns="45728" anchor="ctr"/>
          <a:p>
            <a:pPr eaLnBrk="1" hangingPunct="1"/>
            <a:r>
              <a:rPr lang="zh-CN" altLang="en-US" sz="9600" b="1" dirty="0">
                <a:solidFill>
                  <a:srgbClr val="FF3300"/>
                </a:solidFill>
                <a:ea typeface="黑体" panose="02010609060101010101" pitchFamily="49" charset="-122"/>
              </a:rPr>
              <a:t>探究主题</a:t>
            </a:r>
            <a:endParaRPr lang="zh-CN" altLang="en-US" sz="9600" b="1" dirty="0">
              <a:solidFill>
                <a:srgbClr val="FF3300"/>
              </a:solidFill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968625" y="3171190"/>
            <a:ext cx="625348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/>
              <a:t>你认为本文主题是什么？文章哪些信息可以提示我们主题？</a:t>
            </a:r>
            <a:endParaRPr lang="zh-CN" altLang="en-US" sz="3600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673100" y="986155"/>
            <a:ext cx="11076940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61段：我似乎打了一个寒噤；我就知道，我们之间已经隔了一层可悲的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厚障壁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了。我也说不出话来。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86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段：我竟与闰土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隔绝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到这个地步了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......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73100" y="3183255"/>
            <a:ext cx="10387330" cy="35382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>
                <a:solidFill>
                  <a:srgbClr val="2E2C94"/>
                </a:solidFill>
                <a:sym typeface="+mn-ea"/>
              </a:rPr>
              <a:t>    “</a:t>
            </a:r>
            <a:r>
              <a:rPr lang="zh-CN" altLang="en-US" sz="2800" b="1">
                <a:solidFill>
                  <a:srgbClr val="2E2C94"/>
                </a:solidFill>
                <a:sym typeface="+mn-ea"/>
              </a:rPr>
              <a:t>厚障壁</a:t>
            </a:r>
            <a:r>
              <a:rPr lang="en-US" altLang="zh-CN" sz="2800" b="1">
                <a:solidFill>
                  <a:srgbClr val="2E2C94"/>
                </a:solidFill>
                <a:sym typeface="+mn-ea"/>
              </a:rPr>
              <a:t>”</a:t>
            </a:r>
            <a:r>
              <a:rPr lang="zh-CN" altLang="en-US" sz="2800" b="1">
                <a:solidFill>
                  <a:srgbClr val="2E2C94"/>
                </a:solidFill>
                <a:sym typeface="+mn-ea"/>
              </a:rPr>
              <a:t>是指封建等级思想还深深根植于闰土心中，我们没有平等起来。</a:t>
            </a:r>
            <a:endParaRPr lang="zh-CN" altLang="en-US" sz="2800" b="1">
              <a:solidFill>
                <a:srgbClr val="2E2C94"/>
              </a:solidFill>
              <a:sym typeface="+mn-ea"/>
            </a:endParaRPr>
          </a:p>
          <a:p>
            <a:r>
              <a:rPr lang="zh-CN" altLang="en-US" sz="2800" b="1">
                <a:solidFill>
                  <a:srgbClr val="2E2C94"/>
                </a:solidFill>
                <a:sym typeface="+mn-ea"/>
              </a:rPr>
              <a:t>    另外也指人与人之间无法交流、理解，思想与感情互不想通，不仅仅是与闰土之间，还有杨二嫂，这种隔膜是旧中国的现实，使得人与人之间存在着社会身份的巨大差异，各自困在与自己社会身份相适应的狭小的生活中，从而在彼此之间造就了一层层阻遏人们心意相通、哀乐与共的</a:t>
            </a:r>
            <a:r>
              <a:rPr lang="en-US" altLang="zh-CN" sz="2800" b="1">
                <a:solidFill>
                  <a:srgbClr val="2E2C94"/>
                </a:solidFill>
                <a:sym typeface="+mn-ea"/>
              </a:rPr>
              <a:t>“</a:t>
            </a:r>
            <a:r>
              <a:rPr lang="zh-CN" altLang="en-US" sz="2800" b="1">
                <a:solidFill>
                  <a:srgbClr val="2E2C94"/>
                </a:solidFill>
                <a:sym typeface="+mn-ea"/>
              </a:rPr>
              <a:t>厚障壁</a:t>
            </a:r>
            <a:r>
              <a:rPr lang="en-US" altLang="zh-CN" sz="2800" b="1">
                <a:solidFill>
                  <a:srgbClr val="2E2C94"/>
                </a:solidFill>
                <a:sym typeface="+mn-ea"/>
              </a:rPr>
              <a:t>”</a:t>
            </a:r>
            <a:r>
              <a:rPr lang="zh-CN" altLang="en-US" sz="2800" b="1">
                <a:solidFill>
                  <a:srgbClr val="2E2C94"/>
                </a:solidFill>
                <a:sym typeface="+mn-ea"/>
              </a:rPr>
              <a:t>。</a:t>
            </a:r>
            <a:endParaRPr lang="zh-CN" altLang="en-US" sz="2800" b="1">
              <a:solidFill>
                <a:srgbClr val="2E2C94"/>
              </a:solidFill>
            </a:endParaRPr>
          </a:p>
          <a:p>
            <a:endParaRPr lang="zh-CN" altLang="en-US" sz="2800" b="1">
              <a:solidFill>
                <a:srgbClr val="2E2C94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28930" y="68580"/>
            <a:ext cx="938530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一、抓关键词</a:t>
            </a:r>
            <a:r>
              <a:rPr lang="en-US" altLang="zh-CN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主题</a:t>
            </a:r>
            <a:endParaRPr lang="zh-CN" altLang="en-US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3489" name="图片 74756" descr="hxx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62051" y="4366433"/>
            <a:ext cx="1122571" cy="196568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3490" name="图片 74758" descr="鲁迅"/>
          <p:cNvPicPr>
            <a:picLocks noChangeAspect="1"/>
          </p:cNvPicPr>
          <p:nvPr/>
        </p:nvPicPr>
        <p:blipFill>
          <a:blip r:embed="rId2"/>
          <a:srcRect r="36833" b="-1720"/>
          <a:stretch>
            <a:fillRect/>
          </a:stretch>
        </p:blipFill>
        <p:spPr>
          <a:xfrm>
            <a:off x="2003303" y="908218"/>
            <a:ext cx="1211486" cy="151316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3491" name="文本框 74759"/>
          <p:cNvSpPr txBox="1"/>
          <p:nvPr/>
        </p:nvSpPr>
        <p:spPr>
          <a:xfrm>
            <a:off x="4510429" y="1143212"/>
            <a:ext cx="222504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solidFill>
                  <a:srgbClr val="3333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辛苦</a:t>
            </a:r>
            <a:r>
              <a:rPr lang="zh-CN" altLang="en-US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展转</a:t>
            </a:r>
            <a:endParaRPr lang="zh-CN" altLang="en-US" sz="40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4761" name="文本框 74760"/>
          <p:cNvSpPr txBox="1"/>
          <p:nvPr/>
        </p:nvSpPr>
        <p:spPr>
          <a:xfrm>
            <a:off x="7175012" y="1070822"/>
            <a:ext cx="222504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奔波劳碌</a:t>
            </a:r>
            <a:endParaRPr lang="zh-CN" altLang="en-US" sz="40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3493" name="文本框 74761"/>
          <p:cNvSpPr txBox="1"/>
          <p:nvPr/>
        </p:nvSpPr>
        <p:spPr>
          <a:xfrm>
            <a:off x="4726369" y="2924717"/>
            <a:ext cx="222504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solidFill>
                  <a:srgbClr val="3333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辛苦</a:t>
            </a:r>
            <a:r>
              <a:rPr lang="zh-CN" altLang="en-US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麻木</a:t>
            </a:r>
            <a:endParaRPr lang="zh-CN" altLang="en-US" sz="40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4763" name="文本框 74762"/>
          <p:cNvSpPr txBox="1"/>
          <p:nvPr/>
        </p:nvSpPr>
        <p:spPr>
          <a:xfrm>
            <a:off x="7174747" y="2924717"/>
            <a:ext cx="222504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辛勤劳苦</a:t>
            </a:r>
            <a:endParaRPr lang="zh-CN" altLang="en-US" sz="40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3495" name="文本框 74763"/>
          <p:cNvSpPr txBox="1"/>
          <p:nvPr/>
        </p:nvSpPr>
        <p:spPr>
          <a:xfrm>
            <a:off x="4870859" y="4725275"/>
            <a:ext cx="222504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solidFill>
                  <a:srgbClr val="3333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辛苦</a:t>
            </a:r>
            <a:r>
              <a:rPr lang="zh-CN" altLang="en-US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恣睢</a:t>
            </a:r>
            <a:endParaRPr lang="zh-CN" altLang="en-US" sz="40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4765" name="文本框 74764"/>
          <p:cNvSpPr txBox="1"/>
          <p:nvPr/>
        </p:nvSpPr>
        <p:spPr>
          <a:xfrm>
            <a:off x="7174747" y="4798313"/>
            <a:ext cx="2225040" cy="13220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处心积虑</a:t>
            </a:r>
            <a:endParaRPr lang="zh-CN" altLang="en-US" sz="40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40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挖空心思</a:t>
            </a:r>
            <a:endParaRPr lang="zh-CN" altLang="en-US" sz="40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3497" name="文本框 74765"/>
          <p:cNvSpPr txBox="1"/>
          <p:nvPr/>
        </p:nvSpPr>
        <p:spPr>
          <a:xfrm>
            <a:off x="4510429" y="188948"/>
            <a:ext cx="3246120" cy="706755"/>
          </a:xfrm>
          <a:prstGeom prst="rect">
            <a:avLst/>
          </a:prstGeom>
          <a:noFill/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zh-CN" altLang="en-US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三种人的生活</a:t>
            </a:r>
            <a:endParaRPr lang="zh-CN" altLang="en-US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63498" name="图片 74766" descr="pic_30170"/>
          <p:cNvPicPr>
            <a:picLocks noChangeAspect="1"/>
          </p:cNvPicPr>
          <p:nvPr/>
        </p:nvPicPr>
        <p:blipFill>
          <a:blip r:embed="rId3"/>
          <a:srcRect l="43929" t="23347" r="16769"/>
          <a:stretch>
            <a:fillRect/>
          </a:stretch>
        </p:blipFill>
        <p:spPr>
          <a:xfrm>
            <a:off x="1990601" y="2564288"/>
            <a:ext cx="1221013" cy="165765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3499" name="文本框 74767"/>
          <p:cNvSpPr txBox="1"/>
          <p:nvPr/>
        </p:nvSpPr>
        <p:spPr>
          <a:xfrm>
            <a:off x="3430729" y="1194021"/>
            <a:ext cx="187201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Times New Roman" panose="02020603050405020304" pitchFamily="18" charset="0"/>
                <a:ea typeface="黑体" panose="02010609060101010101" pitchFamily="49" charset="-122"/>
              </a:rPr>
              <a:t>“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我”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3500" name="文本框 74768"/>
          <p:cNvSpPr txBox="1"/>
          <p:nvPr/>
        </p:nvSpPr>
        <p:spPr>
          <a:xfrm>
            <a:off x="3573631" y="2994579"/>
            <a:ext cx="187201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闰土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3501" name="文本框 74769"/>
          <p:cNvSpPr txBox="1"/>
          <p:nvPr/>
        </p:nvSpPr>
        <p:spPr>
          <a:xfrm>
            <a:off x="3502180" y="4869765"/>
            <a:ext cx="1872009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杨二嫂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右大括号 1"/>
          <p:cNvSpPr/>
          <p:nvPr/>
        </p:nvSpPr>
        <p:spPr>
          <a:xfrm>
            <a:off x="9787255" y="1193800"/>
            <a:ext cx="381635" cy="4799330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0584180" y="2686050"/>
            <a:ext cx="1291590" cy="18148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sym typeface="+mn-ea"/>
              </a:rPr>
              <a:t>作者希望“应该有新生活”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4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4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4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4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61" grpId="0"/>
      <p:bldP spid="74763" grpId="0"/>
      <p:bldP spid="74765" grpId="0"/>
      <p:bldP spid="2" grpId="0" animBg="1"/>
      <p:bldP spid="4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4996" name="文本框 84995"/>
          <p:cNvSpPr txBox="1"/>
          <p:nvPr/>
        </p:nvSpPr>
        <p:spPr>
          <a:xfrm>
            <a:off x="2497741" y="2066924"/>
            <a:ext cx="324612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闰土麻木迟钝</a:t>
            </a: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4998" name="文本框 84997"/>
          <p:cNvSpPr txBox="1"/>
          <p:nvPr/>
        </p:nvSpPr>
        <p:spPr>
          <a:xfrm>
            <a:off x="2250382" y="3516710"/>
            <a:ext cx="518573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杨二嫂自私市侩</a:t>
            </a: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2711" name="文本框 85002"/>
          <p:cNvSpPr txBox="1"/>
          <p:nvPr/>
        </p:nvSpPr>
        <p:spPr>
          <a:xfrm>
            <a:off x="3481539" y="5330225"/>
            <a:ext cx="309880" cy="768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sz="4400" dirty="0">
              <a:latin typeface="Times New Roman" panose="02020603050405020304" pitchFamily="18" charset="0"/>
            </a:endParaRPr>
          </a:p>
        </p:txBody>
      </p:sp>
      <p:sp>
        <p:nvSpPr>
          <p:cNvPr id="85005" name="矩形 85004"/>
          <p:cNvSpPr/>
          <p:nvPr/>
        </p:nvSpPr>
        <p:spPr>
          <a:xfrm>
            <a:off x="2250440" y="2595245"/>
            <a:ext cx="96583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200" b="1">
                <a:latin typeface="Times New Roman" panose="02020603050405020304" pitchFamily="18" charset="0"/>
                <a:ea typeface="黑体" panose="02010609060101010101" pitchFamily="49" charset="-122"/>
              </a:rPr>
              <a:t>——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多子、饥荒、苛税兵匪官绅（什么地方都要钱）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5006" name="矩形 85005"/>
          <p:cNvSpPr/>
          <p:nvPr/>
        </p:nvSpPr>
        <p:spPr>
          <a:xfrm>
            <a:off x="2497741" y="4485237"/>
            <a:ext cx="262890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>
                <a:latin typeface="Times New Roman" panose="02020603050405020304" pitchFamily="18" charset="0"/>
                <a:ea typeface="黑体" panose="02010609060101010101" pitchFamily="49" charset="-122"/>
              </a:rPr>
              <a:t>——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经济破产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29565" y="193675"/>
            <a:ext cx="899287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二、抓人物形象或命运</a:t>
            </a:r>
            <a:r>
              <a:rPr lang="en-US" altLang="zh-CN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主题</a:t>
            </a:r>
            <a:endParaRPr lang="zh-CN" altLang="en-US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35785" y="1191895"/>
            <a:ext cx="936498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sz="36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造成闰土和杨二嫂形象与命运的原因是什么？</a:t>
            </a:r>
            <a:endParaRPr lang="zh-CN" altLang="en-US" sz="3600"/>
          </a:p>
        </p:txBody>
      </p:sp>
      <p:sp>
        <p:nvSpPr>
          <p:cNvPr id="3" name="文本框 2"/>
          <p:cNvSpPr txBox="1"/>
          <p:nvPr/>
        </p:nvSpPr>
        <p:spPr>
          <a:xfrm>
            <a:off x="283210" y="5330190"/>
            <a:ext cx="1162304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effectLst/>
                <a:latin typeface="+mn-ea"/>
                <a:cs typeface="+mn-ea"/>
                <a:sym typeface="+mn-ea"/>
              </a:rPr>
              <a:t>帝国主义、封建主义、辛亥革命造成中国农村的凋敝，人们生活的艰辛。</a:t>
            </a:r>
            <a:endParaRPr lang="zh-CN" altLang="en-US" sz="2800" b="1" dirty="0">
              <a:solidFill>
                <a:srgbClr val="FF0000"/>
              </a:solidFill>
              <a:effectLst/>
              <a:latin typeface="+mn-ea"/>
              <a:cs typeface="+mn-ea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50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50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50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50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6" grpId="0"/>
      <p:bldP spid="84998" grpId="0"/>
      <p:bldP spid="85005" grpId="0"/>
      <p:bldP spid="85006" grpId="0"/>
      <p:bldP spid="3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31" name="Text Box 5"/>
          <p:cNvSpPr txBox="1"/>
          <p:nvPr/>
        </p:nvSpPr>
        <p:spPr>
          <a:xfrm>
            <a:off x="366395" y="1144270"/>
            <a:ext cx="11269345" cy="23685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 1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、品味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86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段。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“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我希望他们不再像我，又大家隔膜起来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……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然而我又不愿意他们因为要一气，都如我的辛苦展转而生活，也不愿意他们都如闰土的辛苦麻木而生活，也不愿意都如别人的辛苦恣睢而生活。他们应该有新的生活，为我们所未经生活过的。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”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646" name="Text Box 6"/>
          <p:cNvSpPr txBox="1"/>
          <p:nvPr/>
        </p:nvSpPr>
        <p:spPr>
          <a:xfrm>
            <a:off x="569595" y="3756025"/>
            <a:ext cx="11269345" cy="24282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95000"/>
              </a:lnSpc>
            </a:pP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这里</a:t>
            </a:r>
            <a:r>
              <a:rPr lang="zh-CN" altLang="en-US" sz="32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否定了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三种生活，一种是像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“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”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那样异地谋生，到处奔波，生活不安定；一种是像闰土那样在生活的重压下贫困艰辛，精神委靡而麻木；一种是像杨二嫂那样生活每况愈下而变得放纵、尖酸刻薄、泼辣势利。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表达了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希望有新的生活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”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的愿望。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88595" y="115570"/>
            <a:ext cx="878903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三、抓议论、抒情的句子</a:t>
            </a:r>
            <a:r>
              <a:rPr lang="en-US" altLang="zh-CN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主题</a:t>
            </a:r>
            <a:endParaRPr lang="zh-CN" altLang="en-US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6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234950" y="193675"/>
            <a:ext cx="758253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三、抓议论、抒情的句子</a:t>
            </a:r>
            <a:endParaRPr lang="zh-CN" altLang="en-US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34950" y="962025"/>
            <a:ext cx="11281410" cy="18148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2、87段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我想到希望，忽然害怕起来了。闰土要香炉和烛台的时候，我还暗地里笑他，以为他总是崇拜偶像，什么时候都不忘却。现在我所谓希望，不也是我自己手制的偶像么？只是他的愿望切近，我的愿望茫远罢了</a:t>
            </a:r>
            <a:r>
              <a:rPr lang="zh-CN" altLang="en-US" sz="2400"/>
              <a:t>。</a:t>
            </a:r>
            <a:endParaRPr lang="zh-CN" altLang="en-US" sz="2400"/>
          </a:p>
        </p:txBody>
      </p:sp>
      <p:sp>
        <p:nvSpPr>
          <p:cNvPr id="5" name="文本框 4"/>
          <p:cNvSpPr txBox="1"/>
          <p:nvPr/>
        </p:nvSpPr>
        <p:spPr>
          <a:xfrm>
            <a:off x="46990" y="2902585"/>
            <a:ext cx="12426950" cy="381889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marL="285750" indent="-285750" algn="l">
              <a:lnSpc>
                <a:spcPct val="90000"/>
              </a:lnSpc>
              <a:spcBef>
                <a:spcPct val="20000"/>
              </a:spcBef>
              <a:buFont typeface="Wingdings" panose="05000000000000000000" charset="0"/>
              <a:buChar char="u"/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为什么说</a:t>
            </a:r>
            <a:r>
              <a:rPr lang="zh-CN" altLang="en-US" sz="2400" b="1" dirty="0">
                <a:solidFill>
                  <a:srgbClr val="FF0000"/>
                </a:solidFill>
                <a:ea typeface="黑体" panose="02010609060101010101" pitchFamily="49" charset="-122"/>
                <a:sym typeface="+mn-ea"/>
              </a:rPr>
              <a:t>“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我想到希望，突然害怕起来了</a:t>
            </a:r>
            <a:r>
              <a:rPr lang="zh-CN" altLang="en-US" sz="2400" b="1" dirty="0">
                <a:solidFill>
                  <a:srgbClr val="FF0000"/>
                </a:solidFill>
                <a:ea typeface="黑体" panose="02010609060101010101" pitchFamily="49" charset="-122"/>
                <a:sym typeface="+mn-ea"/>
              </a:rPr>
              <a:t>”</a:t>
            </a:r>
            <a:endParaRPr lang="zh-CN" altLang="en-US" sz="2400" b="1" dirty="0">
              <a:solidFill>
                <a:srgbClr val="FF0000"/>
              </a:solidFill>
              <a:ea typeface="黑体" panose="02010609060101010101" pitchFamily="49" charset="-122"/>
              <a:sym typeface="+mn-ea"/>
            </a:endParaRPr>
          </a:p>
          <a:p>
            <a:pPr indent="0" algn="l">
              <a:lnSpc>
                <a:spcPct val="90000"/>
              </a:lnSpc>
              <a:spcBef>
                <a:spcPct val="20000"/>
              </a:spcBef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想到希望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——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说明我对新生活充满希望。害怕起来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——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是因为对希望能否实现感到迷惘。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  <a:p>
            <a:pPr algn="l">
              <a:lnSpc>
                <a:spcPct val="90000"/>
              </a:lnSpc>
              <a:spcBef>
                <a:spcPct val="20000"/>
              </a:spcBef>
            </a:pPr>
            <a:endParaRPr lang="zh-CN" altLang="en-US" sz="24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285750" indent="-285750" algn="l">
              <a:lnSpc>
                <a:spcPct val="90000"/>
              </a:lnSpc>
              <a:spcBef>
                <a:spcPct val="20000"/>
              </a:spcBef>
              <a:buFont typeface="Wingdings" panose="05000000000000000000" charset="0"/>
              <a:buChar char="u"/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闰土的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“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偶像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”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是什么？我手制的偶像又是什么？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marL="285750" indent="-285750" algn="l">
              <a:lnSpc>
                <a:spcPct val="90000"/>
              </a:lnSpc>
              <a:spcBef>
                <a:spcPct val="20000"/>
              </a:spcBef>
              <a:buFont typeface="Wingdings" panose="05000000000000000000" charset="0"/>
              <a:buChar char="u"/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为什么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“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他的愿望切近，我的愿望茫远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“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呢？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eaLnBrk="1" hangingPunct="1">
              <a:lnSpc>
                <a:spcPct val="90000"/>
              </a:lnSpc>
              <a:buNone/>
            </a:pPr>
            <a:r>
              <a:rPr lang="zh-CN" altLang="en-US" sz="2400" b="1" dirty="0">
                <a:solidFill>
                  <a:srgbClr val="0000FF"/>
                </a:solidFill>
                <a:ea typeface="黑体" panose="02010609060101010101" pitchFamily="49" charset="-122"/>
                <a:sym typeface="+mn-ea"/>
              </a:rPr>
              <a:t>闰土的偶像是神佛（麻木自己）；</a:t>
            </a:r>
            <a:endParaRPr lang="zh-CN" altLang="en-US" sz="2400" b="1" dirty="0">
              <a:solidFill>
                <a:srgbClr val="0000FF"/>
              </a:solidFill>
              <a:ea typeface="黑体" panose="02010609060101010101" pitchFamily="49" charset="-122"/>
            </a:endParaRPr>
          </a:p>
          <a:p>
            <a:pPr algn="l" eaLnBrk="1" hangingPunct="1"/>
            <a:r>
              <a:rPr lang="zh-CN" altLang="en-US" sz="2400" b="1" dirty="0">
                <a:solidFill>
                  <a:srgbClr val="0000FF"/>
                </a:solidFill>
                <a:ea typeface="黑体" panose="02010609060101010101" pitchFamily="49" charset="-122"/>
                <a:sym typeface="+mn-ea"/>
              </a:rPr>
              <a:t>我的手制的偶像指我所谓的希望，即我的主观愿望。（安慰自己）</a:t>
            </a:r>
            <a:endParaRPr lang="zh-CN" altLang="en-US" sz="2400" b="1" dirty="0">
              <a:solidFill>
                <a:srgbClr val="0000FF"/>
              </a:solidFill>
              <a:ea typeface="黑体" panose="02010609060101010101" pitchFamily="49" charset="-122"/>
              <a:sym typeface="+mn-ea"/>
            </a:endParaRPr>
          </a:p>
          <a:p>
            <a:pPr algn="l" eaLnBrk="1" hangingPunct="1"/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因为他的愿望只是想生活好过些，是现实的。而我的愿望是要过上平等自由民主的生活，</a:t>
            </a:r>
            <a:endParaRPr lang="zh-CN" altLang="en-US" sz="2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algn="l" eaLnBrk="1" hangingPunct="1"/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是要付出很大努力才能实现的，所以茫远。</a:t>
            </a:r>
            <a:endParaRPr lang="zh-CN" altLang="en-US" sz="2400" b="1" dirty="0">
              <a:ea typeface="黑体" panose="02010609060101010101" pitchFamily="49" charset="-122"/>
              <a:sym typeface="+mn-ea"/>
            </a:endParaRPr>
          </a:p>
          <a:p>
            <a:pPr eaLnBrk="1" hangingPunct="1">
              <a:lnSpc>
                <a:spcPct val="90000"/>
              </a:lnSpc>
              <a:buNone/>
            </a:pPr>
            <a:endParaRPr lang="zh-CN" altLang="en-US" sz="24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8" name="Text Box 4"/>
          <p:cNvSpPr txBox="1"/>
          <p:nvPr/>
        </p:nvSpPr>
        <p:spPr>
          <a:xfrm>
            <a:off x="934085" y="1143000"/>
            <a:ext cx="10736580" cy="24549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20000"/>
              </a:spcBef>
              <a:buChar char="•"/>
            </a:pPr>
            <a:r>
              <a:rPr lang="en-US" altLang="zh-CN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、如何理解最后两句？</a:t>
            </a:r>
            <a:endParaRPr lang="zh-CN" altLang="en-US" sz="4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希望本是无所谓有，无所谓无的。这正如地上的路；其实地上本没有路，走的人多了，也便成了路。 </a:t>
            </a:r>
            <a:endParaRPr lang="zh-CN" altLang="en-US" sz="4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4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3974" name="Rectangle 6"/>
          <p:cNvSpPr/>
          <p:nvPr/>
        </p:nvSpPr>
        <p:spPr>
          <a:xfrm>
            <a:off x="1141730" y="3275330"/>
            <a:ext cx="10320655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2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　把希望比喻成路。希望与路一样，为之努力奋斗的人多了，希望才能被创造出来。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要打破旧社会、创造 新社会，仅靠个别的少数人也是不够的，需要许许多多人共同的努力。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激励人们满怀希望奋斗，就会迎来新生活。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34950" y="193675"/>
            <a:ext cx="758253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三、抓议论、抒情的句子</a:t>
            </a:r>
            <a:endParaRPr lang="zh-CN" altLang="en-US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4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2705" name="标题 84993"/>
          <p:cNvSpPr>
            <a:spLocks noGrp="1"/>
          </p:cNvSpPr>
          <p:nvPr>
            <p:ph type="title"/>
          </p:nvPr>
        </p:nvSpPr>
        <p:spPr>
          <a:xfrm>
            <a:off x="2493931" y="-24412"/>
            <a:ext cx="7621411" cy="1143212"/>
          </a:xfrm>
        </p:spPr>
        <p:txBody>
          <a:bodyPr anchor="ctr">
            <a:scene3d>
              <a:camera prst="orthographicFront"/>
              <a:lightRig rig="threePt" dir="t"/>
            </a:scene3d>
          </a:bodyPr>
          <a:p>
            <a:r>
              <a:rPr lang="zh-CN" altLang="en-US" sz="6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ea typeface="黑体" panose="02010609060101010101" pitchFamily="49" charset="-122"/>
              </a:rPr>
              <a:t>小    结</a:t>
            </a:r>
            <a:endParaRPr lang="zh-CN" altLang="en-US" sz="6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ea typeface="黑体" panose="02010609060101010101" pitchFamily="49" charset="-122"/>
            </a:endParaRPr>
          </a:p>
        </p:txBody>
      </p:sp>
      <p:sp>
        <p:nvSpPr>
          <p:cNvPr id="84996" name="文本框 84995"/>
          <p:cNvSpPr txBox="1"/>
          <p:nvPr/>
        </p:nvSpPr>
        <p:spPr>
          <a:xfrm>
            <a:off x="2493931" y="1706879"/>
            <a:ext cx="324612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闰土麻木迟钝</a:t>
            </a: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4998" name="文本框 84997"/>
          <p:cNvSpPr txBox="1"/>
          <p:nvPr/>
        </p:nvSpPr>
        <p:spPr>
          <a:xfrm>
            <a:off x="2349442" y="3861515"/>
            <a:ext cx="518573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杨二嫂自私市侩</a:t>
            </a: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4999" name="右大括号 84998"/>
          <p:cNvSpPr/>
          <p:nvPr/>
        </p:nvSpPr>
        <p:spPr>
          <a:xfrm>
            <a:off x="7895606" y="1989506"/>
            <a:ext cx="71451" cy="3169237"/>
          </a:xfrm>
          <a:prstGeom prst="rightBrace">
            <a:avLst>
              <a:gd name="adj1" fmla="val 369216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85000" name="文本框 84999"/>
          <p:cNvSpPr txBox="1"/>
          <p:nvPr/>
        </p:nvSpPr>
        <p:spPr>
          <a:xfrm>
            <a:off x="7967345" y="1144905"/>
            <a:ext cx="3553460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hangingPunct="0"/>
            <a:r>
              <a:rPr lang="zh-CN" altLang="en-US" sz="3600" dirty="0">
                <a:solidFill>
                  <a:srgbClr val="3333CC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反映了在帝国主义和封建主义制度压迫下以及辛亥革命后十年间</a:t>
            </a:r>
            <a:r>
              <a:rPr lang="zh-CN" altLang="en-US" sz="3600" b="1" dirty="0">
                <a:effectLst/>
                <a:latin typeface="+mn-ea"/>
                <a:cs typeface="+mn-ea"/>
                <a:sym typeface="+mn-ea"/>
              </a:rPr>
              <a:t>中国农村衰败、萧条、日趋破产的悲惨景象</a:t>
            </a:r>
            <a:r>
              <a:rPr lang="en-US" altLang="zh-CN" sz="3600" b="1">
                <a:effectLst/>
                <a:latin typeface="+mn-ea"/>
                <a:cs typeface="+mn-ea"/>
                <a:sym typeface="+mn-ea"/>
              </a:rPr>
              <a:t>,</a:t>
            </a:r>
            <a:endParaRPr lang="zh-CN" altLang="en-US" sz="3600" b="1" dirty="0"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5002" name="下箭头 85001"/>
          <p:cNvSpPr/>
          <p:nvPr/>
        </p:nvSpPr>
        <p:spPr>
          <a:xfrm>
            <a:off x="8672830" y="5085715"/>
            <a:ext cx="481330" cy="57658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33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2711" name="文本框 85002"/>
          <p:cNvSpPr txBox="1"/>
          <p:nvPr/>
        </p:nvSpPr>
        <p:spPr>
          <a:xfrm>
            <a:off x="3481539" y="5330225"/>
            <a:ext cx="309880" cy="768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sz="4400" dirty="0">
              <a:latin typeface="Times New Roman" panose="02020603050405020304" pitchFamily="18" charset="0"/>
            </a:endParaRPr>
          </a:p>
        </p:txBody>
      </p:sp>
      <p:sp>
        <p:nvSpPr>
          <p:cNvPr id="85004" name="文本框 85003"/>
          <p:cNvSpPr txBox="1"/>
          <p:nvPr/>
        </p:nvSpPr>
        <p:spPr>
          <a:xfrm>
            <a:off x="1990601" y="5662073"/>
            <a:ext cx="8677294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激励着我去探求新生活，寻找希望</a:t>
            </a:r>
            <a:endParaRPr lang="zh-CN" altLang="en-US" sz="40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5005" name="矩形 85004"/>
          <p:cNvSpPr/>
          <p:nvPr/>
        </p:nvSpPr>
        <p:spPr>
          <a:xfrm>
            <a:off x="2422481" y="2591280"/>
            <a:ext cx="5490845" cy="10763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>
                <a:latin typeface="Times New Roman" panose="02020603050405020304" pitchFamily="18" charset="0"/>
                <a:ea typeface="黑体" panose="02010609060101010101" pitchFamily="49" charset="-122"/>
              </a:rPr>
              <a:t>——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多子、饥荒、苛税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兵匪官绅（什么地方都要钱）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5006" name="矩形 85005"/>
          <p:cNvSpPr/>
          <p:nvPr/>
        </p:nvSpPr>
        <p:spPr>
          <a:xfrm>
            <a:off x="2493931" y="4680817"/>
            <a:ext cx="262890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>
                <a:latin typeface="Times New Roman" panose="02020603050405020304" pitchFamily="18" charset="0"/>
                <a:ea typeface="黑体" panose="02010609060101010101" pitchFamily="49" charset="-122"/>
              </a:rPr>
              <a:t>——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经济破产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0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50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50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50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50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50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50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5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6" grpId="0"/>
      <p:bldP spid="84998" grpId="0"/>
      <p:bldP spid="85000" grpId="0"/>
      <p:bldP spid="85004" grpId="0"/>
      <p:bldP spid="85005" grpId="0"/>
      <p:bldP spid="85006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356870" y="183515"/>
            <a:ext cx="11396980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三</a:t>
            </a:r>
            <a:r>
              <a:rPr lang="en-US" altLang="zh-CN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画出文中描写环境的句子，体会作者以此营造的氛围，说说这些描写对表达主题所起的作用。</a:t>
            </a: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56870" y="1628140"/>
            <a:ext cx="11132820" cy="40284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60000"/>
              </a:lnSpc>
            </a:pPr>
            <a:r>
              <a:rPr lang="en-US" altLang="zh-CN" sz="3200" b="1">
                <a:solidFill>
                  <a:srgbClr val="002060"/>
                </a:solidFill>
              </a:rPr>
              <a:t>        </a:t>
            </a:r>
            <a:r>
              <a:rPr lang="zh-CN" altLang="en-US" sz="3200" b="1">
                <a:solidFill>
                  <a:srgbClr val="2E2C94"/>
                </a:solidFill>
                <a:effectLst/>
              </a:rPr>
              <a:t>文中写景的地方很多，如由闰土引出少年回忆时写</a:t>
            </a:r>
            <a:r>
              <a:rPr lang="en-US" altLang="zh-CN" sz="3200" b="1">
                <a:solidFill>
                  <a:srgbClr val="2E2C94"/>
                </a:solidFill>
                <a:effectLst/>
              </a:rPr>
              <a:t>“</a:t>
            </a:r>
            <a:r>
              <a:rPr lang="zh-CN" altLang="en-US" sz="3200" b="1">
                <a:solidFill>
                  <a:srgbClr val="2E2C94"/>
                </a:solidFill>
                <a:effectLst/>
              </a:rPr>
              <a:t>深蓝的天空中挂着一轮金黄的圆月，下面是海边的沙地，都种着一望无际的碧绿的西瓜</a:t>
            </a:r>
            <a:r>
              <a:rPr lang="en-US" altLang="zh-CN" sz="3200" b="1">
                <a:solidFill>
                  <a:srgbClr val="2E2C94"/>
                </a:solidFill>
                <a:effectLst/>
              </a:rPr>
              <a:t>”</a:t>
            </a:r>
            <a:r>
              <a:rPr lang="zh-CN" altLang="en-US" sz="3200" b="1">
                <a:solidFill>
                  <a:srgbClr val="2E2C94"/>
                </a:solidFill>
                <a:effectLst/>
              </a:rPr>
              <a:t>，这一段环境描写，充满画意，形象的色彩极为鲜明而又纯净生机勃勃，由此衬托出少年闰土</a:t>
            </a:r>
            <a:r>
              <a:rPr lang="en-US" altLang="zh-CN" sz="3200" b="1">
                <a:solidFill>
                  <a:srgbClr val="2E2C94"/>
                </a:solidFill>
                <a:effectLst/>
              </a:rPr>
              <a:t>“</a:t>
            </a:r>
            <a:r>
              <a:rPr lang="zh-CN" altLang="en-US" sz="3200" b="1">
                <a:solidFill>
                  <a:srgbClr val="2E2C94"/>
                </a:solidFill>
                <a:effectLst/>
              </a:rPr>
              <a:t>小英雄</a:t>
            </a:r>
            <a:r>
              <a:rPr lang="en-US" altLang="zh-CN" sz="3200" b="1">
                <a:solidFill>
                  <a:srgbClr val="2E2C94"/>
                </a:solidFill>
                <a:effectLst/>
              </a:rPr>
              <a:t>”</a:t>
            </a:r>
            <a:r>
              <a:rPr lang="zh-CN" altLang="en-US" sz="3200" b="1">
                <a:solidFill>
                  <a:srgbClr val="2E2C94"/>
                </a:solidFill>
                <a:effectLst/>
              </a:rPr>
              <a:t>的形象，也写出了作者对于故乡的美好印象。</a:t>
            </a:r>
            <a:endParaRPr lang="zh-CN" altLang="en-US" sz="3200" b="1">
              <a:solidFill>
                <a:srgbClr val="2E2C94"/>
              </a:soli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408940" y="99060"/>
            <a:ext cx="3230880" cy="70675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p>
            <a:r>
              <a:rPr lang="zh-CN" altLang="en-US" sz="400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揣摩语句含义</a:t>
            </a:r>
            <a:endParaRPr lang="zh-CN" altLang="en-US" sz="400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66090" y="1223010"/>
            <a:ext cx="1158684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>
                <a:latin typeface="+mn-ea"/>
                <a:cs typeface="+mn-ea"/>
              </a:rPr>
              <a:t>1.</a:t>
            </a:r>
            <a:r>
              <a:rPr lang="zh-CN" altLang="en-US" sz="2800" b="1">
                <a:latin typeface="+mn-ea"/>
                <a:cs typeface="+mn-ea"/>
              </a:rPr>
              <a:t>他站住了，脸上现出欢喜和凄凉的神情；动着嘴唇，却没有作声。他的态度终于恭敬起来了，分明的叫道：</a:t>
            </a:r>
            <a:r>
              <a:rPr lang="en-US" altLang="zh-CN" sz="2800" b="1">
                <a:latin typeface="+mn-ea"/>
                <a:cs typeface="+mn-ea"/>
              </a:rPr>
              <a:t>“</a:t>
            </a:r>
            <a:r>
              <a:rPr lang="zh-CN" altLang="en-US" sz="2800" b="1">
                <a:latin typeface="+mn-ea"/>
                <a:cs typeface="+mn-ea"/>
              </a:rPr>
              <a:t>老爷！</a:t>
            </a:r>
            <a:r>
              <a:rPr lang="en-US" altLang="zh-CN" sz="2800" b="1">
                <a:latin typeface="+mn-ea"/>
                <a:cs typeface="+mn-ea"/>
              </a:rPr>
              <a:t>……”</a:t>
            </a:r>
            <a:endParaRPr lang="en-US" altLang="zh-CN" sz="2800" b="1">
              <a:latin typeface="+mn-ea"/>
              <a:cs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10260" y="2376170"/>
            <a:ext cx="10864850" cy="36347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lang="en-US" altLang="zh-CN" sz="3200" b="1">
                <a:latin typeface="+mn-ea"/>
                <a:cs typeface="+mn-ea"/>
              </a:rPr>
              <a:t> </a:t>
            </a:r>
            <a:r>
              <a:rPr lang="en-US" altLang="zh-CN" sz="3200" b="1">
                <a:solidFill>
                  <a:srgbClr val="0070C0"/>
                </a:solidFill>
                <a:latin typeface="+mn-ea"/>
                <a:cs typeface="+mn-ea"/>
              </a:rPr>
              <a:t>  </a:t>
            </a:r>
            <a:r>
              <a:rPr lang="en-US" altLang="zh-CN" sz="3200" b="1">
                <a:solidFill>
                  <a:srgbClr val="2E2C94"/>
                </a:solidFill>
                <a:latin typeface="+mn-ea"/>
                <a:cs typeface="+mn-ea"/>
              </a:rPr>
              <a:t> </a:t>
            </a:r>
            <a:r>
              <a:rPr lang="zh-CN" altLang="en-US" sz="3200" b="1">
                <a:solidFill>
                  <a:srgbClr val="2E2C94"/>
                </a:solidFill>
                <a:latin typeface="+mn-ea"/>
                <a:cs typeface="+mn-ea"/>
              </a:rPr>
              <a:t>这一段对于闰土的外貌和语言描写，突出地展现了闰土始则欢喜、继而犹豫、终究与</a:t>
            </a:r>
            <a:r>
              <a:rPr lang="en-US" altLang="zh-CN" sz="3200" b="1">
                <a:solidFill>
                  <a:srgbClr val="2E2C94"/>
                </a:solidFill>
                <a:latin typeface="+mn-ea"/>
                <a:cs typeface="+mn-ea"/>
              </a:rPr>
              <a:t>“</a:t>
            </a:r>
            <a:r>
              <a:rPr lang="zh-CN" altLang="en-US" sz="3200" b="1">
                <a:solidFill>
                  <a:srgbClr val="2E2C94"/>
                </a:solidFill>
                <a:latin typeface="+mn-ea"/>
                <a:cs typeface="+mn-ea"/>
              </a:rPr>
              <a:t>我</a:t>
            </a:r>
            <a:r>
              <a:rPr lang="en-US" altLang="zh-CN" sz="3200" b="1">
                <a:solidFill>
                  <a:srgbClr val="2E2C94"/>
                </a:solidFill>
                <a:latin typeface="+mn-ea"/>
                <a:cs typeface="+mn-ea"/>
              </a:rPr>
              <a:t>”</a:t>
            </a:r>
            <a:r>
              <a:rPr lang="zh-CN" altLang="en-US" sz="3200" b="1">
                <a:solidFill>
                  <a:srgbClr val="2E2C94"/>
                </a:solidFill>
                <a:latin typeface="+mn-ea"/>
                <a:cs typeface="+mn-ea"/>
              </a:rPr>
              <a:t>隔膜而称</a:t>
            </a:r>
            <a:r>
              <a:rPr lang="en-US" altLang="zh-CN" sz="3200" b="1">
                <a:solidFill>
                  <a:srgbClr val="2E2C94"/>
                </a:solidFill>
                <a:latin typeface="+mn-ea"/>
                <a:cs typeface="+mn-ea"/>
              </a:rPr>
              <a:t>“</a:t>
            </a:r>
            <a:r>
              <a:rPr lang="zh-CN" altLang="en-US" sz="3200" b="1">
                <a:solidFill>
                  <a:srgbClr val="2E2C94"/>
                </a:solidFill>
                <a:latin typeface="+mn-ea"/>
                <a:cs typeface="+mn-ea"/>
              </a:rPr>
              <a:t>我</a:t>
            </a:r>
            <a:r>
              <a:rPr lang="en-US" altLang="zh-CN" sz="3200" b="1">
                <a:solidFill>
                  <a:srgbClr val="2E2C94"/>
                </a:solidFill>
                <a:latin typeface="+mn-ea"/>
                <a:cs typeface="+mn-ea"/>
              </a:rPr>
              <a:t>”“</a:t>
            </a:r>
            <a:r>
              <a:rPr lang="zh-CN" altLang="en-US" sz="3200" b="1">
                <a:solidFill>
                  <a:srgbClr val="2E2C94"/>
                </a:solidFill>
                <a:latin typeface="+mn-ea"/>
                <a:cs typeface="+mn-ea"/>
              </a:rPr>
              <a:t>老爷</a:t>
            </a:r>
            <a:r>
              <a:rPr lang="en-US" altLang="zh-CN" sz="3200" b="1">
                <a:solidFill>
                  <a:srgbClr val="2E2C94"/>
                </a:solidFill>
                <a:latin typeface="+mn-ea"/>
                <a:cs typeface="+mn-ea"/>
              </a:rPr>
              <a:t>”</a:t>
            </a:r>
            <a:r>
              <a:rPr lang="zh-CN" altLang="en-US" sz="3200" b="1">
                <a:solidFill>
                  <a:srgbClr val="2E2C94"/>
                </a:solidFill>
                <a:latin typeface="+mn-ea"/>
                <a:cs typeface="+mn-ea"/>
              </a:rPr>
              <a:t>的过程。这里的描写，充满感情，既展现了闰土的心理活动，也间接写出了</a:t>
            </a:r>
            <a:r>
              <a:rPr lang="en-US" altLang="zh-CN" sz="3200" b="1">
                <a:solidFill>
                  <a:srgbClr val="2E2C94"/>
                </a:solidFill>
                <a:latin typeface="+mn-ea"/>
                <a:cs typeface="+mn-ea"/>
              </a:rPr>
              <a:t>“</a:t>
            </a:r>
            <a:r>
              <a:rPr lang="zh-CN" altLang="en-US" sz="3200" b="1">
                <a:solidFill>
                  <a:srgbClr val="2E2C94"/>
                </a:solidFill>
                <a:latin typeface="+mn-ea"/>
                <a:cs typeface="+mn-ea"/>
              </a:rPr>
              <a:t>我</a:t>
            </a:r>
            <a:r>
              <a:rPr lang="en-US" altLang="zh-CN" sz="3200" b="1">
                <a:solidFill>
                  <a:srgbClr val="2E2C94"/>
                </a:solidFill>
                <a:latin typeface="+mn-ea"/>
                <a:cs typeface="+mn-ea"/>
              </a:rPr>
              <a:t>”</a:t>
            </a:r>
            <a:r>
              <a:rPr lang="zh-CN" altLang="en-US" sz="3200" b="1">
                <a:solidFill>
                  <a:srgbClr val="2E2C94"/>
                </a:solidFill>
                <a:latin typeface="+mn-ea"/>
                <a:cs typeface="+mn-ea"/>
              </a:rPr>
              <a:t>的情感波动，令读者深受震动，从而和作者一样痛切地思索；这种隔膜是如何造成的？怎样才能打破这种隔膜？</a:t>
            </a:r>
            <a:endParaRPr lang="zh-CN" altLang="en-US" sz="3200" b="1">
              <a:solidFill>
                <a:srgbClr val="2E2C94"/>
              </a:solidFill>
              <a:latin typeface="+mn-ea"/>
              <a:cs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434975" y="13335"/>
            <a:ext cx="11291570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 sz="2800" b="1">
                <a:latin typeface="+mn-ea"/>
                <a:cs typeface="+mn-ea"/>
              </a:rPr>
              <a:t>2.</a:t>
            </a:r>
            <a:r>
              <a:rPr lang="zh-CN" altLang="en-US" sz="2800" b="1">
                <a:latin typeface="+mn-ea"/>
                <a:cs typeface="+mn-ea"/>
              </a:rPr>
              <a:t>老屋离我愈远了；故乡的山水也都渐渐远离了我，但我却并不感到怎样的留恋。我只觉得我四面有看不见的高墙，将我隔成孤身，使我非常气闷；那西瓜地上的银项圈的小英雄的影像，我本来十分清楚，现在却忽地模糊了，又使我非常的悲哀。</a:t>
            </a:r>
            <a:endParaRPr lang="zh-CN" altLang="en-US" sz="2800" b="1">
              <a:latin typeface="+mn-ea"/>
              <a:cs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34975" y="1828165"/>
            <a:ext cx="11291570" cy="4570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en-US" altLang="zh-CN" sz="3200"/>
              <a:t>        </a:t>
            </a:r>
            <a:r>
              <a:rPr lang="zh-CN" altLang="en-US" sz="3200" b="1">
                <a:solidFill>
                  <a:srgbClr val="2E2C94"/>
                </a:solidFill>
              </a:rPr>
              <a:t>这段话揭示了</a:t>
            </a:r>
            <a:r>
              <a:rPr lang="en-US" altLang="zh-CN" sz="3200" b="1">
                <a:solidFill>
                  <a:srgbClr val="2E2C94"/>
                </a:solidFill>
              </a:rPr>
              <a:t>“</a:t>
            </a:r>
            <a:r>
              <a:rPr lang="zh-CN" altLang="en-US" sz="3200" b="1">
                <a:solidFill>
                  <a:srgbClr val="2E2C94"/>
                </a:solidFill>
              </a:rPr>
              <a:t>我</a:t>
            </a:r>
            <a:r>
              <a:rPr lang="en-US" altLang="zh-CN" sz="3200" b="1">
                <a:solidFill>
                  <a:srgbClr val="2E2C94"/>
                </a:solidFill>
              </a:rPr>
              <a:t>”</a:t>
            </a:r>
            <a:r>
              <a:rPr lang="zh-CN" altLang="en-US" sz="3200" b="1">
                <a:solidFill>
                  <a:srgbClr val="2E2C94"/>
                </a:solidFill>
              </a:rPr>
              <a:t>对故乡的失望和悲哀之情。本来在</a:t>
            </a:r>
            <a:r>
              <a:rPr lang="en-US" altLang="zh-CN" sz="3200" b="1">
                <a:solidFill>
                  <a:srgbClr val="2E2C94"/>
                </a:solidFill>
              </a:rPr>
              <a:t>“</a:t>
            </a:r>
            <a:r>
              <a:rPr lang="zh-CN" altLang="en-US" sz="3200" b="1">
                <a:solidFill>
                  <a:srgbClr val="2E2C94"/>
                </a:solidFill>
              </a:rPr>
              <a:t>我</a:t>
            </a:r>
            <a:r>
              <a:rPr lang="en-US" altLang="zh-CN" sz="3200" b="1">
                <a:solidFill>
                  <a:srgbClr val="2E2C94"/>
                </a:solidFill>
              </a:rPr>
              <a:t>”</a:t>
            </a:r>
            <a:r>
              <a:rPr lang="zh-CN" altLang="en-US" sz="3200" b="1">
                <a:solidFill>
                  <a:srgbClr val="2E2C94"/>
                </a:solidFill>
              </a:rPr>
              <a:t>心目中，故乡是非常美好的。然后这次回乡的见闻却使之前的印象破灭了。故乡人与人之间、</a:t>
            </a:r>
            <a:r>
              <a:rPr lang="en-US" altLang="zh-CN" sz="3200" b="1">
                <a:solidFill>
                  <a:srgbClr val="2E2C94"/>
                </a:solidFill>
              </a:rPr>
              <a:t>“</a:t>
            </a:r>
            <a:r>
              <a:rPr lang="zh-CN" altLang="en-US" sz="3200" b="1">
                <a:solidFill>
                  <a:srgbClr val="2E2C94"/>
                </a:solidFill>
              </a:rPr>
              <a:t>我</a:t>
            </a:r>
            <a:r>
              <a:rPr lang="en-US" altLang="zh-CN" sz="3200" b="1">
                <a:solidFill>
                  <a:srgbClr val="2E2C94"/>
                </a:solidFill>
              </a:rPr>
              <a:t>”</a:t>
            </a:r>
            <a:r>
              <a:rPr lang="zh-CN" altLang="en-US" sz="3200" b="1">
                <a:solidFill>
                  <a:srgbClr val="2E2C94"/>
                </a:solidFill>
              </a:rPr>
              <a:t>与故乡人之间，充满隔膜，所以才会有</a:t>
            </a:r>
            <a:r>
              <a:rPr lang="en-US" altLang="zh-CN" sz="3200" b="1">
                <a:solidFill>
                  <a:srgbClr val="2E2C94"/>
                </a:solidFill>
              </a:rPr>
              <a:t>“</a:t>
            </a:r>
            <a:r>
              <a:rPr lang="zh-CN" altLang="en-US" sz="3200" b="1">
                <a:solidFill>
                  <a:srgbClr val="2E2C94"/>
                </a:solidFill>
              </a:rPr>
              <a:t>只觉得我四面有看不见的高墙，将我隔成孤身，使我非常气闷</a:t>
            </a:r>
            <a:r>
              <a:rPr lang="en-US" altLang="zh-CN" sz="3200" b="1">
                <a:solidFill>
                  <a:srgbClr val="2E2C94"/>
                </a:solidFill>
              </a:rPr>
              <a:t>”</a:t>
            </a:r>
            <a:r>
              <a:rPr lang="zh-CN" altLang="en-US" sz="3200" b="1">
                <a:solidFill>
                  <a:srgbClr val="2E2C94"/>
                </a:solidFill>
              </a:rPr>
              <a:t>的感觉。而少年时期活泼可爱的小伙伴闰土更是变成了另外一个</a:t>
            </a:r>
            <a:r>
              <a:rPr lang="en-US" altLang="zh-CN" sz="3200" b="1">
                <a:solidFill>
                  <a:srgbClr val="2E2C94"/>
                </a:solidFill>
              </a:rPr>
              <a:t>“</a:t>
            </a:r>
            <a:r>
              <a:rPr lang="zh-CN" altLang="en-US" sz="3200" b="1">
                <a:solidFill>
                  <a:srgbClr val="2E2C94"/>
                </a:solidFill>
              </a:rPr>
              <a:t>辛苦麻木</a:t>
            </a:r>
            <a:r>
              <a:rPr lang="en-US" altLang="zh-CN" sz="3200" b="1">
                <a:solidFill>
                  <a:srgbClr val="2E2C94"/>
                </a:solidFill>
              </a:rPr>
              <a:t>”</a:t>
            </a:r>
            <a:r>
              <a:rPr lang="zh-CN" altLang="en-US" sz="3200" b="1">
                <a:solidFill>
                  <a:srgbClr val="2E2C94"/>
                </a:solidFill>
              </a:rPr>
              <a:t>的人，浑浑噩噩的活着。</a:t>
            </a:r>
            <a:r>
              <a:rPr lang="en-US" altLang="zh-CN" sz="3200" b="1">
                <a:solidFill>
                  <a:srgbClr val="2E2C94"/>
                </a:solidFill>
              </a:rPr>
              <a:t>“</a:t>
            </a:r>
            <a:r>
              <a:rPr lang="zh-CN" altLang="en-US" sz="3200" b="1">
                <a:solidFill>
                  <a:srgbClr val="2E2C94"/>
                </a:solidFill>
              </a:rPr>
              <a:t>我</a:t>
            </a:r>
            <a:r>
              <a:rPr lang="en-US" altLang="zh-CN" sz="3200" b="1">
                <a:solidFill>
                  <a:srgbClr val="2E2C94"/>
                </a:solidFill>
              </a:rPr>
              <a:t>”</a:t>
            </a:r>
            <a:r>
              <a:rPr lang="zh-CN" altLang="en-US" sz="3200" b="1">
                <a:solidFill>
                  <a:srgbClr val="2E2C94"/>
                </a:solidFill>
              </a:rPr>
              <a:t>对故乡人的生活现状和命运感到痛苦和悲哀。</a:t>
            </a:r>
            <a:endParaRPr lang="zh-CN" altLang="en-US" sz="3200" b="1">
              <a:solidFill>
                <a:srgbClr val="2E2C94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5476" name="矩形 105475"/>
          <p:cNvSpPr/>
          <p:nvPr/>
        </p:nvSpPr>
        <p:spPr>
          <a:xfrm>
            <a:off x="1060450" y="1184275"/>
            <a:ext cx="10069195" cy="44900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zh-CN" altLang="en-US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　　</a:t>
            </a:r>
            <a:r>
              <a:rPr lang="zh-CN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n-ea"/>
              </a:rPr>
              <a:t>小说</a:t>
            </a:r>
            <a:r>
              <a:rPr lang="zh-CN" altLang="en-US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n-ea"/>
              </a:rPr>
              <a:t>通过</a:t>
            </a:r>
            <a:r>
              <a:rPr lang="zh-CN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n-ea"/>
              </a:rPr>
              <a:t>闰土和杨二嫂</a:t>
            </a:r>
            <a:r>
              <a:rPr lang="en-US" altLang="zh-CN" sz="4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n-ea"/>
              </a:rPr>
              <a:t>20</a:t>
            </a:r>
            <a:r>
              <a:rPr lang="zh-CN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n-ea"/>
              </a:rPr>
              <a:t>年前后的变化</a:t>
            </a:r>
            <a:r>
              <a:rPr lang="en-US" altLang="zh-CN" sz="4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n-ea"/>
              </a:rPr>
              <a:t>,</a:t>
            </a:r>
            <a:r>
              <a:rPr lang="zh-CN" altLang="en-US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n-ea"/>
              </a:rPr>
              <a:t>描绘了</a:t>
            </a:r>
            <a:r>
              <a:rPr lang="zh-CN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n-ea"/>
              </a:rPr>
              <a:t>辛亥革命后十年间中国农村衰败、萧条、日趋破产的悲惨景象</a:t>
            </a:r>
            <a:r>
              <a:rPr lang="en-US" altLang="zh-CN" sz="4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n-ea"/>
              </a:rPr>
              <a:t>,</a:t>
            </a:r>
            <a:r>
              <a:rPr lang="zh-CN" altLang="en-US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n-ea"/>
              </a:rPr>
              <a:t>揭露了</a:t>
            </a:r>
            <a:r>
              <a:rPr lang="zh-CN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n-ea"/>
              </a:rPr>
              <a:t>广大农民生活痛苦的根源</a:t>
            </a:r>
            <a:r>
              <a:rPr lang="en-US" altLang="zh-CN" sz="4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n-ea"/>
              </a:rPr>
              <a:t>,</a:t>
            </a:r>
            <a:r>
              <a:rPr lang="zh-CN" altLang="en-US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n-ea"/>
              </a:rPr>
              <a:t>表达了</a:t>
            </a:r>
            <a:r>
              <a:rPr lang="zh-CN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+mn-ea"/>
              </a:rPr>
              <a:t>作者改造旧社会、创造新生活的强烈愿望。</a:t>
            </a:r>
            <a:endParaRPr lang="zh-CN" altLang="en-U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+mn-ea"/>
            </a:endParaRPr>
          </a:p>
        </p:txBody>
      </p:sp>
      <p:sp>
        <p:nvSpPr>
          <p:cNvPr id="73730" name="文本框 105476"/>
          <p:cNvSpPr txBox="1"/>
          <p:nvPr/>
        </p:nvSpPr>
        <p:spPr>
          <a:xfrm>
            <a:off x="1917562" y="260398"/>
            <a:ext cx="4053638" cy="7556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sz="4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中心思想：</a:t>
            </a:r>
            <a:endParaRPr lang="zh-CN" altLang="en-US" sz="48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6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图片包含 天空&#10;&#10;已生成高可信度的说明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0"/>
            <a:ext cx="12190413" cy="6857107"/>
          </a:xfrm>
          <a:prstGeom prst="rect">
            <a:avLst/>
          </a:prstGeom>
        </p:spPr>
      </p:pic>
      <p:sp>
        <p:nvSpPr>
          <p:cNvPr id="13" name="TextBox 7"/>
          <p:cNvSpPr txBox="1"/>
          <p:nvPr/>
        </p:nvSpPr>
        <p:spPr>
          <a:xfrm>
            <a:off x="2945130" y="2202180"/>
            <a:ext cx="6124575" cy="1281430"/>
          </a:xfrm>
          <a:prstGeom prst="rect">
            <a:avLst/>
          </a:prstGeom>
          <a:noFill/>
        </p:spPr>
        <p:txBody>
          <a:bodyPr wrap="square" lIns="51423" tIns="25711" rIns="51423" bIns="25711" rtlCol="0">
            <a:spAutoFit/>
          </a:bodyPr>
          <a:lstStyle>
            <a:defPPr>
              <a:defRPr lang="zh-CN"/>
            </a:defPPr>
            <a:lvl1pPr>
              <a:defRPr sz="5000" b="1">
                <a:solidFill>
                  <a:schemeClr val="bg1"/>
                </a:solidFill>
                <a:latin typeface="+mn-ea"/>
                <a:ea typeface="+mn-ea"/>
              </a:defRPr>
            </a:lvl1pPr>
          </a:lstStyle>
          <a:p>
            <a:pPr algn="ctr"/>
            <a:r>
              <a:rPr lang="zh-CN" altLang="en-US" sz="8000" spc="600" dirty="0">
                <a:solidFill>
                  <a:srgbClr val="01808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同学们下课</a:t>
            </a:r>
            <a:endParaRPr lang="zh-CN" altLang="zh-CN" sz="8000" spc="600" dirty="0">
              <a:solidFill>
                <a:srgbClr val="01808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2" decel="533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tags/tag1.xml><?xml version="1.0" encoding="utf-8"?>
<p:tagLst xmlns:p="http://schemas.openxmlformats.org/presentationml/2006/main">
  <p:tag name="KSO_WM_SLIDE_MODEL_TYPE" val="timeline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7517</Words>
  <Application>WPS 演示</Application>
  <PresentationFormat>自定义</PresentationFormat>
  <Paragraphs>766</Paragraphs>
  <Slides>59</Slides>
  <Notes>24</Notes>
  <HiddenSlides>0</HiddenSlides>
  <MMClips>1</MMClips>
  <ScaleCrop>false</ScaleCrop>
  <HeadingPairs>
    <vt:vector size="8" baseType="variant">
      <vt:variant>
        <vt:lpstr>已用的字体</vt:lpstr>
      </vt:variant>
      <vt:variant>
        <vt:i4>29</vt:i4>
      </vt:variant>
      <vt:variant>
        <vt:lpstr>主题</vt:lpstr>
      </vt:variant>
      <vt:variant>
        <vt:i4>10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59</vt:i4>
      </vt:variant>
    </vt:vector>
  </HeadingPairs>
  <TitlesOfParts>
    <vt:vector size="100" baseType="lpstr">
      <vt:lpstr>Arial</vt:lpstr>
      <vt:lpstr>宋体</vt:lpstr>
      <vt:lpstr>Wingdings</vt:lpstr>
      <vt:lpstr>Calibri</vt:lpstr>
      <vt:lpstr>Impact</vt:lpstr>
      <vt:lpstr>Signika</vt:lpstr>
      <vt:lpstr>Open Sans Extrabold</vt:lpstr>
      <vt:lpstr>LiHei Pro</vt:lpstr>
      <vt:lpstr>迷你简汉真广标</vt:lpstr>
      <vt:lpstr>ITC Avant Garde Std Bk</vt:lpstr>
      <vt:lpstr>钟齐段宁行书</vt:lpstr>
      <vt:lpstr>Times New Roman</vt:lpstr>
      <vt:lpstr>楷体_GB2312</vt:lpstr>
      <vt:lpstr>黑体</vt:lpstr>
      <vt:lpstr>华文中宋</vt:lpstr>
      <vt:lpstr>新宋体</vt:lpstr>
      <vt:lpstr>微软雅黑</vt:lpstr>
      <vt:lpstr>Arial Unicode MS</vt:lpstr>
      <vt:lpstr>Century Gothic</vt:lpstr>
      <vt:lpstr>等线</vt:lpstr>
      <vt:lpstr>Wingdings 2</vt:lpstr>
      <vt:lpstr>幼圆</vt:lpstr>
      <vt:lpstr>华文新魏</vt:lpstr>
      <vt:lpstr>华文细黑</vt:lpstr>
      <vt:lpstr>Verdana</vt:lpstr>
      <vt:lpstr>隶书</vt:lpstr>
      <vt:lpstr>Symbol</vt:lpstr>
      <vt:lpstr>Wingdings</vt:lpstr>
      <vt:lpstr>Segoe Print</vt:lpstr>
      <vt:lpstr>Office 主题​​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Office Theme</vt:lpstr>
      <vt:lpstr>PowerPoint.Slide.8</vt:lpstr>
      <vt:lpstr>Paint.Picture</vt:lpstr>
      <vt:lpstr>PowerPoint 演示文稿</vt:lpstr>
      <vt:lpstr>作者简介及作品整理</vt:lpstr>
      <vt:lpstr>        小说以塑造典型人物形象为中心，通过完整的故事情节和典型的环境描写来反映复杂的社会生活。</vt:lpstr>
      <vt:lpstr>PowerPoint 演示文稿</vt:lpstr>
      <vt:lpstr> 考点及常见题型分析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环境描写</vt:lpstr>
      <vt:lpstr>PowerPoint 演示文稿</vt:lpstr>
      <vt:lpstr>PowerPoint 演示文稿</vt:lpstr>
      <vt:lpstr>PowerPoint 演示文稿</vt:lpstr>
      <vt:lpstr>PowerPoint 演示文稿</vt:lpstr>
      <vt:lpstr>   词语语境义及作用</vt:lpstr>
      <vt:lpstr>     对主旨的把握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时代背景</vt:lpstr>
      <vt:lpstr>PowerPoint 演示文稿</vt:lpstr>
      <vt:lpstr>PowerPoint 演示文稿</vt:lpstr>
      <vt:lpstr>PowerPoint 演示文稿</vt:lpstr>
      <vt:lpstr>思考</vt:lpstr>
      <vt:lpstr>PowerPoint 演示文稿</vt:lpstr>
      <vt:lpstr>一.梳理故乡变化</vt:lpstr>
      <vt:lpstr>PowerPoint 演示文稿</vt:lpstr>
      <vt:lpstr>闰土的变化</vt:lpstr>
      <vt:lpstr>PowerPoint 演示文稿</vt:lpstr>
      <vt:lpstr>PowerPoint 演示文稿</vt:lpstr>
      <vt:lpstr>PowerPoint 演示文稿</vt:lpstr>
      <vt:lpstr>PowerPoint 演示文稿</vt:lpstr>
      <vt:lpstr>人物分析</vt:lpstr>
      <vt:lpstr>杨二嫂的变化</vt:lpstr>
      <vt:lpstr>朗读39-52段和83段思考</vt:lpstr>
      <vt:lpstr>PowerPoint 演示文稿</vt:lpstr>
      <vt:lpstr>语言</vt:lpstr>
      <vt:lpstr>动作</vt:lpstr>
      <vt:lpstr>动作</vt:lpstr>
      <vt:lpstr>小结</vt:lpstr>
      <vt:lpstr>思考</vt:lpstr>
      <vt:lpstr>PowerPoint 演示文稿</vt:lpstr>
      <vt:lpstr>PowerPoint 演示文稿</vt:lpstr>
      <vt:lpstr>探究主题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小    结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小学二年级语文课件范本PPT《回乡偶书》</dc:title>
  <dc:creator>lzj</dc:creator>
  <cp:lastModifiedBy>向日葵</cp:lastModifiedBy>
  <cp:revision>3242</cp:revision>
  <dcterms:created xsi:type="dcterms:W3CDTF">2015-12-01T09:06:00Z</dcterms:created>
  <dcterms:modified xsi:type="dcterms:W3CDTF">2018-11-01T02:24:49Z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2052-10.1.0.7521</vt:lpwstr>
  </property>
</Properties>
</file>