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9.xml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542896" y="803300"/>
            <a:ext cx="4291108" cy="62509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000" b="0" i="0" dirty="0">
                <a:solidFill>
                  <a:srgbClr val="3B00FF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人教版数学九年级上册</a:t>
            </a:r>
            <a:endParaRPr lang="zh-CN" altLang="en-US" sz="3000" b="0" i="0" dirty="0">
              <a:solidFill>
                <a:srgbClr val="3B00FF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2"/>
          <p:cNvSpPr txBox="1"/>
          <p:nvPr/>
        </p:nvSpPr>
        <p:spPr>
          <a:xfrm>
            <a:off x="1127255" y="1729550"/>
            <a:ext cx="9573501" cy="107413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6100" b="0" i="0" dirty="0">
                <a:solidFill>
                  <a:srgbClr val="333333">
                    <a:alpha val="100000"/>
                  </a:srgbClr>
                </a:solidFill>
                <a:effectLst>
                  <a:outerShdw blurRad="28575" dist="57150" dir="2700000" rotWithShape="0">
                    <a:srgbClr val="333333">
                      <a:alpha val="40000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第二十一章  一元二次方程</a:t>
            </a:r>
            <a:endParaRPr lang="zh-CN" altLang="en-US" sz="6100" b="0" i="0" dirty="0">
              <a:solidFill>
                <a:srgbClr val="333333">
                  <a:alpha val="100000"/>
                </a:srgbClr>
              </a:solidFill>
              <a:effectLst>
                <a:outerShdw blurRad="28575" dist="57150" dir="2700000" rotWithShape="0">
                  <a:srgbClr val="333333">
                    <a:alpha val="40000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文本3"/>
          <p:cNvSpPr txBox="1"/>
          <p:nvPr/>
        </p:nvSpPr>
        <p:spPr>
          <a:xfrm>
            <a:off x="2333873" y="3267018"/>
            <a:ext cx="6760293" cy="90030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49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21.2  解一元二次方程</a:t>
            </a:r>
            <a:endParaRPr lang="zh-CN" altLang="en-US" sz="4900" b="0" i="0" dirty="0">
              <a:solidFill>
                <a:srgbClr val="FF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文本4"/>
          <p:cNvSpPr txBox="1"/>
          <p:nvPr/>
        </p:nvSpPr>
        <p:spPr>
          <a:xfrm>
            <a:off x="1828867" y="4629760"/>
            <a:ext cx="9493968" cy="76993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4000" b="0" i="0" dirty="0">
                <a:solidFill>
                  <a:srgbClr val="3B00FF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21.2.4  一元二次方程的根与系数的关系</a:t>
            </a:r>
            <a:endParaRPr lang="zh-CN" altLang="en-US" sz="4000" b="0" i="0" dirty="0">
              <a:solidFill>
                <a:srgbClr val="3B00FF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77479" y="542734"/>
            <a:ext cx="8703014" cy="522284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1.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一元二次方程的求根公式是什么？</a:t>
            </a:r>
            <a:endParaRPr lang="zh-CN" altLang="en-US" sz="3800" b="0" i="0" dirty="0">
              <a:solidFill>
                <a:srgbClr val="00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3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8528" y="1069238"/>
            <a:ext cx="5173666" cy="1281541"/>
          </a:xfrm>
          <a:prstGeom prst="rect">
            <a:avLst/>
          </a:prstGeom>
        </p:spPr>
      </p:pic>
      <p:sp>
        <p:nvSpPr>
          <p:cNvPr id="4" name="形状2"/>
          <p:cNvSpPr txBox="1"/>
          <p:nvPr/>
        </p:nvSpPr>
        <p:spPr>
          <a:xfrm>
            <a:off x="188013" y="5849159"/>
            <a:ext cx="12466663" cy="2060572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800" b="0" i="0" dirty="0">
                <a:solidFill>
                  <a:srgbClr val="269999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想一想：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方程的两根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700" b="1" i="0" baseline="-25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和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700" b="1" i="0" baseline="-25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与系数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a,b,c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还有其它关系吗？</a:t>
            </a:r>
            <a:endParaRPr lang="zh-CN" altLang="en-US" sz="3800" b="0" i="0" dirty="0">
              <a:solidFill>
                <a:srgbClr val="00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形状3"/>
          <p:cNvSpPr txBox="1"/>
          <p:nvPr/>
        </p:nvSpPr>
        <p:spPr>
          <a:xfrm>
            <a:off x="320621" y="2457898"/>
            <a:ext cx="12319397" cy="865184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5600"/>
              </a:lnSpc>
            </a:pP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2.如何用判别式 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</a:t>
            </a:r>
            <a:r>
              <a:rPr lang="zh-CN" altLang="en-US" sz="4700" b="1" i="0" baseline="30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- 4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ac 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来判断一元二次方程根的情况？</a:t>
            </a:r>
            <a:endParaRPr lang="zh-CN" altLang="en-US" sz="3800" b="0" i="0" dirty="0">
              <a:solidFill>
                <a:srgbClr val="00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形状4"/>
          <p:cNvSpPr txBox="1"/>
          <p:nvPr/>
        </p:nvSpPr>
        <p:spPr>
          <a:xfrm>
            <a:off x="320307" y="3265922"/>
            <a:ext cx="10346326" cy="2501903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5500"/>
              </a:lnSpc>
            </a:pP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对一元二次方程： </a:t>
            </a: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ax</a:t>
            </a:r>
            <a:r>
              <a:rPr lang="zh-CN" altLang="en-US" sz="4700" b="1" i="0" baseline="30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+ </a:t>
            </a: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bx 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</a:t>
            </a: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c 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= 0(</a:t>
            </a: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≠0)</a:t>
            </a:r>
            <a:endParaRPr lang="zh-CN" altLang="en-US" sz="3800" b="1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algn="l">
              <a:lnSpc>
                <a:spcPts val="5500"/>
              </a:lnSpc>
            </a:pP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</a:t>
            </a:r>
            <a:r>
              <a:rPr lang="zh-CN" altLang="en-US" sz="4700" b="1" i="0" baseline="30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- 4</a:t>
            </a: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ac 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&gt; 0 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时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,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方程有两个不相等的实数根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</a:t>
            </a:r>
            <a:endParaRPr lang="zh-CN" altLang="en-US" sz="3800" b="0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algn="l">
              <a:lnSpc>
                <a:spcPts val="5500"/>
              </a:lnSpc>
            </a:pP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</a:t>
            </a:r>
            <a:r>
              <a:rPr lang="zh-CN" altLang="en-US" sz="4700" b="1" i="0" baseline="30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- 4</a:t>
            </a: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ac = 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0 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时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,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方程有两个相等的实数根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</a:t>
            </a:r>
            <a:endParaRPr lang="zh-CN" altLang="en-US" sz="3800" b="0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algn="l">
              <a:lnSpc>
                <a:spcPts val="5500"/>
              </a:lnSpc>
            </a:pP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</a:t>
            </a:r>
            <a:r>
              <a:rPr lang="zh-CN" altLang="en-US" sz="4700" b="1" i="0" baseline="30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- 4</a:t>
            </a:r>
            <a:r>
              <a:rPr lang="zh-CN" altLang="en-US" sz="3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ac </a:t>
            </a:r>
            <a:r>
              <a:rPr lang="zh-CN" altLang="en-US" sz="3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&lt; 0 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时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,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方程无实数根</a:t>
            </a:r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</a:t>
            </a:r>
            <a:endParaRPr lang="zh-CN" altLang="en-US" sz="3800" b="0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435292" y="627031"/>
            <a:ext cx="11553825" cy="222432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300"/>
              </a:lnSpc>
            </a:pPr>
            <a:r>
              <a:rPr lang="zh-CN" altLang="en-US" sz="3600" b="1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  一般的一元二次</a:t>
            </a:r>
            <a:r>
              <a:rPr lang="zh-CN" altLang="en-US" sz="3600" b="0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方程</a:t>
            </a:r>
            <a:r>
              <a:rPr lang="zh-CN" altLang="en-US" sz="3600" b="1" i="1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ax</a:t>
            </a:r>
            <a:r>
              <a:rPr lang="zh-CN" altLang="en-US" sz="3600" b="1" i="0" baseline="3000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2</a:t>
            </a:r>
            <a:r>
              <a:rPr lang="zh-CN" altLang="en-US" sz="3600" b="1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+</a:t>
            </a:r>
            <a:r>
              <a:rPr lang="zh-CN" altLang="en-US" sz="3600" b="1" i="1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bx</a:t>
            </a:r>
            <a:r>
              <a:rPr lang="zh-CN" altLang="en-US" sz="3600" b="1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+</a:t>
            </a:r>
            <a:r>
              <a:rPr lang="zh-CN" altLang="en-US" sz="3600" b="1" i="1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c</a:t>
            </a:r>
            <a:r>
              <a:rPr lang="zh-CN" altLang="en-US" sz="3600" b="1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=0（</a:t>
            </a: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楷体_GB2312"/>
                <a:ea typeface="楷体_GB2312"/>
              </a:rPr>
              <a:t>a≠0</a:t>
            </a:r>
            <a:r>
              <a:rPr lang="zh-CN" altLang="en-US" sz="3600" b="1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） </a:t>
            </a:r>
            <a:r>
              <a:rPr lang="zh-CN" altLang="en-US" sz="3600" b="0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中, </a:t>
            </a:r>
            <a:r>
              <a:rPr lang="zh-CN" altLang="en-US" sz="3600" b="1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二次项系数</a:t>
            </a:r>
            <a:r>
              <a:rPr lang="zh-CN" altLang="en-US" sz="3600" b="1" i="1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a</a:t>
            </a:r>
            <a:r>
              <a:rPr lang="zh-CN" altLang="en-US" sz="3600" b="1" i="0" dirty="0">
                <a:solidFill>
                  <a:srgbClr val="3D82BF">
                    <a:alpha val="100000"/>
                  </a:srgbClr>
                </a:solidFill>
                <a:latin typeface="楷体_GB2312"/>
                <a:ea typeface="楷体_GB2312"/>
              </a:rPr>
              <a:t>未必是1,它的两个根的和、积与系数又有怎样的关系呢？</a:t>
            </a:r>
            <a:endParaRPr lang="zh-CN" altLang="en-US" sz="3600" b="1" i="0" dirty="0">
              <a:solidFill>
                <a:srgbClr val="3D82BF">
                  <a:alpha val="100000"/>
                </a:srgbClr>
              </a:solidFill>
              <a:latin typeface="楷体_GB2312"/>
              <a:ea typeface="楷体_GB2312"/>
            </a:endParaRPr>
          </a:p>
        </p:txBody>
      </p:sp>
      <p:sp>
        <p:nvSpPr>
          <p:cNvPr id="3" name="形状1"/>
          <p:cNvSpPr txBox="1"/>
          <p:nvPr/>
        </p:nvSpPr>
        <p:spPr>
          <a:xfrm>
            <a:off x="14659" y="13983"/>
            <a:ext cx="2001660" cy="489880"/>
          </a:xfrm>
          <a:prstGeom prst="rect">
            <a:avLst/>
          </a:prstGeom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4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探究新知</a:t>
            </a:r>
            <a:endParaRPr lang="zh-CN" altLang="en-US" sz="3400" b="1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982875" y="2423970"/>
            <a:ext cx="3688080" cy="760052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400"/>
              </a:lnSpc>
            </a:pPr>
            <a:r>
              <a:rPr lang="zh-CN" altLang="en-US" sz="3000" b="1" i="0" dirty="0">
                <a:solidFill>
                  <a:srgbClr val="3B00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根据求根公式可知，</a:t>
            </a:r>
            <a:endParaRPr lang="zh-CN" altLang="en-US" sz="3000" b="1" i="0" dirty="0">
              <a:solidFill>
                <a:srgbClr val="3B00FF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5" name="公式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593" y="3183617"/>
            <a:ext cx="4408894" cy="1841249"/>
          </a:xfrm>
          <a:prstGeom prst="rect">
            <a:avLst/>
          </a:prstGeom>
        </p:spPr>
      </p:pic>
      <p:pic>
        <p:nvPicPr>
          <p:cNvPr id="6" name="公式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5735" y="3183522"/>
            <a:ext cx="4860855" cy="2030016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1119873" y="5213223"/>
            <a:ext cx="9784080" cy="93089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5800"/>
              </a:lnSpc>
            </a:pPr>
            <a:r>
              <a:rPr lang="zh-CN" altLang="en-US" sz="3900" b="1" i="0" dirty="0">
                <a:solidFill>
                  <a:srgbClr val="3B00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下面通过视频来了解数学家的探索过程吧！</a:t>
            </a:r>
            <a:endParaRPr lang="zh-CN" altLang="en-US" sz="3900" b="1" i="0" dirty="0">
              <a:solidFill>
                <a:srgbClr val="3B00FF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9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911" tmFilter="0,0; 0.14,0.36; 0.43,0.73; 0.71,0.91; 1.0,1.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.0,0.0; 0.25,0.07; 0.50,0.2; 0.75,0.467; 1.0,1.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 fill="hold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 fill="hold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2" tmFilter="0, 0; 0.125,0.2665; 0.25,0.4; 0.375,0.465; 0.5,0.5;  0.625,0.535; 0.75,0.6; 0.875,0.7335; 1,1" fill="hold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13" fill="hold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83" fill="hold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3" fill="hold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83" fill="hold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 fill="hold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83" fill="hold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 fill="hold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83" fill="hold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659006" y="758628"/>
            <a:ext cx="11441906" cy="998534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40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一元二次方程的根与系数的关系 （韦达定理）</a:t>
            </a:r>
            <a:endParaRPr lang="zh-CN" altLang="en-US" sz="40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形状2"/>
          <p:cNvSpPr txBox="1"/>
          <p:nvPr/>
        </p:nvSpPr>
        <p:spPr>
          <a:xfrm>
            <a:off x="658568" y="1648406"/>
            <a:ext cx="10526516" cy="2782891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228B8B">
                <a:alpha val="10000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5400"/>
              </a:lnSpc>
            </a:pPr>
            <a:r>
              <a:rPr lang="zh-CN" altLang="en-US" sz="36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   如果</a:t>
            </a:r>
            <a:r>
              <a:rPr lang="zh-CN" altLang="en-US" sz="3600" b="0" i="1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6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ax</a:t>
            </a:r>
            <a:r>
              <a:rPr lang="zh-CN" altLang="en-US" sz="4500" b="1" i="0" baseline="30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</a:t>
            </a:r>
            <a:r>
              <a:rPr lang="zh-CN" altLang="en-US" sz="36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bx</a:t>
            </a: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</a:t>
            </a:r>
            <a:r>
              <a:rPr lang="zh-CN" altLang="en-US" sz="36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c</a:t>
            </a: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=0(</a:t>
            </a:r>
            <a:r>
              <a:rPr lang="zh-CN" altLang="en-US" sz="36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a</a:t>
            </a: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≠0)</a:t>
            </a:r>
            <a:r>
              <a:rPr lang="zh-CN" altLang="en-US" sz="36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的两个根为</a:t>
            </a:r>
            <a:r>
              <a:rPr lang="zh-CN" altLang="en-US" sz="36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500" b="1" i="0" baseline="-25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zh-CN" altLang="en-US" sz="36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36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500" b="1" i="0" baseline="-25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6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，那么</a:t>
            </a:r>
            <a:endParaRPr lang="zh-CN" altLang="en-US" sz="3600" b="0" i="0" dirty="0">
              <a:solidFill>
                <a:srgbClr val="FF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algn="l"/>
          </a:p>
          <a:p>
            <a:pPr marL="0" algn="l">
              <a:lnSpc>
                <a:spcPts val="4300"/>
              </a:lnSpc>
            </a:pPr>
            <a:r>
              <a:rPr lang="zh-CN" altLang="en-US" sz="3600" b="0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endParaRPr lang="zh-CN" altLang="en-US" sz="3600" b="0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4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847" y="2330282"/>
            <a:ext cx="3710245" cy="1700212"/>
          </a:xfrm>
          <a:prstGeom prst="rect">
            <a:avLst/>
          </a:prstGeom>
        </p:spPr>
      </p:pic>
      <p:grpSp>
        <p:nvGrpSpPr>
          <p:cNvPr id="5" name="组合1"/>
          <p:cNvGrpSpPr/>
          <p:nvPr/>
        </p:nvGrpSpPr>
        <p:grpSpPr>
          <a:xfrm>
            <a:off x="7515" y="4480789"/>
            <a:ext cx="2797771" cy="978160"/>
            <a:chOff x="0" y="0"/>
            <a:chExt cx="2797771" cy="978160"/>
          </a:xfrm>
        </p:grpSpPr>
        <p:sp>
          <p:nvSpPr>
            <p:cNvPr id="6" name="形状9"/>
            <p:cNvSpPr txBox="1"/>
            <p:nvPr/>
          </p:nvSpPr>
          <p:spPr>
            <a:xfrm>
              <a:off x="0" y="0"/>
              <a:ext cx="1778627" cy="978160"/>
            </a:xfrm>
            <a:custGeom>
              <a:avLst/>
              <a:gdLst>
                <a:gd name="connsiteX0" fmla="*/ 889314 w 1778627"/>
                <a:gd name="connsiteY0" fmla="*/ 0 h 978160"/>
                <a:gd name="connsiteX1" fmla="*/ 1380468 w 1778627"/>
                <a:gd name="connsiteY1" fmla="*/ 0 h 978160"/>
                <a:gd name="connsiteX2" fmla="*/ 1778627 w 1778627"/>
                <a:gd name="connsiteY2" fmla="*/ 759192 h 978160"/>
                <a:gd name="connsiteX3" fmla="*/ 398159 w 1778627"/>
                <a:gd name="connsiteY3" fmla="*/ 978160 h 978160"/>
                <a:gd name="connsiteX4" fmla="*/ 0 w 1778627"/>
                <a:gd name="connsiteY4" fmla="*/ 218969 h 978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8627" h="978160">
                  <a:moveTo>
                    <a:pt x="889314" y="0"/>
                  </a:moveTo>
                  <a:cubicBezTo>
                    <a:pt x="1380468" y="0"/>
                    <a:pt x="1778627" y="218969"/>
                    <a:pt x="1778627" y="489080"/>
                  </a:cubicBezTo>
                  <a:cubicBezTo>
                    <a:pt x="1778627" y="759192"/>
                    <a:pt x="1380468" y="978160"/>
                    <a:pt x="889314" y="978160"/>
                  </a:cubicBezTo>
                  <a:cubicBezTo>
                    <a:pt x="398159" y="978160"/>
                    <a:pt x="0" y="759192"/>
                    <a:pt x="0" y="489080"/>
                  </a:cubicBezTo>
                  <a:cubicBezTo>
                    <a:pt x="0" y="218969"/>
                    <a:pt x="398159" y="0"/>
                    <a:pt x="889314" y="0"/>
                  </a:cubicBezTo>
                  <a:close/>
                </a:path>
              </a:pathLst>
            </a:custGeom>
            <a:solidFill>
              <a:srgbClr val="EB2A03">
                <a:alpha val="100000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700" b="0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 </a:t>
              </a:r>
              <a:endParaRPr lang="zh-CN" altLang="en-US" sz="2700" b="0" i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</a:endParaRPr>
            </a:p>
          </p:txBody>
        </p:sp>
        <p:sp>
          <p:nvSpPr>
            <p:cNvPr id="7" name="形状10"/>
            <p:cNvSpPr txBox="1"/>
            <p:nvPr/>
          </p:nvSpPr>
          <p:spPr>
            <a:xfrm>
              <a:off x="189875" y="103948"/>
              <a:ext cx="1383377" cy="733650"/>
            </a:xfrm>
            <a:custGeom>
              <a:avLst/>
              <a:gdLst>
                <a:gd name="connsiteX0" fmla="*/ 691688 w 1383377"/>
                <a:gd name="connsiteY0" fmla="*/ 0 h 733650"/>
                <a:gd name="connsiteX1" fmla="*/ 1073697 w 1383377"/>
                <a:gd name="connsiteY1" fmla="*/ 0 h 733650"/>
                <a:gd name="connsiteX2" fmla="*/ 1383377 w 1383377"/>
                <a:gd name="connsiteY2" fmla="*/ 569417 h 733650"/>
                <a:gd name="connsiteX3" fmla="*/ 309679 w 1383377"/>
                <a:gd name="connsiteY3" fmla="*/ 733650 h 733650"/>
                <a:gd name="connsiteX4" fmla="*/ 0 w 1383377"/>
                <a:gd name="connsiteY4" fmla="*/ 164233 h 733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3377" h="733650">
                  <a:moveTo>
                    <a:pt x="691688" y="0"/>
                  </a:moveTo>
                  <a:cubicBezTo>
                    <a:pt x="1073697" y="0"/>
                    <a:pt x="1383377" y="164233"/>
                    <a:pt x="1383377" y="366825"/>
                  </a:cubicBezTo>
                  <a:cubicBezTo>
                    <a:pt x="1383377" y="569417"/>
                    <a:pt x="1073697" y="733650"/>
                    <a:pt x="691688" y="733650"/>
                  </a:cubicBezTo>
                  <a:cubicBezTo>
                    <a:pt x="309679" y="733650"/>
                    <a:pt x="0" y="569417"/>
                    <a:pt x="0" y="366825"/>
                  </a:cubicBezTo>
                  <a:cubicBezTo>
                    <a:pt x="0" y="164233"/>
                    <a:pt x="309679" y="0"/>
                    <a:pt x="691688" y="0"/>
                  </a:cubicBezTo>
                  <a:close/>
                </a:path>
              </a:pathLst>
            </a:custGeom>
            <a:solidFill>
              <a:srgbClr val="FFCC00">
                <a:alpha val="62745"/>
              </a:srgbClr>
            </a:solidFill>
            <a:ln w="14288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2700" b="0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 </a:t>
              </a:r>
              <a:endParaRPr lang="zh-CN" altLang="en-US" sz="2700" b="0" i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</a:endParaRPr>
            </a:p>
          </p:txBody>
        </p:sp>
        <p:sp>
          <p:nvSpPr>
            <p:cNvPr id="8" name="形状8"/>
            <p:cNvSpPr txBox="1"/>
            <p:nvPr/>
          </p:nvSpPr>
          <p:spPr>
            <a:xfrm>
              <a:off x="360969" y="154305"/>
              <a:ext cx="2436802" cy="603902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t"/>
            <a:lstStyle/>
            <a:p>
              <a:pPr marL="0" algn="l"/>
              <a:r>
                <a:rPr lang="zh-CN" altLang="en-US" sz="3400" b="1" i="0" dirty="0">
                  <a:solidFill>
                    <a:srgbClr val="00206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注意</a:t>
              </a:r>
              <a:endParaRPr lang="zh-CN" altLang="en-US" sz="3400" b="1" i="0" dirty="0">
                <a:solidFill>
                  <a:srgbClr val="00206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9" name="形状3"/>
          <p:cNvSpPr txBox="1"/>
          <p:nvPr/>
        </p:nvSpPr>
        <p:spPr>
          <a:xfrm>
            <a:off x="1716519" y="4747022"/>
            <a:ext cx="3310138" cy="113307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满足上述关系的</a:t>
            </a:r>
            <a:r>
              <a:rPr lang="zh-CN" altLang="en-US" sz="3800" b="1" i="0" dirty="0">
                <a:solidFill>
                  <a:srgbClr val="AA00FF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前提条件</a:t>
            </a:r>
            <a:endParaRPr lang="zh-CN" altLang="en-US" sz="3800" b="1" i="0" dirty="0">
              <a:solidFill>
                <a:srgbClr val="AA00FF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形状4"/>
          <p:cNvSpPr txBox="1"/>
          <p:nvPr/>
        </p:nvSpPr>
        <p:spPr>
          <a:xfrm>
            <a:off x="4359735" y="5242912"/>
            <a:ext cx="1316041" cy="522484"/>
          </a:xfrm>
          <a:custGeom>
            <a:avLst/>
            <a:gdLst>
              <a:gd name="connsiteX0" fmla="*/ 1097617 w 1316041"/>
              <a:gd name="connsiteY0" fmla="*/ 0 h 522484"/>
              <a:gd name="connsiteX1" fmla="*/ 1316048 w 1316041"/>
              <a:gd name="connsiteY1" fmla="*/ 261234 h 522484"/>
              <a:gd name="connsiteX2" fmla="*/ 1097617 w 1316041"/>
              <a:gd name="connsiteY2" fmla="*/ 522492 h 522484"/>
              <a:gd name="connsiteX3" fmla="*/ 1097617 w 1316041"/>
              <a:gd name="connsiteY3" fmla="*/ 391863 h 522484"/>
              <a:gd name="connsiteX4" fmla="*/ 0 w 1316041"/>
              <a:gd name="connsiteY4" fmla="*/ 391863 h 522484"/>
              <a:gd name="connsiteX5" fmla="*/ 0 w 1316041"/>
              <a:gd name="connsiteY5" fmla="*/ 130629 h 522484"/>
              <a:gd name="connsiteX6" fmla="*/ 1097617 w 1316041"/>
              <a:gd name="connsiteY6" fmla="*/ 130629 h 522484"/>
              <a:gd name="connsiteX7" fmla="*/ 1097617 w 1316041"/>
              <a:gd name="connsiteY7" fmla="*/ 0 h 522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16041" h="522484">
                <a:moveTo>
                  <a:pt x="1097617" y="0"/>
                </a:moveTo>
                <a:lnTo>
                  <a:pt x="1316048" y="261234"/>
                </a:lnTo>
                <a:lnTo>
                  <a:pt x="1097617" y="522492"/>
                </a:lnTo>
                <a:lnTo>
                  <a:pt x="1097617" y="391863"/>
                </a:lnTo>
                <a:lnTo>
                  <a:pt x="0" y="391863"/>
                </a:lnTo>
                <a:lnTo>
                  <a:pt x="0" y="130629"/>
                </a:lnTo>
                <a:lnTo>
                  <a:pt x="1097617" y="130629"/>
                </a:lnTo>
                <a:lnTo>
                  <a:pt x="1097617" y="0"/>
                </a:lnTo>
                <a:close/>
              </a:path>
            </a:pathLst>
          </a:custGeom>
          <a:solidFill>
            <a:srgbClr val="0070C0">
              <a:alpha val="100000"/>
            </a:srgbClr>
          </a:solidFill>
          <a:ln w="14288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1800" b="0" i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endParaRPr lang="zh-CN" altLang="en-US" sz="1800" b="0" i="0" dirty="0">
              <a:solidFill>
                <a:srgbClr val="000000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1" name="形状5"/>
          <p:cNvSpPr txBox="1"/>
          <p:nvPr/>
        </p:nvSpPr>
        <p:spPr>
          <a:xfrm>
            <a:off x="5775293" y="4478531"/>
            <a:ext cx="5770559" cy="1903409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4600" b="0" i="0" dirty="0">
                <a:solidFill>
                  <a:srgbClr val="0000FF">
                    <a:alpha val="100000"/>
                  </a:srgbClr>
                </a:solidFill>
                <a:latin typeface="楷体_GB2312"/>
                <a:ea typeface="楷体_GB2312"/>
              </a:rPr>
              <a:t>1、方程是一般形式</a:t>
            </a:r>
            <a:endParaRPr lang="zh-CN" altLang="en-US" sz="4600" b="0" i="0" dirty="0">
              <a:solidFill>
                <a:srgbClr val="0000FF">
                  <a:alpha val="100000"/>
                </a:srgbClr>
              </a:solidFill>
              <a:latin typeface="楷体_GB2312"/>
              <a:ea typeface="楷体_GB2312"/>
            </a:endParaRPr>
          </a:p>
          <a:p>
            <a:pPr marL="0" algn="l"/>
            <a:r>
              <a:rPr lang="zh-CN" altLang="en-US" sz="4600" b="0" i="0" dirty="0">
                <a:solidFill>
                  <a:srgbClr val="0000FF">
                    <a:alpha val="100000"/>
                  </a:srgbClr>
                </a:solidFill>
                <a:latin typeface="楷体_GB2312"/>
                <a:ea typeface="楷体_GB2312"/>
              </a:rPr>
              <a:t>2、</a:t>
            </a:r>
            <a:r>
              <a:rPr lang="zh-CN" altLang="en-US" sz="4600" b="1" i="1" dirty="0">
                <a:solidFill>
                  <a:srgbClr val="FF0000">
                    <a:alpha val="100000"/>
                  </a:srgbClr>
                </a:solidFill>
                <a:latin typeface="楷体_GB2312"/>
                <a:ea typeface="楷体_GB2312"/>
              </a:rPr>
              <a:t>a</a:t>
            </a:r>
            <a:r>
              <a:rPr lang="zh-CN" altLang="en-US" sz="4600" b="1" i="0" dirty="0">
                <a:solidFill>
                  <a:srgbClr val="FF0000">
                    <a:alpha val="100000"/>
                  </a:srgbClr>
                </a:solidFill>
                <a:latin typeface="楷体_GB2312"/>
                <a:ea typeface="楷体_GB2312"/>
              </a:rPr>
              <a:t>≠0</a:t>
            </a:r>
            <a:endParaRPr lang="zh-CN" altLang="en-US" sz="4600" b="1" i="0" dirty="0">
              <a:solidFill>
                <a:srgbClr val="FF0000">
                  <a:alpha val="100000"/>
                </a:srgbClr>
              </a:solidFill>
              <a:latin typeface="楷体_GB2312"/>
              <a:ea typeface="楷体_GB2312"/>
            </a:endParaRPr>
          </a:p>
          <a:p>
            <a:pPr marL="0" algn="l"/>
            <a:r>
              <a:rPr lang="zh-CN" altLang="en-US" sz="4600" b="0" i="0" dirty="0">
                <a:solidFill>
                  <a:srgbClr val="0000FF">
                    <a:alpha val="100000"/>
                  </a:srgbClr>
                </a:solidFill>
                <a:latin typeface="楷体_GB2312"/>
                <a:ea typeface="楷体_GB2312"/>
              </a:rPr>
              <a:t>3、</a:t>
            </a:r>
            <a:r>
              <a:rPr lang="zh-CN" altLang="en-US" sz="4600" b="1" i="1" dirty="0">
                <a:solidFill>
                  <a:srgbClr val="0000FF">
                    <a:alpha val="100000"/>
                  </a:srgbClr>
                </a:solidFill>
                <a:latin typeface="楷体_GB2312"/>
                <a:ea typeface="楷体_GB2312"/>
              </a:rPr>
              <a:t>b</a:t>
            </a:r>
            <a:r>
              <a:rPr lang="zh-CN" altLang="en-US" sz="4600" b="1" i="0" baseline="30000" dirty="0">
                <a:solidFill>
                  <a:srgbClr val="0000FF">
                    <a:alpha val="100000"/>
                  </a:srgbClr>
                </a:solidFill>
                <a:latin typeface="楷体_GB2312"/>
                <a:ea typeface="楷体_GB2312"/>
              </a:rPr>
              <a:t>2</a:t>
            </a:r>
            <a:r>
              <a:rPr lang="zh-CN" altLang="en-US" sz="4600" b="1" i="0" dirty="0">
                <a:solidFill>
                  <a:srgbClr val="0000FF">
                    <a:alpha val="100000"/>
                  </a:srgbClr>
                </a:solidFill>
                <a:latin typeface="楷体_GB2312"/>
                <a:ea typeface="楷体_GB2312"/>
              </a:rPr>
              <a:t>-4</a:t>
            </a:r>
            <a:r>
              <a:rPr lang="zh-CN" altLang="en-US" sz="4600" b="1" i="1" dirty="0">
                <a:solidFill>
                  <a:srgbClr val="0000FF">
                    <a:alpha val="100000"/>
                  </a:srgbClr>
                </a:solidFill>
                <a:latin typeface="楷体_GB2312"/>
                <a:ea typeface="楷体_GB2312"/>
              </a:rPr>
              <a:t>ac</a:t>
            </a:r>
            <a:r>
              <a:rPr lang="zh-CN" altLang="en-US" sz="4600" b="1" i="0" dirty="0">
                <a:solidFill>
                  <a:srgbClr val="0000FF">
                    <a:alpha val="100000"/>
                  </a:srgbClr>
                </a:solidFill>
                <a:latin typeface="楷体_GB2312"/>
                <a:ea typeface="楷体_GB2312"/>
              </a:rPr>
              <a:t>≥0.</a:t>
            </a:r>
            <a:endParaRPr lang="zh-CN" altLang="en-US" sz="4600" b="1" i="0" dirty="0">
              <a:solidFill>
                <a:srgbClr val="0000FF">
                  <a:alpha val="100000"/>
                </a:srgbClr>
              </a:solidFill>
              <a:latin typeface="楷体_GB2312"/>
              <a:ea typeface="楷体_GB2312"/>
            </a:endParaRPr>
          </a:p>
        </p:txBody>
      </p:sp>
      <p:sp>
        <p:nvSpPr>
          <p:cNvPr id="12" name="形状6"/>
          <p:cNvSpPr txBox="1"/>
          <p:nvPr/>
        </p:nvSpPr>
        <p:spPr>
          <a:xfrm>
            <a:off x="6034364" y="2445829"/>
            <a:ext cx="4320502" cy="146897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000000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1800" b="0" i="0" dirty="0">
                <a:solidFill>
                  <a:srgbClr val="3B00FF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 </a:t>
            </a:r>
            <a:endParaRPr lang="zh-CN" altLang="en-US" sz="1800" b="0" i="0" dirty="0">
              <a:solidFill>
                <a:srgbClr val="3B00FF">
                  <a:alpha val="100000"/>
                </a:srgbClr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3" name="形状7"/>
          <p:cNvSpPr txBox="1"/>
          <p:nvPr/>
        </p:nvSpPr>
        <p:spPr>
          <a:xfrm>
            <a:off x="14173" y="14659"/>
            <a:ext cx="2001660" cy="489880"/>
          </a:xfrm>
          <a:prstGeom prst="rect">
            <a:avLst/>
          </a:prstGeom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4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归纳总结</a:t>
            </a:r>
            <a:endParaRPr lang="zh-CN" altLang="en-US" sz="3400" b="1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5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3706" y="13916"/>
            <a:ext cx="2001660" cy="489880"/>
          </a:xfrm>
          <a:prstGeom prst="rect">
            <a:avLst/>
          </a:prstGeom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4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课堂练习</a:t>
            </a:r>
            <a:endParaRPr lang="zh-CN" altLang="en-US" sz="3400" b="1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1"/>
          <p:cNvSpPr txBox="1"/>
          <p:nvPr/>
        </p:nvSpPr>
        <p:spPr>
          <a:xfrm>
            <a:off x="-141370" y="694725"/>
            <a:ext cx="10182225" cy="726884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00" b="0" i="0" dirty="0">
                <a:solidFill>
                  <a:srgbClr val="3B00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1、</a:t>
            </a:r>
            <a:r>
              <a:rPr lang="zh-CN" altLang="en-US" sz="3200" b="0" i="0" dirty="0">
                <a:solidFill>
                  <a:srgbClr val="3B00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不解方程</a:t>
            </a:r>
            <a:r>
              <a:rPr lang="zh-CN" altLang="en-US" sz="3200" b="0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求下列方程的两根和与两根积</a:t>
            </a:r>
            <a:endParaRPr lang="zh-CN" altLang="en-US" sz="3200" b="0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公式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644" y="1387478"/>
            <a:ext cx="3117800" cy="736105"/>
          </a:xfrm>
          <a:prstGeom prst="rect">
            <a:avLst/>
          </a:prstGeom>
        </p:spPr>
      </p:pic>
      <p:pic>
        <p:nvPicPr>
          <p:cNvPr id="5" name="公式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0017" y="1387631"/>
            <a:ext cx="2562102" cy="677799"/>
          </a:xfrm>
          <a:prstGeom prst="rect">
            <a:avLst/>
          </a:prstGeom>
        </p:spPr>
      </p:pic>
      <p:pic>
        <p:nvPicPr>
          <p:cNvPr id="6" name="公式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6945" y="1387773"/>
            <a:ext cx="3231642" cy="736105"/>
          </a:xfrm>
          <a:prstGeom prst="rect">
            <a:avLst/>
          </a:prstGeom>
        </p:spPr>
      </p:pic>
      <p:sp>
        <p:nvSpPr>
          <p:cNvPr id="7" name="形状2"/>
          <p:cNvSpPr txBox="1"/>
          <p:nvPr/>
        </p:nvSpPr>
        <p:spPr>
          <a:xfrm>
            <a:off x="602399" y="2764212"/>
            <a:ext cx="11661381" cy="218439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8700"/>
              </a:lnSpc>
            </a:pP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2.</a:t>
            </a:r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如果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-1</a:t>
            </a:r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是方程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6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500" b="1" i="0" baseline="30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－</a:t>
            </a:r>
            <a:r>
              <a:rPr lang="zh-CN" altLang="en-US" sz="36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</a:t>
            </a:r>
            <a:r>
              <a:rPr lang="zh-CN" altLang="en-US" sz="36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m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=0</a:t>
            </a:r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的一个根，则另一个根是___，</a:t>
            </a:r>
            <a:r>
              <a:rPr lang="zh-CN" altLang="en-US" sz="36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m</a:t>
            </a:r>
            <a:r>
              <a:rPr lang="zh-CN" altLang="en-US" sz="36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=____.</a:t>
            </a:r>
            <a:endParaRPr lang="zh-CN" altLang="en-US" sz="3600" b="0" i="0" dirty="0">
              <a:solidFill>
                <a:srgbClr val="00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形状3"/>
          <p:cNvSpPr txBox="1"/>
          <p:nvPr/>
        </p:nvSpPr>
        <p:spPr>
          <a:xfrm>
            <a:off x="473240" y="4957934"/>
            <a:ext cx="10901763" cy="138429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5600"/>
              </a:lnSpc>
            </a:pP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3.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已知一元二次方程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700" b="1" i="0" baseline="30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px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q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=0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的两根分别为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-2 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和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1 </a:t>
            </a:r>
            <a:r>
              <a:rPr lang="zh-CN" altLang="en-US" sz="3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，则：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p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=</a:t>
            </a:r>
            <a:r>
              <a:rPr lang="zh-CN" altLang="en-US" sz="3800" b="1" i="0" u="sng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         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, </a:t>
            </a:r>
            <a:r>
              <a:rPr lang="zh-CN" altLang="en-US" sz="38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q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=</a:t>
            </a:r>
            <a:r>
              <a:rPr lang="zh-CN" altLang="en-US" sz="3800" b="1" i="0" u="sng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        </a:t>
            </a:r>
            <a:r>
              <a:rPr lang="zh-CN" altLang="en-US" sz="38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.</a:t>
            </a:r>
            <a:endParaRPr lang="zh-CN" altLang="en-US" sz="3800" b="1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9" name="形状4"/>
          <p:cNvSpPr txBox="1"/>
          <p:nvPr/>
        </p:nvSpPr>
        <p:spPr>
          <a:xfrm>
            <a:off x="3473329" y="5604815"/>
            <a:ext cx="622300" cy="52228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5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endParaRPr lang="zh-CN" altLang="en-US" sz="3500" b="1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10" name="形状5"/>
          <p:cNvSpPr txBox="1"/>
          <p:nvPr/>
        </p:nvSpPr>
        <p:spPr>
          <a:xfrm>
            <a:off x="5541054" y="5589080"/>
            <a:ext cx="766762" cy="52228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5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-2</a:t>
            </a:r>
            <a:endParaRPr lang="zh-CN" altLang="en-US" sz="3500" b="1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11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3974" y="3518954"/>
            <a:ext cx="373066" cy="966664"/>
          </a:xfrm>
          <a:prstGeom prst="rect">
            <a:avLst/>
          </a:prstGeom>
        </p:spPr>
      </p:pic>
      <p:sp>
        <p:nvSpPr>
          <p:cNvPr id="12" name="形状6"/>
          <p:cNvSpPr txBox="1"/>
          <p:nvPr/>
        </p:nvSpPr>
        <p:spPr>
          <a:xfrm>
            <a:off x="3211687" y="3960562"/>
            <a:ext cx="766763" cy="5207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/>
            <a:r>
              <a:rPr lang="zh-CN" altLang="en-US" sz="32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-3</a:t>
            </a:r>
            <a:endParaRPr lang="zh-CN" altLang="en-US" sz="3200" b="1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652120" y="168735"/>
            <a:ext cx="10074278" cy="2694184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l">
              <a:lnSpc>
                <a:spcPts val="6400"/>
              </a:lnSpc>
            </a:pP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4.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设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300" b="1" i="0" baseline="-25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,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300" b="1" i="0" baseline="-25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是方程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3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300" b="1" i="0" baseline="30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+ 4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 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– 3 = 0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的两个根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利用根系数之间的关系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,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求下列各式的值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.</a:t>
            </a:r>
            <a:endParaRPr lang="zh-CN" altLang="en-US" sz="3400" b="0" i="0" dirty="0">
              <a:solidFill>
                <a:srgbClr val="00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algn="l">
              <a:lnSpc>
                <a:spcPts val="6400"/>
              </a:lnSpc>
            </a:pP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  (1) 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(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300" b="1" i="0" baseline="-25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 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+ 1)(</a:t>
            </a:r>
            <a:r>
              <a:rPr lang="zh-CN" altLang="en-US" sz="3400" b="1" i="1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4300" b="1" i="0" baseline="-2500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zh-CN" altLang="en-US" sz="3400" b="1" i="0" dirty="0">
                <a:solidFill>
                  <a:srgbClr val="00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+ 1)</a:t>
            </a:r>
            <a:r>
              <a:rPr lang="zh-CN" altLang="en-US" sz="34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;       (2)</a:t>
            </a:r>
            <a:endParaRPr lang="zh-CN" altLang="en-US" sz="3400" b="0" i="0" dirty="0">
              <a:solidFill>
                <a:srgbClr val="00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3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6248" y="1564357"/>
            <a:ext cx="1637309" cy="1183643"/>
          </a:xfrm>
          <a:prstGeom prst="rect">
            <a:avLst/>
          </a:prstGeom>
        </p:spPr>
      </p:pic>
      <p:sp>
        <p:nvSpPr>
          <p:cNvPr id="4" name="形状2"/>
          <p:cNvSpPr txBox="1"/>
          <p:nvPr/>
        </p:nvSpPr>
        <p:spPr>
          <a:xfrm>
            <a:off x="785870" y="2752192"/>
            <a:ext cx="8794747" cy="4024312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解: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根据根与系数的关系得：</a:t>
            </a:r>
            <a:endParaRPr lang="zh-CN" altLang="en-US" sz="2800" b="0" i="0" dirty="0">
              <a:solidFill>
                <a:srgbClr val="00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0" algn="l"/>
          </a:p>
          <a:p>
            <a:pPr marL="0" algn="l"/>
          </a:p>
          <a:p>
            <a:pPr marL="0" algn="l"/>
          </a:p>
          <a:p>
            <a:pPr marL="0" algn="l"/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（1）</a:t>
            </a: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(</a:t>
            </a:r>
            <a:r>
              <a:rPr lang="zh-CN" altLang="en-US" sz="2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3725" b="1" i="0" baseline="-25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 </a:t>
            </a: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+ 1)(</a:t>
            </a:r>
            <a:r>
              <a:rPr lang="zh-CN" altLang="en-US" sz="2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3725" b="1" i="0" baseline="-25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+ 1) = </a:t>
            </a:r>
            <a:r>
              <a:rPr lang="zh-CN" altLang="en-US" sz="2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3725" b="1" i="0" baseline="-25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 </a:t>
            </a:r>
            <a:r>
              <a:rPr lang="zh-CN" altLang="en-US" sz="2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3725" b="1" i="0" baseline="-25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 </a:t>
            </a: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 </a:t>
            </a:r>
            <a:r>
              <a:rPr lang="zh-CN" altLang="en-US" sz="2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3725" b="1" i="0" baseline="-25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1 </a:t>
            </a: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+ </a:t>
            </a:r>
            <a:r>
              <a:rPr lang="zh-CN" altLang="en-US" sz="2800" b="1" i="1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x</a:t>
            </a:r>
            <a:r>
              <a:rPr lang="zh-CN" altLang="en-US" sz="3725" b="1" i="0" baseline="-2500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2</a:t>
            </a:r>
            <a:r>
              <a:rPr lang="zh-CN" altLang="en-US" sz="2800" b="1" i="0" dirty="0">
                <a:solidFill>
                  <a:srgbClr val="FF0000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 + 1=</a:t>
            </a:r>
            <a:endParaRPr lang="zh-CN" altLang="en-US" sz="2800" b="1" i="0" dirty="0">
              <a:solidFill>
                <a:srgbClr val="FF0000">
                  <a:alpha val="100000"/>
                </a:srgbClr>
              </a:solidFill>
              <a:latin typeface="Times New Roman" panose="02020603050405020304"/>
              <a:ea typeface="Times New Roman" panose="02020603050405020304"/>
            </a:endParaRPr>
          </a:p>
          <a:p>
            <a:pPr marL="0" algn="l"/>
          </a:p>
          <a:p>
            <a:pPr marL="0" algn="l"/>
          </a:p>
          <a:p>
            <a:pPr marL="0" algn="l">
              <a:lnSpc>
                <a:spcPts val="4100"/>
              </a:lnSpc>
            </a:pPr>
            <a:r>
              <a:rPr lang="zh-CN" altLang="en-US" sz="2800" b="0" i="0" dirty="0">
                <a:solidFill>
                  <a:srgbClr val="FF0000">
                    <a:alpha val="100000"/>
                  </a:srgbClr>
                </a:solidFill>
                <a:latin typeface="黑体" panose="02010609060101010101" charset="-122"/>
                <a:ea typeface="黑体" panose="02010609060101010101" charset="-122"/>
              </a:rPr>
              <a:t>（2）</a:t>
            </a:r>
            <a:endParaRPr lang="zh-CN" altLang="en-US" sz="2800" b="0" i="0" dirty="0">
              <a:solidFill>
                <a:srgbClr val="FF0000">
                  <a:alpha val="100000"/>
                </a:srgb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87" y="3185189"/>
            <a:ext cx="5442861" cy="991000"/>
          </a:xfrm>
          <a:prstGeom prst="rect">
            <a:avLst/>
          </a:prstGeom>
        </p:spPr>
      </p:pic>
      <p:pic>
        <p:nvPicPr>
          <p:cNvPr id="6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104" y="4212507"/>
            <a:ext cx="3004880" cy="990800"/>
          </a:xfrm>
          <a:prstGeom prst="rect">
            <a:avLst/>
          </a:prstGeom>
        </p:spPr>
      </p:pic>
      <p:pic>
        <p:nvPicPr>
          <p:cNvPr id="7" name="图片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5092" y="5424868"/>
            <a:ext cx="6408737" cy="990600"/>
          </a:xfrm>
          <a:prstGeom prst="rect">
            <a:avLst/>
          </a:prstGeom>
        </p:spPr>
      </p:pic>
      <p:sp>
        <p:nvSpPr>
          <p:cNvPr id="8" name="形状3"/>
          <p:cNvSpPr txBox="1"/>
          <p:nvPr/>
        </p:nvSpPr>
        <p:spPr>
          <a:xfrm>
            <a:off x="14107" y="13897"/>
            <a:ext cx="2001660" cy="489880"/>
          </a:xfrm>
          <a:prstGeom prst="rect">
            <a:avLst/>
          </a:prstGeom>
          <a:solidFill>
            <a:srgbClr val="FFEE00">
              <a:alpha val="100000"/>
            </a:srgbClr>
          </a:solidFill>
          <a:ln w="2857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zh-CN" altLang="en-US" sz="3400" b="1" i="0" dirty="0">
                <a:solidFill>
                  <a:srgbClr val="FF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课堂练习</a:t>
            </a:r>
            <a:endParaRPr lang="zh-CN" altLang="en-US" sz="3400" b="1" i="0" dirty="0">
              <a:solidFill>
                <a:srgbClr val="FF000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" y="299418"/>
            <a:ext cx="12192000" cy="2330463"/>
          </a:xfrm>
          <a:prstGeom prst="rect">
            <a:avLst/>
          </a:prstGeom>
        </p:spPr>
      </p:pic>
      <p:pic>
        <p:nvPicPr>
          <p:cNvPr id="3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4" y="4126573"/>
            <a:ext cx="12192591" cy="17692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52" y="123215"/>
            <a:ext cx="12192591" cy="1962874"/>
          </a:xfrm>
          <a:prstGeom prst="rect">
            <a:avLst/>
          </a:prstGeom>
        </p:spPr>
      </p:pic>
      <p:pic>
        <p:nvPicPr>
          <p:cNvPr id="3" name="图片2"/>
          <p:cNvPicPr>
            <a:picLocks noChangeAspect="1"/>
          </p:cNvPicPr>
          <p:nvPr/>
        </p:nvPicPr>
        <p:blipFill>
          <a:blip r:embed="rId3"/>
          <a:srcRect b="57552"/>
          <a:stretch>
            <a:fillRect/>
          </a:stretch>
        </p:blipFill>
        <p:spPr>
          <a:xfrm>
            <a:off x="-591" y="2952264"/>
            <a:ext cx="12192591" cy="700307"/>
          </a:xfrm>
          <a:prstGeom prst="rect">
            <a:avLst/>
          </a:prstGeom>
        </p:spPr>
      </p:pic>
      <p:pic>
        <p:nvPicPr>
          <p:cNvPr id="4" name="图片3"/>
          <p:cNvPicPr>
            <a:picLocks noChangeAspect="1"/>
          </p:cNvPicPr>
          <p:nvPr/>
        </p:nvPicPr>
        <p:blipFill>
          <a:blip r:embed="rId4"/>
          <a:srcRect b="35858"/>
          <a:stretch>
            <a:fillRect/>
          </a:stretch>
        </p:blipFill>
        <p:spPr>
          <a:xfrm>
            <a:off x="-571" y="4519041"/>
            <a:ext cx="12192000" cy="10588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723</Words>
  <Application>WPS 演示</Application>
  <PresentationFormat>宽屏</PresentationFormat>
  <Paragraphs>79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5" baseType="lpstr">
      <vt:lpstr>Arial</vt:lpstr>
      <vt:lpstr>宋体</vt:lpstr>
      <vt:lpstr>Wingdings</vt:lpstr>
      <vt:lpstr>黑体</vt:lpstr>
      <vt:lpstr>Times New Roman</vt:lpstr>
      <vt:lpstr>楷体_GB2312</vt:lpstr>
      <vt:lpstr>新宋体</vt:lpstr>
      <vt:lpstr>楷体</vt:lpstr>
      <vt:lpstr>Arial</vt:lpstr>
      <vt:lpstr>微软雅黑</vt:lpstr>
      <vt:lpstr>Arial Unicode MS</vt:lpstr>
      <vt:lpstr>Calibri</vt:lpstr>
      <vt:lpstr>等线</vt:lpstr>
      <vt:lpstr>Times New Roman</vt:lpstr>
      <vt:lpstr>楷体_GB2312</vt:lpstr>
      <vt:lpstr>方正楷体_GB2312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0903 一元二次方程的根与系数的关系</dc:title>
  <dc:creator>李老师</dc:creator>
  <cp:lastModifiedBy>涛</cp:lastModifiedBy>
  <cp:revision>2</cp:revision>
  <dcterms:created xsi:type="dcterms:W3CDTF">2026-01-26T03:38:00Z</dcterms:created>
  <dcterms:modified xsi:type="dcterms:W3CDTF">2026-01-28T12:24:53Z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5.2.4.9158</vt:lpwstr>
  </property>
  <property fmtid="{D5CDD505-2E9C-101B-9397-08002B2CF9AE}" pid="4" name="EasiNoteCoursewareInfo">
    <vt:lpwstr/>
  </property>
  <property fmtid="{D5CDD505-2E9C-101B-9397-08002B2CF9AE}" pid="5" name="EasiNoteDocumentName">
    <vt:lpwstr>0903 一元二次方程的根与系数的关系</vt:lpwstr>
  </property>
  <property fmtid="{D5CDD505-2E9C-101B-9397-08002B2CF9AE}" pid="6" name="EasiNoteAuthor">
    <vt:lpwstr>39f89cce3e664588ad1932ed3c94d622</vt:lpwstr>
  </property>
  <property fmtid="{D5CDD505-2E9C-101B-9397-08002B2CF9AE}" pid="7" name="EasiNoteUpstreamCoursewareInfo_0">
    <vt:lpwstr>f5520c50-4ed5-4800-acbe-0a414928ee4b</vt:lpwstr>
  </property>
  <property fmtid="{D5CDD505-2E9C-101B-9397-08002B2CF9AE}" pid="8" name="ICV">
    <vt:lpwstr>6C8202BB8A4B402A9C5E92839D642842_12</vt:lpwstr>
  </property>
  <property fmtid="{D5CDD505-2E9C-101B-9397-08002B2CF9AE}" pid="9" name="KSOProductBuildVer">
    <vt:lpwstr>2052-12.1.0.24657</vt:lpwstr>
  </property>
</Properties>
</file>