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2" r:id="rId1"/>
  </p:sldMasterIdLst>
  <p:notesMasterIdLst>
    <p:notesMasterId r:id="rId26"/>
  </p:notesMasterIdLst>
  <p:sldIdLst>
    <p:sldId id="593" r:id="rId2"/>
    <p:sldId id="594" r:id="rId3"/>
    <p:sldId id="470" r:id="rId4"/>
    <p:sldId id="574" r:id="rId5"/>
    <p:sldId id="580" r:id="rId6"/>
    <p:sldId id="530" r:id="rId7"/>
    <p:sldId id="589" r:id="rId8"/>
    <p:sldId id="592" r:id="rId9"/>
    <p:sldId id="595" r:id="rId10"/>
    <p:sldId id="532" r:id="rId11"/>
    <p:sldId id="533" r:id="rId12"/>
    <p:sldId id="602" r:id="rId13"/>
    <p:sldId id="597" r:id="rId14"/>
    <p:sldId id="598" r:id="rId15"/>
    <p:sldId id="581" r:id="rId16"/>
    <p:sldId id="603" r:id="rId17"/>
    <p:sldId id="569" r:id="rId18"/>
    <p:sldId id="599" r:id="rId19"/>
    <p:sldId id="570" r:id="rId20"/>
    <p:sldId id="600" r:id="rId21"/>
    <p:sldId id="509" r:id="rId22"/>
    <p:sldId id="601" r:id="rId23"/>
    <p:sldId id="508" r:id="rId24"/>
    <p:sldId id="497" r:id="rId25"/>
  </p:sldIdLst>
  <p:sldSz cx="9145588" cy="6859588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59" userDrawn="1">
          <p15:clr>
            <a:srgbClr val="A4A3A4"/>
          </p15:clr>
        </p15:guide>
        <p15:guide id="2" pos="287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0000FF"/>
    <a:srgbClr val="1D41D5"/>
    <a:srgbClr val="FFFF66"/>
    <a:srgbClr val="028458"/>
    <a:srgbClr val="A92F2F"/>
    <a:srgbClr val="FDE6D3"/>
    <a:srgbClr val="F2D6C8"/>
    <a:srgbClr val="004195"/>
    <a:srgbClr val="7ECD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22" autoAdjust="0"/>
    <p:restoredTop sz="83784" autoAdjust="0"/>
  </p:normalViewPr>
  <p:slideViewPr>
    <p:cSldViewPr snapToGrid="0" showGuides="1">
      <p:cViewPr>
        <p:scale>
          <a:sx n="60" d="100"/>
          <a:sy n="60" d="100"/>
        </p:scale>
        <p:origin x="-1470" y="-48"/>
      </p:cViewPr>
      <p:guideLst>
        <p:guide orient="horz" pos="2159"/>
        <p:guide pos="287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1" d="100"/>
        <a:sy n="91" d="100"/>
      </p:scale>
      <p:origin x="0" y="277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8DCCA84-845D-4AFA-B5C9-F6524C28B363}" type="doc">
      <dgm:prSet loTypeId="urn:microsoft.com/office/officeart/2005/8/layout/radial3" loCatId="cycle" qsTypeId="urn:microsoft.com/office/officeart/2005/8/quickstyle/simple1#1" qsCatId="simple" csTypeId="urn:microsoft.com/office/officeart/2005/8/colors/accent1_2#1" csCatId="accent1" phldr="0"/>
      <dgm:spPr/>
      <dgm:t>
        <a:bodyPr/>
        <a:lstStyle/>
        <a:p>
          <a:endParaRPr lang="zh-CN" altLang="en-US"/>
        </a:p>
      </dgm:t>
    </dgm:pt>
    <dgm:pt modelId="{3B7D232D-7CD3-4CE8-9F64-CD8AC0A8F086}">
      <dgm:prSet phldrT="[文本]" phldr="0" custT="1"/>
      <dgm:spPr/>
      <dgm:t>
        <a:bodyPr vert="horz" wrap="square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rPr>
            <a:t>中国共产党的领导</a:t>
          </a:r>
        </a:p>
      </dgm:t>
    </dgm:pt>
    <dgm:pt modelId="{C7F2A52F-E9AF-4FE6-B5CD-C166BF0ADD11}" type="parTrans" cxnId="{274346F5-B11B-450C-ADB0-4EA635936C8E}">
      <dgm:prSet/>
      <dgm:spPr/>
      <dgm:t>
        <a:bodyPr/>
        <a:lstStyle/>
        <a:p>
          <a:endParaRPr lang="zh-CN" altLang="en-US"/>
        </a:p>
      </dgm:t>
    </dgm:pt>
    <dgm:pt modelId="{30BC1A13-A670-40BD-AA58-D31C951E8C01}" type="sibTrans" cxnId="{274346F5-B11B-450C-ADB0-4EA635936C8E}">
      <dgm:prSet/>
      <dgm:spPr/>
      <dgm:t>
        <a:bodyPr/>
        <a:lstStyle/>
        <a:p>
          <a:endParaRPr lang="zh-CN" altLang="en-US"/>
        </a:p>
      </dgm:t>
    </dgm:pt>
    <dgm:pt modelId="{C62CC136-807A-4BFE-98F8-7FD84C0E1873}">
      <dgm:prSet/>
      <dgm:spPr/>
      <dgm:t>
        <a:bodyPr/>
        <a:lstStyle/>
        <a:p>
          <a:endParaRPr altLang="en-US"/>
        </a:p>
      </dgm:t>
    </dgm:pt>
    <dgm:pt modelId="{191B8095-7570-4D8F-B603-7FB26E5018A9}" type="parTrans" cxnId="{D4A51A8D-B7DD-4452-B9E8-63F90A5D51B3}">
      <dgm:prSet/>
      <dgm:spPr/>
      <dgm:t>
        <a:bodyPr/>
        <a:lstStyle/>
        <a:p>
          <a:endParaRPr lang="zh-CN" altLang="en-US"/>
        </a:p>
      </dgm:t>
    </dgm:pt>
    <dgm:pt modelId="{BC63A9C9-EC39-47E9-B5BC-383097256F03}" type="sibTrans" cxnId="{D4A51A8D-B7DD-4452-B9E8-63F90A5D51B3}">
      <dgm:prSet/>
      <dgm:spPr/>
      <dgm:t>
        <a:bodyPr/>
        <a:lstStyle/>
        <a:p>
          <a:endParaRPr lang="zh-CN" altLang="en-US"/>
        </a:p>
      </dgm:t>
    </dgm:pt>
    <dgm:pt modelId="{70C58ED0-81CF-453D-AC7A-F0D649E7B8D8}">
      <dgm:prSet/>
      <dgm:spPr/>
      <dgm:t>
        <a:bodyPr/>
        <a:lstStyle/>
        <a:p>
          <a:endParaRPr altLang="en-US"/>
        </a:p>
      </dgm:t>
    </dgm:pt>
    <dgm:pt modelId="{4326B093-CBA4-45FE-B5B1-1F4317A8BD7C}" type="parTrans" cxnId="{5BD9E7F5-5CF2-49B6-AA07-53DEC591B3EF}">
      <dgm:prSet/>
      <dgm:spPr/>
      <dgm:t>
        <a:bodyPr/>
        <a:lstStyle/>
        <a:p>
          <a:endParaRPr lang="zh-CN" altLang="en-US"/>
        </a:p>
      </dgm:t>
    </dgm:pt>
    <dgm:pt modelId="{EDC295E8-D6D6-4A3C-B4DA-6208FC5657E0}" type="sibTrans" cxnId="{5BD9E7F5-5CF2-49B6-AA07-53DEC591B3EF}">
      <dgm:prSet/>
      <dgm:spPr/>
      <dgm:t>
        <a:bodyPr/>
        <a:lstStyle/>
        <a:p>
          <a:endParaRPr lang="zh-CN" altLang="en-US"/>
        </a:p>
      </dgm:t>
    </dgm:pt>
    <dgm:pt modelId="{D7F4CB3D-00ED-47B5-BBBD-1BA675E78043}">
      <dgm:prSet/>
      <dgm:spPr/>
      <dgm:t>
        <a:bodyPr/>
        <a:lstStyle/>
        <a:p>
          <a:endParaRPr altLang="en-US"/>
        </a:p>
      </dgm:t>
    </dgm:pt>
    <dgm:pt modelId="{055E6D63-D8FF-4191-A9C1-C0484A86A43D}" type="parTrans" cxnId="{4CA8A66B-8B3F-4FC8-BB1D-2C8D28168299}">
      <dgm:prSet/>
      <dgm:spPr/>
      <dgm:t>
        <a:bodyPr/>
        <a:lstStyle/>
        <a:p>
          <a:endParaRPr lang="zh-CN" altLang="en-US"/>
        </a:p>
      </dgm:t>
    </dgm:pt>
    <dgm:pt modelId="{3176746E-CF63-418F-98D7-65E0F7257182}" type="sibTrans" cxnId="{4CA8A66B-8B3F-4FC8-BB1D-2C8D28168299}">
      <dgm:prSet/>
      <dgm:spPr/>
      <dgm:t>
        <a:bodyPr/>
        <a:lstStyle/>
        <a:p>
          <a:endParaRPr lang="zh-CN" altLang="en-US"/>
        </a:p>
      </dgm:t>
    </dgm:pt>
    <dgm:pt modelId="{3FB82428-7FE0-4EB9-B4A5-07BA63280A39}">
      <dgm:prSet/>
      <dgm:spPr/>
      <dgm:t>
        <a:bodyPr/>
        <a:lstStyle/>
        <a:p>
          <a:endParaRPr altLang="en-US"/>
        </a:p>
      </dgm:t>
    </dgm:pt>
    <dgm:pt modelId="{F6DD6688-77FF-4E2C-9CCA-95F1AFB34D67}" type="parTrans" cxnId="{5D0B0F92-92BD-4CD7-AD38-9B2B803F42C0}">
      <dgm:prSet/>
      <dgm:spPr/>
      <dgm:t>
        <a:bodyPr/>
        <a:lstStyle/>
        <a:p>
          <a:endParaRPr lang="zh-CN" altLang="en-US"/>
        </a:p>
      </dgm:t>
    </dgm:pt>
    <dgm:pt modelId="{5CD39E14-60DD-4949-B6FD-4AFA4DD343D7}" type="sibTrans" cxnId="{5D0B0F92-92BD-4CD7-AD38-9B2B803F42C0}">
      <dgm:prSet/>
      <dgm:spPr/>
      <dgm:t>
        <a:bodyPr/>
        <a:lstStyle/>
        <a:p>
          <a:endParaRPr lang="zh-CN" altLang="en-US"/>
        </a:p>
      </dgm:t>
    </dgm:pt>
    <dgm:pt modelId="{77874872-9673-413D-8D17-75EE663478BF}">
      <dgm:prSet/>
      <dgm:spPr/>
      <dgm:t>
        <a:bodyPr/>
        <a:lstStyle/>
        <a:p>
          <a:endParaRPr altLang="en-US"/>
        </a:p>
      </dgm:t>
    </dgm:pt>
    <dgm:pt modelId="{5C7DBC24-71BE-4428-A199-6A0A8017E083}" type="parTrans" cxnId="{46C47AB4-2A4A-45A4-A561-D1976FADC246}">
      <dgm:prSet/>
      <dgm:spPr/>
      <dgm:t>
        <a:bodyPr/>
        <a:lstStyle/>
        <a:p>
          <a:endParaRPr lang="zh-CN" altLang="en-US"/>
        </a:p>
      </dgm:t>
    </dgm:pt>
    <dgm:pt modelId="{2C53F1E1-53E9-418C-92F4-47629DB7D53C}" type="sibTrans" cxnId="{46C47AB4-2A4A-45A4-A561-D1976FADC246}">
      <dgm:prSet/>
      <dgm:spPr/>
      <dgm:t>
        <a:bodyPr/>
        <a:lstStyle/>
        <a:p>
          <a:endParaRPr lang="zh-CN" altLang="en-US"/>
        </a:p>
      </dgm:t>
    </dgm:pt>
    <dgm:pt modelId="{101A25BF-9412-42FB-BA5A-5BAC97E60DB8}">
      <dgm:prSet/>
      <dgm:spPr/>
      <dgm:t>
        <a:bodyPr/>
        <a:lstStyle/>
        <a:p>
          <a:endParaRPr altLang="en-US"/>
        </a:p>
      </dgm:t>
    </dgm:pt>
    <dgm:pt modelId="{5A048A4E-521A-426D-9941-825CAEB462BF}" type="parTrans" cxnId="{2C67B9CF-EF7A-4844-BC55-8D1D001F8582}">
      <dgm:prSet/>
      <dgm:spPr/>
      <dgm:t>
        <a:bodyPr/>
        <a:lstStyle/>
        <a:p>
          <a:endParaRPr lang="zh-CN" altLang="en-US"/>
        </a:p>
      </dgm:t>
    </dgm:pt>
    <dgm:pt modelId="{365B3B65-FDAD-409A-A40C-DD007D19645B}" type="sibTrans" cxnId="{2C67B9CF-EF7A-4844-BC55-8D1D001F8582}">
      <dgm:prSet/>
      <dgm:spPr/>
      <dgm:t>
        <a:bodyPr/>
        <a:lstStyle/>
        <a:p>
          <a:endParaRPr lang="zh-CN" altLang="en-US"/>
        </a:p>
      </dgm:t>
    </dgm:pt>
    <dgm:pt modelId="{C7B2594F-967C-49BB-B2B4-428D59DF0E5B}">
      <dgm:prSet phldrT="[文本]" phldr="0" custT="0"/>
      <dgm:spPr/>
      <dgm:t>
        <a:bodyPr vert="horz" wrap="square"/>
        <a:lstStyle>
          <a:lvl1pPr algn="ctr">
            <a:defRPr sz="3800"/>
          </a:lvl1pPr>
          <a:lvl2pPr marL="285750" indent="-285750" algn="ctr">
            <a:defRPr sz="2900"/>
          </a:lvl2pPr>
          <a:lvl3pPr marL="571500" indent="-285750" algn="ctr">
            <a:defRPr sz="2900"/>
          </a:lvl3pPr>
          <a:lvl4pPr marL="857250" indent="-285750" algn="ctr">
            <a:defRPr sz="2900"/>
          </a:lvl4pPr>
          <a:lvl5pPr marL="1143000" indent="-285750" algn="ctr">
            <a:defRPr sz="2900"/>
          </a:lvl5pPr>
          <a:lvl6pPr marL="1428750" indent="-285750" algn="ctr">
            <a:defRPr sz="2900"/>
          </a:lvl6pPr>
          <a:lvl7pPr marL="1714500" indent="-285750" algn="ctr">
            <a:defRPr sz="2900"/>
          </a:lvl7pPr>
          <a:lvl8pPr marL="2000250" indent="-285750" algn="ctr">
            <a:defRPr sz="2900"/>
          </a:lvl8pPr>
          <a:lvl9pPr marL="2286000" indent="-285750" algn="ctr">
            <a:defRPr sz="2900"/>
          </a:lvl9pPr>
        </a:lstStyle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b="1" dirty="0">
              <a:solidFill>
                <a:srgbClr val="028458"/>
              </a:solidFill>
              <a:latin typeface="华文楷体" panose="02010600040101010101" charset="-122"/>
              <a:ea typeface="华文楷体" panose="02010600040101010101" charset="-122"/>
            </a:rPr>
            <a:t>创新</a:t>
          </a:r>
        </a:p>
      </dgm:t>
    </dgm:pt>
    <dgm:pt modelId="{BDBB4B8B-EAF7-4324-AC79-B5938C48C343}" type="parTrans" cxnId="{85865A9F-DAAB-4BAD-B9D0-B00E0BC6EE09}">
      <dgm:prSet/>
      <dgm:spPr/>
      <dgm:t>
        <a:bodyPr/>
        <a:lstStyle/>
        <a:p>
          <a:endParaRPr lang="zh-CN" altLang="en-US"/>
        </a:p>
      </dgm:t>
    </dgm:pt>
    <dgm:pt modelId="{33450FBC-DB64-439A-8E3F-E2574AEFCA86}" type="sibTrans" cxnId="{85865A9F-DAAB-4BAD-B9D0-B00E0BC6EE09}">
      <dgm:prSet/>
      <dgm:spPr/>
      <dgm:t>
        <a:bodyPr/>
        <a:lstStyle/>
        <a:p>
          <a:endParaRPr lang="zh-CN" altLang="en-US"/>
        </a:p>
      </dgm:t>
    </dgm:pt>
    <dgm:pt modelId="{2754153E-2870-4A58-BD98-DAF85237F37A}">
      <dgm:prSet phldrT="[文本]" phldr="0" custT="0"/>
      <dgm:spPr/>
      <dgm:t>
        <a:bodyPr vert="horz" wrap="square"/>
        <a:lstStyle>
          <a:lvl1pPr algn="ctr">
            <a:defRPr sz="3800"/>
          </a:lvl1pPr>
          <a:lvl2pPr marL="285750" indent="-285750" algn="ctr">
            <a:defRPr sz="2900"/>
          </a:lvl2pPr>
          <a:lvl3pPr marL="571500" indent="-285750" algn="ctr">
            <a:defRPr sz="2900"/>
          </a:lvl3pPr>
          <a:lvl4pPr marL="857250" indent="-285750" algn="ctr">
            <a:defRPr sz="2900"/>
          </a:lvl4pPr>
          <a:lvl5pPr marL="1143000" indent="-285750" algn="ctr">
            <a:defRPr sz="2900"/>
          </a:lvl5pPr>
          <a:lvl6pPr marL="1428750" indent="-285750" algn="ctr">
            <a:defRPr sz="2900"/>
          </a:lvl6pPr>
          <a:lvl7pPr marL="1714500" indent="-285750" algn="ctr">
            <a:defRPr sz="2900"/>
          </a:lvl7pPr>
          <a:lvl8pPr marL="2000250" indent="-285750" algn="ctr">
            <a:defRPr sz="2900"/>
          </a:lvl8pPr>
          <a:lvl9pPr marL="2286000" indent="-285750" algn="ctr">
            <a:defRPr sz="2900"/>
          </a:lvl9pPr>
        </a:lstStyle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b="1" dirty="0">
              <a:solidFill>
                <a:srgbClr val="028458"/>
              </a:solidFill>
              <a:latin typeface="华文楷体" panose="02010600040101010101" charset="-122"/>
              <a:ea typeface="华文楷体" panose="02010600040101010101" charset="-122"/>
            </a:rPr>
            <a:t>协调</a:t>
          </a:r>
        </a:p>
      </dgm:t>
    </dgm:pt>
    <dgm:pt modelId="{42C2D6D1-657F-4D95-8E73-20ABF221F4DE}" type="parTrans" cxnId="{21527B61-7098-405F-A5E6-7C888C2E0FC9}">
      <dgm:prSet/>
      <dgm:spPr/>
      <dgm:t>
        <a:bodyPr/>
        <a:lstStyle/>
        <a:p>
          <a:endParaRPr lang="zh-CN" altLang="en-US"/>
        </a:p>
      </dgm:t>
    </dgm:pt>
    <dgm:pt modelId="{2EBAC0DD-319C-4E29-BF39-DF789C3A671B}" type="sibTrans" cxnId="{21527B61-7098-405F-A5E6-7C888C2E0FC9}">
      <dgm:prSet/>
      <dgm:spPr/>
      <dgm:t>
        <a:bodyPr/>
        <a:lstStyle/>
        <a:p>
          <a:endParaRPr lang="zh-CN" altLang="en-US"/>
        </a:p>
      </dgm:t>
    </dgm:pt>
    <dgm:pt modelId="{958CABDF-7852-497F-8010-4C61E7F717F8}">
      <dgm:prSet phldrT="[文本]" phldr="0" custT="0"/>
      <dgm:spPr/>
      <dgm:t>
        <a:bodyPr vert="horz" wrap="square"/>
        <a:lstStyle>
          <a:lvl1pPr algn="ctr">
            <a:defRPr sz="3800"/>
          </a:lvl1pPr>
          <a:lvl2pPr marL="285750" indent="-285750" algn="ctr">
            <a:defRPr sz="2900"/>
          </a:lvl2pPr>
          <a:lvl3pPr marL="571500" indent="-285750" algn="ctr">
            <a:defRPr sz="2900"/>
          </a:lvl3pPr>
          <a:lvl4pPr marL="857250" indent="-285750" algn="ctr">
            <a:defRPr sz="2900"/>
          </a:lvl4pPr>
          <a:lvl5pPr marL="1143000" indent="-285750" algn="ctr">
            <a:defRPr sz="2900"/>
          </a:lvl5pPr>
          <a:lvl6pPr marL="1428750" indent="-285750" algn="ctr">
            <a:defRPr sz="2900"/>
          </a:lvl6pPr>
          <a:lvl7pPr marL="1714500" indent="-285750" algn="ctr">
            <a:defRPr sz="2900"/>
          </a:lvl7pPr>
          <a:lvl8pPr marL="2000250" indent="-285750" algn="ctr">
            <a:defRPr sz="2900"/>
          </a:lvl8pPr>
          <a:lvl9pPr marL="2286000" indent="-285750" algn="ctr">
            <a:defRPr sz="2900"/>
          </a:lvl9pPr>
        </a:lstStyle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b="1" dirty="0">
              <a:solidFill>
                <a:srgbClr val="028458"/>
              </a:solidFill>
              <a:latin typeface="华文楷体" panose="02010600040101010101" charset="-122"/>
              <a:ea typeface="华文楷体" panose="02010600040101010101" charset="-122"/>
            </a:rPr>
            <a:t>绿色</a:t>
          </a:r>
        </a:p>
      </dgm:t>
    </dgm:pt>
    <dgm:pt modelId="{2FC43F87-80F9-4689-A911-01FBE8108216}" type="parTrans" cxnId="{EF32A011-4FFB-4249-98C8-122EFFE1D190}">
      <dgm:prSet/>
      <dgm:spPr/>
      <dgm:t>
        <a:bodyPr/>
        <a:lstStyle/>
        <a:p>
          <a:endParaRPr lang="zh-CN" altLang="en-US"/>
        </a:p>
      </dgm:t>
    </dgm:pt>
    <dgm:pt modelId="{12DBAD54-938D-421B-8D70-FD589A3A24B7}" type="sibTrans" cxnId="{EF32A011-4FFB-4249-98C8-122EFFE1D190}">
      <dgm:prSet/>
      <dgm:spPr/>
      <dgm:t>
        <a:bodyPr/>
        <a:lstStyle/>
        <a:p>
          <a:endParaRPr lang="zh-CN" altLang="en-US"/>
        </a:p>
      </dgm:t>
    </dgm:pt>
    <dgm:pt modelId="{82717C1F-66C6-4A94-9A71-62F2105F77AB}">
      <dgm:prSet phldrT="[文本]" phldr="0" custT="0"/>
      <dgm:spPr/>
      <dgm:t>
        <a:bodyPr vert="horz" wrap="square"/>
        <a:lstStyle>
          <a:lvl1pPr algn="ctr">
            <a:defRPr sz="3800"/>
          </a:lvl1pPr>
          <a:lvl2pPr marL="285750" indent="-285750" algn="ctr">
            <a:defRPr sz="2900"/>
          </a:lvl2pPr>
          <a:lvl3pPr marL="571500" indent="-285750" algn="ctr">
            <a:defRPr sz="2900"/>
          </a:lvl3pPr>
          <a:lvl4pPr marL="857250" indent="-285750" algn="ctr">
            <a:defRPr sz="2900"/>
          </a:lvl4pPr>
          <a:lvl5pPr marL="1143000" indent="-285750" algn="ctr">
            <a:defRPr sz="2900"/>
          </a:lvl5pPr>
          <a:lvl6pPr marL="1428750" indent="-285750" algn="ctr">
            <a:defRPr sz="2900"/>
          </a:lvl6pPr>
          <a:lvl7pPr marL="1714500" indent="-285750" algn="ctr">
            <a:defRPr sz="2900"/>
          </a:lvl7pPr>
          <a:lvl8pPr marL="2000250" indent="-285750" algn="ctr">
            <a:defRPr sz="2900"/>
          </a:lvl8pPr>
          <a:lvl9pPr marL="2286000" indent="-285750" algn="ctr">
            <a:defRPr sz="2900"/>
          </a:lvl9pPr>
        </a:lstStyle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b="1" dirty="0">
              <a:solidFill>
                <a:srgbClr val="028458"/>
              </a:solidFill>
              <a:latin typeface="华文楷体" panose="02010600040101010101" charset="-122"/>
              <a:ea typeface="华文楷体" panose="02010600040101010101" charset="-122"/>
            </a:rPr>
            <a:t>开放</a:t>
          </a:r>
        </a:p>
      </dgm:t>
    </dgm:pt>
    <dgm:pt modelId="{76E20547-2B14-46FF-8876-56FF1C0E3AD3}" type="parTrans" cxnId="{75C2E1FE-CCEE-47C3-BF13-D685709578F4}">
      <dgm:prSet/>
      <dgm:spPr/>
      <dgm:t>
        <a:bodyPr/>
        <a:lstStyle/>
        <a:p>
          <a:endParaRPr lang="zh-CN" altLang="en-US"/>
        </a:p>
      </dgm:t>
    </dgm:pt>
    <dgm:pt modelId="{5D0F8D1F-49D5-4EDC-83FB-B27D620915A5}" type="sibTrans" cxnId="{75C2E1FE-CCEE-47C3-BF13-D685709578F4}">
      <dgm:prSet/>
      <dgm:spPr/>
      <dgm:t>
        <a:bodyPr/>
        <a:lstStyle/>
        <a:p>
          <a:endParaRPr lang="zh-CN" altLang="en-US"/>
        </a:p>
      </dgm:t>
    </dgm:pt>
    <dgm:pt modelId="{C397CB15-7790-4F1A-896D-7552F2F7F294}" type="pres">
      <dgm:prSet presAssocID="{08DCCA84-845D-4AFA-B5C9-F6524C28B363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947B5A56-686A-4842-A85E-F213490D2A53}" type="pres">
      <dgm:prSet presAssocID="{08DCCA84-845D-4AFA-B5C9-F6524C28B363}" presName="radial" presStyleCnt="0">
        <dgm:presLayoutVars>
          <dgm:animLvl val="ctr"/>
        </dgm:presLayoutVars>
      </dgm:prSet>
      <dgm:spPr/>
    </dgm:pt>
    <dgm:pt modelId="{4D249092-DA8C-4681-AA9C-207F2DFD3154}" type="pres">
      <dgm:prSet presAssocID="{3B7D232D-7CD3-4CE8-9F64-CD8AC0A8F086}" presName="centerShape" presStyleLbl="vennNode1" presStyleIdx="0" presStyleCnt="11"/>
      <dgm:spPr/>
      <dgm:t>
        <a:bodyPr/>
        <a:lstStyle/>
        <a:p>
          <a:endParaRPr lang="zh-CN" altLang="en-US"/>
        </a:p>
      </dgm:t>
    </dgm:pt>
    <dgm:pt modelId="{9C780594-2400-4093-A299-E7C54B1B6619}" type="pres">
      <dgm:prSet presAssocID="{C62CC136-807A-4BFE-98F8-7FD84C0E1873}" presName="node" presStyleLbl="vennNode1" presStyleIdx="1" presStyleCnt="11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B4CECB6E-3E22-457D-9011-531B640EFA8D}" type="pres">
      <dgm:prSet presAssocID="{70C58ED0-81CF-453D-AC7A-F0D649E7B8D8}" presName="node" presStyleLbl="vennNode1" presStyleIdx="2" presStyleCnt="11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B8CE695F-8767-4B12-9A5E-C4AE49BFCE5F}" type="pres">
      <dgm:prSet presAssocID="{D7F4CB3D-00ED-47B5-BBBD-1BA675E78043}" presName="node" presStyleLbl="vennNode1" presStyleIdx="3" presStyleCnt="11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8C34B33-B119-45DB-B681-B80FADF86734}" type="pres">
      <dgm:prSet presAssocID="{3FB82428-7FE0-4EB9-B4A5-07BA63280A39}" presName="node" presStyleLbl="vennNode1" presStyleIdx="4" presStyleCnt="11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5ABB1CE-7D83-4C56-AD61-91FF487374F5}" type="pres">
      <dgm:prSet presAssocID="{77874872-9673-413D-8D17-75EE663478BF}" presName="node" presStyleLbl="vennNode1" presStyleIdx="5" presStyleCnt="11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ED89B5E7-AC5A-4D6A-90AD-847E162752A8}" type="pres">
      <dgm:prSet presAssocID="{101A25BF-9412-42FB-BA5A-5BAC97E60DB8}" presName="node" presStyleLbl="vennNode1" presStyleIdx="6" presStyleCnt="11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0ABA4A14-2574-4777-939A-8A91AE25FBF5}" type="pres">
      <dgm:prSet presAssocID="{C7B2594F-967C-49BB-B2B4-428D59DF0E5B}" presName="node" presStyleLbl="vennNode1" presStyleIdx="7" presStyleCnt="11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A9981A18-75F3-41F3-9957-B40659E402CE}" type="pres">
      <dgm:prSet presAssocID="{2754153E-2870-4A58-BD98-DAF85237F37A}" presName="node" presStyleLbl="vennNode1" presStyleIdx="8" presStyleCnt="11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5EBE0206-6FD5-462B-AC34-DF1594CC1BEE}" type="pres">
      <dgm:prSet presAssocID="{958CABDF-7852-497F-8010-4C61E7F717F8}" presName="node" presStyleLbl="vennNode1" presStyleIdx="9" presStyleCnt="11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5BB31F2C-9F6F-461E-B8AE-DAD63322F779}" type="pres">
      <dgm:prSet presAssocID="{82717C1F-66C6-4A94-9A71-62F2105F77AB}" presName="node" presStyleLbl="vennNode1" presStyleIdx="10" presStyleCnt="11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21527B61-7098-405F-A5E6-7C888C2E0FC9}" srcId="{3B7D232D-7CD3-4CE8-9F64-CD8AC0A8F086}" destId="{2754153E-2870-4A58-BD98-DAF85237F37A}" srcOrd="7" destOrd="0" parTransId="{42C2D6D1-657F-4D95-8E73-20ABF221F4DE}" sibTransId="{2EBAC0DD-319C-4E29-BF39-DF789C3A671B}"/>
    <dgm:cxn modelId="{9D7186D6-DD03-4765-83BD-1B16EAD1D873}" type="presOf" srcId="{101A25BF-9412-42FB-BA5A-5BAC97E60DB8}" destId="{ED89B5E7-AC5A-4D6A-90AD-847E162752A8}" srcOrd="0" destOrd="0" presId="urn:microsoft.com/office/officeart/2005/8/layout/radial3"/>
    <dgm:cxn modelId="{EF32A011-4FFB-4249-98C8-122EFFE1D190}" srcId="{3B7D232D-7CD3-4CE8-9F64-CD8AC0A8F086}" destId="{958CABDF-7852-497F-8010-4C61E7F717F8}" srcOrd="8" destOrd="0" parTransId="{2FC43F87-80F9-4689-A911-01FBE8108216}" sibTransId="{12DBAD54-938D-421B-8D70-FD589A3A24B7}"/>
    <dgm:cxn modelId="{51DBE847-C7E7-4A5C-AE63-0BD4BC3546DE}" type="presOf" srcId="{D7F4CB3D-00ED-47B5-BBBD-1BA675E78043}" destId="{B8CE695F-8767-4B12-9A5E-C4AE49BFCE5F}" srcOrd="0" destOrd="0" presId="urn:microsoft.com/office/officeart/2005/8/layout/radial3"/>
    <dgm:cxn modelId="{5BD9E7F5-5CF2-49B6-AA07-53DEC591B3EF}" srcId="{3B7D232D-7CD3-4CE8-9F64-CD8AC0A8F086}" destId="{70C58ED0-81CF-453D-AC7A-F0D649E7B8D8}" srcOrd="1" destOrd="0" parTransId="{4326B093-CBA4-45FE-B5B1-1F4317A8BD7C}" sibTransId="{EDC295E8-D6D6-4A3C-B4DA-6208FC5657E0}"/>
    <dgm:cxn modelId="{85865A9F-DAAB-4BAD-B9D0-B00E0BC6EE09}" srcId="{3B7D232D-7CD3-4CE8-9F64-CD8AC0A8F086}" destId="{C7B2594F-967C-49BB-B2B4-428D59DF0E5B}" srcOrd="6" destOrd="0" parTransId="{BDBB4B8B-EAF7-4324-AC79-B5938C48C343}" sibTransId="{33450FBC-DB64-439A-8E3F-E2574AEFCA86}"/>
    <dgm:cxn modelId="{DDA32654-30BB-41EB-950D-3EFD88F5C8B4}" type="presOf" srcId="{08DCCA84-845D-4AFA-B5C9-F6524C28B363}" destId="{C397CB15-7790-4F1A-896D-7552F2F7F294}" srcOrd="0" destOrd="0" presId="urn:microsoft.com/office/officeart/2005/8/layout/radial3"/>
    <dgm:cxn modelId="{4CA8A66B-8B3F-4FC8-BB1D-2C8D28168299}" srcId="{3B7D232D-7CD3-4CE8-9F64-CD8AC0A8F086}" destId="{D7F4CB3D-00ED-47B5-BBBD-1BA675E78043}" srcOrd="2" destOrd="0" parTransId="{055E6D63-D8FF-4191-A9C1-C0484A86A43D}" sibTransId="{3176746E-CF63-418F-98D7-65E0F7257182}"/>
    <dgm:cxn modelId="{274346F5-B11B-450C-ADB0-4EA635936C8E}" srcId="{08DCCA84-845D-4AFA-B5C9-F6524C28B363}" destId="{3B7D232D-7CD3-4CE8-9F64-CD8AC0A8F086}" srcOrd="0" destOrd="0" parTransId="{C7F2A52F-E9AF-4FE6-B5CD-C166BF0ADD11}" sibTransId="{30BC1A13-A670-40BD-AA58-D31C951E8C01}"/>
    <dgm:cxn modelId="{5D0B0F92-92BD-4CD7-AD38-9B2B803F42C0}" srcId="{3B7D232D-7CD3-4CE8-9F64-CD8AC0A8F086}" destId="{3FB82428-7FE0-4EB9-B4A5-07BA63280A39}" srcOrd="3" destOrd="0" parTransId="{F6DD6688-77FF-4E2C-9CCA-95F1AFB34D67}" sibTransId="{5CD39E14-60DD-4949-B6FD-4AFA4DD343D7}"/>
    <dgm:cxn modelId="{B2DB1534-0493-4D9D-9A76-74D705F740CB}" type="presOf" srcId="{C7B2594F-967C-49BB-B2B4-428D59DF0E5B}" destId="{0ABA4A14-2574-4777-939A-8A91AE25FBF5}" srcOrd="0" destOrd="0" presId="urn:microsoft.com/office/officeart/2005/8/layout/radial3"/>
    <dgm:cxn modelId="{3C99DB48-8E50-499C-93BD-CE11A6D3ED5B}" type="presOf" srcId="{82717C1F-66C6-4A94-9A71-62F2105F77AB}" destId="{5BB31F2C-9F6F-461E-B8AE-DAD63322F779}" srcOrd="0" destOrd="0" presId="urn:microsoft.com/office/officeart/2005/8/layout/radial3"/>
    <dgm:cxn modelId="{2C67B9CF-EF7A-4844-BC55-8D1D001F8582}" srcId="{3B7D232D-7CD3-4CE8-9F64-CD8AC0A8F086}" destId="{101A25BF-9412-42FB-BA5A-5BAC97E60DB8}" srcOrd="5" destOrd="0" parTransId="{5A048A4E-521A-426D-9941-825CAEB462BF}" sibTransId="{365B3B65-FDAD-409A-A40C-DD007D19645B}"/>
    <dgm:cxn modelId="{10C263B4-7711-4B2C-9477-B0E97DC7B877}" type="presOf" srcId="{77874872-9673-413D-8D17-75EE663478BF}" destId="{25ABB1CE-7D83-4C56-AD61-91FF487374F5}" srcOrd="0" destOrd="0" presId="urn:microsoft.com/office/officeart/2005/8/layout/radial3"/>
    <dgm:cxn modelId="{F8390624-42B6-43FF-AE37-579F067CE3DB}" type="presOf" srcId="{C62CC136-807A-4BFE-98F8-7FD84C0E1873}" destId="{9C780594-2400-4093-A299-E7C54B1B6619}" srcOrd="0" destOrd="0" presId="urn:microsoft.com/office/officeart/2005/8/layout/radial3"/>
    <dgm:cxn modelId="{75C2E1FE-CCEE-47C3-BF13-D685709578F4}" srcId="{3B7D232D-7CD3-4CE8-9F64-CD8AC0A8F086}" destId="{82717C1F-66C6-4A94-9A71-62F2105F77AB}" srcOrd="9" destOrd="0" parTransId="{76E20547-2B14-46FF-8876-56FF1C0E3AD3}" sibTransId="{5D0F8D1F-49D5-4EDC-83FB-B27D620915A5}"/>
    <dgm:cxn modelId="{46C47AB4-2A4A-45A4-A561-D1976FADC246}" srcId="{3B7D232D-7CD3-4CE8-9F64-CD8AC0A8F086}" destId="{77874872-9673-413D-8D17-75EE663478BF}" srcOrd="4" destOrd="0" parTransId="{5C7DBC24-71BE-4428-A199-6A0A8017E083}" sibTransId="{2C53F1E1-53E9-418C-92F4-47629DB7D53C}"/>
    <dgm:cxn modelId="{6C934390-1703-4885-ABE1-E0B6EB462A88}" type="presOf" srcId="{2754153E-2870-4A58-BD98-DAF85237F37A}" destId="{A9981A18-75F3-41F3-9957-B40659E402CE}" srcOrd="0" destOrd="0" presId="urn:microsoft.com/office/officeart/2005/8/layout/radial3"/>
    <dgm:cxn modelId="{A23C5FFC-DEDB-4BA7-A6F8-911CD057AD96}" type="presOf" srcId="{3B7D232D-7CD3-4CE8-9F64-CD8AC0A8F086}" destId="{4D249092-DA8C-4681-AA9C-207F2DFD3154}" srcOrd="0" destOrd="0" presId="urn:microsoft.com/office/officeart/2005/8/layout/radial3"/>
    <dgm:cxn modelId="{45CD04A8-2E21-4A61-9B64-62D5274E4D4C}" type="presOf" srcId="{3FB82428-7FE0-4EB9-B4A5-07BA63280A39}" destId="{28C34B33-B119-45DB-B681-B80FADF86734}" srcOrd="0" destOrd="0" presId="urn:microsoft.com/office/officeart/2005/8/layout/radial3"/>
    <dgm:cxn modelId="{C946DBD8-F48C-4288-9A0E-58C72A30213F}" type="presOf" srcId="{70C58ED0-81CF-453D-AC7A-F0D649E7B8D8}" destId="{B4CECB6E-3E22-457D-9011-531B640EFA8D}" srcOrd="0" destOrd="0" presId="urn:microsoft.com/office/officeart/2005/8/layout/radial3"/>
    <dgm:cxn modelId="{78ABF44B-DA7A-4127-9A4B-0DAEDECE86C6}" type="presOf" srcId="{958CABDF-7852-497F-8010-4C61E7F717F8}" destId="{5EBE0206-6FD5-462B-AC34-DF1594CC1BEE}" srcOrd="0" destOrd="0" presId="urn:microsoft.com/office/officeart/2005/8/layout/radial3"/>
    <dgm:cxn modelId="{D4A51A8D-B7DD-4452-B9E8-63F90A5D51B3}" srcId="{3B7D232D-7CD3-4CE8-9F64-CD8AC0A8F086}" destId="{C62CC136-807A-4BFE-98F8-7FD84C0E1873}" srcOrd="0" destOrd="0" parTransId="{191B8095-7570-4D8F-B603-7FB26E5018A9}" sibTransId="{BC63A9C9-EC39-47E9-B5BC-383097256F03}"/>
    <dgm:cxn modelId="{96EC9377-F930-4AB3-9C82-69BE7A36C29F}" type="presParOf" srcId="{C397CB15-7790-4F1A-896D-7552F2F7F294}" destId="{947B5A56-686A-4842-A85E-F213490D2A53}" srcOrd="0" destOrd="0" presId="urn:microsoft.com/office/officeart/2005/8/layout/radial3"/>
    <dgm:cxn modelId="{FB0CC4EC-79BF-4DD9-BDD5-E46D99F90862}" type="presParOf" srcId="{947B5A56-686A-4842-A85E-F213490D2A53}" destId="{4D249092-DA8C-4681-AA9C-207F2DFD3154}" srcOrd="0" destOrd="0" presId="urn:microsoft.com/office/officeart/2005/8/layout/radial3"/>
    <dgm:cxn modelId="{E86D85E2-855B-4058-8511-0FA76B3697D4}" type="presParOf" srcId="{947B5A56-686A-4842-A85E-F213490D2A53}" destId="{9C780594-2400-4093-A299-E7C54B1B6619}" srcOrd="1" destOrd="0" presId="urn:microsoft.com/office/officeart/2005/8/layout/radial3"/>
    <dgm:cxn modelId="{FB1D4CA0-3AAB-4D76-B4F7-066C8685408F}" type="presParOf" srcId="{947B5A56-686A-4842-A85E-F213490D2A53}" destId="{B4CECB6E-3E22-457D-9011-531B640EFA8D}" srcOrd="2" destOrd="0" presId="urn:microsoft.com/office/officeart/2005/8/layout/radial3"/>
    <dgm:cxn modelId="{F8E1E0D8-CDDB-491E-978C-0BE301ABC18C}" type="presParOf" srcId="{947B5A56-686A-4842-A85E-F213490D2A53}" destId="{B8CE695F-8767-4B12-9A5E-C4AE49BFCE5F}" srcOrd="3" destOrd="0" presId="urn:microsoft.com/office/officeart/2005/8/layout/radial3"/>
    <dgm:cxn modelId="{336BC8BE-0115-44C9-BEF1-9FBE9BB1FAF3}" type="presParOf" srcId="{947B5A56-686A-4842-A85E-F213490D2A53}" destId="{28C34B33-B119-45DB-B681-B80FADF86734}" srcOrd="4" destOrd="0" presId="urn:microsoft.com/office/officeart/2005/8/layout/radial3"/>
    <dgm:cxn modelId="{DE8FB939-F621-47A4-849A-0339D9A3F52F}" type="presParOf" srcId="{947B5A56-686A-4842-A85E-F213490D2A53}" destId="{25ABB1CE-7D83-4C56-AD61-91FF487374F5}" srcOrd="5" destOrd="0" presId="urn:microsoft.com/office/officeart/2005/8/layout/radial3"/>
    <dgm:cxn modelId="{B1A50159-B956-4186-9ABD-07B05CC171A0}" type="presParOf" srcId="{947B5A56-686A-4842-A85E-F213490D2A53}" destId="{ED89B5E7-AC5A-4D6A-90AD-847E162752A8}" srcOrd="6" destOrd="0" presId="urn:microsoft.com/office/officeart/2005/8/layout/radial3"/>
    <dgm:cxn modelId="{BDD9F3FE-978E-420C-89FC-DC81B7B64BF3}" type="presParOf" srcId="{947B5A56-686A-4842-A85E-F213490D2A53}" destId="{0ABA4A14-2574-4777-939A-8A91AE25FBF5}" srcOrd="7" destOrd="0" presId="urn:microsoft.com/office/officeart/2005/8/layout/radial3"/>
    <dgm:cxn modelId="{DF09436B-AA36-47E1-BF80-817F00657913}" type="presParOf" srcId="{947B5A56-686A-4842-A85E-F213490D2A53}" destId="{A9981A18-75F3-41F3-9957-B40659E402CE}" srcOrd="8" destOrd="0" presId="urn:microsoft.com/office/officeart/2005/8/layout/radial3"/>
    <dgm:cxn modelId="{3058A3B2-C8DA-433B-B798-504580A9E002}" type="presParOf" srcId="{947B5A56-686A-4842-A85E-F213490D2A53}" destId="{5EBE0206-6FD5-462B-AC34-DF1594CC1BEE}" srcOrd="9" destOrd="0" presId="urn:microsoft.com/office/officeart/2005/8/layout/radial3"/>
    <dgm:cxn modelId="{B72BC3BE-0333-48AB-8851-9E2D757685C0}" type="presParOf" srcId="{947B5A56-686A-4842-A85E-F213490D2A53}" destId="{5BB31F2C-9F6F-461E-B8AE-DAD63322F779}" srcOrd="10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249092-DA8C-4681-AA9C-207F2DFD3154}">
      <dsp:nvSpPr>
        <dsp:cNvPr id="0" name=""/>
        <dsp:cNvSpPr/>
      </dsp:nvSpPr>
      <dsp:spPr>
        <a:xfrm>
          <a:off x="2157755" y="902067"/>
          <a:ext cx="2247256" cy="224725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600" b="1" kern="12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rPr>
            <a:t>中国共产党的领导</a:t>
          </a:r>
        </a:p>
      </dsp:txBody>
      <dsp:txXfrm>
        <a:off x="2486858" y="1231170"/>
        <a:ext cx="1589050" cy="1589050"/>
      </dsp:txXfrm>
    </dsp:sp>
    <dsp:sp modelId="{9C780594-2400-4093-A299-E7C54B1B6619}">
      <dsp:nvSpPr>
        <dsp:cNvPr id="0" name=""/>
        <dsp:cNvSpPr/>
      </dsp:nvSpPr>
      <dsp:spPr>
        <a:xfrm>
          <a:off x="2719569" y="401"/>
          <a:ext cx="1123628" cy="112362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altLang="en-US" sz="2800" kern="1200"/>
        </a:p>
      </dsp:txBody>
      <dsp:txXfrm>
        <a:off x="2884121" y="164953"/>
        <a:ext cx="794524" cy="794524"/>
      </dsp:txXfrm>
    </dsp:sp>
    <dsp:sp modelId="{B4CECB6E-3E22-457D-9011-531B640EFA8D}">
      <dsp:nvSpPr>
        <dsp:cNvPr id="0" name=""/>
        <dsp:cNvSpPr/>
      </dsp:nvSpPr>
      <dsp:spPr>
        <a:xfrm>
          <a:off x="3579782" y="279901"/>
          <a:ext cx="1123628" cy="112362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altLang="en-US" sz="2800" kern="1200"/>
        </a:p>
      </dsp:txBody>
      <dsp:txXfrm>
        <a:off x="3744334" y="444453"/>
        <a:ext cx="794524" cy="794524"/>
      </dsp:txXfrm>
    </dsp:sp>
    <dsp:sp modelId="{B8CE695F-8767-4B12-9A5E-C4AE49BFCE5F}">
      <dsp:nvSpPr>
        <dsp:cNvPr id="0" name=""/>
        <dsp:cNvSpPr/>
      </dsp:nvSpPr>
      <dsp:spPr>
        <a:xfrm>
          <a:off x="4111422" y="1011641"/>
          <a:ext cx="1123628" cy="112362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altLang="en-US" sz="2800" kern="1200"/>
        </a:p>
      </dsp:txBody>
      <dsp:txXfrm>
        <a:off x="4275974" y="1176193"/>
        <a:ext cx="794524" cy="794524"/>
      </dsp:txXfrm>
    </dsp:sp>
    <dsp:sp modelId="{28C34B33-B119-45DB-B681-B80FADF86734}">
      <dsp:nvSpPr>
        <dsp:cNvPr id="0" name=""/>
        <dsp:cNvSpPr/>
      </dsp:nvSpPr>
      <dsp:spPr>
        <a:xfrm>
          <a:off x="4111422" y="1916122"/>
          <a:ext cx="1123628" cy="112362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altLang="en-US" sz="2800" kern="1200"/>
        </a:p>
      </dsp:txBody>
      <dsp:txXfrm>
        <a:off x="4275974" y="2080674"/>
        <a:ext cx="794524" cy="794524"/>
      </dsp:txXfrm>
    </dsp:sp>
    <dsp:sp modelId="{25ABB1CE-7D83-4C56-AD61-91FF487374F5}">
      <dsp:nvSpPr>
        <dsp:cNvPr id="0" name=""/>
        <dsp:cNvSpPr/>
      </dsp:nvSpPr>
      <dsp:spPr>
        <a:xfrm>
          <a:off x="3579782" y="2647862"/>
          <a:ext cx="1123628" cy="112362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altLang="en-US" sz="2800" kern="1200"/>
        </a:p>
      </dsp:txBody>
      <dsp:txXfrm>
        <a:off x="3744334" y="2812414"/>
        <a:ext cx="794524" cy="794524"/>
      </dsp:txXfrm>
    </dsp:sp>
    <dsp:sp modelId="{ED89B5E7-AC5A-4D6A-90AD-847E162752A8}">
      <dsp:nvSpPr>
        <dsp:cNvPr id="0" name=""/>
        <dsp:cNvSpPr/>
      </dsp:nvSpPr>
      <dsp:spPr>
        <a:xfrm>
          <a:off x="2719569" y="2927362"/>
          <a:ext cx="1123628" cy="112362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altLang="en-US" sz="2800" kern="1200"/>
        </a:p>
      </dsp:txBody>
      <dsp:txXfrm>
        <a:off x="2884121" y="3091914"/>
        <a:ext cx="794524" cy="794524"/>
      </dsp:txXfrm>
    </dsp:sp>
    <dsp:sp modelId="{0ABA4A14-2574-4777-939A-8A91AE25FBF5}">
      <dsp:nvSpPr>
        <dsp:cNvPr id="0" name=""/>
        <dsp:cNvSpPr/>
      </dsp:nvSpPr>
      <dsp:spPr>
        <a:xfrm>
          <a:off x="1859357" y="2647862"/>
          <a:ext cx="1123628" cy="112362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b="1" kern="1200" dirty="0">
              <a:solidFill>
                <a:srgbClr val="028458"/>
              </a:solidFill>
              <a:latin typeface="华文楷体" panose="02010600040101010101" charset="-122"/>
              <a:ea typeface="华文楷体" panose="02010600040101010101" charset="-122"/>
            </a:rPr>
            <a:t>创新</a:t>
          </a:r>
        </a:p>
      </dsp:txBody>
      <dsp:txXfrm>
        <a:off x="2023909" y="2812414"/>
        <a:ext cx="794524" cy="794524"/>
      </dsp:txXfrm>
    </dsp:sp>
    <dsp:sp modelId="{A9981A18-75F3-41F3-9957-B40659E402CE}">
      <dsp:nvSpPr>
        <dsp:cNvPr id="0" name=""/>
        <dsp:cNvSpPr/>
      </dsp:nvSpPr>
      <dsp:spPr>
        <a:xfrm>
          <a:off x="1327716" y="1916122"/>
          <a:ext cx="1123628" cy="112362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b="1" kern="1200" dirty="0">
              <a:solidFill>
                <a:srgbClr val="028458"/>
              </a:solidFill>
              <a:latin typeface="华文楷体" panose="02010600040101010101" charset="-122"/>
              <a:ea typeface="华文楷体" panose="02010600040101010101" charset="-122"/>
            </a:rPr>
            <a:t>协调</a:t>
          </a:r>
        </a:p>
      </dsp:txBody>
      <dsp:txXfrm>
        <a:off x="1492268" y="2080674"/>
        <a:ext cx="794524" cy="794524"/>
      </dsp:txXfrm>
    </dsp:sp>
    <dsp:sp modelId="{5EBE0206-6FD5-462B-AC34-DF1594CC1BEE}">
      <dsp:nvSpPr>
        <dsp:cNvPr id="0" name=""/>
        <dsp:cNvSpPr/>
      </dsp:nvSpPr>
      <dsp:spPr>
        <a:xfrm>
          <a:off x="1327716" y="1011641"/>
          <a:ext cx="1123628" cy="112362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b="1" kern="1200" dirty="0">
              <a:solidFill>
                <a:srgbClr val="028458"/>
              </a:solidFill>
              <a:latin typeface="华文楷体" panose="02010600040101010101" charset="-122"/>
              <a:ea typeface="华文楷体" panose="02010600040101010101" charset="-122"/>
            </a:rPr>
            <a:t>绿色</a:t>
          </a:r>
        </a:p>
      </dsp:txBody>
      <dsp:txXfrm>
        <a:off x="1492268" y="1176193"/>
        <a:ext cx="794524" cy="794524"/>
      </dsp:txXfrm>
    </dsp:sp>
    <dsp:sp modelId="{5BB31F2C-9F6F-461E-B8AE-DAD63322F779}">
      <dsp:nvSpPr>
        <dsp:cNvPr id="0" name=""/>
        <dsp:cNvSpPr/>
      </dsp:nvSpPr>
      <dsp:spPr>
        <a:xfrm>
          <a:off x="1859357" y="279901"/>
          <a:ext cx="1123628" cy="112362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b="1" kern="1200" dirty="0">
              <a:solidFill>
                <a:srgbClr val="028458"/>
              </a:solidFill>
              <a:latin typeface="华文楷体" panose="02010600040101010101" charset="-122"/>
              <a:ea typeface="华文楷体" panose="02010600040101010101" charset="-122"/>
            </a:rPr>
            <a:t>开放</a:t>
          </a:r>
        </a:p>
      </dsp:txBody>
      <dsp:txXfrm>
        <a:off x="2023909" y="444453"/>
        <a:ext cx="794524" cy="7945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12C8C0-A3D3-487B-AECC-CB6663EAE28D}" type="datetimeFigureOut">
              <a:rPr lang="zh-CN" altLang="en-US" smtClean="0"/>
              <a:pPr/>
              <a:t>2019/1/6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49D3E0-124D-4DFF-AE99-4EA4CC201DB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25223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29980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9381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28404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48933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30703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58946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00262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25046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57380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23548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66870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919" y="1122623"/>
            <a:ext cx="7773750" cy="2388153"/>
          </a:xfrm>
        </p:spPr>
        <p:txBody>
          <a:bodyPr anchor="b"/>
          <a:lstStyle>
            <a:lvl1pPr algn="ctr">
              <a:defRPr sz="6001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199" y="3602872"/>
            <a:ext cx="6859191" cy="165614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91" indent="0" algn="ctr">
              <a:buNone/>
              <a:defRPr sz="2000"/>
            </a:lvl2pPr>
            <a:lvl3pPr marL="914583" indent="0" algn="ctr">
              <a:buNone/>
              <a:defRPr sz="1800"/>
            </a:lvl3pPr>
            <a:lvl4pPr marL="1371874" indent="0" algn="ctr">
              <a:buNone/>
              <a:defRPr sz="1600"/>
            </a:lvl4pPr>
            <a:lvl5pPr marL="1829166" indent="0" algn="ctr">
              <a:buNone/>
              <a:defRPr sz="1600"/>
            </a:lvl5pPr>
            <a:lvl6pPr marL="2286457" indent="0" algn="ctr">
              <a:buNone/>
              <a:defRPr sz="1600"/>
            </a:lvl6pPr>
            <a:lvl7pPr marL="2743749" indent="0" algn="ctr">
              <a:buNone/>
              <a:defRPr sz="1600"/>
            </a:lvl7pPr>
            <a:lvl8pPr marL="3201040" indent="0" algn="ctr">
              <a:buNone/>
              <a:defRPr sz="1600"/>
            </a:lvl8pPr>
            <a:lvl9pPr marL="3658332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pPr/>
              <a:t>2019/1/6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41371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pPr/>
              <a:t>2019/1/6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33792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996" y="1710135"/>
            <a:ext cx="7888070" cy="2853398"/>
          </a:xfrm>
        </p:spPr>
        <p:txBody>
          <a:bodyPr anchor="b"/>
          <a:lstStyle>
            <a:lvl1pPr>
              <a:defRPr sz="6001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996" y="4590527"/>
            <a:ext cx="7888070" cy="1500534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9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58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87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91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45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74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10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833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pPr/>
              <a:t>2019/1/6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98287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759" y="1826048"/>
            <a:ext cx="3886875" cy="435234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954" y="1826048"/>
            <a:ext cx="3886875" cy="435234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pPr/>
              <a:t>2019/1/6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86467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950" y="365211"/>
            <a:ext cx="7888070" cy="132587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951" y="1681552"/>
            <a:ext cx="3869012" cy="8241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91" indent="0">
              <a:buNone/>
              <a:defRPr sz="2000" b="1"/>
            </a:lvl2pPr>
            <a:lvl3pPr marL="914583" indent="0">
              <a:buNone/>
              <a:defRPr sz="1800" b="1"/>
            </a:lvl3pPr>
            <a:lvl4pPr marL="1371874" indent="0">
              <a:buNone/>
              <a:defRPr sz="1600" b="1"/>
            </a:lvl4pPr>
            <a:lvl5pPr marL="1829166" indent="0">
              <a:buNone/>
              <a:defRPr sz="1600" b="1"/>
            </a:lvl5pPr>
            <a:lvl6pPr marL="2286457" indent="0">
              <a:buNone/>
              <a:defRPr sz="1600" b="1"/>
            </a:lvl6pPr>
            <a:lvl7pPr marL="2743749" indent="0">
              <a:buNone/>
              <a:defRPr sz="1600" b="1"/>
            </a:lvl7pPr>
            <a:lvl8pPr marL="3201040" indent="0">
              <a:buNone/>
              <a:defRPr sz="1600" b="1"/>
            </a:lvl8pPr>
            <a:lvl9pPr marL="3658332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951" y="2505655"/>
            <a:ext cx="3869012" cy="3685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954" y="1681552"/>
            <a:ext cx="3888066" cy="8241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91" indent="0">
              <a:buNone/>
              <a:defRPr sz="2000" b="1"/>
            </a:lvl2pPr>
            <a:lvl3pPr marL="914583" indent="0">
              <a:buNone/>
              <a:defRPr sz="1800" b="1"/>
            </a:lvl3pPr>
            <a:lvl4pPr marL="1371874" indent="0">
              <a:buNone/>
              <a:defRPr sz="1600" b="1"/>
            </a:lvl4pPr>
            <a:lvl5pPr marL="1829166" indent="0">
              <a:buNone/>
              <a:defRPr sz="1600" b="1"/>
            </a:lvl5pPr>
            <a:lvl6pPr marL="2286457" indent="0">
              <a:buNone/>
              <a:defRPr sz="1600" b="1"/>
            </a:lvl6pPr>
            <a:lvl7pPr marL="2743749" indent="0">
              <a:buNone/>
              <a:defRPr sz="1600" b="1"/>
            </a:lvl7pPr>
            <a:lvl8pPr marL="3201040" indent="0">
              <a:buNone/>
              <a:defRPr sz="1600" b="1"/>
            </a:lvl8pPr>
            <a:lvl9pPr marL="3658332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954" y="2505655"/>
            <a:ext cx="3888066" cy="3685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pPr/>
              <a:t>2019/1/6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82074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pPr/>
              <a:t>2019/1/6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27317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pPr/>
              <a:t>2019/1/6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2115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950" y="457306"/>
            <a:ext cx="2949690" cy="1600571"/>
          </a:xfrm>
        </p:spPr>
        <p:txBody>
          <a:bodyPr anchor="b"/>
          <a:lstStyle>
            <a:lvl1pPr>
              <a:defRPr sz="3201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8066" y="987655"/>
            <a:ext cx="4629954" cy="4874754"/>
          </a:xfrm>
        </p:spPr>
        <p:txBody>
          <a:bodyPr/>
          <a:lstStyle>
            <a:lvl1pPr>
              <a:defRPr sz="3201"/>
            </a:lvl1pPr>
            <a:lvl2pPr>
              <a:defRPr sz="2801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950" y="2057876"/>
            <a:ext cx="2949690" cy="3812471"/>
          </a:xfrm>
        </p:spPr>
        <p:txBody>
          <a:bodyPr/>
          <a:lstStyle>
            <a:lvl1pPr marL="0" indent="0">
              <a:buNone/>
              <a:defRPr sz="1600"/>
            </a:lvl1pPr>
            <a:lvl2pPr marL="457291" indent="0">
              <a:buNone/>
              <a:defRPr sz="1400"/>
            </a:lvl2pPr>
            <a:lvl3pPr marL="914583" indent="0">
              <a:buNone/>
              <a:defRPr sz="1200"/>
            </a:lvl3pPr>
            <a:lvl4pPr marL="1371874" indent="0">
              <a:buNone/>
              <a:defRPr sz="1000"/>
            </a:lvl4pPr>
            <a:lvl5pPr marL="1829166" indent="0">
              <a:buNone/>
              <a:defRPr sz="1000"/>
            </a:lvl5pPr>
            <a:lvl6pPr marL="2286457" indent="0">
              <a:buNone/>
              <a:defRPr sz="1000"/>
            </a:lvl6pPr>
            <a:lvl7pPr marL="2743749" indent="0">
              <a:buNone/>
              <a:defRPr sz="1000"/>
            </a:lvl7pPr>
            <a:lvl8pPr marL="3201040" indent="0">
              <a:buNone/>
              <a:defRPr sz="1000"/>
            </a:lvl8pPr>
            <a:lvl9pPr marL="3658332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pPr/>
              <a:t>2019/1/6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6301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950" y="457306"/>
            <a:ext cx="2949690" cy="1600571"/>
          </a:xfrm>
        </p:spPr>
        <p:txBody>
          <a:bodyPr anchor="b"/>
          <a:lstStyle>
            <a:lvl1pPr>
              <a:defRPr sz="3201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8066" y="987655"/>
            <a:ext cx="4629954" cy="4874754"/>
          </a:xfrm>
        </p:spPr>
        <p:txBody>
          <a:bodyPr anchor="t"/>
          <a:lstStyle>
            <a:lvl1pPr marL="0" indent="0">
              <a:buNone/>
              <a:defRPr sz="3201"/>
            </a:lvl1pPr>
            <a:lvl2pPr marL="457291" indent="0">
              <a:buNone/>
              <a:defRPr sz="2801"/>
            </a:lvl2pPr>
            <a:lvl3pPr marL="914583" indent="0">
              <a:buNone/>
              <a:defRPr sz="2400"/>
            </a:lvl3pPr>
            <a:lvl4pPr marL="1371874" indent="0">
              <a:buNone/>
              <a:defRPr sz="2000"/>
            </a:lvl4pPr>
            <a:lvl5pPr marL="1829166" indent="0">
              <a:buNone/>
              <a:defRPr sz="2000"/>
            </a:lvl5pPr>
            <a:lvl6pPr marL="2286457" indent="0">
              <a:buNone/>
              <a:defRPr sz="2000"/>
            </a:lvl6pPr>
            <a:lvl7pPr marL="2743749" indent="0">
              <a:buNone/>
              <a:defRPr sz="2000"/>
            </a:lvl7pPr>
            <a:lvl8pPr marL="3201040" indent="0">
              <a:buNone/>
              <a:defRPr sz="2000"/>
            </a:lvl8pPr>
            <a:lvl9pPr marL="3658332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950" y="2057876"/>
            <a:ext cx="2949690" cy="3812471"/>
          </a:xfrm>
        </p:spPr>
        <p:txBody>
          <a:bodyPr/>
          <a:lstStyle>
            <a:lvl1pPr marL="0" indent="0">
              <a:buNone/>
              <a:defRPr sz="1600"/>
            </a:lvl1pPr>
            <a:lvl2pPr marL="457291" indent="0">
              <a:buNone/>
              <a:defRPr sz="1400"/>
            </a:lvl2pPr>
            <a:lvl3pPr marL="914583" indent="0">
              <a:buNone/>
              <a:defRPr sz="1200"/>
            </a:lvl3pPr>
            <a:lvl4pPr marL="1371874" indent="0">
              <a:buNone/>
              <a:defRPr sz="1000"/>
            </a:lvl4pPr>
            <a:lvl5pPr marL="1829166" indent="0">
              <a:buNone/>
              <a:defRPr sz="1000"/>
            </a:lvl5pPr>
            <a:lvl6pPr marL="2286457" indent="0">
              <a:buNone/>
              <a:defRPr sz="1000"/>
            </a:lvl6pPr>
            <a:lvl7pPr marL="2743749" indent="0">
              <a:buNone/>
              <a:defRPr sz="1000"/>
            </a:lvl7pPr>
            <a:lvl8pPr marL="3201040" indent="0">
              <a:buNone/>
              <a:defRPr sz="1000"/>
            </a:lvl8pPr>
            <a:lvl9pPr marL="3658332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pPr/>
              <a:t>2019/1/6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9889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pPr/>
              <a:t>2019/1/6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9569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4812" y="365209"/>
            <a:ext cx="1972017" cy="581318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760" y="365209"/>
            <a:ext cx="5801732" cy="581318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pPr/>
              <a:t>2019/1/6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52372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034321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759" y="365211"/>
            <a:ext cx="7888070" cy="13258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759" y="1826048"/>
            <a:ext cx="7888070" cy="43523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759" y="6357823"/>
            <a:ext cx="2057757" cy="36521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4388EF-52D1-4258-9BE5-BCD010C7D4DE}" type="datetimeFigureOut">
              <a:rPr lang="zh-CN" altLang="en-US" smtClean="0"/>
              <a:pPr/>
              <a:t>2019/1/6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9476" y="6357823"/>
            <a:ext cx="3086636" cy="36521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9072" y="6357823"/>
            <a:ext cx="2057757" cy="36521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EE65E-57D2-4566-898C-4F2076833F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9689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61" r:id="rId13"/>
  </p:sldLayoutIdLst>
  <p:txStyles>
    <p:titleStyle>
      <a:lvl1pPr algn="l" defTabSz="914583" rtl="0" eaLnBrk="1" latinLnBrk="0" hangingPunct="1">
        <a:lnSpc>
          <a:spcPct val="90000"/>
        </a:lnSpc>
        <a:spcBef>
          <a:spcPct val="0"/>
        </a:spcBef>
        <a:buNone/>
        <a:defRPr sz="440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46" indent="-228646" algn="l" defTabSz="91458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1" kern="1200">
          <a:solidFill>
            <a:schemeClr val="tx1"/>
          </a:solidFill>
          <a:latin typeface="+mn-lt"/>
          <a:ea typeface="+mn-ea"/>
          <a:cs typeface="+mn-cs"/>
        </a:defRPr>
      </a:lvl1pPr>
      <a:lvl2pPr marL="685937" indent="-228646" algn="l" defTabSz="91458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229" indent="-228646" algn="l" defTabSz="91458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520" indent="-228646" algn="l" defTabSz="91458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811" indent="-228646" algn="l" defTabSz="91458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5103" indent="-228646" algn="l" defTabSz="91458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2394" indent="-228646" algn="l" defTabSz="91458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686" indent="-228646" algn="l" defTabSz="91458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977" indent="-228646" algn="l" defTabSz="91458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58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91" algn="l" defTabSz="91458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583" algn="l" defTabSz="91458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874" algn="l" defTabSz="91458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9166" algn="l" defTabSz="91458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457" algn="l" defTabSz="91458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749" algn="l" defTabSz="91458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1040" algn="l" defTabSz="91458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8332" algn="l" defTabSz="91458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hyperlink" Target="&#22823;&#26790;&#21516;&#22278;.mp4" TargetMode="External"/><Relationship Id="rId5" Type="http://schemas.openxmlformats.org/officeDocument/2006/relationships/image" Target="../media/image2.png"/><Relationship Id="rId4" Type="http://schemas.microsoft.com/office/2007/relationships/hdphoto" Target="../media/hdphoto1.wdp"/><Relationship Id="rId9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&#12298;&#25112;&#29436;2&#12299;&#26368;&#21518;&#20030;&#22269;&#26071;&#36825;&#19968;&#24149;&#35266;&#20247;&#30475;&#21040;&#27882;&#22868;,%20&#22826;&#32463;&#20856;&#20102;,%20&#30475;&#36807;&#25165;&#33021;&#20307;&#20250;&#20026;&#20309;&#31080;&#25151;&#36825;&#20040;&#39640;!_&#26631;&#28165;.flv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microsoft.com/office/2007/relationships/hdphoto" Target="../media/hdphoto2.wdp"/><Relationship Id="rId5" Type="http://schemas.openxmlformats.org/officeDocument/2006/relationships/image" Target="../media/image22.png"/><Relationship Id="rId4" Type="http://schemas.microsoft.com/office/2007/relationships/hdphoto" Target="../media/hdphoto1.wdp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9527" y="2879678"/>
            <a:ext cx="9150352" cy="3979910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 flipV="1">
            <a:off x="0" y="-36566"/>
            <a:ext cx="9150352" cy="910675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9527" y="-19125"/>
            <a:ext cx="5103081" cy="1425978"/>
          </a:xfrm>
          <a:prstGeom prst="rect">
            <a:avLst/>
          </a:prstGeom>
        </p:spPr>
      </p:pic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1696052" y="1277938"/>
            <a:ext cx="5751896" cy="2539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/>
            <a:r>
              <a:rPr lang="zh-CN" altLang="en-US" sz="4000" b="1" dirty="0">
                <a:latin typeface="微软雅黑" pitchFamily="34" charset="-122"/>
                <a:ea typeface="微软雅黑" pitchFamily="34" charset="-122"/>
              </a:rPr>
              <a:t>第四单元  和谐与梦想</a:t>
            </a:r>
            <a:endParaRPr lang="en-US" altLang="zh-CN" sz="4000" b="1" dirty="0"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spcBef>
                <a:spcPts val="18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第八课    中国人  中国梦</a:t>
            </a:r>
            <a:endParaRPr lang="en-US" altLang="zh-CN" sz="32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/>
            <a:endParaRPr lang="en-US" altLang="zh-CN" sz="4000" b="1" dirty="0">
              <a:latin typeface="宋体" charset="-122"/>
            </a:endParaRPr>
          </a:p>
          <a:p>
            <a:pPr algn="ctr" eaLnBrk="1" hangingPunct="1"/>
            <a:r>
              <a:rPr lang="zh-CN" altLang="en-US" sz="3200" b="1" dirty="0" smtClean="0">
                <a:solidFill>
                  <a:srgbClr val="C00000"/>
                </a:solidFill>
                <a:latin typeface="宋体" charset="-122"/>
              </a:rPr>
              <a:t>  </a:t>
            </a:r>
            <a:r>
              <a:rPr lang="en-US" altLang="zh-CN" sz="3200" b="1" dirty="0" smtClean="0">
                <a:solidFill>
                  <a:srgbClr val="C00000"/>
                </a:solidFill>
                <a:latin typeface="宋体" charset="-122"/>
              </a:rPr>
              <a:t>8-2 </a:t>
            </a:r>
            <a:r>
              <a:rPr lang="zh-CN" altLang="en-US" sz="3200" b="1" dirty="0" smtClean="0">
                <a:solidFill>
                  <a:srgbClr val="C00000"/>
                </a:solidFill>
                <a:latin typeface="宋体" charset="-122"/>
              </a:rPr>
              <a:t>共圆中国梦</a:t>
            </a:r>
            <a:r>
              <a:rPr lang="en-US" altLang="zh-CN" sz="3200" b="1" dirty="0" smtClean="0">
                <a:solidFill>
                  <a:srgbClr val="C00000"/>
                </a:solidFill>
                <a:latin typeface="宋体" charset="-122"/>
              </a:rPr>
              <a:t>,</a:t>
            </a:r>
            <a:r>
              <a:rPr lang="zh-CN" altLang="en-US" sz="3200" b="1" dirty="0" smtClean="0">
                <a:solidFill>
                  <a:srgbClr val="C00000"/>
                </a:solidFill>
                <a:latin typeface="宋体" charset="-122"/>
              </a:rPr>
              <a:t>自信中国人</a:t>
            </a:r>
            <a:endParaRPr lang="zh-CN" altLang="en-US" sz="3200" b="1" dirty="0">
              <a:solidFill>
                <a:srgbClr val="C00000"/>
              </a:solidFill>
              <a:latin typeface="宋体" charset="-122"/>
            </a:endParaRPr>
          </a:p>
        </p:txBody>
      </p:sp>
      <p:grpSp>
        <p:nvGrpSpPr>
          <p:cNvPr id="3" name="组合 3"/>
          <p:cNvGrpSpPr>
            <a:grpSpLocks/>
          </p:cNvGrpSpPr>
          <p:nvPr/>
        </p:nvGrpSpPr>
        <p:grpSpPr bwMode="auto">
          <a:xfrm>
            <a:off x="890588" y="4941888"/>
            <a:ext cx="7362825" cy="503237"/>
            <a:chOff x="602559" y="5013176"/>
            <a:chExt cx="7362818" cy="504056"/>
          </a:xfrm>
        </p:grpSpPr>
        <p:sp>
          <p:nvSpPr>
            <p:cNvPr id="4" name="矩形 3"/>
            <p:cNvSpPr/>
            <p:nvPr/>
          </p:nvSpPr>
          <p:spPr>
            <a:xfrm>
              <a:off x="1331220" y="5094270"/>
              <a:ext cx="6553194" cy="287806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/>
            </a:p>
          </p:txBody>
        </p:sp>
        <p:grpSp>
          <p:nvGrpSpPr>
            <p:cNvPr id="5" name="组合 5"/>
            <p:cNvGrpSpPr>
              <a:grpSpLocks/>
            </p:cNvGrpSpPr>
            <p:nvPr/>
          </p:nvGrpSpPr>
          <p:grpSpPr bwMode="auto">
            <a:xfrm>
              <a:off x="602559" y="5013176"/>
              <a:ext cx="1376361" cy="504056"/>
              <a:chOff x="314527" y="4149080"/>
              <a:chExt cx="1376361" cy="504056"/>
            </a:xfrm>
          </p:grpSpPr>
          <p:grpSp>
            <p:nvGrpSpPr>
              <p:cNvPr id="21" name="组合 21"/>
              <p:cNvGrpSpPr>
                <a:grpSpLocks/>
              </p:cNvGrpSpPr>
              <p:nvPr/>
            </p:nvGrpSpPr>
            <p:grpSpPr bwMode="auto">
              <a:xfrm>
                <a:off x="314527" y="4149080"/>
                <a:ext cx="1376361" cy="504056"/>
                <a:chOff x="449542" y="1052736"/>
                <a:chExt cx="8510049" cy="2985864"/>
              </a:xfrm>
            </p:grpSpPr>
            <p:sp>
              <p:nvSpPr>
                <p:cNvPr id="23" name="矩形 22"/>
                <p:cNvSpPr/>
                <p:nvPr/>
              </p:nvSpPr>
              <p:spPr>
                <a:xfrm>
                  <a:off x="449542" y="1052736"/>
                  <a:ext cx="8510049" cy="2985864"/>
                </a:xfrm>
                <a:prstGeom prst="rect">
                  <a:avLst/>
                </a:prstGeom>
                <a:solidFill>
                  <a:schemeClr val="accent3">
                    <a:lumMod val="75000"/>
                    <a:alpha val="72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defRPr/>
                  </a:pPr>
                  <a:endParaRPr lang="zh-CN" altLang="en-US">
                    <a:effectLst>
                      <a:reflection blurRad="6350" stA="55000" endA="300" endPos="45500" dir="5400000" sy="-100000" algn="bl" rotWithShape="0"/>
                    </a:effectLst>
                  </a:endParaRPr>
                </a:p>
              </p:txBody>
            </p:sp>
            <p:sp>
              <p:nvSpPr>
                <p:cNvPr id="24" name="矩形 23"/>
                <p:cNvSpPr/>
                <p:nvPr/>
              </p:nvSpPr>
              <p:spPr>
                <a:xfrm>
                  <a:off x="626221" y="1354148"/>
                  <a:ext cx="8156690" cy="2383039"/>
                </a:xfrm>
                <a:prstGeom prst="rect">
                  <a:avLst/>
                </a:prstGeom>
                <a:solidFill>
                  <a:schemeClr val="bg1">
                    <a:alpha val="88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defRPr/>
                  </a:pPr>
                  <a:endParaRPr lang="zh-CN" altLang="en-US">
                    <a:effectLst>
                      <a:reflection blurRad="6350" stA="55000" endA="300" endPos="45500" dir="5400000" sy="-100000" algn="bl" rotWithShape="0"/>
                    </a:effectLst>
                  </a:endParaRPr>
                </a:p>
              </p:txBody>
            </p:sp>
          </p:grpSp>
          <p:sp>
            <p:nvSpPr>
              <p:cNvPr id="22" name="矩形 22"/>
              <p:cNvSpPr>
                <a:spLocks noChangeArrowheads="1"/>
              </p:cNvSpPr>
              <p:nvPr/>
            </p:nvSpPr>
            <p:spPr bwMode="auto">
              <a:xfrm>
                <a:off x="449193" y="4219585"/>
                <a:ext cx="1107996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9pPr>
              </a:lstStyle>
              <a:p>
                <a:pPr eaLnBrk="1" hangingPunct="1"/>
                <a:r>
                  <a:rPr lang="zh-CN" altLang="en-US">
                    <a:latin typeface="黑体" pitchFamily="49" charset="-122"/>
                    <a:ea typeface="黑体" pitchFamily="49" charset="-122"/>
                  </a:rPr>
                  <a:t>导入新课</a:t>
                </a:r>
              </a:p>
            </p:txBody>
          </p:sp>
        </p:grpSp>
        <p:grpSp>
          <p:nvGrpSpPr>
            <p:cNvPr id="6" name="组合 6"/>
            <p:cNvGrpSpPr>
              <a:grpSpLocks/>
            </p:cNvGrpSpPr>
            <p:nvPr/>
          </p:nvGrpSpPr>
          <p:grpSpPr bwMode="auto">
            <a:xfrm>
              <a:off x="2598044" y="5013176"/>
              <a:ext cx="1376362" cy="504056"/>
              <a:chOff x="314790" y="4149080"/>
              <a:chExt cx="1376362" cy="504056"/>
            </a:xfrm>
          </p:grpSpPr>
          <p:grpSp>
            <p:nvGrpSpPr>
              <p:cNvPr id="17" name="组合 17"/>
              <p:cNvGrpSpPr>
                <a:grpSpLocks/>
              </p:cNvGrpSpPr>
              <p:nvPr/>
            </p:nvGrpSpPr>
            <p:grpSpPr bwMode="auto">
              <a:xfrm>
                <a:off x="314790" y="4149080"/>
                <a:ext cx="1376362" cy="504056"/>
                <a:chOff x="451168" y="1052736"/>
                <a:chExt cx="8510055" cy="2985864"/>
              </a:xfrm>
            </p:grpSpPr>
            <p:sp>
              <p:nvSpPr>
                <p:cNvPr id="19" name="矩形 18"/>
                <p:cNvSpPr/>
                <p:nvPr/>
              </p:nvSpPr>
              <p:spPr>
                <a:xfrm>
                  <a:off x="451168" y="1052736"/>
                  <a:ext cx="8510055" cy="2985864"/>
                </a:xfrm>
                <a:prstGeom prst="rect">
                  <a:avLst/>
                </a:prstGeom>
                <a:solidFill>
                  <a:schemeClr val="accent3">
                    <a:lumMod val="75000"/>
                    <a:alpha val="72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defRPr/>
                  </a:pPr>
                  <a:endParaRPr lang="zh-CN" altLang="en-US">
                    <a:effectLst>
                      <a:reflection blurRad="6350" stA="55000" endA="300" endPos="45500" dir="5400000" sy="-100000" algn="bl" rotWithShape="0"/>
                    </a:effectLst>
                  </a:endParaRPr>
                </a:p>
              </p:txBody>
            </p:sp>
            <p:sp>
              <p:nvSpPr>
                <p:cNvPr id="20" name="矩形 19"/>
                <p:cNvSpPr/>
                <p:nvPr/>
              </p:nvSpPr>
              <p:spPr>
                <a:xfrm>
                  <a:off x="627847" y="1354148"/>
                  <a:ext cx="8156696" cy="2383039"/>
                </a:xfrm>
                <a:prstGeom prst="rect">
                  <a:avLst/>
                </a:prstGeom>
                <a:solidFill>
                  <a:schemeClr val="bg1">
                    <a:alpha val="88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defRPr/>
                  </a:pPr>
                  <a:endParaRPr lang="zh-CN" altLang="en-US">
                    <a:effectLst>
                      <a:reflection blurRad="6350" stA="55000" endA="300" endPos="45500" dir="5400000" sy="-100000" algn="bl" rotWithShape="0"/>
                    </a:effectLst>
                  </a:endParaRPr>
                </a:p>
              </p:txBody>
            </p:sp>
          </p:grpSp>
          <p:sp>
            <p:nvSpPr>
              <p:cNvPr id="18" name="矩形 18"/>
              <p:cNvSpPr>
                <a:spLocks noChangeArrowheads="1"/>
              </p:cNvSpPr>
              <p:nvPr/>
            </p:nvSpPr>
            <p:spPr bwMode="auto">
              <a:xfrm>
                <a:off x="458718" y="4219585"/>
                <a:ext cx="1107996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9pPr>
              </a:lstStyle>
              <a:p>
                <a:pPr eaLnBrk="1" hangingPunct="1"/>
                <a:r>
                  <a:rPr lang="zh-CN" altLang="en-US">
                    <a:latin typeface="黑体" pitchFamily="49" charset="-122"/>
                    <a:ea typeface="黑体" pitchFamily="49" charset="-122"/>
                  </a:rPr>
                  <a:t>新课探究</a:t>
                </a:r>
              </a:p>
            </p:txBody>
          </p:sp>
        </p:grpSp>
        <p:grpSp>
          <p:nvGrpSpPr>
            <p:cNvPr id="7" name="组合 7"/>
            <p:cNvGrpSpPr>
              <a:grpSpLocks/>
            </p:cNvGrpSpPr>
            <p:nvPr/>
          </p:nvGrpSpPr>
          <p:grpSpPr bwMode="auto">
            <a:xfrm>
              <a:off x="4593530" y="5013176"/>
              <a:ext cx="1376361" cy="504056"/>
              <a:chOff x="315054" y="4149080"/>
              <a:chExt cx="1376361" cy="504056"/>
            </a:xfrm>
          </p:grpSpPr>
          <p:grpSp>
            <p:nvGrpSpPr>
              <p:cNvPr id="13" name="组合 13"/>
              <p:cNvGrpSpPr>
                <a:grpSpLocks/>
              </p:cNvGrpSpPr>
              <p:nvPr/>
            </p:nvGrpSpPr>
            <p:grpSpPr bwMode="auto">
              <a:xfrm>
                <a:off x="315054" y="4149080"/>
                <a:ext cx="1376361" cy="504056"/>
                <a:chOff x="452800" y="1052736"/>
                <a:chExt cx="8510049" cy="2985864"/>
              </a:xfrm>
            </p:grpSpPr>
            <p:sp>
              <p:nvSpPr>
                <p:cNvPr id="15" name="矩形 14"/>
                <p:cNvSpPr/>
                <p:nvPr/>
              </p:nvSpPr>
              <p:spPr>
                <a:xfrm>
                  <a:off x="452800" y="1052736"/>
                  <a:ext cx="8510049" cy="2985864"/>
                </a:xfrm>
                <a:prstGeom prst="rect">
                  <a:avLst/>
                </a:prstGeom>
                <a:solidFill>
                  <a:schemeClr val="accent3">
                    <a:lumMod val="75000"/>
                    <a:alpha val="72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defRPr/>
                  </a:pPr>
                  <a:endParaRPr lang="zh-CN" altLang="en-US">
                    <a:effectLst>
                      <a:reflection blurRad="6350" stA="55000" endA="300" endPos="45500" dir="5400000" sy="-100000" algn="bl" rotWithShape="0"/>
                    </a:effectLst>
                  </a:endParaRPr>
                </a:p>
              </p:txBody>
            </p:sp>
            <p:sp>
              <p:nvSpPr>
                <p:cNvPr id="16" name="矩形 15"/>
                <p:cNvSpPr/>
                <p:nvPr/>
              </p:nvSpPr>
              <p:spPr>
                <a:xfrm>
                  <a:off x="629479" y="1354148"/>
                  <a:ext cx="8156690" cy="2383039"/>
                </a:xfrm>
                <a:prstGeom prst="rect">
                  <a:avLst/>
                </a:prstGeom>
                <a:solidFill>
                  <a:schemeClr val="bg1">
                    <a:alpha val="88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defRPr/>
                  </a:pPr>
                  <a:endParaRPr lang="zh-CN" altLang="en-US">
                    <a:effectLst>
                      <a:reflection blurRad="6350" stA="55000" endA="300" endPos="45500" dir="5400000" sy="-100000" algn="bl" rotWithShape="0"/>
                    </a:effectLst>
                  </a:endParaRPr>
                </a:p>
              </p:txBody>
            </p:sp>
          </p:grpSp>
          <p:sp>
            <p:nvSpPr>
              <p:cNvPr id="14" name="矩形 14"/>
              <p:cNvSpPr>
                <a:spLocks noChangeArrowheads="1"/>
              </p:cNvSpPr>
              <p:nvPr/>
            </p:nvSpPr>
            <p:spPr bwMode="auto">
              <a:xfrm>
                <a:off x="458718" y="4219585"/>
                <a:ext cx="1107996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9pPr>
              </a:lstStyle>
              <a:p>
                <a:pPr eaLnBrk="1" hangingPunct="1"/>
                <a:r>
                  <a:rPr lang="zh-CN" altLang="en-US">
                    <a:latin typeface="黑体" pitchFamily="49" charset="-122"/>
                    <a:ea typeface="黑体" pitchFamily="49" charset="-122"/>
                  </a:rPr>
                  <a:t>课堂小结</a:t>
                </a:r>
              </a:p>
            </p:txBody>
          </p:sp>
        </p:grpSp>
        <p:grpSp>
          <p:nvGrpSpPr>
            <p:cNvPr id="8" name="组合 8"/>
            <p:cNvGrpSpPr>
              <a:grpSpLocks/>
            </p:cNvGrpSpPr>
            <p:nvPr/>
          </p:nvGrpSpPr>
          <p:grpSpPr bwMode="auto">
            <a:xfrm>
              <a:off x="6589015" y="5013176"/>
              <a:ext cx="1376362" cy="504056"/>
              <a:chOff x="315318" y="4149080"/>
              <a:chExt cx="1376362" cy="504056"/>
            </a:xfrm>
          </p:grpSpPr>
          <p:grpSp>
            <p:nvGrpSpPr>
              <p:cNvPr id="9" name="组合 9"/>
              <p:cNvGrpSpPr>
                <a:grpSpLocks/>
              </p:cNvGrpSpPr>
              <p:nvPr/>
            </p:nvGrpSpPr>
            <p:grpSpPr bwMode="auto">
              <a:xfrm>
                <a:off x="315318" y="4149080"/>
                <a:ext cx="1376362" cy="504056"/>
                <a:chOff x="454433" y="1052736"/>
                <a:chExt cx="8510055" cy="2985864"/>
              </a:xfrm>
            </p:grpSpPr>
            <p:sp>
              <p:nvSpPr>
                <p:cNvPr id="11" name="矩形 10"/>
                <p:cNvSpPr/>
                <p:nvPr/>
              </p:nvSpPr>
              <p:spPr>
                <a:xfrm>
                  <a:off x="454433" y="1052736"/>
                  <a:ext cx="8510055" cy="2985864"/>
                </a:xfrm>
                <a:prstGeom prst="rect">
                  <a:avLst/>
                </a:prstGeom>
                <a:solidFill>
                  <a:schemeClr val="accent3">
                    <a:lumMod val="75000"/>
                    <a:alpha val="72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defRPr/>
                  </a:pPr>
                  <a:endParaRPr lang="zh-CN" altLang="en-US">
                    <a:effectLst>
                      <a:reflection blurRad="6350" stA="55000" endA="300" endPos="45500" dir="5400000" sy="-100000" algn="bl" rotWithShape="0"/>
                    </a:effectLst>
                  </a:endParaRPr>
                </a:p>
              </p:txBody>
            </p:sp>
            <p:sp>
              <p:nvSpPr>
                <p:cNvPr id="12" name="矩形 11"/>
                <p:cNvSpPr/>
                <p:nvPr/>
              </p:nvSpPr>
              <p:spPr>
                <a:xfrm>
                  <a:off x="631112" y="1354148"/>
                  <a:ext cx="8156696" cy="2383039"/>
                </a:xfrm>
                <a:prstGeom prst="rect">
                  <a:avLst/>
                </a:prstGeom>
                <a:solidFill>
                  <a:schemeClr val="bg1">
                    <a:alpha val="88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defRPr/>
                  </a:pPr>
                  <a:endParaRPr lang="zh-CN" altLang="en-US">
                    <a:effectLst>
                      <a:reflection blurRad="6350" stA="55000" endA="300" endPos="45500" dir="5400000" sy="-100000" algn="bl" rotWithShape="0"/>
                    </a:effectLst>
                  </a:endParaRPr>
                </a:p>
              </p:txBody>
            </p:sp>
          </p:grpSp>
          <p:sp>
            <p:nvSpPr>
              <p:cNvPr id="10" name="矩形 10"/>
              <p:cNvSpPr>
                <a:spLocks noChangeArrowheads="1"/>
              </p:cNvSpPr>
              <p:nvPr/>
            </p:nvSpPr>
            <p:spPr bwMode="auto">
              <a:xfrm>
                <a:off x="449717" y="4219585"/>
                <a:ext cx="1107996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9pPr>
              </a:lstStyle>
              <a:p>
                <a:pPr eaLnBrk="1" hangingPunct="1"/>
                <a:r>
                  <a:rPr lang="zh-CN" altLang="en-US">
                    <a:latin typeface="黑体" pitchFamily="49" charset="-122"/>
                    <a:ea typeface="黑体" pitchFamily="49" charset="-122"/>
                  </a:rPr>
                  <a:t>随堂训练</a:t>
                </a:r>
              </a:p>
            </p:txBody>
          </p:sp>
        </p:grpSp>
      </p:grpSp>
      <p:grpSp>
        <p:nvGrpSpPr>
          <p:cNvPr id="27" name="组合 26"/>
          <p:cNvGrpSpPr/>
          <p:nvPr/>
        </p:nvGrpSpPr>
        <p:grpSpPr>
          <a:xfrm>
            <a:off x="7180410" y="3478242"/>
            <a:ext cx="1687954" cy="1225541"/>
            <a:chOff x="6935916" y="343637"/>
            <a:chExt cx="1713877" cy="1135367"/>
          </a:xfrm>
        </p:grpSpPr>
        <p:pic>
          <p:nvPicPr>
            <p:cNvPr id="28" name="Picture 4" descr="C:\Users\Administrator\Desktop\线稿长城11.pn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6935916" y="343637"/>
              <a:ext cx="1300628" cy="11353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" name="Picture 4" descr="C:\Users\Administrator\Desktop\线稿长城11.pn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 rot="900000">
              <a:off x="7896192" y="541316"/>
              <a:ext cx="753601" cy="6578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1" name="组合 30"/>
          <p:cNvGrpSpPr/>
          <p:nvPr/>
        </p:nvGrpSpPr>
        <p:grpSpPr>
          <a:xfrm>
            <a:off x="208554" y="3539430"/>
            <a:ext cx="1687954" cy="1248513"/>
            <a:chOff x="6935916" y="343637"/>
            <a:chExt cx="1713877" cy="1135367"/>
          </a:xfrm>
        </p:grpSpPr>
        <p:pic>
          <p:nvPicPr>
            <p:cNvPr id="32" name="Picture 4" descr="C:\Users\Administrator\Desktop\线稿长城11.pn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6935916" y="343637"/>
              <a:ext cx="1300628" cy="11353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3" name="Picture 4" descr="C:\Users\Administrator\Desktop\线稿长城11.pn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 rot="900000">
              <a:off x="7896192" y="541316"/>
              <a:ext cx="753601" cy="6578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503233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55"/>
          <p:cNvGrpSpPr>
            <a:grpSpLocks/>
          </p:cNvGrpSpPr>
          <p:nvPr/>
        </p:nvGrpSpPr>
        <p:grpSpPr bwMode="auto">
          <a:xfrm>
            <a:off x="0" y="5896527"/>
            <a:ext cx="9139236" cy="870101"/>
            <a:chOff x="-25718" y="4183848"/>
            <a:chExt cx="9144000" cy="958858"/>
          </a:xfrm>
        </p:grpSpPr>
        <p:pic>
          <p:nvPicPr>
            <p:cNvPr id="35" name="图片 56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965"/>
            <a:stretch>
              <a:fillRect/>
            </a:stretch>
          </p:blipFill>
          <p:spPr bwMode="auto">
            <a:xfrm>
              <a:off x="39628" y="4183848"/>
              <a:ext cx="9027153" cy="8873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6" name="矩形 35"/>
            <p:cNvSpPr/>
            <p:nvPr/>
          </p:nvSpPr>
          <p:spPr>
            <a:xfrm>
              <a:off x="-25718" y="5018475"/>
              <a:ext cx="9144000" cy="124231"/>
            </a:xfrm>
            <a:prstGeom prst="rect">
              <a:avLst/>
            </a:prstGeom>
            <a:solidFill>
              <a:srgbClr val="C00000"/>
            </a:solidFill>
            <a:ln w="1905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buFontTx/>
                <a:buNone/>
                <a:defRPr/>
              </a:pPr>
              <a:endParaRPr lang="zh-CN" altLang="en-US" sz="2135" ker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0" y="484188"/>
            <a:ext cx="1235075" cy="6113462"/>
          </a:xfrm>
          <a:prstGeom prst="rect">
            <a:avLst/>
          </a:prstGeom>
          <a:solidFill>
            <a:srgbClr val="465FFB">
              <a:alpha val="80000"/>
            </a:srgbClr>
          </a:solidFill>
          <a:ln>
            <a:solidFill>
              <a:srgbClr val="465FF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" name="文本框 3"/>
          <p:cNvSpPr txBox="1">
            <a:spLocks noChangeArrowheads="1"/>
          </p:cNvSpPr>
          <p:nvPr/>
        </p:nvSpPr>
        <p:spPr bwMode="auto">
          <a:xfrm>
            <a:off x="282575" y="1795463"/>
            <a:ext cx="920750" cy="326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/>
            <a:r>
              <a:rPr lang="zh-CN" altLang="zh-CN" sz="4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学 习 目 标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2092325" y="836613"/>
            <a:ext cx="0" cy="5495948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5"/>
          <p:cNvGrpSpPr>
            <a:grpSpLocks/>
          </p:cNvGrpSpPr>
          <p:nvPr/>
        </p:nvGrpSpPr>
        <p:grpSpPr bwMode="auto">
          <a:xfrm>
            <a:off x="1668463" y="1412875"/>
            <a:ext cx="769937" cy="677863"/>
            <a:chOff x="7679" y="2070"/>
            <a:chExt cx="1213" cy="1066"/>
          </a:xfrm>
        </p:grpSpPr>
        <p:sp>
          <p:nvSpPr>
            <p:cNvPr id="6" name="六边形 5"/>
            <p:cNvSpPr/>
            <p:nvPr/>
          </p:nvSpPr>
          <p:spPr>
            <a:xfrm>
              <a:off x="7679" y="2070"/>
              <a:ext cx="1213" cy="1066"/>
            </a:xfrm>
            <a:prstGeom prst="hexagon">
              <a:avLst/>
            </a:prstGeom>
            <a:ln>
              <a:solidFill>
                <a:schemeClr val="accent2"/>
              </a:solidFill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7" name="文本框 17"/>
            <p:cNvSpPr txBox="1">
              <a:spLocks noChangeArrowheads="1"/>
            </p:cNvSpPr>
            <p:nvPr/>
          </p:nvSpPr>
          <p:spPr bwMode="auto">
            <a:xfrm>
              <a:off x="7916" y="2070"/>
              <a:ext cx="739" cy="10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eaLnBrk="1" hangingPunct="1"/>
              <a:r>
                <a:rPr lang="en-US" altLang="zh-CN" sz="3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</a:p>
          </p:txBody>
        </p:sp>
      </p:grpSp>
      <p:grpSp>
        <p:nvGrpSpPr>
          <p:cNvPr id="8" name="组合 8"/>
          <p:cNvGrpSpPr>
            <a:grpSpLocks/>
          </p:cNvGrpSpPr>
          <p:nvPr/>
        </p:nvGrpSpPr>
        <p:grpSpPr bwMode="auto">
          <a:xfrm>
            <a:off x="1668463" y="2349500"/>
            <a:ext cx="769937" cy="676275"/>
            <a:chOff x="7679" y="2070"/>
            <a:chExt cx="1213" cy="1066"/>
          </a:xfrm>
        </p:grpSpPr>
        <p:sp>
          <p:nvSpPr>
            <p:cNvPr id="9" name="六边形 8"/>
            <p:cNvSpPr/>
            <p:nvPr/>
          </p:nvSpPr>
          <p:spPr>
            <a:xfrm>
              <a:off x="7679" y="2070"/>
              <a:ext cx="1213" cy="1066"/>
            </a:xfrm>
            <a:prstGeom prst="hexagon">
              <a:avLst/>
            </a:prstGeom>
            <a:ln>
              <a:solidFill>
                <a:schemeClr val="accent2"/>
              </a:solidFill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0" name="文本框 20"/>
            <p:cNvSpPr txBox="1">
              <a:spLocks noChangeArrowheads="1"/>
            </p:cNvSpPr>
            <p:nvPr/>
          </p:nvSpPr>
          <p:spPr bwMode="auto">
            <a:xfrm>
              <a:off x="7916" y="2070"/>
              <a:ext cx="739" cy="10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eaLnBrk="1" hangingPunct="1"/>
              <a:r>
                <a:rPr lang="en-US" altLang="zh-CN" sz="3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</a:p>
          </p:txBody>
        </p:sp>
      </p:grpSp>
      <p:grpSp>
        <p:nvGrpSpPr>
          <p:cNvPr id="11" name="组合 11"/>
          <p:cNvGrpSpPr>
            <a:grpSpLocks/>
          </p:cNvGrpSpPr>
          <p:nvPr/>
        </p:nvGrpSpPr>
        <p:grpSpPr bwMode="auto">
          <a:xfrm>
            <a:off x="1668463" y="3284538"/>
            <a:ext cx="769937" cy="677862"/>
            <a:chOff x="7679" y="2070"/>
            <a:chExt cx="1213" cy="1066"/>
          </a:xfrm>
        </p:grpSpPr>
        <p:sp>
          <p:nvSpPr>
            <p:cNvPr id="12" name="六边形 11"/>
            <p:cNvSpPr/>
            <p:nvPr/>
          </p:nvSpPr>
          <p:spPr>
            <a:xfrm>
              <a:off x="7679" y="2070"/>
              <a:ext cx="1213" cy="1066"/>
            </a:xfrm>
            <a:prstGeom prst="hexagon">
              <a:avLst/>
            </a:prstGeom>
            <a:ln>
              <a:solidFill>
                <a:schemeClr val="accent2"/>
              </a:solidFill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3" name="文本框 7"/>
            <p:cNvSpPr txBox="1">
              <a:spLocks noChangeArrowheads="1"/>
            </p:cNvSpPr>
            <p:nvPr/>
          </p:nvSpPr>
          <p:spPr bwMode="auto">
            <a:xfrm>
              <a:off x="7916" y="2070"/>
              <a:ext cx="739" cy="10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eaLnBrk="1" hangingPunct="1"/>
              <a:r>
                <a:rPr lang="en-US" altLang="zh-CN" sz="3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</a:p>
          </p:txBody>
        </p:sp>
      </p:grpSp>
      <p:grpSp>
        <p:nvGrpSpPr>
          <p:cNvPr id="14" name="组合 14"/>
          <p:cNvGrpSpPr>
            <a:grpSpLocks/>
          </p:cNvGrpSpPr>
          <p:nvPr/>
        </p:nvGrpSpPr>
        <p:grpSpPr bwMode="auto">
          <a:xfrm>
            <a:off x="1668463" y="4224360"/>
            <a:ext cx="769937" cy="677863"/>
            <a:chOff x="7679" y="2070"/>
            <a:chExt cx="1213" cy="1066"/>
          </a:xfrm>
        </p:grpSpPr>
        <p:sp>
          <p:nvSpPr>
            <p:cNvPr id="15" name="六边形 14"/>
            <p:cNvSpPr/>
            <p:nvPr/>
          </p:nvSpPr>
          <p:spPr>
            <a:xfrm>
              <a:off x="7679" y="2070"/>
              <a:ext cx="1213" cy="1066"/>
            </a:xfrm>
            <a:prstGeom prst="hexagon">
              <a:avLst/>
            </a:prstGeom>
            <a:ln>
              <a:solidFill>
                <a:schemeClr val="accent2"/>
              </a:solidFill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6" name="文本框 12"/>
            <p:cNvSpPr txBox="1">
              <a:spLocks noChangeArrowheads="1"/>
            </p:cNvSpPr>
            <p:nvPr/>
          </p:nvSpPr>
          <p:spPr bwMode="auto">
            <a:xfrm>
              <a:off x="7916" y="2070"/>
              <a:ext cx="739" cy="10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eaLnBrk="1" hangingPunct="1"/>
              <a:r>
                <a:rPr lang="en-US" altLang="zh-CN" sz="3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</a:p>
          </p:txBody>
        </p:sp>
      </p:grpSp>
      <p:grpSp>
        <p:nvGrpSpPr>
          <p:cNvPr id="17" name="组合 17"/>
          <p:cNvGrpSpPr>
            <a:grpSpLocks/>
          </p:cNvGrpSpPr>
          <p:nvPr/>
        </p:nvGrpSpPr>
        <p:grpSpPr bwMode="auto">
          <a:xfrm>
            <a:off x="1643063" y="5204841"/>
            <a:ext cx="769937" cy="677862"/>
            <a:chOff x="7679" y="2070"/>
            <a:chExt cx="1213" cy="1066"/>
          </a:xfrm>
        </p:grpSpPr>
        <p:sp>
          <p:nvSpPr>
            <p:cNvPr id="18" name="六边形 17"/>
            <p:cNvSpPr/>
            <p:nvPr/>
          </p:nvSpPr>
          <p:spPr>
            <a:xfrm>
              <a:off x="7679" y="2070"/>
              <a:ext cx="1213" cy="1066"/>
            </a:xfrm>
            <a:prstGeom prst="hexagon">
              <a:avLst/>
            </a:prstGeom>
            <a:ln>
              <a:solidFill>
                <a:schemeClr val="accent2"/>
              </a:solidFill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9" name="文本框 25"/>
            <p:cNvSpPr txBox="1">
              <a:spLocks noChangeArrowheads="1"/>
            </p:cNvSpPr>
            <p:nvPr/>
          </p:nvSpPr>
          <p:spPr bwMode="auto">
            <a:xfrm>
              <a:off x="7916" y="2070"/>
              <a:ext cx="739" cy="10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eaLnBrk="1" hangingPunct="1"/>
              <a:r>
                <a:rPr lang="en-US" altLang="zh-CN" sz="36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5</a:t>
              </a:r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2470560" y="481765"/>
            <a:ext cx="52244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rgbClr val="0000FF"/>
                </a:solidFill>
                <a:latin typeface="宋体" charset="-122"/>
              </a:rPr>
              <a:t>8-2 </a:t>
            </a:r>
            <a:r>
              <a:rPr lang="zh-CN" altLang="en-US" sz="2800" b="1" dirty="0">
                <a:solidFill>
                  <a:srgbClr val="0000FF"/>
                </a:solidFill>
                <a:latin typeface="宋体" charset="-122"/>
              </a:rPr>
              <a:t>共圆中国梦</a:t>
            </a:r>
            <a:r>
              <a:rPr lang="en-US" altLang="zh-CN" sz="2800" b="1" dirty="0">
                <a:solidFill>
                  <a:srgbClr val="0000FF"/>
                </a:solidFill>
                <a:latin typeface="宋体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宋体" charset="-122"/>
              </a:rPr>
              <a:t>自信中国人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729548" y="1481559"/>
            <a:ext cx="4053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如何实现中国梦</a:t>
            </a:r>
            <a:r>
              <a:rPr lang="en-US" altLang="zh-CN" sz="2800" b="1" dirty="0" smtClean="0"/>
              <a:t>?</a:t>
            </a:r>
            <a:endParaRPr lang="zh-CN" altLang="en-US" sz="2800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2674955" y="2469269"/>
            <a:ext cx="4694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中国自信的根本原因是什么</a:t>
            </a:r>
            <a:r>
              <a:rPr lang="en-US" altLang="zh-CN" sz="2800" b="1" dirty="0" smtClean="0"/>
              <a:t>?</a:t>
            </a:r>
            <a:endParaRPr lang="zh-CN" altLang="en-US" sz="2800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2770493" y="4250615"/>
            <a:ext cx="3930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如何做自信的中国人</a:t>
            </a:r>
            <a:r>
              <a:rPr lang="en-US" altLang="zh-CN" sz="2800" b="1" dirty="0" smtClean="0"/>
              <a:t>?</a:t>
            </a:r>
            <a:endParaRPr lang="zh-CN" altLang="en-US" sz="2800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2674955" y="3361907"/>
            <a:ext cx="47392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分析当今中国人自信的原因</a:t>
            </a:r>
            <a:endParaRPr lang="zh-CN" altLang="en-US" sz="28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2738421" y="5257164"/>
            <a:ext cx="46757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请你为自信的中国作代言人</a:t>
            </a:r>
            <a:endParaRPr lang="zh-CN" altLang="en-US" sz="2800" b="1" dirty="0"/>
          </a:p>
        </p:txBody>
      </p:sp>
      <p:sp>
        <p:nvSpPr>
          <p:cNvPr id="31" name="右大括号 30"/>
          <p:cNvSpPr/>
          <p:nvPr/>
        </p:nvSpPr>
        <p:spPr>
          <a:xfrm>
            <a:off x="7414159" y="1795463"/>
            <a:ext cx="501541" cy="3723311"/>
          </a:xfrm>
          <a:prstGeom prst="rightBrace">
            <a:avLst/>
          </a:prstGeom>
          <a:ln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TextBox 31"/>
          <p:cNvSpPr txBox="1"/>
          <p:nvPr/>
        </p:nvSpPr>
        <p:spPr>
          <a:xfrm>
            <a:off x="7904972" y="2931089"/>
            <a:ext cx="677108" cy="178505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</a:rPr>
              <a:t>两</a:t>
            </a:r>
            <a:r>
              <a:rPr lang="zh-CN" altLang="en-US" sz="3200" b="1" dirty="0" smtClean="0">
                <a:solidFill>
                  <a:srgbClr val="0000FF"/>
                </a:solidFill>
              </a:rPr>
              <a:t>节课</a:t>
            </a:r>
            <a:endParaRPr lang="zh-CN" altLang="en-US" sz="32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9924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5000"/>
                    </a14:imgEffect>
                  </a14:imgLayer>
                </a14:imgProps>
              </a:ext>
            </a:extLst>
          </a:blip>
          <a:srcRect t="26067"/>
          <a:stretch/>
        </p:blipFill>
        <p:spPr>
          <a:xfrm>
            <a:off x="-9527" y="2987604"/>
            <a:ext cx="9145588" cy="3803383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 rotWithShape="1">
          <a:blip r:embed="rId5" cstate="print"/>
          <a:srcRect r="46519"/>
          <a:stretch/>
        </p:blipFill>
        <p:spPr>
          <a:xfrm flipH="1" flipV="1">
            <a:off x="4256690" y="58029"/>
            <a:ext cx="4893662" cy="910675"/>
          </a:xfrm>
          <a:prstGeom prst="rect">
            <a:avLst/>
          </a:prstGeom>
        </p:spPr>
      </p:pic>
      <p:sp>
        <p:nvSpPr>
          <p:cNvPr id="49" name="TextBox 5">
            <a:hlinkClick r:id="rId6" action="ppaction://hlinkfile"/>
          </p:cNvPr>
          <p:cNvSpPr txBox="1"/>
          <p:nvPr/>
        </p:nvSpPr>
        <p:spPr>
          <a:xfrm>
            <a:off x="3186350" y="1547157"/>
            <a:ext cx="364394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 dirty="0" smtClean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歌 曲 视 频 欣 赏</a:t>
            </a:r>
            <a:endParaRPr lang="en-US" altLang="zh-CN" sz="3600" b="1" dirty="0" smtClean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b="1" dirty="0" smtClean="0">
                <a:solidFill>
                  <a:srgbClr val="A92F2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3600" b="1" dirty="0">
                <a:solidFill>
                  <a:srgbClr val="A92F2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大梦同圆</a:t>
            </a:r>
            <a:r>
              <a:rPr lang="en-US" altLang="zh-CN" sz="3600" b="1" dirty="0">
                <a:solidFill>
                  <a:srgbClr val="A92F2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</a:p>
        </p:txBody>
      </p:sp>
      <p:pic>
        <p:nvPicPr>
          <p:cNvPr id="64" name="图片 63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9527" y="0"/>
            <a:ext cx="5103081" cy="1425978"/>
          </a:xfrm>
          <a:prstGeom prst="rect">
            <a:avLst/>
          </a:prstGeom>
        </p:spPr>
      </p:pic>
      <p:grpSp>
        <p:nvGrpSpPr>
          <p:cNvPr id="65" name="组合 64"/>
          <p:cNvGrpSpPr/>
          <p:nvPr/>
        </p:nvGrpSpPr>
        <p:grpSpPr>
          <a:xfrm>
            <a:off x="1462117" y="1971964"/>
            <a:ext cx="2211096" cy="1015640"/>
            <a:chOff x="6935916" y="343637"/>
            <a:chExt cx="1713877" cy="1135367"/>
          </a:xfrm>
        </p:grpSpPr>
        <p:pic>
          <p:nvPicPr>
            <p:cNvPr id="66" name="Picture 4" descr="C:\Users\Administrator\Desktop\线稿长城11.pn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6935916" y="343637"/>
              <a:ext cx="1300628" cy="11353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7" name="Picture 4" descr="C:\Users\Administrator\Desktop\线稿长城11.png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 rot="900000">
              <a:off x="7896192" y="541316"/>
              <a:ext cx="753601" cy="6578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TextBox 1"/>
          <p:cNvSpPr txBox="1"/>
          <p:nvPr/>
        </p:nvSpPr>
        <p:spPr>
          <a:xfrm>
            <a:off x="1686920" y="3137318"/>
            <a:ext cx="65742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中国梦是民族的梦，也是每个人的梦！</a:t>
            </a:r>
            <a:endParaRPr lang="zh-CN" altLang="en-US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017987" y="3798745"/>
            <a:ext cx="55707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</a:rPr>
              <a:t>中国梦是要靠全民族共同奋斗的！</a:t>
            </a:r>
            <a:endParaRPr lang="zh-CN" altLang="en-US" sz="2800" b="1" dirty="0">
              <a:solidFill>
                <a:srgbClr val="0000FF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13495" y="4477379"/>
            <a:ext cx="72679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我们比任何时候更接近实现民 族复兴的目标，比任何时候都更有信心、能力实现目标！</a:t>
            </a:r>
            <a:endParaRPr lang="zh-CN" altLang="en-US" sz="2800" b="1" dirty="0"/>
          </a:p>
        </p:txBody>
      </p:sp>
      <p:cxnSp>
        <p:nvCxnSpPr>
          <p:cNvPr id="7" name="直接连接符 6"/>
          <p:cNvCxnSpPr/>
          <p:nvPr/>
        </p:nvCxnSpPr>
        <p:spPr>
          <a:xfrm>
            <a:off x="3979925" y="2747486"/>
            <a:ext cx="2042503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图片 2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5910887"/>
            <a:ext cx="9150352" cy="9106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" y="0"/>
            <a:ext cx="9145588" cy="6859587"/>
          </a:xfrm>
          <a:prstGeom prst="rect">
            <a:avLst/>
          </a:prstGeom>
        </p:spPr>
      </p:pic>
      <p:pic>
        <p:nvPicPr>
          <p:cNvPr id="5" name="图片 4" descr="ul0577-3412"/>
          <p:cNvPicPr>
            <a:picLocks noChangeAspect="1"/>
          </p:cNvPicPr>
          <p:nvPr/>
        </p:nvPicPr>
        <p:blipFill>
          <a:blip r:embed="rId4" cstate="print"/>
          <a:srcRect l="21842" t="7603" r="22529" b="9136"/>
          <a:stretch>
            <a:fillRect/>
          </a:stretch>
        </p:blipFill>
        <p:spPr>
          <a:xfrm>
            <a:off x="4203707" y="3408237"/>
            <a:ext cx="2349579" cy="2330999"/>
          </a:xfrm>
          <a:prstGeom prst="rect">
            <a:avLst/>
          </a:prstGeom>
        </p:spPr>
      </p:pic>
      <p:pic>
        <p:nvPicPr>
          <p:cNvPr id="4" name="图片 3" descr="ul0577-3412"/>
          <p:cNvPicPr>
            <a:picLocks noChangeAspect="1"/>
          </p:cNvPicPr>
          <p:nvPr/>
        </p:nvPicPr>
        <p:blipFill>
          <a:blip r:embed="rId4" cstate="print"/>
          <a:srcRect l="21842" t="7603" r="22529" b="9136"/>
          <a:stretch>
            <a:fillRect/>
          </a:stretch>
        </p:blipFill>
        <p:spPr>
          <a:xfrm>
            <a:off x="831786" y="3776014"/>
            <a:ext cx="2220476" cy="2202849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1034609" y="414499"/>
            <a:ext cx="76364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探究分享：你能说出我国取得的辉煌成就吗？</a:t>
            </a:r>
            <a:endParaRPr lang="zh-CN" altLang="en-US" sz="2800" b="1" dirty="0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3" name="图片 2" descr="ul0577-3412"/>
          <p:cNvPicPr>
            <a:picLocks noChangeAspect="1"/>
          </p:cNvPicPr>
          <p:nvPr/>
        </p:nvPicPr>
        <p:blipFill>
          <a:blip r:embed="rId4" cstate="print"/>
          <a:srcRect l="21842" t="7603" r="22529" b="9136"/>
          <a:stretch>
            <a:fillRect/>
          </a:stretch>
        </p:blipFill>
        <p:spPr>
          <a:xfrm>
            <a:off x="603117" y="1392135"/>
            <a:ext cx="2219523" cy="2202373"/>
          </a:xfrm>
          <a:prstGeom prst="rect">
            <a:avLst/>
          </a:prstGeom>
        </p:spPr>
      </p:pic>
      <p:pic>
        <p:nvPicPr>
          <p:cNvPr id="6" name="图片 5" descr="ul0577-3412"/>
          <p:cNvPicPr>
            <a:picLocks noChangeAspect="1"/>
          </p:cNvPicPr>
          <p:nvPr/>
        </p:nvPicPr>
        <p:blipFill>
          <a:blip r:embed="rId4" cstate="print"/>
          <a:srcRect l="21842" t="7603" r="22529" b="9136"/>
          <a:stretch>
            <a:fillRect/>
          </a:stretch>
        </p:blipFill>
        <p:spPr>
          <a:xfrm>
            <a:off x="3742081" y="1263985"/>
            <a:ext cx="2161403" cy="2144253"/>
          </a:xfrm>
          <a:prstGeom prst="rect">
            <a:avLst/>
          </a:prstGeom>
        </p:spPr>
      </p:pic>
      <p:pic>
        <p:nvPicPr>
          <p:cNvPr id="7" name="图片 6" descr="ul0577-3412"/>
          <p:cNvPicPr>
            <a:picLocks noChangeAspect="1"/>
          </p:cNvPicPr>
          <p:nvPr/>
        </p:nvPicPr>
        <p:blipFill>
          <a:blip r:embed="rId4" cstate="print"/>
          <a:srcRect l="21842" t="7603" r="22529" b="9136"/>
          <a:stretch>
            <a:fillRect/>
          </a:stretch>
        </p:blipFill>
        <p:spPr>
          <a:xfrm>
            <a:off x="6730029" y="1148221"/>
            <a:ext cx="2101377" cy="208518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920871" y="2124829"/>
            <a:ext cx="1761708" cy="507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701" b="1">
                <a:solidFill>
                  <a:srgbClr val="1D41D5"/>
                </a:solidFill>
                <a:latin typeface="华文楷体" panose="02010600040101010101" charset="-122"/>
                <a:ea typeface="华文楷体" panose="02010600040101010101" charset="-122"/>
              </a:rPr>
              <a:t>富强中国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4026488" y="2124829"/>
            <a:ext cx="1761708" cy="507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701" b="1">
                <a:solidFill>
                  <a:srgbClr val="1D41D5"/>
                </a:solidFill>
                <a:latin typeface="华文楷体" panose="02010600040101010101" charset="-122"/>
                <a:ea typeface="华文楷体" panose="02010600040101010101" charset="-122"/>
              </a:rPr>
              <a:t>民主中国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6917728" y="1949993"/>
            <a:ext cx="1761708" cy="507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701" b="1">
                <a:solidFill>
                  <a:srgbClr val="1D41D5"/>
                </a:solidFill>
                <a:latin typeface="华文楷体" panose="02010600040101010101" charset="-122"/>
                <a:ea typeface="华文楷体" panose="02010600040101010101" charset="-122"/>
              </a:rPr>
              <a:t>文明中国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060931" y="4482983"/>
            <a:ext cx="1761708" cy="507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701" b="1">
                <a:solidFill>
                  <a:srgbClr val="1D41D5"/>
                </a:solidFill>
                <a:latin typeface="华文楷体" panose="02010600040101010101" charset="-122"/>
                <a:ea typeface="华文楷体" panose="02010600040101010101" charset="-122"/>
              </a:rPr>
              <a:t>和谐中国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4643420" y="4331490"/>
            <a:ext cx="1761708" cy="507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701" b="1">
                <a:solidFill>
                  <a:srgbClr val="1D41D5"/>
                </a:solidFill>
                <a:latin typeface="华文楷体" panose="02010600040101010101" charset="-122"/>
                <a:ea typeface="华文楷体" panose="02010600040101010101" charset="-122"/>
              </a:rPr>
              <a:t>美丽中国</a:t>
            </a: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5926653"/>
            <a:ext cx="9150352" cy="910675"/>
          </a:xfrm>
          <a:prstGeom prst="rect">
            <a:avLst/>
          </a:prstGeom>
        </p:spPr>
      </p:pic>
      <p:sp>
        <p:nvSpPr>
          <p:cNvPr id="15" name="文本框 8"/>
          <p:cNvSpPr txBox="1"/>
          <p:nvPr/>
        </p:nvSpPr>
        <p:spPr>
          <a:xfrm>
            <a:off x="328564" y="1439126"/>
            <a:ext cx="2558974" cy="193899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国内生产总值增加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到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8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0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多万亿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元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，世界第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2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大经济体，对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世界经济增长贡献率超过30%。</a:t>
            </a:r>
          </a:p>
        </p:txBody>
      </p:sp>
      <p:sp>
        <p:nvSpPr>
          <p:cNvPr id="16" name="文本框 3"/>
          <p:cNvSpPr txBox="1"/>
          <p:nvPr/>
        </p:nvSpPr>
        <p:spPr>
          <a:xfrm>
            <a:off x="3121571" y="1451760"/>
            <a:ext cx="2840052" cy="193899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修改宪法，完善法律；</a:t>
            </a:r>
            <a:r>
              <a:rPr sz="2400" b="1" dirty="0" err="1" smtClean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从严治党反腐败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；建立</a:t>
            </a:r>
            <a:r>
              <a:rPr sz="2400" b="1" dirty="0" err="1" smtClean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监察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委员会；实行人民代表大会制度。</a:t>
            </a:r>
            <a:endParaRPr sz="2400" b="1" dirty="0">
              <a:latin typeface="楷体" panose="02010609060101010101" pitchFamily="49" charset="-122"/>
              <a:ea typeface="楷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17" name="文本框 14"/>
          <p:cNvSpPr txBox="1"/>
          <p:nvPr/>
        </p:nvSpPr>
        <p:spPr>
          <a:xfrm>
            <a:off x="6132783" y="1414420"/>
            <a:ext cx="2949741" cy="193899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弘扬</a:t>
            </a:r>
            <a:r>
              <a:rPr sz="2400" b="1" dirty="0" err="1" smtClean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中华优秀传统文化</a:t>
            </a:r>
            <a:r>
              <a:rPr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，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弘扬民族精神，加强精神文明建设；创造大量文艺作品</a:t>
            </a:r>
            <a:r>
              <a:rPr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，</a:t>
            </a:r>
            <a:r>
              <a:rPr sz="2400" b="1" dirty="0" err="1" smtClean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加强文化遗产保护</a:t>
            </a:r>
            <a:r>
              <a:rPr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。</a:t>
            </a:r>
            <a:endParaRPr sz="2400" b="1" dirty="0">
              <a:latin typeface="楷体" panose="02010609060101010101" pitchFamily="49" charset="-122"/>
              <a:ea typeface="楷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18" name="文本框 16"/>
          <p:cNvSpPr txBox="1"/>
          <p:nvPr/>
        </p:nvSpPr>
        <p:spPr>
          <a:xfrm>
            <a:off x="283789" y="3927621"/>
            <a:ext cx="2948768" cy="193899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社会养老保险覆盖</a:t>
            </a:r>
            <a:r>
              <a:rPr sz="2400" b="1" dirty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9亿多人，基本医疗保险覆盖13.5亿人</a:t>
            </a:r>
            <a:r>
              <a:rPr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，世界上最大社会保障网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；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6000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万人脱贫。</a:t>
            </a:r>
            <a:endParaRPr sz="2400" b="1" dirty="0">
              <a:latin typeface="楷体" panose="02010609060101010101" pitchFamily="49" charset="-122"/>
              <a:ea typeface="楷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384830" y="3918272"/>
            <a:ext cx="5667300" cy="193899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实行环保督察制度，</a:t>
            </a:r>
            <a:r>
              <a:rPr sz="2400" b="1" dirty="0" err="1" smtClean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实施大气</a:t>
            </a:r>
            <a:r>
              <a:rPr sz="2400" b="1" dirty="0" err="1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、水</a:t>
            </a:r>
            <a:r>
              <a:rPr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、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土壤等法律法规，</a:t>
            </a:r>
            <a:r>
              <a:rPr sz="2400" b="1" dirty="0" err="1" smtClean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取得成效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；</a:t>
            </a:r>
            <a:r>
              <a:rPr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国内生产总值能耗下降</a:t>
            </a:r>
            <a:r>
              <a:rPr sz="2400" b="1" dirty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20%以上</a:t>
            </a:r>
            <a:r>
              <a:rPr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，重点城市重污染天数减少一半</a:t>
            </a:r>
            <a:r>
              <a:rPr sz="2400" b="1" dirty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，森林面积增加1.63亿亩，沙化土地面积年均缩减近2000</a:t>
            </a:r>
            <a:r>
              <a:rPr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平方公里</a:t>
            </a:r>
            <a:endParaRPr sz="2400" b="1" dirty="0">
              <a:latin typeface="楷体" panose="02010609060101010101" pitchFamily="49" charset="-122"/>
              <a:ea typeface="楷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056282" y="3256367"/>
            <a:ext cx="7522867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政治建设  经济建设  文化建设   社会建设  </a:t>
            </a:r>
            <a:endParaRPr lang="en-US" altLang="zh-CN" sz="2800" b="1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生态文明建设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02090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1" animBg="1"/>
      <p:bldP spid="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5000"/>
                    </a14:imgEffect>
                  </a14:imgLayer>
                </a14:imgProps>
              </a:ext>
            </a:extLst>
          </a:blip>
          <a:srcRect t="39704"/>
          <a:stretch/>
        </p:blipFill>
        <p:spPr>
          <a:xfrm>
            <a:off x="-9527" y="3689131"/>
            <a:ext cx="9145588" cy="3101856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719529" y="1993952"/>
            <a:ext cx="80486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楷体" pitchFamily="49" charset="-122"/>
                <a:ea typeface="楷体" pitchFamily="49" charset="-122"/>
                <a:cs typeface="华文楷体" panose="02010600040101010101" charset="-122"/>
              </a:rPr>
              <a:t>H1.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  <a:cs typeface="华文楷体" panose="02010600040101010101" charset="-122"/>
              </a:rPr>
              <a:t>实现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  <a:cs typeface="华文楷体" panose="02010600040101010101" charset="-122"/>
              </a:rPr>
              <a:t>中华民族伟大复兴的中国梦，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  <a:cs typeface="华文楷体" panose="02010600040101010101" charset="-122"/>
              </a:rPr>
              <a:t>必须：</a:t>
            </a:r>
            <a:endParaRPr lang="zh-CN" altLang="en-US" sz="2800" b="1" dirty="0">
              <a:latin typeface="楷体" pitchFamily="49" charset="-122"/>
              <a:ea typeface="楷体" pitchFamily="49" charset="-122"/>
              <a:cs typeface="华文楷体" panose="02010600040101010101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166671" y="360531"/>
            <a:ext cx="728366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  <a:latin typeface="幼圆" pitchFamily="49" charset="-122"/>
                <a:ea typeface="幼圆" pitchFamily="49" charset="-122"/>
              </a:rPr>
              <a:t>这些成就是怎样取得的？</a:t>
            </a:r>
            <a:endParaRPr lang="en-US" altLang="zh-CN" sz="2800" b="1" dirty="0" smtClean="0">
              <a:solidFill>
                <a:srgbClr val="0000FF"/>
              </a:solidFill>
              <a:latin typeface="幼圆" pitchFamily="49" charset="-122"/>
              <a:ea typeface="幼圆" pitchFamily="49" charset="-122"/>
            </a:endParaRPr>
          </a:p>
          <a:p>
            <a:r>
              <a:rPr lang="zh-CN" altLang="en-US" sz="2800" b="1" dirty="0" smtClean="0">
                <a:solidFill>
                  <a:srgbClr val="0000FF"/>
                </a:solidFill>
                <a:latin typeface="幼圆" pitchFamily="49" charset="-122"/>
                <a:ea typeface="幼圆" pitchFamily="49" charset="-122"/>
              </a:rPr>
              <a:t>        </a:t>
            </a:r>
            <a:r>
              <a:rPr lang="en-US" altLang="zh-CN" sz="2800" b="1" dirty="0" smtClean="0">
                <a:solidFill>
                  <a:srgbClr val="0000FF"/>
                </a:solidFill>
                <a:latin typeface="幼圆" pitchFamily="49" charset="-122"/>
                <a:ea typeface="幼圆" pitchFamily="49" charset="-122"/>
              </a:rPr>
              <a:t>——</a:t>
            </a:r>
            <a:r>
              <a:rPr lang="zh-CN" altLang="en-US" sz="2800" b="1" dirty="0" smtClean="0">
                <a:solidFill>
                  <a:srgbClr val="0000FF"/>
                </a:solidFill>
                <a:latin typeface="幼圆" pitchFamily="49" charset="-122"/>
                <a:ea typeface="幼圆" pitchFamily="49" charset="-122"/>
              </a:rPr>
              <a:t>实现中国梦要不要继续坚持？</a:t>
            </a:r>
            <a:endParaRPr lang="zh-CN" altLang="en-US" sz="2800" b="1" dirty="0">
              <a:solidFill>
                <a:srgbClr val="0000FF"/>
              </a:solidFill>
              <a:latin typeface="幼圆" pitchFamily="49" charset="-122"/>
              <a:ea typeface="幼圆" pitchFamily="49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0" y="1545012"/>
            <a:ext cx="9136061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72231" y="2617047"/>
            <a:ext cx="817222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楷体" pitchFamily="49" charset="-122"/>
                <a:ea typeface="楷体" pitchFamily="49" charset="-122"/>
                <a:cs typeface="华文楷体" panose="02010600040101010101" charset="-122"/>
              </a:rPr>
              <a:t>坚持</a:t>
            </a:r>
            <a:r>
              <a:rPr lang="zh-CN" altLang="en-US" sz="2800" b="1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华文楷体" panose="02010600040101010101" charset="-122"/>
              </a:rPr>
              <a:t>党</a:t>
            </a:r>
            <a:r>
              <a:rPr lang="zh-CN" altLang="en-US" sz="2800" b="1" dirty="0">
                <a:latin typeface="华文琥珀" panose="02010800040101010101" pitchFamily="2" charset="-122"/>
                <a:ea typeface="华文琥珀" panose="02010800040101010101" pitchFamily="2" charset="-122"/>
                <a:cs typeface="华文楷体" panose="02010600040101010101" charset="-122"/>
              </a:rPr>
              <a:t>的领导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  <a:cs typeface="华文楷体" panose="02010600040101010101" charset="-122"/>
              </a:rPr>
              <a:t>，贯彻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华文楷体" panose="02010600040101010101" charset="-122"/>
              </a:rPr>
              <a:t>创新、协调、绿色、开放、共享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  <a:cs typeface="华文楷体" panose="02010600040101010101" charset="-122"/>
              </a:rPr>
              <a:t>的发展理念，统筹推进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  <a:cs typeface="华文楷体" panose="02010600040101010101" charset="-122"/>
              </a:rPr>
              <a:t>经济建设、政治建设、文化建设、社会建设、生态文明建设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  <a:cs typeface="华文楷体" panose="02010600040101010101" charset="-122"/>
              </a:rPr>
              <a:t>，协调</a:t>
            </a:r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楷体" pitchFamily="49" charset="-122"/>
                <a:ea typeface="楷体" pitchFamily="49" charset="-122"/>
                <a:cs typeface="华文楷体" panose="02010600040101010101" charset="-122"/>
              </a:rPr>
              <a:t>推进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  <a:cs typeface="华文楷体" panose="02010600040101010101" charset="-122"/>
              </a:rPr>
              <a:t>全面建成小康社会、全面深化改革、全面依法治国、全面从严治党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  <a:cs typeface="华文楷体" panose="02010600040101010101" charset="-122"/>
              </a:rPr>
              <a:t>。 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华文楷体" panose="02010600040101010101" charset="-122"/>
              </a:rPr>
              <a:t>p112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华文楷体" panose="02010600040101010101" charset="-122"/>
              </a:rPr>
              <a:t>  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  <a:cs typeface="华文楷体" panose="02010600040101010101" charset="-122"/>
              </a:rPr>
              <a:t>   （</a:t>
            </a:r>
            <a:r>
              <a:rPr lang="en-US" altLang="zh-CN" sz="2800" b="1" dirty="0" smtClean="0">
                <a:latin typeface="楷体" pitchFamily="49" charset="-122"/>
                <a:ea typeface="楷体" pitchFamily="49" charset="-122"/>
                <a:cs typeface="华文楷体" panose="02010600040101010101" charset="-122"/>
              </a:rPr>
              <a:t>5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  <a:cs typeface="华文楷体" panose="02010600040101010101" charset="-122"/>
              </a:rPr>
              <a:t>大建设</a:t>
            </a:r>
            <a:r>
              <a:rPr lang="en-US" altLang="zh-CN" sz="2800" b="1" dirty="0" smtClean="0">
                <a:latin typeface="楷体" pitchFamily="49" charset="-122"/>
                <a:ea typeface="楷体" pitchFamily="49" charset="-122"/>
                <a:cs typeface="华文楷体" panose="02010600040101010101" charset="-122"/>
              </a:rPr>
              <a:t>\4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  <a:cs typeface="华文楷体" panose="02010600040101010101" charset="-122"/>
              </a:rPr>
              <a:t>个全面）</a:t>
            </a:r>
            <a:endParaRPr lang="zh-CN" altLang="en-US" sz="2800" b="1" dirty="0">
              <a:latin typeface="楷体" pitchFamily="49" charset="-122"/>
              <a:ea typeface="楷体" pitchFamily="49" charset="-122"/>
              <a:cs typeface="华文楷体" panose="02010600040101010101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7635" y="5108003"/>
            <a:ext cx="8416532" cy="1200329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——</a:t>
            </a:r>
            <a:r>
              <a:rPr lang="zh-CN" alt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中国特色社会主义最本质特征是中国共产党的领导</a:t>
            </a:r>
            <a:r>
              <a:rPr lang="en-US" altLang="zh-CN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中国特色社会主义制度的最大优势是中国共产党领导</a:t>
            </a:r>
            <a:r>
              <a:rPr lang="zh-CN" alt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。中国共产党是中国特色社会主义事业的领导者</a:t>
            </a:r>
            <a:r>
              <a:rPr lang="zh-CN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、</a:t>
            </a:r>
            <a:r>
              <a:rPr lang="zh-CN" alt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推动者和践行者</a:t>
            </a:r>
            <a:r>
              <a:rPr lang="en-US" altLang="zh-CN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笔记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7181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835590" y="239713"/>
            <a:ext cx="86395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华文楷体" panose="02010600040101010101" charset="-122"/>
              </a:rPr>
              <a:t>实现民族复兴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华文楷体" panose="02010600040101010101" charset="-122"/>
              </a:rPr>
              <a:t>的中国梦，必须</a:t>
            </a:r>
            <a:r>
              <a:rPr lang="zh-CN" altLang="en-US" sz="28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华文楷体" panose="02010600040101010101" charset="-122"/>
              </a:rPr>
              <a:t>坚持谁的领导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华文楷体" panose="02010600040101010101" charset="-122"/>
              </a:rPr>
              <a:t>？</a:t>
            </a:r>
          </a:p>
          <a:p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华文楷体" panose="02010600040101010101" charset="-122"/>
              </a:rPr>
              <a:t>贯彻什么样的发展理念</a:t>
            </a:r>
            <a:r>
              <a:rPr lang="zh-CN" altLang="en-US" sz="28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华文楷体" panose="02010600040101010101" charset="-122"/>
              </a:rPr>
              <a:t>？推进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华文楷体" panose="02010600040101010101" charset="-122"/>
              </a:rPr>
              <a:t>哪五</a:t>
            </a:r>
            <a:r>
              <a:rPr lang="zh-CN" altLang="en-US" sz="28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华文楷体" panose="02010600040101010101" charset="-122"/>
              </a:rPr>
              <a:t>个“建设”？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cs typeface="华文楷体" panose="02010600040101010101" charset="-122"/>
            </a:endParaRPr>
          </a:p>
          <a:p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华文楷体" panose="02010600040101010101" charset="-122"/>
              </a:rPr>
              <a:t>协调推进哪四</a:t>
            </a:r>
            <a:r>
              <a:rPr lang="zh-CN" altLang="en-US" sz="28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华文楷体" panose="02010600040101010101" charset="-122"/>
              </a:rPr>
              <a:t>个“全面”？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cs typeface="华文楷体" panose="02010600040101010101" charset="-122"/>
            </a:endParaRPr>
          </a:p>
        </p:txBody>
      </p:sp>
      <p:graphicFrame>
        <p:nvGraphicFramePr>
          <p:cNvPr id="4" name="图示 3"/>
          <p:cNvGraphicFramePr/>
          <p:nvPr>
            <p:extLst>
              <p:ext uri="{D42A27DB-BD31-4B8C-83A1-F6EECF244321}">
                <p14:modId xmlns:p14="http://schemas.microsoft.com/office/powerpoint/2010/main" val="4071407375"/>
              </p:ext>
            </p:extLst>
          </p:nvPr>
        </p:nvGraphicFramePr>
        <p:xfrm>
          <a:off x="1198179" y="2017986"/>
          <a:ext cx="6562768" cy="40513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文本框 6"/>
          <p:cNvSpPr txBox="1"/>
          <p:nvPr/>
        </p:nvSpPr>
        <p:spPr>
          <a:xfrm>
            <a:off x="4051539" y="2217142"/>
            <a:ext cx="1185270" cy="507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701" b="1" dirty="0">
                <a:solidFill>
                  <a:srgbClr val="028458"/>
                </a:solidFill>
                <a:latin typeface="华文楷体" panose="02010600040101010101" charset="-122"/>
                <a:ea typeface="华文楷体" panose="02010600040101010101" charset="-122"/>
              </a:rPr>
              <a:t>共享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5001669" y="2689358"/>
            <a:ext cx="1371064" cy="4156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01" b="1">
                <a:latin typeface="华文楷体" panose="02010600040101010101" charset="-122"/>
                <a:ea typeface="华文楷体" panose="02010600040101010101" charset="-122"/>
              </a:rPr>
              <a:t>经济建设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5473299" y="3401568"/>
            <a:ext cx="1371064" cy="4156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01" b="1">
                <a:latin typeface="华文楷体" panose="02010600040101010101" charset="-122"/>
                <a:ea typeface="华文楷体" panose="02010600040101010101" charset="-122"/>
              </a:rPr>
              <a:t>政治建设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5566196" y="4256696"/>
            <a:ext cx="1371064" cy="4156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01" b="1">
                <a:latin typeface="华文楷体" panose="02010600040101010101" charset="-122"/>
                <a:ea typeface="华文楷体" panose="02010600040101010101" charset="-122"/>
              </a:rPr>
              <a:t>文化建设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5001669" y="5051799"/>
            <a:ext cx="1371064" cy="4156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01" b="1">
                <a:latin typeface="华文楷体" panose="02010600040101010101" charset="-122"/>
                <a:ea typeface="华文楷体" panose="02010600040101010101" charset="-122"/>
              </a:rPr>
              <a:t>社会建设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4370446" y="5031314"/>
            <a:ext cx="1371064" cy="1062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01" b="1">
                <a:latin typeface="华文楷体" panose="02010600040101010101" charset="-122"/>
                <a:ea typeface="华文楷体" panose="02010600040101010101" charset="-122"/>
              </a:rPr>
              <a:t>生态</a:t>
            </a:r>
          </a:p>
          <a:p>
            <a:r>
              <a:rPr lang="zh-CN" altLang="en-US" sz="2101" b="1">
                <a:latin typeface="华文楷体" panose="02010600040101010101" charset="-122"/>
                <a:ea typeface="华文楷体" panose="02010600040101010101" charset="-122"/>
              </a:rPr>
              <a:t>文明</a:t>
            </a:r>
          </a:p>
          <a:p>
            <a:r>
              <a:rPr lang="zh-CN" altLang="en-US" sz="2101" b="1">
                <a:latin typeface="华文楷体" panose="02010600040101010101" charset="-122"/>
                <a:ea typeface="华文楷体" panose="02010600040101010101" charset="-122"/>
              </a:rPr>
              <a:t>建设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649721" y="2326155"/>
            <a:ext cx="1680721" cy="92358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701" b="1" dirty="0">
                <a:latin typeface="黑体" panose="02010609060101010101" pitchFamily="49" charset="-122"/>
                <a:ea typeface="黑体" panose="02010609060101010101" pitchFamily="49" charset="-122"/>
              </a:rPr>
              <a:t>全面建成</a:t>
            </a:r>
          </a:p>
          <a:p>
            <a:r>
              <a:rPr lang="zh-CN" altLang="en-US" sz="2701" b="1" dirty="0">
                <a:latin typeface="黑体" panose="02010609060101010101" pitchFamily="49" charset="-122"/>
                <a:ea typeface="黑体" panose="02010609060101010101" pitchFamily="49" charset="-122"/>
              </a:rPr>
              <a:t>小康社会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586657" y="4512430"/>
            <a:ext cx="1680721" cy="92358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701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全面深化改革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7082211" y="2347476"/>
            <a:ext cx="1563527" cy="92358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701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全面依法治国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7113743" y="4797880"/>
            <a:ext cx="1563527" cy="92358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701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全面从严治党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0" y="1765735"/>
            <a:ext cx="9145588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箭头连接符 14"/>
          <p:cNvCxnSpPr>
            <a:endCxn id="26" idx="1"/>
          </p:cNvCxnSpPr>
          <p:nvPr/>
        </p:nvCxnSpPr>
        <p:spPr>
          <a:xfrm flipV="1">
            <a:off x="5172058" y="2809269"/>
            <a:ext cx="1910153" cy="592299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箭头连接符 20"/>
          <p:cNvCxnSpPr/>
          <p:nvPr/>
        </p:nvCxnSpPr>
        <p:spPr>
          <a:xfrm>
            <a:off x="5218386" y="4512430"/>
            <a:ext cx="1895357" cy="539369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箭头连接符 24"/>
          <p:cNvCxnSpPr/>
          <p:nvPr/>
        </p:nvCxnSpPr>
        <p:spPr>
          <a:xfrm flipH="1" flipV="1">
            <a:off x="2267378" y="2689359"/>
            <a:ext cx="1358691" cy="712209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箭头连接符 29"/>
          <p:cNvCxnSpPr/>
          <p:nvPr/>
        </p:nvCxnSpPr>
        <p:spPr>
          <a:xfrm flipH="1">
            <a:off x="2112580" y="4512430"/>
            <a:ext cx="1765737" cy="51888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" name="图片 34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5926653"/>
            <a:ext cx="9150352" cy="910675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3786337" y="3185542"/>
            <a:ext cx="1848583" cy="1938992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zh-CN" altLang="en-US" sz="4000" b="1" dirty="0" smtClean="0">
                <a:solidFill>
                  <a:srgbClr val="FFC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领导者</a:t>
            </a:r>
            <a:endParaRPr lang="en-US" altLang="zh-CN" sz="4000" b="1" dirty="0" smtClean="0">
              <a:solidFill>
                <a:srgbClr val="FFC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  <a:p>
            <a:r>
              <a:rPr lang="zh-CN" altLang="en-US" sz="4000" b="1" dirty="0" smtClean="0">
                <a:solidFill>
                  <a:srgbClr val="FFC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推动者 </a:t>
            </a:r>
            <a:endParaRPr lang="en-US" altLang="zh-CN" sz="4000" b="1" dirty="0" smtClean="0">
              <a:solidFill>
                <a:srgbClr val="FFC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  <a:p>
            <a:r>
              <a:rPr lang="zh-CN" altLang="en-US" sz="4000" b="1" dirty="0" smtClean="0">
                <a:solidFill>
                  <a:srgbClr val="FFC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践行者</a:t>
            </a:r>
            <a:endParaRPr lang="zh-CN" altLang="en-US" sz="4000" b="1" dirty="0">
              <a:solidFill>
                <a:srgbClr val="FFC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4" grpId="0" animBg="1"/>
      <p:bldP spid="26" grpId="0" animBg="1"/>
      <p:bldP spid="27" grpId="0" animBg="1"/>
      <p:bldP spid="3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pic104.nipic.com/file/20160725/18495282_105732456000_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959"/>
          <a:stretch/>
        </p:blipFill>
        <p:spPr bwMode="auto">
          <a:xfrm>
            <a:off x="47298" y="599089"/>
            <a:ext cx="9000326" cy="5707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6211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0717" y="2580860"/>
            <a:ext cx="8702566" cy="4040657"/>
          </a:xfrm>
          <a:ln>
            <a:solidFill>
              <a:srgbClr val="FF0000"/>
            </a:solidFill>
          </a:ln>
        </p:spPr>
        <p:txBody>
          <a:bodyPr>
            <a:noAutofit/>
          </a:bodyPr>
          <a:lstStyle/>
          <a:p>
            <a:pPr>
              <a:lnSpc>
                <a:spcPct val="85000"/>
              </a:lnSpc>
              <a:buFontTx/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政治建设</a:t>
            </a:r>
            <a:r>
              <a:rPr lang="zh-CN" altLang="en-US" sz="2800" b="1" dirty="0">
                <a:solidFill>
                  <a:srgbClr val="0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：</a:t>
            </a:r>
            <a:r>
              <a:rPr lang="zh-CN" altLang="en-US" sz="2800" b="1" dirty="0">
                <a:solidFill>
                  <a:srgbClr val="000000"/>
                </a:solidFill>
                <a:ea typeface="华文中宋" pitchFamily="2" charset="-122"/>
              </a:rPr>
              <a:t>民主、法治</a:t>
            </a:r>
            <a:r>
              <a:rPr lang="zh-CN" altLang="en-US" sz="2800" b="1" dirty="0" smtClean="0">
                <a:solidFill>
                  <a:srgbClr val="000000"/>
                </a:solidFill>
                <a:ea typeface="华文中宋" pitchFamily="2" charset="-122"/>
              </a:rPr>
              <a:t>、外交、民族团结、祖国统一</a:t>
            </a:r>
            <a:endParaRPr lang="zh-CN" altLang="en-US" sz="2800" b="1" dirty="0">
              <a:solidFill>
                <a:srgbClr val="000000"/>
              </a:solidFill>
              <a:ea typeface="华文中宋" pitchFamily="2" charset="-122"/>
            </a:endParaRPr>
          </a:p>
          <a:p>
            <a:pPr>
              <a:lnSpc>
                <a:spcPct val="85000"/>
              </a:lnSpc>
              <a:buFontTx/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经济建设</a:t>
            </a:r>
            <a:r>
              <a:rPr lang="zh-CN" altLang="en-US" sz="2800" b="1" dirty="0">
                <a:solidFill>
                  <a:srgbClr val="0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：</a:t>
            </a:r>
            <a:r>
              <a:rPr lang="zh-CN" altLang="en-US" sz="2800" b="1" dirty="0">
                <a:solidFill>
                  <a:srgbClr val="000000"/>
                </a:solidFill>
                <a:ea typeface="华文中宋" pitchFamily="2" charset="-122"/>
              </a:rPr>
              <a:t>经济制度</a:t>
            </a:r>
            <a:r>
              <a:rPr lang="zh-CN" altLang="en-US" sz="2800" b="1" dirty="0" smtClean="0">
                <a:solidFill>
                  <a:srgbClr val="000000"/>
                </a:solidFill>
                <a:ea typeface="华文中宋" pitchFamily="2" charset="-122"/>
              </a:rPr>
              <a:t>、经济贸易、</a:t>
            </a:r>
            <a:r>
              <a:rPr lang="zh-CN" altLang="en-US" sz="2800" b="1" dirty="0">
                <a:solidFill>
                  <a:srgbClr val="000000"/>
                </a:solidFill>
                <a:ea typeface="华文中宋" pitchFamily="2" charset="-122"/>
              </a:rPr>
              <a:t>共同富裕</a:t>
            </a:r>
            <a:r>
              <a:rPr lang="zh-CN" altLang="en-US" sz="2800" b="1" dirty="0" smtClean="0">
                <a:solidFill>
                  <a:srgbClr val="000000"/>
                </a:solidFill>
                <a:ea typeface="华文中宋" pitchFamily="2" charset="-122"/>
              </a:rPr>
              <a:t>、消费</a:t>
            </a:r>
            <a:endParaRPr lang="zh-CN" altLang="en-US" sz="2800" b="1" dirty="0">
              <a:solidFill>
                <a:srgbClr val="000000"/>
              </a:solidFill>
              <a:ea typeface="华文中宋" pitchFamily="2" charset="-122"/>
            </a:endParaRPr>
          </a:p>
          <a:p>
            <a:pPr>
              <a:lnSpc>
                <a:spcPct val="85000"/>
              </a:lnSpc>
              <a:buFontTx/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文化建设</a:t>
            </a:r>
            <a:r>
              <a:rPr lang="zh-CN" altLang="en-US" sz="2800" b="1" dirty="0" smtClean="0">
                <a:solidFill>
                  <a:srgbClr val="0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：</a:t>
            </a:r>
            <a:endParaRPr lang="en-US" altLang="zh-CN" sz="2800" b="1" dirty="0" smtClean="0">
              <a:solidFill>
                <a:srgbClr val="0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  <a:p>
            <a:pPr>
              <a:lnSpc>
                <a:spcPct val="85000"/>
              </a:lnSpc>
              <a:buFontTx/>
              <a:buNone/>
              <a:tabLst>
                <a:tab pos="2065338" algn="l"/>
              </a:tabLst>
            </a:pPr>
            <a:r>
              <a:rPr lang="zh-CN" altLang="en-US" sz="2800" b="1" dirty="0" smtClean="0">
                <a:solidFill>
                  <a:srgbClr val="FF0066"/>
                </a:solidFill>
                <a:ea typeface="华文中宋" pitchFamily="2" charset="-122"/>
              </a:rPr>
              <a:t>思想道德：</a:t>
            </a:r>
            <a:r>
              <a:rPr lang="zh-CN" altLang="en-US" sz="2800" b="1" dirty="0" smtClean="0">
                <a:solidFill>
                  <a:srgbClr val="000000"/>
                </a:solidFill>
                <a:ea typeface="华文中宋" pitchFamily="2" charset="-122"/>
              </a:rPr>
              <a:t>传统</a:t>
            </a:r>
            <a:r>
              <a:rPr lang="zh-CN" altLang="en-US" sz="2800" b="1" dirty="0">
                <a:solidFill>
                  <a:srgbClr val="000000"/>
                </a:solidFill>
                <a:ea typeface="华文中宋" pitchFamily="2" charset="-122"/>
              </a:rPr>
              <a:t>美德、民族精神</a:t>
            </a:r>
            <a:r>
              <a:rPr lang="zh-CN" altLang="en-US" sz="2800" b="1" dirty="0" smtClean="0">
                <a:solidFill>
                  <a:srgbClr val="000000"/>
                </a:solidFill>
                <a:ea typeface="华文中宋" pitchFamily="2" charset="-122"/>
              </a:rPr>
              <a:t>、责任感 </a:t>
            </a:r>
            <a:r>
              <a:rPr lang="en-US" altLang="zh-CN" sz="2800" b="1" dirty="0" smtClean="0">
                <a:solidFill>
                  <a:srgbClr val="000000"/>
                </a:solidFill>
                <a:ea typeface="华文中宋" pitchFamily="2" charset="-122"/>
              </a:rPr>
              <a:t>-</a:t>
            </a:r>
            <a:r>
              <a:rPr lang="zh-CN" altLang="en-US" sz="2800" b="1" dirty="0" smtClean="0">
                <a:solidFill>
                  <a:srgbClr val="000000"/>
                </a:solidFill>
                <a:ea typeface="华文中宋" pitchFamily="2" charset="-122"/>
              </a:rPr>
              <a:t> </a:t>
            </a:r>
            <a:r>
              <a:rPr lang="en-US" altLang="zh-CN" sz="2800" b="1" dirty="0" smtClean="0">
                <a:solidFill>
                  <a:srgbClr val="000000"/>
                </a:solidFill>
                <a:ea typeface="华文中宋" pitchFamily="2" charset="-122"/>
              </a:rPr>
              <a:t>----</a:t>
            </a:r>
            <a:endParaRPr lang="en-US" altLang="zh-CN" sz="2800" b="1" dirty="0">
              <a:solidFill>
                <a:srgbClr val="000000"/>
              </a:solidFill>
              <a:ea typeface="华文中宋" pitchFamily="2" charset="-122"/>
            </a:endParaRPr>
          </a:p>
          <a:p>
            <a:pPr>
              <a:lnSpc>
                <a:spcPct val="85000"/>
              </a:lnSpc>
              <a:buNone/>
            </a:pPr>
            <a:r>
              <a:rPr lang="zh-CN" altLang="en-US" sz="2800" b="1" dirty="0" smtClean="0">
                <a:solidFill>
                  <a:srgbClr val="FF0066"/>
                </a:solidFill>
                <a:ea typeface="华文中宋" pitchFamily="2" charset="-122"/>
              </a:rPr>
              <a:t>文化建设： </a:t>
            </a:r>
            <a:r>
              <a:rPr lang="zh-CN" altLang="en-US" sz="2800" b="1" dirty="0" smtClean="0">
                <a:solidFill>
                  <a:srgbClr val="000000"/>
                </a:solidFill>
                <a:ea typeface="华文中宋" pitchFamily="2" charset="-122"/>
              </a:rPr>
              <a:t>教育</a:t>
            </a:r>
            <a:r>
              <a:rPr lang="zh-CN" altLang="en-US" sz="2800" b="1" dirty="0">
                <a:solidFill>
                  <a:srgbClr val="000000"/>
                </a:solidFill>
                <a:ea typeface="华文中宋" pitchFamily="2" charset="-122"/>
              </a:rPr>
              <a:t>、科学、文化、</a:t>
            </a:r>
            <a:r>
              <a:rPr lang="zh-CN" altLang="en-US" sz="2800" b="1" dirty="0" smtClean="0">
                <a:solidFill>
                  <a:srgbClr val="000000"/>
                </a:solidFill>
                <a:ea typeface="华文中宋" pitchFamily="2" charset="-122"/>
              </a:rPr>
              <a:t>体育卫生</a:t>
            </a:r>
            <a:r>
              <a:rPr lang="zh-CN" altLang="en-US" sz="2800" b="1" dirty="0">
                <a:solidFill>
                  <a:srgbClr val="000000"/>
                </a:solidFill>
                <a:ea typeface="华文中宋" pitchFamily="2" charset="-122"/>
              </a:rPr>
              <a:t>、</a:t>
            </a:r>
            <a:r>
              <a:rPr lang="zh-CN" altLang="en-US" sz="2800" b="1" dirty="0" smtClean="0">
                <a:solidFill>
                  <a:srgbClr val="000000"/>
                </a:solidFill>
                <a:ea typeface="华文中宋" pitchFamily="2" charset="-122"/>
              </a:rPr>
              <a:t>新闻出版</a:t>
            </a:r>
            <a:endParaRPr lang="en-US" altLang="zh-CN" sz="2800" b="1" dirty="0" smtClean="0">
              <a:solidFill>
                <a:srgbClr val="000000"/>
              </a:solidFill>
              <a:ea typeface="华文中宋" pitchFamily="2" charset="-122"/>
            </a:endParaRPr>
          </a:p>
          <a:p>
            <a:pPr>
              <a:lnSpc>
                <a:spcPct val="85000"/>
              </a:lnSpc>
              <a:buNone/>
            </a:pPr>
            <a:r>
              <a:rPr lang="zh-CN" altLang="en-US" sz="2800" b="1" dirty="0" smtClean="0">
                <a:solidFill>
                  <a:srgbClr val="0000FF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社会</a:t>
            </a:r>
            <a:r>
              <a:rPr lang="zh-CN" altLang="en-US" sz="2800" b="1" dirty="0">
                <a:solidFill>
                  <a:srgbClr val="0000FF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建设</a:t>
            </a:r>
            <a:r>
              <a:rPr lang="zh-CN" altLang="en-US" sz="2800" b="1" dirty="0" smtClean="0">
                <a:solidFill>
                  <a:srgbClr val="0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：</a:t>
            </a:r>
            <a:r>
              <a:rPr lang="zh-CN" altLang="en-US" sz="2800" b="1" dirty="0" smtClean="0">
                <a:solidFill>
                  <a:srgbClr val="000000"/>
                </a:solidFill>
                <a:ea typeface="华文中宋" pitchFamily="2" charset="-122"/>
              </a:rPr>
              <a:t>劳动</a:t>
            </a:r>
            <a:r>
              <a:rPr lang="zh-CN" altLang="en-US" sz="2800" b="1" dirty="0">
                <a:solidFill>
                  <a:srgbClr val="000000"/>
                </a:solidFill>
                <a:ea typeface="华文中宋" pitchFamily="2" charset="-122"/>
              </a:rPr>
              <a:t>就业、社会保障、</a:t>
            </a:r>
            <a:r>
              <a:rPr lang="zh-CN" altLang="en-US" sz="2800" b="1" dirty="0" smtClean="0">
                <a:solidFill>
                  <a:srgbClr val="000000"/>
                </a:solidFill>
                <a:ea typeface="华文中宋" pitchFamily="2" charset="-122"/>
              </a:rPr>
              <a:t>社区</a:t>
            </a:r>
            <a:r>
              <a:rPr lang="zh-CN" altLang="en-US" sz="2800" b="1" dirty="0">
                <a:solidFill>
                  <a:srgbClr val="000000"/>
                </a:solidFill>
                <a:ea typeface="华文中宋" pitchFamily="2" charset="-122"/>
              </a:rPr>
              <a:t> </a:t>
            </a:r>
            <a:r>
              <a:rPr lang="zh-CN" altLang="en-US" sz="2800" b="1" dirty="0" smtClean="0">
                <a:solidFill>
                  <a:srgbClr val="000000"/>
                </a:solidFill>
                <a:ea typeface="华文中宋" pitchFamily="2" charset="-122"/>
              </a:rPr>
              <a:t>建设、治安、</a:t>
            </a:r>
            <a:endParaRPr lang="en-US" altLang="zh-CN" sz="2800" b="1" dirty="0" smtClean="0">
              <a:solidFill>
                <a:srgbClr val="000000"/>
              </a:solidFill>
              <a:ea typeface="华文中宋" pitchFamily="2" charset="-122"/>
            </a:endParaRPr>
          </a:p>
          <a:p>
            <a:pPr>
              <a:lnSpc>
                <a:spcPct val="85000"/>
              </a:lnSpc>
              <a:buNone/>
            </a:pPr>
            <a:r>
              <a:rPr lang="en-US" altLang="zh-CN" sz="2800" b="1" dirty="0" smtClean="0">
                <a:solidFill>
                  <a:srgbClr val="0000FF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                    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 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计划生育</a:t>
            </a:r>
            <a:endParaRPr lang="en-US" altLang="zh-CN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85000"/>
              </a:lnSpc>
              <a:buNone/>
            </a:pPr>
            <a:r>
              <a:rPr lang="zh-CN" altLang="en-US" sz="2800" b="1" dirty="0" smtClean="0">
                <a:solidFill>
                  <a:srgbClr val="0000FF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生态建设：</a:t>
            </a:r>
            <a:r>
              <a:rPr lang="zh-CN" altLang="en-US" sz="2800" b="1" dirty="0" smtClean="0">
                <a:solidFill>
                  <a:srgbClr val="000000"/>
                </a:solidFill>
                <a:ea typeface="华文中宋" pitchFamily="2" charset="-122"/>
              </a:rPr>
              <a:t>环境资源、人</a:t>
            </a:r>
            <a:r>
              <a:rPr lang="zh-CN" altLang="en-US" sz="2800" b="1" dirty="0">
                <a:solidFill>
                  <a:srgbClr val="000000"/>
                </a:solidFill>
                <a:ea typeface="华文中宋" pitchFamily="2" charset="-122"/>
              </a:rPr>
              <a:t>与自然</a:t>
            </a:r>
            <a:r>
              <a:rPr lang="zh-CN" altLang="en-US" sz="2800" b="1" dirty="0" smtClean="0">
                <a:solidFill>
                  <a:srgbClr val="000000"/>
                </a:solidFill>
                <a:ea typeface="华文中宋" pitchFamily="2" charset="-122"/>
              </a:rPr>
              <a:t>和谐共生</a:t>
            </a:r>
            <a:endParaRPr lang="en-US" altLang="zh-CN" sz="2800" b="1" dirty="0" smtClean="0">
              <a:solidFill>
                <a:srgbClr val="000000"/>
              </a:solidFill>
              <a:ea typeface="华文中宋" pitchFamily="2" charset="-122"/>
            </a:endParaRP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533493" y="409260"/>
            <a:ext cx="7957932" cy="15545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49" tIns="45725" rIns="91449" bIns="45725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      </a:t>
            </a:r>
            <a:r>
              <a:rPr lang="zh-CN" altLang="en-US" sz="32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中国</a:t>
            </a:r>
            <a:r>
              <a:rPr kumimoji="1" lang="zh-CN" altLang="en-US" sz="32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特色</a:t>
            </a:r>
            <a:r>
              <a:rPr lang="zh-CN" altLang="en-US" sz="32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社会主义社会是</a:t>
            </a:r>
            <a:r>
              <a:rPr lang="zh-CN" altLang="en-US" sz="3200" b="1" dirty="0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经济建设、政治建设、文化建设、社会建设、</a:t>
            </a:r>
            <a:r>
              <a:rPr lang="zh-CN" altLang="en-US" sz="3200" b="1" dirty="0" smtClean="0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生态文明建设</a:t>
            </a:r>
            <a:r>
              <a:rPr lang="zh-CN" altLang="en-US" sz="32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相辅相成、协调发展的社会。</a:t>
            </a:r>
          </a:p>
        </p:txBody>
      </p:sp>
      <p:pic>
        <p:nvPicPr>
          <p:cNvPr id="5" name="Picture 4" descr="http://img.fuwo.com/attachment/1703/08/0bb5a22c03de11e794bb00163e00254c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61" t="13845" r="3982"/>
          <a:stretch/>
        </p:blipFill>
        <p:spPr bwMode="auto">
          <a:xfrm>
            <a:off x="0" y="0"/>
            <a:ext cx="9145587" cy="2554013"/>
          </a:xfrm>
          <a:prstGeom prst="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直接连接符 3"/>
          <p:cNvCxnSpPr/>
          <p:nvPr/>
        </p:nvCxnSpPr>
        <p:spPr>
          <a:xfrm flipV="1">
            <a:off x="0" y="2159876"/>
            <a:ext cx="9145588" cy="1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7725148" y="394135"/>
            <a:ext cx="11035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一</a:t>
            </a:r>
            <a:r>
              <a:rPr lang="zh-CN" altLang="en-US" sz="2800" b="1" dirty="0"/>
              <a:t>体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835478" y="1204164"/>
            <a:ext cx="14736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五位</a:t>
            </a:r>
            <a:endParaRPr lang="zh-CN" altLang="en-US" sz="2800" b="1" dirty="0"/>
          </a:p>
        </p:txBody>
      </p:sp>
      <p:cxnSp>
        <p:nvCxnSpPr>
          <p:cNvPr id="8" name="直接箭头连接符 7"/>
          <p:cNvCxnSpPr/>
          <p:nvPr/>
        </p:nvCxnSpPr>
        <p:spPr>
          <a:xfrm flipH="1">
            <a:off x="7161721" y="1498834"/>
            <a:ext cx="673758" cy="525147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箭头连接符 8"/>
          <p:cNvCxnSpPr>
            <a:stCxn id="7" idx="1"/>
          </p:cNvCxnSpPr>
          <p:nvPr/>
        </p:nvCxnSpPr>
        <p:spPr>
          <a:xfrm flipH="1">
            <a:off x="4758592" y="1465774"/>
            <a:ext cx="3076886" cy="643387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箭头连接符 9"/>
          <p:cNvCxnSpPr>
            <a:stCxn id="7" idx="1"/>
          </p:cNvCxnSpPr>
          <p:nvPr/>
        </p:nvCxnSpPr>
        <p:spPr>
          <a:xfrm flipH="1">
            <a:off x="3174147" y="1465774"/>
            <a:ext cx="4661331" cy="526675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箭头连接符 10"/>
          <p:cNvCxnSpPr>
            <a:stCxn id="7" idx="1"/>
          </p:cNvCxnSpPr>
          <p:nvPr/>
        </p:nvCxnSpPr>
        <p:spPr>
          <a:xfrm flipH="1">
            <a:off x="1513511" y="1465774"/>
            <a:ext cx="6321967" cy="463613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箭头连接符 11"/>
          <p:cNvCxnSpPr/>
          <p:nvPr/>
        </p:nvCxnSpPr>
        <p:spPr>
          <a:xfrm flipH="1">
            <a:off x="6258910" y="1497306"/>
            <a:ext cx="1561326" cy="599089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箭头连接符 12"/>
          <p:cNvCxnSpPr/>
          <p:nvPr/>
        </p:nvCxnSpPr>
        <p:spPr>
          <a:xfrm flipH="1">
            <a:off x="5990898" y="655745"/>
            <a:ext cx="1507702" cy="0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4851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img.fuwo.com/attachment/1703/08/0bb5a22c03de11e794bb00163e00254c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61" t="6470" r="3982"/>
          <a:stretch/>
        </p:blipFill>
        <p:spPr bwMode="auto">
          <a:xfrm>
            <a:off x="0" y="-66837"/>
            <a:ext cx="9145587" cy="3235706"/>
          </a:xfrm>
          <a:prstGeom prst="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954947" y="4501045"/>
            <a:ext cx="5533696" cy="132343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富强民族文明和谐美丽</a:t>
            </a:r>
            <a:endParaRPr lang="en-US" altLang="zh-CN" sz="4000" b="1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40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的社会主义现代化强国</a:t>
            </a:r>
            <a:endParaRPr lang="zh-CN" altLang="en-US" sz="40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879355"/>
            <a:ext cx="9150352" cy="91067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62602" y="3405329"/>
            <a:ext cx="41561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C00000"/>
                </a:solidFill>
              </a:rPr>
              <a:t>H2.</a:t>
            </a:r>
            <a:r>
              <a:rPr lang="zh-CN" altLang="en-US" sz="3200" b="1" dirty="0" smtClean="0">
                <a:solidFill>
                  <a:srgbClr val="C00000"/>
                </a:solidFill>
              </a:rPr>
              <a:t>必须走中国道路</a:t>
            </a:r>
            <a:endParaRPr lang="zh-CN" altLang="en-US" sz="3200" b="1" dirty="0">
              <a:solidFill>
                <a:srgbClr val="C0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004441" y="3429694"/>
            <a:ext cx="56069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0000FF"/>
                </a:solidFill>
              </a:rPr>
              <a:t>——</a:t>
            </a:r>
            <a:r>
              <a:rPr lang="zh-CN" altLang="en-US" sz="2800" b="1" dirty="0" smtClean="0">
                <a:solidFill>
                  <a:srgbClr val="0000FF"/>
                </a:solidFill>
              </a:rPr>
              <a:t>即中国特色社会主义道路</a:t>
            </a:r>
            <a:endParaRPr lang="en-US" altLang="zh-CN" sz="2800" b="1" dirty="0" smtClean="0">
              <a:solidFill>
                <a:srgbClr val="0000FF"/>
              </a:solidFill>
            </a:endParaRPr>
          </a:p>
          <a:p>
            <a:r>
              <a:rPr lang="zh-CN" altLang="en-US" sz="2800" b="1" dirty="0">
                <a:solidFill>
                  <a:srgbClr val="FF0000"/>
                </a:solidFill>
              </a:rPr>
              <a:t> 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                                 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p112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cxnSp>
        <p:nvCxnSpPr>
          <p:cNvPr id="6" name="曲线连接符 5"/>
          <p:cNvCxnSpPr/>
          <p:nvPr/>
        </p:nvCxnSpPr>
        <p:spPr>
          <a:xfrm rot="16200000" flipH="1">
            <a:off x="2131347" y="2352044"/>
            <a:ext cx="2950027" cy="1347974"/>
          </a:xfrm>
          <a:prstGeom prst="curvedConnector3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曲线连接符 13"/>
          <p:cNvCxnSpPr/>
          <p:nvPr/>
        </p:nvCxnSpPr>
        <p:spPr>
          <a:xfrm rot="16200000" flipH="1">
            <a:off x="2639776" y="2348110"/>
            <a:ext cx="3068279" cy="1284902"/>
          </a:xfrm>
          <a:prstGeom prst="curvedConnector3">
            <a:avLst>
              <a:gd name="adj1" fmla="val 45376"/>
            </a:avLst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8487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1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6483" y="365553"/>
            <a:ext cx="3645608" cy="2945206"/>
          </a:xfrm>
          <a:prstGeom prst="rect">
            <a:avLst/>
          </a:prstGeom>
        </p:spPr>
      </p:pic>
      <p:sp>
        <p:nvSpPr>
          <p:cNvPr id="4" name="椭圆 3"/>
          <p:cNvSpPr/>
          <p:nvPr/>
        </p:nvSpPr>
        <p:spPr>
          <a:xfrm>
            <a:off x="83265" y="3542199"/>
            <a:ext cx="2003187" cy="1257216"/>
          </a:xfrm>
          <a:prstGeom prst="ellipse">
            <a:avLst/>
          </a:prstGeom>
          <a:solidFill>
            <a:srgbClr val="FFFF66"/>
          </a:solidFill>
          <a:ln w="82550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6" name="椭圆 5"/>
          <p:cNvSpPr/>
          <p:nvPr/>
        </p:nvSpPr>
        <p:spPr>
          <a:xfrm>
            <a:off x="2141855" y="3510667"/>
            <a:ext cx="2003187" cy="1483566"/>
          </a:xfrm>
          <a:prstGeom prst="ellipse">
            <a:avLst/>
          </a:prstGeom>
          <a:solidFill>
            <a:srgbClr val="FFFF66"/>
          </a:solidFill>
          <a:ln w="82550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7" name="椭圆 6"/>
          <p:cNvSpPr/>
          <p:nvPr/>
        </p:nvSpPr>
        <p:spPr>
          <a:xfrm>
            <a:off x="1084858" y="4489721"/>
            <a:ext cx="2003187" cy="1311974"/>
          </a:xfrm>
          <a:prstGeom prst="ellipse">
            <a:avLst/>
          </a:prstGeom>
          <a:solidFill>
            <a:srgbClr val="FFFF66"/>
          </a:solidFill>
          <a:ln w="82550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9" name="文本框 8"/>
          <p:cNvSpPr txBox="1"/>
          <p:nvPr/>
        </p:nvSpPr>
        <p:spPr>
          <a:xfrm>
            <a:off x="370511" y="3783752"/>
            <a:ext cx="15798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立足</a:t>
            </a:r>
            <a:r>
              <a:rPr lang="zh-CN" altLang="zh-CN" sz="24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中国</a:t>
            </a:r>
            <a:endParaRPr lang="en-US" altLang="zh-CN" sz="2400" b="1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zh-CN" sz="24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独特</a:t>
            </a:r>
            <a:r>
              <a:rPr lang="zh-CN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国情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2467868" y="3873822"/>
            <a:ext cx="14142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凝聚智慧和心血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409634" y="4708538"/>
            <a:ext cx="14329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民族</a:t>
            </a:r>
            <a:r>
              <a:rPr lang="zh-CN" altLang="zh-CN" sz="24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复兴</a:t>
            </a:r>
            <a:endParaRPr lang="en-US" altLang="zh-CN" sz="2400" b="1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zh-CN" sz="24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正确</a:t>
            </a:r>
            <a:r>
              <a:rPr lang="zh-CN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道路</a:t>
            </a:r>
          </a:p>
        </p:txBody>
      </p:sp>
      <p:sp>
        <p:nvSpPr>
          <p:cNvPr id="12" name="文本框 2"/>
          <p:cNvSpPr txBox="1"/>
          <p:nvPr/>
        </p:nvSpPr>
        <p:spPr>
          <a:xfrm>
            <a:off x="4113510" y="349786"/>
            <a:ext cx="4939348" cy="569386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中国特色社会主义道路：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中国特色社会主义道路，就是</a:t>
            </a:r>
            <a:r>
              <a:rPr lang="zh-CN" altLang="en-US" sz="2800" b="1" dirty="0" smtClean="0">
                <a:latin typeface="华文中宋" pitchFamily="2" charset="-122"/>
                <a:ea typeface="华文中宋" pitchFamily="2" charset="-122"/>
              </a:rPr>
              <a:t>在中国共产党领导下，立足基本国情，以</a:t>
            </a:r>
            <a:r>
              <a:rPr lang="zh-CN" altLang="en-US" sz="2800" b="1" dirty="0" smtClean="0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经济建设</a:t>
            </a:r>
            <a:r>
              <a:rPr lang="zh-CN" altLang="en-US" sz="2800" b="1" dirty="0" smtClean="0">
                <a:latin typeface="华文中宋" pitchFamily="2" charset="-122"/>
                <a:ea typeface="华文中宋" pitchFamily="2" charset="-122"/>
              </a:rPr>
              <a:t>为</a:t>
            </a:r>
            <a:r>
              <a:rPr lang="zh-CN" altLang="en-US" sz="2800" b="1" dirty="0" smtClean="0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中心</a:t>
            </a:r>
            <a:r>
              <a:rPr lang="zh-CN" altLang="en-US" sz="2800" b="1" dirty="0" smtClean="0">
                <a:latin typeface="华文中宋" pitchFamily="2" charset="-122"/>
                <a:ea typeface="华文中宋" pitchFamily="2" charset="-122"/>
              </a:rPr>
              <a:t>，坚持四项基本原则，坚持改革开放，解放和发展社会生产力，建设社会主义市场</a:t>
            </a:r>
            <a:r>
              <a:rPr lang="zh-CN" altLang="en-US" sz="2800" b="1" dirty="0" smtClean="0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经济</a:t>
            </a:r>
            <a:r>
              <a:rPr lang="zh-CN" altLang="en-US" sz="2800" b="1" dirty="0" smtClean="0">
                <a:latin typeface="华文中宋" pitchFamily="2" charset="-122"/>
                <a:ea typeface="华文中宋" pitchFamily="2" charset="-122"/>
              </a:rPr>
              <a:t>、社会主义</a:t>
            </a:r>
            <a:r>
              <a:rPr lang="zh-CN" altLang="en-US" sz="2800" b="1" dirty="0" smtClean="0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民主政治</a:t>
            </a:r>
            <a:r>
              <a:rPr lang="zh-CN" altLang="en-US" sz="2800" b="1" dirty="0" smtClean="0">
                <a:latin typeface="华文中宋" pitchFamily="2" charset="-122"/>
                <a:ea typeface="华文中宋" pitchFamily="2" charset="-122"/>
              </a:rPr>
              <a:t>、社会主义先进</a:t>
            </a:r>
            <a:r>
              <a:rPr lang="zh-CN" altLang="en-US" sz="2800" b="1" dirty="0" smtClean="0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文化</a:t>
            </a:r>
            <a:r>
              <a:rPr lang="zh-CN" altLang="en-US" sz="2800" b="1" dirty="0" smtClean="0">
                <a:latin typeface="华文中宋" pitchFamily="2" charset="-122"/>
                <a:ea typeface="华文中宋" pitchFamily="2" charset="-122"/>
              </a:rPr>
              <a:t>、社会主义</a:t>
            </a:r>
            <a:r>
              <a:rPr lang="zh-CN" altLang="en-US" sz="2800" b="1" dirty="0" smtClean="0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和谐社会</a:t>
            </a:r>
            <a:r>
              <a:rPr lang="zh-CN" altLang="en-US" sz="2800" b="1" dirty="0" smtClean="0">
                <a:latin typeface="华文中宋" pitchFamily="2" charset="-122"/>
                <a:ea typeface="华文中宋" pitchFamily="2" charset="-122"/>
              </a:rPr>
              <a:t>、社会主义</a:t>
            </a:r>
            <a:r>
              <a:rPr lang="zh-CN" altLang="en-US" sz="2800" b="1" dirty="0" smtClean="0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生态文明</a:t>
            </a:r>
            <a:r>
              <a:rPr lang="zh-CN" altLang="en-US" sz="2800" b="1" dirty="0" smtClean="0">
                <a:latin typeface="华文中宋" pitchFamily="2" charset="-122"/>
                <a:ea typeface="华文中宋" pitchFamily="2" charset="-122"/>
              </a:rPr>
              <a:t>，促进人的全面发展，逐步实现全体人民共同富裕，建设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富强民主文明和谐美丽</a:t>
            </a:r>
            <a:r>
              <a:rPr lang="zh-CN" altLang="en-US" sz="2800" b="1" dirty="0" smtClean="0">
                <a:latin typeface="华文中宋" pitchFamily="2" charset="-122"/>
                <a:ea typeface="华文中宋" pitchFamily="2" charset="-122"/>
              </a:rPr>
              <a:t>的社会主义现代化强国。</a:t>
            </a:r>
            <a:r>
              <a:rPr lang="en-US" altLang="zh-CN" sz="2800" b="1" dirty="0" smtClean="0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P113</a:t>
            </a:r>
            <a:endParaRPr lang="zh-CN" altLang="en-US" sz="2800" b="1" dirty="0">
              <a:solidFill>
                <a:srgbClr val="FF0066"/>
              </a:solidFill>
              <a:latin typeface="华文中宋" pitchFamily="2" charset="-122"/>
              <a:ea typeface="华文中宋" pitchFamily="2" charset="-122"/>
              <a:cs typeface="华文楷体" panose="02010600040101010101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5879355"/>
            <a:ext cx="9150352" cy="91067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472698" y="3326536"/>
            <a:ext cx="122822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rgbClr val="FF0000"/>
                </a:solidFill>
              </a:rPr>
              <a:t>P112</a:t>
            </a:r>
            <a:endParaRPr lang="zh-CN" altLang="en-US" sz="4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172418" y="4362619"/>
            <a:ext cx="7199091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zh-CN" altLang="en-US" sz="2400" b="1" dirty="0">
              <a:latin typeface="仿宋" panose="02010609060101010101" pitchFamily="49" charset="-122"/>
              <a:ea typeface="仿宋" panose="02010609060101010101" pitchFamily="49" charset="-122"/>
              <a:cs typeface="黑体" panose="02010609060101010101" pitchFamily="49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879355"/>
            <a:ext cx="9150352" cy="910675"/>
          </a:xfrm>
          <a:prstGeom prst="rect">
            <a:avLst/>
          </a:prstGeom>
        </p:spPr>
      </p:pic>
      <p:pic>
        <p:nvPicPr>
          <p:cNvPr id="1026" name="Picture 2" descr="http://p0.so.qhmsg.com/bdr/_240_/t01914c0c88715f816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-136526"/>
            <a:ext cx="4511676" cy="3068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p5.so.qhimgs1.com/bdr/_240_/t01ba7749e97c44a47b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821"/>
          <a:stretch/>
        </p:blipFill>
        <p:spPr bwMode="auto">
          <a:xfrm>
            <a:off x="4761185" y="314990"/>
            <a:ext cx="4325779" cy="2617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4138" y="3421129"/>
            <a:ext cx="848184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H3.</a:t>
            </a:r>
            <a:r>
              <a:rPr lang="zh-CN" altLang="en-US" sz="28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实现中国梦必须弘扬中国精神</a:t>
            </a:r>
            <a:r>
              <a:rPr lang="en-US" altLang="zh-CN" sz="28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800" b="1" dirty="0" smtClean="0">
                <a:latin typeface="仿宋" panose="02010609060101010101" pitchFamily="49" charset="-122"/>
                <a:ea typeface="仿宋" panose="02010609060101010101" pitchFamily="49" charset="-122"/>
              </a:rPr>
              <a:t>以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爱国主主义为核心的民族精神和以改革创新为核心的时代精神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r>
              <a:rPr lang="en-US" altLang="zh-CN" sz="2800" b="1" dirty="0" smtClean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</a:t>
            </a:r>
          </a:p>
          <a:p>
            <a:endParaRPr lang="en-US" altLang="zh-CN" sz="2800" b="1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H4.</a:t>
            </a:r>
            <a:r>
              <a:rPr lang="zh-CN" altLang="en-US" sz="28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必须凝聚中国力量</a:t>
            </a:r>
            <a:r>
              <a:rPr lang="en-US" altLang="zh-CN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  <a:cs typeface="黑体" panose="02010609060101010101" pitchFamily="49" charset="-122"/>
              </a:rPr>
              <a:t>——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  <a:cs typeface="黑体" panose="02010609060101010101" pitchFamily="49" charset="-122"/>
              </a:rPr>
              <a:t>全国各民族大团结的力量。</a:t>
            </a:r>
            <a:endParaRPr lang="en-US" altLang="zh-CN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  <a:cs typeface="黑体" panose="02010609060101010101" pitchFamily="49" charset="-122"/>
            </a:endParaRPr>
          </a:p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                              </a:t>
            </a:r>
            <a:r>
              <a:rPr lang="en-US" altLang="zh-CN" sz="2800" b="1" dirty="0" smtClean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p113</a:t>
            </a:r>
            <a:endParaRPr lang="zh-CN" altLang="en-US" sz="2800" b="1" dirty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4134" y="1418831"/>
            <a:ext cx="848185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楷体" pitchFamily="49" charset="-122"/>
                <a:ea typeface="楷体" pitchFamily="49" charset="-122"/>
                <a:cs typeface="华文楷体" panose="02010600040101010101" charset="-122"/>
              </a:rPr>
              <a:t>H1.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  <a:cs typeface="华文楷体" panose="02010600040101010101" charset="-122"/>
              </a:rPr>
              <a:t>坚持</a:t>
            </a:r>
            <a:r>
              <a:rPr lang="zh-CN" altLang="en-US" sz="2800" b="1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华文楷体" panose="02010600040101010101" charset="-122"/>
              </a:rPr>
              <a:t>党</a:t>
            </a:r>
            <a:r>
              <a:rPr lang="zh-CN" altLang="en-US" sz="2800" b="1" dirty="0">
                <a:latin typeface="华文琥珀" panose="02010800040101010101" pitchFamily="2" charset="-122"/>
                <a:ea typeface="华文琥珀" panose="02010800040101010101" pitchFamily="2" charset="-122"/>
                <a:cs typeface="华文楷体" panose="02010600040101010101" charset="-122"/>
              </a:rPr>
              <a:t>的领导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  <a:cs typeface="华文楷体" panose="02010600040101010101" charset="-122"/>
              </a:rPr>
              <a:t>，贯彻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华文楷体" panose="02010600040101010101" charset="-122"/>
              </a:rPr>
              <a:t>创新、协调、绿色、开放、共享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  <a:cs typeface="华文楷体" panose="02010600040101010101" charset="-122"/>
              </a:rPr>
              <a:t>的发展理念，统筹推进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  <a:cs typeface="华文楷体" panose="02010600040101010101" charset="-122"/>
              </a:rPr>
              <a:t>经济建设、政治建设、文化建设、社会建设、生态文明建设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  <a:cs typeface="华文楷体" panose="02010600040101010101" charset="-122"/>
              </a:rPr>
              <a:t>，协调</a:t>
            </a:r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楷体" pitchFamily="49" charset="-122"/>
                <a:ea typeface="楷体" pitchFamily="49" charset="-122"/>
                <a:cs typeface="华文楷体" panose="02010600040101010101" charset="-122"/>
              </a:rPr>
              <a:t>推进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  <a:cs typeface="华文楷体" panose="02010600040101010101" charset="-122"/>
              </a:rPr>
              <a:t>全面建成小康社会、全面深化改革、全面依法治国、全面从严治党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  <a:cs typeface="华文楷体" panose="02010600040101010101" charset="-122"/>
              </a:rPr>
              <a:t>。 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华文楷体" panose="02010600040101010101" charset="-122"/>
              </a:rPr>
              <a:t>p112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华文楷体" panose="02010600040101010101" charset="-122"/>
              </a:rPr>
              <a:t>  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  <a:cs typeface="华文楷体" panose="02010600040101010101" charset="-122"/>
              </a:rPr>
              <a:t>   （</a:t>
            </a:r>
            <a:r>
              <a:rPr lang="en-US" altLang="zh-CN" sz="2800" b="1" dirty="0" smtClean="0">
                <a:latin typeface="楷体" pitchFamily="49" charset="-122"/>
                <a:ea typeface="楷体" pitchFamily="49" charset="-122"/>
                <a:cs typeface="华文楷体" panose="02010600040101010101" charset="-122"/>
              </a:rPr>
              <a:t>5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  <a:cs typeface="华文楷体" panose="02010600040101010101" charset="-122"/>
              </a:rPr>
              <a:t>大建设</a:t>
            </a:r>
            <a:r>
              <a:rPr lang="en-US" altLang="zh-CN" sz="2800" b="1" dirty="0" smtClean="0">
                <a:latin typeface="楷体" pitchFamily="49" charset="-122"/>
                <a:ea typeface="楷体" pitchFamily="49" charset="-122"/>
                <a:cs typeface="华文楷体" panose="02010600040101010101" charset="-122"/>
              </a:rPr>
              <a:t>\4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  <a:cs typeface="华文楷体" panose="02010600040101010101" charset="-122"/>
              </a:rPr>
              <a:t>个全面）</a:t>
            </a:r>
            <a:endParaRPr lang="zh-CN" altLang="en-US" sz="2800" b="1" dirty="0">
              <a:latin typeface="楷体" pitchFamily="49" charset="-122"/>
              <a:ea typeface="楷体" pitchFamily="49" charset="-122"/>
              <a:cs typeface="华文楷体" panose="02010600040101010101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62602" y="3799479"/>
            <a:ext cx="87829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C00000"/>
                </a:solidFill>
              </a:rPr>
              <a:t>H2.</a:t>
            </a:r>
            <a:r>
              <a:rPr lang="zh-CN" altLang="en-US" sz="3200" b="1" dirty="0" smtClean="0">
                <a:solidFill>
                  <a:srgbClr val="C00000"/>
                </a:solidFill>
              </a:rPr>
              <a:t>必须走中国道路</a:t>
            </a:r>
            <a:r>
              <a:rPr lang="en-US" altLang="zh-CN" sz="3200" b="1" dirty="0" smtClean="0">
                <a:solidFill>
                  <a:srgbClr val="C00000"/>
                </a:solidFill>
              </a:rPr>
              <a:t>——</a:t>
            </a:r>
            <a:r>
              <a:rPr lang="zh-CN" altLang="en-US" sz="3200" b="1" dirty="0" smtClean="0">
                <a:solidFill>
                  <a:srgbClr val="C00000"/>
                </a:solidFill>
              </a:rPr>
              <a:t>中国特色社会主义道路</a:t>
            </a:r>
            <a:endParaRPr lang="zh-CN" altLang="en-US" sz="3200" b="1" dirty="0"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4138" y="4587813"/>
            <a:ext cx="848184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H3.</a:t>
            </a:r>
            <a:r>
              <a:rPr lang="zh-CN" altLang="en-US" sz="28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实现中国梦必须弘扬中国精神</a:t>
            </a:r>
            <a:r>
              <a:rPr lang="en-US" altLang="zh-CN" sz="28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800" b="1" dirty="0" smtClean="0">
                <a:latin typeface="仿宋" panose="02010609060101010101" pitchFamily="49" charset="-122"/>
                <a:ea typeface="仿宋" panose="02010609060101010101" pitchFamily="49" charset="-122"/>
              </a:rPr>
              <a:t>以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爱国主主义为核心的民族精神和以改革创新为核心的时代精神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r>
              <a:rPr lang="en-US" altLang="zh-CN" sz="2800" b="1" dirty="0" smtClean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</a:t>
            </a:r>
          </a:p>
          <a:p>
            <a:r>
              <a:rPr lang="en-US" altLang="zh-CN" sz="28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H4.</a:t>
            </a:r>
            <a:r>
              <a:rPr lang="zh-CN" altLang="en-US" sz="28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必须凝聚中国力量</a:t>
            </a:r>
            <a:r>
              <a:rPr lang="en-US" altLang="zh-CN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  <a:cs typeface="黑体" panose="02010609060101010101" pitchFamily="49" charset="-122"/>
              </a:rPr>
              <a:t>——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  <a:cs typeface="黑体" panose="02010609060101010101" pitchFamily="49" charset="-122"/>
              </a:rPr>
              <a:t>全国各民族大团结的力量。</a:t>
            </a:r>
            <a:endParaRPr lang="en-US" altLang="zh-CN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  <a:cs typeface="黑体" panose="02010609060101010101" pitchFamily="49" charset="-122"/>
            </a:endParaRPr>
          </a:p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                              </a:t>
            </a:r>
            <a:r>
              <a:rPr lang="en-US" altLang="zh-CN" sz="2800" b="1" dirty="0" smtClean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p113</a:t>
            </a:r>
            <a:endParaRPr lang="zh-CN" altLang="en-US" sz="2800" b="1" dirty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13508" y="315301"/>
            <a:ext cx="66704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rgbClr val="0000FF"/>
                </a:solidFill>
              </a:rPr>
              <a:t>如何实现中国梦？（国家层面）</a:t>
            </a:r>
            <a:endParaRPr lang="zh-CN" altLang="en-US" sz="3600" b="1" dirty="0">
              <a:solidFill>
                <a:srgbClr val="0000FF"/>
              </a:solidFill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0" y="1198122"/>
            <a:ext cx="9145588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34571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http://p2.so.qhmsg.com/bdr/_240_/t01bd560081471e74c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124" y="268012"/>
            <a:ext cx="8798747" cy="6385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hlinkClick r:id="rId3" action="ppaction://hlinkfile"/>
          </p:cNvPr>
          <p:cNvSpPr txBox="1"/>
          <p:nvPr/>
        </p:nvSpPr>
        <p:spPr>
          <a:xfrm>
            <a:off x="5470634" y="2096781"/>
            <a:ext cx="33422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/>
              <a:t>  </a:t>
            </a:r>
            <a:r>
              <a:rPr lang="zh-CN" altLang="en-US" sz="4000" b="1" dirty="0" smtClean="0">
                <a:solidFill>
                  <a:srgbClr val="FF0066"/>
                </a:solidFill>
              </a:rPr>
              <a:t>请大家回忆</a:t>
            </a:r>
            <a:endParaRPr lang="en-US" altLang="zh-CN" sz="4000" b="1" dirty="0" smtClean="0">
              <a:solidFill>
                <a:srgbClr val="FF0066"/>
              </a:solidFill>
            </a:endParaRPr>
          </a:p>
          <a:p>
            <a:r>
              <a:rPr lang="zh-CN" altLang="en-US" sz="4000" b="1" dirty="0" smtClean="0">
                <a:solidFill>
                  <a:srgbClr val="FF0066"/>
                </a:solidFill>
              </a:rPr>
              <a:t>电影结尾情节</a:t>
            </a:r>
            <a:endParaRPr lang="zh-CN" altLang="en-US" sz="4000" b="1" dirty="0">
              <a:solidFill>
                <a:srgbClr val="FF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4972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p0.so.qhimgs1.com/bdr/_240_/t01a20cb560da04025c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851" y="2128345"/>
            <a:ext cx="4046431" cy="2807694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103586" y="504482"/>
            <a:ext cx="79245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讨论：</a:t>
            </a:r>
            <a:r>
              <a:rPr lang="zh-CN" altLang="en-US" sz="40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电影中的国旗代表什么？</a:t>
            </a:r>
            <a:endParaRPr lang="zh-CN" altLang="en-US" sz="40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减号 3"/>
          <p:cNvSpPr/>
          <p:nvPr/>
        </p:nvSpPr>
        <p:spPr>
          <a:xfrm>
            <a:off x="94595" y="1086240"/>
            <a:ext cx="9380483" cy="789853"/>
          </a:xfrm>
          <a:prstGeom prst="mathMinus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5065880" y="1970678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/>
              <a:t>我们的国家</a:t>
            </a:r>
            <a:endParaRPr lang="zh-CN" altLang="en-US" sz="32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065880" y="3184626"/>
            <a:ext cx="38924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/>
              <a:t>国家实力和国家尊严</a:t>
            </a:r>
            <a:endParaRPr lang="zh-CN" altLang="en-US" sz="3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076491" y="3752173"/>
            <a:ext cx="26564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/>
              <a:t>国际地位提升</a:t>
            </a:r>
            <a:endParaRPr lang="zh-CN" altLang="en-US" sz="32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076489" y="4351264"/>
            <a:ext cx="26486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/>
              <a:t>国民信心</a:t>
            </a:r>
            <a:endParaRPr lang="zh-CN" altLang="en-US" sz="32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5060725" y="2569769"/>
            <a:ext cx="34804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/>
              <a:t>自我保护的护身符</a:t>
            </a:r>
            <a:endParaRPr lang="zh-CN" altLang="en-US" sz="32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441422" y="5360247"/>
            <a:ext cx="8450330" cy="954107"/>
          </a:xfrm>
          <a:prstGeom prst="rect">
            <a:avLst/>
          </a:prstGeom>
          <a:noFill/>
          <a:ln>
            <a:solidFill>
              <a:srgbClr val="FF0066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</a:rPr>
              <a:t>中国人的自信来自于中国特色社会主义取得的成就，来自于国家富强、民族振兴。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p114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8631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0" grpId="0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675559" y="435117"/>
            <a:ext cx="59864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  <a:cs typeface="华文楷体" panose="02010600040101010101" charset="-122"/>
              </a:rPr>
              <a:t>中国</a:t>
            </a:r>
            <a:r>
              <a:rPr lang="zh-CN" altLang="en-US" sz="36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  <a:cs typeface="华文楷体" panose="02010600040101010101" charset="-122"/>
              </a:rPr>
              <a:t>自信、民族自信的</a:t>
            </a:r>
            <a:r>
              <a:rPr lang="zh-CN" altLang="en-US" sz="3600" b="1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  <a:cs typeface="华文楷体" panose="02010600040101010101" charset="-122"/>
              </a:rPr>
              <a:t>原因    </a:t>
            </a:r>
            <a:endParaRPr lang="zh-CN" altLang="en-US" sz="3600" b="1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  <a:cs typeface="华文楷体" panose="02010600040101010101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62601" y="1891861"/>
            <a:ext cx="803626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华文中宋"/>
                <a:ea typeface="华文中宋"/>
              </a:rPr>
              <a:t>①</a:t>
            </a: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中国共产党领导中国人民</a:t>
            </a:r>
            <a:r>
              <a:rPr lang="zh-CN" altLang="en-US" sz="2800" b="1" dirty="0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开辟了中国特色社会主义道路，形成了中国特色社会主义理论体系，建立了中国特色社会主义制度，发展了中国特色社会主义文化</a:t>
            </a: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。</a:t>
            </a:r>
            <a:r>
              <a:rPr lang="zh-CN" altLang="en-US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这是中国自信、民族自信的根本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所在。</a:t>
            </a:r>
            <a:endParaRPr lang="en-US" altLang="zh-CN" sz="2800" b="1" dirty="0" smtClean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 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                                                  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(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根本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原因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)</a:t>
            </a:r>
            <a:endParaRPr lang="en-US" altLang="zh-CN" sz="28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2607" y="4445899"/>
            <a:ext cx="84660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华文中宋"/>
                <a:ea typeface="华文中宋"/>
              </a:rPr>
              <a:t>②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中宋"/>
                <a:ea typeface="华文中宋"/>
              </a:rPr>
              <a:t>自信原因：</a:t>
            </a:r>
            <a:r>
              <a:rPr lang="zh-CN" altLang="en-US" sz="2800" b="1" dirty="0" smtClean="0">
                <a:latin typeface="华文中宋" pitchFamily="2" charset="-122"/>
                <a:ea typeface="华文中宋" pitchFamily="2" charset="-122"/>
              </a:rPr>
              <a:t>在</a:t>
            </a: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党的领导下，中国特色社会主义伟大</a:t>
            </a:r>
            <a:r>
              <a:rPr lang="zh-CN" altLang="en-US" sz="2800" b="1" dirty="0" smtClean="0">
                <a:latin typeface="华文中宋" pitchFamily="2" charset="-122"/>
                <a:ea typeface="华文中宋" pitchFamily="2" charset="-122"/>
              </a:rPr>
              <a:t>事业取得的</a:t>
            </a: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成就，国家富强、民族</a:t>
            </a:r>
            <a:r>
              <a:rPr lang="zh-CN" altLang="en-US" sz="2800" b="1" dirty="0" smtClean="0">
                <a:latin typeface="华文中宋" pitchFamily="2" charset="-122"/>
                <a:ea typeface="华文中宋" pitchFamily="2" charset="-122"/>
              </a:rPr>
              <a:t>振兴</a:t>
            </a:r>
            <a:r>
              <a:rPr lang="en-US" altLang="zh-CN" sz="2800" b="1" dirty="0" smtClean="0">
                <a:latin typeface="华文中宋" pitchFamily="2" charset="-122"/>
                <a:ea typeface="华文中宋" pitchFamily="2" charset="-122"/>
              </a:rPr>
              <a:t>.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p114</a:t>
            </a:r>
            <a:endParaRPr lang="zh-CN" altLang="en-US" sz="28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5" name="上箭头 4"/>
          <p:cNvSpPr/>
          <p:nvPr/>
        </p:nvSpPr>
        <p:spPr>
          <a:xfrm>
            <a:off x="599090" y="3736449"/>
            <a:ext cx="771386" cy="662152"/>
          </a:xfrm>
          <a:prstGeom prst="up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减号 5"/>
          <p:cNvSpPr/>
          <p:nvPr/>
        </p:nvSpPr>
        <p:spPr>
          <a:xfrm>
            <a:off x="457197" y="844958"/>
            <a:ext cx="8036262" cy="747359"/>
          </a:xfrm>
          <a:prstGeom prst="mathMinus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832057"/>
            <a:ext cx="9150352" cy="91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749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p2.so.qhmsg.com/bdr/_240_/t01bd560081471e74c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124" y="268012"/>
            <a:ext cx="8798747" cy="6385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470641" y="2238683"/>
            <a:ext cx="334229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祖国强大滋养我们内心，</a:t>
            </a:r>
            <a:endParaRPr lang="en-US" altLang="zh-CN" sz="3600" b="1" dirty="0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sz="3600" b="1" dirty="0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6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我们强大成全祖国梦想。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79236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52248" y="1258336"/>
            <a:ext cx="860797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400" dirty="0"/>
              <a:t>      </a:t>
            </a:r>
            <a:r>
              <a:rPr lang="en-US" altLang="zh-CN" sz="1400" dirty="0" smtClean="0"/>
              <a:t>          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罗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阳</a:t>
            </a:r>
            <a:r>
              <a:rPr lang="zh-CN" altLang="en-US" sz="2800" b="1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（1961.6</a:t>
            </a:r>
            <a:r>
              <a:rPr lang="zh-CN" altLang="en-US" sz="2800" b="1" dirty="0" smtClean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－012</a:t>
            </a:r>
            <a:r>
              <a:rPr lang="zh-CN" altLang="en-US" sz="2800" b="1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.11.25），辽宁沈阳人。2012年11月25日12时48分执行任务时，突发急性心肌梗死、心源性猝死，经抢救无效，不幸殉职，终年51岁。</a:t>
            </a:r>
          </a:p>
          <a:p>
            <a:pPr algn="just"/>
            <a:r>
              <a:rPr lang="zh-CN" altLang="en-US" sz="2800" b="1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       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2450319" y="330963"/>
            <a:ext cx="44550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rgbClr val="FF0066"/>
                </a:solidFill>
                <a:sym typeface="+mn-ea"/>
              </a:rPr>
              <a:t>《自信人的故事》</a:t>
            </a:r>
            <a:endParaRPr lang="zh-CN" altLang="en-US" sz="4000" b="1" dirty="0">
              <a:solidFill>
                <a:srgbClr val="FF0066"/>
              </a:solidFill>
            </a:endParaRPr>
          </a:p>
        </p:txBody>
      </p:sp>
      <p:pic>
        <p:nvPicPr>
          <p:cNvPr id="4098" name="Picture 2" descr="http://p1.so.qhimgs1.com/bdr/_240_/t01f45f3b6ea0e0bf7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207" y="3074217"/>
            <a:ext cx="3493345" cy="2885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4020296" y="2835625"/>
            <a:ext cx="501337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2800" b="1" dirty="0" smtClean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    罗阳</a:t>
            </a:r>
            <a:r>
              <a:rPr lang="zh-CN" altLang="en-US" sz="2800" b="1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是一名国防科技工作者，一直梦想研制出国产航母舰载机。在生命的最后日子里</a:t>
            </a:r>
            <a:r>
              <a:rPr lang="zh-CN" altLang="en-US" sz="2800" b="1" dirty="0" smtClean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，他终于</a:t>
            </a:r>
            <a:r>
              <a:rPr lang="zh-CN" altLang="en-US" sz="2800" b="1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看到了我国自行研制的歼-15航母舰载机首次圆满完成着舰起降飞试验。</a:t>
            </a:r>
          </a:p>
          <a:p>
            <a:pPr algn="just"/>
            <a:r>
              <a:rPr lang="en-US" altLang="zh-CN" sz="2800" b="1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   </a:t>
            </a:r>
            <a:r>
              <a:rPr lang="zh-CN" altLang="en-US" sz="2800" b="1" dirty="0" smtClean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  </a:t>
            </a:r>
            <a:r>
              <a:rPr lang="en-US" altLang="zh-CN" sz="2800" b="1" dirty="0" smtClean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2012</a:t>
            </a:r>
            <a:r>
              <a:rPr lang="zh-CN" altLang="en-US" sz="2800" b="1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年，罗阳同志获得感动中国年度人物。</a:t>
            </a:r>
          </a:p>
        </p:txBody>
      </p:sp>
      <p:cxnSp>
        <p:nvCxnSpPr>
          <p:cNvPr id="6" name="直接连接符 5"/>
          <p:cNvCxnSpPr/>
          <p:nvPr/>
        </p:nvCxnSpPr>
        <p:spPr>
          <a:xfrm>
            <a:off x="2470723" y="1100236"/>
            <a:ext cx="4177805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10304" y="252216"/>
            <a:ext cx="5503752" cy="483209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zh-CN" sz="2800" dirty="0"/>
              <a:t>建造港珠澳大桥的最大难点是建造</a:t>
            </a:r>
            <a:r>
              <a:rPr lang="zh-CN" altLang="zh-CN" sz="2800" dirty="0">
                <a:solidFill>
                  <a:srgbClr val="FF0000"/>
                </a:solidFill>
              </a:rPr>
              <a:t>外海沉管隧道</a:t>
            </a:r>
            <a:r>
              <a:rPr lang="zh-CN" altLang="zh-CN" sz="2800" dirty="0"/>
              <a:t>。在港珠澳大桥之前，全中国沉管隧道工程加起来不到</a:t>
            </a:r>
            <a:r>
              <a:rPr lang="en-US" altLang="zh-CN" sz="2800" dirty="0"/>
              <a:t>4</a:t>
            </a:r>
            <a:r>
              <a:rPr lang="zh-CN" altLang="zh-CN" sz="2800" dirty="0"/>
              <a:t>公里</a:t>
            </a:r>
            <a:r>
              <a:rPr lang="zh-CN" altLang="zh-CN" sz="2800" dirty="0" smtClean="0"/>
              <a:t>，我国</a:t>
            </a:r>
            <a:r>
              <a:rPr lang="zh-CN" altLang="zh-CN" sz="2800" dirty="0"/>
              <a:t>在外海环境下建沉管隧道可以说是零。</a:t>
            </a:r>
            <a:r>
              <a:rPr lang="en-US" altLang="zh-CN" sz="2800" dirty="0"/>
              <a:t>2007</a:t>
            </a:r>
            <a:r>
              <a:rPr lang="zh-CN" altLang="zh-CN" sz="2800" dirty="0"/>
              <a:t>年，林鸣总设计师向韩国诚恳提出“能否去看看装备”，却被拒绝了。他又找了当时世界上最好的荷兰公司，对方开出天价</a:t>
            </a:r>
            <a:r>
              <a:rPr lang="en-US" altLang="zh-CN" sz="2800" dirty="0"/>
              <a:t>1.5</a:t>
            </a:r>
            <a:r>
              <a:rPr lang="zh-CN" altLang="zh-CN" sz="2800" dirty="0"/>
              <a:t>亿欧元！而该公司技术又无法在港珠澳大桥照搬套用</a:t>
            </a:r>
            <a:r>
              <a:rPr lang="zh-CN" altLang="zh-CN" sz="2800" dirty="0" smtClean="0"/>
              <a:t>。</a:t>
            </a:r>
            <a:endParaRPr lang="zh-CN" altLang="en-US" sz="2800" dirty="0"/>
          </a:p>
        </p:txBody>
      </p:sp>
      <p:pic>
        <p:nvPicPr>
          <p:cNvPr id="6146" name="Picture 2" descr="http://p0.so.qhimgs1.com/bdr/_240_/t01fa4a709715eaa97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77" b="11062"/>
          <a:stretch/>
        </p:blipFill>
        <p:spPr bwMode="auto">
          <a:xfrm>
            <a:off x="85636" y="252216"/>
            <a:ext cx="3484893" cy="4479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p2.so.qhimgs1.com/bdr/_240_/t01074b04d8266c02f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24" b="13168"/>
          <a:stretch/>
        </p:blipFill>
        <p:spPr bwMode="auto">
          <a:xfrm>
            <a:off x="31532" y="0"/>
            <a:ext cx="4256690" cy="3153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5636" y="5013420"/>
            <a:ext cx="9028420" cy="181588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zh-CN" sz="2800" dirty="0"/>
              <a:t>林鸣坚信：只有走自我研发之路，才能掌握核心技术，攻克这一世界级难题。</a:t>
            </a:r>
            <a:r>
              <a:rPr lang="en-US" altLang="zh-CN" sz="2800" dirty="0"/>
              <a:t>2013</a:t>
            </a:r>
            <a:r>
              <a:rPr lang="zh-CN" altLang="zh-CN" sz="2800" dirty="0"/>
              <a:t>年的</a:t>
            </a:r>
            <a:r>
              <a:rPr lang="en-US" altLang="zh-CN" sz="2800" dirty="0"/>
              <a:t>5</a:t>
            </a:r>
            <a:r>
              <a:rPr lang="zh-CN" altLang="zh-CN" sz="2800" dirty="0"/>
              <a:t>月</a:t>
            </a:r>
            <a:r>
              <a:rPr lang="en-US" altLang="zh-CN" sz="2800" dirty="0"/>
              <a:t>1</a:t>
            </a:r>
            <a:r>
              <a:rPr lang="zh-CN" altLang="zh-CN" sz="2800" dirty="0"/>
              <a:t>日，林鸣和他的团队，在海上连续奋战了整整</a:t>
            </a:r>
            <a:r>
              <a:rPr lang="en-US" altLang="zh-CN" sz="2800" dirty="0"/>
              <a:t>96</a:t>
            </a:r>
            <a:r>
              <a:rPr lang="zh-CN" altLang="zh-CN" sz="2800" dirty="0"/>
              <a:t>个小时，</a:t>
            </a:r>
            <a:r>
              <a:rPr lang="en-US" altLang="zh-CN" sz="2800" dirty="0"/>
              <a:t>5</a:t>
            </a:r>
            <a:r>
              <a:rPr lang="zh-CN" altLang="zh-CN" sz="2800" dirty="0"/>
              <a:t>天</a:t>
            </a:r>
            <a:r>
              <a:rPr lang="en-US" altLang="zh-CN" sz="2800" dirty="0"/>
              <a:t>4</a:t>
            </a:r>
            <a:r>
              <a:rPr lang="zh-CN" altLang="zh-CN" sz="2800" dirty="0"/>
              <a:t>夜没合上眼，终于，海底隧道的第一节沉管成功安装！</a:t>
            </a:r>
            <a:endParaRPr lang="zh-CN" altLang="en-US" sz="2800" dirty="0"/>
          </a:p>
        </p:txBody>
      </p:sp>
      <p:pic>
        <p:nvPicPr>
          <p:cNvPr id="1026" name="Picture 2" descr="http://p1.so.qhmsg.com/bdr/_240_/t012a9d072598d367f6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853"/>
          <a:stretch/>
        </p:blipFill>
        <p:spPr bwMode="auto">
          <a:xfrm>
            <a:off x="4288222" y="0"/>
            <a:ext cx="4771730" cy="3153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p0.so.qhimgs1.com/bdr/_240_/t0113ae29ec53aa189c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33" y="3263462"/>
            <a:ext cx="9028420" cy="3634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6887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27308" y="512436"/>
            <a:ext cx="8354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0000FF"/>
                </a:solidFill>
                <a:latin typeface="幼圆" pitchFamily="49" charset="-122"/>
                <a:ea typeface="幼圆" pitchFamily="49" charset="-122"/>
              </a:rPr>
              <a:t>思考：从他们追</a:t>
            </a:r>
            <a:r>
              <a:rPr lang="zh-CN" altLang="en-US" sz="3600" b="1" dirty="0">
                <a:solidFill>
                  <a:srgbClr val="0000FF"/>
                </a:solidFill>
                <a:latin typeface="幼圆" pitchFamily="49" charset="-122"/>
                <a:ea typeface="幼圆" pitchFamily="49" charset="-122"/>
              </a:rPr>
              <a:t>梦经历中受到哪些</a:t>
            </a:r>
            <a:r>
              <a:rPr lang="zh-CN" altLang="en-US" sz="3600" b="1" dirty="0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启发</a:t>
            </a:r>
            <a:r>
              <a:rPr lang="zh-CN" altLang="en-US" sz="3600" b="1" dirty="0" smtClean="0">
                <a:solidFill>
                  <a:srgbClr val="0000FF"/>
                </a:solidFill>
                <a:latin typeface="幼圆" pitchFamily="49" charset="-122"/>
                <a:ea typeface="幼圆" pitchFamily="49" charset="-122"/>
              </a:rPr>
              <a:t>？</a:t>
            </a:r>
            <a:endParaRPr lang="zh-CN" altLang="en-US" sz="3600" b="1" dirty="0">
              <a:solidFill>
                <a:srgbClr val="0000FF"/>
              </a:solidFill>
              <a:latin typeface="幼圆" pitchFamily="49" charset="-122"/>
              <a:ea typeface="幼圆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38116" y="5098992"/>
            <a:ext cx="88128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华文楷体" panose="02010600040101010101" charset="-122"/>
                <a:ea typeface="华文楷体" panose="02010600040101010101" charset="-122"/>
                <a:sym typeface="+mn-ea"/>
              </a:rPr>
              <a:t>h</a:t>
            </a:r>
            <a:r>
              <a:rPr lang="en-US" altLang="zh-CN" sz="2800" b="1" dirty="0" smtClean="0">
                <a:latin typeface="宋体"/>
                <a:ea typeface="宋体"/>
                <a:sym typeface="+mn-ea"/>
              </a:rPr>
              <a:t>④</a:t>
            </a:r>
            <a:r>
              <a:rPr lang="zh-CN" altLang="en-US" sz="2800" b="1" dirty="0" smtClean="0">
                <a:latin typeface="宋体"/>
                <a:ea typeface="宋体"/>
                <a:sym typeface="+mn-ea"/>
              </a:rPr>
              <a:t> 自</a:t>
            </a:r>
            <a:r>
              <a:rPr lang="zh-CN" altLang="en-US" sz="2800" b="1" dirty="0" smtClean="0">
                <a:latin typeface="华文楷体" panose="02010600040101010101" charset="-122"/>
                <a:ea typeface="华文楷体" panose="02010600040101010101" charset="-122"/>
                <a:sym typeface="+mn-ea"/>
              </a:rPr>
              <a:t>信</a:t>
            </a:r>
            <a:r>
              <a:rPr lang="zh-CN" altLang="en-US" sz="2800" b="1" dirty="0">
                <a:latin typeface="华文楷体" panose="02010600040101010101" charset="-122"/>
                <a:ea typeface="华文楷体" panose="02010600040101010101" charset="-122"/>
                <a:sym typeface="+mn-ea"/>
              </a:rPr>
              <a:t>的中国人即是梦想家又是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sym typeface="+mn-ea"/>
              </a:rPr>
              <a:t>实干家</a:t>
            </a:r>
            <a:r>
              <a:rPr lang="zh-CN" altLang="en-US" sz="2800" b="1" dirty="0">
                <a:latin typeface="华文楷体" panose="02010600040101010101" charset="-122"/>
                <a:ea typeface="华文楷体" panose="02010600040101010101" charset="-122"/>
                <a:sym typeface="+mn-ea"/>
              </a:rPr>
              <a:t>，既要</a:t>
            </a:r>
            <a:r>
              <a:rPr lang="zh-CN" altLang="en-US" sz="2800" b="1" dirty="0" smtClean="0">
                <a:latin typeface="华文楷体" panose="02010600040101010101" charset="-122"/>
                <a:ea typeface="华文楷体" panose="02010600040101010101" charset="-122"/>
                <a:sym typeface="+mn-ea"/>
              </a:rPr>
              <a:t>胸怀</a:t>
            </a:r>
            <a:endParaRPr lang="en-US" altLang="zh-CN" sz="2800" b="1" dirty="0" smtClean="0">
              <a:latin typeface="华文楷体" panose="02010600040101010101" charset="-122"/>
              <a:ea typeface="华文楷体" panose="02010600040101010101" charset="-122"/>
              <a:sym typeface="+mn-ea"/>
            </a:endParaRPr>
          </a:p>
          <a:p>
            <a:r>
              <a:rPr lang="zh-CN" altLang="en-US" sz="2800" b="1" dirty="0" smtClean="0">
                <a:latin typeface="华文楷体" panose="02010600040101010101" charset="-122"/>
                <a:ea typeface="华文楷体" panose="02010600040101010101" charset="-122"/>
                <a:sym typeface="+mn-ea"/>
              </a:rPr>
              <a:t>理想</a:t>
            </a:r>
            <a:r>
              <a:rPr lang="zh-CN" altLang="en-US" sz="2800" b="1" dirty="0">
                <a:latin typeface="华文楷体" panose="02010600040101010101" charset="-122"/>
                <a:ea typeface="华文楷体" panose="02010600040101010101" charset="-122"/>
                <a:sym typeface="+mn-ea"/>
              </a:rPr>
              <a:t>又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sym typeface="+mn-ea"/>
              </a:rPr>
              <a:t>要求真务实</a:t>
            </a:r>
            <a:r>
              <a:rPr lang="zh-CN" altLang="en-US" sz="2800" b="1" dirty="0">
                <a:latin typeface="华文楷体" panose="02010600040101010101" charset="-122"/>
                <a:ea typeface="华文楷体" panose="02010600040101010101" charset="-122"/>
                <a:sym typeface="+mn-ea"/>
              </a:rPr>
              <a:t>，既要满怀激情又要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sym typeface="+mn-ea"/>
              </a:rPr>
              <a:t>锲而不舍</a:t>
            </a:r>
            <a:r>
              <a:rPr lang="zh-CN" altLang="en-US" sz="2800" b="1" dirty="0" smtClean="0">
                <a:latin typeface="华文楷体" panose="02010600040101010101" charset="-122"/>
                <a:ea typeface="华文楷体" panose="02010600040101010101" charset="-122"/>
                <a:sym typeface="+mn-ea"/>
              </a:rPr>
              <a:t>。</a:t>
            </a:r>
            <a:r>
              <a:rPr lang="en-US" altLang="zh-CN" sz="2800" b="1" dirty="0" smtClean="0">
                <a:solidFill>
                  <a:srgbClr val="FF0066"/>
                </a:solidFill>
                <a:latin typeface="华文楷体" panose="02010600040101010101" charset="-122"/>
                <a:ea typeface="华文楷体" panose="02010600040101010101" charset="-122"/>
                <a:sym typeface="+mn-ea"/>
              </a:rPr>
              <a:t>p116</a:t>
            </a:r>
            <a:endParaRPr lang="zh-CN" altLang="en-US" sz="2800" b="1" dirty="0">
              <a:solidFill>
                <a:srgbClr val="FF0066"/>
              </a:solidFill>
              <a:latin typeface="华文楷体" panose="02010600040101010101" charset="-122"/>
              <a:ea typeface="华文楷体" panose="02010600040101010101" charset="-122"/>
              <a:sym typeface="+mn-e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0717" y="1671141"/>
            <a:ext cx="8765628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华文中宋" pitchFamily="2" charset="-122"/>
                <a:ea typeface="华文中宋" pitchFamily="2" charset="-122"/>
              </a:rPr>
              <a:t>h</a:t>
            </a:r>
            <a:r>
              <a:rPr lang="zh-CN" altLang="en-US" sz="2800" b="1" dirty="0" smtClean="0">
                <a:latin typeface="华文中宋" pitchFamily="2" charset="-122"/>
                <a:ea typeface="华文中宋" pitchFamily="2" charset="-122"/>
              </a:rPr>
              <a:t>①</a:t>
            </a:r>
            <a:r>
              <a:rPr lang="zh-CN" altLang="en-US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自信的中国人对国家有认同。</a:t>
            </a:r>
            <a:r>
              <a:rPr lang="zh-CN" altLang="en-US" sz="2400" b="1" u="sng" dirty="0">
                <a:solidFill>
                  <a:srgbClr val="FF0066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具有强烈的国家认同感、国家民族休戚与共的责任感、以天下为己任的使命感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，自觉维护国家利益和国家尊严，自觉维护祖国统一和领土完整。</a:t>
            </a:r>
            <a:r>
              <a:rPr lang="en-US" altLang="zh-CN" sz="2400" b="1" dirty="0">
                <a:solidFill>
                  <a:srgbClr val="FF0066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P115</a:t>
            </a:r>
            <a:endParaRPr lang="zh-CN" altLang="en-US" sz="2400" b="1" dirty="0">
              <a:solidFill>
                <a:srgbClr val="FF0066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en-US" altLang="zh-CN" sz="2800" b="1" dirty="0" smtClean="0">
                <a:latin typeface="华文中宋" pitchFamily="2" charset="-122"/>
                <a:ea typeface="华文中宋" pitchFamily="2" charset="-122"/>
              </a:rPr>
              <a:t>h</a:t>
            </a:r>
            <a:r>
              <a:rPr lang="zh-CN" altLang="en-US" sz="2800" b="1" dirty="0" smtClean="0">
                <a:latin typeface="华文中宋" pitchFamily="2" charset="-122"/>
                <a:ea typeface="华文中宋" pitchFamily="2" charset="-122"/>
              </a:rPr>
              <a:t>②</a:t>
            </a:r>
            <a:r>
              <a:rPr lang="zh-CN" altLang="en-US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对文化有底气。</a:t>
            </a:r>
            <a:r>
              <a:rPr lang="zh-CN" altLang="en-US" sz="2400" b="1" u="sng" dirty="0">
                <a:solidFill>
                  <a:srgbClr val="FF0066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能够坚守中华文化立场，传承中华文化基因</a:t>
            </a:r>
            <a:r>
              <a:rPr lang="zh-CN" altLang="en-US" sz="2400" b="1" dirty="0">
                <a:solidFill>
                  <a:srgbClr val="FF0066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，</a:t>
            </a:r>
            <a:r>
              <a:rPr lang="zh-CN" altLang="en-US" sz="2400" b="1" u="sng" dirty="0">
                <a:solidFill>
                  <a:srgbClr val="FF0066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讲好中国故事，传播中国声音，阐发中国精神，展现中国风貌</a:t>
            </a:r>
            <a:r>
              <a:rPr lang="zh-CN" altLang="en-US" sz="2400" b="1" dirty="0" smtClean="0">
                <a:solidFill>
                  <a:srgbClr val="FF0066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endParaRPr lang="zh-CN" altLang="en-US" sz="2400" b="1" dirty="0">
              <a:solidFill>
                <a:srgbClr val="FF0066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en-US" altLang="zh-CN" sz="2800" b="1" dirty="0" smtClean="0">
                <a:latin typeface="华文中宋" pitchFamily="2" charset="-122"/>
                <a:ea typeface="华文中宋" pitchFamily="2" charset="-122"/>
              </a:rPr>
              <a:t>h</a:t>
            </a:r>
            <a:r>
              <a:rPr lang="zh-CN" altLang="en-US" sz="2800" b="1" dirty="0" smtClean="0">
                <a:latin typeface="华文中宋" pitchFamily="2" charset="-122"/>
                <a:ea typeface="华文中宋" pitchFamily="2" charset="-122"/>
              </a:rPr>
              <a:t>③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对未来发展</a:t>
            </a:r>
            <a:r>
              <a:rPr lang="zh-CN" altLang="en-US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有信心。</a:t>
            </a:r>
            <a:r>
              <a:rPr lang="zh-CN" altLang="en-US" sz="2400" b="1" u="sng" dirty="0">
                <a:solidFill>
                  <a:srgbClr val="FF0066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坚信中国特色社会主义</a:t>
            </a:r>
            <a:r>
              <a:rPr lang="zh-CN" altLang="en-US" sz="2400" b="1" u="sng" dirty="0" smtClean="0">
                <a:solidFill>
                  <a:srgbClr val="FF0066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道路</a:t>
            </a:r>
            <a:r>
              <a:rPr lang="zh-CN" altLang="en-US" sz="2400" b="1" dirty="0" smtClean="0">
                <a:latin typeface="仿宋" panose="02010609060101010101" pitchFamily="49" charset="-122"/>
                <a:ea typeface="仿宋" panose="02010609060101010101" pitchFamily="49" charset="-122"/>
              </a:rPr>
              <a:t>，</a:t>
            </a:r>
            <a:r>
              <a:rPr lang="zh-CN" altLang="en-US" sz="2400" b="1" u="sng" dirty="0">
                <a:solidFill>
                  <a:srgbClr val="FF0066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坚信创新、协调、绿色、开放、共享的发展理念能够引领中国</a:t>
            </a:r>
            <a:r>
              <a:rPr lang="zh-CN" altLang="en-US" sz="2400" b="1" u="sng" dirty="0" smtClean="0">
                <a:solidFill>
                  <a:srgbClr val="FF0066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发展</a:t>
            </a:r>
            <a:r>
              <a:rPr lang="zh-CN" altLang="en-US" sz="2400" b="1" dirty="0" smtClean="0"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endParaRPr lang="en-US" altLang="zh-CN" sz="2400" b="1" dirty="0">
              <a:solidFill>
                <a:srgbClr val="FF0066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p0.so.qhimgs1.com/bdr/_240_/t010879fe074c59de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421" y="226082"/>
            <a:ext cx="4256689" cy="3494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p0.so.qhmsg.com/bdr/_240_/t01e7dcd79a8d35733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6235" y="226082"/>
            <a:ext cx="4589354" cy="3494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362605" y="3928080"/>
            <a:ext cx="849761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b="1" dirty="0" smtClean="0">
                <a:solidFill>
                  <a:prstClr val="black"/>
                </a:solidFill>
                <a:latin typeface="华文中宋" pitchFamily="2" charset="-122"/>
                <a:ea typeface="华文中宋" pitchFamily="2" charset="-122"/>
              </a:rPr>
              <a:t>h</a:t>
            </a:r>
            <a:r>
              <a:rPr lang="zh-CN" altLang="en-US" sz="2800" b="1" dirty="0">
                <a:solidFill>
                  <a:prstClr val="black"/>
                </a:solidFill>
                <a:latin typeface="华文中宋" pitchFamily="2" charset="-122"/>
                <a:ea typeface="华文中宋" pitchFamily="2" charset="-122"/>
              </a:rPr>
              <a:t>⑤</a:t>
            </a:r>
            <a:r>
              <a:rPr lang="zh-CN" altLang="en-US" sz="2800" b="1" dirty="0" smtClean="0">
                <a:solidFill>
                  <a:prstClr val="black"/>
                </a:solidFill>
                <a:latin typeface="华文中宋" pitchFamily="2" charset="-122"/>
                <a:ea typeface="华文中宋" pitchFamily="2" charset="-122"/>
              </a:rPr>
              <a:t>我们</a:t>
            </a:r>
            <a:r>
              <a:rPr lang="zh-CN" altLang="en-US" sz="2800" b="1" dirty="0" smtClean="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不要</a:t>
            </a:r>
            <a:r>
              <a:rPr lang="zh-CN" altLang="en-US" sz="2800" b="1" dirty="0" smtClean="0">
                <a:solidFill>
                  <a:prstClr val="black"/>
                </a:solidFill>
                <a:latin typeface="华文中宋" pitchFamily="2" charset="-122"/>
                <a:ea typeface="华文中宋" pitchFamily="2" charset="-122"/>
              </a:rPr>
              <a:t>妄自尊大，不</a:t>
            </a:r>
            <a:r>
              <a:rPr lang="zh-CN" altLang="en-US" sz="2800" b="1" dirty="0" smtClean="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能</a:t>
            </a:r>
            <a:r>
              <a:rPr lang="zh-CN" altLang="en-US" sz="2800" b="1" dirty="0" smtClean="0">
                <a:solidFill>
                  <a:prstClr val="black"/>
                </a:solidFill>
                <a:latin typeface="华文中宋" pitchFamily="2" charset="-122"/>
                <a:ea typeface="华文中宋" pitchFamily="2" charset="-122"/>
              </a:rPr>
              <a:t>固步自封</a:t>
            </a:r>
            <a:r>
              <a:rPr lang="en-US" altLang="zh-CN" sz="2800" b="1" dirty="0" smtClean="0">
                <a:solidFill>
                  <a:prstClr val="black"/>
                </a:solidFill>
                <a:latin typeface="华文中宋" pitchFamily="2" charset="-122"/>
                <a:ea typeface="华文中宋" pitchFamily="2" charset="-122"/>
              </a:rPr>
              <a:t>,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不能崇洋媚外</a:t>
            </a:r>
            <a:r>
              <a:rPr lang="zh-CN" altLang="en-US" sz="2800" b="1" dirty="0" smtClean="0">
                <a:solidFill>
                  <a:prstClr val="black"/>
                </a:solidFill>
                <a:latin typeface="华文中宋" pitchFamily="2" charset="-122"/>
                <a:ea typeface="华文中宋" pitchFamily="2" charset="-122"/>
              </a:rPr>
              <a:t>。面对思想文化碰撞和价值观念冲突，要</a:t>
            </a:r>
            <a:r>
              <a:rPr lang="zh-CN" altLang="en-US" sz="2800" b="1" dirty="0">
                <a:solidFill>
                  <a:prstClr val="black"/>
                </a:solidFill>
                <a:latin typeface="华文中宋" pitchFamily="2" charset="-122"/>
                <a:ea typeface="华文中宋" pitchFamily="2" charset="-122"/>
              </a:rPr>
              <a:t>培育理性平和、不卑不亢、开放包容的心态</a:t>
            </a:r>
            <a:r>
              <a:rPr lang="zh-CN" altLang="en-US" sz="2800" b="1" dirty="0" smtClean="0">
                <a:solidFill>
                  <a:prstClr val="black"/>
                </a:solidFill>
                <a:latin typeface="华文中宋" pitchFamily="2" charset="-122"/>
                <a:ea typeface="华文中宋" pitchFamily="2" charset="-122"/>
              </a:rPr>
              <a:t>。</a:t>
            </a:r>
            <a:r>
              <a:rPr lang="en-US" altLang="zh-CN" sz="2800" b="1" dirty="0" smtClean="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P116</a:t>
            </a:r>
          </a:p>
          <a:p>
            <a:pPr lvl="0"/>
            <a:endParaRPr lang="en-US" altLang="zh-CN" sz="2800" b="1" dirty="0" smtClean="0">
              <a:solidFill>
                <a:srgbClr val="C00000"/>
              </a:solidFill>
              <a:latin typeface="华文中宋" pitchFamily="2" charset="-122"/>
              <a:ea typeface="华文中宋" pitchFamily="2" charset="-122"/>
            </a:endParaRPr>
          </a:p>
          <a:p>
            <a:pPr lvl="0"/>
            <a:r>
              <a:rPr lang="en-US" altLang="zh-CN" sz="2800" b="1" dirty="0" smtClean="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h</a:t>
            </a:r>
            <a:r>
              <a:rPr lang="zh-CN" altLang="en-US" sz="2800" b="1" dirty="0" smtClean="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⑥</a:t>
            </a:r>
            <a:r>
              <a:rPr lang="zh-CN" altLang="en-US" sz="2800" b="1" dirty="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  <a:cs typeface="华文楷体" panose="02010600040101010101" charset="-122"/>
              </a:rPr>
              <a:t>我们</a:t>
            </a:r>
            <a:r>
              <a:rPr lang="zh-CN" altLang="en-US" sz="2800" b="1" dirty="0" smtClean="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  <a:cs typeface="华文楷体" panose="02010600040101010101" charset="-122"/>
              </a:rPr>
              <a:t>要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  <a:cs typeface="华文楷体" panose="02010600040101010101" charset="-122"/>
              </a:rPr>
              <a:t>遵守法律规则，遵守公德秩序，文明行为。</a:t>
            </a:r>
            <a:endParaRPr lang="en-US" altLang="zh-CN" sz="2800" b="1" dirty="0" smtClean="0">
              <a:solidFill>
                <a:srgbClr val="FF0000"/>
              </a:solidFill>
              <a:latin typeface="华文中宋" pitchFamily="2" charset="-122"/>
              <a:ea typeface="华文中宋" pitchFamily="2" charset="-122"/>
              <a:cs typeface="华文楷体" panose="02010600040101010101" charset="-122"/>
            </a:endParaRPr>
          </a:p>
          <a:p>
            <a:pPr lvl="0"/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  <a:cs typeface="华文楷体" panose="02010600040101010101" charset="-122"/>
              </a:rPr>
              <a:t> 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  <a:cs typeface="华文楷体" panose="02010600040101010101" charset="-122"/>
              </a:rPr>
              <a:t>    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  <a:cs typeface="华文楷体" panose="02010600040101010101" charset="-122"/>
              </a:rPr>
              <a:t>--------</a:t>
            </a:r>
          </a:p>
        </p:txBody>
      </p:sp>
    </p:spTree>
    <p:extLst>
      <p:ext uri="{BB962C8B-B14F-4D97-AF65-F5344CB8AC3E}">
        <p14:creationId xmlns:p14="http://schemas.microsoft.com/office/powerpoint/2010/main" val="870501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图片 3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" y="126124"/>
            <a:ext cx="9145588" cy="5876365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9000" contrast="-9000"/>
                    </a14:imgEffect>
                    <a14:imgEffect>
                      <a14:sharpenSoften amount="3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317615">
            <a:off x="267073" y="2996013"/>
            <a:ext cx="2141317" cy="3551350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7818" y="5885610"/>
            <a:ext cx="9150352" cy="91067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35535" y="614833"/>
            <a:ext cx="5089855" cy="23365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3500"/>
              </a:lnSpc>
              <a:defRPr/>
            </a:pPr>
            <a:r>
              <a:rPr lang="zh-CN" altLang="en-US" sz="3600" b="1" u="sng" spc="225" dirty="0">
                <a:solidFill>
                  <a:srgbClr val="C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道路自信</a:t>
            </a:r>
            <a:r>
              <a:rPr lang="zh-CN" altLang="en-US" sz="3600" b="1" spc="225" dirty="0">
                <a:solidFill>
                  <a:srgbClr val="C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、</a:t>
            </a:r>
            <a:r>
              <a:rPr lang="zh-CN" altLang="en-US" sz="3600" b="1" u="sng" spc="225" dirty="0">
                <a:solidFill>
                  <a:srgbClr val="C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理论自信</a:t>
            </a:r>
            <a:r>
              <a:rPr lang="zh-CN" altLang="en-US" sz="3600" b="1" spc="225" dirty="0">
                <a:solidFill>
                  <a:srgbClr val="C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、</a:t>
            </a:r>
            <a:endParaRPr lang="en-US" altLang="zh-CN" sz="3600" b="1" spc="225" dirty="0">
              <a:solidFill>
                <a:srgbClr val="C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  <a:p>
            <a:pPr>
              <a:lnSpc>
                <a:spcPts val="3500"/>
              </a:lnSpc>
              <a:defRPr/>
            </a:pPr>
            <a:endParaRPr lang="en-US" altLang="zh-CN" sz="3600" b="1" u="sng" spc="225" dirty="0" smtClean="0">
              <a:solidFill>
                <a:srgbClr val="C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  <a:p>
            <a:pPr>
              <a:lnSpc>
                <a:spcPts val="3500"/>
              </a:lnSpc>
              <a:defRPr/>
            </a:pPr>
            <a:r>
              <a:rPr lang="zh-CN" altLang="en-US" sz="3600" b="1" u="sng" spc="225" dirty="0" smtClean="0">
                <a:solidFill>
                  <a:srgbClr val="C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制度</a:t>
            </a:r>
            <a:r>
              <a:rPr lang="zh-CN" altLang="en-US" sz="3600" b="1" u="sng" spc="225" dirty="0">
                <a:solidFill>
                  <a:srgbClr val="C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自信、文化自信</a:t>
            </a:r>
            <a:r>
              <a:rPr lang="zh-CN" altLang="en-US" sz="3600" b="1" spc="225" dirty="0">
                <a:solidFill>
                  <a:srgbClr val="C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。</a:t>
            </a:r>
            <a:endParaRPr lang="en-US" altLang="zh-CN" sz="3600" b="1" spc="225" dirty="0">
              <a:solidFill>
                <a:srgbClr val="C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  <a:p>
            <a:pPr>
              <a:lnSpc>
                <a:spcPts val="3500"/>
              </a:lnSpc>
              <a:defRPr/>
            </a:pPr>
            <a:endParaRPr lang="en-US" altLang="zh-CN" sz="3600" b="1" spc="225" dirty="0">
              <a:solidFill>
                <a:srgbClr val="1D41D5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  <a:p>
            <a:pPr>
              <a:lnSpc>
                <a:spcPts val="3500"/>
              </a:lnSpc>
              <a:defRPr/>
            </a:pPr>
            <a:r>
              <a:rPr lang="zh-CN" altLang="en-US" sz="3200" b="1" spc="225" dirty="0" smtClean="0">
                <a:solidFill>
                  <a:srgbClr val="C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                        </a:t>
            </a:r>
            <a:r>
              <a:rPr lang="en-US" altLang="zh-CN" sz="3200" b="1" spc="225" dirty="0">
                <a:solidFill>
                  <a:srgbClr val="C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p117</a:t>
            </a:r>
            <a:endParaRPr lang="zh-CN" altLang="en-US" sz="3200" b="1" spc="225" dirty="0">
              <a:solidFill>
                <a:srgbClr val="C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95065" y="3547251"/>
            <a:ext cx="481574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少年智则国智，</a:t>
            </a:r>
            <a:endParaRPr lang="en-US" altLang="zh-CN" sz="4000" b="1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40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少年强则国强，</a:t>
            </a:r>
            <a:endParaRPr lang="en-US" altLang="zh-CN" sz="4000" b="1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40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少年自信则国自信！</a:t>
            </a:r>
            <a:endParaRPr lang="zh-CN" altLang="en-US" sz="40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" y="0"/>
            <a:ext cx="9145588" cy="676499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04023" y="914389"/>
            <a:ext cx="71336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/>
              <a:t>我们如何为自信的中国作代言人？</a:t>
            </a:r>
            <a:endParaRPr lang="zh-CN" altLang="en-US" sz="3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403135" y="1765720"/>
            <a:ext cx="55034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0066"/>
                </a:solidFill>
              </a:rPr>
              <a:t>——</a:t>
            </a:r>
            <a:r>
              <a:rPr lang="zh-CN" altLang="en-US" sz="2800" dirty="0" smtClean="0">
                <a:solidFill>
                  <a:srgbClr val="FF0066"/>
                </a:solidFill>
              </a:rPr>
              <a:t>请培养中国学生的自信品质！</a:t>
            </a:r>
            <a:endParaRPr lang="zh-CN" altLang="en-US" sz="2800" dirty="0">
              <a:solidFill>
                <a:srgbClr val="FF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3968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4" descr="9UL49[E0L7DH1{5S`I}){HM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9090" y="1072055"/>
            <a:ext cx="7893123" cy="4666229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7818" y="5680652"/>
            <a:ext cx="9150352" cy="9106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66" y="1081411"/>
            <a:ext cx="3978372" cy="588347"/>
            <a:chOff x="0" y="350021"/>
            <a:chExt cx="5302885" cy="784225"/>
          </a:xfrm>
        </p:grpSpPr>
        <p:sp>
          <p:nvSpPr>
            <p:cNvPr id="2" name="矩形 1"/>
            <p:cNvSpPr/>
            <p:nvPr/>
          </p:nvSpPr>
          <p:spPr>
            <a:xfrm>
              <a:off x="0" y="1058046"/>
              <a:ext cx="5302885" cy="76200"/>
            </a:xfrm>
            <a:prstGeom prst="rect">
              <a:avLst/>
            </a:prstGeom>
            <a:solidFill>
              <a:srgbClr val="A92F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8" name="TextBox 2"/>
            <p:cNvSpPr txBox="1"/>
            <p:nvPr/>
          </p:nvSpPr>
          <p:spPr>
            <a:xfrm>
              <a:off x="1810395" y="350021"/>
              <a:ext cx="2297367" cy="7386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001" dirty="0">
                  <a:solidFill>
                    <a:srgbClr val="A92F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实践作业</a:t>
              </a:r>
            </a:p>
          </p:txBody>
        </p:sp>
      </p:grpSp>
      <p:sp>
        <p:nvSpPr>
          <p:cNvPr id="3" name="矩形 2"/>
          <p:cNvSpPr/>
          <p:nvPr/>
        </p:nvSpPr>
        <p:spPr>
          <a:xfrm>
            <a:off x="292031" y="1943800"/>
            <a:ext cx="8388834" cy="34173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701" b="1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       </a:t>
            </a:r>
            <a:r>
              <a:rPr lang="zh-CN" altLang="en-US" sz="2701" b="1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共圆中国梦，共享出彩人生。请你结合实际，设计一份</a:t>
            </a:r>
            <a:r>
              <a:rPr lang="zh-CN" altLang="en-US" sz="2701" b="1" dirty="0">
                <a:solidFill>
                  <a:srgbClr val="1D41D5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圆梦计划书</a:t>
            </a:r>
            <a:r>
              <a:rPr lang="zh-CN" altLang="en-US" sz="2701" b="1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。</a:t>
            </a:r>
          </a:p>
          <a:p>
            <a:r>
              <a:rPr lang="en-US" altLang="zh-CN" sz="2701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1</a:t>
            </a:r>
            <a:r>
              <a:rPr lang="zh-CN" altLang="en-US" sz="2701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、我的梦想：</a:t>
            </a:r>
          </a:p>
          <a:p>
            <a:r>
              <a:rPr lang="en-US" altLang="zh-CN" sz="2701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2</a:t>
            </a:r>
            <a:r>
              <a:rPr lang="zh-CN" altLang="en-US" sz="2701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、实现梦想的有利条件：</a:t>
            </a:r>
          </a:p>
          <a:p>
            <a:r>
              <a:rPr lang="en-US" altLang="zh-CN" sz="2701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3</a:t>
            </a:r>
            <a:r>
              <a:rPr lang="zh-CN" altLang="en-US" sz="2701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、实现梦想的不利因素：</a:t>
            </a:r>
          </a:p>
          <a:p>
            <a:r>
              <a:rPr lang="en-US" altLang="zh-CN" sz="2701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4</a:t>
            </a:r>
            <a:r>
              <a:rPr lang="zh-CN" altLang="en-US" sz="2701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、圆梦路线图</a:t>
            </a:r>
            <a:r>
              <a:rPr lang="en-US" altLang="zh-CN" sz="2701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;</a:t>
            </a:r>
          </a:p>
          <a:p>
            <a:r>
              <a:rPr lang="en-US" altLang="zh-CN" sz="2701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5</a:t>
            </a:r>
            <a:r>
              <a:rPr lang="zh-CN" altLang="en-US" sz="2701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、阶段性目标：</a:t>
            </a:r>
          </a:p>
          <a:p>
            <a:r>
              <a:rPr lang="en-US" altLang="zh-CN" sz="2701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6</a:t>
            </a:r>
            <a:r>
              <a:rPr lang="zh-CN" altLang="en-US" sz="2701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、自我反思：</a:t>
            </a:r>
          </a:p>
        </p:txBody>
      </p:sp>
      <p:pic>
        <p:nvPicPr>
          <p:cNvPr id="5" name="图片 4" descr="20100513_a53288cf646b4bb660efC54KoEvuZcgP"/>
          <p:cNvPicPr>
            <a:picLocks noChangeAspect="1"/>
          </p:cNvPicPr>
          <p:nvPr/>
        </p:nvPicPr>
        <p:blipFill>
          <a:blip r:embed="rId3" cstate="print"/>
          <a:srcRect b="12616"/>
          <a:stretch>
            <a:fillRect/>
          </a:stretch>
        </p:blipFill>
        <p:spPr>
          <a:xfrm>
            <a:off x="5413274" y="2684117"/>
            <a:ext cx="2879806" cy="26530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第一PPT，www.1ppt.com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786</TotalTime>
  <Words>1622</Words>
  <Application>Microsoft Office PowerPoint</Application>
  <PresentationFormat>自定义</PresentationFormat>
  <Paragraphs>163</Paragraphs>
  <Slides>24</Slides>
  <Notes>11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25" baseType="lpstr"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www.1ppt.com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反腐倡廉</dc:title>
  <dc:creator>第一PPT</dc:creator>
  <cp:keywords>www.1ppt.com</cp:keywords>
  <dc:description>www.1ppt.com</dc:description>
  <cp:lastModifiedBy>admin</cp:lastModifiedBy>
  <cp:revision>2977</cp:revision>
  <dcterms:created xsi:type="dcterms:W3CDTF">2015-12-01T09:06:00Z</dcterms:created>
  <dcterms:modified xsi:type="dcterms:W3CDTF">2019-01-06T12:38:35Z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2052-10.1.0.7245</vt:lpwstr>
  </property>
</Properties>
</file>