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s/slide3.xml" ContentType="application/vnd.openxmlformats-officedocument.presentationml.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s/slide4.xml" ContentType="application/vnd.openxmlformats-officedocument.presentationml.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1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81" r:id="rId1"/>
  </p:sldMasterIdLst>
  <p:notesMasterIdLst>
    <p:notesMasterId r:id="rId2"/>
  </p:notesMasterIdLst>
  <p:handoutMasterIdLst>
    <p:handoutMasterId r:id="rId3"/>
  </p:handoutMasterIdLst>
  <p:sldIdLst>
    <p:sldId id="293" r:id="rId4"/>
    <p:sldId id="297" r:id="rId5"/>
    <p:sldId id="298" r:id="rId6"/>
    <p:sldId id="299" r:id="rId7"/>
    <p:sldId id="300" r:id="rId8"/>
    <p:sldId id="301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</p:sldIdLst>
  <p:sldSz cy="6859588" cx="12190413"/>
  <p:notesSz cx="6858000" cy="9144000"/>
  <p:defaultTextStyle>
    <a:defPPr>
      <a:defRPr lang="zh-CN"/>
    </a:defPPr>
    <a:lvl1pPr algn="l" defTabSz="1218565" eaLnBrk="1" hangingPunct="1" latinLnBrk="0" marL="0" rtl="0">
      <a:defRPr sz="2400" kern="1200">
        <a:solidFill>
          <a:schemeClr val="tx1"/>
        </a:solidFill>
        <a:latin typeface="+mn-lt"/>
        <a:ea typeface="+mn-ea"/>
        <a:cs typeface="+mn-cs"/>
      </a:defRPr>
    </a:lvl1pPr>
    <a:lvl2pPr algn="l" defTabSz="1218565" eaLnBrk="1" hangingPunct="1" latinLnBrk="0" marL="609600" rtl="0">
      <a:defRPr sz="2400" kern="1200">
        <a:solidFill>
          <a:schemeClr val="tx1"/>
        </a:solidFill>
        <a:latin typeface="+mn-lt"/>
        <a:ea typeface="+mn-ea"/>
        <a:cs typeface="+mn-cs"/>
      </a:defRPr>
    </a:lvl2pPr>
    <a:lvl3pPr algn="l" defTabSz="1218565" eaLnBrk="1" hangingPunct="1" latinLnBrk="0" marL="1219200" rtl="0">
      <a:defRPr sz="2400" kern="1200">
        <a:solidFill>
          <a:schemeClr val="tx1"/>
        </a:solidFill>
        <a:latin typeface="+mn-lt"/>
        <a:ea typeface="+mn-ea"/>
        <a:cs typeface="+mn-cs"/>
      </a:defRPr>
    </a:lvl3pPr>
    <a:lvl4pPr algn="l" defTabSz="1218565" eaLnBrk="1" hangingPunct="1" latinLnBrk="0" marL="1828800" rtl="0">
      <a:defRPr sz="2400" kern="1200">
        <a:solidFill>
          <a:schemeClr val="tx1"/>
        </a:solidFill>
        <a:latin typeface="+mn-lt"/>
        <a:ea typeface="+mn-ea"/>
        <a:cs typeface="+mn-cs"/>
      </a:defRPr>
    </a:lvl4pPr>
    <a:lvl5pPr algn="l" defTabSz="1218565" eaLnBrk="1" hangingPunct="1" latinLnBrk="0" marL="2438400" rtl="0">
      <a:defRPr sz="2400" kern="1200">
        <a:solidFill>
          <a:schemeClr val="tx1"/>
        </a:solidFill>
        <a:latin typeface="+mn-lt"/>
        <a:ea typeface="+mn-ea"/>
        <a:cs typeface="+mn-cs"/>
      </a:defRPr>
    </a:lvl5pPr>
    <a:lvl6pPr algn="l" defTabSz="1218565" eaLnBrk="1" hangingPunct="1" latinLnBrk="0" marL="3048000" rtl="0">
      <a:defRPr sz="2400" kern="1200">
        <a:solidFill>
          <a:schemeClr val="tx1"/>
        </a:solidFill>
        <a:latin typeface="+mn-lt"/>
        <a:ea typeface="+mn-ea"/>
        <a:cs typeface="+mn-cs"/>
      </a:defRPr>
    </a:lvl6pPr>
    <a:lvl7pPr algn="l" defTabSz="1218565" eaLnBrk="1" hangingPunct="1" latinLnBrk="0" marL="3657600" rtl="0">
      <a:defRPr sz="2400" kern="1200">
        <a:solidFill>
          <a:schemeClr val="tx1"/>
        </a:solidFill>
        <a:latin typeface="+mn-lt"/>
        <a:ea typeface="+mn-ea"/>
        <a:cs typeface="+mn-cs"/>
      </a:defRPr>
    </a:lvl7pPr>
    <a:lvl8pPr algn="l" defTabSz="1218565" eaLnBrk="1" hangingPunct="1" latinLnBrk="0" marL="4267200" rtl="0">
      <a:defRPr sz="2400" kern="1200">
        <a:solidFill>
          <a:schemeClr val="tx1"/>
        </a:solidFill>
        <a:latin typeface="+mn-lt"/>
        <a:ea typeface="+mn-ea"/>
        <a:cs typeface="+mn-cs"/>
      </a:defRPr>
    </a:lvl8pPr>
    <a:lvl9pPr algn="l" defTabSz="1218565" eaLnBrk="1" hangingPunct="1" latinLnBrk="0" marL="4876800" rtl="0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clrMru>
    <a:srgbClr val="0000FF"/>
    <a:srgbClr val="044491"/>
    <a:srgbClr val="EAE8ED"/>
    <a:srgbClr val="1481E2"/>
    <a:srgbClr val="FFFFFF"/>
    <a:srgbClr val="00CCFF"/>
    <a:srgbClr val="FFD966"/>
    <a:srgbClr val="EEEFF3"/>
    <a:srgbClr val="9DC3E6"/>
    <a:srgbClr val="DEEBF7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014" autoAdjust="0"/>
    <p:restoredTop sz="95107" autoAdjust="0"/>
  </p:normalViewPr>
  <p:slideViewPr>
    <p:cSldViewPr>
      <p:cViewPr varScale="1">
        <p:scale>
          <a:sx n="103" d="100"/>
          <a:sy n="103" d="100"/>
        </p:scale>
        <p:origin x="72" y="294"/>
      </p:cViewPr>
      <p:guideLst>
        <p:guide orient="horz" pos="216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tableStyles" Target="tableStyles.xml"/><Relationship Id="rId36" Type="http://schemas.openxmlformats.org/officeDocument/2006/relationships/presProps" Target="presProps.xml"/><Relationship Id="rId37" Type="http://schemas.openxmlformats.org/officeDocument/2006/relationships/viewProps" Target="viewProps.xml"/><Relationship Id="rId38" Type="http://schemas.openxmlformats.org/officeDocument/2006/relationships/theme" Target="theme/theme1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8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BED594FB-2808-45A5-BDC8-80C0F481B27E}" type="datetimeFigureOut">
              <a:rPr altLang="en-US" lang="zh-CN" smtClean="0"/>
              <a:t>2019/7/26</a:t>
            </a:fld>
            <a:endParaRPr altLang="en-US" lang="zh-CN"/>
          </a:p>
        </p:txBody>
      </p:sp>
      <p:sp>
        <p:nvSpPr>
          <p:cNvPr id="104879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9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985B4082-C5AE-46D0-A000-D929E8B25956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8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D29FAA0F-2349-45DA-9EBD-9D94C9A1CFA0}" type="datetimeFigureOut">
              <a:rPr altLang="en-US" lang="zh-CN" smtClean="0"/>
              <a:t>2019/7/26</a:t>
            </a:fld>
            <a:endParaRPr altLang="en-US" lang="zh-CN"/>
          </a:p>
        </p:txBody>
      </p:sp>
      <p:sp>
        <p:nvSpPr>
          <p:cNvPr id="1048784" name="幻灯片图像占位符 3"/>
          <p:cNvSpPr>
            <a:spLocks noChangeAspect="1" noRot="1" noGrp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altLang="en-US" lang="zh-CN"/>
          </a:p>
        </p:txBody>
      </p:sp>
      <p:sp>
        <p:nvSpPr>
          <p:cNvPr id="104878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/>
          <a:p>
            <a:pPr lvl="0"/>
            <a:r>
              <a:rPr altLang="en-US" lang="zh-CN"/>
              <a:t>单击此处编辑母版文本样式</a:t>
            </a:r>
          </a:p>
          <a:p>
            <a:pPr lvl="1"/>
            <a:r>
              <a:rPr altLang="en-US" lang="zh-CN"/>
              <a:t>第二级</a:t>
            </a:r>
          </a:p>
          <a:p>
            <a:pPr lvl="2"/>
            <a:r>
              <a:rPr altLang="en-US" lang="zh-CN"/>
              <a:t>第三级</a:t>
            </a:r>
          </a:p>
          <a:p>
            <a:pPr lvl="3"/>
            <a:r>
              <a:rPr altLang="en-US" lang="zh-CN"/>
              <a:t>第四级</a:t>
            </a:r>
          </a:p>
          <a:p>
            <a:pPr lvl="4"/>
            <a:r>
              <a:rPr altLang="en-US" lang="zh-CN"/>
              <a:t>第五级</a:t>
            </a:r>
          </a:p>
        </p:txBody>
      </p:sp>
      <p:sp>
        <p:nvSpPr>
          <p:cNvPr id="104878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78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E3F37086-15D0-443D-AF17-A3F21825C045}" type="slidenum">
              <a:rPr altLang="en-US" lang="zh-CN" smtClean="0"/>
              <a:t>‹#›</a:t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1218565" eaLnBrk="1" hangingPunct="1" latinLnBrk="0" marL="0" rtl="0">
      <a:defRPr sz="1600" kern="1200">
        <a:solidFill>
          <a:schemeClr val="tx1"/>
        </a:solidFill>
        <a:latin typeface="+mn-lt"/>
        <a:ea typeface="+mn-ea"/>
        <a:cs typeface="+mn-cs"/>
      </a:defRPr>
    </a:lvl1pPr>
    <a:lvl2pPr algn="l" defTabSz="1218565" eaLnBrk="1" hangingPunct="1" latinLnBrk="0" marL="609600" rtl="0">
      <a:defRPr sz="1600" kern="1200">
        <a:solidFill>
          <a:schemeClr val="tx1"/>
        </a:solidFill>
        <a:latin typeface="+mn-lt"/>
        <a:ea typeface="+mn-ea"/>
        <a:cs typeface="+mn-cs"/>
      </a:defRPr>
    </a:lvl2pPr>
    <a:lvl3pPr algn="l" defTabSz="1218565" eaLnBrk="1" hangingPunct="1" latinLnBrk="0" marL="1219200" rtl="0">
      <a:defRPr sz="1600" kern="1200">
        <a:solidFill>
          <a:schemeClr val="tx1"/>
        </a:solidFill>
        <a:latin typeface="+mn-lt"/>
        <a:ea typeface="+mn-ea"/>
        <a:cs typeface="+mn-cs"/>
      </a:defRPr>
    </a:lvl3pPr>
    <a:lvl4pPr algn="l" defTabSz="1218565" eaLnBrk="1" hangingPunct="1" latinLnBrk="0" marL="1828800" rtl="0">
      <a:defRPr sz="1600" kern="1200">
        <a:solidFill>
          <a:schemeClr val="tx1"/>
        </a:solidFill>
        <a:latin typeface="+mn-lt"/>
        <a:ea typeface="+mn-ea"/>
        <a:cs typeface="+mn-cs"/>
      </a:defRPr>
    </a:lvl4pPr>
    <a:lvl5pPr algn="l" defTabSz="1218565" eaLnBrk="1" hangingPunct="1" latinLnBrk="0" marL="2438400" rtl="0">
      <a:defRPr sz="1600" kern="1200">
        <a:solidFill>
          <a:schemeClr val="tx1"/>
        </a:solidFill>
        <a:latin typeface="+mn-lt"/>
        <a:ea typeface="+mn-ea"/>
        <a:cs typeface="+mn-cs"/>
      </a:defRPr>
    </a:lvl5pPr>
    <a:lvl6pPr algn="l" defTabSz="1218565" eaLnBrk="1" hangingPunct="1" latinLnBrk="0" marL="3048000" rtl="0">
      <a:defRPr sz="1600" kern="1200">
        <a:solidFill>
          <a:schemeClr val="tx1"/>
        </a:solidFill>
        <a:latin typeface="+mn-lt"/>
        <a:ea typeface="+mn-ea"/>
        <a:cs typeface="+mn-cs"/>
      </a:defRPr>
    </a:lvl6pPr>
    <a:lvl7pPr algn="l" defTabSz="1218565" eaLnBrk="1" hangingPunct="1" latinLnBrk="0" marL="3657600" rtl="0">
      <a:defRPr sz="1600" kern="1200">
        <a:solidFill>
          <a:schemeClr val="tx1"/>
        </a:solidFill>
        <a:latin typeface="+mn-lt"/>
        <a:ea typeface="+mn-ea"/>
        <a:cs typeface="+mn-cs"/>
      </a:defRPr>
    </a:lvl7pPr>
    <a:lvl8pPr algn="l" defTabSz="1218565" eaLnBrk="1" hangingPunct="1" latinLnBrk="0" marL="4267200" rtl="0">
      <a:defRPr sz="1600" kern="1200">
        <a:solidFill>
          <a:schemeClr val="tx1"/>
        </a:solidFill>
        <a:latin typeface="+mn-lt"/>
        <a:ea typeface="+mn-ea"/>
        <a:cs typeface="+mn-cs"/>
      </a:defRPr>
    </a:lvl8pPr>
    <a:lvl9pPr algn="l" defTabSz="1218565" eaLnBrk="1" hangingPunct="1" latinLnBrk="0" marL="4876800" rtl="0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9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30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1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752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753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33</a:t>
            </a:fld>
            <a:endParaRPr altLang="en-US" 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幻灯片图像占位符 1"/>
          <p:cNvSpPr>
            <a:spLocks noChangeAspect="1" noRot="1" noGrp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1048762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altLang="en-US" dirty="0" lang="zh-CN"/>
          </a:p>
        </p:txBody>
      </p:sp>
      <p:sp>
        <p:nvSpPr>
          <p:cNvPr id="1048763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E3F37086-15D0-443D-AF17-A3F21825C045}" type="slidenum">
              <a:rPr altLang="en-US" lang="zh-CN" smtClean="0"/>
              <a:t>34</a:t>
            </a:fld>
            <a:endParaRPr altLang="en-US"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自定义版式"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自定义版式"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9" name="矩形 1"/>
          <p:cNvSpPr/>
          <p:nvPr userDrawn="1"/>
        </p:nvSpPr>
        <p:spPr>
          <a:xfrm>
            <a:off x="0" y="0"/>
            <a:ext cx="12190413" cy="6859588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自定义版式">
    <p:spTree>
      <p:nvGrpSpPr>
        <p:cNvPr id="1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矩形 1"/>
          <p:cNvSpPr/>
          <p:nvPr userDrawn="1"/>
        </p:nvSpPr>
        <p:spPr>
          <a:xfrm>
            <a:off x="0" y="1269554"/>
            <a:ext cx="12190413" cy="55900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.5自定义版式">
    <p:spTree>
      <p:nvGrpSpPr>
        <p:cNvPr id="1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9" name="矩形 1"/>
          <p:cNvSpPr/>
          <p:nvPr userDrawn="1"/>
        </p:nvSpPr>
        <p:spPr>
          <a:xfrm>
            <a:off x="0" y="1629594"/>
            <a:ext cx="12190413" cy="52299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自定义版式">
    <p:spTree>
      <p:nvGrpSpPr>
        <p:cNvPr id="1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5" name="矩形 1"/>
          <p:cNvSpPr/>
          <p:nvPr userDrawn="1"/>
        </p:nvSpPr>
        <p:spPr>
          <a:xfrm>
            <a:off x="0" y="1989634"/>
            <a:ext cx="12190413" cy="48699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.5自定义版式">
    <p:spTree>
      <p:nvGrpSpPr>
        <p:cNvPr id="1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矩形 1"/>
          <p:cNvSpPr/>
          <p:nvPr userDrawn="1"/>
        </p:nvSpPr>
        <p:spPr>
          <a:xfrm>
            <a:off x="0" y="2349674"/>
            <a:ext cx="12190413" cy="45099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6自定义版式">
    <p:spTree>
      <p:nvGrpSpPr>
        <p:cNvPr id="1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6" name="矩形 1"/>
          <p:cNvSpPr/>
          <p:nvPr userDrawn="1"/>
        </p:nvSpPr>
        <p:spPr>
          <a:xfrm>
            <a:off x="0" y="2709714"/>
            <a:ext cx="12190413" cy="414987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.5自定义版式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矩形 1"/>
          <p:cNvSpPr/>
          <p:nvPr userDrawn="1"/>
        </p:nvSpPr>
        <p:spPr>
          <a:xfrm>
            <a:off x="0" y="3069754"/>
            <a:ext cx="12190413" cy="37898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自定义版式">
    <p:spTree>
      <p:nvGrpSpPr>
        <p:cNvPr id="10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6" name="矩形 1"/>
          <p:cNvSpPr/>
          <p:nvPr userDrawn="1"/>
        </p:nvSpPr>
        <p:spPr>
          <a:xfrm>
            <a:off x="0" y="3429794"/>
            <a:ext cx="12190413" cy="34297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.5自定义版式">
    <p:spTree>
      <p:nvGrpSpPr>
        <p:cNvPr id="1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矩形 1"/>
          <p:cNvSpPr/>
          <p:nvPr userDrawn="1"/>
        </p:nvSpPr>
        <p:spPr>
          <a:xfrm>
            <a:off x="0" y="3789834"/>
            <a:ext cx="12190413" cy="30697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4_自定义版式"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矩形 1"/>
          <p:cNvSpPr/>
          <p:nvPr userDrawn="1"/>
        </p:nvSpPr>
        <p:spPr>
          <a:xfrm>
            <a:off x="0" y="4149874"/>
            <a:ext cx="12190413" cy="27097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.5自定义版式">
    <p:spTree>
      <p:nvGrpSpPr>
        <p:cNvPr id="1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7" name="矩形 1"/>
          <p:cNvSpPr/>
          <p:nvPr userDrawn="1"/>
        </p:nvSpPr>
        <p:spPr>
          <a:xfrm>
            <a:off x="0" y="4509914"/>
            <a:ext cx="12190413" cy="234967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3自定义版式">
    <p:spTree>
      <p:nvGrpSpPr>
        <p:cNvPr id="1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2" name="矩形 1"/>
          <p:cNvSpPr/>
          <p:nvPr userDrawn="1"/>
        </p:nvSpPr>
        <p:spPr>
          <a:xfrm>
            <a:off x="0" y="4869954"/>
            <a:ext cx="12190413" cy="198963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.5自定义版式">
    <p:spTree>
      <p:nvGrpSpPr>
        <p:cNvPr id="1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矩形 1"/>
          <p:cNvSpPr/>
          <p:nvPr userDrawn="1"/>
        </p:nvSpPr>
        <p:spPr>
          <a:xfrm>
            <a:off x="0" y="5229994"/>
            <a:ext cx="12190413" cy="162959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自定义版式">
    <p:spTree>
      <p:nvGrpSpPr>
        <p:cNvPr id="1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3" name="矩形 1"/>
          <p:cNvSpPr/>
          <p:nvPr userDrawn="1"/>
        </p:nvSpPr>
        <p:spPr>
          <a:xfrm>
            <a:off x="0" y="5590034"/>
            <a:ext cx="12190413" cy="126955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.5自定义版式">
    <p:spTree>
      <p:nvGrpSpPr>
        <p:cNvPr id="1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1" name="矩形 1"/>
          <p:cNvSpPr/>
          <p:nvPr userDrawn="1"/>
        </p:nvSpPr>
        <p:spPr>
          <a:xfrm>
            <a:off x="0" y="5950074"/>
            <a:ext cx="12190413" cy="909514"/>
          </a:xfrm>
          <a:prstGeom prst="rect"/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defTabSz="914400" lvl="0"/>
            <a:endParaRPr altLang="en-US" sz="1800" lang="zh-CN"/>
          </a:p>
        </p:txBody>
      </p:sp>
    </p:spTree>
  </p:cSld>
  <p:clrMapOvr>
    <a:masterClrMapping/>
  </p:clrMapOvr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自定义版式"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Pr>
        <a:solidFill>
          <a:schemeClr val="bg1"/>
        </a:solidFill>
      </p:bgPr>
    </p:bg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日期占位符 1"/>
          <p:cNvSpPr>
            <a:spLocks noGrp="1"/>
          </p:cNvSpPr>
          <p:nvPr>
            <p:ph type="dt" sz="half" idx="10"/>
          </p:nvPr>
        </p:nvSpPr>
        <p:spPr>
          <a:xfrm>
            <a:off x="838091" y="6357822"/>
            <a:ext cx="2742843" cy="365210"/>
          </a:xfrm>
          <a:prstGeom prst="rect"/>
        </p:spPr>
        <p:txBody>
          <a:bodyPr/>
          <a:p>
            <a:fld id="{D997B5FA-0921-464F-AAE1-844C04324D75}" type="datetimeFigureOut">
              <a:rPr altLang="en-US" lang="zh-CN" smtClean="0">
                <a:solidFill>
                  <a:prstClr val="black"/>
                </a:solidFill>
              </a:rPr>
              <a:t>2019/7/26</a:t>
            </a:fld>
            <a:endParaRPr altLang="en-US" lang="zh-CN">
              <a:solidFill>
                <a:prstClr val="black"/>
              </a:solidFill>
            </a:endParaRPr>
          </a:p>
        </p:txBody>
      </p:sp>
      <p:sp>
        <p:nvSpPr>
          <p:cNvPr id="1048577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075" y="6357822"/>
            <a:ext cx="4114264" cy="365210"/>
          </a:xfrm>
          <a:prstGeom prst="rect"/>
        </p:spPr>
        <p:txBody>
          <a:bodyPr/>
          <a:p>
            <a:endParaRPr altLang="en-US" lang="zh-CN">
              <a:solidFill>
                <a:prstClr val="black"/>
              </a:solidFill>
            </a:endParaRPr>
          </a:p>
        </p:txBody>
      </p:sp>
      <p:sp>
        <p:nvSpPr>
          <p:cNvPr id="1048578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09479" y="6357822"/>
            <a:ext cx="2742843" cy="365210"/>
          </a:xfrm>
          <a:prstGeom prst="rect"/>
        </p:spPr>
        <p:txBody>
          <a:bodyPr/>
          <a:p>
            <a:fld id="{565CE74E-AB26-4998-AD42-012C4C1AD076}" type="slidenum">
              <a:rPr altLang="en-US" lang="zh-CN" smtClean="0">
                <a:solidFill>
                  <a:prstClr val="black"/>
                </a:solidFill>
              </a:rPr>
              <a:t>‹#›</a:t>
            </a:fld>
            <a:endParaRPr altLang="en-US" lang="zh-CN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自定义版式">
    <p:spTree>
      <p:nvGrpSpPr>
        <p:cNvPr id="1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lt2" tx1="dk1" tx2="dk2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</p:sldLayoutIdLst>
  <p:timing/>
  <p:txStyles>
    <p:titleStyle>
      <a:lvl1pPr algn="ctr" defTabSz="1218565" eaLnBrk="1" hangingPunct="1" latinLnBrk="0" rtl="0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1218565" eaLnBrk="1" hangingPunct="1" indent="-457200" latinLnBrk="0" marL="457200" rtl="0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1218565" eaLnBrk="1" hangingPunct="1" indent="-381000" latinLnBrk="0" marL="990600" rtl="0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1218565" eaLnBrk="1" hangingPunct="1" indent="-304800" latinLnBrk="0" marL="15240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1218565" eaLnBrk="1" hangingPunct="1" indent="-304800" latinLnBrk="0" marL="2133600" rtl="0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1218565" eaLnBrk="1" hangingPunct="1" indent="-304800" latinLnBrk="0" marL="2743200" rtl="0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1218565" eaLnBrk="1" hangingPunct="1" indent="-304800" latinLnBrk="0" marL="33528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1218565" eaLnBrk="1" hangingPunct="1" indent="-304800" latinLnBrk="0" marL="39624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1218565" eaLnBrk="1" hangingPunct="1" indent="-304800" latinLnBrk="0" marL="45720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1218565" eaLnBrk="1" hangingPunct="1" indent="-304800" latinLnBrk="0" marL="5181600" rtl="0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1218565" eaLnBrk="1" hangingPunct="1" latinLnBrk="0" marL="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1218565" eaLnBrk="1" hangingPunct="1" latinLnBrk="0" marL="6096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1218565" eaLnBrk="1" hangingPunct="1" latinLnBrk="0" marL="12192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1218565" eaLnBrk="1" hangingPunct="1" latinLnBrk="0" marL="18288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1218565" eaLnBrk="1" hangingPunct="1" latinLnBrk="0" marL="24384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1218565" eaLnBrk="1" hangingPunct="1" latinLnBrk="0" marL="30480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1218565" eaLnBrk="1" hangingPunct="1" latinLnBrk="0" marL="36576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1218565" eaLnBrk="1" hangingPunct="1" latinLnBrk="0" marL="42672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1218565" eaLnBrk="1" hangingPunct="1" latinLnBrk="0" marL="4876800" rtl="0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8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tags" Target="../tags/tag2.xml"/><Relationship Id="rId3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tags" Target="../tags/tag4.xml"/><Relationship Id="rId3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tags" Target="../tags/tag6.xml"/><Relationship Id="rId3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" Target="slide0.xml"/><Relationship Id="rId2" Type="http://schemas.openxmlformats.org/officeDocument/2006/relationships/image" Target="../media/image3.tiff"/><Relationship Id="rId3" Type="http://schemas.openxmlformats.org/officeDocument/2006/relationships/image" Target="../media/image4.tiff"/><Relationship Id="rId4" Type="http://schemas.openxmlformats.org/officeDocument/2006/relationships/slideLayout" Target="../slideLayouts/slideLayout18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tiff"/><Relationship Id="rId2" Type="http://schemas.openxmlformats.org/officeDocument/2006/relationships/image" Target="../media/image4.tiff"/><Relationship Id="rId3" Type="http://schemas.openxmlformats.org/officeDocument/2006/relationships/slideLayout" Target="../slideLayouts/slideLayout8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8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tags" Target="../tags/tag8.xml"/><Relationship Id="rId3" Type="http://schemas.openxmlformats.org/officeDocument/2006/relationships/image" Target="../media/image4.tiff"/><Relationship Id="rId4" Type="http://schemas.openxmlformats.org/officeDocument/2006/relationships/slideLayout" Target="../slideLayouts/slideLayout1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8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tiff"/><Relationship Id="rId2" Type="http://schemas.openxmlformats.org/officeDocument/2006/relationships/image" Target="../media/image4.tiff"/><Relationship Id="rId3" Type="http://schemas.openxmlformats.org/officeDocument/2006/relationships/slideLayout" Target="../slideLayouts/slideLayout11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8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" Target="slide17.xml"/><Relationship Id="rId2" Type="http://schemas.openxmlformats.org/officeDocument/2006/relationships/image" Target="../media/image5.tiff"/><Relationship Id="rId3" Type="http://schemas.openxmlformats.org/officeDocument/2006/relationships/image" Target="../media/image4.tiff"/><Relationship Id="rId4" Type="http://schemas.openxmlformats.org/officeDocument/2006/relationships/image" Target="../media/image8.png"/><Relationship Id="rId5" Type="http://schemas.openxmlformats.org/officeDocument/2006/relationships/slideLayout" Target="../slideLayouts/slideLayout1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8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tags" Target="../tags/tag10.xml"/><Relationship Id="rId3" Type="http://schemas.openxmlformats.org/officeDocument/2006/relationships/image" Target="../media/image4.tiff"/><Relationship Id="rId4" Type="http://schemas.openxmlformats.org/officeDocument/2006/relationships/slideLayout" Target="../slideLayouts/slideLayout17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" Target="slide24.xml"/><Relationship Id="rId2" Type="http://schemas.openxmlformats.org/officeDocument/2006/relationships/image" Target="../media/image5.tiff"/><Relationship Id="rId3" Type="http://schemas.openxmlformats.org/officeDocument/2006/relationships/image" Target="../media/image4.tiff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" Target="slide0.xml"/><Relationship Id="rId2" Type="http://schemas.openxmlformats.org/officeDocument/2006/relationships/image" Target="../media/image3.tiff"/><Relationship Id="rId3" Type="http://schemas.openxmlformats.org/officeDocument/2006/relationships/image" Target="../media/image6.png"/><Relationship Id="rId4" Type="http://schemas.openxmlformats.org/officeDocument/2006/relationships/slideLayout" Target="../slideLayouts/slideLayout1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" Target="slide27.xml"/><Relationship Id="rId2" Type="http://schemas.openxmlformats.org/officeDocument/2006/relationships/slide" Target="slide28.xml"/><Relationship Id="rId3" Type="http://schemas.openxmlformats.org/officeDocument/2006/relationships/slide" Target="slide29.xml"/><Relationship Id="rId4" Type="http://schemas.openxmlformats.org/officeDocument/2006/relationships/image" Target="../media/image4.tiff"/><Relationship Id="rId5" Type="http://schemas.openxmlformats.org/officeDocument/2006/relationships/slide" Target="slide30.xml"/><Relationship Id="rId6" Type="http://schemas.openxmlformats.org/officeDocument/2006/relationships/image" Target="../media/image5.tiff"/><Relationship Id="rId7" Type="http://schemas.openxmlformats.org/officeDocument/2006/relationships/slideLayout" Target="../slideLayouts/slideLayout8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" Target="slide27.xml"/><Relationship Id="rId2" Type="http://schemas.openxmlformats.org/officeDocument/2006/relationships/slide" Target="slide28.xml"/><Relationship Id="rId3" Type="http://schemas.openxmlformats.org/officeDocument/2006/relationships/slide" Target="slide29.xml"/><Relationship Id="rId4" Type="http://schemas.openxmlformats.org/officeDocument/2006/relationships/image" Target="../media/image5.tiff"/><Relationship Id="rId5" Type="http://schemas.openxmlformats.org/officeDocument/2006/relationships/image" Target="../media/image4.tiff"/><Relationship Id="rId6" Type="http://schemas.openxmlformats.org/officeDocument/2006/relationships/slide" Target="slide30.xml"/><Relationship Id="rId7" Type="http://schemas.openxmlformats.org/officeDocument/2006/relationships/slideLayout" Target="../slideLayouts/slideLayout9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" Target="slide27.xml"/><Relationship Id="rId2" Type="http://schemas.openxmlformats.org/officeDocument/2006/relationships/slide" Target="slide28.xml"/><Relationship Id="rId3" Type="http://schemas.openxmlformats.org/officeDocument/2006/relationships/slide" Target="slide29.xml"/><Relationship Id="rId4" Type="http://schemas.openxmlformats.org/officeDocument/2006/relationships/image" Target="../media/image5.tiff"/><Relationship Id="rId5" Type="http://schemas.openxmlformats.org/officeDocument/2006/relationships/image" Target="../media/image4.tiff"/><Relationship Id="rId6" Type="http://schemas.openxmlformats.org/officeDocument/2006/relationships/slide" Target="slide30.xml"/><Relationship Id="rId7" Type="http://schemas.openxmlformats.org/officeDocument/2006/relationships/image" Target="../media/image9.png"/><Relationship Id="rId8" Type="http://schemas.openxmlformats.org/officeDocument/2006/relationships/image" Target="../media/image10.png"/><Relationship Id="rId9" Type="http://schemas.openxmlformats.org/officeDocument/2006/relationships/slideLayout" Target="../slideLayouts/slideLayout11.xml"/><Relationship Id="rId10" Type="http://schemas.openxmlformats.org/officeDocument/2006/relationships/notesSlide" Target="../notesSlides/notesSlide1.xml"/></Relationships>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" Target="slide27.xml"/><Relationship Id="rId2" Type="http://schemas.openxmlformats.org/officeDocument/2006/relationships/slide" Target="slide28.xml"/><Relationship Id="rId3" Type="http://schemas.openxmlformats.org/officeDocument/2006/relationships/slide" Target="slide29.xml"/><Relationship Id="rId4" Type="http://schemas.openxmlformats.org/officeDocument/2006/relationships/slide" Target="slide30.xml"/><Relationship Id="rId5" Type="http://schemas.openxmlformats.org/officeDocument/2006/relationships/slide" Target="slide0.xml"/><Relationship Id="rId6" Type="http://schemas.openxmlformats.org/officeDocument/2006/relationships/image" Target="../media/image3.tiff"/><Relationship Id="rId7" Type="http://schemas.openxmlformats.org/officeDocument/2006/relationships/image" Target="../media/image4.tiff"/><Relationship Id="rId8" Type="http://schemas.openxmlformats.org/officeDocument/2006/relationships/image" Target="../media/image5.tiff"/><Relationship Id="rId9" Type="http://schemas.openxmlformats.org/officeDocument/2006/relationships/slideLayout" Target="../slideLayouts/slideLayout9.xml"/><Relationship Id="rId10" Type="http://schemas.openxmlformats.org/officeDocument/2006/relationships/notesSlide" Target="../notesSlides/notesSlide2.xml"/></Relationships>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直角三角形 164"/>
          <p:cNvSpPr/>
          <p:nvPr/>
        </p:nvSpPr>
        <p:spPr>
          <a:xfrm>
            <a:off x="0" y="0"/>
            <a:ext cx="6880485" cy="6880485"/>
          </a:xfrm>
          <a:prstGeom prst="rtTriangle"/>
          <a:blipFill rotWithShape="1" dpi="0">
            <a:blip xmlns:r="http://schemas.openxmlformats.org/officeDocument/2006/relationships" r:embed="rId1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580" name="文本框 166"/>
          <p:cNvSpPr txBox="1"/>
          <p:nvPr/>
        </p:nvSpPr>
        <p:spPr>
          <a:xfrm>
            <a:off x="5162549" y="2772451"/>
            <a:ext cx="6730432" cy="646331"/>
          </a:xfrm>
          <a:prstGeom prst="rect"/>
          <a:noFill/>
        </p:spPr>
        <p:txBody>
          <a:bodyPr rtlCol="0" wrap="square">
            <a:spAutoFit/>
            <a:scene3d>
              <a:camera prst="orthographicFront"/>
              <a:lightRig dir="t" rig="threePt"/>
            </a:scene3d>
            <a:sp3d contourW="12700"/>
          </a:bodyPr>
          <a:p>
            <a:pPr>
              <a:tabLst>
                <a:tab algn="l" pos="2250440"/>
              </a:tabLst>
            </a:pPr>
            <a:r>
              <a:rPr altLang="zh-CN" b="1" dirty="0" sz="3600" lang="en-US">
                <a:solidFill>
                  <a:srgbClr val="044491"/>
                </a:solidFill>
                <a:latin typeface="+mj-ea"/>
                <a:ea typeface="+mj-ea"/>
              </a:rPr>
              <a:t>5</a:t>
            </a:r>
            <a:r>
              <a:rPr altLang="zh-CN" b="1" dirty="0" sz="3600" lang="zh-CN">
                <a:solidFill>
                  <a:srgbClr val="044491"/>
                </a:solidFill>
                <a:latin typeface="+mj-ea"/>
                <a:ea typeface="+mj-ea"/>
              </a:rPr>
              <a:t>　内能</a:t>
            </a:r>
          </a:p>
        </p:txBody>
      </p:sp>
      <p:sp>
        <p:nvSpPr>
          <p:cNvPr id="1048584" name="任意多边形 2"/>
          <p:cNvSpPr/>
          <p:nvPr/>
        </p:nvSpPr>
        <p:spPr>
          <a:xfrm rot="5400000" flipV="1">
            <a:off x="334566" y="-15772"/>
            <a:ext cx="4576893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</p:spTree>
  </p:cSld>
  <p:clrMapOvr>
    <a:masterClrMapping/>
  </p:clrMapOvr>
  <p:transition spd="slow"/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矩形 11"/>
          <p:cNvSpPr/>
          <p:nvPr/>
        </p:nvSpPr>
        <p:spPr>
          <a:xfrm>
            <a:off x="335206" y="1503576"/>
            <a:ext cx="11520000" cy="2225041"/>
          </a:xfrm>
          <a:prstGeom prst="rect"/>
        </p:spPr>
        <p:txBody>
          <a:bodyPr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分子动能：由于分子永不停息地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做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而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具有的能量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分子的平均动能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所有分子热运动动能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物体分子热运动的平均动能大小的唯一标志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06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分子动能</a:t>
            </a:r>
          </a:p>
        </p:txBody>
      </p:sp>
      <p:sp>
        <p:nvSpPr>
          <p:cNvPr id="1048607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eaLnBrk="1" fontAlgn="auto" hangingPunct="1" indent="0" latinLnBrk="0" lvl="0" marL="0" marR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08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 eaLnBrk="1" fontAlgn="auto" hangingPunct="1" indent="0" latinLnBrk="0" lvl="0" marL="0" marR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09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 smtClean="0">
                <a:solidFill>
                  <a:schemeClr val="bg1"/>
                </a:solidFill>
              </a:rPr>
              <a:t>一</a:t>
            </a:r>
            <a:endParaRPr altLang="zh-CN" b="1" dirty="0" sz="2800" lang="zh-CN">
              <a:solidFill>
                <a:schemeClr val="bg1"/>
              </a:solidFill>
            </a:endParaRPr>
          </a:p>
        </p:txBody>
      </p:sp>
      <p:pic>
        <p:nvPicPr>
          <p:cNvPr id="2097153" name="对对答案" descr="C:\Users\Administrator\Desktop\新建文件夹\对对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0968038" y="6459541"/>
            <a:ext cx="1222375" cy="400050"/>
          </a:xfrm>
          <a:prstGeom prst="rect"/>
          <a:noFill/>
        </p:spPr>
      </p:pic>
      <p:sp>
        <p:nvSpPr>
          <p:cNvPr id="1048610" name="矩形 18"/>
          <p:cNvSpPr/>
          <p:nvPr/>
        </p:nvSpPr>
        <p:spPr>
          <a:xfrm>
            <a:off x="3469357" y="2658001"/>
            <a:ext cx="1107996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平均值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11" name="矩形 19"/>
          <p:cNvSpPr/>
          <p:nvPr/>
        </p:nvSpPr>
        <p:spPr>
          <a:xfrm>
            <a:off x="723181" y="3206990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12" name="矩形 20"/>
          <p:cNvSpPr/>
          <p:nvPr/>
        </p:nvSpPr>
        <p:spPr>
          <a:xfrm>
            <a:off x="5286389" y="1556984"/>
            <a:ext cx="172354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无规则运动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53"/>
                  </p:tgtEl>
                </p:cond>
              </p:nextCondLst>
            </p:seq>
          </p:childTnLst>
        </p:cTn>
      </p:par>
    </p:tnLst>
    <p:bldLst>
      <p:bldP spid="1048610" grpId="0"/>
      <p:bldP spid="1048610" grpId="1"/>
      <p:bldP spid="1048611" grpId="0"/>
      <p:bldP spid="1048611" grpId="1"/>
      <p:bldP spid="1048612" grpId="0"/>
      <p:bldP spid="10486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矩形 11"/>
          <p:cNvSpPr/>
          <p:nvPr/>
        </p:nvSpPr>
        <p:spPr>
          <a:xfrm>
            <a:off x="335206" y="1505893"/>
            <a:ext cx="11520000" cy="2225040"/>
          </a:xfrm>
          <a:prstGeom prst="rect"/>
        </p:spPr>
        <p:txBody>
          <a:bodyPr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分子势能：由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分子间的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的能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决定因素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宏观上：分子势能的大小与物体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微观上：分子势能与分子之间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14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分子势能</a:t>
            </a:r>
          </a:p>
        </p:txBody>
      </p:sp>
      <p:sp>
        <p:nvSpPr>
          <p:cNvPr id="1048615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eaLnBrk="1" fontAlgn="auto" hangingPunct="1" indent="0" latinLnBrk="0" lvl="0" marL="0" marR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16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 eaLnBrk="1" fontAlgn="auto" hangingPunct="1" indent="0" latinLnBrk="0" lvl="0" marL="0" marR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17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>
                <a:solidFill>
                  <a:schemeClr val="bg1"/>
                </a:solidFill>
              </a:rPr>
              <a:t>二</a:t>
            </a:r>
            <a:endParaRPr altLang="zh-CN" b="1" dirty="0" sz="2800" lang="zh-CN">
              <a:solidFill>
                <a:schemeClr val="bg1"/>
              </a:solidFill>
            </a:endParaRPr>
          </a:p>
        </p:txBody>
      </p:sp>
      <p:pic>
        <p:nvPicPr>
          <p:cNvPr id="2097154" name="对对答案" descr="C:\Users\Administrator\Desktop\新建文件夹\对对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0968038" y="6459541"/>
            <a:ext cx="1222375" cy="400050"/>
          </a:xfrm>
          <a:prstGeom prst="rect"/>
          <a:noFill/>
        </p:spPr>
      </p:pic>
      <p:sp>
        <p:nvSpPr>
          <p:cNvPr id="1048618" name="矩形 19"/>
          <p:cNvSpPr/>
          <p:nvPr/>
        </p:nvSpPr>
        <p:spPr>
          <a:xfrm>
            <a:off x="5129381" y="3216808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距离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19" name="矩形 20"/>
          <p:cNvSpPr/>
          <p:nvPr/>
        </p:nvSpPr>
        <p:spPr>
          <a:xfrm>
            <a:off x="5375126" y="2676550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体积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20" name="矩形 18"/>
          <p:cNvSpPr/>
          <p:nvPr/>
        </p:nvSpPr>
        <p:spPr>
          <a:xfrm>
            <a:off x="3694559" y="1557809"/>
            <a:ext cx="1415772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相互位置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6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54"/>
                  </p:tgtEl>
                </p:cond>
              </p:nextCondLst>
            </p:seq>
          </p:childTnLst>
        </p:cTn>
      </p:par>
    </p:tnLst>
    <p:bldLst>
      <p:bldP spid="1048618" grpId="0"/>
      <p:bldP spid="1048618" grpId="1"/>
      <p:bldP spid="1048619" grpId="0"/>
      <p:bldP spid="1048619" grpId="1"/>
      <p:bldP spid="1048620" grpId="0"/>
      <p:bldP spid="104862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矩形 11"/>
          <p:cNvSpPr/>
          <p:nvPr/>
        </p:nvSpPr>
        <p:spPr>
          <a:xfrm>
            <a:off x="335206" y="1475700"/>
            <a:ext cx="11520000" cy="3825240"/>
          </a:xfrm>
          <a:prstGeom prst="rect"/>
        </p:spPr>
        <p:txBody>
          <a:bodyPr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内能：物体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中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的热运动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总和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普遍性：组成任何物体的分子都在做着无规则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所以任何物体都具有内能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相关因素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物体所含的分子总数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分子热运动的平均动能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分子势能与物体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故物体的内能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 u="sng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  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共同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决定，同时受物态变化的影响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22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内能</a:t>
            </a:r>
          </a:p>
        </p:txBody>
      </p:sp>
      <p:sp>
        <p:nvSpPr>
          <p:cNvPr id="1048623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 eaLnBrk="1" fontAlgn="auto" hangingPunct="1" indent="0" latinLnBrk="0" lvl="0" marL="0" marR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24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 eaLnBrk="1" fontAlgn="auto" hangingPunct="1" indent="0" latinLnBrk="0" lvl="0" marL="0" marR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2000" i="0" kern="0" kumimoji="0" lang="zh-CN" noProof="0" normalizeH="0" spc="0" strike="noStrike" u="none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25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>
                <a:solidFill>
                  <a:schemeClr val="bg1"/>
                </a:solidFill>
              </a:rPr>
              <a:t>三</a:t>
            </a:r>
            <a:endParaRPr altLang="zh-CN" b="1" dirty="0" sz="2800" lang="zh-CN">
              <a:solidFill>
                <a:schemeClr val="bg1"/>
              </a:solidFill>
            </a:endParaRPr>
          </a:p>
        </p:txBody>
      </p:sp>
      <p:pic>
        <p:nvPicPr>
          <p:cNvPr id="2097155" name="对对答案" descr="C:\Users\Administrator\Desktop\新建文件夹\对对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0968038" y="6459541"/>
            <a:ext cx="1222375" cy="400050"/>
          </a:xfrm>
          <a:prstGeom prst="rect"/>
          <a:noFill/>
        </p:spPr>
      </p:pic>
      <p:sp>
        <p:nvSpPr>
          <p:cNvPr id="1048626" name="矩形 19"/>
          <p:cNvSpPr/>
          <p:nvPr/>
        </p:nvSpPr>
        <p:spPr>
          <a:xfrm>
            <a:off x="6360135" y="1540217"/>
            <a:ext cx="1415772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27" name="矩形 20"/>
          <p:cNvSpPr/>
          <p:nvPr/>
        </p:nvSpPr>
        <p:spPr>
          <a:xfrm>
            <a:off x="5183045" y="1540217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动能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28" name="矩形 22"/>
          <p:cNvSpPr/>
          <p:nvPr/>
        </p:nvSpPr>
        <p:spPr>
          <a:xfrm>
            <a:off x="7026448" y="2073851"/>
            <a:ext cx="1107996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热运动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29" name="矩形 18"/>
          <p:cNvSpPr/>
          <p:nvPr/>
        </p:nvSpPr>
        <p:spPr>
          <a:xfrm>
            <a:off x="2513856" y="1523424"/>
            <a:ext cx="1415772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所有分子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0" name="矩形 14"/>
          <p:cNvSpPr/>
          <p:nvPr/>
        </p:nvSpPr>
        <p:spPr>
          <a:xfrm>
            <a:off x="3795942" y="3181234"/>
            <a:ext cx="1415772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物质的量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1" name="矩形 21"/>
          <p:cNvSpPr/>
          <p:nvPr/>
        </p:nvSpPr>
        <p:spPr>
          <a:xfrm>
            <a:off x="4194423" y="3750339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2" name="矩形 23"/>
          <p:cNvSpPr/>
          <p:nvPr/>
        </p:nvSpPr>
        <p:spPr>
          <a:xfrm>
            <a:off x="3212311" y="4276692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体积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3" name="矩形 24"/>
          <p:cNvSpPr/>
          <p:nvPr/>
        </p:nvSpPr>
        <p:spPr>
          <a:xfrm>
            <a:off x="2519194" y="4816766"/>
            <a:ext cx="1415772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物质的量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4" name="矩形 25"/>
          <p:cNvSpPr/>
          <p:nvPr/>
        </p:nvSpPr>
        <p:spPr>
          <a:xfrm>
            <a:off x="4240460" y="4816765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35" name="矩形 26"/>
          <p:cNvSpPr/>
          <p:nvPr/>
        </p:nvSpPr>
        <p:spPr>
          <a:xfrm>
            <a:off x="5368765" y="4825254"/>
            <a:ext cx="800219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体积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104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11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3"/>
                                        <p:tgtEl>
                                          <p:spTgt spid="1048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1048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3"/>
                                        <p:tgtEl>
                                          <p:spTgt spid="104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4">
                      <p:stCondLst>
                        <p:cond delay="indefinite"/>
                      </p:stCondLst>
                      <p:childTnLst>
                        <p:par>
                          <p:cTn fill="hold" id="3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8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39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41"/>
                                        <p:tgtEl>
                                          <p:spTgt spid="1048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0" id="42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44"/>
                                        <p:tgtEl>
                                          <p:spTgt spid="1048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5">
                      <p:stCondLst>
                        <p:cond delay="indefinite"/>
                      </p:stCondLst>
                      <p:childTnLst>
                        <p:par>
                          <p:cTn fill="hold" id="46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4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8"/>
                                        <p:tgtEl>
                                          <p:spTgt spid="1048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50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1"/>
                                        <p:tgtEl>
                                          <p:spTgt spid="1048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5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4"/>
                                        <p:tgtEl>
                                          <p:spTgt spid="1048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5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7"/>
                                        <p:tgtEl>
                                          <p:spTgt spid="10486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5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0"/>
                                        <p:tgtEl>
                                          <p:spTgt spid="1048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62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3"/>
                                        <p:tgtEl>
                                          <p:spTgt spid="1048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4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65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6"/>
                                        <p:tgtEl>
                                          <p:spTgt spid="1048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6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6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69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71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72"/>
                                        <p:tgtEl>
                                          <p:spTgt spid="10486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74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75"/>
                                        <p:tgtEl>
                                          <p:spTgt spid="1048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76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55"/>
                  </p:tgtEl>
                </p:cond>
              </p:nextCondLst>
            </p:seq>
          </p:childTnLst>
        </p:cTn>
      </p:par>
    </p:tnLst>
    <p:bldLst>
      <p:bldP spid="1048626" grpId="0"/>
      <p:bldP spid="1048626" grpId="1"/>
      <p:bldP spid="1048627" grpId="0"/>
      <p:bldP spid="1048627" grpId="1"/>
      <p:bldP spid="1048628" grpId="0"/>
      <p:bldP spid="1048628" grpId="1"/>
      <p:bldP spid="1048629" grpId="0"/>
      <p:bldP spid="1048629" grpId="1"/>
      <p:bldP spid="1048630" grpId="0"/>
      <p:bldP spid="1048630" grpId="1"/>
      <p:bldP spid="1048631" grpId="0"/>
      <p:bldP spid="1048631" grpId="1"/>
      <p:bldP spid="1048632" grpId="0"/>
      <p:bldP spid="1048632" grpId="1"/>
      <p:bldP spid="1048633" grpId="0"/>
      <p:bldP spid="1048633" grpId="1"/>
      <p:bldP spid="1048634" grpId="0"/>
      <p:bldP spid="1048634" grpId="1"/>
      <p:bldP spid="1048635" grpId="0"/>
      <p:bldP spid="104863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矩形 5"/>
          <p:cNvSpPr/>
          <p:nvPr/>
        </p:nvSpPr>
        <p:spPr>
          <a:xfrm>
            <a:off x="334566" y="1226165"/>
            <a:ext cx="11521280" cy="38556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判断下列说法的正误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温度反映了每个分子热运动的剧烈程度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温度是分子平均动能的标志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分子的势能是由分子间相互位置决定的能量，随分子间距的变化而变化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温度高的物体内能大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2.(1)1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千克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 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的水比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千克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 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的铁的分子的平均动能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____.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质量和体积一定的同种气体，温度高时气体的内能</a:t>
            </a:r>
            <a:r>
              <a:rPr altLang="zh-CN" dirty="0" kern="100" lang="en-US" smtClean="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_____.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37" name="矩形 2"/>
          <p:cNvSpPr/>
          <p:nvPr/>
        </p:nvSpPr>
        <p:spPr>
          <a:xfrm>
            <a:off x="334566" y="603167"/>
            <a:ext cx="1503680" cy="472440"/>
          </a:xfrm>
          <a:prstGeom prst="rect"/>
        </p:spPr>
        <p:txBody>
          <a:bodyPr wrap="none">
            <a:spAutoFit/>
          </a:bodyPr>
          <a:p>
            <a:pPr algn="ctr">
              <a:lnSpc>
                <a:spcPct val="150000"/>
              </a:lnSpc>
              <a:spcBef>
                <a:spcPts val="400"/>
              </a:spcBef>
              <a:tabLst>
                <a:tab algn="l" pos="2070735"/>
              </a:tabLst>
            </a:pPr>
            <a:r>
              <a:rPr altLang="en-US" b="1" dirty="0" sz="2600" kern="100" lang="zh-CN">
                <a:solidFill>
                  <a:srgbClr val="0070C0"/>
                </a:solidFill>
                <a:latin typeface="微软雅黑"/>
                <a:ea typeface="微软雅黑"/>
                <a:cs typeface="Times New Roman"/>
              </a:rPr>
              <a:t>即学即用</a:t>
            </a:r>
            <a:endParaRPr altLang="zh-CN" b="1" dirty="0" sz="2600" kern="100" lang="en-US">
              <a:solidFill>
                <a:srgbClr val="0070C0"/>
              </a:solidFill>
              <a:latin typeface="微软雅黑"/>
              <a:ea typeface="微软雅黑"/>
              <a:cs typeface="Times New Roman"/>
            </a:endParaRPr>
          </a:p>
        </p:txBody>
      </p:sp>
      <p:sp>
        <p:nvSpPr>
          <p:cNvPr id="1048638" name="矩形 4"/>
          <p:cNvSpPr/>
          <p:nvPr/>
        </p:nvSpPr>
        <p:spPr>
          <a:xfrm>
            <a:off x="6220172" y="1878728"/>
            <a:ext cx="373380" cy="510540"/>
          </a:xfrm>
          <a:prstGeom prst="rect"/>
        </p:spPr>
        <p:txBody>
          <a:bodyPr wrap="none">
            <a:spAutoFit/>
          </a:bodyPr>
          <a:p>
            <a:r>
              <a:rPr altLang="zh-CN" dirty="0" sz="2800" kern="100" lang="en-US">
                <a:solidFill>
                  <a:srgbClr val="C00000"/>
                </a:solidFill>
                <a:latin typeface="宋体"/>
                <a:ea typeface="华文细黑" pitchFamily="2" charset="-122"/>
                <a:cs typeface="Times New Roman"/>
              </a:rPr>
              <a:t>×</a:t>
            </a:r>
            <a:endParaRPr altLang="en-US" dirty="0" sz="2800" kern="100" lang="zh-CN">
              <a:solidFill>
                <a:srgbClr val="C00000"/>
              </a:solidFill>
              <a:latin typeface="宋体"/>
              <a:ea typeface="华文细黑" pitchFamily="2" charset="-122"/>
              <a:cs typeface="Times New Roman"/>
            </a:endParaRPr>
          </a:p>
        </p:txBody>
      </p:sp>
      <p:sp>
        <p:nvSpPr>
          <p:cNvPr id="1048639" name="矩形 15"/>
          <p:cNvSpPr/>
          <p:nvPr/>
        </p:nvSpPr>
        <p:spPr>
          <a:xfrm>
            <a:off x="4693215" y="2457081"/>
            <a:ext cx="398781" cy="510540"/>
          </a:xfrm>
          <a:prstGeom prst="rect"/>
        </p:spPr>
        <p:txBody>
          <a:bodyPr wrap="none">
            <a:spAutoFit/>
          </a:bodyPr>
          <a:p>
            <a:pPr lvl="0"/>
            <a:r>
              <a:rPr altLang="zh-CN" dirty="0" sz="2800" kern="100" lang="en-US">
                <a:solidFill>
                  <a:srgbClr val="C00000"/>
                </a:solidFill>
                <a:latin typeface="宋体"/>
                <a:ea typeface="华文细黑" pitchFamily="2" charset="-122"/>
                <a:cs typeface="Times New Roman"/>
              </a:rPr>
              <a:t>√</a:t>
            </a:r>
            <a:endParaRPr altLang="en-US" dirty="0" sz="2800" kern="100" lang="zh-CN">
              <a:solidFill>
                <a:srgbClr val="C00000"/>
              </a:solidFill>
              <a:latin typeface="宋体"/>
              <a:ea typeface="华文细黑" pitchFamily="2" charset="-122"/>
              <a:cs typeface="Times New Roman"/>
            </a:endParaRPr>
          </a:p>
        </p:txBody>
      </p:sp>
      <p:sp>
        <p:nvSpPr>
          <p:cNvPr id="1048640" name="矩形 16"/>
          <p:cNvSpPr/>
          <p:nvPr/>
        </p:nvSpPr>
        <p:spPr>
          <a:xfrm>
            <a:off x="3771900" y="3514610"/>
            <a:ext cx="373381" cy="510540"/>
          </a:xfrm>
          <a:prstGeom prst="rect"/>
        </p:spPr>
        <p:txBody>
          <a:bodyPr wrap="none">
            <a:spAutoFit/>
          </a:bodyPr>
          <a:p>
            <a:r>
              <a:rPr altLang="zh-CN" dirty="0" sz="2800" kern="100" lang="en-US">
                <a:solidFill>
                  <a:srgbClr val="C00000"/>
                </a:solidFill>
                <a:latin typeface="宋体"/>
                <a:ea typeface="华文细黑" pitchFamily="2" charset="-122"/>
                <a:cs typeface="Times New Roman"/>
              </a:rPr>
              <a:t>×</a:t>
            </a:r>
            <a:endParaRPr altLang="en-US" dirty="0" sz="2800" kern="100" lang="zh-CN">
              <a:solidFill>
                <a:srgbClr val="C00000"/>
              </a:solidFill>
              <a:latin typeface="宋体"/>
              <a:ea typeface="华文细黑" pitchFamily="2" charset="-122"/>
              <a:cs typeface="Times New Roman"/>
            </a:endParaRPr>
          </a:p>
        </p:txBody>
      </p:sp>
      <p:sp>
        <p:nvSpPr>
          <p:cNvPr id="1048641" name="矩形 18"/>
          <p:cNvSpPr/>
          <p:nvPr/>
        </p:nvSpPr>
        <p:spPr>
          <a:xfrm>
            <a:off x="10497603" y="2993665"/>
            <a:ext cx="398780" cy="510540"/>
          </a:xfrm>
          <a:prstGeom prst="rect"/>
        </p:spPr>
        <p:txBody>
          <a:bodyPr wrap="none">
            <a:spAutoFit/>
          </a:bodyPr>
          <a:p>
            <a:r>
              <a:rPr altLang="zh-CN" dirty="0" sz="2800" kern="100" lang="en-US">
                <a:solidFill>
                  <a:srgbClr val="C00000"/>
                </a:solidFill>
                <a:latin typeface="宋体"/>
                <a:ea typeface="华文细黑" pitchFamily="2" charset="-122"/>
                <a:cs typeface="Times New Roman"/>
              </a:rPr>
              <a:t>√</a:t>
            </a:r>
            <a:endParaRPr altLang="en-US" dirty="0" sz="2800" kern="100" lang="zh-CN">
              <a:solidFill>
                <a:srgbClr val="C00000"/>
              </a:solidFill>
              <a:latin typeface="宋体"/>
              <a:ea typeface="华文细黑" pitchFamily="2" charset="-122"/>
              <a:cs typeface="Times New Roman"/>
            </a:endParaRPr>
          </a:p>
        </p:txBody>
      </p:sp>
      <p:sp>
        <p:nvSpPr>
          <p:cNvPr id="1048642" name="矩形 6"/>
          <p:cNvSpPr/>
          <p:nvPr/>
        </p:nvSpPr>
        <p:spPr>
          <a:xfrm>
            <a:off x="7967414" y="4056880"/>
            <a:ext cx="492443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48643" name="矩形 9"/>
          <p:cNvSpPr/>
          <p:nvPr/>
        </p:nvSpPr>
        <p:spPr>
          <a:xfrm>
            <a:off x="7607374" y="4641513"/>
            <a:ext cx="492443" cy="461665"/>
          </a:xfrm>
          <a:prstGeom prst="rect"/>
        </p:spPr>
        <p:txBody>
          <a:bodyPr wrap="none">
            <a:spAutoFit/>
          </a:bodyPr>
          <a:p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大</a:t>
            </a:r>
            <a:endParaRPr altLang="en-US" dirty="0" kern="100" lang="zh-CN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097156" name="返回" descr="C:\Users\Administrator\Desktop\新建文件夹\返回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157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/>
          <a:noFill/>
        </p:spPr>
      </p:pic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2"/>
                                        <p:tgtEl>
                                          <p:spTgt spid="1048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7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8">
                      <p:stCondLst>
                        <p:cond delay="indefinite"/>
                      </p:stCondLst>
                      <p:childTnLst>
                        <p:par>
                          <p:cTn fill="hold" id="2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2"/>
                                        <p:tgtEl>
                                          <p:spTgt spid="1048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3">
                      <p:stCondLst>
                        <p:cond delay="indefinite"/>
                      </p:stCondLst>
                      <p:childTnLst>
                        <p:par>
                          <p:cTn fill="hold" id="3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35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6"/>
                                        <p:tgtEl>
                                          <p:spTgt spid="10486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3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9"/>
                                        <p:tgtEl>
                                          <p:spTgt spid="1048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41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2"/>
                                        <p:tgtEl>
                                          <p:spTgt spid="1048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44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5"/>
                                        <p:tgtEl>
                                          <p:spTgt spid="1048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6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47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8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1" id="50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51"/>
                                        <p:tgtEl>
                                          <p:spTgt spid="1048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5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57"/>
                  </p:tgtEl>
                </p:cond>
              </p:nextCondLst>
            </p:seq>
          </p:childTnLst>
        </p:cTn>
      </p:par>
    </p:tnLst>
    <p:bldLst>
      <p:bldP spid="1048638" grpId="0"/>
      <p:bldP spid="1048638" grpId="1"/>
      <p:bldP spid="1048639" grpId="0"/>
      <p:bldP spid="1048639" grpId="1"/>
      <p:bldP spid="1048640" grpId="0"/>
      <p:bldP spid="1048640" grpId="1"/>
      <p:bldP spid="1048641" grpId="0"/>
      <p:bldP spid="1048641" grpId="1"/>
      <p:bldP spid="1048642" grpId="0"/>
      <p:bldP spid="1048642" grpId="1"/>
      <p:bldP spid="1048643" grpId="0"/>
      <p:bldP spid="104864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矩形 2"/>
          <p:cNvSpPr/>
          <p:nvPr/>
        </p:nvSpPr>
        <p:spPr>
          <a:xfrm>
            <a:off x="4748712" y="3081059"/>
            <a:ext cx="5364088" cy="1164822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12700 h 1164822"/>
              <a:gd name="connsiteX1" fmla="*/ 5364088 w 5364088"/>
              <a:gd name="connsiteY1" fmla="*/ 0 h 1164822"/>
              <a:gd name="connsiteX2" fmla="*/ 4759654 w 5364088"/>
              <a:gd name="connsiteY2" fmla="*/ 1149323 h 1164822"/>
              <a:gd name="connsiteX3" fmla="*/ 0 w 5364088"/>
              <a:gd name="connsiteY3" fmla="*/ 1164822 h 1164822"/>
              <a:gd name="connsiteX4" fmla="*/ 0 w 5364088"/>
              <a:gd name="connsiteY4" fmla="*/ 12700 h 116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64822">
                <a:moveTo>
                  <a:pt x="0" y="12700"/>
                </a:moveTo>
                <a:lnTo>
                  <a:pt x="5364088" y="0"/>
                </a:lnTo>
                <a:lnTo>
                  <a:pt x="4759654" y="1149323"/>
                </a:lnTo>
                <a:lnTo>
                  <a:pt x="0" y="1164822"/>
                </a:lnTo>
                <a:lnTo>
                  <a:pt x="0" y="12700"/>
                </a:lnTo>
                <a:close/>
              </a:path>
            </a:pathLst>
          </a:custGeom>
          <a:solidFill>
            <a:srgbClr val="262F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645" name="矩形 2"/>
          <p:cNvSpPr/>
          <p:nvPr/>
        </p:nvSpPr>
        <p:spPr>
          <a:xfrm>
            <a:off x="693580" y="2172756"/>
            <a:ext cx="7888411" cy="2097604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52122">
                <a:moveTo>
                  <a:pt x="0" y="0"/>
                </a:moveTo>
                <a:lnTo>
                  <a:pt x="5364088" y="0"/>
                </a:lnTo>
                <a:lnTo>
                  <a:pt x="4759654" y="1136623"/>
                </a:lnTo>
                <a:lnTo>
                  <a:pt x="0" y="1152122"/>
                </a:lnTo>
                <a:lnTo>
                  <a:pt x="0" y="0"/>
                </a:lnTo>
                <a:close/>
              </a:path>
            </a:pathLst>
          </a:custGeom>
          <a:solidFill>
            <a:srgbClr val="044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646" name="文本框 33"/>
          <p:cNvSpPr txBox="1"/>
          <p:nvPr/>
        </p:nvSpPr>
        <p:spPr>
          <a:xfrm>
            <a:off x="3717916" y="2513479"/>
            <a:ext cx="4093935" cy="611706"/>
          </a:xfrm>
          <a:prstGeom prst="rect"/>
          <a:noFill/>
          <a:ln w="9525">
            <a:noFill/>
          </a:ln>
        </p:spPr>
        <p:txBody>
          <a:bodyPr anchor="t" wrap="square">
            <a:spAutoFit/>
          </a:bodyPr>
          <a:p>
            <a:r>
              <a:rPr altLang="en-US" b="1" dirty="0" sz="3375" lang="zh-CN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重点探究</a:t>
            </a:r>
          </a:p>
        </p:txBody>
      </p:sp>
      <p:cxnSp>
        <p:nvCxnSpPr>
          <p:cNvPr id="3145731" name="直接连接符 10"/>
          <p:cNvCxnSpPr>
            <a:cxnSpLocks/>
          </p:cNvCxnSpPr>
          <p:nvPr/>
        </p:nvCxnSpPr>
        <p:spPr>
          <a:xfrm>
            <a:off x="3831181" y="3205384"/>
            <a:ext cx="3386993" cy="0"/>
          </a:xfrm>
          <a:prstGeom prst="line"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合 37"/>
          <p:cNvGrpSpPr/>
          <p:nvPr/>
        </p:nvGrpSpPr>
        <p:grpSpPr>
          <a:xfrm>
            <a:off x="3821215" y="3344346"/>
            <a:ext cx="1854994" cy="269561"/>
            <a:chOff x="6560698" y="3150247"/>
            <a:chExt cx="2473385" cy="358874"/>
          </a:xfrm>
        </p:grpSpPr>
        <p:sp>
          <p:nvSpPr>
            <p:cNvPr id="1048647" name="椭圆 38"/>
            <p:cNvSpPr/>
            <p:nvPr/>
          </p:nvSpPr>
          <p:spPr>
            <a:xfrm>
              <a:off x="6560698" y="3230381"/>
              <a:ext cx="239842" cy="239842"/>
            </a:xfrm>
            <a:prstGeom prst="ellipse"/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altLang="en-US" sz="1013" lang="zh-CN" noProof="1">
                <a:solidFill>
                  <a:prstClr val="white"/>
                </a:solidFill>
              </a:endParaRPr>
            </a:p>
          </p:txBody>
        </p:sp>
        <p:sp>
          <p:nvSpPr>
            <p:cNvPr id="1048648" name="文本框 46"/>
            <p:cNvSpPr txBox="1"/>
            <p:nvPr/>
          </p:nvSpPr>
          <p:spPr>
            <a:xfrm>
              <a:off x="6805535" y="3150247"/>
              <a:ext cx="2228548" cy="358874"/>
            </a:xfrm>
            <a:prstGeom prst="rect"/>
            <a:noFill/>
            <a:ln w="9525">
              <a:noFill/>
            </a:ln>
          </p:spPr>
          <p:txBody>
            <a:bodyPr anchor="t" wrap="square">
              <a:spAutoFit/>
            </a:bodyPr>
            <a:p>
              <a:pPr>
                <a:lnSpc>
                  <a:spcPct val="120000"/>
                </a:lnSpc>
                <a:spcAft>
                  <a:spcPts val="600"/>
                </a:spcAft>
              </a:pPr>
              <a:r>
                <a:rPr altLang="en-US" dirty="0" sz="1050" lang="zh-CN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启迪思维  探究重点</a:t>
              </a:r>
            </a:p>
          </p:txBody>
        </p:sp>
      </p:grpSp>
      <p:sp>
        <p:nvSpPr>
          <p:cNvPr id="1048649" name="文本框 20" descr="e7d195523061f1c0c8c9ef2b4c47b9232c7d3c1aa29fc33cC35E69D0959227FEE46513058567BC4DFCDEC239794EE7F7D54C53BFAAED1E91F0142CACD1DBF61753822421AB78C025DC4BB29C14829EC7958081C093AE18BE12860807EF136105AA5915B6E1FC903132893A29C0D20F58B8483A3290107E264C17A103AC8D0961565853DA444ACA86"/>
          <p:cNvSpPr txBox="1"/>
          <p:nvPr/>
        </p:nvSpPr>
        <p:spPr>
          <a:xfrm>
            <a:off x="8128127" y="3125185"/>
            <a:ext cx="1122680" cy="10693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CN" b="1" dirty="0" sz="6600" lang="en-US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altLang="en-US" b="1" dirty="0" sz="6600" lang="zh-CN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45732" name="直接连接符 29"/>
          <p:cNvCxnSpPr>
            <a:cxnSpLocks/>
          </p:cNvCxnSpPr>
          <p:nvPr/>
        </p:nvCxnSpPr>
        <p:spPr>
          <a:xfrm flipH="1">
            <a:off x="8743039" y="794313"/>
            <a:ext cx="978603" cy="1856172"/>
          </a:xfrm>
          <a:prstGeom prst="line"/>
          <a:ln>
            <a:solidFill>
              <a:srgbClr val="262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3" name="直接连接符 30"/>
          <p:cNvCxnSpPr>
            <a:cxnSpLocks/>
          </p:cNvCxnSpPr>
          <p:nvPr/>
        </p:nvCxnSpPr>
        <p:spPr>
          <a:xfrm flipH="1">
            <a:off x="9047534" y="2277666"/>
            <a:ext cx="1930331" cy="3661370"/>
          </a:xfrm>
          <a:prstGeom prst="line"/>
          <a:ln>
            <a:solidFill>
              <a:srgbClr val="0444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矩形 1"/>
          <p:cNvSpPr/>
          <p:nvPr/>
        </p:nvSpPr>
        <p:spPr>
          <a:xfrm>
            <a:off x="335206" y="910257"/>
            <a:ext cx="11520000" cy="49224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单个分子的动能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定义：组成物体的每个分子都在不停地运动，因此每个分子都具有动能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由于分子运动的无规则性，在某时刻物体内部各个分子的动能大小不一，就是同一个分子，在不同时刻的动能也可能是不同的，所以单个分子的动能没有意义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分子的平均动能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定义：物体内所有分子的动能的平均值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决定因素：温度是分子热运动的平均动能的标志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温度升高，分子的平均动能增大，但不是每个分子的动能都增大，个别分子的动能可能减小或不变，但总体上所有分子的动能之和一定是增加的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62" name="矩形 11"/>
          <p:cNvSpPr/>
          <p:nvPr/>
        </p:nvSpPr>
        <p:spPr>
          <a:xfrm>
            <a:off x="344091" y="422656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/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矩形 1"/>
          <p:cNvSpPr/>
          <p:nvPr/>
        </p:nvSpPr>
        <p:spPr>
          <a:xfrm>
            <a:off x="335206" y="1857980"/>
            <a:ext cx="11520000" cy="171583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物体内分子的总动能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物体内分子运动的总动能是指所有分子热运动的动能总和，它等于分子热运动的平均动能与分子数的乘积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物体内分子的总动能与物体的温度和所含分子总数有关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矩形 9"/>
          <p:cNvSpPr/>
          <p:nvPr/>
        </p:nvSpPr>
        <p:spPr>
          <a:xfrm>
            <a:off x="335206" y="198959"/>
            <a:ext cx="11520000" cy="2788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当氢气和氧气的质量和温度都相同时，下列说法正确的是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两种气体分子的平均动能相等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氢气分子的平均速率大于氧气分子的平均速率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两种气体分子热运动的总动能相等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两种气体分子热运动的平均速率相等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66" name="TextBox 14"/>
          <p:cNvSpPr txBox="1"/>
          <p:nvPr/>
        </p:nvSpPr>
        <p:spPr>
          <a:xfrm>
            <a:off x="209600" y="784548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667" name="TextBox 14"/>
          <p:cNvSpPr txBox="1"/>
          <p:nvPr/>
        </p:nvSpPr>
        <p:spPr>
          <a:xfrm>
            <a:off x="190550" y="1260029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668" name="矩形 6"/>
          <p:cNvSpPr/>
          <p:nvPr/>
        </p:nvSpPr>
        <p:spPr>
          <a:xfrm>
            <a:off x="335206" y="3158673"/>
            <a:ext cx="11520000" cy="3322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因为温度是分子平均动能的标志，温度相同，则分子平均动能相同，故选项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因为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氢气分子的质量小于氧气分子的质量，而分子平均动能又相等，所以氢气分子的平均速率大，故选项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虽然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气体质量和分子平均动能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温度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都相等，但由于气体摩尔质量不同，分子数目就不相等，故选项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59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60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1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4"/>
                                        <p:tgtEl>
                                          <p:spTgt spid="10486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1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7"/>
                                        <p:tgtEl>
                                          <p:spTgt spid="1048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0"/>
                  </p:tgtEl>
                </p:cond>
              </p:nextCondLst>
            </p:seq>
            <p:seq concurrent="1" nextAc="seek">
              <p:cTn evtFilter="cancelBubble" fill="hold" id="19" nodeType="interactiveSeq" restart="whenNotActive">
                <p:stCondLst>
                  <p:cond evt="onClick" delay="0">
                    <p:tgtEl>
                      <p:spTgt spid="2097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20">
                      <p:stCondLst>
                        <p:cond delay="0"/>
                      </p:stCondLst>
                      <p:childTnLst>
                        <p:par>
                          <p:cTn fill="hold" id="21">
                            <p:stCondLst>
                              <p:cond delay="0"/>
                            </p:stCondLst>
                            <p:childTnLst>
                              <p:par>
                                <p:cTn fill="hold" id="2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4"/>
                                        <p:tgtEl>
                                          <p:spTgt spid="1048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5">
                      <p:stCondLst>
                        <p:cond delay="indefinite"/>
                      </p:stCondLst>
                      <p:childTnLst>
                        <p:par>
                          <p:cTn fill="hold" id="26">
                            <p:stCondLst>
                              <p:cond delay="0"/>
                            </p:stCondLst>
                            <p:childTnLst>
                              <p:par>
                                <p:cTn fill="hold" id="27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9"/>
                                        <p:tgtEl>
                                          <p:spTgt spid="1048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0">
                      <p:stCondLst>
                        <p:cond delay="indefinite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10486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1048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0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1"/>
                                        <p:tgtEl>
                                          <p:spTgt spid="1048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4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44"/>
                                        <p:tgtEl>
                                          <p:spTgt spid="10486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4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59"/>
                  </p:tgtEl>
                </p:cond>
              </p:nextCondLst>
            </p:seq>
          </p:childTnLst>
        </p:cTn>
      </p:par>
    </p:tnLst>
    <p:bldLst>
      <p:bldP spid="1048666" grpId="0"/>
      <p:bldP spid="1048666" grpId="1"/>
      <p:bldP spid="1048667" grpId="0"/>
      <p:bldP spid="1048667" grpId="1"/>
      <p:bldP spid="1048668" grpId="0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矩形 2"/>
          <p:cNvSpPr/>
          <p:nvPr/>
        </p:nvSpPr>
        <p:spPr>
          <a:xfrm>
            <a:off x="335206" y="1992954"/>
            <a:ext cx="11520000" cy="1436840"/>
          </a:xfrm>
          <a:prstGeom prst="rect"/>
          <a:solidFill>
            <a:schemeClr val="bg1">
              <a:lumMod val="95000"/>
              <a:alpha val="82000"/>
            </a:schemeClr>
          </a:solidFill>
          <a:ln w="31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82" name="组合 3"/>
          <p:cNvGrpSpPr/>
          <p:nvPr/>
        </p:nvGrpSpPr>
        <p:grpSpPr>
          <a:xfrm>
            <a:off x="406574" y="1889051"/>
            <a:ext cx="1092200" cy="1193800"/>
            <a:chOff x="10740732" y="1514604"/>
            <a:chExt cx="1092200" cy="1193800"/>
          </a:xfrm>
        </p:grpSpPr>
        <p:pic>
          <p:nvPicPr>
            <p:cNvPr id="2097161" name="Picture 17" descr="D:\Teliss_Tong\Copy\定期备份\工作备份\！PPT图片及版面资源\06-PPT精选插图\04-图标\红色坎肩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1"/>
            <a:srcRect/>
            <a:stretch>
              <a:fillRect/>
            </a:stretch>
          </p:blipFill>
          <p:spPr bwMode="auto">
            <a:xfrm>
              <a:off x="10740732" y="1514604"/>
              <a:ext cx="1092200" cy="1193800"/>
            </a:xfrm>
            <a:prstGeom prst="rect"/>
            <a:noFill/>
          </p:spPr>
        </p:pic>
        <p:sp>
          <p:nvSpPr>
            <p:cNvPr id="1048670" name="Rectangle 17"/>
            <p:cNvSpPr>
              <a:spLocks noChangeArrowheads="1"/>
            </p:cNvSpPr>
            <p:nvPr/>
          </p:nvSpPr>
          <p:spPr bwMode="auto">
            <a:xfrm>
              <a:off x="10919742" y="1662152"/>
              <a:ext cx="720080" cy="828039"/>
            </a:xfrm>
            <a:prstGeom prst="rect"/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altLang="en-US" b="1" dirty="0" sz="2000" lang="zh-CN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总结提升</a:t>
              </a:r>
              <a:endParaRPr altLang="en-US" b="1" dirty="0" sz="2000" lang="zh-CN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48671" name="矩形 6"/>
          <p:cNvSpPr/>
          <p:nvPr/>
        </p:nvSpPr>
        <p:spPr>
          <a:xfrm>
            <a:off x="1496219" y="2124779"/>
            <a:ext cx="10215611" cy="1188695"/>
          </a:xfrm>
          <a:prstGeom prst="rect"/>
        </p:spPr>
        <p:txBody>
          <a:bodyPr bIns="60948" lIns="121898" rIns="121898" tIns="60948" wrap="square">
            <a:spAutoFit/>
          </a:bodyPr>
          <a:lstStyle>
            <a:defPPr>
              <a:defRPr lang="zh-CN"/>
            </a:defPPr>
            <a:lvl1pPr algn="l" defTabSz="1218565" eaLnBrk="1" hangingPunct="1" latinLnBrk="0" marL="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1218565" eaLnBrk="1" hangingPunct="1" latinLnBrk="0" marL="609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1218565" eaLnBrk="1" hangingPunct="1" latinLnBrk="0" marL="1219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1218565" eaLnBrk="1" hangingPunct="1" latinLnBrk="0" marL="1828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1218565" eaLnBrk="1" hangingPunct="1" latinLnBrk="0" marL="24384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1218565" eaLnBrk="1" hangingPunct="1" latinLnBrk="0" marL="30480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1218565" eaLnBrk="1" hangingPunct="1" latinLnBrk="0" marL="3657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1218565" eaLnBrk="1" hangingPunct="1" latinLnBrk="0" marL="4267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1218565" eaLnBrk="1" hangingPunct="1" latinLnBrk="0" marL="4876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由于不同物质的分子质量一般不同，所以同一温度下，不同物质的分子热运动的平均动能相同，但平均速率一般不同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分子势能</a:t>
            </a:r>
          </a:p>
        </p:txBody>
      </p:sp>
      <p:sp>
        <p:nvSpPr>
          <p:cNvPr id="1048673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>
              <a:spcBef>
                <a:spcPct val="0"/>
              </a:spcBef>
              <a:buFontTx/>
              <a:buNone/>
            </a:pPr>
            <a:endParaRPr altLang="en-US" dirty="0" sz="2000" kern="0" lang="zh-CN" smtClean="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674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>
              <a:lnSpc>
                <a:spcPct val="130000"/>
              </a:lnSpc>
            </a:pPr>
            <a:endParaRPr altLang="en-US" dirty="0" sz="2000" kern="0" lang="zh-CN" smtClean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675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 smtClean="0">
                <a:solidFill>
                  <a:prstClr val="white"/>
                </a:solidFill>
              </a:rPr>
              <a:t>二</a:t>
            </a:r>
            <a:endParaRPr altLang="zh-CN" b="1" dirty="0" sz="2800" lang="zh-CN">
              <a:solidFill>
                <a:prstClr val="white"/>
              </a:solidFill>
            </a:endParaRPr>
          </a:p>
        </p:txBody>
      </p:sp>
      <p:sp>
        <p:nvSpPr>
          <p:cNvPr id="1048676" name="矩形 6"/>
          <p:cNvSpPr/>
          <p:nvPr/>
        </p:nvSpPr>
        <p:spPr>
          <a:xfrm>
            <a:off x="335206" y="1540640"/>
            <a:ext cx="11520000" cy="6552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功是能量转化的量度，分子力做功对应什么形式的能量变化呢？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77" name="矩形 7"/>
          <p:cNvSpPr/>
          <p:nvPr/>
        </p:nvSpPr>
        <p:spPr>
          <a:xfrm>
            <a:off x="334566" y="1057722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678" name="矩形 8"/>
          <p:cNvSpPr/>
          <p:nvPr/>
        </p:nvSpPr>
        <p:spPr>
          <a:xfrm>
            <a:off x="335206" y="2164363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分子力做功对应分子势能的变化　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79" name="矩形 10"/>
          <p:cNvSpPr/>
          <p:nvPr/>
        </p:nvSpPr>
        <p:spPr>
          <a:xfrm>
            <a:off x="335206" y="2775070"/>
            <a:ext cx="11520000" cy="1188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若分子力表现为引力，分子间距离增大时，分子力做什么功？分子势能如何变化？分子间距离减小时，分子力做什么功？分子势能如何变化？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0" name="矩形 11"/>
          <p:cNvSpPr/>
          <p:nvPr/>
        </p:nvSpPr>
        <p:spPr>
          <a:xfrm>
            <a:off x="335206" y="3992554"/>
            <a:ext cx="11520000" cy="6552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负功　分子势能增加　正功　分子势能</a:t>
            </a:r>
            <a:r>
              <a:rPr altLang="zh-CN" dirty="0" kern="100" lang="zh-CN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减小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1" name="矩形 13"/>
          <p:cNvSpPr/>
          <p:nvPr/>
        </p:nvSpPr>
        <p:spPr>
          <a:xfrm>
            <a:off x="335206" y="4634880"/>
            <a:ext cx="11520000" cy="6552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若分子力表现为斥力，分子力做功情况以及分子势能的变化情况又如何呢？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2" name="矩形 14"/>
          <p:cNvSpPr/>
          <p:nvPr/>
        </p:nvSpPr>
        <p:spPr>
          <a:xfrm>
            <a:off x="335206" y="5239519"/>
            <a:ext cx="11520000" cy="11886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分子间距离增大时，分子力做正功，分子势能减小；分子间距离减小时，分子力做负功，分子势能增大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62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2"/>
                  </p:tgtEl>
                </p:cond>
              </p:nextCondLst>
            </p:seq>
          </p:childTnLst>
        </p:cTn>
      </p:par>
    </p:tnLst>
    <p:bldLst>
      <p:bldP spid="1048678" grpId="0" build="allAtOnce"/>
      <p:bldP spid="1048680" grpId="0" build="allAtOnce"/>
      <p:bldP spid="1048682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矩形 1"/>
          <p:cNvSpPr/>
          <p:nvPr/>
        </p:nvSpPr>
        <p:spPr>
          <a:xfrm>
            <a:off x="335206" y="667510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分子力、分子势能与分子间距离的关系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84" name="矩形 11"/>
          <p:cNvSpPr/>
          <p:nvPr/>
        </p:nvSpPr>
        <p:spPr>
          <a:xfrm>
            <a:off x="344091" y="189434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685" name="矩形 5"/>
          <p:cNvSpPr/>
          <p:nvPr/>
        </p:nvSpPr>
        <p:spPr>
          <a:xfrm>
            <a:off x="335206" y="3914800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分子势能与分子间的距离的关系图象如图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04" name="表格 4"/>
          <p:cNvGraphicFramePr>
            <a:graphicFrameLocks noGrp="1"/>
          </p:cNvGraphicFramePr>
          <p:nvPr/>
        </p:nvGraphicFramePr>
        <p:xfrm>
          <a:off x="676605" y="1360612"/>
          <a:ext cx="10837203" cy="2448272"/>
        </p:xfrm>
        <a:graphic>
          <a:graphicData uri="http://schemas.openxmlformats.org/drawingml/2006/table">
            <a:tbl>
              <a:tblPr/>
              <a:tblGrid>
                <a:gridCol w="1887114"/>
                <a:gridCol w="1338991"/>
                <a:gridCol w="3805549"/>
                <a:gridCol w="3805549"/>
              </a:tblGrid>
              <a:tr h="612068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分子间距离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＝</a:t>
                      </a: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baseline="-25000" sz="2400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0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＞</a:t>
                      </a: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baseline="-25000" sz="2400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0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增大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＜</a:t>
                      </a: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baseline="-25000" sz="2400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0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Courier New" panose="02070309020205020404" pitchFamily="49" charset="0"/>
                        </a:rPr>
                        <a:t>r</a:t>
                      </a: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减小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68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分子力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等于零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表现为引力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表现为斥力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68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分子力做功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i="1" kern="100" lang="en-US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 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分子力做负功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分子力做负功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068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分子势能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最小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随分子间距离的增大而增大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随分子间距离的减小而增大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97163" name="Picture 1" descr="29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4923570" y="4562872"/>
            <a:ext cx="2343273" cy="1639541"/>
          </a:xfrm>
          <a:prstGeom prst="rect"/>
          <a:noFill/>
          <a:ln>
            <a:noFill/>
          </a:ln>
        </p:spPr>
      </p:pic>
      <p:sp>
        <p:nvSpPr>
          <p:cNvPr id="1048686" name="矩形 8"/>
          <p:cNvSpPr/>
          <p:nvPr/>
        </p:nvSpPr>
        <p:spPr>
          <a:xfrm>
            <a:off x="5772041" y="6208489"/>
            <a:ext cx="646331" cy="461665"/>
          </a:xfrm>
          <a:prstGeom prst="rect"/>
        </p:spPr>
        <p:txBody>
          <a:bodyPr wrap="none">
            <a:spAutoFit/>
          </a:bodyPr>
          <a:p>
            <a:pPr defTabSz="1218565"/>
            <a:r>
              <a:rPr altLang="zh-CN" b="1" dirty="0" sz="2400" kern="100" lang="zh-CN" smtClean="0">
                <a:solidFill>
                  <a:prstClr val="black"/>
                </a:solidFill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sz="2400" kern="100" lang="en-US" smtClean="0">
                <a:solidFill>
                  <a:prstClr val="black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1</a:t>
            </a:r>
            <a:endParaRPr altLang="en-US" b="1" dirty="0" sz="2400" lang="zh-CN">
              <a:solidFill>
                <a:prstClr val="black"/>
              </a:solidFill>
              <a:latin typeface="Arial"/>
              <a:ea typeface="楷体_GB2312" panose="02010609030101010101" pitchFamily="49" charset="-122"/>
            </a:endParaRPr>
          </a:p>
        </p:txBody>
      </p:sp>
    </p:spTree>
  </p:cSld>
  <p:clrMapOvr>
    <a:masterClrMapping/>
  </p:clrMapOvr>
  <p:transition spd="slow"/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7" name="矩形 1"/>
          <p:cNvSpPr/>
          <p:nvPr/>
        </p:nvSpPr>
        <p:spPr>
          <a:xfrm>
            <a:off x="335206" y="1132090"/>
            <a:ext cx="11520000" cy="3322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分子势能的特点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由分子间的相互位置决定，随分子间距离的变化而变化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分子势能是标量，正、负表示的是大小，具体的值与零势能点的选取有关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分子势能的影响因素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宏观上：分子势能跟物体的体积有关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微观上：分子势能跟分子间距离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有关，分子势能与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的关系不是单调变化的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矩形 15"/>
          <p:cNvSpPr/>
          <p:nvPr/>
        </p:nvSpPr>
        <p:spPr>
          <a:xfrm>
            <a:off x="335206" y="608984"/>
            <a:ext cx="11520000" cy="33222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两分子的距离等于分子直径的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倍，若将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分子向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分子靠近，直到不能再靠近的过程中，关于分子力做功及分子势能的变化说法正确的是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分子力始终对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做正功，分子势能不断减小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分子力先对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做正功，而后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克服分子力做功，分子势能先减小后增大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分子先克服分子力做功，而后分子力对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做正功，分子势能先增大后减小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分子间的距离不断减小，所以分子势能不断增大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64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6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690" name="矩形 10"/>
          <p:cNvSpPr/>
          <p:nvPr/>
        </p:nvSpPr>
        <p:spPr>
          <a:xfrm>
            <a:off x="335206" y="4182119"/>
            <a:ext cx="11520000" cy="1798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将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分子从距离等于分子直径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10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倍处向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分子靠近，分子力先表现为引力，引力做正功，分子势能减小，当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小于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时，分子力表现为斥力，分子力又做负功，分子势能增加，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691" name="TextBox 14"/>
          <p:cNvSpPr txBox="1"/>
          <p:nvPr/>
        </p:nvSpPr>
        <p:spPr>
          <a:xfrm>
            <a:off x="190550" y="2205658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2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4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2"/>
                                        <p:tgtEl>
                                          <p:spTgt spid="10486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5"/>
                  </p:tgtEl>
                </p:cond>
              </p:nextCondLst>
            </p:seq>
          </p:childTnLst>
        </p:cTn>
      </p:par>
    </p:tnLst>
    <p:bldLst>
      <p:bldP spid="1048690" grpId="2" uiExpand="1" build="allAtOnce"/>
      <p:bldP spid="1048691" grpId="0"/>
      <p:bldP spid="104869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2" name="矩形 2"/>
          <p:cNvSpPr/>
          <p:nvPr/>
        </p:nvSpPr>
        <p:spPr>
          <a:xfrm>
            <a:off x="335206" y="1589481"/>
            <a:ext cx="11520000" cy="3021016"/>
          </a:xfrm>
          <a:prstGeom prst="rect"/>
          <a:solidFill>
            <a:schemeClr val="bg1">
              <a:lumMod val="95000"/>
              <a:alpha val="82000"/>
            </a:schemeClr>
          </a:solidFill>
          <a:ln w="31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89" name="组合 3"/>
          <p:cNvGrpSpPr/>
          <p:nvPr/>
        </p:nvGrpSpPr>
        <p:grpSpPr>
          <a:xfrm>
            <a:off x="406574" y="1485578"/>
            <a:ext cx="1092200" cy="1193800"/>
            <a:chOff x="10740732" y="1514604"/>
            <a:chExt cx="1092200" cy="1193800"/>
          </a:xfrm>
        </p:grpSpPr>
        <p:pic>
          <p:nvPicPr>
            <p:cNvPr id="2097166" name="Picture 17" descr="D:\Teliss_Tong\Copy\定期备份\工作备份\！PPT图片及版面资源\06-PPT精选插图\04-图标\红色坎肩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1"/>
            <a:srcRect/>
            <a:stretch>
              <a:fillRect/>
            </a:stretch>
          </p:blipFill>
          <p:spPr bwMode="auto">
            <a:xfrm>
              <a:off x="10740732" y="1514604"/>
              <a:ext cx="1092200" cy="1193800"/>
            </a:xfrm>
            <a:prstGeom prst="rect"/>
            <a:noFill/>
          </p:spPr>
        </p:pic>
        <p:sp>
          <p:nvSpPr>
            <p:cNvPr id="1048693" name="Rectangle 17"/>
            <p:cNvSpPr>
              <a:spLocks noChangeArrowheads="1"/>
            </p:cNvSpPr>
            <p:nvPr/>
          </p:nvSpPr>
          <p:spPr bwMode="auto">
            <a:xfrm>
              <a:off x="10919742" y="1662152"/>
              <a:ext cx="720080" cy="828039"/>
            </a:xfrm>
            <a:prstGeom prst="rect"/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altLang="en-US" b="1" dirty="0" sz="2000" lang="zh-CN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总结提升</a:t>
              </a:r>
              <a:endParaRPr altLang="en-US" b="1" dirty="0" sz="2000" lang="zh-CN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48694" name="矩形 6"/>
          <p:cNvSpPr/>
          <p:nvPr/>
        </p:nvSpPr>
        <p:spPr>
          <a:xfrm>
            <a:off x="1496219" y="1721306"/>
            <a:ext cx="10215611" cy="2788897"/>
          </a:xfrm>
          <a:prstGeom prst="rect"/>
        </p:spPr>
        <p:txBody>
          <a:bodyPr bIns="60948" lIns="121898" rIns="121898" tIns="60948" wrap="square">
            <a:spAutoFit/>
          </a:bodyPr>
          <a:lstStyle>
            <a:defPPr>
              <a:defRPr lang="zh-CN"/>
            </a:defPPr>
            <a:lvl1pPr algn="l" defTabSz="1218565" eaLnBrk="1" hangingPunct="1" latinLnBrk="0" marL="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1218565" eaLnBrk="1" hangingPunct="1" latinLnBrk="0" marL="609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1218565" eaLnBrk="1" hangingPunct="1" latinLnBrk="0" marL="1219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1218565" eaLnBrk="1" hangingPunct="1" latinLnBrk="0" marL="1828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1218565" eaLnBrk="1" hangingPunct="1" latinLnBrk="0" marL="24384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1218565" eaLnBrk="1" hangingPunct="1" latinLnBrk="0" marL="30480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1218565" eaLnBrk="1" hangingPunct="1" latinLnBrk="0" marL="3657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1218565" eaLnBrk="1" hangingPunct="1" latinLnBrk="0" marL="4267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1218565" eaLnBrk="1" hangingPunct="1" latinLnBrk="0" marL="4876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分子势能的变化情况只与分子力做功相联系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分子力做正功，分子势能减小；分子力做负功，分子势能增大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分子力做功的大小等于分子势能变化量的大小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讨论分子势能变化时，绝不能简单地由物体体积的增大、减小得出结论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导致分子势能变化的原因是分子力做功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5" name="矩形 15"/>
          <p:cNvSpPr/>
          <p:nvPr/>
        </p:nvSpPr>
        <p:spPr>
          <a:xfrm>
            <a:off x="335206" y="942380"/>
            <a:ext cx="11520000" cy="50240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 spc="-2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3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多选</a:t>
            </a:r>
            <a:r>
              <a:rPr altLang="zh-CN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)(2019·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济宁市高二下期末</a:t>
            </a:r>
            <a:r>
              <a:rPr altLang="zh-CN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两分子间的斥力和引力的合力</a:t>
            </a:r>
            <a:r>
              <a:rPr altLang="zh-CN" dirty="0" i="1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F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与分子间距离</a:t>
            </a:r>
            <a:r>
              <a:rPr altLang="zh-CN" dirty="0" i="1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的关系如图</a:t>
            </a:r>
            <a:r>
              <a:rPr altLang="zh-CN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所示，曲线与</a:t>
            </a:r>
            <a:r>
              <a:rPr altLang="zh-CN" dirty="0" i="1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轴交点的横坐标为</a:t>
            </a:r>
            <a:r>
              <a:rPr altLang="zh-CN" dirty="0" i="1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，相距很远的两分子仅在分子力作用下，由静止开始相互靠近</a:t>
            </a:r>
            <a:r>
              <a:rPr altLang="zh-CN" dirty="0" kern="100" lang="en-US" spc="-20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 spc="-2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若两分子相距无穷远时分子势能为零，下列说法中正确的</a:t>
            </a:r>
            <a:r>
              <a:rPr altLang="zh-CN" dirty="0" kern="100" lang="zh-CN" spc="-20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</a:t>
            </a:r>
            <a:endParaRPr altLang="zh-CN" dirty="0" kern="100" lang="en-US" spc="-20" smtClean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时，分子势能为零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时，分子势能最小，但不为零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&gt;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阶段，分子势能一直减小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&lt;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阶段，分子势能先减小后</a:t>
            </a:r>
            <a:r>
              <a:rPr altLang="zh-CN" dirty="0" kern="100" lang="zh-CN" smtClean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增加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67" name="解析" descr="C:\Users\Administrator\Desktop\新建文件夹\解析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68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696" name="TextBox 14"/>
          <p:cNvSpPr txBox="1"/>
          <p:nvPr/>
        </p:nvSpPr>
        <p:spPr>
          <a:xfrm>
            <a:off x="190550" y="3174628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697" name="TextBox 14"/>
          <p:cNvSpPr txBox="1"/>
          <p:nvPr/>
        </p:nvSpPr>
        <p:spPr>
          <a:xfrm>
            <a:off x="190550" y="3661814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169" name="Picture 2" descr="30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7257434" y="2797725"/>
            <a:ext cx="3014059" cy="2474660"/>
          </a:xfrm>
          <a:prstGeom prst="rect"/>
          <a:noFill/>
          <a:ln>
            <a:noFill/>
          </a:ln>
        </p:spPr>
      </p:pic>
      <p:sp>
        <p:nvSpPr>
          <p:cNvPr id="1048698" name="矩形 2"/>
          <p:cNvSpPr/>
          <p:nvPr/>
        </p:nvSpPr>
        <p:spPr>
          <a:xfrm>
            <a:off x="8441298" y="5344393"/>
            <a:ext cx="646331" cy="461665"/>
          </a:xfrm>
          <a:prstGeom prst="rect"/>
        </p:spPr>
        <p:txBody>
          <a:bodyPr wrap="none">
            <a:spAutoFit/>
          </a:bodyPr>
          <a:p>
            <a:r>
              <a:rPr altLang="zh-CN" b="1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图</a:t>
            </a:r>
            <a:r>
              <a:rPr altLang="zh-CN" b="1" dirty="0" kern="100" lang="en-US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endParaRPr altLang="en-US" b="1" dirty="0" lang="zh-CN"/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grpId="1" id="8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0"/>
                                        <p:tgtEl>
                                          <p:spTgt spid="1048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1">
                      <p:stCondLst>
                        <p:cond delay="indefinite"/>
                      </p:stCondLst>
                      <p:childTnLst>
                        <p:par>
                          <p:cTn fill="hold" id="12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3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4"/>
                                        <p:tgtEl>
                                          <p:spTgt spid="1048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1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7"/>
                                        <p:tgtEl>
                                          <p:spTgt spid="10486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68"/>
                  </p:tgtEl>
                </p:cond>
              </p:nextCondLst>
            </p:seq>
          </p:childTnLst>
        </p:cTn>
      </p:par>
    </p:tnLst>
    <p:bldLst>
      <p:bldP spid="1048696" grpId="0"/>
      <p:bldP spid="1048696" grpId="1"/>
      <p:bldP spid="1048697" grpId="0"/>
      <p:bldP spid="104869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0" name="矩形 10"/>
          <p:cNvSpPr/>
          <p:nvPr/>
        </p:nvSpPr>
        <p:spPr>
          <a:xfrm>
            <a:off x="469346" y="1341562"/>
            <a:ext cx="11293011" cy="3550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因为两分子相距无穷远时分子势能为零，在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时，斥力和引力大小相等，方向相反，分子力合力为零，分子势能最小，但不为零，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&gt;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阶段，随着两分子的靠近，分子间表现为引力，引力做正功，分子势能一直减小，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在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&lt;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阶段，分子间作用力表现为斥力，在两分子靠近的过程中，分子力做负功，分子势能一直增加，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en-US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7"/>
                                        <p:tgtEl>
                                          <p:spTgt spid="1048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750"/>
                            </p:stCondLst>
                            <p:childTnLst>
                              <p:par>
                                <p:cTn fill="hold" id="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1"/>
                                        <p:tgtEl>
                                          <p:spTgt spid="10487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2">
                            <p:stCondLst>
                              <p:cond delay="1500"/>
                            </p:stCondLst>
                            <p:childTnLst>
                              <p:par>
                                <p:cTn fill="hold" id="1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5"/>
                                        <p:tgtEl>
                                          <p:spTgt spid="10487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矩形 2"/>
          <p:cNvSpPr/>
          <p:nvPr/>
        </p:nvSpPr>
        <p:spPr>
          <a:xfrm>
            <a:off x="335206" y="1589481"/>
            <a:ext cx="11520000" cy="3021016"/>
          </a:xfrm>
          <a:prstGeom prst="rect"/>
          <a:solidFill>
            <a:schemeClr val="bg1">
              <a:lumMod val="95000"/>
              <a:alpha val="82000"/>
            </a:schemeClr>
          </a:solidFill>
          <a:ln w="31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94" name="组合 3"/>
          <p:cNvGrpSpPr/>
          <p:nvPr/>
        </p:nvGrpSpPr>
        <p:grpSpPr>
          <a:xfrm>
            <a:off x="406574" y="1485578"/>
            <a:ext cx="1092200" cy="1193800"/>
            <a:chOff x="10740732" y="1514604"/>
            <a:chExt cx="1092200" cy="1193800"/>
          </a:xfrm>
        </p:grpSpPr>
        <p:pic>
          <p:nvPicPr>
            <p:cNvPr id="2097170" name="Picture 17" descr="D:\Teliss_Tong\Copy\定期备份\工作备份\！PPT图片及版面资源\06-PPT精选插图\04-图标\红色坎肩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1"/>
            <a:srcRect/>
            <a:stretch>
              <a:fillRect/>
            </a:stretch>
          </p:blipFill>
          <p:spPr bwMode="auto">
            <a:xfrm>
              <a:off x="10740732" y="1514604"/>
              <a:ext cx="1092200" cy="1193800"/>
            </a:xfrm>
            <a:prstGeom prst="rect"/>
            <a:noFill/>
          </p:spPr>
        </p:pic>
        <p:sp>
          <p:nvSpPr>
            <p:cNvPr id="1048702" name="Rectangle 17"/>
            <p:cNvSpPr>
              <a:spLocks noChangeArrowheads="1"/>
            </p:cNvSpPr>
            <p:nvPr/>
          </p:nvSpPr>
          <p:spPr bwMode="auto">
            <a:xfrm>
              <a:off x="10919742" y="1662152"/>
              <a:ext cx="720080" cy="828039"/>
            </a:xfrm>
            <a:prstGeom prst="rect"/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altLang="en-US" b="1" dirty="0" sz="2000" lang="zh-CN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总结提升</a:t>
              </a:r>
              <a:endParaRPr altLang="en-US" b="1" dirty="0" sz="2000" lang="zh-CN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48703" name="矩形 6"/>
          <p:cNvSpPr/>
          <p:nvPr/>
        </p:nvSpPr>
        <p:spPr>
          <a:xfrm>
            <a:off x="1496219" y="1692077"/>
            <a:ext cx="10215611" cy="2941296"/>
          </a:xfrm>
          <a:prstGeom prst="rect"/>
        </p:spPr>
        <p:txBody>
          <a:bodyPr bIns="60948" lIns="121898" rIns="121898" tIns="60948" wrap="square">
            <a:spAutoFit/>
          </a:bodyPr>
          <a:lstStyle>
            <a:defPPr>
              <a:defRPr lang="zh-CN"/>
            </a:defPPr>
            <a:lvl1pPr algn="l" defTabSz="1218565" eaLnBrk="1" hangingPunct="1" latinLnBrk="0" marL="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1218565" eaLnBrk="1" hangingPunct="1" latinLnBrk="0" marL="609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1218565" eaLnBrk="1" hangingPunct="1" latinLnBrk="0" marL="1219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1218565" eaLnBrk="1" hangingPunct="1" latinLnBrk="0" marL="1828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1218565" eaLnBrk="1" hangingPunct="1" latinLnBrk="0" marL="24384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1218565" eaLnBrk="1" hangingPunct="1" latinLnBrk="0" marL="30480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1218565" eaLnBrk="1" hangingPunct="1" latinLnBrk="0" marL="3657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1218565" eaLnBrk="1" hangingPunct="1" latinLnBrk="0" marL="4267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1218565" eaLnBrk="1" hangingPunct="1" latinLnBrk="0" marL="4876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分子势能图象问题的解题技巧</a:t>
            </a:r>
            <a:endParaRPr altLang="zh-CN" b="1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要明确分子势能、分子力与分子间的距离关系图象中拐点的不同意义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分子势能图象的最低点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最小值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对应的距离是分子平衡距离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，分子力图象与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轴交点的横坐标表示平衡距离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要把图象上的信息转化为分子间的距离，再求解其他问题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标题 5"/>
          <p:cNvSpPr txBox="1"/>
          <p:nvPr/>
        </p:nvSpPr>
        <p:spPr>
          <a:xfrm>
            <a:off x="946413" y="272738"/>
            <a:ext cx="10189353" cy="531816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zh-CN" b="1" dirty="0" sz="2800" lang="zh-CN">
                <a:solidFill>
                  <a:prstClr val="black"/>
                </a:solidFill>
              </a:rPr>
              <a:t>内能</a:t>
            </a:r>
          </a:p>
        </p:txBody>
      </p:sp>
      <p:sp>
        <p:nvSpPr>
          <p:cNvPr id="1048705" name="MH_Number_1"/>
          <p:cNvSpPr/>
          <p:nvPr>
            <p:custDataLst>
              <p:tags r:id="rId1"/>
            </p:custDataLst>
          </p:nvPr>
        </p:nvSpPr>
        <p:spPr bwMode="auto">
          <a:xfrm>
            <a:off x="0" y="261442"/>
            <a:ext cx="825500" cy="504000"/>
          </a:xfrm>
          <a:custGeom>
            <a:avLst/>
            <a:gdLst>
              <a:gd name="connsiteX0" fmla="*/ 0 w 374121"/>
              <a:gd name="connsiteY0" fmla="*/ 0 h 196322"/>
              <a:gd name="connsiteX1" fmla="*/ 274519 w 374121"/>
              <a:gd name="connsiteY1" fmla="*/ 0 h 196322"/>
              <a:gd name="connsiteX2" fmla="*/ 374121 w 374121"/>
              <a:gd name="connsiteY2" fmla="*/ 196322 h 196322"/>
              <a:gd name="connsiteX3" fmla="*/ 0 w 374121"/>
              <a:gd name="connsiteY3" fmla="*/ 196322 h 196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4121" h="196322">
                <a:moveTo>
                  <a:pt x="0" y="0"/>
                </a:moveTo>
                <a:lnTo>
                  <a:pt x="274519" y="0"/>
                </a:lnTo>
                <a:lnTo>
                  <a:pt x="374121" y="196322"/>
                </a:lnTo>
                <a:lnTo>
                  <a:pt x="0" y="196322"/>
                </a:lnTo>
                <a:close/>
              </a:path>
            </a:pathLst>
          </a:custGeom>
          <a:solidFill>
            <a:srgbClr val="4F81BD"/>
          </a:solidFill>
          <a:ln w="12700">
            <a:solidFill>
              <a:srgbClr val="4F81BD"/>
            </a:solidFill>
            <a:miter lim="800000"/>
            <a:headEnd/>
            <a:tailEnd/>
          </a:ln>
        </p:spPr>
        <p:txBody>
          <a:bodyPr anchor="ctr" bIns="0" lIns="0" rIns="72000" tIns="0" wrap="square">
            <a:no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indent="-285750" marL="7429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indent="-228600" marL="1143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indent="-228600" marL="1600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indent="-228600" marL="20574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 indent="-228600" marL="25146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 indent="-228600" marL="29718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 indent="-228600" marL="34290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 indent="-228600" marL="388620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defTabSz="914400">
              <a:spcBef>
                <a:spcPct val="0"/>
              </a:spcBef>
              <a:buFontTx/>
              <a:buNone/>
            </a:pPr>
            <a:endParaRPr altLang="en-US" dirty="0" sz="2000" kern="0" lang="zh-CN" smtClean="0">
              <a:solidFill>
                <a:srgbClr val="FFFF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48706" name="MH_Entry_1"/>
          <p:cNvSpPr/>
          <p:nvPr>
            <p:custDataLst>
              <p:tags r:id="rId2"/>
            </p:custDataLst>
          </p:nvPr>
        </p:nvSpPr>
        <p:spPr>
          <a:xfrm>
            <a:off x="0" y="302155"/>
            <a:ext cx="12190413" cy="50400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 algn="ctr">
            <a:solidFill>
              <a:srgbClr val="0070C0"/>
            </a:solidFill>
            <a:prstDash val="solid"/>
            <a:bevel/>
          </a:ln>
          <a:effectLst/>
        </p:spPr>
        <p:txBody>
          <a:bodyPr anchor="ctr" anchorCtr="0" bIns="0" compatLnSpc="1" forceAA="0" fromWordArt="0" horzOverflow="overflow" lIns="108000" numCol="1" rIns="0" rot="0" rtlCol="0" spcCol="0" spcFirstLastPara="0" tIns="0" vert="horz" vertOverflow="overflow" wrap="square">
            <a:prstTxWarp prst="textNoShape"/>
            <a:normAutofit/>
          </a:bodyPr>
          <a:p>
            <a:pPr defTabSz="914400">
              <a:lnSpc>
                <a:spcPct val="130000"/>
              </a:lnSpc>
            </a:pPr>
            <a:endParaRPr altLang="en-US" dirty="0" sz="2000" kern="0" lang="zh-CN" smtClean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48707" name="标题 5"/>
          <p:cNvSpPr txBox="1"/>
          <p:nvPr/>
        </p:nvSpPr>
        <p:spPr>
          <a:xfrm>
            <a:off x="84674" y="307048"/>
            <a:ext cx="609932" cy="419944"/>
          </a:xfrm>
          <a:prstGeom prst="rect"/>
        </p:spPr>
        <p:txBody>
          <a:bodyPr/>
          <a:lstStyle>
            <a:lvl1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 kern="1200">
                <a:solidFill>
                  <a:schemeClr val="tx1"/>
                </a:solidFill>
                <a:latin typeface="+mj-lt"/>
                <a:ea typeface="+mj-ea"/>
                <a:cs typeface="微软雅黑" panose="020B0503020204020204" charset="-122"/>
              </a:defRPr>
            </a:lvl1pPr>
            <a:lvl2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2pPr>
            <a:lvl3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3pPr>
            <a:lvl4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4pPr>
            <a:lvl5pPr algn="ctr" defTabSz="1217295" eaLnBrk="0" fontAlgn="base" hangingPunct="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5pPr>
            <a:lvl6pPr algn="ctr" defTabSz="1217295" fontAlgn="base" marL="4572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6pPr>
            <a:lvl7pPr algn="ctr" defTabSz="1217295" fontAlgn="base" marL="9144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7pPr>
            <a:lvl8pPr algn="ctr" defTabSz="1217295" fontAlgn="base" marL="13716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8pPr>
            <a:lvl9pPr algn="ctr" defTabSz="1217295" fontAlgn="base" marL="1828800" rtl="0">
              <a:spcBef>
                <a:spcPct val="0"/>
              </a:spcBef>
              <a:spcAft>
                <a:spcPct val="0"/>
              </a:spcAft>
              <a:defRPr sz="5900">
                <a:solidFill>
                  <a:schemeClr val="tx1"/>
                </a:solidFill>
                <a:latin typeface="Arial Black" panose="020B0A04020102020204" pitchFamily="34" charset="0"/>
                <a:ea typeface="微软雅黑" panose="020B0503020204020204" charset="-122"/>
                <a:cs typeface="微软雅黑" panose="020B0503020204020204" charset="-122"/>
              </a:defRPr>
            </a:lvl9pPr>
          </a:lstStyle>
          <a:p>
            <a:pPr algn="l"/>
            <a:r>
              <a:rPr altLang="en-US" b="1" dirty="0" sz="2800" lang="zh-CN" smtClean="0">
                <a:solidFill>
                  <a:prstClr val="white"/>
                </a:solidFill>
              </a:rPr>
              <a:t>三</a:t>
            </a:r>
            <a:endParaRPr altLang="zh-CN" b="1" dirty="0" sz="2800" lang="zh-CN">
              <a:solidFill>
                <a:prstClr val="white"/>
              </a:solidFill>
            </a:endParaRPr>
          </a:p>
        </p:txBody>
      </p:sp>
      <p:sp>
        <p:nvSpPr>
          <p:cNvPr id="1048708" name="矩形 6"/>
          <p:cNvSpPr/>
          <p:nvPr/>
        </p:nvSpPr>
        <p:spPr>
          <a:xfrm>
            <a:off x="335206" y="1485578"/>
            <a:ext cx="11520000" cy="1188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结合影响分子动能和分子势能的因素，从微观和宏观角度讨论影响内能的因素有哪些？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09" name="矩形 7"/>
          <p:cNvSpPr/>
          <p:nvPr/>
        </p:nvSpPr>
        <p:spPr>
          <a:xfrm>
            <a:off x="334566" y="1053530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导学探究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710" name="矩形 8"/>
          <p:cNvSpPr/>
          <p:nvPr/>
        </p:nvSpPr>
        <p:spPr>
          <a:xfrm>
            <a:off x="335206" y="2594273"/>
            <a:ext cx="11520000" cy="171583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微观上：物体的内能取决于物体所含分子的总数、分子的平均动能和分子间的距离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宏观上：物体的内能取决于物体所含物质的量、温度和体积及物态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1" name="矩形 10"/>
          <p:cNvSpPr/>
          <p:nvPr/>
        </p:nvSpPr>
        <p:spPr>
          <a:xfrm>
            <a:off x="335206" y="4293890"/>
            <a:ext cx="11520000" cy="6552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物体的内能随机械能的变化而变化吗？内能可以为零吗？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2" name="矩形 11"/>
          <p:cNvSpPr/>
          <p:nvPr/>
        </p:nvSpPr>
        <p:spPr>
          <a:xfrm>
            <a:off x="335206" y="4872791"/>
            <a:ext cx="11520000" cy="1715830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答案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物体的机械能变化时其温度和体积不一定变化，因此其内能不一定变化，两者之间没有必然联系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r>
              <a:rPr altLang="zh-CN" dirty="0" kern="100" lang="zh-CN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组成物体的分子在做永不停息的无规则运动，因此物体的内能不可能为零</a:t>
            </a:r>
            <a:r>
              <a:rPr altLang="zh-CN" dirty="0" kern="100" lang="en-US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71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1"/>
                  </p:tgtEl>
                </p:cond>
              </p:nextCondLst>
            </p:seq>
          </p:childTnLst>
        </p:cTn>
      </p:par>
    </p:tnLst>
    <p:bldLst>
      <p:bldP spid="1048710" grpId="0" uiExpand="1" build="allAtOnce"/>
      <p:bldP spid="1048712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3" name="矩形 1"/>
          <p:cNvSpPr/>
          <p:nvPr/>
        </p:nvSpPr>
        <p:spPr>
          <a:xfrm>
            <a:off x="335206" y="1036332"/>
            <a:ext cx="11520000" cy="49224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内能的决定因素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宏观因素：物体内能的大小由物质的量、温度和体积三个因素决定，同时也受物态变化的影响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微观因素：物体内能的大小由物体所含的分子总数、分子热运动的平均动能和分子间的距离三个因素决定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温度、内能和热量的比较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温度宏观上表示物体的冷热程度，是分子平均动能的标志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内能是物体中所有分子的热运动动能与分子势能的总和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热量指在热传递过程中，物体吸收或放出热的多少，等于物体内能的变化量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14" name="矩形 11"/>
          <p:cNvSpPr/>
          <p:nvPr/>
        </p:nvSpPr>
        <p:spPr>
          <a:xfrm>
            <a:off x="344091" y="549474"/>
            <a:ext cx="1518365" cy="492443"/>
          </a:xfrm>
          <a:prstGeom prst="rect"/>
        </p:spPr>
        <p:txBody>
          <a:bodyPr wrap="none">
            <a:spAutoFit/>
          </a:bodyPr>
          <a:p>
            <a:pPr algn="ctr"/>
            <a:r>
              <a:rPr altLang="en-US" b="1" dirty="0" sz="2600" lang="zh-CN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知识深化</a:t>
            </a:r>
            <a:endParaRPr altLang="en-US" b="1" dirty="0" sz="2600" lang="zh-CN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/>
  <p:timing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矩形 1"/>
          <p:cNvSpPr/>
          <p:nvPr/>
        </p:nvSpPr>
        <p:spPr>
          <a:xfrm>
            <a:off x="335206" y="693488"/>
            <a:ext cx="11520000" cy="655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3.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内能和机械能的区别与联系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4194305" name="表格 3"/>
          <p:cNvGraphicFramePr>
            <a:graphicFrameLocks noGrp="1"/>
          </p:cNvGraphicFramePr>
          <p:nvPr/>
        </p:nvGraphicFramePr>
        <p:xfrm>
          <a:off x="550589" y="1413570"/>
          <a:ext cx="10873209" cy="4032448"/>
        </p:xfrm>
        <a:graphic>
          <a:graphicData uri="http://schemas.openxmlformats.org/drawingml/2006/table">
            <a:tbl>
              <a:tblPr/>
              <a:tblGrid>
                <a:gridCol w="2508083"/>
                <a:gridCol w="3540590"/>
                <a:gridCol w="4824536"/>
              </a:tblGrid>
              <a:tr h="576064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en-US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Courier New" panose="02070309020205020404" pitchFamily="49" charset="0"/>
                        </a:rPr>
                        <a:t> 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内能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机械能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对应的运动形式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微观分子热运动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宏观物体机械运动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常见的能量形式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分子动能、分子势能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物体动能、重力势能、弹性势能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52128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影响因素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l" marL="72000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物质的量、物体的温度、体积及物态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 marL="72000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物体的质量、机械运动的速度、相对于零势能面的高度、弹性形变量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大小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永远不等于零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一定条件下可以等于零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联系</a:t>
                      </a:r>
                      <a:endParaRPr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dirty="0" sz="2400" kern="100" lang="zh-CN">
                          <a:effectLst/>
                          <a:latin typeface="Times New Roman" panose="02020603050405020304" pitchFamily="18" charset="0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在一定条件下可以相互转化</a:t>
                      </a:r>
                      <a:endParaRPr dirty="0" sz="2400" kern="100" lang="zh-CN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p>
                      <a:endParaRPr altLang="en-US" lang="zh-CN"/>
                    </a:p>
                  </a:txBody>
                </a:tc>
              </a:tr>
            </a:tbl>
          </a:graphicData>
        </a:graphic>
      </p:graphicFrame>
    </p:spTree>
  </p:cSld>
  <p:clrMapOvr>
    <a:masterClrMapping/>
  </p:clrMapOvr>
  <p:transition spd="slow"/>
  <p:timing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矩形 5"/>
          <p:cNvSpPr/>
          <p:nvPr/>
        </p:nvSpPr>
        <p:spPr>
          <a:xfrm>
            <a:off x="335206" y="1664022"/>
            <a:ext cx="11520000" cy="2269828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4.</a:t>
            </a:r>
            <a:r>
              <a:rPr altLang="zh-CN" dirty="0" kern="100" lang="zh-CN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物态变化对内能的影响</a:t>
            </a:r>
            <a:endParaRPr altLang="zh-CN" dirty="0" kern="100" lang="zh-CN">
              <a:solidFill>
                <a:schemeClr val="accent6">
                  <a:lumMod val="7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一些物质在物态发生变化时，如冰的熔化、水在沸腾时变为水蒸气，温度不变，此过程中分子的平均动能不变，由于分子间的距离变化，分子势能变化，所以物体的内能变化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7" name="矩形 15"/>
          <p:cNvSpPr/>
          <p:nvPr/>
        </p:nvSpPr>
        <p:spPr>
          <a:xfrm>
            <a:off x="335206" y="1062841"/>
            <a:ext cx="11520000" cy="38556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 lvl="0">
              <a:lnSpc>
                <a:spcPct val="150000"/>
              </a:lnSpc>
            </a:pPr>
            <a:r>
              <a:rPr altLang="zh-CN" b="1" dirty="0" kern="100" lang="zh-CN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例</a:t>
            </a:r>
            <a:r>
              <a:rPr altLang="zh-CN" b="1" dirty="0" kern="100" lang="en-US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ourier New" panose="02070309020205020404" pitchFamily="49" charset="0"/>
              </a:rPr>
              <a:t>4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下列说法正确的是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铁块熔化成铁水的过程中，温度不变，内能也不变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物体运动的速度增大，则物体中分子热运动的平均动能增大，物体的内能增大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两物体接触时有热量从物体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传到物体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，这说明物体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的内能大于物体</a:t>
            </a:r>
            <a:r>
              <a:rPr altLang="zh-CN" dirty="0" i="1" kern="100" lang="en-US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 spc="-5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的内能</a:t>
            </a:r>
            <a:endParaRPr altLang="zh-CN" dirty="0" kern="100" lang="zh-CN" spc="-5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lvl="0">
              <a:lnSpc>
                <a:spcPct val="150000"/>
              </a:lnSpc>
            </a:pPr>
            <a:r>
              <a:rPr altLang="zh-CN" dirty="0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两物体的温度相同时，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altLang="zh-CN" dirty="0" i="1" kern="100" lang="en-US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两物体的内能可能不同，分子的平均速率也</a:t>
            </a:r>
            <a:r>
              <a:rPr altLang="zh-CN" dirty="0" kern="100" lang="zh-CN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可能</a:t>
            </a:r>
            <a:endParaRPr altLang="zh-CN" dirty="0" kern="100" lang="en-US" smtClean="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 lvl="0">
              <a:lnSpc>
                <a:spcPct val="150000"/>
              </a:lnSpc>
            </a:pPr>
            <a:r>
              <a:rPr altLang="en-US" dirty="0" kern="100" lang="zh-CN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 smtClean="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不同</a:t>
            </a:r>
            <a:endParaRPr altLang="zh-CN" dirty="0" kern="100" lang="zh-CN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097172" name="解析" descr="C:\Users\Administrator\Desktop\新建文件夹\解析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73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18" name="TextBox 14"/>
          <p:cNvSpPr txBox="1"/>
          <p:nvPr/>
        </p:nvSpPr>
        <p:spPr>
          <a:xfrm>
            <a:off x="190550" y="3249644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3"/>
                  </p:tgtEl>
                </p:cond>
              </p:nextCondLst>
            </p:seq>
          </p:childTnLst>
        </p:cTn>
      </p:par>
    </p:tnLst>
    <p:bldLst>
      <p:bldP spid="1048718" grpId="0"/>
      <p:bldP spid="1048718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9" name="矩形 15"/>
          <p:cNvSpPr/>
          <p:nvPr/>
        </p:nvSpPr>
        <p:spPr>
          <a:xfrm>
            <a:off x="335206" y="940891"/>
            <a:ext cx="11520000" cy="38556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温度是分子平均动能的标志，内能是所有分子热运动动能和分子势能的总和，故温度不变时，内能可能变化，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项错误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两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物体温度相同，内能可能不同，分子的平均动能相同，但分子的平均速率可能不同，故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项正确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易出错的是认为有热量从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传到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的内能肯定大，其实有热量从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传到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，只说明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的温度高，内能大小还要看它们的总分子数和分子势能等因素，故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项错误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机械运动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的速度与分子热运动的平均动能无关，故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项错误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7"/>
                                        <p:tgtEl>
                                          <p:spTgt spid="1048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8">
                            <p:stCondLst>
                              <p:cond delay="750"/>
                            </p:stCondLst>
                            <p:childTnLst>
                              <p:par>
                                <p:cTn fill="hold" id="9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1"/>
                                        <p:tgtEl>
                                          <p:spTgt spid="10487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2">
                            <p:stCondLst>
                              <p:cond delay="1500"/>
                            </p:stCondLst>
                            <p:childTnLst>
                              <p:par>
                                <p:cTn fill="hold" id="13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5"/>
                                        <p:tgtEl>
                                          <p:spTgt spid="10487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 id="16">
                            <p:stCondLst>
                              <p:cond delay="2250"/>
                            </p:stCondLst>
                            <p:childTnLst>
                              <p:par>
                                <p:cTn fill="hold" id="17" nodeType="after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750" id="19"/>
                                        <p:tgtEl>
                                          <p:spTgt spid="10487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4" name="返回" descr="C:\Users\Administrator\Desktop\新建文件夹\返回.tif">
            <a:hlinkClick r:id="rId1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20" name="矩形 8"/>
          <p:cNvSpPr/>
          <p:nvPr/>
        </p:nvSpPr>
        <p:spPr>
          <a:xfrm>
            <a:off x="335206" y="456402"/>
            <a:ext cx="11520000" cy="5781703"/>
          </a:xfrm>
          <a:prstGeom prst="rect"/>
          <a:solidFill>
            <a:schemeClr val="bg1">
              <a:lumMod val="95000"/>
              <a:alpha val="82000"/>
            </a:schemeClr>
          </a:solidFill>
          <a:ln w="3175">
            <a:solidFill>
              <a:srgbClr val="0070C0"/>
            </a:solidFill>
            <a:prstDash val="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02" name="组合 9"/>
          <p:cNvGrpSpPr/>
          <p:nvPr/>
        </p:nvGrpSpPr>
        <p:grpSpPr>
          <a:xfrm>
            <a:off x="406574" y="352500"/>
            <a:ext cx="1092200" cy="1193800"/>
            <a:chOff x="10740732" y="1514604"/>
            <a:chExt cx="1092200" cy="1193800"/>
          </a:xfrm>
        </p:grpSpPr>
        <p:pic>
          <p:nvPicPr>
            <p:cNvPr id="2097175" name="Picture 17" descr="D:\Teliss_Tong\Copy\定期备份\工作备份\！PPT图片及版面资源\06-PPT精选插图\04-图标\红色坎肩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3"/>
            <a:srcRect/>
            <a:stretch>
              <a:fillRect/>
            </a:stretch>
          </p:blipFill>
          <p:spPr bwMode="auto">
            <a:xfrm>
              <a:off x="10740732" y="1514604"/>
              <a:ext cx="1092200" cy="1193800"/>
            </a:xfrm>
            <a:prstGeom prst="rect"/>
            <a:noFill/>
          </p:spPr>
        </p:pic>
        <p:sp>
          <p:nvSpPr>
            <p:cNvPr id="1048721" name="Rectangle 17"/>
            <p:cNvSpPr>
              <a:spLocks noChangeArrowheads="1"/>
            </p:cNvSpPr>
            <p:nvPr/>
          </p:nvSpPr>
          <p:spPr bwMode="auto">
            <a:xfrm>
              <a:off x="10919742" y="1662152"/>
              <a:ext cx="720080" cy="828039"/>
            </a:xfrm>
            <a:prstGeom prst="rect"/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p>
              <a:pPr>
                <a:lnSpc>
                  <a:spcPct val="120000"/>
                </a:lnSpc>
              </a:pPr>
              <a:r>
                <a:rPr altLang="en-US" b="1" dirty="0" sz="2000" lang="zh-CN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总结提升</a:t>
              </a:r>
              <a:endParaRPr altLang="en-US" b="1" dirty="0" sz="2000" lang="zh-CN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48722" name="矩形 14"/>
          <p:cNvSpPr/>
          <p:nvPr/>
        </p:nvSpPr>
        <p:spPr>
          <a:xfrm>
            <a:off x="1496219" y="558999"/>
            <a:ext cx="10215611" cy="5455896"/>
          </a:xfrm>
          <a:prstGeom prst="rect"/>
        </p:spPr>
        <p:txBody>
          <a:bodyPr bIns="60948" lIns="121898" rIns="121898" tIns="60948" wrap="square">
            <a:spAutoFit/>
          </a:bodyPr>
          <a:lstStyle>
            <a:defPPr>
              <a:defRPr lang="zh-CN"/>
            </a:defPPr>
            <a:lvl1pPr algn="l" defTabSz="1218565" eaLnBrk="1" hangingPunct="1" latinLnBrk="0" marL="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1218565" eaLnBrk="1" hangingPunct="1" latinLnBrk="0" marL="609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1218565" eaLnBrk="1" hangingPunct="1" latinLnBrk="0" marL="1219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1218565" eaLnBrk="1" hangingPunct="1" latinLnBrk="0" marL="1828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1218565" eaLnBrk="1" hangingPunct="1" latinLnBrk="0" marL="24384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1218565" eaLnBrk="1" hangingPunct="1" latinLnBrk="0" marL="30480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1218565" eaLnBrk="1" hangingPunct="1" latinLnBrk="0" marL="36576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1218565" eaLnBrk="1" hangingPunct="1" latinLnBrk="0" marL="42672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1218565" eaLnBrk="1" hangingPunct="1" latinLnBrk="0" marL="4876800" rtl="0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比较物体内能的大小和判断内能改变的方法</a:t>
            </a:r>
            <a:endParaRPr altLang="zh-CN" b="1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具体比较和判断时，必须抓住物体内能的大小与分子总数、温度、物体的体积及物态等因素有关，结合能量守恒定律，综合进行分析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(1)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当物体质量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一定时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相同物质的摩尔质量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M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相等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，物体所含分子数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n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就一定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(2)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当物体温度一定时，物体内部分子的平均动能就一定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(3)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当物体的体积不变时，物体内部分子间的相对位置就不变，分子势能也不变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(4)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当物体发生物态变化时，要吸收或放出热量，使物体的温度或体积发生改变，物体的内能也随之变化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/>
  <p:timing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1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矩形 2"/>
          <p:cNvSpPr/>
          <p:nvPr/>
        </p:nvSpPr>
        <p:spPr>
          <a:xfrm>
            <a:off x="4748712" y="3081059"/>
            <a:ext cx="5364088" cy="1164822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12700 h 1164822"/>
              <a:gd name="connsiteX1" fmla="*/ 5364088 w 5364088"/>
              <a:gd name="connsiteY1" fmla="*/ 0 h 1164822"/>
              <a:gd name="connsiteX2" fmla="*/ 4759654 w 5364088"/>
              <a:gd name="connsiteY2" fmla="*/ 1149323 h 1164822"/>
              <a:gd name="connsiteX3" fmla="*/ 0 w 5364088"/>
              <a:gd name="connsiteY3" fmla="*/ 1164822 h 1164822"/>
              <a:gd name="connsiteX4" fmla="*/ 0 w 5364088"/>
              <a:gd name="connsiteY4" fmla="*/ 12700 h 1164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64822">
                <a:moveTo>
                  <a:pt x="0" y="12700"/>
                </a:moveTo>
                <a:lnTo>
                  <a:pt x="5364088" y="0"/>
                </a:lnTo>
                <a:lnTo>
                  <a:pt x="4759654" y="1149323"/>
                </a:lnTo>
                <a:lnTo>
                  <a:pt x="0" y="1164822"/>
                </a:lnTo>
                <a:lnTo>
                  <a:pt x="0" y="12700"/>
                </a:lnTo>
                <a:close/>
              </a:path>
            </a:pathLst>
          </a:custGeom>
          <a:solidFill>
            <a:srgbClr val="262F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724" name="矩形 2"/>
          <p:cNvSpPr/>
          <p:nvPr/>
        </p:nvSpPr>
        <p:spPr>
          <a:xfrm>
            <a:off x="693580" y="2172756"/>
            <a:ext cx="7888411" cy="2097604"/>
          </a:xfrm>
          <a:custGeom>
            <a:avLst/>
            <a:gdLst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5364088 w 5364088"/>
              <a:gd name="connsiteY2" fmla="*/ 1152122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90650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  <a:gd name="connsiteX0" fmla="*/ 0 w 5364088"/>
              <a:gd name="connsiteY0" fmla="*/ 0 h 1152122"/>
              <a:gd name="connsiteX1" fmla="*/ 5364088 w 5364088"/>
              <a:gd name="connsiteY1" fmla="*/ 0 h 1152122"/>
              <a:gd name="connsiteX2" fmla="*/ 4759654 w 5364088"/>
              <a:gd name="connsiteY2" fmla="*/ 1136623 h 1152122"/>
              <a:gd name="connsiteX3" fmla="*/ 0 w 5364088"/>
              <a:gd name="connsiteY3" fmla="*/ 1152122 h 1152122"/>
              <a:gd name="connsiteX4" fmla="*/ 0 w 5364088"/>
              <a:gd name="connsiteY4" fmla="*/ 0 h 1152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4088" h="1152122">
                <a:moveTo>
                  <a:pt x="0" y="0"/>
                </a:moveTo>
                <a:lnTo>
                  <a:pt x="5364088" y="0"/>
                </a:lnTo>
                <a:lnTo>
                  <a:pt x="4759654" y="1136623"/>
                </a:lnTo>
                <a:lnTo>
                  <a:pt x="0" y="1152122"/>
                </a:lnTo>
                <a:lnTo>
                  <a:pt x="0" y="0"/>
                </a:lnTo>
                <a:close/>
              </a:path>
            </a:pathLst>
          </a:custGeom>
          <a:solidFill>
            <a:srgbClr val="0444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>
              <a:solidFill>
                <a:prstClr val="white"/>
              </a:solidFill>
            </a:endParaRPr>
          </a:p>
        </p:txBody>
      </p:sp>
      <p:sp>
        <p:nvSpPr>
          <p:cNvPr id="1048725" name="文本框 33"/>
          <p:cNvSpPr txBox="1"/>
          <p:nvPr/>
        </p:nvSpPr>
        <p:spPr>
          <a:xfrm>
            <a:off x="3717916" y="2513479"/>
            <a:ext cx="4093935" cy="611706"/>
          </a:xfrm>
          <a:prstGeom prst="rect"/>
          <a:noFill/>
          <a:ln w="9525">
            <a:noFill/>
          </a:ln>
        </p:spPr>
        <p:txBody>
          <a:bodyPr anchor="t" wrap="square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altLang="en-US" b="1" dirty="0" sz="3375" lang="zh-CN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达标检测</a:t>
            </a:r>
          </a:p>
        </p:txBody>
      </p:sp>
      <p:cxnSp>
        <p:nvCxnSpPr>
          <p:cNvPr id="3145734" name="直接连接符 10"/>
          <p:cNvCxnSpPr>
            <a:cxnSpLocks/>
          </p:cNvCxnSpPr>
          <p:nvPr/>
        </p:nvCxnSpPr>
        <p:spPr>
          <a:xfrm>
            <a:off x="3831181" y="3205384"/>
            <a:ext cx="3386993" cy="0"/>
          </a:xfrm>
          <a:prstGeom prst="line"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组合 37"/>
          <p:cNvGrpSpPr/>
          <p:nvPr/>
        </p:nvGrpSpPr>
        <p:grpSpPr>
          <a:xfrm>
            <a:off x="3821215" y="3344346"/>
            <a:ext cx="1854994" cy="269561"/>
            <a:chOff x="6560698" y="3150247"/>
            <a:chExt cx="2473385" cy="358874"/>
          </a:xfrm>
        </p:grpSpPr>
        <p:sp>
          <p:nvSpPr>
            <p:cNvPr id="1048726" name="椭圆 38"/>
            <p:cNvSpPr/>
            <p:nvPr/>
          </p:nvSpPr>
          <p:spPr>
            <a:xfrm>
              <a:off x="6560698" y="3230381"/>
              <a:ext cx="239842" cy="239842"/>
            </a:xfrm>
            <a:prstGeom prst="ellipse"/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 rtlCol="0"/>
            <a:p>
              <a:pPr algn="ctr"/>
              <a:endParaRPr altLang="en-US" sz="1013" lang="zh-CN" noProof="1">
                <a:solidFill>
                  <a:prstClr val="white"/>
                </a:solidFill>
              </a:endParaRPr>
            </a:p>
          </p:txBody>
        </p:sp>
        <p:sp>
          <p:nvSpPr>
            <p:cNvPr id="1048727" name="文本框 46"/>
            <p:cNvSpPr txBox="1"/>
            <p:nvPr/>
          </p:nvSpPr>
          <p:spPr>
            <a:xfrm>
              <a:off x="6805535" y="3150247"/>
              <a:ext cx="2228548" cy="358874"/>
            </a:xfrm>
            <a:prstGeom prst="rect"/>
            <a:noFill/>
            <a:ln w="9525">
              <a:noFill/>
            </a:ln>
          </p:spPr>
          <p:txBody>
            <a:bodyPr anchor="t" wrap="square">
              <a:spAutoFit/>
            </a:bodyPr>
            <a:p>
              <a:pPr>
                <a:lnSpc>
                  <a:spcPct val="120000"/>
                </a:lnSpc>
                <a:spcAft>
                  <a:spcPts val="600"/>
                </a:spcAft>
              </a:pPr>
              <a:r>
                <a:rPr altLang="en-US" dirty="0" sz="1050" lang="zh-CN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检测评价  达标过关</a:t>
              </a:r>
            </a:p>
          </p:txBody>
        </p:sp>
      </p:grpSp>
      <p:sp>
        <p:nvSpPr>
          <p:cNvPr id="1048728" name="文本框 20" descr="e7d195523061f1c0c8c9ef2b4c47b9232c7d3c1aa29fc33cC35E69D0959227FEE46513058567BC4DFCDEC239794EE7F7D54C53BFAAED1E91F0142CACD1DBF61753822421AB78C025DC4BB29C14829EC7958081C093AE18BE12860807EF136105AA5915B6E1FC903132893A29C0D20F58B8483A3290107E264C17A103AC8D0961565853DA444ACA86"/>
          <p:cNvSpPr txBox="1"/>
          <p:nvPr/>
        </p:nvSpPr>
        <p:spPr>
          <a:xfrm>
            <a:off x="8128127" y="3125185"/>
            <a:ext cx="1122680" cy="1069340"/>
          </a:xfrm>
          <a:prstGeom prst="rect"/>
          <a:noFill/>
        </p:spPr>
        <p:txBody>
          <a:bodyPr rtlCol="0" wrap="none">
            <a:spAutoFit/>
          </a:bodyPr>
          <a:p>
            <a:r>
              <a:rPr altLang="zh-CN" b="1" dirty="0" sz="6600" lang="en-US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altLang="en-US" b="1" dirty="0" sz="6600" lang="zh-CN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45735" name="直接连接符 29"/>
          <p:cNvCxnSpPr>
            <a:cxnSpLocks/>
          </p:cNvCxnSpPr>
          <p:nvPr/>
        </p:nvCxnSpPr>
        <p:spPr>
          <a:xfrm flipH="1">
            <a:off x="8743039" y="794313"/>
            <a:ext cx="978603" cy="1856172"/>
          </a:xfrm>
          <a:prstGeom prst="line"/>
          <a:ln>
            <a:solidFill>
              <a:srgbClr val="262F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6" name="直接连接符 30"/>
          <p:cNvCxnSpPr>
            <a:cxnSpLocks/>
          </p:cNvCxnSpPr>
          <p:nvPr/>
        </p:nvCxnSpPr>
        <p:spPr>
          <a:xfrm flipH="1">
            <a:off x="9047534" y="2277666"/>
            <a:ext cx="1930331" cy="3661370"/>
          </a:xfrm>
          <a:prstGeom prst="line"/>
          <a:ln>
            <a:solidFill>
              <a:srgbClr val="04449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9" name="矩形 18"/>
          <p:cNvSpPr/>
          <p:nvPr/>
        </p:nvSpPr>
        <p:spPr>
          <a:xfrm>
            <a:off x="335206" y="140668"/>
            <a:ext cx="11520000" cy="2788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1.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分子动能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关于温度与分子动能的关系，下列说法正确的是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某物体的温度为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 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，说明物体中分子的平均动能为零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温度是分子热运动平均动能的标志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温度较高的物体，其分子平均动能较大，则分子的平均速率也较大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物体的运动速度越大，则物体的温度越高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30" name="TextBox 14"/>
          <p:cNvSpPr txBox="1"/>
          <p:nvPr/>
        </p:nvSpPr>
        <p:spPr>
          <a:xfrm>
            <a:off x="200075" y="1188021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sp>
        <p:nvSpPr>
          <p:cNvPr id="1048731" name="矩形 12"/>
          <p:cNvSpPr/>
          <p:nvPr/>
        </p:nvSpPr>
        <p:spPr>
          <a:xfrm>
            <a:off x="335206" y="3026321"/>
            <a:ext cx="11520000" cy="33222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某物体温度是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 </a:t>
            </a:r>
            <a:r>
              <a:rPr altLang="zh-CN" dirty="0" kern="100" lang="en-US">
                <a:latin typeface="宋体" panose="02010600030101010101" pitchFamily="2" charset="-122"/>
                <a:ea typeface="楷体_GB2312" panose="02010609030101010101" pitchFamily="49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，物体中分子的平均动能并不为零，因为分子在永不停息地做无规则运动，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温度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是分子热运动平均动能的标志，温度越高，分子的平均动能越大，但由于分子的质量不一定相同，则分子平均速率不一定大，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物体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内分子无规则热运动的速度与机械运动的速度无关，物体的运动速度越大，不能代表物体内部分子的热运动越激烈，所以物体的温度不一定高，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32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33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34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altLang="zh-CN" dirty="0" sz="1400" lang="en-US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2097176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35" name="Rectangle 21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177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6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id="2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8"/>
                                        <p:tgtEl>
                                          <p:spTgt spid="1048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1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2"/>
                                        <p:tgtEl>
                                          <p:spTgt spid="1048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4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5"/>
                                        <p:tgtEl>
                                          <p:spTgt spid="1048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37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1048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7"/>
                  </p:tgtEl>
                </p:cond>
              </p:nextCondLst>
            </p:seq>
          </p:childTnLst>
        </p:cTn>
      </p:par>
    </p:tnLst>
    <p:bldLst>
      <p:bldP spid="1048730" grpId="0"/>
      <p:bldP spid="1048730" grpId="1"/>
      <p:bldP spid="1048731" grpId="0" uiExpand="1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7" name="矩形 12"/>
          <p:cNvSpPr/>
          <p:nvPr/>
        </p:nvSpPr>
        <p:spPr>
          <a:xfrm>
            <a:off x="335206" y="505385"/>
            <a:ext cx="11520000" cy="2788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分子力和分子势能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下列关于分子力和分子势能的说法正确的是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当分子力表现为引力时，分子力和分子势能总是随分子间距离的增大而增大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当分子力表现为引力时，分子力和分子势能总是随分子间距离的增大而减小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当分子力表现为斥力时，分子力和分子势能总是随分子间距离的减小而增大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当分子力表现为斥力时，分子力和分子势能总是随分子间距离的减小而减小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38" name="矩形 16"/>
          <p:cNvSpPr/>
          <p:nvPr/>
        </p:nvSpPr>
        <p:spPr>
          <a:xfrm>
            <a:off x="335206" y="3537063"/>
            <a:ext cx="11520000" cy="22689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当分子力表现为引力时，分子间距离增大，分子力可能先增大后减小，也可能一直减小，分子力做负功，分子势能增大，所以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当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分子力表现为斥力时，分子间距离减小，分子力增大，分子力做负功，分子势能增大，所以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39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40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41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 smtClean="0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  <a:endParaRPr altLang="zh-CN" dirty="0" sz="1400" lang="en-US">
              <a:solidFill>
                <a:prstClr val="black"/>
              </a:solidFill>
              <a:latin typeface="Broadway" pitchFamily="82" charset="0"/>
              <a:ea typeface="楷体" panose="02010609060101010101" pitchFamily="49" charset="-122"/>
              <a:cs typeface="经典繁仿黑" pitchFamily="49" charset="-122"/>
            </a:endParaRPr>
          </a:p>
        </p:txBody>
      </p:sp>
      <p:pic>
        <p:nvPicPr>
          <p:cNvPr id="2097178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79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42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743" name="TextBox 14"/>
          <p:cNvSpPr txBox="1"/>
          <p:nvPr/>
        </p:nvSpPr>
        <p:spPr>
          <a:xfrm>
            <a:off x="200075" y="2124125"/>
            <a:ext cx="657692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1"/>
                                        <p:tgtEl>
                                          <p:spTgt spid="10487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9"/>
                  </p:tgtEl>
                </p:cond>
              </p:nextCondLst>
            </p:seq>
            <p:seq concurrent="1" nextAc="seek">
              <p:cTn evtFilter="cancelBubble" fill="hold" id="13" nodeType="interactiveSeq" restart="whenNotActive">
                <p:stCondLst>
                  <p:cond evt="onClick" delay="0">
                    <p:tgtEl>
                      <p:spTgt spid="2097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14">
                      <p:stCondLst>
                        <p:cond delay="0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id="16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8"/>
                                        <p:tgtEl>
                                          <p:spTgt spid="1048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id="21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3"/>
                                        <p:tgtEl>
                                          <p:spTgt spid="1048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9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0"/>
                                        <p:tgtEl>
                                          <p:spTgt spid="1048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78"/>
                  </p:tgtEl>
                </p:cond>
              </p:nextCondLst>
            </p:seq>
          </p:childTnLst>
        </p:cTn>
      </p:par>
    </p:tnLst>
    <p:bldLst>
      <p:bldP spid="1048738" grpId="0" uiExpand="1" build="allAtOnce"/>
      <p:bldP spid="1048743" grpId="0"/>
      <p:bldP spid="104874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4" name="矩形 15"/>
          <p:cNvSpPr/>
          <p:nvPr/>
        </p:nvSpPr>
        <p:spPr>
          <a:xfrm>
            <a:off x="335206" y="567868"/>
            <a:ext cx="11520000" cy="1264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3.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分子力和分子势能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下列四幅图中，能正确反映分子间作用力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F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和分子势能</a:t>
            </a:r>
            <a:r>
              <a:rPr altLang="zh-CN" dirty="0" i="1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E</a:t>
            </a:r>
            <a:r>
              <a:rPr altLang="zh-CN" baseline="-25000" dirty="0" kern="100" lang="en-US" err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随分子间距离</a:t>
            </a:r>
            <a:r>
              <a:rPr altLang="zh-CN" dirty="0" i="1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变化关系的图线是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45" name="矩形 22"/>
          <p:cNvSpPr/>
          <p:nvPr/>
        </p:nvSpPr>
        <p:spPr>
          <a:xfrm>
            <a:off x="335206" y="4346848"/>
            <a:ext cx="11520000" cy="2141195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&lt;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时，分子力表现为斥力，随分子间距离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增大，分子势能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E</a:t>
            </a:r>
            <a:r>
              <a:rPr altLang="zh-CN" baseline="-25000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减小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&gt;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时，分子力表现为引力，随分子间距离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增大，分子势能</a:t>
            </a:r>
            <a:r>
              <a:rPr altLang="zh-CN" dirty="0" i="1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E</a:t>
            </a:r>
            <a:r>
              <a:rPr altLang="zh-CN" baseline="-25000" dirty="0" kern="100" lang="en-US" err="1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p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增大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当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＝</a:t>
            </a:r>
            <a:r>
              <a:rPr altLang="zh-CN" dirty="0" i="1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r</a:t>
            </a:r>
            <a:r>
              <a:rPr altLang="zh-CN" baseline="-25000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0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时，分子力为零，此时分子势能最小，故选项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正确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46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47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48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pic>
        <p:nvPicPr>
          <p:cNvPr id="2097180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4" cstate="print"/>
          <a:srcRect/>
          <a:stretch>
            <a:fillRect/>
          </a:stretch>
        </p:blipFill>
        <p:spPr bwMode="auto">
          <a:xfrm>
            <a:off x="10366969" y="6459538"/>
            <a:ext cx="862013" cy="400050"/>
          </a:xfrm>
          <a:prstGeom prst="rect"/>
          <a:noFill/>
        </p:spPr>
      </p:pic>
      <p:pic>
        <p:nvPicPr>
          <p:cNvPr id="2097181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5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sp>
        <p:nvSpPr>
          <p:cNvPr id="1048749" name="Rectangle 2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pic>
        <p:nvPicPr>
          <p:cNvPr id="2097182" name="Picture 2" descr="31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 cstate="print"/>
          <a:srcRect/>
          <a:stretch>
            <a:fillRect/>
          </a:stretch>
        </p:blipFill>
        <p:spPr bwMode="auto">
          <a:xfrm>
            <a:off x="406574" y="1905845"/>
            <a:ext cx="5525026" cy="1957717"/>
          </a:xfrm>
          <a:prstGeom prst="rect"/>
          <a:noFill/>
          <a:ln>
            <a:noFill/>
          </a:ln>
        </p:spPr>
      </p:pic>
      <p:pic>
        <p:nvPicPr>
          <p:cNvPr id="2097183" name="Picture 3" descr="32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6301705" y="1864668"/>
            <a:ext cx="5528769" cy="1998894"/>
          </a:xfrm>
          <a:prstGeom prst="rect"/>
          <a:noFill/>
          <a:ln>
            <a:noFill/>
          </a:ln>
        </p:spPr>
      </p:pic>
      <p:sp>
        <p:nvSpPr>
          <p:cNvPr id="1048750" name="TextBox 14"/>
          <p:cNvSpPr txBox="1"/>
          <p:nvPr/>
        </p:nvSpPr>
        <p:spPr>
          <a:xfrm>
            <a:off x="4511030" y="3261203"/>
            <a:ext cx="756000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id="1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7"/>
                                        <p:tgtEl>
                                          <p:spTgt spid="1048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8">
                      <p:stCondLst>
                        <p:cond delay="indefinite"/>
                      </p:stCondLst>
                      <p:childTnLst>
                        <p:par>
                          <p:cTn fill="hold" id="1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0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1"/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3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4"/>
                                        <p:tgtEl>
                                          <p:spTgt spid="1048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26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27"/>
                                        <p:tgtEl>
                                          <p:spTgt spid="1048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8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0"/>
                  </p:tgtEl>
                </p:cond>
              </p:nextCondLst>
            </p:seq>
            <p:seq concurrent="1" nextAc="seek">
              <p:cTn evtFilter="cancelBubble" fill="hold" id="29" nodeType="interactiveSeq" restart="whenNotActive">
                <p:stCondLst>
                  <p:cond evt="onClick" delay="0">
                    <p:tgtEl>
                      <p:spTgt spid="2097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0">
                      <p:stCondLst>
                        <p:cond delay="0"/>
                      </p:stCondLst>
                      <p:childTnLst>
                        <p:par>
                          <p:cTn fill="hold" id="31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32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34"/>
                                        <p:tgtEl>
                                          <p:spTgt spid="1048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5">
                      <p:stCondLst>
                        <p:cond delay="indefinite"/>
                      </p:stCondLst>
                      <p:childTnLst>
                        <p:par>
                          <p:cTn fill="hold" id="3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7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8"/>
                                        <p:tgtEl>
                                          <p:spTgt spid="10487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9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1"/>
                  </p:tgtEl>
                </p:cond>
              </p:nextCondLst>
            </p:seq>
          </p:childTnLst>
        </p:cTn>
      </p:par>
    </p:tnLst>
    <p:bldLst>
      <p:bldP spid="1048745" grpId="0" uiExpand="1" build="allAtOnce"/>
      <p:bldP spid="1048750" grpId="0"/>
      <p:bldP spid="1048750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4" name="矩形 15"/>
          <p:cNvSpPr/>
          <p:nvPr/>
        </p:nvSpPr>
        <p:spPr>
          <a:xfrm>
            <a:off x="335206" y="558343"/>
            <a:ext cx="11520000" cy="2788896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4.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altLang="zh-CN" dirty="0" kern="100" lang="zh-CN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内能</a:t>
            </a:r>
            <a:r>
              <a:rPr altLang="zh-CN" dirty="0" kern="100" lang="en-US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关于物体的内能，下列说法中正确的是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机械能可以为零，但内能永远不为零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B.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温度相同、质量相同的物体具有相同的内能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温度越高，物体的内能越大</a:t>
            </a:r>
            <a:endParaRPr altLang="zh-CN" dirty="0" kern="100" lang="zh-CN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D.0 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的冰的内能与等质量的</a:t>
            </a:r>
            <a:r>
              <a:rPr altLang="zh-CN" dirty="0" kern="100" lang="en-US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0 </a:t>
            </a:r>
            <a:r>
              <a:rPr altLang="zh-CN" dirty="0" kern="100" lang="en-US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的水的内能相等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55" name="Rectangle 21">
            <a:hlinkClick r:id="rId1" action="ppaction://hlinksldjump"/>
          </p:cNvPr>
          <p:cNvSpPr>
            <a:spLocks noChangeArrowheads="1"/>
          </p:cNvSpPr>
          <p:nvPr/>
        </p:nvSpPr>
        <p:spPr bwMode="auto">
          <a:xfrm>
            <a:off x="225953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1</a:t>
            </a:r>
          </a:p>
        </p:txBody>
      </p:sp>
      <p:sp>
        <p:nvSpPr>
          <p:cNvPr id="1048756" name="Rectangle 2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4468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prstClr val="black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2</a:t>
            </a:r>
          </a:p>
        </p:txBody>
      </p:sp>
      <p:sp>
        <p:nvSpPr>
          <p:cNvPr id="1048757" name="Rectangle 2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829825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3</a:t>
            </a:r>
          </a:p>
        </p:txBody>
      </p:sp>
      <p:sp>
        <p:nvSpPr>
          <p:cNvPr id="1048758" name="Rectangle 2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114970" y="6416030"/>
            <a:ext cx="244857" cy="324987"/>
          </a:xfrm>
          <a:prstGeom prst="rect"/>
          <a:noFill/>
          <a:ln>
            <a:noFill/>
          </a:ln>
          <a:effectLst/>
        </p:spPr>
        <p:txBody>
          <a:bodyPr anchor="ctr" bIns="51181" lIns="102364" rIns="102364" tIns="51181" wrap="none"/>
          <a:p>
            <a:pPr algn="ctr" defTabSz="768046" fontAlgn="base">
              <a:spcBef>
                <a:spcPct val="0"/>
              </a:spcBef>
              <a:spcAft>
                <a:spcPct val="0"/>
              </a:spcAft>
            </a:pPr>
            <a:r>
              <a:rPr altLang="zh-CN" dirty="0" sz="1400" lang="en-US">
                <a:solidFill>
                  <a:srgbClr val="0000FF"/>
                </a:solidFill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rPr>
              <a:t>4</a:t>
            </a:r>
          </a:p>
        </p:txBody>
      </p:sp>
      <p:sp>
        <p:nvSpPr>
          <p:cNvPr id="1048759" name="矩形 20"/>
          <p:cNvSpPr/>
          <p:nvPr/>
        </p:nvSpPr>
        <p:spPr>
          <a:xfrm>
            <a:off x="335206" y="3587005"/>
            <a:ext cx="11520000" cy="1714997"/>
          </a:xfrm>
          <a:prstGeom prst="rect"/>
        </p:spPr>
        <p:txBody>
          <a:bodyPr bIns="60948" lIns="121898" rIns="121898" tIns="60948" wrap="square">
            <a:spAutoFit/>
          </a:bodyPr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b="1" dirty="0" kern="100" lang="zh-CN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解析</a:t>
            </a:r>
            <a:r>
              <a:rPr altLang="zh-CN" dirty="0" kern="100" lang="zh-CN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　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机械能是宏观能量，可以为零，而物体内的分子在永不停息地做无规则运动，且存在相互作用力，所以物体的内能永不为零，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A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项正确</a:t>
            </a: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；</a:t>
            </a:r>
            <a:endParaRPr altLang="zh-CN" dirty="0" kern="100" lang="en-US" smtClean="0">
              <a:latin typeface="Times New Roman" panose="02020603050405020304" pitchFamily="18" charset="0"/>
              <a:ea typeface="楷体_GB2312" panose="0201060903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altLang="zh-CN" dirty="0" kern="100" lang="zh-CN" smtClean="0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物体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的内能与物质的量、温度和体积及物态有关，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B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C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D</a:t>
            </a:r>
            <a:r>
              <a:rPr altLang="zh-CN" dirty="0" kern="100" lang="zh-CN">
                <a:latin typeface="Times New Roman" panose="02020603050405020304" pitchFamily="18" charset="0"/>
                <a:ea typeface="楷体_GB2312" panose="02010609030101010101" pitchFamily="49" charset="-122"/>
                <a:cs typeface="Times New Roman" panose="02020603050405020304" pitchFamily="18" charset="0"/>
              </a:rPr>
              <a:t>错误</a:t>
            </a:r>
            <a:r>
              <a:rPr altLang="zh-CN" dirty="0" kern="100" lang="en-US">
                <a:latin typeface="Times New Roman" panose="02020603050405020304" pitchFamily="18" charset="0"/>
                <a:ea typeface="楷体_GB2312" panose="02010609030101010101" pitchFamily="49" charset="-122"/>
                <a:cs typeface="Courier New" panose="02070309020205020404" pitchFamily="49" charset="0"/>
              </a:rPr>
              <a:t>.</a:t>
            </a:r>
            <a:endParaRPr altLang="zh-CN" dirty="0" kern="100" lang="zh-CN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048760" name="TextBox 14"/>
          <p:cNvSpPr txBox="1"/>
          <p:nvPr/>
        </p:nvSpPr>
        <p:spPr>
          <a:xfrm>
            <a:off x="190550" y="1132376"/>
            <a:ext cx="756000" cy="756000"/>
          </a:xfrm>
          <a:prstGeom prst="rect"/>
          <a:noFill/>
        </p:spPr>
        <p:txBody>
          <a:bodyPr rtlCol="0" wrap="square">
            <a:spAutoFit/>
          </a:bodyPr>
          <a:p>
            <a:r>
              <a:rPr altLang="en-US" b="1" dirty="0" sz="4500" lang="zh-CN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</a:p>
        </p:txBody>
      </p:sp>
      <p:pic>
        <p:nvPicPr>
          <p:cNvPr id="2097184" name="返回" descr="C:\Users\Administrator\Desktop\新建文件夹\返回.t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6" cstate="print"/>
          <a:srcRect/>
          <a:stretch>
            <a:fillRect/>
          </a:stretch>
        </p:blipFill>
        <p:spPr bwMode="auto">
          <a:xfrm>
            <a:off x="11328400" y="6459538"/>
            <a:ext cx="862013" cy="400050"/>
          </a:xfrm>
          <a:prstGeom prst="rect"/>
          <a:noFill/>
        </p:spPr>
      </p:pic>
      <p:pic>
        <p:nvPicPr>
          <p:cNvPr id="2097185" name="答案" descr="C:\Users\Administrator\Desktop\新建文件夹\答案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7" cstate="print"/>
          <a:srcRect/>
          <a:stretch>
            <a:fillRect/>
          </a:stretch>
        </p:blipFill>
        <p:spPr bwMode="auto">
          <a:xfrm>
            <a:off x="10367042" y="6459538"/>
            <a:ext cx="862013" cy="400050"/>
          </a:xfrm>
          <a:prstGeom prst="rect"/>
          <a:noFill/>
        </p:spPr>
      </p:pic>
      <p:pic>
        <p:nvPicPr>
          <p:cNvPr id="2097186" name="解析" descr="C:\Users\Administrator\Desktop\新建文件夹\解析.tif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8" cstate="print"/>
          <a:srcRect/>
          <a:stretch>
            <a:fillRect/>
          </a:stretch>
        </p:blipFill>
        <p:spPr bwMode="auto">
          <a:xfrm>
            <a:off x="9407574" y="6459538"/>
            <a:ext cx="862013" cy="400050"/>
          </a:xfrm>
          <a:prstGeom prst="rect"/>
          <a:noFill/>
        </p:spPr>
      </p:pic>
    </p:spTree>
  </p:cSld>
  <p:clrMapOvr>
    <a:masterClrMapping/>
  </p:clrMapOvr>
  <p:transition/>
  <p:timing>
    <p:tnLst>
      <p:par>
        <p:cTn dur="indefinite" id="1" nodeType="tmRoot" restart="never">
          <p:childTnLst>
            <p:seq concurrent="1" nextAc="seek">
              <p:cTn evtFilter="cancelBubble" fill="hold" id="2" nodeType="interactiveSeq" restart="whenNotActive">
                <p:stCondLst>
                  <p:cond evt="onClick" delay="0">
                    <p:tgtEl>
                      <p:spTgt spid="2097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3">
                      <p:stCondLst>
                        <p:cond delay="0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id="10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12"/>
                                        <p:tgtEl>
                                          <p:spTgt spid="10487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3">
                      <p:stCondLst>
                        <p:cond delay="indefinite"/>
                      </p:stCondLst>
                      <p:childTnLst>
                        <p:par>
                          <p:cTn fill="hold" id="1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5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6"/>
                                        <p:tgtEl>
                                          <p:spTgt spid="1048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grpId="0" id="18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19"/>
                                        <p:tgtEl>
                                          <p:spTgt spid="10487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6"/>
                  </p:tgtEl>
                </p:cond>
              </p:nextCondLst>
            </p:seq>
            <p:seq concurrent="1" nextAc="seek">
              <p:cTn evtFilter="cancelBubble" fill="hold" id="21" nodeType="interactiveSeq" restart="whenNotActive">
                <p:stCondLst>
                  <p:cond evt="onClick" delay="0">
                    <p:tgtEl>
                      <p:spTgt spid="2097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fill="hold" id="22">
                      <p:stCondLst>
                        <p:cond delay="0"/>
                      </p:stCondLst>
                      <p:childTnLst>
                        <p:par>
                          <p:cTn fill="hold" id="23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4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26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9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dur="500" id="30"/>
                                        <p:tgtEl>
                                          <p:spTgt spid="1048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8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97185"/>
                  </p:tgtEl>
                </p:cond>
              </p:nextCondLst>
            </p:seq>
          </p:childTnLst>
        </p:cTn>
      </p:par>
    </p:tnLst>
    <p:bldLst>
      <p:bldP spid="1048759" grpId="0" uiExpand="1" build="allAtOnce"/>
      <p:bldP spid="1048760" grpId="0"/>
      <p:bldP spid="1048760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</p:bgPr>
    </p:bg>
    <p:spTree>
      <p:nvGrpSpPr>
        <p:cNvPr id="1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4" name="直角三角形 9"/>
          <p:cNvSpPr/>
          <p:nvPr/>
        </p:nvSpPr>
        <p:spPr>
          <a:xfrm>
            <a:off x="0" y="0"/>
            <a:ext cx="6880485" cy="6880485"/>
          </a:xfrm>
          <a:prstGeom prst="rtTriangle"/>
          <a:blipFill rotWithShape="1" dpi="0">
            <a:blip xmlns:r="http://schemas.openxmlformats.org/officeDocument/2006/relationships" r:embed="rId1">
              <a:alphaModFix amt="60000"/>
            </a:blip>
            <a:srcRect/>
            <a:stretch>
              <a:fillRect l="-50700" t="-596" r="-2286" b="-5178"/>
            </a:stretch>
          </a:blip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767" name="任意多边形 2"/>
          <p:cNvSpPr/>
          <p:nvPr/>
        </p:nvSpPr>
        <p:spPr>
          <a:xfrm rot="5400000" flipV="1">
            <a:off x="758429" y="-439635"/>
            <a:ext cx="3729168" cy="4576893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  <a:gd name="connsiteX0" fmla="*/ 0 w 3538922"/>
              <a:gd name="connsiteY0" fmla="*/ 0 h 4343400"/>
              <a:gd name="connsiteX1" fmla="*/ 3538922 w 3538922"/>
              <a:gd name="connsiteY1" fmla="*/ 3543442 h 4343400"/>
              <a:gd name="connsiteX2" fmla="*/ 3486149 w 3538922"/>
              <a:gd name="connsiteY2" fmla="*/ 4343400 h 4343400"/>
              <a:gd name="connsiteX3" fmla="*/ 0 w 3538922"/>
              <a:gd name="connsiteY3" fmla="*/ 857251 h 4343400"/>
              <a:gd name="connsiteX4" fmla="*/ 0 w 3538922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8922" h="4343400">
                <a:moveTo>
                  <a:pt x="0" y="0"/>
                </a:moveTo>
                <a:lnTo>
                  <a:pt x="3538922" y="3543442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rgbClr val="003473"/>
          </a:solidFill>
          <a:ln>
            <a:noFill/>
          </a:ln>
          <a:effectLst>
            <a:outerShdw algn="ctr" blurRad="63500" rotWithShape="0">
              <a:prstClr val="black">
                <a:alpha val="40000"/>
              </a:prstClr>
            </a:outerShdw>
          </a:effectLst>
        </p:spPr>
        <p:txBody>
          <a:bodyPr anchor="ctr" anchorCtr="0" bIns="45720" compatLnSpc="1" lIns="91440" numCol="1" rIns="91440" tIns="45720" vert="horz" wrap="square">
            <a:prstTxWarp prst="textNoShape"/>
          </a:bodyPr>
          <a:p>
            <a:pPr algn="ctr"/>
            <a:endParaRPr altLang="en-US" sz="4800" lang="zh-CN">
              <a:solidFill>
                <a:prstClr val="white"/>
              </a:solidFill>
              <a:latin typeface="迷你简菱心" panose="02010609000101010101" pitchFamily="49" charset="-122"/>
              <a:ea typeface="迷你简菱心" panose="02010609000101010101" pitchFamily="49" charset="-122"/>
            </a:endParaRPr>
          </a:p>
        </p:txBody>
      </p:sp>
      <p:sp>
        <p:nvSpPr>
          <p:cNvPr id="1048768" name="矩形 11"/>
          <p:cNvSpPr/>
          <p:nvPr/>
        </p:nvSpPr>
        <p:spPr>
          <a:xfrm>
            <a:off x="2950378" y="2277666"/>
            <a:ext cx="7249284" cy="1656184"/>
          </a:xfrm>
          <a:prstGeom prst="rect"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altLang="en-US" lang="zh-CN"/>
          </a:p>
        </p:txBody>
      </p:sp>
      <p:sp>
        <p:nvSpPr>
          <p:cNvPr id="1048769" name="矩形 12"/>
          <p:cNvSpPr/>
          <p:nvPr/>
        </p:nvSpPr>
        <p:spPr>
          <a:xfrm>
            <a:off x="4142784" y="2277666"/>
            <a:ext cx="4648455" cy="955008"/>
          </a:xfrm>
          <a:prstGeom prst="rect"/>
        </p:spPr>
        <p:txBody>
          <a:bodyPr bIns="45704" lIns="91410" rIns="91410" tIns="45704" wrap="square">
            <a:spAutoFit/>
          </a:bodyPr>
          <a:p>
            <a:pPr algn="ctr">
              <a:lnSpc>
                <a:spcPct val="130000"/>
              </a:lnSpc>
            </a:pPr>
            <a:r>
              <a:rPr altLang="en-US" b="1" dirty="0" sz="4400" lang="zh-CN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</a:rPr>
              <a:t>本课结束</a:t>
            </a:r>
            <a:endParaRPr altLang="en-US" b="1" dirty="0" sz="4400" lang="zh-CN">
              <a:solidFill>
                <a:schemeClr val="bg1"/>
              </a:solidFill>
              <a:effectLst/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8770" name="标题 1"/>
          <p:cNvSpPr txBox="1"/>
          <p:nvPr/>
        </p:nvSpPr>
        <p:spPr>
          <a:xfrm>
            <a:off x="2734354" y="3069754"/>
            <a:ext cx="7465308" cy="913055"/>
          </a:xfrm>
          <a:prstGeom prst="rect"/>
        </p:spPr>
        <p:txBody>
          <a:bodyPr anchor="ctr" bIns="45707" lIns="91412" rIns="91412" rtlCol="0" tIns="45707" vert="horz">
            <a:normAutofit/>
          </a:bodyPr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完成</a:t>
            </a:r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作业</a:t>
            </a:r>
            <a:r>
              <a:rPr altLang="zh-CN" b="1" dirty="0" sz="2400" lang="en-US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altLang="zh-CN" b="1" dirty="0" sz="2400" lang="en-US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大家</a:t>
            </a:r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辛苦</a:t>
            </a:r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了</a:t>
            </a:r>
            <a:r>
              <a:rPr altLang="zh-CN" b="1" dirty="0" sz="2400" lang="zh-CN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altLang="en-US" b="1" dirty="0" sz="2700" lang="zh-CN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after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435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367" id="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498" id="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498" id="10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49" id="11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23" id="12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0" id="13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24" id="14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5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24" id="16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7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24" id="18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0" id="19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24" id="2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0487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70" grpId="0"/>
    </p:bldLst>
  </p:timing>
</p:sld>
</file>

<file path=ppt/tags/tag1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2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3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4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5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6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7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8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ags/tag9.xml><?xml version="1.0" encoding="utf-8"?>
<p:tagLst xmlns:p="http://schemas.openxmlformats.org/presentationml/2006/main">
  <p:tag name="MH" val="20190416135204"/>
  <p:tag name="MH_LIBRARY" val="CONTENTS"/>
  <p:tag name="MH_TYPE" val="NUMBER"/>
  <p:tag name="ID" val="553525"/>
  <p:tag name="MH_ORDER" val="1"/>
</p:tagLst>
</file>

<file path=ppt/tags/tag10.xml><?xml version="1.0" encoding="utf-8"?>
<p:tagLst xmlns:p="http://schemas.openxmlformats.org/presentationml/2006/main">
  <p:tag name="MH" val="20190416135204"/>
  <p:tag name="MH_LIBRARY" val="CONTENTS"/>
  <p:tag name="MH_TYPE" val="ENTRY"/>
  <p:tag name="ID" val="553525"/>
  <p:tag name="MH_ORDER" val="1"/>
</p:tagLst>
</file>

<file path=ppt/theme/theme1.xml><?xml version="1.0" encoding="utf-8"?>
<a:theme xmlns:a="http://schemas.openxmlformats.org/drawingml/2006/main" name="7_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8100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</a:theme>
</file>

<file path=ppt/theme/theme2.xml><?xml version="1.0" encoding="utf-8"?>
<a:theme xmlns:a="http://schemas.openxmlformats.org/drawingml/2006/main" name="Office 主题​​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主题​​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PowerPoint 演示文稿</dc:title>
  <dc:creator>Administrator</dc:creator>
  <cp:lastModifiedBy>Administrator</cp:lastModifiedBy>
  <dcterms:created xsi:type="dcterms:W3CDTF">2014-11-26T09:03:00Z</dcterms:created>
  <dcterms:modified xsi:type="dcterms:W3CDTF">2020-03-24T12:58:03Z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2052-10.1.0.5458</vt:lpwstr>
  </property>
</Properties>
</file>