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61" r:id="rId2"/>
    <p:sldId id="262" r:id="rId3"/>
    <p:sldId id="256" r:id="rId4"/>
    <p:sldId id="257" r:id="rId5"/>
    <p:sldId id="258" r:id="rId6"/>
    <p:sldId id="259" r:id="rId7"/>
    <p:sldId id="260" r:id="rId8"/>
    <p:sldId id="263" r:id="rId9"/>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showOutlineIcons="0">
    <p:restoredLeft sz="15747" autoAdjust="0"/>
    <p:restoredTop sz="94660"/>
  </p:normalViewPr>
  <p:slideViewPr>
    <p:cSldViewPr>
      <p:cViewPr varScale="1">
        <p:scale>
          <a:sx n="69" d="100"/>
          <a:sy n="69" d="100"/>
        </p:scale>
        <p:origin x="-1192" y="-7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8" d="100"/>
          <a:sy n="68" d="100"/>
        </p:scale>
        <p:origin x="-3336"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5802047-42CD-47DF-992F-412261FBCA08}" type="datetimeFigureOut">
              <a:rPr lang="zh-CN" altLang="en-US" smtClean="0"/>
              <a:pPr/>
              <a:t>2018/7/11</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3D3BD22-D972-4B41-BC95-3FD5D326B06E}"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0C913308-F349-4B6D-A68A-DD1791B4A57B}" type="slidenum">
              <a:rPr lang="zh-CN" altLang="en-US" smtClean="0"/>
              <a:pPr/>
              <a:t>‹#›</a:t>
            </a:fld>
            <a:endParaRPr lang="zh-CN" altLang="en-US"/>
          </a:p>
        </p:txBody>
      </p:sp>
      <p:pic>
        <p:nvPicPr>
          <p:cNvPr id="1026" name="Picture 2" descr="C:\Documents and Settings\zd\桌面\图片\617.gif"/>
          <p:cNvPicPr>
            <a:picLocks noChangeAspect="1" noChangeArrowheads="1"/>
          </p:cNvPicPr>
          <p:nvPr userDrawn="1"/>
        </p:nvPicPr>
        <p:blipFill>
          <a:blip r:embed="rId2">
            <a:duotone>
              <a:schemeClr val="accent2">
                <a:shade val="45000"/>
                <a:satMod val="135000"/>
              </a:schemeClr>
              <a:prstClr val="white"/>
            </a:duotone>
          </a:blip>
          <a:srcRect/>
          <a:stretch>
            <a:fillRect/>
          </a:stretch>
        </p:blipFill>
        <p:spPr bwMode="auto">
          <a:xfrm>
            <a:off x="7604378" y="5500702"/>
            <a:ext cx="1539622" cy="1357298"/>
          </a:xfrm>
          <a:prstGeom prst="rect">
            <a:avLst/>
          </a:prstGeom>
          <a:noFill/>
        </p:spPr>
      </p:pic>
      <p:pic>
        <p:nvPicPr>
          <p:cNvPr id="6" name="Picture 2" descr="C:\Documents and Settings\zd\桌面\图片\617.gif"/>
          <p:cNvPicPr>
            <a:picLocks noChangeAspect="1" noChangeArrowheads="1"/>
          </p:cNvPicPr>
          <p:nvPr userDrawn="1"/>
        </p:nvPicPr>
        <p:blipFill>
          <a:blip r:embed="rId2">
            <a:duotone>
              <a:schemeClr val="accent2">
                <a:shade val="45000"/>
                <a:satMod val="135000"/>
              </a:schemeClr>
              <a:prstClr val="white"/>
            </a:duotone>
          </a:blip>
          <a:srcRect/>
          <a:stretch>
            <a:fillRect/>
          </a:stretch>
        </p:blipFill>
        <p:spPr bwMode="auto">
          <a:xfrm rot="10800000">
            <a:off x="-31" y="0"/>
            <a:ext cx="1539622" cy="1357298"/>
          </a:xfrm>
          <a:prstGeom prst="rect">
            <a:avLst/>
          </a:prstGeom>
          <a:noFill/>
        </p:spPr>
      </p:pic>
      <p:pic>
        <p:nvPicPr>
          <p:cNvPr id="9" name="Picture 3" descr="C:\Documents and Settings\zd\桌面\图片\589.gif"/>
          <p:cNvPicPr>
            <a:picLocks noChangeAspect="1" noChangeArrowheads="1"/>
          </p:cNvPicPr>
          <p:nvPr userDrawn="1"/>
        </p:nvPicPr>
        <p:blipFill>
          <a:blip r:embed="rId3">
            <a:duotone>
              <a:schemeClr val="accent5">
                <a:shade val="45000"/>
                <a:satMod val="135000"/>
              </a:schemeClr>
              <a:prstClr val="white"/>
            </a:duotone>
            <a:lum bright="10000"/>
          </a:blip>
          <a:srcRect/>
          <a:stretch>
            <a:fillRect/>
          </a:stretch>
        </p:blipFill>
        <p:spPr bwMode="auto">
          <a:xfrm rot="18201577">
            <a:off x="1553012" y="767201"/>
            <a:ext cx="2500330" cy="2500330"/>
          </a:xfrm>
          <a:prstGeom prst="rect">
            <a:avLst/>
          </a:prstGeom>
          <a:noFill/>
        </p:spPr>
      </p:pic>
      <p:pic>
        <p:nvPicPr>
          <p:cNvPr id="11" name="Picture 3" descr="C:\Documents and Settings\zd\桌面\图片\589.gif"/>
          <p:cNvPicPr>
            <a:picLocks noChangeAspect="1" noChangeArrowheads="1"/>
          </p:cNvPicPr>
          <p:nvPr userDrawn="1"/>
        </p:nvPicPr>
        <p:blipFill>
          <a:blip r:embed="rId3">
            <a:duotone>
              <a:schemeClr val="accent5">
                <a:shade val="45000"/>
                <a:satMod val="135000"/>
              </a:schemeClr>
              <a:prstClr val="white"/>
            </a:duotone>
            <a:lum bright="10000"/>
          </a:blip>
          <a:srcRect/>
          <a:stretch>
            <a:fillRect/>
          </a:stretch>
        </p:blipFill>
        <p:spPr bwMode="auto">
          <a:xfrm rot="3390992">
            <a:off x="482241" y="3875430"/>
            <a:ext cx="2500330" cy="2500330"/>
          </a:xfrm>
          <a:prstGeom prst="rect">
            <a:avLst/>
          </a:prstGeom>
          <a:noFill/>
        </p:spPr>
      </p:pic>
      <p:pic>
        <p:nvPicPr>
          <p:cNvPr id="12" name="Picture 3" descr="C:\Documents and Settings\zd\桌面\图片\589.gif"/>
          <p:cNvPicPr>
            <a:picLocks noChangeAspect="1" noChangeArrowheads="1"/>
          </p:cNvPicPr>
          <p:nvPr userDrawn="1"/>
        </p:nvPicPr>
        <p:blipFill>
          <a:blip r:embed="rId3">
            <a:duotone>
              <a:schemeClr val="accent5">
                <a:shade val="45000"/>
                <a:satMod val="135000"/>
              </a:schemeClr>
              <a:prstClr val="white"/>
            </a:duotone>
            <a:lum bright="10000"/>
          </a:blip>
          <a:srcRect r="-369" b="36457"/>
          <a:stretch>
            <a:fillRect/>
          </a:stretch>
        </p:blipFill>
        <p:spPr bwMode="auto">
          <a:xfrm rot="790470">
            <a:off x="4305719" y="2268515"/>
            <a:ext cx="4568781" cy="2892476"/>
          </a:xfrm>
          <a:prstGeom prst="rect">
            <a:avLst/>
          </a:prstGeom>
          <a:noFill/>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274638"/>
            <a:ext cx="6019800" cy="5851525"/>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C913308-F349-4B6D-A68A-DD1791B4A57B}" type="slidenum">
              <a:rPr lang="zh-CN" altLang="en-US" smtClean="0"/>
              <a:pPr/>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20CF-B880-4189-942D-D702A7CBA730}" type="datetimeFigureOut">
              <a:rPr lang="zh-CN" altLang="en-US" smtClean="0"/>
              <a:pPr/>
              <a:t>2018/7/11</a:t>
            </a:fld>
            <a:endParaRPr lang="zh-CN" altLang="en-US"/>
          </a:p>
        </p:txBody>
      </p:sp>
      <p:sp>
        <p:nvSpPr>
          <p:cNvPr id="5" name="页脚占位符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913308-F349-4B6D-A68A-DD1791B4A57B}"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9.gif"/><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2.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7.gif"/><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image" Target="../media/image16.gif"/><Relationship Id="rId2" Type="http://schemas.openxmlformats.org/officeDocument/2006/relationships/image" Target="../media/image2.gif"/><Relationship Id="rId1" Type="http://schemas.openxmlformats.org/officeDocument/2006/relationships/slideLayout" Target="../slideLayouts/slideLayout7.xml"/><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E:\初中电脑室\lyf\素材图片\图片\590.jpg"/>
          <p:cNvPicPr>
            <a:picLocks noChangeAspect="1" noChangeArrowheads="1"/>
          </p:cNvPicPr>
          <p:nvPr/>
        </p:nvPicPr>
        <p:blipFill>
          <a:blip r:embed="rId2"/>
          <a:srcRect/>
          <a:stretch>
            <a:fillRect/>
          </a:stretch>
        </p:blipFill>
        <p:spPr bwMode="auto">
          <a:xfrm flipH="1">
            <a:off x="0" y="0"/>
            <a:ext cx="9144000" cy="6858000"/>
          </a:xfrm>
          <a:prstGeom prst="rect">
            <a:avLst/>
          </a:prstGeom>
          <a:noFill/>
        </p:spPr>
      </p:pic>
      <p:pic>
        <p:nvPicPr>
          <p:cNvPr id="2" name="Picture 7" descr="http://www.sxzyd.net/UploadFiles/his/2010/8/2010081821224130950.jpg"/>
          <p:cNvPicPr>
            <a:picLocks noChangeAspect="1" noChangeArrowheads="1"/>
          </p:cNvPicPr>
          <p:nvPr/>
        </p:nvPicPr>
        <p:blipFill>
          <a:blip r:embed="rId3">
            <a:clrChange>
              <a:clrFrom>
                <a:srgbClr val="FFFFFF"/>
              </a:clrFrom>
              <a:clrTo>
                <a:srgbClr val="FFFFFF">
                  <a:alpha val="0"/>
                </a:srgbClr>
              </a:clrTo>
            </a:clrChange>
            <a:duotone>
              <a:schemeClr val="accent4">
                <a:shade val="45000"/>
                <a:satMod val="135000"/>
              </a:schemeClr>
              <a:prstClr val="white"/>
            </a:duotone>
          </a:blip>
          <a:srcRect/>
          <a:stretch>
            <a:fillRect/>
          </a:stretch>
        </p:blipFill>
        <p:spPr bwMode="auto">
          <a:xfrm>
            <a:off x="6072198" y="3643314"/>
            <a:ext cx="2826656" cy="2805614"/>
          </a:xfrm>
          <a:prstGeom prst="rect">
            <a:avLst/>
          </a:prstGeom>
          <a:noFill/>
        </p:spPr>
      </p:pic>
      <p:grpSp>
        <p:nvGrpSpPr>
          <p:cNvPr id="12" name="组合 11"/>
          <p:cNvGrpSpPr/>
          <p:nvPr/>
        </p:nvGrpSpPr>
        <p:grpSpPr>
          <a:xfrm>
            <a:off x="1428728" y="714356"/>
            <a:ext cx="2071702" cy="5773149"/>
            <a:chOff x="1492271" y="394266"/>
            <a:chExt cx="1785980" cy="5773149"/>
          </a:xfrm>
        </p:grpSpPr>
        <p:sp>
          <p:nvSpPr>
            <p:cNvPr id="3" name="矩形 2"/>
            <p:cNvSpPr/>
            <p:nvPr/>
          </p:nvSpPr>
          <p:spPr>
            <a:xfrm rot="21159340">
              <a:off x="1598900" y="394266"/>
              <a:ext cx="1034257" cy="1107996"/>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rPr>
                <a:t>世</a:t>
              </a:r>
              <a:endParaRPr lang="zh-CN" altLang="en-US" sz="66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endParaRPr>
            </a:p>
          </p:txBody>
        </p:sp>
        <p:sp>
          <p:nvSpPr>
            <p:cNvPr id="4" name="矩形 3"/>
            <p:cNvSpPr/>
            <p:nvPr/>
          </p:nvSpPr>
          <p:spPr>
            <a:xfrm rot="696407">
              <a:off x="2243994" y="1307137"/>
              <a:ext cx="1034257" cy="1107996"/>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rPr>
                <a:t>界</a:t>
              </a:r>
            </a:p>
          </p:txBody>
        </p:sp>
        <p:sp>
          <p:nvSpPr>
            <p:cNvPr id="5" name="矩形 4"/>
            <p:cNvSpPr/>
            <p:nvPr/>
          </p:nvSpPr>
          <p:spPr>
            <a:xfrm rot="21190543">
              <a:off x="2062397" y="4200903"/>
              <a:ext cx="1034257" cy="1107996"/>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rPr>
                <a:t>遗</a:t>
              </a:r>
            </a:p>
          </p:txBody>
        </p:sp>
        <p:sp>
          <p:nvSpPr>
            <p:cNvPr id="6" name="矩形 5"/>
            <p:cNvSpPr/>
            <p:nvPr/>
          </p:nvSpPr>
          <p:spPr>
            <a:xfrm rot="419161">
              <a:off x="1492271" y="5059419"/>
              <a:ext cx="1034257" cy="1107996"/>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rPr>
                <a:t>产</a:t>
              </a:r>
            </a:p>
          </p:txBody>
        </p:sp>
        <p:sp>
          <p:nvSpPr>
            <p:cNvPr id="10" name="矩形 9"/>
            <p:cNvSpPr/>
            <p:nvPr/>
          </p:nvSpPr>
          <p:spPr>
            <a:xfrm>
              <a:off x="1537479" y="2214554"/>
              <a:ext cx="1034257" cy="2123658"/>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zh-CN" altLang="en-US"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rPr>
                <a:t>文</a:t>
              </a:r>
              <a:endParaRPr lang="en-US" altLang="zh-CN"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endParaRPr>
            </a:p>
            <a:p>
              <a:pPr algn="ctr"/>
              <a:r>
                <a:rPr lang="zh-CN" altLang="en-US" sz="6600" b="1"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rPr>
                <a:t>化</a:t>
              </a:r>
              <a:endParaRPr lang="zh-CN" altLang="en-US" sz="6600" b="1"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glow rad="63500">
                    <a:schemeClr val="accent1">
                      <a:satMod val="175000"/>
                      <a:alpha val="40000"/>
                    </a:schemeClr>
                  </a:glow>
                  <a:outerShdw blurRad="88000" dist="50800" dir="5040000" algn="tl">
                    <a:schemeClr val="accent4">
                      <a:tint val="80000"/>
                      <a:satMod val="250000"/>
                      <a:alpha val="45000"/>
                    </a:schemeClr>
                  </a:outerShdw>
                </a:effectLst>
                <a:latin typeface="方正综艺简体" pitchFamily="2" charset="-122"/>
                <a:ea typeface="方正综艺简体" pitchFamily="2" charset="-122"/>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E:\初中电脑室\lyf\素材图片\图片\57.jpg"/>
          <p:cNvPicPr>
            <a:picLocks noChangeAspect="1" noChangeArrowheads="1"/>
          </p:cNvPicPr>
          <p:nvPr/>
        </p:nvPicPr>
        <p:blipFill>
          <a:blip r:embed="rId2"/>
          <a:srcRect/>
          <a:stretch>
            <a:fillRect/>
          </a:stretch>
        </p:blipFill>
        <p:spPr bwMode="auto">
          <a:xfrm>
            <a:off x="-27104" y="0"/>
            <a:ext cx="9171103" cy="6858000"/>
          </a:xfrm>
          <a:prstGeom prst="rect">
            <a:avLst/>
          </a:prstGeom>
          <a:noFill/>
        </p:spPr>
      </p:pic>
      <p:sp>
        <p:nvSpPr>
          <p:cNvPr id="2" name="矩形 1"/>
          <p:cNvSpPr/>
          <p:nvPr/>
        </p:nvSpPr>
        <p:spPr>
          <a:xfrm>
            <a:off x="2428860" y="500042"/>
            <a:ext cx="2710999" cy="1323439"/>
          </a:xfrm>
          <a:prstGeom prst="rect">
            <a:avLst/>
          </a:prstGeom>
          <a:noFill/>
        </p:spPr>
        <p:txBody>
          <a:bodyPr wrap="none" lIns="91440" tIns="45720" rIns="91440" bIns="45720">
            <a:spAutoFit/>
          </a:bodyPr>
          <a:lstStyle/>
          <a:p>
            <a:pPr algn="ctr"/>
            <a:r>
              <a:rPr lang="zh-CN" altLang="en-US" sz="80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rPr>
              <a:t>目  录</a:t>
            </a:r>
            <a:endParaRPr lang="zh-CN" altLang="en-US" sz="8000" b="1"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ndParaRPr>
          </a:p>
        </p:txBody>
      </p:sp>
      <p:pic>
        <p:nvPicPr>
          <p:cNvPr id="1026" name="Picture 2" descr="C:\Documents and Settings\zd\桌面\图片\472.gif"/>
          <p:cNvPicPr>
            <a:picLocks noChangeAspect="1" noChangeArrowheads="1"/>
          </p:cNvPicPr>
          <p:nvPr/>
        </p:nvPicPr>
        <p:blipFill>
          <a:blip r:embed="rId3"/>
          <a:srcRect/>
          <a:stretch>
            <a:fillRect/>
          </a:stretch>
        </p:blipFill>
        <p:spPr bwMode="auto">
          <a:xfrm>
            <a:off x="1820847" y="2302369"/>
            <a:ext cx="285752" cy="285752"/>
          </a:xfrm>
          <a:prstGeom prst="rect">
            <a:avLst/>
          </a:prstGeom>
          <a:noFill/>
        </p:spPr>
      </p:pic>
      <p:pic>
        <p:nvPicPr>
          <p:cNvPr id="4" name="Picture 2" descr="C:\Documents and Settings\zd\桌面\图片\472.gif"/>
          <p:cNvPicPr>
            <a:picLocks noChangeAspect="1" noChangeArrowheads="1"/>
          </p:cNvPicPr>
          <p:nvPr/>
        </p:nvPicPr>
        <p:blipFill>
          <a:blip r:embed="rId3"/>
          <a:srcRect/>
          <a:stretch>
            <a:fillRect/>
          </a:stretch>
        </p:blipFill>
        <p:spPr bwMode="auto">
          <a:xfrm>
            <a:off x="1820847" y="3016749"/>
            <a:ext cx="285752" cy="285752"/>
          </a:xfrm>
          <a:prstGeom prst="rect">
            <a:avLst/>
          </a:prstGeom>
          <a:noFill/>
        </p:spPr>
      </p:pic>
      <p:pic>
        <p:nvPicPr>
          <p:cNvPr id="5" name="Picture 2" descr="C:\Documents and Settings\zd\桌面\图片\472.gif"/>
          <p:cNvPicPr>
            <a:picLocks noChangeAspect="1" noChangeArrowheads="1"/>
          </p:cNvPicPr>
          <p:nvPr/>
        </p:nvPicPr>
        <p:blipFill>
          <a:blip r:embed="rId3"/>
          <a:srcRect/>
          <a:stretch>
            <a:fillRect/>
          </a:stretch>
        </p:blipFill>
        <p:spPr bwMode="auto">
          <a:xfrm>
            <a:off x="1820847" y="3731129"/>
            <a:ext cx="285752" cy="285752"/>
          </a:xfrm>
          <a:prstGeom prst="rect">
            <a:avLst/>
          </a:prstGeom>
          <a:noFill/>
        </p:spPr>
      </p:pic>
      <p:pic>
        <p:nvPicPr>
          <p:cNvPr id="6" name="Picture 2" descr="C:\Documents and Settings\zd\桌面\图片\472.gif"/>
          <p:cNvPicPr>
            <a:picLocks noChangeAspect="1" noChangeArrowheads="1"/>
          </p:cNvPicPr>
          <p:nvPr/>
        </p:nvPicPr>
        <p:blipFill>
          <a:blip r:embed="rId3"/>
          <a:srcRect/>
          <a:stretch>
            <a:fillRect/>
          </a:stretch>
        </p:blipFill>
        <p:spPr bwMode="auto">
          <a:xfrm>
            <a:off x="1820847" y="4445509"/>
            <a:ext cx="285752" cy="285752"/>
          </a:xfrm>
          <a:prstGeom prst="rect">
            <a:avLst/>
          </a:prstGeom>
          <a:noFill/>
        </p:spPr>
      </p:pic>
      <p:pic>
        <p:nvPicPr>
          <p:cNvPr id="7" name="Picture 2" descr="C:\Documents and Settings\zd\桌面\图片\472.gif"/>
          <p:cNvPicPr>
            <a:picLocks noChangeAspect="1" noChangeArrowheads="1"/>
          </p:cNvPicPr>
          <p:nvPr/>
        </p:nvPicPr>
        <p:blipFill>
          <a:blip r:embed="rId3"/>
          <a:srcRect/>
          <a:stretch>
            <a:fillRect/>
          </a:stretch>
        </p:blipFill>
        <p:spPr bwMode="auto">
          <a:xfrm>
            <a:off x="1820847" y="5231327"/>
            <a:ext cx="285752" cy="285752"/>
          </a:xfrm>
          <a:prstGeom prst="rect">
            <a:avLst/>
          </a:prstGeom>
          <a:noFill/>
        </p:spPr>
      </p:pic>
      <p:sp>
        <p:nvSpPr>
          <p:cNvPr id="9" name="矩形 8"/>
          <p:cNvSpPr/>
          <p:nvPr/>
        </p:nvSpPr>
        <p:spPr>
          <a:xfrm>
            <a:off x="2392351" y="2088055"/>
            <a:ext cx="3579826"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cap="none" spc="0" dirty="0" smtClean="0">
                <a:ln w="11430"/>
                <a:solidFill>
                  <a:schemeClr val="accent6">
                    <a:lumMod val="75000"/>
                  </a:schemeClr>
                </a:solidFill>
                <a:effectLst>
                  <a:outerShdw blurRad="80000" dist="40000" dir="5040000" algn="tl">
                    <a:srgbClr val="000000">
                      <a:alpha val="30000"/>
                    </a:srgbClr>
                  </a:outerShdw>
                </a:effectLst>
                <a:latin typeface="+mj-ea"/>
                <a:ea typeface="+mj-ea"/>
              </a:rPr>
              <a:t>世界遗产简介</a:t>
            </a:r>
            <a:endParaRPr lang="zh-CN" altLang="en-US" sz="4400" b="1" cap="none" spc="0" dirty="0">
              <a:ln w="11430"/>
              <a:solidFill>
                <a:schemeClr val="accent6">
                  <a:lumMod val="75000"/>
                </a:schemeClr>
              </a:solidFill>
              <a:effectLst>
                <a:outerShdw blurRad="80000" dist="40000" dir="5040000" algn="tl">
                  <a:srgbClr val="000000">
                    <a:alpha val="30000"/>
                  </a:srgbClr>
                </a:outerShdw>
              </a:effectLst>
              <a:latin typeface="+mj-ea"/>
              <a:ea typeface="+mj-ea"/>
            </a:endParaRPr>
          </a:p>
        </p:txBody>
      </p:sp>
      <p:sp>
        <p:nvSpPr>
          <p:cNvPr id="10" name="矩形 9"/>
          <p:cNvSpPr/>
          <p:nvPr/>
        </p:nvSpPr>
        <p:spPr>
          <a:xfrm>
            <a:off x="2392351" y="2818812"/>
            <a:ext cx="3579826"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cap="none" spc="0" dirty="0" smtClean="0">
                <a:ln w="11430"/>
                <a:solidFill>
                  <a:schemeClr val="accent3">
                    <a:lumMod val="75000"/>
                  </a:schemeClr>
                </a:solidFill>
                <a:effectLst>
                  <a:outerShdw blurRad="80000" dist="40000" dir="5040000" algn="tl">
                    <a:srgbClr val="000000">
                      <a:alpha val="30000"/>
                    </a:srgbClr>
                  </a:outerShdw>
                </a:effectLst>
                <a:latin typeface="+mj-ea"/>
                <a:ea typeface="+mj-ea"/>
              </a:rPr>
              <a:t>纪伊山脉圣地</a:t>
            </a:r>
            <a:endParaRPr lang="zh-CN" altLang="en-US" sz="4400" b="1" cap="none" spc="0" dirty="0">
              <a:ln w="11430"/>
              <a:solidFill>
                <a:schemeClr val="accent3">
                  <a:lumMod val="75000"/>
                </a:schemeClr>
              </a:solidFill>
              <a:effectLst>
                <a:outerShdw blurRad="80000" dist="40000" dir="5040000" algn="tl">
                  <a:srgbClr val="000000">
                    <a:alpha val="30000"/>
                  </a:srgbClr>
                </a:outerShdw>
              </a:effectLst>
              <a:latin typeface="+mj-ea"/>
              <a:ea typeface="+mj-ea"/>
            </a:endParaRPr>
          </a:p>
        </p:txBody>
      </p:sp>
      <p:sp>
        <p:nvSpPr>
          <p:cNvPr id="11" name="矩形 10"/>
          <p:cNvSpPr/>
          <p:nvPr/>
        </p:nvSpPr>
        <p:spPr>
          <a:xfrm>
            <a:off x="2392351" y="3533192"/>
            <a:ext cx="3013967"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cap="none" spc="0" dirty="0" smtClean="0">
                <a:ln w="11430"/>
                <a:solidFill>
                  <a:schemeClr val="accent5">
                    <a:lumMod val="75000"/>
                  </a:schemeClr>
                </a:solidFill>
                <a:effectLst>
                  <a:outerShdw blurRad="80000" dist="40000" dir="5040000" algn="tl">
                    <a:srgbClr val="000000">
                      <a:alpha val="30000"/>
                    </a:srgbClr>
                  </a:outerShdw>
                </a:effectLst>
                <a:latin typeface="+mj-ea"/>
                <a:ea typeface="+mj-ea"/>
              </a:rPr>
              <a:t>卡尔顿园林</a:t>
            </a:r>
            <a:endParaRPr lang="zh-CN" altLang="en-US" sz="4400" b="1" cap="none" spc="0" dirty="0">
              <a:ln w="11430"/>
              <a:solidFill>
                <a:schemeClr val="accent5">
                  <a:lumMod val="75000"/>
                </a:schemeClr>
              </a:solidFill>
              <a:effectLst>
                <a:outerShdw blurRad="80000" dist="40000" dir="5040000" algn="tl">
                  <a:srgbClr val="000000">
                    <a:alpha val="30000"/>
                  </a:srgbClr>
                </a:outerShdw>
              </a:effectLst>
              <a:latin typeface="+mj-ea"/>
              <a:ea typeface="+mj-ea"/>
            </a:endParaRPr>
          </a:p>
        </p:txBody>
      </p:sp>
      <p:sp>
        <p:nvSpPr>
          <p:cNvPr id="12" name="矩形 11"/>
          <p:cNvSpPr/>
          <p:nvPr/>
        </p:nvSpPr>
        <p:spPr>
          <a:xfrm>
            <a:off x="2392351" y="4319010"/>
            <a:ext cx="6537367"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dirty="0" smtClean="0">
                <a:ln w="11430"/>
                <a:solidFill>
                  <a:schemeClr val="accent2">
                    <a:lumMod val="60000"/>
                    <a:lumOff val="40000"/>
                  </a:schemeClr>
                </a:solidFill>
                <a:effectLst>
                  <a:outerShdw blurRad="80000" dist="40000" dir="5040000" algn="tl">
                    <a:srgbClr val="000000">
                      <a:alpha val="30000"/>
                    </a:srgbClr>
                  </a:outerShdw>
                </a:effectLst>
              </a:rPr>
              <a:t>法国圣米歇尔山及其海湾 </a:t>
            </a:r>
            <a:endParaRPr lang="zh-CN" altLang="en-US" sz="4400" b="1" dirty="0">
              <a:ln w="11430"/>
              <a:solidFill>
                <a:schemeClr val="accent2">
                  <a:lumMod val="60000"/>
                  <a:lumOff val="40000"/>
                </a:schemeClr>
              </a:solidFill>
              <a:effectLst>
                <a:outerShdw blurRad="80000" dist="40000" dir="5040000" algn="tl">
                  <a:srgbClr val="000000">
                    <a:alpha val="30000"/>
                  </a:srgbClr>
                </a:outerShdw>
              </a:effectLst>
            </a:endParaRPr>
          </a:p>
        </p:txBody>
      </p:sp>
      <p:sp>
        <p:nvSpPr>
          <p:cNvPr id="13" name="矩形 12"/>
          <p:cNvSpPr/>
          <p:nvPr/>
        </p:nvSpPr>
        <p:spPr>
          <a:xfrm>
            <a:off x="2392351" y="5017013"/>
            <a:ext cx="1316386"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ea"/>
                <a:ea typeface="+mj-ea"/>
              </a:rPr>
              <a:t>泰山</a:t>
            </a:r>
            <a:endParaRPr lang="zh-CN" altLang="en-US" sz="44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latin typeface="+mj-ea"/>
              <a:ea typeface="+mj-ea"/>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矩形 28"/>
          <p:cNvSpPr/>
          <p:nvPr/>
        </p:nvSpPr>
        <p:spPr>
          <a:xfrm>
            <a:off x="4929190" y="4143380"/>
            <a:ext cx="571504" cy="2357454"/>
          </a:xfrm>
          <a:prstGeom prst="rect">
            <a:avLst/>
          </a:prstGeom>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2" name="矩形 1"/>
          <p:cNvSpPr/>
          <p:nvPr/>
        </p:nvSpPr>
        <p:spPr>
          <a:xfrm>
            <a:off x="571472" y="142852"/>
            <a:ext cx="3286148" cy="923330"/>
          </a:xfrm>
          <a:prstGeom prst="rect">
            <a:avLst/>
          </a:prstGeom>
          <a:noFill/>
        </p:spPr>
        <p:txBody>
          <a:bodyPr wrap="square" lIns="91440" tIns="45720" rIns="91440" bIns="45720">
            <a:spAutoFit/>
          </a:bodyPr>
          <a:lstStyle/>
          <a:p>
            <a:pPr algn="ctr"/>
            <a:r>
              <a:rPr lang="zh-CN" altLang="en-US" sz="5400" b="1" dirty="0" smtClean="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01600">
                    <a:schemeClr val="accent6">
                      <a:satMod val="175000"/>
                      <a:alpha val="40000"/>
                    </a:schemeClr>
                  </a:glow>
                  <a:innerShdw blurRad="69850" dist="43180" dir="5400000">
                    <a:srgbClr val="000000">
                      <a:alpha val="65000"/>
                    </a:srgbClr>
                  </a:innerShdw>
                </a:effectLst>
              </a:rPr>
              <a:t>世界遗产</a:t>
            </a:r>
            <a:endParaRPr lang="zh-CN" altLang="en-US" sz="5400" b="1" dirty="0">
              <a:ln w="1905"/>
              <a:gradFill>
                <a:gsLst>
                  <a:gs pos="0">
                    <a:schemeClr val="accent6">
                      <a:shade val="20000"/>
                      <a:satMod val="200000"/>
                    </a:schemeClr>
                  </a:gs>
                  <a:gs pos="78000">
                    <a:schemeClr val="accent6">
                      <a:tint val="90000"/>
                      <a:shade val="89000"/>
                      <a:satMod val="220000"/>
                    </a:schemeClr>
                  </a:gs>
                  <a:gs pos="100000">
                    <a:schemeClr val="accent6">
                      <a:tint val="12000"/>
                      <a:satMod val="255000"/>
                    </a:schemeClr>
                  </a:gs>
                </a:gsLst>
                <a:lin ang="5400000"/>
              </a:gradFill>
              <a:effectLst>
                <a:glow rad="101600">
                  <a:schemeClr val="accent6">
                    <a:satMod val="175000"/>
                    <a:alpha val="40000"/>
                  </a:schemeClr>
                </a:glow>
                <a:innerShdw blurRad="69850" dist="43180" dir="5400000">
                  <a:srgbClr val="000000">
                    <a:alpha val="65000"/>
                  </a:srgbClr>
                </a:innerShdw>
              </a:effectLst>
            </a:endParaRPr>
          </a:p>
        </p:txBody>
      </p:sp>
      <p:cxnSp>
        <p:nvCxnSpPr>
          <p:cNvPr id="17" name="直接连接符 16"/>
          <p:cNvCxnSpPr/>
          <p:nvPr/>
        </p:nvCxnSpPr>
        <p:spPr>
          <a:xfrm rot="16200000" flipH="1">
            <a:off x="3643306" y="4214818"/>
            <a:ext cx="4643470" cy="71438"/>
          </a:xfrm>
          <a:prstGeom prst="line">
            <a:avLst/>
          </a:prstGeom>
          <a:ln w="66675"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rot="16200000" flipH="1">
            <a:off x="4000496" y="2428868"/>
            <a:ext cx="4643470" cy="71438"/>
          </a:xfrm>
          <a:prstGeom prst="line">
            <a:avLst/>
          </a:prstGeom>
          <a:ln w="69850" cap="rnd">
            <a:solidFill>
              <a:srgbClr val="7030A0"/>
            </a:solidFill>
            <a:prstDash val="sysDot"/>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1373601" y="1214423"/>
            <a:ext cx="4357718" cy="2887009"/>
          </a:xfrm>
          <a:prstGeom prst="rect">
            <a:avLst/>
          </a:prstGeom>
          <a:noFill/>
          <a:ln>
            <a:noFill/>
          </a:ln>
        </p:spPr>
        <p:txBody>
          <a:bodyPr wrap="square" rtlCol="0">
            <a:spAutoFit/>
          </a:bodyPr>
          <a:lstStyle/>
          <a:p>
            <a:pPr>
              <a:lnSpc>
                <a:spcPts val="2200"/>
              </a:lnSpc>
            </a:pPr>
            <a:r>
              <a:rPr lang="zh-CN" altLang="en-US" sz="1400" dirty="0" smtClean="0"/>
              <a:t>         世界文化遗产，是一项由联合国发起、联合国教育科学文化组织负责执行的国际公约建制，以保存对全世界人类都具有杰出普遍性价值的自然或文化处所为目的。世界文化遗产是文化的保护与传承的最高等级，世界文化遗产属于世界遗产范畴。</a:t>
            </a:r>
          </a:p>
          <a:p>
            <a:pPr>
              <a:lnSpc>
                <a:spcPts val="2200"/>
              </a:lnSpc>
            </a:pPr>
            <a:r>
              <a:rPr lang="zh-CN" altLang="en-US" sz="1400" dirty="0" smtClean="0"/>
              <a:t>          世界遗产分为世界文化遗产、世界文化景观遗产、世界文化与自然双重遗产、世界自然遗产</a:t>
            </a:r>
            <a:r>
              <a:rPr lang="en-US" sz="1400" dirty="0" smtClean="0"/>
              <a:t>4</a:t>
            </a:r>
            <a:r>
              <a:rPr lang="zh-CN" altLang="en-US" sz="1400" dirty="0" smtClean="0"/>
              <a:t>类。国际文化纪念物与历史场所委员会等非政府组织作为联合国教科文组织的协力组织，参与世界遗产的甄选、管理与保护工作。</a:t>
            </a:r>
            <a:endParaRPr lang="zh-CN" altLang="en-US" sz="1400" dirty="0"/>
          </a:p>
        </p:txBody>
      </p:sp>
      <p:cxnSp>
        <p:nvCxnSpPr>
          <p:cNvPr id="27" name="直接连接符 26"/>
          <p:cNvCxnSpPr/>
          <p:nvPr/>
        </p:nvCxnSpPr>
        <p:spPr>
          <a:xfrm rot="5400000">
            <a:off x="87717" y="3000373"/>
            <a:ext cx="2286016" cy="1588"/>
          </a:xfrm>
          <a:prstGeom prst="line">
            <a:avLst/>
          </a:prstGeom>
          <a:ln w="60325" cap="rnd" cmpd="dbl">
            <a:solidFill>
              <a:schemeClr val="accent6">
                <a:lumMod val="40000"/>
                <a:lumOff val="60000"/>
              </a:schemeClr>
            </a:solidFill>
            <a:prstDash val="soli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1230725" y="4143381"/>
            <a:ext cx="2571768" cy="1588"/>
          </a:xfrm>
          <a:prstGeom prst="line">
            <a:avLst/>
          </a:prstGeom>
          <a:ln w="53975" cap="rnd" cmpd="dbl">
            <a:solidFill>
              <a:schemeClr val="accent6">
                <a:lumMod val="60000"/>
                <a:lumOff val="40000"/>
              </a:schemeClr>
            </a:solidFill>
            <a:prstDash val="solid"/>
          </a:ln>
        </p:spPr>
        <p:style>
          <a:lnRef idx="1">
            <a:schemeClr val="accent1"/>
          </a:lnRef>
          <a:fillRef idx="0">
            <a:schemeClr val="accent1"/>
          </a:fillRef>
          <a:effectRef idx="0">
            <a:schemeClr val="accent1"/>
          </a:effectRef>
          <a:fontRef idx="minor">
            <a:schemeClr val="tx1"/>
          </a:fontRef>
        </p:style>
      </p:cxnSp>
      <p:pic>
        <p:nvPicPr>
          <p:cNvPr id="3075" name="Picture 3" descr="C:\Documents and Settings\zd\桌面\图片\571.gif"/>
          <p:cNvPicPr>
            <a:picLocks noChangeAspect="1" noChangeArrowheads="1" noCrop="1"/>
          </p:cNvPicPr>
          <p:nvPr/>
        </p:nvPicPr>
        <p:blipFill>
          <a:blip r:embed="rId2"/>
          <a:srcRect/>
          <a:stretch>
            <a:fillRect/>
          </a:stretch>
        </p:blipFill>
        <p:spPr bwMode="auto">
          <a:xfrm>
            <a:off x="3945369" y="3857629"/>
            <a:ext cx="571503" cy="500065"/>
          </a:xfrm>
          <a:prstGeom prst="rect">
            <a:avLst/>
          </a:prstGeom>
          <a:noFill/>
        </p:spPr>
      </p:pic>
      <p:sp>
        <p:nvSpPr>
          <p:cNvPr id="21" name="TextBox 20"/>
          <p:cNvSpPr txBox="1"/>
          <p:nvPr/>
        </p:nvSpPr>
        <p:spPr>
          <a:xfrm>
            <a:off x="357158" y="4510169"/>
            <a:ext cx="4500594" cy="2062103"/>
          </a:xfrm>
          <a:prstGeom prst="rect">
            <a:avLst/>
          </a:prstGeom>
          <a:noFill/>
        </p:spPr>
        <p:txBody>
          <a:bodyPr wrap="square" rtlCol="0">
            <a:spAutoFit/>
          </a:bodyPr>
          <a:lstStyle/>
          <a:p>
            <a:pPr>
              <a:lnSpc>
                <a:spcPts val="2200"/>
              </a:lnSpc>
            </a:pPr>
            <a:r>
              <a:rPr lang="zh-CN" altLang="en-US" sz="1600" dirty="0" smtClean="0"/>
              <a:t>                               世界遗产公约的标志（左图），              </a:t>
            </a:r>
            <a:endParaRPr lang="en-US" altLang="zh-CN" sz="1600" dirty="0" smtClean="0"/>
          </a:p>
          <a:p>
            <a:pPr>
              <a:lnSpc>
                <a:spcPts val="2200"/>
              </a:lnSpc>
            </a:pPr>
            <a:r>
              <a:rPr lang="en-US" altLang="zh-CN" sz="1600" dirty="0" smtClean="0"/>
              <a:t>                               </a:t>
            </a:r>
            <a:r>
              <a:rPr lang="zh-CN" altLang="en-US" sz="1600" dirty="0" smtClean="0"/>
              <a:t>它象征着文化遗产与自然遗产之   </a:t>
            </a:r>
            <a:endParaRPr lang="en-US" altLang="zh-CN" sz="1600" dirty="0" smtClean="0"/>
          </a:p>
          <a:p>
            <a:pPr>
              <a:lnSpc>
                <a:spcPts val="2200"/>
              </a:lnSpc>
            </a:pPr>
            <a:r>
              <a:rPr lang="en-US" altLang="zh-CN" sz="1600" dirty="0" smtClean="0"/>
              <a:t>                               </a:t>
            </a:r>
            <a:r>
              <a:rPr lang="zh-CN" altLang="en-US" sz="1600" dirty="0" smtClean="0"/>
              <a:t>间相互依存的关系。中央的正方</a:t>
            </a:r>
            <a:endParaRPr lang="en-US" altLang="zh-CN" sz="1600" dirty="0" smtClean="0"/>
          </a:p>
          <a:p>
            <a:pPr>
              <a:lnSpc>
                <a:spcPts val="2200"/>
              </a:lnSpc>
            </a:pPr>
            <a:r>
              <a:rPr lang="en-US" altLang="zh-CN" sz="1600" dirty="0" smtClean="0"/>
              <a:t>                               </a:t>
            </a:r>
            <a:r>
              <a:rPr lang="zh-CN" altLang="en-US" sz="1600" dirty="0" smtClean="0"/>
              <a:t>形是人类创造的形状，圆圈代表 </a:t>
            </a:r>
            <a:endParaRPr lang="en-US" altLang="zh-CN" sz="1600" dirty="0" smtClean="0"/>
          </a:p>
          <a:p>
            <a:pPr>
              <a:lnSpc>
                <a:spcPts val="2200"/>
              </a:lnSpc>
            </a:pPr>
            <a:r>
              <a:rPr lang="en-US" altLang="zh-CN" sz="1600" dirty="0" smtClean="0"/>
              <a:t>                               </a:t>
            </a:r>
            <a:r>
              <a:rPr lang="zh-CN" altLang="en-US" sz="1600" dirty="0" smtClean="0"/>
              <a:t>大自然，两者密切相连。这个标志呈圆形，既象征全世界，也象征着要进行保护。</a:t>
            </a:r>
          </a:p>
          <a:p>
            <a:endParaRPr lang="zh-CN" altLang="en-US" dirty="0"/>
          </a:p>
        </p:txBody>
      </p:sp>
      <p:sp>
        <p:nvSpPr>
          <p:cNvPr id="2051" name="AutoShape 3" descr="http://img0.imgtn.bdimg.com/it/u=732099348,1913787588&amp;fm=27&amp;gp=0.jpg"/>
          <p:cNvSpPr>
            <a:spLocks noChangeAspect="1" noChangeArrowheads="1"/>
          </p:cNvSpPr>
          <p:nvPr/>
        </p:nvSpPr>
        <p:spPr bwMode="auto">
          <a:xfrm>
            <a:off x="666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sp>
        <p:nvSpPr>
          <p:cNvPr id="2053" name="AutoShape 5" descr="http://img0.imgtn.bdimg.com/it/u=732099348,1913787588&amp;fm=27&amp;gp=0.jpg"/>
          <p:cNvSpPr>
            <a:spLocks noChangeAspect="1" noChangeArrowheads="1"/>
          </p:cNvSpPr>
          <p:nvPr/>
        </p:nvSpPr>
        <p:spPr bwMode="auto">
          <a:xfrm>
            <a:off x="0" y="-152401"/>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zh-CN" altLang="en-US"/>
          </a:p>
        </p:txBody>
      </p:sp>
      <p:pic>
        <p:nvPicPr>
          <p:cNvPr id="2055" name="Picture 7" descr="http://www.sxzyd.net/UploadFiles/his/2010/8/2010081821224130950.jpg"/>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85720" y="4429132"/>
            <a:ext cx="1463440" cy="1452546"/>
          </a:xfrm>
          <a:prstGeom prst="rect">
            <a:avLst/>
          </a:prstGeom>
          <a:noFill/>
        </p:spPr>
      </p:pic>
      <p:sp>
        <p:nvSpPr>
          <p:cNvPr id="26" name="矩形 25"/>
          <p:cNvSpPr/>
          <p:nvPr/>
        </p:nvSpPr>
        <p:spPr>
          <a:xfrm>
            <a:off x="4857752" y="4254065"/>
            <a:ext cx="785818" cy="2246769"/>
          </a:xfrm>
          <a:prstGeom prst="rect">
            <a:avLst/>
          </a:prstGeom>
          <a:noFill/>
        </p:spPr>
        <p:txBody>
          <a:bodyPr wrap="square" lIns="91440" tIns="45720" rIns="91440" bIns="45720">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algn="ctr">
              <a:lnSpc>
                <a:spcPts val="2400"/>
              </a:lnSpc>
            </a:pPr>
            <a:r>
              <a:rPr lang="zh-CN" altLang="en-US" sz="2800" b="1" cap="all" spc="0" dirty="0" smtClean="0">
                <a:ln/>
                <a:solidFill>
                  <a:schemeClr val="accent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世界遗产的标志</a:t>
            </a:r>
            <a:endParaRPr lang="zh-CN" altLang="en-US" sz="2800" b="1" cap="all" spc="0" dirty="0">
              <a:ln/>
              <a:solidFill>
                <a:schemeClr val="accent2">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057" name="Picture 9" descr="http://pic.baike.soso.com/p/20140326/20140326164448-431980037.jpg"/>
          <p:cNvPicPr>
            <a:picLocks noChangeAspect="1" noChangeArrowheads="1"/>
          </p:cNvPicPr>
          <p:nvPr/>
        </p:nvPicPr>
        <p:blipFill>
          <a:blip r:embed="rId4"/>
          <a:srcRect t="20716"/>
          <a:stretch>
            <a:fillRect/>
          </a:stretch>
        </p:blipFill>
        <p:spPr bwMode="auto">
          <a:xfrm>
            <a:off x="4500562" y="71414"/>
            <a:ext cx="1285884" cy="1230321"/>
          </a:xfrm>
          <a:prstGeom prst="rect">
            <a:avLst/>
          </a:prstGeom>
          <a:ln>
            <a:noFill/>
          </a:ln>
          <a:effectLst>
            <a:softEdge rad="112500"/>
          </a:effectLst>
        </p:spPr>
      </p:pic>
      <p:grpSp>
        <p:nvGrpSpPr>
          <p:cNvPr id="33" name="组合 32"/>
          <p:cNvGrpSpPr/>
          <p:nvPr/>
        </p:nvGrpSpPr>
        <p:grpSpPr>
          <a:xfrm>
            <a:off x="5929322" y="285728"/>
            <a:ext cx="785818" cy="785818"/>
            <a:chOff x="6215074" y="357166"/>
            <a:chExt cx="785818" cy="785818"/>
          </a:xfrm>
        </p:grpSpPr>
        <p:sp>
          <p:nvSpPr>
            <p:cNvPr id="31" name="菱形 30"/>
            <p:cNvSpPr/>
            <p:nvPr/>
          </p:nvSpPr>
          <p:spPr>
            <a:xfrm>
              <a:off x="6215074" y="357166"/>
              <a:ext cx="785818" cy="785818"/>
            </a:xfrm>
            <a:prstGeom prst="diamond">
              <a:avLst/>
            </a:prstGeom>
            <a:ln/>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a:p>
          </p:txBody>
        </p:sp>
        <p:sp>
          <p:nvSpPr>
            <p:cNvPr id="32" name="矩形 31"/>
            <p:cNvSpPr/>
            <p:nvPr/>
          </p:nvSpPr>
          <p:spPr>
            <a:xfrm>
              <a:off x="6281520" y="428604"/>
              <a:ext cx="719372" cy="646331"/>
            </a:xfrm>
            <a:prstGeom prst="rect">
              <a:avLst/>
            </a:prstGeom>
            <a:noFill/>
          </p:spPr>
          <p:txBody>
            <a:bodyPr wrap="square" lIns="91440" tIns="45720" rIns="91440" bIns="45720">
              <a:spAutoFit/>
            </a:bodyPr>
            <a:lstStyle/>
            <a:p>
              <a:pPr algn="ctr"/>
              <a:r>
                <a:rPr lang="zh-CN" altLang="en-US" sz="3600" b="1" cap="all" spc="0"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rPr>
                <a:t>中</a:t>
              </a:r>
              <a:endParaRPr lang="zh-CN" altLang="en-US" sz="3600" b="1" cap="all" spc="0"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endParaRPr>
            </a:p>
          </p:txBody>
        </p:sp>
      </p:grpSp>
      <p:grpSp>
        <p:nvGrpSpPr>
          <p:cNvPr id="34" name="组合 33"/>
          <p:cNvGrpSpPr/>
          <p:nvPr/>
        </p:nvGrpSpPr>
        <p:grpSpPr>
          <a:xfrm>
            <a:off x="5929322" y="1000108"/>
            <a:ext cx="785818" cy="785818"/>
            <a:chOff x="6215074" y="357166"/>
            <a:chExt cx="785818" cy="785818"/>
          </a:xfrm>
        </p:grpSpPr>
        <p:sp>
          <p:nvSpPr>
            <p:cNvPr id="35" name="菱形 34"/>
            <p:cNvSpPr/>
            <p:nvPr/>
          </p:nvSpPr>
          <p:spPr>
            <a:xfrm>
              <a:off x="6215074" y="357166"/>
              <a:ext cx="785818" cy="785818"/>
            </a:xfrm>
            <a:prstGeom prst="diamond">
              <a:avLst/>
            </a:prstGeom>
            <a:ln/>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a:p>
          </p:txBody>
        </p:sp>
        <p:sp>
          <p:nvSpPr>
            <p:cNvPr id="43" name="矩形 42"/>
            <p:cNvSpPr/>
            <p:nvPr/>
          </p:nvSpPr>
          <p:spPr>
            <a:xfrm>
              <a:off x="6281520" y="428604"/>
              <a:ext cx="719372" cy="646331"/>
            </a:xfrm>
            <a:prstGeom prst="rect">
              <a:avLst/>
            </a:prstGeom>
            <a:noFill/>
          </p:spPr>
          <p:txBody>
            <a:bodyPr wrap="square" lIns="91440" tIns="45720" rIns="91440" bIns="45720">
              <a:spAutoFit/>
            </a:bodyPr>
            <a:lstStyle/>
            <a:p>
              <a:pPr algn="ctr"/>
              <a:r>
                <a:rPr lang="zh-CN" altLang="en-US" sz="3600" b="1" cap="all"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rPr>
                <a:t>国</a:t>
              </a:r>
              <a:endParaRPr lang="zh-CN" altLang="en-US" sz="3600" b="1" cap="all" spc="0"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endParaRPr>
            </a:p>
          </p:txBody>
        </p:sp>
      </p:grpSp>
      <p:grpSp>
        <p:nvGrpSpPr>
          <p:cNvPr id="44" name="组合 43"/>
          <p:cNvGrpSpPr/>
          <p:nvPr/>
        </p:nvGrpSpPr>
        <p:grpSpPr>
          <a:xfrm>
            <a:off x="5929322" y="1714488"/>
            <a:ext cx="785818" cy="785818"/>
            <a:chOff x="6215074" y="357166"/>
            <a:chExt cx="785818" cy="785818"/>
          </a:xfrm>
        </p:grpSpPr>
        <p:sp>
          <p:nvSpPr>
            <p:cNvPr id="45" name="菱形 44"/>
            <p:cNvSpPr/>
            <p:nvPr/>
          </p:nvSpPr>
          <p:spPr>
            <a:xfrm>
              <a:off x="6215074" y="357166"/>
              <a:ext cx="785818" cy="785818"/>
            </a:xfrm>
            <a:prstGeom prst="diamond">
              <a:avLst/>
            </a:prstGeom>
            <a:ln/>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a:p>
          </p:txBody>
        </p:sp>
        <p:sp>
          <p:nvSpPr>
            <p:cNvPr id="46" name="矩形 45"/>
            <p:cNvSpPr/>
            <p:nvPr/>
          </p:nvSpPr>
          <p:spPr>
            <a:xfrm>
              <a:off x="6281520" y="428604"/>
              <a:ext cx="719372" cy="646331"/>
            </a:xfrm>
            <a:prstGeom prst="rect">
              <a:avLst/>
            </a:prstGeom>
            <a:noFill/>
          </p:spPr>
          <p:txBody>
            <a:bodyPr wrap="square" lIns="91440" tIns="45720" rIns="91440" bIns="45720">
              <a:spAutoFit/>
            </a:bodyPr>
            <a:lstStyle/>
            <a:p>
              <a:pPr algn="ctr"/>
              <a:r>
                <a:rPr lang="zh-CN" altLang="en-US" sz="3600" b="1" cap="all" spc="0"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rPr>
                <a:t>的</a:t>
              </a:r>
              <a:endParaRPr lang="zh-CN" altLang="en-US" sz="3600" b="1" cap="all" spc="0"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endParaRPr>
            </a:p>
          </p:txBody>
        </p:sp>
      </p:grpSp>
      <p:grpSp>
        <p:nvGrpSpPr>
          <p:cNvPr id="47" name="组合 46"/>
          <p:cNvGrpSpPr/>
          <p:nvPr/>
        </p:nvGrpSpPr>
        <p:grpSpPr>
          <a:xfrm>
            <a:off x="5929322" y="2428868"/>
            <a:ext cx="785818" cy="785818"/>
            <a:chOff x="6215074" y="357166"/>
            <a:chExt cx="785818" cy="785818"/>
          </a:xfrm>
        </p:grpSpPr>
        <p:sp>
          <p:nvSpPr>
            <p:cNvPr id="48" name="菱形 47"/>
            <p:cNvSpPr/>
            <p:nvPr/>
          </p:nvSpPr>
          <p:spPr>
            <a:xfrm>
              <a:off x="6215074" y="357166"/>
              <a:ext cx="785818" cy="785818"/>
            </a:xfrm>
            <a:prstGeom prst="diamond">
              <a:avLst/>
            </a:prstGeom>
            <a:ln/>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a:p>
          </p:txBody>
        </p:sp>
        <p:sp>
          <p:nvSpPr>
            <p:cNvPr id="49" name="矩形 48"/>
            <p:cNvSpPr/>
            <p:nvPr/>
          </p:nvSpPr>
          <p:spPr>
            <a:xfrm>
              <a:off x="6281520" y="428604"/>
              <a:ext cx="719372" cy="646331"/>
            </a:xfrm>
            <a:prstGeom prst="rect">
              <a:avLst/>
            </a:prstGeom>
            <a:noFill/>
          </p:spPr>
          <p:txBody>
            <a:bodyPr wrap="square" lIns="91440" tIns="45720" rIns="91440" bIns="45720">
              <a:spAutoFit/>
            </a:bodyPr>
            <a:lstStyle/>
            <a:p>
              <a:pPr algn="ctr"/>
              <a:r>
                <a:rPr lang="zh-CN" altLang="en-US" sz="3600" b="1" cap="all" spc="0"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rPr>
                <a:t>加</a:t>
              </a:r>
              <a:endParaRPr lang="zh-CN" altLang="en-US" sz="3600" b="1" cap="all" spc="0"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endParaRPr>
            </a:p>
          </p:txBody>
        </p:sp>
      </p:grpSp>
      <p:grpSp>
        <p:nvGrpSpPr>
          <p:cNvPr id="50" name="组合 49"/>
          <p:cNvGrpSpPr/>
          <p:nvPr/>
        </p:nvGrpSpPr>
        <p:grpSpPr>
          <a:xfrm>
            <a:off x="5929322" y="3071810"/>
            <a:ext cx="785818" cy="785818"/>
            <a:chOff x="6215074" y="357166"/>
            <a:chExt cx="785818" cy="785818"/>
          </a:xfrm>
        </p:grpSpPr>
        <p:sp>
          <p:nvSpPr>
            <p:cNvPr id="51" name="菱形 50"/>
            <p:cNvSpPr/>
            <p:nvPr/>
          </p:nvSpPr>
          <p:spPr>
            <a:xfrm>
              <a:off x="6215074" y="357166"/>
              <a:ext cx="785818" cy="785818"/>
            </a:xfrm>
            <a:prstGeom prst="diamond">
              <a:avLst/>
            </a:prstGeom>
            <a:ln/>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a:p>
          </p:txBody>
        </p:sp>
        <p:sp>
          <p:nvSpPr>
            <p:cNvPr id="52" name="矩形 51"/>
            <p:cNvSpPr/>
            <p:nvPr/>
          </p:nvSpPr>
          <p:spPr>
            <a:xfrm>
              <a:off x="6281520" y="428604"/>
              <a:ext cx="719372" cy="646331"/>
            </a:xfrm>
            <a:prstGeom prst="rect">
              <a:avLst/>
            </a:prstGeom>
            <a:noFill/>
          </p:spPr>
          <p:txBody>
            <a:bodyPr wrap="square" lIns="91440" tIns="45720" rIns="91440" bIns="45720">
              <a:spAutoFit/>
            </a:bodyPr>
            <a:lstStyle/>
            <a:p>
              <a:pPr algn="ctr"/>
              <a:r>
                <a:rPr lang="zh-CN" altLang="en-US" sz="3600" b="1" cap="all" spc="0" dirty="0" smtClean="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rPr>
                <a:t>入</a:t>
              </a:r>
              <a:endParaRPr lang="zh-CN" altLang="en-US" sz="3600" b="1" cap="all" spc="0" dirty="0">
                <a:ln w="9000" cmpd="sng">
                  <a:solidFill>
                    <a:schemeClr val="accent4">
                      <a:shade val="50000"/>
                      <a:satMod val="120000"/>
                    </a:schemeClr>
                  </a:solidFill>
                  <a:prstDash val="solid"/>
                </a:ln>
                <a:solidFill>
                  <a:srgbClr val="002060"/>
                </a:solidFill>
                <a:effectLst>
                  <a:reflection blurRad="12700" stA="28000" endPos="45000" dist="1000" dir="5400000" sy="-100000" algn="bl" rotWithShape="0"/>
                </a:effectLst>
              </a:endParaRPr>
            </a:p>
          </p:txBody>
        </p:sp>
      </p:grpSp>
      <p:sp>
        <p:nvSpPr>
          <p:cNvPr id="53" name="TextBox 52"/>
          <p:cNvSpPr txBox="1"/>
          <p:nvPr/>
        </p:nvSpPr>
        <p:spPr>
          <a:xfrm>
            <a:off x="6643702" y="247747"/>
            <a:ext cx="2214578" cy="4324261"/>
          </a:xfrm>
          <a:prstGeom prst="rect">
            <a:avLst/>
          </a:prstGeom>
          <a:noFill/>
        </p:spPr>
        <p:txBody>
          <a:bodyPr wrap="square" rtlCol="0">
            <a:spAutoFit/>
          </a:bodyPr>
          <a:lstStyle/>
          <a:p>
            <a:pPr>
              <a:lnSpc>
                <a:spcPts val="2200"/>
              </a:lnSpc>
            </a:pPr>
            <a:r>
              <a:rPr lang="zh-CN" altLang="en-US" sz="1400" dirty="0" smtClean="0"/>
              <a:t>中国于</a:t>
            </a:r>
            <a:r>
              <a:rPr lang="en-US" sz="1400" dirty="0" smtClean="0"/>
              <a:t>1985</a:t>
            </a:r>
            <a:r>
              <a:rPr lang="zh-CN" altLang="en-US" sz="1400" dirty="0" smtClean="0"/>
              <a:t>年</a:t>
            </a:r>
            <a:r>
              <a:rPr lang="en-US" sz="1400" dirty="0" smtClean="0"/>
              <a:t>12</a:t>
            </a:r>
            <a:r>
              <a:rPr lang="zh-CN" altLang="en-US" sz="1400" dirty="0" smtClean="0"/>
              <a:t>月</a:t>
            </a:r>
            <a:r>
              <a:rPr lang="en-US" sz="1400" dirty="0" smtClean="0"/>
              <a:t>12</a:t>
            </a:r>
            <a:r>
              <a:rPr lang="zh-CN" altLang="en-US" sz="1400" dirty="0" smtClean="0"/>
              <a:t>日正式加入</a:t>
            </a:r>
            <a:r>
              <a:rPr lang="en-US" altLang="zh-CN" sz="1400" dirty="0" smtClean="0"/>
              <a:t>《</a:t>
            </a:r>
            <a:r>
              <a:rPr lang="zh-CN" altLang="en-US" sz="1400" dirty="0" smtClean="0"/>
              <a:t>保护世界文化与自然遗产公约</a:t>
            </a:r>
            <a:r>
              <a:rPr lang="en-US" altLang="zh-CN" sz="1400" dirty="0" smtClean="0"/>
              <a:t>》</a:t>
            </a:r>
            <a:r>
              <a:rPr lang="zh-CN" altLang="en-US" sz="1400" dirty="0" smtClean="0"/>
              <a:t>；</a:t>
            </a:r>
            <a:r>
              <a:rPr lang="en-US" sz="1400" dirty="0" smtClean="0"/>
              <a:t>1999 </a:t>
            </a:r>
            <a:r>
              <a:rPr lang="zh-CN" altLang="en-US" sz="1400" dirty="0" smtClean="0"/>
              <a:t>年</a:t>
            </a:r>
            <a:r>
              <a:rPr lang="en-US" sz="1400" dirty="0" smtClean="0"/>
              <a:t>10</a:t>
            </a:r>
            <a:r>
              <a:rPr lang="zh-CN" altLang="en-US" sz="1400" dirty="0" smtClean="0"/>
              <a:t>月</a:t>
            </a:r>
            <a:r>
              <a:rPr lang="en-US" sz="1400" dirty="0" smtClean="0"/>
              <a:t>29</a:t>
            </a:r>
            <a:r>
              <a:rPr lang="zh-CN" altLang="en-US" sz="1400" dirty="0" smtClean="0"/>
              <a:t>日，中国当选为世界遗产委员会成员；</a:t>
            </a:r>
            <a:r>
              <a:rPr lang="en-US" sz="1400" dirty="0" smtClean="0"/>
              <a:t>1986</a:t>
            </a:r>
            <a:r>
              <a:rPr lang="zh-CN" altLang="en-US" sz="1400" dirty="0" smtClean="0"/>
              <a:t>年，中国开始向联合国教科文组织申报世界遗产项目。截至</a:t>
            </a:r>
            <a:r>
              <a:rPr lang="en-US" sz="1400" dirty="0" smtClean="0"/>
              <a:t>2017</a:t>
            </a:r>
            <a:r>
              <a:rPr lang="zh-CN" altLang="en-US" sz="1400" dirty="0" smtClean="0"/>
              <a:t>年</a:t>
            </a:r>
            <a:r>
              <a:rPr lang="en-US" sz="1400" dirty="0" smtClean="0"/>
              <a:t>7</a:t>
            </a:r>
            <a:r>
              <a:rPr lang="zh-CN" altLang="en-US" sz="1400" dirty="0" smtClean="0"/>
              <a:t>月</a:t>
            </a:r>
            <a:r>
              <a:rPr lang="en-US" sz="1400" dirty="0" smtClean="0"/>
              <a:t>9</a:t>
            </a:r>
            <a:r>
              <a:rPr lang="zh-CN" altLang="en-US" sz="1400" dirty="0" smtClean="0"/>
              <a:t>日，中国世界遗产已达</a:t>
            </a:r>
            <a:r>
              <a:rPr lang="en-US" sz="1400" dirty="0" smtClean="0"/>
              <a:t>52</a:t>
            </a:r>
            <a:r>
              <a:rPr lang="zh-CN" altLang="en-US" sz="1400" dirty="0" smtClean="0"/>
              <a:t>项，其中世界文化遗产</a:t>
            </a:r>
            <a:r>
              <a:rPr lang="en-US" sz="1400" dirty="0" smtClean="0"/>
              <a:t>36</a:t>
            </a:r>
            <a:r>
              <a:rPr lang="zh-CN" altLang="en-US" sz="1400" dirty="0" smtClean="0"/>
              <a:t>项、世界文化与自然双重遗产</a:t>
            </a:r>
            <a:r>
              <a:rPr lang="en-US" sz="1400" dirty="0" smtClean="0"/>
              <a:t>4</a:t>
            </a:r>
            <a:r>
              <a:rPr lang="zh-CN" altLang="en-US" sz="1400" dirty="0" smtClean="0"/>
              <a:t>项、世界自然遗产</a:t>
            </a:r>
            <a:r>
              <a:rPr lang="en-US" sz="1400" dirty="0" smtClean="0"/>
              <a:t>12</a:t>
            </a:r>
            <a:r>
              <a:rPr lang="zh-CN" altLang="en-US" sz="1400" dirty="0" smtClean="0"/>
              <a:t>项，在世界遗产名录国家里排名第二，仅次于意大利。</a:t>
            </a:r>
          </a:p>
          <a:p>
            <a:pPr>
              <a:lnSpc>
                <a:spcPts val="2200"/>
              </a:lnSpc>
            </a:pPr>
            <a:endParaRPr lang="zh-CN" altLang="en-US" sz="1400" dirty="0"/>
          </a:p>
        </p:txBody>
      </p:sp>
      <p:sp>
        <p:nvSpPr>
          <p:cNvPr id="54" name="TextBox 53"/>
          <p:cNvSpPr txBox="1"/>
          <p:nvPr/>
        </p:nvSpPr>
        <p:spPr>
          <a:xfrm>
            <a:off x="6357950" y="4143380"/>
            <a:ext cx="2428892" cy="2322752"/>
          </a:xfrm>
          <a:prstGeom prst="rect">
            <a:avLst/>
          </a:prstGeom>
          <a:noFill/>
        </p:spPr>
        <p:txBody>
          <a:bodyPr wrap="square" rtlCol="0">
            <a:spAutoFit/>
          </a:bodyPr>
          <a:lstStyle/>
          <a:p>
            <a:pPr>
              <a:lnSpc>
                <a:spcPts val="2200"/>
              </a:lnSpc>
            </a:pPr>
            <a:r>
              <a:rPr lang="zh-CN" altLang="en-US" sz="1400" dirty="0" smtClean="0"/>
              <a:t>中国是世界上拥有世界遗产类别最齐全的国家之一，也是世界文化与自然双重遗产数量最多的国家。中国的首都北京是世界上拥有遗产项目数最多的城市，苏州是中国至今唯一承办过世界遗产委员会会议的城市。</a:t>
            </a:r>
            <a:endParaRPr lang="zh-CN" altLang="en-US" sz="1400" dirty="0"/>
          </a:p>
        </p:txBody>
      </p:sp>
      <p:pic>
        <p:nvPicPr>
          <p:cNvPr id="3074" name="Picture 2" descr="C:\Documents and Settings\zd\桌面\图片\473.gif"/>
          <p:cNvPicPr>
            <a:picLocks noChangeAspect="1" noChangeArrowheads="1" noCrop="1"/>
          </p:cNvPicPr>
          <p:nvPr/>
        </p:nvPicPr>
        <p:blipFill>
          <a:blip r:embed="rId5"/>
          <a:srcRect/>
          <a:stretch>
            <a:fillRect/>
          </a:stretch>
        </p:blipFill>
        <p:spPr bwMode="auto">
          <a:xfrm rot="20801700">
            <a:off x="977205" y="1334405"/>
            <a:ext cx="477584" cy="477584"/>
          </a:xfrm>
          <a:prstGeom prst="rect">
            <a:avLst/>
          </a:prstGeom>
          <a:noFill/>
        </p:spPr>
      </p:pic>
      <p:grpSp>
        <p:nvGrpSpPr>
          <p:cNvPr id="64" name="组合 63"/>
          <p:cNvGrpSpPr/>
          <p:nvPr/>
        </p:nvGrpSpPr>
        <p:grpSpPr>
          <a:xfrm>
            <a:off x="285720" y="1071546"/>
            <a:ext cx="714380" cy="3071834"/>
            <a:chOff x="500034" y="1071546"/>
            <a:chExt cx="714380" cy="3071834"/>
          </a:xfrm>
        </p:grpSpPr>
        <p:sp>
          <p:nvSpPr>
            <p:cNvPr id="55" name="椭圆 54"/>
            <p:cNvSpPr/>
            <p:nvPr/>
          </p:nvSpPr>
          <p:spPr>
            <a:xfrm>
              <a:off x="500034" y="1071546"/>
              <a:ext cx="714380" cy="714380"/>
            </a:xfrm>
            <a:prstGeom prst="ellipse">
              <a:avLst/>
            </a:prstGeom>
            <a:solidFill>
              <a:schemeClr val="accent2">
                <a:lumMod val="20000"/>
                <a:lumOff val="8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59" name="矩形 58"/>
            <p:cNvSpPr/>
            <p:nvPr/>
          </p:nvSpPr>
          <p:spPr>
            <a:xfrm>
              <a:off x="500034" y="1071546"/>
              <a:ext cx="699230" cy="707886"/>
            </a:xfrm>
            <a:prstGeom prst="rect">
              <a:avLst/>
            </a:prstGeom>
            <a:noFill/>
          </p:spPr>
          <p:txBody>
            <a:bodyPr wrap="none" lIns="91440" tIns="45720" rIns="91440" bIns="45720">
              <a:spAutoFit/>
            </a:bodyPr>
            <a:lstStyle/>
            <a:p>
              <a:pPr algn="ctr"/>
              <a:r>
                <a:rPr lang="zh-CN" altLang="en-US" sz="4000" b="1" dirty="0" smtClean="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它</a:t>
              </a:r>
              <a:endParaRPr lang="zh-CN" altLang="en-US" sz="4000" b="1" dirty="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grpSp>
          <p:nvGrpSpPr>
            <p:cNvPr id="63" name="组合 62"/>
            <p:cNvGrpSpPr/>
            <p:nvPr/>
          </p:nvGrpSpPr>
          <p:grpSpPr>
            <a:xfrm>
              <a:off x="500034" y="1857364"/>
              <a:ext cx="714380" cy="2286016"/>
              <a:chOff x="500034" y="1857364"/>
              <a:chExt cx="714380" cy="2286016"/>
            </a:xfrm>
          </p:grpSpPr>
          <p:sp>
            <p:nvSpPr>
              <p:cNvPr id="56" name="椭圆 55"/>
              <p:cNvSpPr/>
              <p:nvPr/>
            </p:nvSpPr>
            <p:spPr>
              <a:xfrm>
                <a:off x="500034" y="1857364"/>
                <a:ext cx="714380" cy="714380"/>
              </a:xfrm>
              <a:prstGeom prst="ellipse">
                <a:avLst/>
              </a:prstGeom>
              <a:solidFill>
                <a:schemeClr val="accent2">
                  <a:lumMod val="20000"/>
                  <a:lumOff val="8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57" name="椭圆 56"/>
              <p:cNvSpPr/>
              <p:nvPr/>
            </p:nvSpPr>
            <p:spPr>
              <a:xfrm>
                <a:off x="500034" y="2643182"/>
                <a:ext cx="714380" cy="714380"/>
              </a:xfrm>
              <a:prstGeom prst="ellipse">
                <a:avLst/>
              </a:prstGeom>
              <a:solidFill>
                <a:schemeClr val="accent2">
                  <a:lumMod val="20000"/>
                  <a:lumOff val="8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58" name="椭圆 57"/>
              <p:cNvSpPr/>
              <p:nvPr/>
            </p:nvSpPr>
            <p:spPr>
              <a:xfrm>
                <a:off x="500034" y="3429000"/>
                <a:ext cx="714380" cy="714380"/>
              </a:xfrm>
              <a:prstGeom prst="ellipse">
                <a:avLst/>
              </a:prstGeom>
              <a:solidFill>
                <a:schemeClr val="accent2">
                  <a:lumMod val="20000"/>
                  <a:lumOff val="8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60" name="矩形 59"/>
              <p:cNvSpPr/>
              <p:nvPr/>
            </p:nvSpPr>
            <p:spPr>
              <a:xfrm>
                <a:off x="515184" y="1863858"/>
                <a:ext cx="699230" cy="707886"/>
              </a:xfrm>
              <a:prstGeom prst="rect">
                <a:avLst/>
              </a:prstGeom>
              <a:noFill/>
            </p:spPr>
            <p:txBody>
              <a:bodyPr wrap="none" lIns="91440" tIns="45720" rIns="91440" bIns="45720">
                <a:spAutoFit/>
              </a:bodyPr>
              <a:lstStyle/>
              <a:p>
                <a:pPr algn="ctr"/>
                <a:r>
                  <a:rPr lang="zh-CN" altLang="en-US" sz="4000" b="1" dirty="0" smtClean="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的</a:t>
                </a:r>
                <a:endParaRPr lang="zh-CN" altLang="en-US" sz="4000" b="1" dirty="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61" name="矩形 60"/>
              <p:cNvSpPr/>
              <p:nvPr/>
            </p:nvSpPr>
            <p:spPr>
              <a:xfrm>
                <a:off x="500034" y="2643182"/>
                <a:ext cx="699230" cy="707886"/>
              </a:xfrm>
              <a:prstGeom prst="rect">
                <a:avLst/>
              </a:prstGeom>
              <a:noFill/>
            </p:spPr>
            <p:txBody>
              <a:bodyPr wrap="none" lIns="91440" tIns="45720" rIns="91440" bIns="45720">
                <a:spAutoFit/>
              </a:bodyPr>
              <a:lstStyle/>
              <a:p>
                <a:pPr algn="ctr"/>
                <a:r>
                  <a:rPr lang="zh-CN" altLang="en-US" sz="4000" b="1" dirty="0" smtClean="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定</a:t>
                </a:r>
                <a:endParaRPr lang="zh-CN" altLang="en-US" sz="4000" b="1" dirty="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sp>
            <p:nvSpPr>
              <p:cNvPr id="62" name="矩形 61"/>
              <p:cNvSpPr/>
              <p:nvPr/>
            </p:nvSpPr>
            <p:spPr>
              <a:xfrm>
                <a:off x="515184" y="3435494"/>
                <a:ext cx="699230" cy="707886"/>
              </a:xfrm>
              <a:prstGeom prst="rect">
                <a:avLst/>
              </a:prstGeom>
              <a:noFill/>
            </p:spPr>
            <p:txBody>
              <a:bodyPr wrap="none" lIns="91440" tIns="45720" rIns="91440" bIns="45720">
                <a:spAutoFit/>
              </a:bodyPr>
              <a:lstStyle/>
              <a:p>
                <a:pPr algn="ctr"/>
                <a:r>
                  <a:rPr lang="zh-CN" altLang="en-US" sz="4000" b="1" dirty="0" smtClean="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rPr>
                  <a:t>义</a:t>
                </a:r>
                <a:endParaRPr lang="zh-CN" altLang="en-US" sz="4000" b="1" dirty="0">
                  <a:ln w="31550" cmpd="sng">
                    <a:solidFill>
                      <a:schemeClr val="tx2">
                        <a:lumMod val="60000"/>
                        <a:lumOff val="40000"/>
                      </a:schemeClr>
                    </a:solidFill>
                    <a:prstDash val="solid"/>
                  </a:ln>
                  <a:solidFill>
                    <a:schemeClr val="accent6">
                      <a:tint val="15000"/>
                      <a:satMod val="200000"/>
                    </a:schemeClr>
                  </a:solidFill>
                  <a:effectLst>
                    <a:outerShdw blurRad="50800" dist="40000" dir="5400000" algn="tl" rotWithShape="0">
                      <a:srgbClr val="000000">
                        <a:shade val="5000"/>
                        <a:satMod val="120000"/>
                        <a:alpha val="33000"/>
                      </a:srgbClr>
                    </a:outerShdw>
                  </a:effectLst>
                </a:endParaRPr>
              </a:p>
            </p:txBody>
          </p:sp>
        </p:grpSp>
      </p:gr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TextBox 49"/>
          <p:cNvSpPr txBox="1"/>
          <p:nvPr/>
        </p:nvSpPr>
        <p:spPr>
          <a:xfrm>
            <a:off x="4786314" y="857232"/>
            <a:ext cx="3929090" cy="3472746"/>
          </a:xfrm>
          <a:prstGeom prst="rect">
            <a:avLst/>
          </a:prstGeom>
          <a:noFill/>
        </p:spPr>
        <p:txBody>
          <a:bodyPr wrap="square" rtlCol="0">
            <a:spAutoFit/>
          </a:bodyPr>
          <a:lstStyle/>
          <a:p>
            <a:pPr>
              <a:lnSpc>
                <a:spcPts val="2200"/>
              </a:lnSpc>
            </a:pPr>
            <a:r>
              <a:rPr lang="zh-CN" altLang="en-US" sz="1400" dirty="0" smtClean="0"/>
              <a:t>         此遗产包括了横跨日本和歌山县、奈良县及三重县的寺院及参拜路线（熊野古道、高野山町石道及峰奥駈道），是全世界仅有的两处与“线路”相关世界遗产。</a:t>
            </a:r>
            <a:r>
              <a:rPr lang="en-US" sz="1400" dirty="0" smtClean="0"/>
              <a:t>(</a:t>
            </a:r>
            <a:r>
              <a:rPr lang="zh-CN" altLang="en-US" sz="1400" dirty="0" smtClean="0"/>
              <a:t>另一处是西班牙与法国的圣地亚</a:t>
            </a:r>
            <a:r>
              <a:rPr lang="en-US" sz="1400" dirty="0" smtClean="0"/>
              <a:t>-</a:t>
            </a:r>
            <a:r>
              <a:rPr lang="zh-CN" altLang="en-US" sz="1400" dirty="0" smtClean="0"/>
              <a:t>德孔波斯特拉的巡礼线路</a:t>
            </a:r>
            <a:r>
              <a:rPr lang="en-US" sz="1400" dirty="0" smtClean="0"/>
              <a:t>)</a:t>
            </a:r>
            <a:r>
              <a:rPr lang="zh-CN" altLang="en-US" sz="1400" dirty="0" smtClean="0"/>
              <a:t>。此遗迹的主体是高野山、吉野山及金峰山三个灵场。自古以来，这三座山就是山岳信</a:t>
            </a:r>
            <a:endParaRPr lang="en-US" altLang="zh-CN" sz="1400" dirty="0" smtClean="0"/>
          </a:p>
          <a:p>
            <a:pPr>
              <a:lnSpc>
                <a:spcPts val="2200"/>
              </a:lnSpc>
            </a:pPr>
            <a:r>
              <a:rPr lang="zh-CN" altLang="en-US" sz="1400" dirty="0" smtClean="0"/>
              <a:t>仰的圣地。平安时代，真言</a:t>
            </a:r>
            <a:endParaRPr lang="en-US" altLang="zh-CN" sz="1400" dirty="0" smtClean="0"/>
          </a:p>
          <a:p>
            <a:pPr>
              <a:lnSpc>
                <a:spcPts val="2200"/>
              </a:lnSpc>
            </a:pPr>
            <a:r>
              <a:rPr lang="zh-CN" altLang="en-US" sz="1400" dirty="0" smtClean="0"/>
              <a:t>宗的创立者空海大师跟随遣</a:t>
            </a:r>
            <a:endParaRPr lang="en-US" altLang="zh-CN" sz="1400" dirty="0" smtClean="0"/>
          </a:p>
          <a:p>
            <a:pPr>
              <a:lnSpc>
                <a:spcPts val="2200"/>
              </a:lnSpc>
            </a:pPr>
            <a:r>
              <a:rPr lang="zh-CN" altLang="en-US" sz="1400" dirty="0" smtClean="0"/>
              <a:t>唐使到中国习佛，学成归国</a:t>
            </a:r>
            <a:endParaRPr lang="en-US" altLang="zh-CN" sz="1400" dirty="0" smtClean="0"/>
          </a:p>
          <a:p>
            <a:pPr>
              <a:lnSpc>
                <a:spcPts val="2200"/>
              </a:lnSpc>
            </a:pPr>
            <a:r>
              <a:rPr lang="zh-CN" altLang="en-US" sz="1400" dirty="0" smtClean="0"/>
              <a:t>后在此创教建寺金峰山寺。</a:t>
            </a:r>
          </a:p>
          <a:p>
            <a:endParaRPr lang="zh-CN" altLang="en-US" dirty="0"/>
          </a:p>
        </p:txBody>
      </p:sp>
      <p:pic>
        <p:nvPicPr>
          <p:cNvPr id="1027" name="Picture 3" descr="C:\Documents and Settings\zd\桌面\图片2333\1-1.jpg"/>
          <p:cNvPicPr>
            <a:picLocks noChangeAspect="1" noChangeArrowheads="1"/>
          </p:cNvPicPr>
          <p:nvPr/>
        </p:nvPicPr>
        <p:blipFill>
          <a:blip r:embed="rId2"/>
          <a:srcRect l="21122" r="19031" b="-707"/>
          <a:stretch>
            <a:fillRect/>
          </a:stretch>
        </p:blipFill>
        <p:spPr bwMode="auto">
          <a:xfrm>
            <a:off x="7072330" y="2500306"/>
            <a:ext cx="1443800" cy="1613658"/>
          </a:xfrm>
          <a:prstGeom prst="rect">
            <a:avLst/>
          </a:prstGeom>
          <a:ln>
            <a:noFill/>
          </a:ln>
          <a:effectLst>
            <a:softEdge rad="112500"/>
          </a:effectLst>
        </p:spPr>
      </p:pic>
      <p:grpSp>
        <p:nvGrpSpPr>
          <p:cNvPr id="39" name="组合 38"/>
          <p:cNvGrpSpPr/>
          <p:nvPr/>
        </p:nvGrpSpPr>
        <p:grpSpPr>
          <a:xfrm>
            <a:off x="285720" y="357166"/>
            <a:ext cx="714380" cy="1428760"/>
            <a:chOff x="4500562" y="500042"/>
            <a:chExt cx="714380" cy="1428760"/>
          </a:xfrm>
        </p:grpSpPr>
        <p:sp>
          <p:nvSpPr>
            <p:cNvPr id="26" name="椭圆 25"/>
            <p:cNvSpPr/>
            <p:nvPr/>
          </p:nvSpPr>
          <p:spPr>
            <a:xfrm>
              <a:off x="4500562" y="500042"/>
              <a:ext cx="714380" cy="714380"/>
            </a:xfrm>
            <a:prstGeom prst="ellipse">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dirty="0"/>
            </a:p>
          </p:txBody>
        </p:sp>
        <p:sp>
          <p:nvSpPr>
            <p:cNvPr id="27" name="椭圆 26"/>
            <p:cNvSpPr/>
            <p:nvPr/>
          </p:nvSpPr>
          <p:spPr>
            <a:xfrm>
              <a:off x="4500562" y="1214422"/>
              <a:ext cx="714380" cy="714380"/>
            </a:xfrm>
            <a:prstGeom prst="ellipse">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28" name="矩形 27"/>
            <p:cNvSpPr/>
            <p:nvPr/>
          </p:nvSpPr>
          <p:spPr>
            <a:xfrm>
              <a:off x="4515712" y="500042"/>
              <a:ext cx="699230" cy="707886"/>
            </a:xfrm>
            <a:prstGeom prst="rect">
              <a:avLst/>
            </a:prstGeom>
            <a:noFill/>
          </p:spPr>
          <p:txBody>
            <a:bodyPr wrap="none" lIns="91440" tIns="45720" rIns="91440" bIns="45720">
              <a:spAutoFit/>
            </a:bodyPr>
            <a:lstStyle/>
            <a:p>
              <a:pPr algn="ctr"/>
              <a:r>
                <a:rPr lang="zh-CN" altLang="en-US" sz="4000" b="1" dirty="0" smtClean="0">
                  <a:ln w="10541" cmpd="sng">
                    <a:solidFill>
                      <a:schemeClr val="accent1">
                        <a:shade val="88000"/>
                        <a:satMod val="110000"/>
                      </a:schemeClr>
                    </a:solidFill>
                    <a:prstDash val="solid"/>
                  </a:ln>
                  <a:solidFill>
                    <a:schemeClr val="accent6">
                      <a:lumMod val="50000"/>
                    </a:schemeClr>
                  </a:solidFill>
                </a:rPr>
                <a:t>简</a:t>
              </a:r>
              <a:endParaRPr lang="zh-CN" altLang="en-US" sz="4000" b="1" cap="none" spc="0" dirty="0">
                <a:ln w="10541" cmpd="sng">
                  <a:solidFill>
                    <a:schemeClr val="accent1">
                      <a:shade val="88000"/>
                      <a:satMod val="110000"/>
                    </a:schemeClr>
                  </a:solidFill>
                  <a:prstDash val="solid"/>
                </a:ln>
                <a:solidFill>
                  <a:schemeClr val="accent6">
                    <a:lumMod val="50000"/>
                  </a:schemeClr>
                </a:solidFill>
                <a:effectLst/>
              </a:endParaRPr>
            </a:p>
          </p:txBody>
        </p:sp>
        <p:sp>
          <p:nvSpPr>
            <p:cNvPr id="29" name="矩形 28"/>
            <p:cNvSpPr/>
            <p:nvPr/>
          </p:nvSpPr>
          <p:spPr>
            <a:xfrm>
              <a:off x="4515712" y="1220916"/>
              <a:ext cx="699230" cy="707886"/>
            </a:xfrm>
            <a:prstGeom prst="rect">
              <a:avLst/>
            </a:prstGeom>
            <a:noFill/>
          </p:spPr>
          <p:txBody>
            <a:bodyPr wrap="none" lIns="91440" tIns="45720" rIns="91440" bIns="45720">
              <a:spAutoFit/>
            </a:bodyPr>
            <a:lstStyle/>
            <a:p>
              <a:pPr algn="ctr"/>
              <a:r>
                <a:rPr lang="zh-CN" altLang="en-US" sz="4000" b="1" cap="none" spc="0" dirty="0" smtClean="0">
                  <a:ln w="10541" cmpd="sng">
                    <a:solidFill>
                      <a:schemeClr val="accent1">
                        <a:shade val="88000"/>
                        <a:satMod val="110000"/>
                      </a:schemeClr>
                    </a:solidFill>
                    <a:prstDash val="solid"/>
                  </a:ln>
                  <a:solidFill>
                    <a:schemeClr val="accent6">
                      <a:lumMod val="50000"/>
                    </a:schemeClr>
                  </a:solidFill>
                  <a:effectLst/>
                </a:rPr>
                <a:t>介</a:t>
              </a:r>
              <a:endParaRPr lang="zh-CN" altLang="en-US" sz="4000" b="1" cap="none" spc="0" dirty="0">
                <a:ln w="10541" cmpd="sng">
                  <a:solidFill>
                    <a:schemeClr val="accent1">
                      <a:shade val="88000"/>
                      <a:satMod val="110000"/>
                    </a:schemeClr>
                  </a:solidFill>
                  <a:prstDash val="solid"/>
                </a:ln>
                <a:solidFill>
                  <a:schemeClr val="accent6">
                    <a:lumMod val="50000"/>
                  </a:schemeClr>
                </a:solidFill>
                <a:effectLst/>
              </a:endParaRPr>
            </a:p>
          </p:txBody>
        </p:sp>
      </p:grpSp>
      <p:sp>
        <p:nvSpPr>
          <p:cNvPr id="38" name="TextBox 37"/>
          <p:cNvSpPr txBox="1"/>
          <p:nvPr/>
        </p:nvSpPr>
        <p:spPr>
          <a:xfrm>
            <a:off x="285720" y="428604"/>
            <a:ext cx="3714776" cy="3760004"/>
          </a:xfrm>
          <a:prstGeom prst="rect">
            <a:avLst/>
          </a:prstGeom>
          <a:noFill/>
        </p:spPr>
        <p:txBody>
          <a:bodyPr wrap="square" rtlCol="0">
            <a:spAutoFit/>
          </a:bodyPr>
          <a:lstStyle/>
          <a:p>
            <a:pPr>
              <a:lnSpc>
                <a:spcPts val="2200"/>
              </a:lnSpc>
            </a:pPr>
            <a:r>
              <a:rPr lang="zh-CN" altLang="en-US" sz="1400" dirty="0" smtClean="0"/>
              <a:t>                 纪伊山地位于奈良、京都之南，是突  </a:t>
            </a:r>
            <a:endParaRPr lang="en-US" altLang="zh-CN" sz="1400" dirty="0" smtClean="0"/>
          </a:p>
          <a:p>
            <a:pPr>
              <a:lnSpc>
                <a:spcPts val="2200"/>
              </a:lnSpc>
            </a:pPr>
            <a:r>
              <a:rPr lang="en-US" altLang="zh-CN" sz="1400" dirty="0" smtClean="0"/>
              <a:t>                 </a:t>
            </a:r>
            <a:r>
              <a:rPr lang="zh-CN" altLang="en-US" sz="1400" dirty="0" smtClean="0"/>
              <a:t>伸于太平洋的纪伊半岛的大部分山岳</a:t>
            </a:r>
            <a:endParaRPr lang="en-US" altLang="zh-CN" sz="1400" dirty="0" smtClean="0"/>
          </a:p>
          <a:p>
            <a:pPr>
              <a:lnSpc>
                <a:spcPts val="2200"/>
              </a:lnSpc>
            </a:pPr>
            <a:r>
              <a:rPr lang="en-US" altLang="zh-CN" sz="1400" dirty="0" smtClean="0"/>
              <a:t>                 </a:t>
            </a:r>
            <a:r>
              <a:rPr lang="zh-CN" altLang="en-US" sz="1400" dirty="0" smtClean="0"/>
              <a:t>地带，森林覆盖着群山，自古以来即</a:t>
            </a:r>
            <a:endParaRPr lang="en-US" altLang="zh-CN" sz="1400" dirty="0" smtClean="0"/>
          </a:p>
          <a:p>
            <a:pPr>
              <a:lnSpc>
                <a:spcPts val="2200"/>
              </a:lnSpc>
            </a:pPr>
            <a:r>
              <a:rPr lang="en-US" altLang="zh-CN" sz="1400" dirty="0" smtClean="0"/>
              <a:t>                </a:t>
            </a:r>
            <a:r>
              <a:rPr lang="zh-CN" altLang="en-US" sz="1400" dirty="0" smtClean="0"/>
              <a:t>以神佛仙居之地而聚集了众人的信仰。</a:t>
            </a:r>
            <a:endParaRPr lang="en-US" altLang="zh-CN" sz="1400" dirty="0" smtClean="0"/>
          </a:p>
          <a:p>
            <a:pPr>
              <a:lnSpc>
                <a:spcPts val="2200"/>
              </a:lnSpc>
            </a:pPr>
            <a:r>
              <a:rPr lang="en-US" altLang="zh-CN" sz="1400" dirty="0" smtClean="0"/>
              <a:t>                 </a:t>
            </a:r>
            <a:r>
              <a:rPr lang="zh-CN" altLang="en-US" sz="1400" dirty="0" smtClean="0"/>
              <a:t>由修验道、神佛相容、真言密教等各教派保持着它独自的特性，作为山岳灵地上相互关联沟通而发展至今，对日本精神文化的形成有很大的影向。 “纪伊山脉灵地和朝圣路线”是由依循山岳形成的三处灵地和三条参拜道所成。其大自然的雄伟与人们的信仰相结合而交织成的文化景观，乃是这一文化遗产的重要支柱。</a:t>
            </a:r>
          </a:p>
          <a:p>
            <a:pPr>
              <a:lnSpc>
                <a:spcPts val="2200"/>
              </a:lnSpc>
            </a:pPr>
            <a:endParaRPr lang="zh-CN" altLang="en-US" sz="1400" dirty="0"/>
          </a:p>
        </p:txBody>
      </p:sp>
      <p:sp>
        <p:nvSpPr>
          <p:cNvPr id="2" name="矩形 1"/>
          <p:cNvSpPr/>
          <p:nvPr/>
        </p:nvSpPr>
        <p:spPr>
          <a:xfrm>
            <a:off x="4706950" y="87791"/>
            <a:ext cx="3579826" cy="769441"/>
          </a:xfrm>
          <a:prstGeom prst="rect">
            <a:avLst/>
          </a:prstGeom>
          <a:noFill/>
        </p:spPr>
        <p:txBody>
          <a:bodyPr wrap="none" lIns="91440" tIns="45720" rIns="91440" bIns="4572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pPr algn="ctr"/>
            <a:r>
              <a:rPr lang="zh-CN" altLang="en-US" sz="4400" b="1" dirty="0" smtClean="0">
                <a:ln/>
                <a:solidFill>
                  <a:schemeClr val="accent5">
                    <a:lumMod val="75000"/>
                  </a:schemeClr>
                </a:solidFill>
              </a:rPr>
              <a:t>纪伊山脉胜地</a:t>
            </a:r>
            <a:endParaRPr lang="zh-CN" altLang="en-US" sz="4400" b="1" dirty="0">
              <a:ln/>
              <a:solidFill>
                <a:schemeClr val="accent5">
                  <a:lumMod val="75000"/>
                </a:schemeClr>
              </a:solidFill>
            </a:endParaRPr>
          </a:p>
        </p:txBody>
      </p:sp>
      <p:cxnSp>
        <p:nvCxnSpPr>
          <p:cNvPr id="6" name="直接连接符 5"/>
          <p:cNvCxnSpPr/>
          <p:nvPr/>
        </p:nvCxnSpPr>
        <p:spPr>
          <a:xfrm rot="5400000" flipH="1" flipV="1">
            <a:off x="1963718" y="2178041"/>
            <a:ext cx="4071966" cy="1588"/>
          </a:xfrm>
          <a:prstGeom prst="line">
            <a:avLst/>
          </a:prstGeom>
          <a:ln w="66675"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331181" y="4585231"/>
            <a:ext cx="6000792" cy="2344231"/>
          </a:xfrm>
          <a:prstGeom prst="rect">
            <a:avLst/>
          </a:prstGeom>
          <a:noFill/>
        </p:spPr>
        <p:txBody>
          <a:bodyPr wrap="square" rtlCol="0">
            <a:spAutoFit/>
          </a:bodyPr>
          <a:lstStyle/>
          <a:p>
            <a:pPr>
              <a:lnSpc>
                <a:spcPts val="2200"/>
              </a:lnSpc>
            </a:pPr>
            <a:r>
              <a:rPr lang="zh-CN" altLang="en-US" sz="1400" dirty="0" smtClean="0"/>
              <a:t>          纪伊山脉胜地朝圣路线具体是指：横跨奈良县、和歌山县、三重县等三个县的宗教圣地</a:t>
            </a:r>
            <a:r>
              <a:rPr lang="en-US" altLang="zh-CN" sz="1400" dirty="0" smtClean="0"/>
              <a:t>――“</a:t>
            </a:r>
            <a:r>
              <a:rPr lang="zh-CN" altLang="en-US" sz="1400" dirty="0" smtClean="0"/>
              <a:t>吉野</a:t>
            </a:r>
            <a:r>
              <a:rPr lang="en-US" altLang="zh-CN" sz="1400" dirty="0" smtClean="0"/>
              <a:t>•</a:t>
            </a:r>
            <a:r>
              <a:rPr lang="zh-CN" altLang="en-US" sz="1400" dirty="0" smtClean="0"/>
              <a:t>大峰”、“熊野三山”、“高野山”以及连接这些圣地的朝圣路线。连接这</a:t>
            </a:r>
            <a:r>
              <a:rPr lang="en-US" sz="1400" dirty="0" smtClean="0"/>
              <a:t>3</a:t>
            </a:r>
            <a:r>
              <a:rPr lang="zh-CN" altLang="en-US" sz="1400" dirty="0" smtClean="0"/>
              <a:t>座佛教寺院的朝圣路线，与西班牙的朝圣路一样，是世界罕见的“道路”之世界遗产。主要的朝圣路线包括：中边路、小边路、大峰奥驱道、伊势路、高野山町石道等</a:t>
            </a:r>
            <a:r>
              <a:rPr lang="en-US" sz="1400" dirty="0" smtClean="0"/>
              <a:t>5</a:t>
            </a:r>
            <a:r>
              <a:rPr lang="zh-CN" altLang="en-US" sz="1400" dirty="0" smtClean="0"/>
              <a:t>条道路。山路上有很多段陡石梯路，单是在这些仍然充满神秘色彩和浓重历史韵味的古路上，一边观赏自然景色，一边漫步，也不枉此行。</a:t>
            </a:r>
          </a:p>
          <a:p>
            <a:endParaRPr lang="zh-CN" altLang="en-US" dirty="0"/>
          </a:p>
        </p:txBody>
      </p:sp>
      <p:grpSp>
        <p:nvGrpSpPr>
          <p:cNvPr id="22" name="组合 21"/>
          <p:cNvGrpSpPr/>
          <p:nvPr/>
        </p:nvGrpSpPr>
        <p:grpSpPr>
          <a:xfrm>
            <a:off x="259743" y="3786190"/>
            <a:ext cx="8501122" cy="857256"/>
            <a:chOff x="214282" y="3857628"/>
            <a:chExt cx="8501122" cy="857256"/>
          </a:xfrm>
        </p:grpSpPr>
        <p:cxnSp>
          <p:nvCxnSpPr>
            <p:cNvPr id="4" name="直接连接符 3"/>
            <p:cNvCxnSpPr/>
            <p:nvPr/>
          </p:nvCxnSpPr>
          <p:spPr>
            <a:xfrm flipV="1">
              <a:off x="214282" y="4214818"/>
              <a:ext cx="8501122" cy="71438"/>
            </a:xfrm>
            <a:prstGeom prst="line">
              <a:avLst/>
            </a:prstGeom>
            <a:ln w="73025">
              <a:solidFill>
                <a:schemeClr val="accent4">
                  <a:lumMod val="60000"/>
                  <a:lumOff val="40000"/>
                </a:schemeClr>
              </a:solidFill>
              <a:prstDash val="sysDot"/>
              <a:headEnd type="diamond"/>
              <a:tailEnd type="diamond"/>
            </a:ln>
          </p:spPr>
          <p:style>
            <a:lnRef idx="1">
              <a:schemeClr val="accent1"/>
            </a:lnRef>
            <a:fillRef idx="0">
              <a:schemeClr val="accent1"/>
            </a:fillRef>
            <a:effectRef idx="0">
              <a:schemeClr val="accent1"/>
            </a:effectRef>
            <a:fontRef idx="minor">
              <a:schemeClr val="tx1"/>
            </a:fontRef>
          </p:style>
        </p:cxnSp>
        <p:grpSp>
          <p:nvGrpSpPr>
            <p:cNvPr id="18" name="组合 17"/>
            <p:cNvGrpSpPr/>
            <p:nvPr/>
          </p:nvGrpSpPr>
          <p:grpSpPr>
            <a:xfrm>
              <a:off x="428596" y="3857628"/>
              <a:ext cx="3071834" cy="857256"/>
              <a:chOff x="428596" y="3857628"/>
              <a:chExt cx="3071834" cy="857256"/>
            </a:xfrm>
          </p:grpSpPr>
          <p:sp>
            <p:nvSpPr>
              <p:cNvPr id="10" name="菱形 9"/>
              <p:cNvSpPr/>
              <p:nvPr/>
            </p:nvSpPr>
            <p:spPr>
              <a:xfrm>
                <a:off x="428596" y="3857628"/>
                <a:ext cx="857256" cy="857256"/>
              </a:xfrm>
              <a:prstGeom prst="diamond">
                <a:avLst/>
              </a:prstGeom>
              <a:solidFill>
                <a:schemeClr val="accent5">
                  <a:lumMod val="60000"/>
                  <a:lumOff val="40000"/>
                </a:schemeClr>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a:p>
            </p:txBody>
          </p:sp>
          <p:sp>
            <p:nvSpPr>
              <p:cNvPr id="11" name="菱形 10"/>
              <p:cNvSpPr/>
              <p:nvPr/>
            </p:nvSpPr>
            <p:spPr>
              <a:xfrm>
                <a:off x="1142976" y="3857628"/>
                <a:ext cx="857256" cy="857256"/>
              </a:xfrm>
              <a:prstGeom prst="diamond">
                <a:avLst/>
              </a:prstGeom>
              <a:solidFill>
                <a:schemeClr val="accent5">
                  <a:lumMod val="60000"/>
                  <a:lumOff val="40000"/>
                </a:schemeClr>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a:p>
            </p:txBody>
          </p:sp>
          <p:sp>
            <p:nvSpPr>
              <p:cNvPr id="12" name="菱形 11"/>
              <p:cNvSpPr/>
              <p:nvPr/>
            </p:nvSpPr>
            <p:spPr>
              <a:xfrm>
                <a:off x="1857356" y="3857628"/>
                <a:ext cx="857256" cy="857256"/>
              </a:xfrm>
              <a:prstGeom prst="diamond">
                <a:avLst/>
              </a:prstGeom>
              <a:solidFill>
                <a:schemeClr val="accent5">
                  <a:lumMod val="60000"/>
                  <a:lumOff val="40000"/>
                </a:schemeClr>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dirty="0"/>
              </a:p>
            </p:txBody>
          </p:sp>
          <p:sp>
            <p:nvSpPr>
              <p:cNvPr id="13" name="菱形 12"/>
              <p:cNvSpPr/>
              <p:nvPr/>
            </p:nvSpPr>
            <p:spPr>
              <a:xfrm>
                <a:off x="2643174" y="3857628"/>
                <a:ext cx="857256" cy="857256"/>
              </a:xfrm>
              <a:prstGeom prst="diamond">
                <a:avLst/>
              </a:prstGeom>
              <a:solidFill>
                <a:schemeClr val="accent5">
                  <a:lumMod val="60000"/>
                  <a:lumOff val="40000"/>
                </a:schemeClr>
              </a:solidFill>
            </p:spPr>
            <p:style>
              <a:lnRef idx="3">
                <a:schemeClr val="lt1"/>
              </a:lnRef>
              <a:fillRef idx="1">
                <a:schemeClr val="accent5"/>
              </a:fillRef>
              <a:effectRef idx="1">
                <a:schemeClr val="accent5"/>
              </a:effectRef>
              <a:fontRef idx="minor">
                <a:schemeClr val="lt1"/>
              </a:fontRef>
            </p:style>
            <p:txBody>
              <a:bodyPr rtlCol="0" anchor="ctr"/>
              <a:lstStyle/>
              <a:p>
                <a:pPr algn="ctr"/>
                <a:endParaRPr lang="zh-CN" altLang="en-US" dirty="0"/>
              </a:p>
            </p:txBody>
          </p:sp>
          <p:sp>
            <p:nvSpPr>
              <p:cNvPr id="14" name="矩形 13"/>
              <p:cNvSpPr/>
              <p:nvPr/>
            </p:nvSpPr>
            <p:spPr>
              <a:xfrm>
                <a:off x="566480" y="3997115"/>
                <a:ext cx="647934"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朝</a:t>
                </a:r>
                <a:endParaRPr lang="zh-CN" altLang="en-U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5" name="矩形 14"/>
              <p:cNvSpPr/>
              <p:nvPr/>
            </p:nvSpPr>
            <p:spPr>
              <a:xfrm>
                <a:off x="1214414" y="4000504"/>
                <a:ext cx="647934"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圣</a:t>
                </a:r>
                <a:endParaRPr lang="zh-CN" altLang="en-U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6" name="矩形 15"/>
              <p:cNvSpPr/>
              <p:nvPr/>
            </p:nvSpPr>
            <p:spPr>
              <a:xfrm>
                <a:off x="1995240" y="4000504"/>
                <a:ext cx="647934"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路</a:t>
                </a:r>
                <a:endParaRPr lang="zh-CN" altLang="en-U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17" name="矩形 16"/>
              <p:cNvSpPr/>
              <p:nvPr/>
            </p:nvSpPr>
            <p:spPr>
              <a:xfrm>
                <a:off x="2714612" y="4000504"/>
                <a:ext cx="647934" cy="64633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36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线</a:t>
                </a:r>
                <a:endParaRPr lang="zh-CN" altLang="en-US" sz="36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grpSp>
      <p:pic>
        <p:nvPicPr>
          <p:cNvPr id="1026" name="Picture 2" descr="C:\Documents and Settings\zd\桌面\图片2333\1-2.jpg"/>
          <p:cNvPicPr>
            <a:picLocks noChangeAspect="1" noChangeArrowheads="1"/>
          </p:cNvPicPr>
          <p:nvPr/>
        </p:nvPicPr>
        <p:blipFill>
          <a:blip r:embed="rId3"/>
          <a:srcRect l="8571" b="17499"/>
          <a:stretch>
            <a:fillRect/>
          </a:stretch>
        </p:blipFill>
        <p:spPr bwMode="auto">
          <a:xfrm>
            <a:off x="6215074" y="4386626"/>
            <a:ext cx="2740621" cy="2185646"/>
          </a:xfrm>
          <a:prstGeom prst="rect">
            <a:avLst/>
          </a:prstGeom>
          <a:ln>
            <a:noFill/>
          </a:ln>
          <a:effectLst>
            <a:softEdge rad="112500"/>
          </a:effectLst>
        </p:spPr>
      </p:pic>
      <p:cxnSp>
        <p:nvCxnSpPr>
          <p:cNvPr id="40" name="直接连接符 39"/>
          <p:cNvCxnSpPr/>
          <p:nvPr/>
        </p:nvCxnSpPr>
        <p:spPr>
          <a:xfrm rot="10800000">
            <a:off x="3929058" y="785795"/>
            <a:ext cx="4786346" cy="1585"/>
          </a:xfrm>
          <a:prstGeom prst="line">
            <a:avLst/>
          </a:prstGeom>
          <a:ln w="66675" cap="rnd">
            <a:solidFill>
              <a:schemeClr val="accent2"/>
            </a:solidFill>
            <a:prstDash val="sysDot"/>
          </a:ln>
        </p:spPr>
        <p:style>
          <a:lnRef idx="1">
            <a:schemeClr val="accent1"/>
          </a:lnRef>
          <a:fillRef idx="0">
            <a:schemeClr val="accent1"/>
          </a:fillRef>
          <a:effectRef idx="0">
            <a:schemeClr val="accent1"/>
          </a:effectRef>
          <a:fontRef idx="minor">
            <a:schemeClr val="tx1"/>
          </a:fontRef>
        </p:style>
      </p:cxnSp>
      <p:grpSp>
        <p:nvGrpSpPr>
          <p:cNvPr id="58" name="组合 57"/>
          <p:cNvGrpSpPr/>
          <p:nvPr/>
        </p:nvGrpSpPr>
        <p:grpSpPr>
          <a:xfrm>
            <a:off x="4071934" y="928670"/>
            <a:ext cx="642942" cy="571504"/>
            <a:chOff x="4214810" y="857232"/>
            <a:chExt cx="714380" cy="714380"/>
          </a:xfrm>
        </p:grpSpPr>
        <p:sp>
          <p:nvSpPr>
            <p:cNvPr id="56" name="圆角矩形 55"/>
            <p:cNvSpPr/>
            <p:nvPr/>
          </p:nvSpPr>
          <p:spPr>
            <a:xfrm>
              <a:off x="4214810" y="857232"/>
              <a:ext cx="714380" cy="714380"/>
            </a:xfrm>
            <a:prstGeom prst="roundRect">
              <a:avLst/>
            </a:prstGeom>
            <a:solidFill>
              <a:schemeClr val="accent2">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57" name="矩形 56"/>
            <p:cNvSpPr/>
            <p:nvPr/>
          </p:nvSpPr>
          <p:spPr>
            <a:xfrm>
              <a:off x="4214810" y="857232"/>
              <a:ext cx="699230" cy="707886"/>
            </a:xfrm>
            <a:prstGeom prst="rect">
              <a:avLst/>
            </a:prstGeom>
            <a:noFill/>
          </p:spPr>
          <p:txBody>
            <a:bodyPr wrap="none" lIns="91440" tIns="45720" rIns="91440" bIns="45720">
              <a:spAutoFit/>
            </a:bodyPr>
            <a:lstStyle/>
            <a:p>
              <a:pPr algn="ctr"/>
              <a:r>
                <a:rPr lang="zh-CN" altLang="en-US" sz="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遗</a:t>
              </a:r>
              <a:endParaRPr lang="zh-CN" alt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59" name="组合 58"/>
          <p:cNvGrpSpPr/>
          <p:nvPr/>
        </p:nvGrpSpPr>
        <p:grpSpPr>
          <a:xfrm>
            <a:off x="4071934" y="1714488"/>
            <a:ext cx="642942" cy="571504"/>
            <a:chOff x="4214810" y="857232"/>
            <a:chExt cx="714380" cy="714380"/>
          </a:xfrm>
        </p:grpSpPr>
        <p:sp>
          <p:nvSpPr>
            <p:cNvPr id="60" name="圆角矩形 59"/>
            <p:cNvSpPr/>
            <p:nvPr/>
          </p:nvSpPr>
          <p:spPr>
            <a:xfrm>
              <a:off x="4214810" y="857232"/>
              <a:ext cx="714380" cy="714380"/>
            </a:xfrm>
            <a:prstGeom prst="roundRect">
              <a:avLst/>
            </a:prstGeom>
            <a:solidFill>
              <a:schemeClr val="accent2">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61" name="矩形 60"/>
            <p:cNvSpPr/>
            <p:nvPr/>
          </p:nvSpPr>
          <p:spPr>
            <a:xfrm>
              <a:off x="4214810" y="857232"/>
              <a:ext cx="699230" cy="707886"/>
            </a:xfrm>
            <a:prstGeom prst="rect">
              <a:avLst/>
            </a:prstGeom>
            <a:noFill/>
          </p:spPr>
          <p:txBody>
            <a:bodyPr wrap="none" lIns="91440" tIns="45720" rIns="91440" bIns="45720">
              <a:spAutoFit/>
            </a:bodyPr>
            <a:lstStyle/>
            <a:p>
              <a:pPr algn="ctr"/>
              <a:r>
                <a:rPr lang="zh-CN" altLang="en-US" sz="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迹</a:t>
              </a:r>
              <a:endParaRPr lang="zh-CN" alt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62" name="组合 61"/>
          <p:cNvGrpSpPr/>
          <p:nvPr/>
        </p:nvGrpSpPr>
        <p:grpSpPr>
          <a:xfrm>
            <a:off x="4071934" y="2500306"/>
            <a:ext cx="642942" cy="571504"/>
            <a:chOff x="4214810" y="857232"/>
            <a:chExt cx="714380" cy="714380"/>
          </a:xfrm>
        </p:grpSpPr>
        <p:sp>
          <p:nvSpPr>
            <p:cNvPr id="63" name="圆角矩形 62"/>
            <p:cNvSpPr/>
            <p:nvPr/>
          </p:nvSpPr>
          <p:spPr>
            <a:xfrm>
              <a:off x="4214810" y="857232"/>
              <a:ext cx="714380" cy="714380"/>
            </a:xfrm>
            <a:prstGeom prst="roundRect">
              <a:avLst/>
            </a:prstGeom>
            <a:solidFill>
              <a:schemeClr val="accent2">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64" name="矩形 63"/>
            <p:cNvSpPr/>
            <p:nvPr/>
          </p:nvSpPr>
          <p:spPr>
            <a:xfrm>
              <a:off x="4214810" y="857232"/>
              <a:ext cx="699230" cy="707886"/>
            </a:xfrm>
            <a:prstGeom prst="rect">
              <a:avLst/>
            </a:prstGeom>
            <a:noFill/>
          </p:spPr>
          <p:txBody>
            <a:bodyPr wrap="none" lIns="91440" tIns="45720" rIns="91440" bIns="45720">
              <a:spAutoFit/>
            </a:bodyPr>
            <a:lstStyle/>
            <a:p>
              <a:pPr algn="ctr"/>
              <a:r>
                <a:rPr lang="zh-CN" altLang="en-US" sz="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主</a:t>
              </a:r>
              <a:endParaRPr lang="zh-CN" alt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65" name="组合 64"/>
          <p:cNvGrpSpPr/>
          <p:nvPr/>
        </p:nvGrpSpPr>
        <p:grpSpPr>
          <a:xfrm>
            <a:off x="4071934" y="3286124"/>
            <a:ext cx="642942" cy="571504"/>
            <a:chOff x="4214810" y="857232"/>
            <a:chExt cx="714380" cy="714380"/>
          </a:xfrm>
        </p:grpSpPr>
        <p:sp>
          <p:nvSpPr>
            <p:cNvPr id="66" name="圆角矩形 65"/>
            <p:cNvSpPr/>
            <p:nvPr/>
          </p:nvSpPr>
          <p:spPr>
            <a:xfrm>
              <a:off x="4214810" y="857232"/>
              <a:ext cx="714380" cy="714380"/>
            </a:xfrm>
            <a:prstGeom prst="roundRect">
              <a:avLst/>
            </a:prstGeom>
            <a:solidFill>
              <a:schemeClr val="accent2">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67" name="矩形 66"/>
            <p:cNvSpPr/>
            <p:nvPr/>
          </p:nvSpPr>
          <p:spPr>
            <a:xfrm>
              <a:off x="4214810" y="857232"/>
              <a:ext cx="699230" cy="707886"/>
            </a:xfrm>
            <a:prstGeom prst="rect">
              <a:avLst/>
            </a:prstGeom>
            <a:noFill/>
          </p:spPr>
          <p:txBody>
            <a:bodyPr wrap="none" lIns="91440" tIns="45720" rIns="91440" bIns="45720">
              <a:spAutoFit/>
            </a:bodyPr>
            <a:lstStyle/>
            <a:p>
              <a:pPr algn="ctr"/>
              <a:r>
                <a:rPr lang="zh-CN" altLang="en-US" sz="40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体</a:t>
              </a:r>
              <a:endParaRPr lang="zh-CN" altLang="en-US" sz="40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 name="图片 50" descr="t01fb839cda2d211974.jpg"/>
          <p:cNvPicPr>
            <a:picLocks noChangeAspect="1"/>
          </p:cNvPicPr>
          <p:nvPr/>
        </p:nvPicPr>
        <p:blipFill>
          <a:blip r:embed="rId2"/>
          <a:srcRect t="19284"/>
          <a:stretch>
            <a:fillRect/>
          </a:stretch>
        </p:blipFill>
        <p:spPr>
          <a:xfrm>
            <a:off x="642910" y="4786322"/>
            <a:ext cx="2928958" cy="1571722"/>
          </a:xfrm>
          <a:prstGeom prst="rect">
            <a:avLst/>
          </a:prstGeom>
          <a:ln>
            <a:noFill/>
          </a:ln>
          <a:effectLst>
            <a:softEdge rad="112500"/>
          </a:effectLst>
        </p:spPr>
      </p:pic>
      <p:sp>
        <p:nvSpPr>
          <p:cNvPr id="46" name="单圆角矩形 45"/>
          <p:cNvSpPr/>
          <p:nvPr/>
        </p:nvSpPr>
        <p:spPr>
          <a:xfrm>
            <a:off x="4643438" y="428604"/>
            <a:ext cx="3643338" cy="2214578"/>
          </a:xfrm>
          <a:prstGeom prst="round1Rect">
            <a:avLst>
              <a:gd name="adj" fmla="val 40145"/>
            </a:avLst>
          </a:prstGeom>
          <a:noFill/>
          <a:ln w="57150" cmpd="thinThick">
            <a:solidFill>
              <a:schemeClr val="accent2">
                <a:lumMod val="60000"/>
                <a:lumOff val="40000"/>
              </a:schemeClr>
            </a:solidFill>
            <a:prstDash val="lgDashDotDot"/>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3" name="矩形 2"/>
          <p:cNvSpPr/>
          <p:nvPr/>
        </p:nvSpPr>
        <p:spPr>
          <a:xfrm>
            <a:off x="285720" y="214290"/>
            <a:ext cx="3663182" cy="923330"/>
          </a:xfrm>
          <a:prstGeom prst="rect">
            <a:avLst/>
          </a:prstGeom>
          <a:noFill/>
        </p:spPr>
        <p:txBody>
          <a:bodyPr wrap="none" lIns="91440" tIns="45720" rIns="91440" bIns="45720">
            <a:spAutoFit/>
          </a:bodyPr>
          <a:lstStyle/>
          <a:p>
            <a:pPr algn="ctr"/>
            <a:r>
              <a:rPr lang="zh-CN" altLang="en-US" sz="54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rPr>
              <a:t>卡尔顿园林</a:t>
            </a:r>
            <a:endParaRPr lang="zh-CN" altLang="en-US" sz="5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endParaRPr>
          </a:p>
        </p:txBody>
      </p:sp>
      <p:grpSp>
        <p:nvGrpSpPr>
          <p:cNvPr id="44" name="组合 43"/>
          <p:cNvGrpSpPr/>
          <p:nvPr/>
        </p:nvGrpSpPr>
        <p:grpSpPr>
          <a:xfrm>
            <a:off x="4500562" y="3429000"/>
            <a:ext cx="4143404" cy="3286148"/>
            <a:chOff x="4572000" y="3214686"/>
            <a:chExt cx="4143404" cy="3286148"/>
          </a:xfrm>
        </p:grpSpPr>
        <p:sp>
          <p:nvSpPr>
            <p:cNvPr id="22" name="圆角矩形 21"/>
            <p:cNvSpPr/>
            <p:nvPr/>
          </p:nvSpPr>
          <p:spPr>
            <a:xfrm>
              <a:off x="4572000" y="3214686"/>
              <a:ext cx="4071934" cy="3000396"/>
            </a:xfrm>
            <a:prstGeom prst="roundRect">
              <a:avLst/>
            </a:prstGeom>
            <a:noFill/>
            <a:ln w="57150">
              <a:solidFill>
                <a:schemeClr val="accent4">
                  <a:lumMod val="60000"/>
                  <a:lumOff val="40000"/>
                </a:schemeClr>
              </a:solidFill>
              <a:prstDash val="sysDot"/>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4" name="TextBox 3"/>
            <p:cNvSpPr txBox="1"/>
            <p:nvPr/>
          </p:nvSpPr>
          <p:spPr>
            <a:xfrm>
              <a:off x="4714908" y="3305087"/>
              <a:ext cx="4000496" cy="3195747"/>
            </a:xfrm>
            <a:prstGeom prst="rect">
              <a:avLst/>
            </a:prstGeom>
            <a:noFill/>
            <a:ln w="12700">
              <a:noFill/>
            </a:ln>
          </p:spPr>
          <p:txBody>
            <a:bodyPr wrap="square" rtlCol="0">
              <a:spAutoFit/>
            </a:bodyPr>
            <a:lstStyle/>
            <a:p>
              <a:pPr>
                <a:lnSpc>
                  <a:spcPts val="2200"/>
                </a:lnSpc>
              </a:pPr>
              <a:r>
                <a:rPr lang="zh-CN" altLang="en-US" sz="1400" dirty="0" smtClean="0"/>
                <a:t>         墨尔本是名符其实的花园城市，卡尔顿公园虽然没有菲茨罗伊大，漂亮，但却被列入联合国世界文化遗产名录，因为里面有著名的澳大利亚卡尔顿园林和皇家展览馆。该园林是为了公元</a:t>
              </a:r>
              <a:r>
                <a:rPr lang="en-US" sz="1400" dirty="0" smtClean="0"/>
                <a:t>1880</a:t>
              </a:r>
              <a:r>
                <a:rPr lang="zh-CN" altLang="en-US" sz="1400" dirty="0" smtClean="0"/>
                <a:t>年至</a:t>
              </a:r>
              <a:r>
                <a:rPr lang="en-US" sz="1400" dirty="0" smtClean="0"/>
                <a:t>1888</a:t>
              </a:r>
              <a:r>
                <a:rPr lang="zh-CN" altLang="en-US" sz="1400" dirty="0" smtClean="0"/>
                <a:t>年在墨尔本举办的盛大的国际性展览会而特别设计的。皇家展览馆和园林整体风格融合了拜占庭式，甚至于意大利文艺复兴时期的各种元素。它的辉煌时期在公元</a:t>
              </a:r>
              <a:r>
                <a:rPr lang="en-US" sz="1400" dirty="0" smtClean="0"/>
                <a:t>1915</a:t>
              </a:r>
              <a:r>
                <a:rPr lang="zh-CN" altLang="en-US" sz="1400" dirty="0" smtClean="0"/>
                <a:t>年前，共有来自巴黎、纽约、维也纳、牙买加、智利等地的</a:t>
              </a:r>
              <a:r>
                <a:rPr lang="en-US" sz="1400" dirty="0" smtClean="0"/>
                <a:t>50</a:t>
              </a:r>
              <a:r>
                <a:rPr lang="zh-CN" altLang="en-US" sz="1400" dirty="0" smtClean="0"/>
                <a:t>余场国际性大型展览在此处举办。</a:t>
              </a:r>
            </a:p>
            <a:p>
              <a:pPr>
                <a:lnSpc>
                  <a:spcPts val="2200"/>
                </a:lnSpc>
              </a:pPr>
              <a:endParaRPr lang="zh-CN" altLang="en-US" sz="1400" dirty="0"/>
            </a:p>
          </p:txBody>
        </p:sp>
      </p:grpSp>
      <p:sp>
        <p:nvSpPr>
          <p:cNvPr id="5" name="TextBox 4"/>
          <p:cNvSpPr txBox="1"/>
          <p:nvPr/>
        </p:nvSpPr>
        <p:spPr>
          <a:xfrm>
            <a:off x="357158" y="1142984"/>
            <a:ext cx="3286148" cy="4042132"/>
          </a:xfrm>
          <a:prstGeom prst="rect">
            <a:avLst/>
          </a:prstGeom>
          <a:noFill/>
        </p:spPr>
        <p:txBody>
          <a:bodyPr wrap="square" rtlCol="0">
            <a:spAutoFit/>
          </a:bodyPr>
          <a:lstStyle/>
          <a:p>
            <a:pPr>
              <a:lnSpc>
                <a:spcPts val="2200"/>
              </a:lnSpc>
            </a:pPr>
            <a:r>
              <a:rPr lang="zh-CN" altLang="en-US" sz="1400" dirty="0" smtClean="0"/>
              <a:t>         现在的卡尔顿公园内，建有一座现代化的墨尔本博物馆。卡尔顿公园的鸟非常多，大的、小的，树上、地下，时而引吭高歌，时而浅吟低唱，平添了许多生机。墨尔本是澳大利亚第二大城市，是有“花园之州”美誉的维多利亚州（</a:t>
            </a:r>
            <a:r>
              <a:rPr lang="en-US" sz="1400" dirty="0" smtClean="0"/>
              <a:t>Victoria</a:t>
            </a:r>
            <a:r>
              <a:rPr lang="zh-CN" altLang="en-US" sz="1400" dirty="0" smtClean="0"/>
              <a:t>）的首府，也是澳大利亚的工业重镇。墨尔本以浓厚的文化气息、绿化、时装、美食、娱乐及体育活动而著称。墨尔本的绿化覆盖率高达</a:t>
            </a:r>
            <a:r>
              <a:rPr lang="en-US" sz="1400" dirty="0" smtClean="0"/>
              <a:t>40%</a:t>
            </a:r>
            <a:r>
              <a:rPr lang="zh-CN" altLang="en-US" sz="1400" dirty="0" smtClean="0"/>
              <a:t>，维多利亚式的建筑物、有轨电车、歌剧院、画廊、博物馆以及绿树成荫的花园、街道构成了墨尔本市典雅的风格。</a:t>
            </a:r>
          </a:p>
          <a:p>
            <a:pPr>
              <a:lnSpc>
                <a:spcPts val="2200"/>
              </a:lnSpc>
            </a:pPr>
            <a:endParaRPr lang="zh-CN" altLang="en-US" sz="1400" dirty="0"/>
          </a:p>
        </p:txBody>
      </p:sp>
      <p:grpSp>
        <p:nvGrpSpPr>
          <p:cNvPr id="19" name="组合 18"/>
          <p:cNvGrpSpPr/>
          <p:nvPr/>
        </p:nvGrpSpPr>
        <p:grpSpPr>
          <a:xfrm>
            <a:off x="285720" y="1071546"/>
            <a:ext cx="4143404" cy="5429288"/>
            <a:chOff x="285720" y="1142984"/>
            <a:chExt cx="4103447" cy="5286412"/>
          </a:xfrm>
        </p:grpSpPr>
        <p:sp>
          <p:nvSpPr>
            <p:cNvPr id="6" name="对角圆角矩形 5"/>
            <p:cNvSpPr/>
            <p:nvPr/>
          </p:nvSpPr>
          <p:spPr>
            <a:xfrm>
              <a:off x="285720" y="1142984"/>
              <a:ext cx="3643338" cy="5286412"/>
            </a:xfrm>
            <a:prstGeom prst="round2DiagRect">
              <a:avLst/>
            </a:prstGeom>
            <a:noFill/>
            <a:ln>
              <a:solidFill>
                <a:schemeClr val="accent2">
                  <a:lumMod val="60000"/>
                  <a:lumOff val="40000"/>
                </a:schemeClr>
              </a:solidFill>
              <a:prstDash val="dash"/>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nvGrpSpPr>
            <p:cNvPr id="9" name="组合 8"/>
            <p:cNvGrpSpPr/>
            <p:nvPr/>
          </p:nvGrpSpPr>
          <p:grpSpPr>
            <a:xfrm>
              <a:off x="3428991" y="1214422"/>
              <a:ext cx="928694" cy="928694"/>
              <a:chOff x="3428991" y="1142984"/>
              <a:chExt cx="928694" cy="928694"/>
            </a:xfrm>
          </p:grpSpPr>
          <p:sp>
            <p:nvSpPr>
              <p:cNvPr id="7" name="菱形 6"/>
              <p:cNvSpPr/>
              <p:nvPr/>
            </p:nvSpPr>
            <p:spPr>
              <a:xfrm>
                <a:off x="3428991" y="1142984"/>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8" name="矩形 7"/>
              <p:cNvSpPr/>
              <p:nvPr/>
            </p:nvSpPr>
            <p:spPr>
              <a:xfrm>
                <a:off x="3535722" y="1230799"/>
                <a:ext cx="725085"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dirty="0" smtClean="0">
                    <a:ln w="11430"/>
                    <a:solidFill>
                      <a:schemeClr val="accent2">
                        <a:lumMod val="75000"/>
                      </a:schemeClr>
                    </a:solidFill>
                    <a:effectLst>
                      <a:outerShdw blurRad="50800" dist="39000" dir="5460000" algn="tl">
                        <a:srgbClr val="000000">
                          <a:alpha val="38000"/>
                        </a:srgbClr>
                      </a:outerShdw>
                    </a:effectLst>
                  </a:rPr>
                  <a:t>园</a:t>
                </a:r>
                <a:endParaRPr lang="zh-CN" altLang="en-US" sz="4400" b="1" cap="none" spc="0" dirty="0">
                  <a:ln w="11430"/>
                  <a:solidFill>
                    <a:schemeClr val="accent2">
                      <a:lumMod val="75000"/>
                    </a:schemeClr>
                  </a:solidFill>
                  <a:effectLst>
                    <a:outerShdw blurRad="50800" dist="39000" dir="5460000" algn="tl">
                      <a:srgbClr val="000000">
                        <a:alpha val="38000"/>
                      </a:srgbClr>
                    </a:outerShdw>
                  </a:effectLst>
                </a:endParaRPr>
              </a:p>
            </p:txBody>
          </p:sp>
        </p:grpSp>
        <p:grpSp>
          <p:nvGrpSpPr>
            <p:cNvPr id="10" name="组合 9"/>
            <p:cNvGrpSpPr/>
            <p:nvPr/>
          </p:nvGrpSpPr>
          <p:grpSpPr>
            <a:xfrm>
              <a:off x="3428992" y="2000240"/>
              <a:ext cx="928694" cy="928694"/>
              <a:chOff x="3428992" y="1142984"/>
              <a:chExt cx="928694" cy="928694"/>
            </a:xfrm>
          </p:grpSpPr>
          <p:sp>
            <p:nvSpPr>
              <p:cNvPr id="11" name="菱形 10"/>
              <p:cNvSpPr/>
              <p:nvPr/>
            </p:nvSpPr>
            <p:spPr>
              <a:xfrm>
                <a:off x="3428992" y="1142984"/>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12" name="矩形 11"/>
              <p:cNvSpPr/>
              <p:nvPr/>
            </p:nvSpPr>
            <p:spPr>
              <a:xfrm>
                <a:off x="3563584" y="1230799"/>
                <a:ext cx="72508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dirty="0" smtClean="0">
                    <a:ln w="11430"/>
                    <a:solidFill>
                      <a:schemeClr val="accent2">
                        <a:lumMod val="75000"/>
                      </a:schemeClr>
                    </a:solidFill>
                    <a:effectLst>
                      <a:outerShdw blurRad="50800" dist="39000" dir="5460000" algn="tl">
                        <a:srgbClr val="000000">
                          <a:alpha val="38000"/>
                        </a:srgbClr>
                      </a:outerShdw>
                    </a:effectLst>
                  </a:rPr>
                  <a:t>林</a:t>
                </a:r>
                <a:endParaRPr lang="zh-CN" altLang="en-US" sz="4400" b="1" cap="none" spc="0" dirty="0">
                  <a:ln w="11430"/>
                  <a:solidFill>
                    <a:schemeClr val="accent2">
                      <a:lumMod val="75000"/>
                    </a:schemeClr>
                  </a:solidFill>
                  <a:effectLst>
                    <a:outerShdw blurRad="50800" dist="39000" dir="5460000" algn="tl">
                      <a:srgbClr val="000000">
                        <a:alpha val="38000"/>
                      </a:srgbClr>
                    </a:outerShdw>
                  </a:effectLst>
                </a:endParaRPr>
              </a:p>
            </p:txBody>
          </p:sp>
        </p:grpSp>
        <p:grpSp>
          <p:nvGrpSpPr>
            <p:cNvPr id="13" name="组合 12"/>
            <p:cNvGrpSpPr/>
            <p:nvPr/>
          </p:nvGrpSpPr>
          <p:grpSpPr>
            <a:xfrm>
              <a:off x="3428992" y="2714620"/>
              <a:ext cx="928694" cy="928694"/>
              <a:chOff x="3428992" y="1142984"/>
              <a:chExt cx="928694" cy="928694"/>
            </a:xfrm>
          </p:grpSpPr>
          <p:sp>
            <p:nvSpPr>
              <p:cNvPr id="14" name="菱形 13"/>
              <p:cNvSpPr/>
              <p:nvPr/>
            </p:nvSpPr>
            <p:spPr>
              <a:xfrm>
                <a:off x="3428992" y="1142984"/>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15" name="矩形 14"/>
              <p:cNvSpPr/>
              <p:nvPr/>
            </p:nvSpPr>
            <p:spPr>
              <a:xfrm>
                <a:off x="3535722" y="1230799"/>
                <a:ext cx="72508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dirty="0" smtClean="0">
                    <a:ln w="11430"/>
                    <a:solidFill>
                      <a:schemeClr val="accent2">
                        <a:lumMod val="75000"/>
                      </a:schemeClr>
                    </a:solidFill>
                    <a:effectLst>
                      <a:outerShdw blurRad="50800" dist="39000" dir="5460000" algn="tl">
                        <a:srgbClr val="000000">
                          <a:alpha val="38000"/>
                        </a:srgbClr>
                      </a:outerShdw>
                    </a:effectLst>
                  </a:rPr>
                  <a:t>景</a:t>
                </a:r>
                <a:endParaRPr lang="zh-CN" altLang="en-US" sz="4400" b="1" cap="none" spc="0" dirty="0">
                  <a:ln w="11430"/>
                  <a:solidFill>
                    <a:schemeClr val="accent2">
                      <a:lumMod val="75000"/>
                    </a:schemeClr>
                  </a:solidFill>
                  <a:effectLst>
                    <a:outerShdw blurRad="50800" dist="39000" dir="5460000" algn="tl">
                      <a:srgbClr val="000000">
                        <a:alpha val="38000"/>
                      </a:srgbClr>
                    </a:outerShdw>
                  </a:effectLst>
                </a:endParaRPr>
              </a:p>
            </p:txBody>
          </p:sp>
        </p:grpSp>
        <p:grpSp>
          <p:nvGrpSpPr>
            <p:cNvPr id="16" name="组合 15"/>
            <p:cNvGrpSpPr/>
            <p:nvPr/>
          </p:nvGrpSpPr>
          <p:grpSpPr>
            <a:xfrm>
              <a:off x="3460473" y="3429000"/>
              <a:ext cx="928694" cy="928694"/>
              <a:chOff x="3460473" y="1142984"/>
              <a:chExt cx="928694" cy="928694"/>
            </a:xfrm>
          </p:grpSpPr>
          <p:sp>
            <p:nvSpPr>
              <p:cNvPr id="17" name="菱形 16"/>
              <p:cNvSpPr/>
              <p:nvPr/>
            </p:nvSpPr>
            <p:spPr>
              <a:xfrm>
                <a:off x="3460473" y="1142984"/>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18" name="矩形 17"/>
              <p:cNvSpPr/>
              <p:nvPr/>
            </p:nvSpPr>
            <p:spPr>
              <a:xfrm>
                <a:off x="3563585" y="1230799"/>
                <a:ext cx="725084"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dirty="0" smtClean="0">
                    <a:ln w="11430"/>
                    <a:solidFill>
                      <a:schemeClr val="accent2">
                        <a:lumMod val="75000"/>
                      </a:schemeClr>
                    </a:solidFill>
                    <a:effectLst>
                      <a:outerShdw blurRad="50800" dist="39000" dir="5460000" algn="tl">
                        <a:srgbClr val="000000">
                          <a:alpha val="38000"/>
                        </a:srgbClr>
                      </a:outerShdw>
                    </a:effectLst>
                  </a:rPr>
                  <a:t>观</a:t>
                </a:r>
                <a:endParaRPr lang="zh-CN" altLang="en-US" sz="4400" b="1" cap="none" spc="0" dirty="0">
                  <a:ln w="11430"/>
                  <a:solidFill>
                    <a:schemeClr val="accent2">
                      <a:lumMod val="75000"/>
                    </a:schemeClr>
                  </a:solidFill>
                  <a:effectLst>
                    <a:outerShdw blurRad="50800" dist="39000" dir="5460000" algn="tl">
                      <a:srgbClr val="000000">
                        <a:alpha val="38000"/>
                      </a:srgbClr>
                    </a:outerShdw>
                  </a:effectLst>
                </a:endParaRPr>
              </a:p>
            </p:txBody>
          </p:sp>
        </p:grpSp>
      </p:grpSp>
      <p:grpSp>
        <p:nvGrpSpPr>
          <p:cNvPr id="33" name="组合 32"/>
          <p:cNvGrpSpPr/>
          <p:nvPr/>
        </p:nvGrpSpPr>
        <p:grpSpPr>
          <a:xfrm>
            <a:off x="5000628" y="2857496"/>
            <a:ext cx="718940" cy="714380"/>
            <a:chOff x="5072066" y="2571744"/>
            <a:chExt cx="785818" cy="785818"/>
          </a:xfrm>
        </p:grpSpPr>
        <p:sp>
          <p:nvSpPr>
            <p:cNvPr id="24" name="椭圆 23"/>
            <p:cNvSpPr/>
            <p:nvPr/>
          </p:nvSpPr>
          <p:spPr>
            <a:xfrm>
              <a:off x="5072066" y="2571744"/>
              <a:ext cx="785818" cy="785818"/>
            </a:xfrm>
            <a:prstGeom prst="ellipse">
              <a:avLst/>
            </a:prstGeom>
            <a:solidFill>
              <a:schemeClr val="accent5">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25" name="矩形 24"/>
            <p:cNvSpPr/>
            <p:nvPr/>
          </p:nvSpPr>
          <p:spPr>
            <a:xfrm>
              <a:off x="5072066" y="2571744"/>
              <a:ext cx="750526"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dirty="0" smtClean="0">
                  <a:ln w="11430"/>
                  <a:solidFill>
                    <a:srgbClr val="00B0F0"/>
                  </a:solidFill>
                  <a:effectLst>
                    <a:outerShdw blurRad="80000" dist="40000" dir="5040000" algn="tl">
                      <a:srgbClr val="000000">
                        <a:alpha val="30000"/>
                      </a:srgbClr>
                    </a:outerShdw>
                  </a:effectLst>
                </a:rPr>
                <a:t>景</a:t>
              </a:r>
              <a:endParaRPr lang="zh-CN" altLang="en-US" sz="4400" b="1" dirty="0">
                <a:ln w="11430"/>
                <a:solidFill>
                  <a:srgbClr val="00B0F0"/>
                </a:solidFill>
                <a:effectLst>
                  <a:outerShdw blurRad="80000" dist="40000" dir="5040000" algn="tl">
                    <a:srgbClr val="000000">
                      <a:alpha val="30000"/>
                    </a:srgbClr>
                  </a:outerShdw>
                </a:effectLst>
              </a:endParaRPr>
            </a:p>
          </p:txBody>
        </p:sp>
      </p:grpSp>
      <p:grpSp>
        <p:nvGrpSpPr>
          <p:cNvPr id="34" name="组合 33"/>
          <p:cNvGrpSpPr/>
          <p:nvPr/>
        </p:nvGrpSpPr>
        <p:grpSpPr>
          <a:xfrm>
            <a:off x="5784926" y="2857496"/>
            <a:ext cx="718940" cy="714380"/>
            <a:chOff x="5072066" y="2571744"/>
            <a:chExt cx="785818" cy="785818"/>
          </a:xfrm>
        </p:grpSpPr>
        <p:sp>
          <p:nvSpPr>
            <p:cNvPr id="35" name="椭圆 34"/>
            <p:cNvSpPr/>
            <p:nvPr/>
          </p:nvSpPr>
          <p:spPr>
            <a:xfrm>
              <a:off x="5072066" y="2571744"/>
              <a:ext cx="785818" cy="785818"/>
            </a:xfrm>
            <a:prstGeom prst="ellipse">
              <a:avLst/>
            </a:prstGeom>
            <a:solidFill>
              <a:schemeClr val="accent5">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36" name="矩形 35"/>
            <p:cNvSpPr/>
            <p:nvPr/>
          </p:nvSpPr>
          <p:spPr>
            <a:xfrm>
              <a:off x="5072066" y="2571744"/>
              <a:ext cx="750526"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dirty="0" smtClean="0">
                  <a:ln w="11430"/>
                  <a:solidFill>
                    <a:srgbClr val="00B0F0"/>
                  </a:solidFill>
                  <a:effectLst>
                    <a:outerShdw blurRad="80000" dist="40000" dir="5040000" algn="tl">
                      <a:srgbClr val="000000">
                        <a:alpha val="30000"/>
                      </a:srgbClr>
                    </a:outerShdw>
                  </a:effectLst>
                </a:rPr>
                <a:t>点</a:t>
              </a:r>
              <a:endParaRPr lang="zh-CN" altLang="en-US" sz="4400" b="1" dirty="0">
                <a:ln w="11430"/>
                <a:solidFill>
                  <a:srgbClr val="00B0F0"/>
                </a:solidFill>
                <a:effectLst>
                  <a:outerShdw blurRad="80000" dist="40000" dir="5040000" algn="tl">
                    <a:srgbClr val="000000">
                      <a:alpha val="30000"/>
                    </a:srgbClr>
                  </a:outerShdw>
                </a:effectLst>
              </a:endParaRPr>
            </a:p>
          </p:txBody>
        </p:sp>
      </p:grpSp>
      <p:grpSp>
        <p:nvGrpSpPr>
          <p:cNvPr id="37" name="组合 36"/>
          <p:cNvGrpSpPr/>
          <p:nvPr/>
        </p:nvGrpSpPr>
        <p:grpSpPr>
          <a:xfrm>
            <a:off x="6569224" y="2857496"/>
            <a:ext cx="718940" cy="714380"/>
            <a:chOff x="5072066" y="2571744"/>
            <a:chExt cx="785818" cy="785818"/>
          </a:xfrm>
        </p:grpSpPr>
        <p:sp>
          <p:nvSpPr>
            <p:cNvPr id="38" name="椭圆 37"/>
            <p:cNvSpPr/>
            <p:nvPr/>
          </p:nvSpPr>
          <p:spPr>
            <a:xfrm>
              <a:off x="5072066" y="2571744"/>
              <a:ext cx="785818" cy="785818"/>
            </a:xfrm>
            <a:prstGeom prst="ellipse">
              <a:avLst/>
            </a:prstGeom>
            <a:solidFill>
              <a:schemeClr val="accent5">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39" name="矩形 38"/>
            <p:cNvSpPr/>
            <p:nvPr/>
          </p:nvSpPr>
          <p:spPr>
            <a:xfrm>
              <a:off x="5072066" y="2571744"/>
              <a:ext cx="750526"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dirty="0" smtClean="0">
                  <a:ln w="11430"/>
                  <a:solidFill>
                    <a:srgbClr val="00B0F0"/>
                  </a:solidFill>
                  <a:effectLst>
                    <a:outerShdw blurRad="80000" dist="40000" dir="5040000" algn="tl">
                      <a:srgbClr val="000000">
                        <a:alpha val="30000"/>
                      </a:srgbClr>
                    </a:outerShdw>
                  </a:effectLst>
                </a:rPr>
                <a:t>简</a:t>
              </a:r>
              <a:endParaRPr lang="zh-CN" altLang="en-US" sz="4400" b="1" dirty="0">
                <a:ln w="11430"/>
                <a:solidFill>
                  <a:srgbClr val="00B0F0"/>
                </a:solidFill>
                <a:effectLst>
                  <a:outerShdw blurRad="80000" dist="40000" dir="5040000" algn="tl">
                    <a:srgbClr val="000000">
                      <a:alpha val="30000"/>
                    </a:srgbClr>
                  </a:outerShdw>
                </a:effectLst>
              </a:endParaRPr>
            </a:p>
          </p:txBody>
        </p:sp>
      </p:grpSp>
      <p:grpSp>
        <p:nvGrpSpPr>
          <p:cNvPr id="40" name="组合 39"/>
          <p:cNvGrpSpPr/>
          <p:nvPr/>
        </p:nvGrpSpPr>
        <p:grpSpPr>
          <a:xfrm>
            <a:off x="7353522" y="2857496"/>
            <a:ext cx="718940" cy="714381"/>
            <a:chOff x="5072066" y="2571744"/>
            <a:chExt cx="785818" cy="785819"/>
          </a:xfrm>
        </p:grpSpPr>
        <p:sp>
          <p:nvSpPr>
            <p:cNvPr id="41" name="椭圆 40"/>
            <p:cNvSpPr/>
            <p:nvPr/>
          </p:nvSpPr>
          <p:spPr>
            <a:xfrm>
              <a:off x="5072066" y="2571744"/>
              <a:ext cx="785818" cy="785818"/>
            </a:xfrm>
            <a:prstGeom prst="ellipse">
              <a:avLst/>
            </a:prstGeom>
            <a:solidFill>
              <a:schemeClr val="accent5">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42" name="矩形 41"/>
            <p:cNvSpPr/>
            <p:nvPr/>
          </p:nvSpPr>
          <p:spPr>
            <a:xfrm>
              <a:off x="5107358" y="2588122"/>
              <a:ext cx="750526" cy="76944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dirty="0" smtClean="0">
                  <a:ln w="11430"/>
                  <a:solidFill>
                    <a:srgbClr val="00B0F0"/>
                  </a:solidFill>
                  <a:effectLst>
                    <a:outerShdw blurRad="80000" dist="40000" dir="5040000" algn="tl">
                      <a:srgbClr val="000000">
                        <a:alpha val="30000"/>
                      </a:srgbClr>
                    </a:outerShdw>
                  </a:effectLst>
                </a:rPr>
                <a:t>介</a:t>
              </a:r>
              <a:endParaRPr lang="zh-CN" altLang="en-US" sz="4400" b="1" dirty="0">
                <a:ln w="11430"/>
                <a:solidFill>
                  <a:srgbClr val="00B0F0"/>
                </a:solidFill>
                <a:effectLst>
                  <a:outerShdw blurRad="80000" dist="40000" dir="5040000" algn="tl">
                    <a:srgbClr val="000000">
                      <a:alpha val="30000"/>
                    </a:srgbClr>
                  </a:outerShdw>
                </a:effectLst>
              </a:endParaRPr>
            </a:p>
          </p:txBody>
        </p:sp>
      </p:grpSp>
      <p:sp>
        <p:nvSpPr>
          <p:cNvPr id="45" name="TextBox 44"/>
          <p:cNvSpPr txBox="1"/>
          <p:nvPr/>
        </p:nvSpPr>
        <p:spPr>
          <a:xfrm>
            <a:off x="4786314" y="500042"/>
            <a:ext cx="3214710" cy="2344231"/>
          </a:xfrm>
          <a:prstGeom prst="rect">
            <a:avLst/>
          </a:prstGeom>
          <a:noFill/>
        </p:spPr>
        <p:txBody>
          <a:bodyPr wrap="square" rtlCol="0">
            <a:spAutoFit/>
          </a:bodyPr>
          <a:lstStyle/>
          <a:p>
            <a:pPr>
              <a:lnSpc>
                <a:spcPts val="2200"/>
              </a:lnSpc>
            </a:pPr>
            <a:r>
              <a:rPr lang="zh-CN" altLang="en-US" sz="1400" dirty="0" smtClean="0"/>
              <a:t>园林景观的基本成分可分为两大</a:t>
            </a:r>
            <a:endParaRPr lang="en-US" altLang="zh-CN" sz="1400" dirty="0" smtClean="0"/>
          </a:p>
          <a:p>
            <a:pPr>
              <a:lnSpc>
                <a:spcPts val="2200"/>
              </a:lnSpc>
            </a:pPr>
            <a:r>
              <a:rPr lang="zh-CN" altLang="en-US" sz="1400" dirty="0" smtClean="0"/>
              <a:t>类：一类是软质的东西，如树木、水</a:t>
            </a:r>
            <a:endParaRPr lang="en-US" altLang="zh-CN" sz="1400" dirty="0" smtClean="0"/>
          </a:p>
          <a:p>
            <a:pPr>
              <a:lnSpc>
                <a:spcPts val="2200"/>
              </a:lnSpc>
            </a:pPr>
            <a:r>
              <a:rPr lang="zh-CN" altLang="en-US" sz="1400" dirty="0" smtClean="0"/>
              <a:t>体、和风、细雨、阳光、天空；另一类是硬质的东西，如铺地、墙体、栏杆、景观构筑。软质的东西称软质景观，通常是自然的；硬质的东西，称为硬质景观，通常是人造的。</a:t>
            </a:r>
          </a:p>
          <a:p>
            <a:endParaRPr lang="zh-CN" altLang="en-US" dirty="0"/>
          </a:p>
        </p:txBody>
      </p:sp>
      <p:grpSp>
        <p:nvGrpSpPr>
          <p:cNvPr id="50" name="组合 49"/>
          <p:cNvGrpSpPr/>
          <p:nvPr/>
        </p:nvGrpSpPr>
        <p:grpSpPr>
          <a:xfrm>
            <a:off x="7286644" y="142852"/>
            <a:ext cx="857256" cy="714380"/>
            <a:chOff x="7572396" y="285704"/>
            <a:chExt cx="857256" cy="714380"/>
          </a:xfrm>
        </p:grpSpPr>
        <p:sp>
          <p:nvSpPr>
            <p:cNvPr id="48" name="云形 47"/>
            <p:cNvSpPr/>
            <p:nvPr/>
          </p:nvSpPr>
          <p:spPr>
            <a:xfrm>
              <a:off x="7572396" y="285704"/>
              <a:ext cx="857256" cy="714380"/>
            </a:xfrm>
            <a:prstGeom prst="cloud">
              <a:avLst/>
            </a:prstGeom>
            <a:solidFill>
              <a:schemeClr val="accent3">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49" name="矩形 48"/>
            <p:cNvSpPr/>
            <p:nvPr/>
          </p:nvSpPr>
          <p:spPr>
            <a:xfrm>
              <a:off x="7643834" y="285704"/>
              <a:ext cx="699230" cy="707886"/>
            </a:xfrm>
            <a:prstGeom prst="rect">
              <a:avLst/>
            </a:prstGeom>
            <a:noFill/>
          </p:spPr>
          <p:txBody>
            <a:bodyPr wrap="none" lIns="91440" tIns="45720" rIns="91440" bIns="45720">
              <a:spAutoFit/>
            </a:bodyPr>
            <a:lstStyle/>
            <a:p>
              <a:pPr algn="ctr"/>
              <a:r>
                <a:rPr lang="zh-CN" altLang="en-US" sz="4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基</a:t>
              </a:r>
              <a:endParaRPr lang="zh-CN" altLang="en-US" sz="40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grpSp>
      <p:grpSp>
        <p:nvGrpSpPr>
          <p:cNvPr id="53" name="组合 52"/>
          <p:cNvGrpSpPr/>
          <p:nvPr/>
        </p:nvGrpSpPr>
        <p:grpSpPr>
          <a:xfrm>
            <a:off x="7786710" y="571480"/>
            <a:ext cx="857256" cy="714380"/>
            <a:chOff x="7572396" y="142852"/>
            <a:chExt cx="857256" cy="714380"/>
          </a:xfrm>
        </p:grpSpPr>
        <p:sp>
          <p:nvSpPr>
            <p:cNvPr id="54" name="云形 53"/>
            <p:cNvSpPr/>
            <p:nvPr/>
          </p:nvSpPr>
          <p:spPr>
            <a:xfrm>
              <a:off x="7572396" y="142852"/>
              <a:ext cx="857256" cy="714380"/>
            </a:xfrm>
            <a:prstGeom prst="cloud">
              <a:avLst/>
            </a:prstGeom>
            <a:solidFill>
              <a:schemeClr val="accent3">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55" name="矩形 54"/>
            <p:cNvSpPr/>
            <p:nvPr/>
          </p:nvSpPr>
          <p:spPr>
            <a:xfrm>
              <a:off x="7658984" y="149346"/>
              <a:ext cx="699230" cy="707886"/>
            </a:xfrm>
            <a:prstGeom prst="rect">
              <a:avLst/>
            </a:prstGeom>
            <a:noFill/>
          </p:spPr>
          <p:txBody>
            <a:bodyPr wrap="none" lIns="91440" tIns="45720" rIns="91440" bIns="45720">
              <a:spAutoFit/>
            </a:bodyPr>
            <a:lstStyle/>
            <a:p>
              <a:pPr algn="ctr"/>
              <a:r>
                <a:rPr lang="zh-CN" altLang="en-US" sz="4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本</a:t>
              </a:r>
              <a:endParaRPr lang="zh-CN" altLang="en-US" sz="40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grpSp>
      <p:grpSp>
        <p:nvGrpSpPr>
          <p:cNvPr id="56" name="组合 55"/>
          <p:cNvGrpSpPr/>
          <p:nvPr/>
        </p:nvGrpSpPr>
        <p:grpSpPr>
          <a:xfrm>
            <a:off x="8001024" y="1142984"/>
            <a:ext cx="857256" cy="714380"/>
            <a:chOff x="7572396" y="142852"/>
            <a:chExt cx="857256" cy="714380"/>
          </a:xfrm>
        </p:grpSpPr>
        <p:sp>
          <p:nvSpPr>
            <p:cNvPr id="57" name="云形 56"/>
            <p:cNvSpPr/>
            <p:nvPr/>
          </p:nvSpPr>
          <p:spPr>
            <a:xfrm>
              <a:off x="7572396" y="142852"/>
              <a:ext cx="857256" cy="714380"/>
            </a:xfrm>
            <a:prstGeom prst="cloud">
              <a:avLst/>
            </a:prstGeom>
            <a:solidFill>
              <a:schemeClr val="accent3">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58" name="矩形 57"/>
            <p:cNvSpPr/>
            <p:nvPr/>
          </p:nvSpPr>
          <p:spPr>
            <a:xfrm>
              <a:off x="7658984" y="149346"/>
              <a:ext cx="699230" cy="707886"/>
            </a:xfrm>
            <a:prstGeom prst="rect">
              <a:avLst/>
            </a:prstGeom>
            <a:noFill/>
          </p:spPr>
          <p:txBody>
            <a:bodyPr wrap="none" lIns="91440" tIns="45720" rIns="91440" bIns="45720">
              <a:spAutoFit/>
            </a:bodyPr>
            <a:lstStyle/>
            <a:p>
              <a:pPr algn="ctr"/>
              <a:r>
                <a:rPr lang="zh-CN" altLang="en-US" sz="4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成</a:t>
              </a:r>
              <a:endParaRPr lang="zh-CN" altLang="en-US" sz="40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grpSp>
      <p:grpSp>
        <p:nvGrpSpPr>
          <p:cNvPr id="59" name="组合 58"/>
          <p:cNvGrpSpPr/>
          <p:nvPr/>
        </p:nvGrpSpPr>
        <p:grpSpPr>
          <a:xfrm>
            <a:off x="8072462" y="1785926"/>
            <a:ext cx="857256" cy="714380"/>
            <a:chOff x="7572396" y="142852"/>
            <a:chExt cx="857256" cy="714380"/>
          </a:xfrm>
        </p:grpSpPr>
        <p:sp>
          <p:nvSpPr>
            <p:cNvPr id="60" name="云形 59"/>
            <p:cNvSpPr/>
            <p:nvPr/>
          </p:nvSpPr>
          <p:spPr>
            <a:xfrm>
              <a:off x="7572396" y="142852"/>
              <a:ext cx="857256" cy="714380"/>
            </a:xfrm>
            <a:prstGeom prst="cloud">
              <a:avLst/>
            </a:prstGeom>
            <a:solidFill>
              <a:schemeClr val="accent3">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61" name="矩形 60"/>
            <p:cNvSpPr/>
            <p:nvPr/>
          </p:nvSpPr>
          <p:spPr>
            <a:xfrm>
              <a:off x="7658984" y="149346"/>
              <a:ext cx="699230" cy="707886"/>
            </a:xfrm>
            <a:prstGeom prst="rect">
              <a:avLst/>
            </a:prstGeom>
            <a:noFill/>
          </p:spPr>
          <p:txBody>
            <a:bodyPr wrap="none" lIns="91440" tIns="45720" rIns="91440" bIns="45720">
              <a:spAutoFit/>
            </a:bodyPr>
            <a:lstStyle/>
            <a:p>
              <a:pPr algn="ctr"/>
              <a:r>
                <a:rPr lang="zh-CN" altLang="en-US" sz="4000" b="1" cap="none" spc="0" dirty="0" smtClean="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rPr>
                <a:t>分</a:t>
              </a:r>
              <a:endParaRPr lang="zh-CN" altLang="en-US" sz="4000" b="1" cap="none" spc="0" dirty="0">
                <a:ln w="900" cmpd="sng">
                  <a:solidFill>
                    <a:schemeClr val="accent1">
                      <a:satMod val="190000"/>
                      <a:alpha val="55000"/>
                    </a:schemeClr>
                  </a:solidFill>
                  <a:prstDash val="solid"/>
                </a:ln>
                <a:solidFill>
                  <a:schemeClr val="accent1">
                    <a:satMod val="200000"/>
                    <a:tint val="3000"/>
                  </a:schemeClr>
                </a:solidFill>
                <a:effectLst>
                  <a:innerShdw blurRad="101600" dist="76200" dir="5400000">
                    <a:schemeClr val="accent1">
                      <a:satMod val="190000"/>
                      <a:tint val="100000"/>
                      <a:alpha val="74000"/>
                    </a:schemeClr>
                  </a:innerShdw>
                </a:effectLst>
              </a:endParaRPr>
            </a:p>
          </p:txBody>
        </p:sp>
      </p:grpSp>
      <p:pic>
        <p:nvPicPr>
          <p:cNvPr id="62" name="Picture 2" descr="C:\Documents and Settings\zd\桌面\图片\473.gif"/>
          <p:cNvPicPr>
            <a:picLocks noChangeAspect="1" noChangeArrowheads="1" noCrop="1"/>
          </p:cNvPicPr>
          <p:nvPr/>
        </p:nvPicPr>
        <p:blipFill>
          <a:blip r:embed="rId3"/>
          <a:srcRect/>
          <a:stretch>
            <a:fillRect/>
          </a:stretch>
        </p:blipFill>
        <p:spPr bwMode="auto">
          <a:xfrm rot="1050109">
            <a:off x="7561717" y="2275313"/>
            <a:ext cx="477584" cy="477584"/>
          </a:xfrm>
          <a:prstGeom prst="rect">
            <a:avLst/>
          </a:prstGeom>
          <a:noFill/>
        </p:spPr>
      </p:pic>
      <p:pic>
        <p:nvPicPr>
          <p:cNvPr id="63" name="Picture 3" descr="C:\Documents and Settings\zd\桌面\图片\571.gif"/>
          <p:cNvPicPr>
            <a:picLocks noChangeAspect="1" noChangeArrowheads="1" noCrop="1"/>
          </p:cNvPicPr>
          <p:nvPr/>
        </p:nvPicPr>
        <p:blipFill>
          <a:blip r:embed="rId4"/>
          <a:srcRect/>
          <a:stretch>
            <a:fillRect/>
          </a:stretch>
        </p:blipFill>
        <p:spPr bwMode="auto">
          <a:xfrm>
            <a:off x="214282" y="6143644"/>
            <a:ext cx="571503" cy="500065"/>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 name="图片 53" descr="t016249a7f746d5389d.jpg"/>
          <p:cNvPicPr>
            <a:picLocks noChangeAspect="1"/>
          </p:cNvPicPr>
          <p:nvPr/>
        </p:nvPicPr>
        <p:blipFill>
          <a:blip r:embed="rId2"/>
          <a:srcRect l="8593" r="3125" b="84"/>
          <a:stretch>
            <a:fillRect/>
          </a:stretch>
        </p:blipFill>
        <p:spPr>
          <a:xfrm>
            <a:off x="5500694" y="4429132"/>
            <a:ext cx="2714644" cy="1971582"/>
          </a:xfrm>
          <a:prstGeom prst="rect">
            <a:avLst/>
          </a:prstGeom>
          <a:ln>
            <a:noFill/>
          </a:ln>
          <a:effectLst>
            <a:softEdge rad="112500"/>
          </a:effectLst>
        </p:spPr>
      </p:pic>
      <p:sp>
        <p:nvSpPr>
          <p:cNvPr id="2" name="矩形 1"/>
          <p:cNvSpPr/>
          <p:nvPr/>
        </p:nvSpPr>
        <p:spPr>
          <a:xfrm>
            <a:off x="142844" y="214290"/>
            <a:ext cx="6929486" cy="769441"/>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法国圣米歇尔山及其海湾 </a:t>
            </a:r>
            <a:endParaRPr lang="zh-CN" altLang="en-US" sz="44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sp>
        <p:nvSpPr>
          <p:cNvPr id="3" name="圆角矩形 2"/>
          <p:cNvSpPr/>
          <p:nvPr/>
        </p:nvSpPr>
        <p:spPr>
          <a:xfrm>
            <a:off x="857224" y="1142984"/>
            <a:ext cx="3286148" cy="2857520"/>
          </a:xfrm>
          <a:prstGeom prst="roundRect">
            <a:avLst/>
          </a:prstGeom>
          <a:noFill/>
          <a:ln w="57150">
            <a:solidFill>
              <a:schemeClr val="accent6">
                <a:lumMod val="40000"/>
                <a:lumOff val="60000"/>
              </a:schemeClr>
            </a:solidFill>
            <a:prstDash val="sysDot"/>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4" name="圆角矩形 3"/>
          <p:cNvSpPr/>
          <p:nvPr/>
        </p:nvSpPr>
        <p:spPr>
          <a:xfrm>
            <a:off x="4357686" y="1071546"/>
            <a:ext cx="4429156" cy="2928958"/>
          </a:xfrm>
          <a:prstGeom prst="roundRect">
            <a:avLst/>
          </a:prstGeom>
          <a:noFill/>
          <a:ln>
            <a:solidFill>
              <a:schemeClr val="accent5">
                <a:lumMod val="60000"/>
                <a:lumOff val="40000"/>
              </a:schemeClr>
            </a:solidFill>
            <a:prstDash val="dashDot"/>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5" name="对角圆角矩形 4"/>
          <p:cNvSpPr/>
          <p:nvPr/>
        </p:nvSpPr>
        <p:spPr>
          <a:xfrm flipH="1">
            <a:off x="357158" y="4286256"/>
            <a:ext cx="8001056" cy="2214578"/>
          </a:xfrm>
          <a:prstGeom prst="round2DiagRect">
            <a:avLst>
              <a:gd name="adj1" fmla="val 18395"/>
              <a:gd name="adj2" fmla="val 0"/>
            </a:avLst>
          </a:prstGeom>
          <a:noFill/>
          <a:ln w="57150">
            <a:solidFill>
              <a:schemeClr val="accent4">
                <a:lumMod val="60000"/>
                <a:lumOff val="40000"/>
              </a:schemeClr>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nvGrpSpPr>
          <p:cNvPr id="26" name="组合 25"/>
          <p:cNvGrpSpPr/>
          <p:nvPr/>
        </p:nvGrpSpPr>
        <p:grpSpPr>
          <a:xfrm>
            <a:off x="285720" y="1071546"/>
            <a:ext cx="1214446" cy="2286016"/>
            <a:chOff x="428596" y="1071546"/>
            <a:chExt cx="1214446" cy="2286016"/>
          </a:xfrm>
        </p:grpSpPr>
        <p:grpSp>
          <p:nvGrpSpPr>
            <p:cNvPr id="10" name="组合 9"/>
            <p:cNvGrpSpPr/>
            <p:nvPr/>
          </p:nvGrpSpPr>
          <p:grpSpPr>
            <a:xfrm>
              <a:off x="428596" y="1071546"/>
              <a:ext cx="785818" cy="785818"/>
              <a:chOff x="428596" y="1071546"/>
              <a:chExt cx="785818" cy="785818"/>
            </a:xfrm>
          </p:grpSpPr>
          <p:grpSp>
            <p:nvGrpSpPr>
              <p:cNvPr id="8" name="组合 7"/>
              <p:cNvGrpSpPr/>
              <p:nvPr/>
            </p:nvGrpSpPr>
            <p:grpSpPr>
              <a:xfrm>
                <a:off x="428596" y="1071546"/>
                <a:ext cx="785818" cy="785818"/>
                <a:chOff x="428596" y="1071546"/>
                <a:chExt cx="785818" cy="785818"/>
              </a:xfrm>
            </p:grpSpPr>
            <p:sp>
              <p:nvSpPr>
                <p:cNvPr id="6" name="椭圆 5"/>
                <p:cNvSpPr/>
                <p:nvPr/>
              </p:nvSpPr>
              <p:spPr>
                <a:xfrm>
                  <a:off x="428596" y="1071546"/>
                  <a:ext cx="785818" cy="785818"/>
                </a:xfrm>
                <a:prstGeom prst="ellipse">
                  <a:avLst/>
                </a:prstGeom>
                <a:no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7" name="椭圆 6"/>
                <p:cNvSpPr/>
                <p:nvPr/>
              </p:nvSpPr>
              <p:spPr>
                <a:xfrm>
                  <a:off x="500034" y="1142984"/>
                  <a:ext cx="642942" cy="642942"/>
                </a:xfrm>
                <a:prstGeom prst="ellipse">
                  <a:avLst/>
                </a:prstGeom>
                <a:solidFill>
                  <a:schemeClr val="accent3">
                    <a:lumMod val="20000"/>
                    <a:lumOff val="80000"/>
                  </a:schemeClr>
                </a:solid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9" name="矩形 8"/>
              <p:cNvSpPr/>
              <p:nvPr/>
            </p:nvSpPr>
            <p:spPr>
              <a:xfrm>
                <a:off x="500034" y="1142984"/>
                <a:ext cx="647934"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3600" b="1" dirty="0" smtClean="0">
                    <a:ln w="11430"/>
                    <a:solidFill>
                      <a:schemeClr val="accent4">
                        <a:lumMod val="50000"/>
                      </a:schemeClr>
                    </a:solidFill>
                    <a:effectLst>
                      <a:outerShdw blurRad="80000" dist="40000" dir="5040000" algn="tl">
                        <a:srgbClr val="000000">
                          <a:alpha val="30000"/>
                        </a:srgbClr>
                      </a:outerShdw>
                    </a:effectLst>
                  </a:rPr>
                  <a:t>基</a:t>
                </a:r>
                <a:endParaRPr lang="zh-CN" altLang="en-US" sz="3600" b="1" cap="none" spc="0" dirty="0">
                  <a:ln w="11430"/>
                  <a:solidFill>
                    <a:schemeClr val="accent4">
                      <a:lumMod val="50000"/>
                    </a:schemeClr>
                  </a:solidFill>
                  <a:effectLst>
                    <a:outerShdw blurRad="80000" dist="40000" dir="5040000" algn="tl">
                      <a:srgbClr val="000000">
                        <a:alpha val="30000"/>
                      </a:srgbClr>
                    </a:outerShdw>
                  </a:effectLst>
                </a:endParaRPr>
              </a:p>
            </p:txBody>
          </p:sp>
        </p:grpSp>
        <p:grpSp>
          <p:nvGrpSpPr>
            <p:cNvPr id="11" name="组合 10"/>
            <p:cNvGrpSpPr/>
            <p:nvPr/>
          </p:nvGrpSpPr>
          <p:grpSpPr>
            <a:xfrm>
              <a:off x="857224" y="1571612"/>
              <a:ext cx="785818" cy="785818"/>
              <a:chOff x="500034" y="1071546"/>
              <a:chExt cx="785818" cy="785818"/>
            </a:xfrm>
          </p:grpSpPr>
          <p:grpSp>
            <p:nvGrpSpPr>
              <p:cNvPr id="12" name="组合 7"/>
              <p:cNvGrpSpPr/>
              <p:nvPr/>
            </p:nvGrpSpPr>
            <p:grpSpPr>
              <a:xfrm>
                <a:off x="500034" y="1071546"/>
                <a:ext cx="785818" cy="785818"/>
                <a:chOff x="500034" y="1071546"/>
                <a:chExt cx="785818" cy="785818"/>
              </a:xfrm>
            </p:grpSpPr>
            <p:sp>
              <p:nvSpPr>
                <p:cNvPr id="14" name="椭圆 13"/>
                <p:cNvSpPr/>
                <p:nvPr/>
              </p:nvSpPr>
              <p:spPr>
                <a:xfrm>
                  <a:off x="500034" y="1071546"/>
                  <a:ext cx="785818" cy="785818"/>
                </a:xfrm>
                <a:prstGeom prst="ellipse">
                  <a:avLst/>
                </a:prstGeom>
                <a:no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15" name="椭圆 14"/>
                <p:cNvSpPr/>
                <p:nvPr/>
              </p:nvSpPr>
              <p:spPr>
                <a:xfrm>
                  <a:off x="571472" y="1142984"/>
                  <a:ext cx="642942" cy="642942"/>
                </a:xfrm>
                <a:prstGeom prst="ellipse">
                  <a:avLst/>
                </a:prstGeom>
                <a:solidFill>
                  <a:schemeClr val="accent3">
                    <a:lumMod val="20000"/>
                    <a:lumOff val="80000"/>
                  </a:schemeClr>
                </a:solid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13" name="矩形 12"/>
              <p:cNvSpPr/>
              <p:nvPr/>
            </p:nvSpPr>
            <p:spPr>
              <a:xfrm>
                <a:off x="571472" y="1142984"/>
                <a:ext cx="647934"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3600" b="1" cap="none" spc="0" dirty="0" smtClean="0">
                    <a:ln w="11430"/>
                    <a:solidFill>
                      <a:schemeClr val="accent4">
                        <a:lumMod val="50000"/>
                      </a:schemeClr>
                    </a:solidFill>
                    <a:effectLst>
                      <a:outerShdw blurRad="80000" dist="40000" dir="5040000" algn="tl">
                        <a:srgbClr val="000000">
                          <a:alpha val="30000"/>
                        </a:srgbClr>
                      </a:outerShdw>
                    </a:effectLst>
                  </a:rPr>
                  <a:t>本</a:t>
                </a:r>
                <a:endParaRPr lang="zh-CN" altLang="en-US" sz="3600" b="1" cap="none" spc="0" dirty="0">
                  <a:ln w="11430"/>
                  <a:solidFill>
                    <a:schemeClr val="accent4">
                      <a:lumMod val="50000"/>
                    </a:schemeClr>
                  </a:solidFill>
                  <a:effectLst>
                    <a:outerShdw blurRad="80000" dist="40000" dir="5040000" algn="tl">
                      <a:srgbClr val="000000">
                        <a:alpha val="30000"/>
                      </a:srgbClr>
                    </a:outerShdw>
                  </a:effectLst>
                </a:endParaRPr>
              </a:p>
            </p:txBody>
          </p:sp>
        </p:grpSp>
        <p:grpSp>
          <p:nvGrpSpPr>
            <p:cNvPr id="16" name="组合 15"/>
            <p:cNvGrpSpPr/>
            <p:nvPr/>
          </p:nvGrpSpPr>
          <p:grpSpPr>
            <a:xfrm>
              <a:off x="428596" y="2071678"/>
              <a:ext cx="785818" cy="785818"/>
              <a:chOff x="500034" y="1071546"/>
              <a:chExt cx="785818" cy="785818"/>
            </a:xfrm>
          </p:grpSpPr>
          <p:grpSp>
            <p:nvGrpSpPr>
              <p:cNvPr id="17" name="组合 7"/>
              <p:cNvGrpSpPr/>
              <p:nvPr/>
            </p:nvGrpSpPr>
            <p:grpSpPr>
              <a:xfrm>
                <a:off x="500034" y="1071546"/>
                <a:ext cx="785818" cy="785818"/>
                <a:chOff x="500034" y="1071546"/>
                <a:chExt cx="785818" cy="785818"/>
              </a:xfrm>
            </p:grpSpPr>
            <p:sp>
              <p:nvSpPr>
                <p:cNvPr id="19" name="椭圆 18"/>
                <p:cNvSpPr/>
                <p:nvPr/>
              </p:nvSpPr>
              <p:spPr>
                <a:xfrm>
                  <a:off x="500034" y="1071546"/>
                  <a:ext cx="785818" cy="785818"/>
                </a:xfrm>
                <a:prstGeom prst="ellipse">
                  <a:avLst/>
                </a:prstGeom>
                <a:no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20" name="椭圆 19"/>
                <p:cNvSpPr/>
                <p:nvPr/>
              </p:nvSpPr>
              <p:spPr>
                <a:xfrm>
                  <a:off x="571472" y="1142984"/>
                  <a:ext cx="642942" cy="642942"/>
                </a:xfrm>
                <a:prstGeom prst="ellipse">
                  <a:avLst/>
                </a:prstGeom>
                <a:solidFill>
                  <a:schemeClr val="accent3">
                    <a:lumMod val="20000"/>
                    <a:lumOff val="80000"/>
                  </a:schemeClr>
                </a:solid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18" name="矩形 17"/>
              <p:cNvSpPr/>
              <p:nvPr/>
            </p:nvSpPr>
            <p:spPr>
              <a:xfrm>
                <a:off x="571472" y="1142984"/>
                <a:ext cx="647934"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3600" b="1" cap="none" spc="0" dirty="0" smtClean="0">
                    <a:ln w="11430"/>
                    <a:solidFill>
                      <a:schemeClr val="accent4">
                        <a:lumMod val="50000"/>
                      </a:schemeClr>
                    </a:solidFill>
                    <a:effectLst>
                      <a:outerShdw blurRad="80000" dist="40000" dir="5040000" algn="tl">
                        <a:srgbClr val="000000">
                          <a:alpha val="30000"/>
                        </a:srgbClr>
                      </a:outerShdw>
                    </a:effectLst>
                  </a:rPr>
                  <a:t>信</a:t>
                </a:r>
                <a:endParaRPr lang="zh-CN" altLang="en-US" sz="3600" b="1" cap="none" spc="0" dirty="0">
                  <a:ln w="11430"/>
                  <a:solidFill>
                    <a:schemeClr val="accent4">
                      <a:lumMod val="50000"/>
                    </a:schemeClr>
                  </a:solidFill>
                  <a:effectLst>
                    <a:outerShdw blurRad="80000" dist="40000" dir="5040000" algn="tl">
                      <a:srgbClr val="000000">
                        <a:alpha val="30000"/>
                      </a:srgbClr>
                    </a:outerShdw>
                  </a:effectLst>
                </a:endParaRPr>
              </a:p>
            </p:txBody>
          </p:sp>
        </p:grpSp>
        <p:grpSp>
          <p:nvGrpSpPr>
            <p:cNvPr id="21" name="组合 20"/>
            <p:cNvGrpSpPr/>
            <p:nvPr/>
          </p:nvGrpSpPr>
          <p:grpSpPr>
            <a:xfrm>
              <a:off x="857224" y="2571744"/>
              <a:ext cx="785818" cy="785818"/>
              <a:chOff x="500034" y="1071546"/>
              <a:chExt cx="785818" cy="785818"/>
            </a:xfrm>
          </p:grpSpPr>
          <p:grpSp>
            <p:nvGrpSpPr>
              <p:cNvPr id="22" name="组合 7"/>
              <p:cNvGrpSpPr/>
              <p:nvPr/>
            </p:nvGrpSpPr>
            <p:grpSpPr>
              <a:xfrm>
                <a:off x="500034" y="1071546"/>
                <a:ext cx="785818" cy="785818"/>
                <a:chOff x="500034" y="1071546"/>
                <a:chExt cx="785818" cy="785818"/>
              </a:xfrm>
            </p:grpSpPr>
            <p:sp>
              <p:nvSpPr>
                <p:cNvPr id="24" name="椭圆 23"/>
                <p:cNvSpPr/>
                <p:nvPr/>
              </p:nvSpPr>
              <p:spPr>
                <a:xfrm>
                  <a:off x="500034" y="1071546"/>
                  <a:ext cx="785818" cy="785818"/>
                </a:xfrm>
                <a:prstGeom prst="ellipse">
                  <a:avLst/>
                </a:prstGeom>
                <a:no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25" name="椭圆 24"/>
                <p:cNvSpPr/>
                <p:nvPr/>
              </p:nvSpPr>
              <p:spPr>
                <a:xfrm>
                  <a:off x="571472" y="1142984"/>
                  <a:ext cx="642942" cy="642942"/>
                </a:xfrm>
                <a:prstGeom prst="ellipse">
                  <a:avLst/>
                </a:prstGeom>
                <a:solidFill>
                  <a:schemeClr val="accent3">
                    <a:lumMod val="20000"/>
                    <a:lumOff val="80000"/>
                  </a:schemeClr>
                </a:solidFill>
                <a:ln>
                  <a:solidFill>
                    <a:srgbClr val="FFC000"/>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23" name="矩形 22"/>
              <p:cNvSpPr/>
              <p:nvPr/>
            </p:nvSpPr>
            <p:spPr>
              <a:xfrm>
                <a:off x="571472" y="1142984"/>
                <a:ext cx="647934"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3600" b="1" cap="none" spc="0" dirty="0" smtClean="0">
                    <a:ln w="11430"/>
                    <a:solidFill>
                      <a:schemeClr val="accent4">
                        <a:lumMod val="50000"/>
                      </a:schemeClr>
                    </a:solidFill>
                    <a:effectLst>
                      <a:outerShdw blurRad="80000" dist="40000" dir="5040000" algn="tl">
                        <a:srgbClr val="000000">
                          <a:alpha val="30000"/>
                        </a:srgbClr>
                      </a:outerShdw>
                    </a:effectLst>
                  </a:rPr>
                  <a:t>息</a:t>
                </a:r>
                <a:endParaRPr lang="zh-CN" altLang="en-US" sz="3600" b="1" cap="none" spc="0" dirty="0">
                  <a:ln w="11430"/>
                  <a:solidFill>
                    <a:schemeClr val="accent4">
                      <a:lumMod val="50000"/>
                    </a:schemeClr>
                  </a:solidFill>
                  <a:effectLst>
                    <a:outerShdw blurRad="80000" dist="40000" dir="5040000" algn="tl">
                      <a:srgbClr val="000000">
                        <a:alpha val="30000"/>
                      </a:srgbClr>
                    </a:outerShdw>
                  </a:effectLst>
                </a:endParaRPr>
              </a:p>
            </p:txBody>
          </p:sp>
        </p:grpSp>
      </p:grpSp>
      <p:pic>
        <p:nvPicPr>
          <p:cNvPr id="27" name="Picture 2" descr="C:\Documents and Settings\zd\桌面\图片\473.gif"/>
          <p:cNvPicPr>
            <a:picLocks noChangeAspect="1" noChangeArrowheads="1" noCrop="1"/>
          </p:cNvPicPr>
          <p:nvPr/>
        </p:nvPicPr>
        <p:blipFill>
          <a:blip r:embed="rId3"/>
          <a:srcRect/>
          <a:stretch>
            <a:fillRect/>
          </a:stretch>
        </p:blipFill>
        <p:spPr bwMode="auto">
          <a:xfrm rot="21352258">
            <a:off x="165206" y="3237048"/>
            <a:ext cx="644370" cy="644370"/>
          </a:xfrm>
          <a:prstGeom prst="rect">
            <a:avLst/>
          </a:prstGeom>
          <a:noFill/>
        </p:spPr>
      </p:pic>
      <p:sp>
        <p:nvSpPr>
          <p:cNvPr id="28" name="TextBox 27"/>
          <p:cNvSpPr txBox="1"/>
          <p:nvPr/>
        </p:nvSpPr>
        <p:spPr>
          <a:xfrm>
            <a:off x="1071538" y="1214422"/>
            <a:ext cx="3071834" cy="2631490"/>
          </a:xfrm>
          <a:prstGeom prst="rect">
            <a:avLst/>
          </a:prstGeom>
          <a:noFill/>
        </p:spPr>
        <p:txBody>
          <a:bodyPr wrap="square" rtlCol="0">
            <a:spAutoFit/>
          </a:bodyPr>
          <a:lstStyle/>
          <a:p>
            <a:pPr>
              <a:lnSpc>
                <a:spcPts val="2200"/>
              </a:lnSpc>
            </a:pPr>
            <a:r>
              <a:rPr lang="zh-CN" altLang="en-US" sz="1400" dirty="0" smtClean="0"/>
              <a:t>        在欧洲的法国里，圣米歇尔山及  </a:t>
            </a:r>
            <a:endParaRPr lang="en-US" altLang="zh-CN" sz="1400" dirty="0" smtClean="0"/>
          </a:p>
          <a:p>
            <a:pPr>
              <a:lnSpc>
                <a:spcPts val="2200"/>
              </a:lnSpc>
            </a:pPr>
            <a:r>
              <a:rPr lang="en-US" altLang="zh-CN" sz="1400" dirty="0" smtClean="0"/>
              <a:t>        </a:t>
            </a:r>
            <a:r>
              <a:rPr lang="zh-CN" altLang="en-US" sz="1400" dirty="0" smtClean="0"/>
              <a:t>其海湾，文化遗产，</a:t>
            </a:r>
            <a:r>
              <a:rPr lang="en-US" sz="1400" dirty="0" smtClean="0"/>
              <a:t>1979</a:t>
            </a:r>
            <a:r>
              <a:rPr lang="zh-CN" altLang="en-US" sz="1400" dirty="0" smtClean="0"/>
              <a:t>年列入</a:t>
            </a:r>
            <a:endParaRPr lang="en-US" altLang="zh-CN" sz="1400" dirty="0" smtClean="0"/>
          </a:p>
          <a:p>
            <a:pPr>
              <a:lnSpc>
                <a:spcPts val="2200"/>
              </a:lnSpc>
            </a:pPr>
            <a:r>
              <a:rPr lang="en-US" altLang="zh-CN" sz="1400" dirty="0" smtClean="0"/>
              <a:t>          </a:t>
            </a:r>
            <a:r>
              <a:rPr lang="zh-CN" altLang="en-US" sz="1400" dirty="0" smtClean="0"/>
              <a:t>世界遗产名录。 位于诺曼底和</a:t>
            </a:r>
            <a:endParaRPr lang="en-US" altLang="zh-CN" sz="1400" dirty="0" smtClean="0"/>
          </a:p>
          <a:p>
            <a:pPr>
              <a:lnSpc>
                <a:spcPts val="2200"/>
              </a:lnSpc>
            </a:pPr>
            <a:r>
              <a:rPr lang="en-US" altLang="zh-CN" sz="1400" dirty="0" smtClean="0"/>
              <a:t>          </a:t>
            </a:r>
            <a:r>
              <a:rPr lang="zh-CN" altLang="en-US" sz="1400" dirty="0" smtClean="0"/>
              <a:t>布瑞 坦尼之间离海岸很近的孤 </a:t>
            </a:r>
            <a:endParaRPr lang="en-US" altLang="zh-CN" sz="1400" dirty="0" smtClean="0"/>
          </a:p>
          <a:p>
            <a:pPr>
              <a:lnSpc>
                <a:spcPts val="2200"/>
              </a:lnSpc>
            </a:pPr>
            <a:r>
              <a:rPr lang="en-US" altLang="zh-CN" sz="1400" dirty="0" smtClean="0"/>
              <a:t>    </a:t>
            </a:r>
            <a:r>
              <a:rPr lang="zh-CN" altLang="en-US" sz="1400" dirty="0" smtClean="0"/>
              <a:t>立岩石岛上，受到海洋潮汐作用，    </a:t>
            </a:r>
            <a:endParaRPr lang="en-US" altLang="zh-CN" sz="1400" dirty="0" smtClean="0"/>
          </a:p>
          <a:p>
            <a:pPr>
              <a:lnSpc>
                <a:spcPts val="2200"/>
              </a:lnSpc>
            </a:pPr>
            <a:r>
              <a:rPr lang="en-US" altLang="zh-CN" sz="1400" dirty="0" smtClean="0"/>
              <a:t>          </a:t>
            </a:r>
            <a:r>
              <a:rPr lang="zh-CN" altLang="en-US" sz="1400" dirty="0" smtClean="0"/>
              <a:t>交替与大</a:t>
            </a:r>
            <a:r>
              <a:rPr lang="en-US" altLang="zh-CN" sz="1400" dirty="0" smtClean="0"/>
              <a:t> </a:t>
            </a:r>
            <a:r>
              <a:rPr lang="zh-CN" altLang="en-US" sz="1400" dirty="0" smtClean="0"/>
              <a:t>陆相连和隔断。修道</a:t>
            </a:r>
            <a:endParaRPr lang="en-US" altLang="zh-CN" sz="1400" dirty="0" smtClean="0"/>
          </a:p>
          <a:p>
            <a:pPr>
              <a:lnSpc>
                <a:spcPts val="2200"/>
              </a:lnSpc>
            </a:pPr>
            <a:r>
              <a:rPr lang="en-US" altLang="zh-CN" sz="1400" dirty="0" smtClean="0"/>
              <a:t>           </a:t>
            </a:r>
            <a:r>
              <a:rPr lang="zh-CN" altLang="en-US" sz="1400" dirty="0" smtClean="0"/>
              <a:t>院是为大天使圣米歇尔建造，</a:t>
            </a:r>
            <a:endParaRPr lang="en-US" altLang="zh-CN" sz="1400" dirty="0" smtClean="0"/>
          </a:p>
          <a:p>
            <a:pPr>
              <a:lnSpc>
                <a:spcPts val="2200"/>
              </a:lnSpc>
            </a:pPr>
            <a:r>
              <a:rPr lang="en-US" altLang="zh-CN" sz="1400" dirty="0" smtClean="0"/>
              <a:t>      </a:t>
            </a:r>
            <a:r>
              <a:rPr lang="zh-CN" altLang="en-US" sz="1400" dirty="0" smtClean="0"/>
              <a:t>也是杰出的技巧与艺术的绝技两者与独特的天然环境相结合的产物。</a:t>
            </a:r>
          </a:p>
        </p:txBody>
      </p:sp>
      <p:grpSp>
        <p:nvGrpSpPr>
          <p:cNvPr id="37" name="组合 36"/>
          <p:cNvGrpSpPr/>
          <p:nvPr/>
        </p:nvGrpSpPr>
        <p:grpSpPr>
          <a:xfrm>
            <a:off x="4214810" y="857232"/>
            <a:ext cx="1428760" cy="870744"/>
            <a:chOff x="4714876" y="993364"/>
            <a:chExt cx="1428760" cy="870744"/>
          </a:xfrm>
        </p:grpSpPr>
        <p:grpSp>
          <p:nvGrpSpPr>
            <p:cNvPr id="35" name="组合 34"/>
            <p:cNvGrpSpPr/>
            <p:nvPr/>
          </p:nvGrpSpPr>
          <p:grpSpPr>
            <a:xfrm>
              <a:off x="4714876" y="993364"/>
              <a:ext cx="1428760" cy="870744"/>
              <a:chOff x="4714876" y="993364"/>
              <a:chExt cx="1428760" cy="870744"/>
            </a:xfrm>
          </p:grpSpPr>
          <p:sp>
            <p:nvSpPr>
              <p:cNvPr id="32" name="菱形 31"/>
              <p:cNvSpPr/>
              <p:nvPr/>
            </p:nvSpPr>
            <p:spPr>
              <a:xfrm>
                <a:off x="5279636" y="993364"/>
                <a:ext cx="864000" cy="864000"/>
              </a:xfrm>
              <a:prstGeom prst="diamond">
                <a:avLst/>
              </a:prstGeom>
              <a:solidFill>
                <a:schemeClr val="accent3">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dirty="0"/>
              </a:p>
            </p:txBody>
          </p:sp>
          <p:sp>
            <p:nvSpPr>
              <p:cNvPr id="29" name="菱形 28"/>
              <p:cNvSpPr/>
              <p:nvPr/>
            </p:nvSpPr>
            <p:spPr>
              <a:xfrm>
                <a:off x="4714876" y="1000108"/>
                <a:ext cx="864000" cy="864000"/>
              </a:xfrm>
              <a:prstGeom prst="diamond">
                <a:avLst/>
              </a:prstGeom>
              <a:solidFill>
                <a:schemeClr val="accent3">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dirty="0"/>
              </a:p>
            </p:txBody>
          </p:sp>
          <p:sp>
            <p:nvSpPr>
              <p:cNvPr id="31" name="矩形 30"/>
              <p:cNvSpPr/>
              <p:nvPr/>
            </p:nvSpPr>
            <p:spPr>
              <a:xfrm>
                <a:off x="4852760" y="1139595"/>
                <a:ext cx="647933"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3600" b="1" cap="none" spc="0" dirty="0" smtClean="0">
                    <a:ln w="11430"/>
                    <a:solidFill>
                      <a:srgbClr val="0070C0"/>
                    </a:solidFill>
                    <a:effectLst>
                      <a:outerShdw blurRad="80000" dist="40000" dir="5040000" algn="tl">
                        <a:srgbClr val="000000">
                          <a:alpha val="30000"/>
                        </a:srgbClr>
                      </a:outerShdw>
                    </a:effectLst>
                  </a:rPr>
                  <a:t>简</a:t>
                </a:r>
                <a:endParaRPr lang="zh-CN" altLang="en-US" sz="3600" b="1" cap="none" spc="0" dirty="0">
                  <a:ln w="11430"/>
                  <a:solidFill>
                    <a:srgbClr val="0070C0"/>
                  </a:solidFill>
                  <a:effectLst>
                    <a:outerShdw blurRad="80000" dist="40000" dir="5040000" algn="tl">
                      <a:srgbClr val="000000">
                        <a:alpha val="30000"/>
                      </a:srgbClr>
                    </a:outerShdw>
                  </a:effectLst>
                </a:endParaRPr>
              </a:p>
            </p:txBody>
          </p:sp>
        </p:grpSp>
        <p:sp>
          <p:nvSpPr>
            <p:cNvPr id="33" name="矩形 32"/>
            <p:cNvSpPr/>
            <p:nvPr/>
          </p:nvSpPr>
          <p:spPr>
            <a:xfrm>
              <a:off x="5429256" y="1132851"/>
              <a:ext cx="647933" cy="646331"/>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3600" b="1" cap="none" spc="0" dirty="0" smtClean="0">
                  <a:ln w="11430"/>
                  <a:solidFill>
                    <a:srgbClr val="0070C0"/>
                  </a:solidFill>
                  <a:effectLst>
                    <a:outerShdw blurRad="80000" dist="40000" dir="5040000" algn="tl">
                      <a:srgbClr val="000000">
                        <a:alpha val="30000"/>
                      </a:srgbClr>
                    </a:outerShdw>
                  </a:effectLst>
                </a:rPr>
                <a:t>介</a:t>
              </a:r>
              <a:endParaRPr lang="zh-CN" altLang="en-US" sz="3600" b="1" cap="none" spc="0" dirty="0">
                <a:ln w="11430"/>
                <a:solidFill>
                  <a:srgbClr val="0070C0"/>
                </a:solidFill>
                <a:effectLst>
                  <a:outerShdw blurRad="80000" dist="40000" dir="5040000" algn="tl">
                    <a:srgbClr val="000000">
                      <a:alpha val="30000"/>
                    </a:srgbClr>
                  </a:outerShdw>
                </a:effectLst>
              </a:endParaRPr>
            </a:p>
          </p:txBody>
        </p:sp>
      </p:grpSp>
      <p:sp>
        <p:nvSpPr>
          <p:cNvPr id="34" name="TextBox 33"/>
          <p:cNvSpPr txBox="1"/>
          <p:nvPr/>
        </p:nvSpPr>
        <p:spPr>
          <a:xfrm>
            <a:off x="4429124" y="1142984"/>
            <a:ext cx="4357718" cy="3054682"/>
          </a:xfrm>
          <a:prstGeom prst="rect">
            <a:avLst/>
          </a:prstGeom>
          <a:noFill/>
        </p:spPr>
        <p:txBody>
          <a:bodyPr wrap="square" rtlCol="0">
            <a:spAutoFit/>
          </a:bodyPr>
          <a:lstStyle/>
          <a:p>
            <a:pPr>
              <a:lnSpc>
                <a:spcPts val="2100"/>
              </a:lnSpc>
            </a:pPr>
            <a:r>
              <a:rPr lang="zh-CN" altLang="en-US" sz="1400" dirty="0" smtClean="0"/>
              <a:t>                               圣米歇尔山是法国著名古迹和基   </a:t>
            </a:r>
            <a:endParaRPr lang="en-US" altLang="zh-CN" sz="1400" dirty="0" smtClean="0"/>
          </a:p>
          <a:p>
            <a:pPr>
              <a:lnSpc>
                <a:spcPts val="2100"/>
              </a:lnSpc>
            </a:pPr>
            <a:r>
              <a:rPr lang="en-US" altLang="zh-CN" sz="1400" dirty="0" smtClean="0"/>
              <a:t>                        </a:t>
            </a:r>
            <a:r>
              <a:rPr lang="zh-CN" altLang="en-US" sz="1400" dirty="0" smtClean="0"/>
              <a:t>督教圣地，位于芒什省一小岛上，距海岸两公里。小岛呈圆锥形，周长</a:t>
            </a:r>
            <a:r>
              <a:rPr lang="en-US" sz="1400" dirty="0" smtClean="0"/>
              <a:t>900</a:t>
            </a:r>
            <a:r>
              <a:rPr lang="zh-CN" altLang="en-US" sz="1400" dirty="0" smtClean="0"/>
              <a:t>米。海拔</a:t>
            </a:r>
            <a:r>
              <a:rPr lang="en-US" sz="1400" dirty="0" smtClean="0"/>
              <a:t>88</a:t>
            </a:r>
            <a:r>
              <a:rPr lang="zh-CN" altLang="en-US" sz="1400" dirty="0" smtClean="0"/>
              <a:t>米，仅涨潮时才成为岛。古时这里是凯尔特人祭神的地方。公元</a:t>
            </a:r>
            <a:r>
              <a:rPr lang="en-US" sz="1400" dirty="0" smtClean="0"/>
              <a:t>8</a:t>
            </a:r>
            <a:r>
              <a:rPr lang="zh-CN" altLang="en-US" sz="1400" dirty="0" smtClean="0"/>
              <a:t>世纪，圣米歇尔神父在岛上最高处修建一座小教堂，奉献给天使长米歇尔，故称米歇尔山。</a:t>
            </a:r>
            <a:r>
              <a:rPr lang="en-US" sz="1400" dirty="0" smtClean="0"/>
              <a:t>1211-1228</a:t>
            </a:r>
            <a:r>
              <a:rPr lang="zh-CN" altLang="en-US" sz="1400" dirty="0" smtClean="0"/>
              <a:t>年间在岛北部又修建了</a:t>
            </a:r>
            <a:r>
              <a:rPr lang="en-US" sz="1400" dirty="0" smtClean="0"/>
              <a:t>6</a:t>
            </a:r>
            <a:r>
              <a:rPr lang="zh-CN" altLang="en-US" sz="1400" dirty="0" smtClean="0"/>
              <a:t>座建筑物，具有中古加洛林王朝古堡和古罗马式教堂的风格。岛上现还存有</a:t>
            </a:r>
            <a:r>
              <a:rPr lang="en-US" sz="1400" dirty="0" smtClean="0"/>
              <a:t>11</a:t>
            </a:r>
            <a:r>
              <a:rPr lang="zh-CN" altLang="en-US" sz="1400" dirty="0" smtClean="0"/>
              <a:t>世纪罗马式中殿和</a:t>
            </a:r>
            <a:r>
              <a:rPr lang="en-US" sz="1400" dirty="0" smtClean="0"/>
              <a:t>15</a:t>
            </a:r>
            <a:r>
              <a:rPr lang="zh-CN" altLang="en-US" sz="1400" dirty="0" smtClean="0"/>
              <a:t>世纪哥特式唱诗班席，</a:t>
            </a:r>
            <a:r>
              <a:rPr lang="en-US" sz="1400" dirty="0" smtClean="0"/>
              <a:t>13-15</a:t>
            </a:r>
            <a:r>
              <a:rPr lang="zh-CN" altLang="en-US" sz="1400" dirty="0" smtClean="0"/>
              <a:t>世纪的部分城墙和哥特式修道院围墙等。</a:t>
            </a:r>
          </a:p>
          <a:p>
            <a:pPr>
              <a:lnSpc>
                <a:spcPts val="2100"/>
              </a:lnSpc>
            </a:pPr>
            <a:endParaRPr lang="zh-CN" altLang="en-US" sz="1400" dirty="0"/>
          </a:p>
        </p:txBody>
      </p:sp>
      <p:pic>
        <p:nvPicPr>
          <p:cNvPr id="38" name="Picture 3" descr="C:\Documents and Settings\zd\桌面\图片\571.gif"/>
          <p:cNvPicPr>
            <a:picLocks noChangeAspect="1" noChangeArrowheads="1" noCrop="1"/>
          </p:cNvPicPr>
          <p:nvPr/>
        </p:nvPicPr>
        <p:blipFill>
          <a:blip r:embed="rId4"/>
          <a:srcRect/>
          <a:stretch>
            <a:fillRect/>
          </a:stretch>
        </p:blipFill>
        <p:spPr bwMode="auto">
          <a:xfrm>
            <a:off x="7286644" y="142852"/>
            <a:ext cx="734790" cy="642941"/>
          </a:xfrm>
          <a:prstGeom prst="rect">
            <a:avLst/>
          </a:prstGeom>
          <a:noFill/>
        </p:spPr>
      </p:pic>
      <p:pic>
        <p:nvPicPr>
          <p:cNvPr id="39" name="Picture 3" descr="C:\Documents and Settings\zd\桌面\图片\571.gif"/>
          <p:cNvPicPr>
            <a:picLocks noChangeAspect="1" noChangeArrowheads="1" noCrop="1"/>
          </p:cNvPicPr>
          <p:nvPr/>
        </p:nvPicPr>
        <p:blipFill>
          <a:blip r:embed="rId4"/>
          <a:srcRect/>
          <a:stretch>
            <a:fillRect/>
          </a:stretch>
        </p:blipFill>
        <p:spPr bwMode="auto">
          <a:xfrm>
            <a:off x="7929586" y="357166"/>
            <a:ext cx="734790" cy="642941"/>
          </a:xfrm>
          <a:prstGeom prst="rect">
            <a:avLst/>
          </a:prstGeom>
          <a:noFill/>
        </p:spPr>
      </p:pic>
      <p:grpSp>
        <p:nvGrpSpPr>
          <p:cNvPr id="43" name="组合 42"/>
          <p:cNvGrpSpPr/>
          <p:nvPr/>
        </p:nvGrpSpPr>
        <p:grpSpPr>
          <a:xfrm>
            <a:off x="6929454" y="4071942"/>
            <a:ext cx="857256" cy="714380"/>
            <a:chOff x="6572264" y="4071942"/>
            <a:chExt cx="857256" cy="714380"/>
          </a:xfrm>
        </p:grpSpPr>
        <p:sp>
          <p:nvSpPr>
            <p:cNvPr id="41" name="云形 40"/>
            <p:cNvSpPr/>
            <p:nvPr/>
          </p:nvSpPr>
          <p:spPr>
            <a:xfrm>
              <a:off x="6572264" y="4071942"/>
              <a:ext cx="857256" cy="714380"/>
            </a:xfrm>
            <a:prstGeom prst="cloud">
              <a:avLst/>
            </a:prstGeom>
            <a:solidFill>
              <a:schemeClr val="accent5">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42" name="矩形 41"/>
            <p:cNvSpPr/>
            <p:nvPr/>
          </p:nvSpPr>
          <p:spPr>
            <a:xfrm>
              <a:off x="6643702" y="4071942"/>
              <a:ext cx="705642"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spc="50" dirty="0" smtClean="0">
                  <a:ln w="11430"/>
                  <a:solidFill>
                    <a:srgbClr val="7030A0"/>
                  </a:solidFill>
                  <a:effectLst>
                    <a:outerShdw blurRad="76200" dist="50800" dir="5400000" algn="tl" rotWithShape="0">
                      <a:srgbClr val="000000">
                        <a:alpha val="65000"/>
                      </a:srgbClr>
                    </a:outerShdw>
                  </a:effectLst>
                </a:rPr>
                <a:t>自</a:t>
              </a:r>
              <a:endParaRPr lang="zh-CN" altLang="en-US" sz="4000" b="1" spc="50" dirty="0">
                <a:ln w="11430"/>
                <a:solidFill>
                  <a:srgbClr val="7030A0"/>
                </a:solidFill>
                <a:effectLst>
                  <a:outerShdw blurRad="76200" dist="50800" dir="5400000" algn="tl" rotWithShape="0">
                    <a:srgbClr val="000000">
                      <a:alpha val="65000"/>
                    </a:srgbClr>
                  </a:outerShdw>
                </a:effectLst>
              </a:endParaRPr>
            </a:p>
          </p:txBody>
        </p:sp>
      </p:grpSp>
      <p:grpSp>
        <p:nvGrpSpPr>
          <p:cNvPr id="44" name="组合 43"/>
          <p:cNvGrpSpPr/>
          <p:nvPr/>
        </p:nvGrpSpPr>
        <p:grpSpPr>
          <a:xfrm>
            <a:off x="7643834" y="4214818"/>
            <a:ext cx="857256" cy="714380"/>
            <a:chOff x="6572264" y="4071942"/>
            <a:chExt cx="857256" cy="714380"/>
          </a:xfrm>
        </p:grpSpPr>
        <p:sp>
          <p:nvSpPr>
            <p:cNvPr id="45" name="云形 44"/>
            <p:cNvSpPr/>
            <p:nvPr/>
          </p:nvSpPr>
          <p:spPr>
            <a:xfrm>
              <a:off x="6572264" y="4071942"/>
              <a:ext cx="857256" cy="714380"/>
            </a:xfrm>
            <a:prstGeom prst="cloud">
              <a:avLst/>
            </a:prstGeom>
            <a:solidFill>
              <a:schemeClr val="accent5">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46" name="矩形 45"/>
            <p:cNvSpPr/>
            <p:nvPr/>
          </p:nvSpPr>
          <p:spPr>
            <a:xfrm>
              <a:off x="6643702" y="4071942"/>
              <a:ext cx="705642"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spc="50" dirty="0" smtClean="0">
                  <a:ln w="11430"/>
                  <a:solidFill>
                    <a:srgbClr val="7030A0"/>
                  </a:solidFill>
                  <a:effectLst>
                    <a:outerShdw blurRad="76200" dist="50800" dir="5400000" algn="tl" rotWithShape="0">
                      <a:srgbClr val="000000">
                        <a:alpha val="65000"/>
                      </a:srgbClr>
                    </a:outerShdw>
                  </a:effectLst>
                </a:rPr>
                <a:t>然</a:t>
              </a:r>
              <a:endParaRPr lang="zh-CN" altLang="en-US" sz="4000" b="1" spc="50" dirty="0">
                <a:ln w="11430"/>
                <a:solidFill>
                  <a:srgbClr val="7030A0"/>
                </a:solidFill>
                <a:effectLst>
                  <a:outerShdw blurRad="76200" dist="50800" dir="5400000" algn="tl" rotWithShape="0">
                    <a:srgbClr val="000000">
                      <a:alpha val="65000"/>
                    </a:srgbClr>
                  </a:outerShdw>
                </a:effectLst>
              </a:endParaRPr>
            </a:p>
          </p:txBody>
        </p:sp>
      </p:grpSp>
      <p:grpSp>
        <p:nvGrpSpPr>
          <p:cNvPr id="47" name="组合 46"/>
          <p:cNvGrpSpPr/>
          <p:nvPr/>
        </p:nvGrpSpPr>
        <p:grpSpPr>
          <a:xfrm>
            <a:off x="8001024" y="4714884"/>
            <a:ext cx="857256" cy="714380"/>
            <a:chOff x="6572264" y="4071942"/>
            <a:chExt cx="857256" cy="714380"/>
          </a:xfrm>
        </p:grpSpPr>
        <p:sp>
          <p:nvSpPr>
            <p:cNvPr id="48" name="云形 47"/>
            <p:cNvSpPr/>
            <p:nvPr/>
          </p:nvSpPr>
          <p:spPr>
            <a:xfrm>
              <a:off x="6572264" y="4071942"/>
              <a:ext cx="857256" cy="714380"/>
            </a:xfrm>
            <a:prstGeom prst="cloud">
              <a:avLst/>
            </a:prstGeom>
            <a:solidFill>
              <a:schemeClr val="accent5">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49" name="矩形 48"/>
            <p:cNvSpPr/>
            <p:nvPr/>
          </p:nvSpPr>
          <p:spPr>
            <a:xfrm>
              <a:off x="6643702" y="4071942"/>
              <a:ext cx="705642"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spc="50" dirty="0" smtClean="0">
                  <a:ln w="11430"/>
                  <a:solidFill>
                    <a:srgbClr val="7030A0"/>
                  </a:solidFill>
                  <a:effectLst>
                    <a:outerShdw blurRad="76200" dist="50800" dir="5400000" algn="tl" rotWithShape="0">
                      <a:srgbClr val="000000">
                        <a:alpha val="65000"/>
                      </a:srgbClr>
                    </a:outerShdw>
                  </a:effectLst>
                </a:rPr>
                <a:t>景</a:t>
              </a:r>
              <a:endParaRPr lang="zh-CN" altLang="en-US" sz="4000" b="1" spc="50" dirty="0">
                <a:ln w="11430"/>
                <a:solidFill>
                  <a:srgbClr val="7030A0"/>
                </a:solidFill>
                <a:effectLst>
                  <a:outerShdw blurRad="76200" dist="50800" dir="5400000" algn="tl" rotWithShape="0">
                    <a:srgbClr val="000000">
                      <a:alpha val="65000"/>
                    </a:srgbClr>
                  </a:outerShdw>
                </a:effectLst>
              </a:endParaRPr>
            </a:p>
          </p:txBody>
        </p:sp>
      </p:grpSp>
      <p:grpSp>
        <p:nvGrpSpPr>
          <p:cNvPr id="50" name="组合 49"/>
          <p:cNvGrpSpPr/>
          <p:nvPr/>
        </p:nvGrpSpPr>
        <p:grpSpPr>
          <a:xfrm>
            <a:off x="8001024" y="5429264"/>
            <a:ext cx="857256" cy="714380"/>
            <a:chOff x="6572264" y="4071942"/>
            <a:chExt cx="857256" cy="714380"/>
          </a:xfrm>
        </p:grpSpPr>
        <p:sp>
          <p:nvSpPr>
            <p:cNvPr id="51" name="云形 50"/>
            <p:cNvSpPr/>
            <p:nvPr/>
          </p:nvSpPr>
          <p:spPr>
            <a:xfrm>
              <a:off x="6572264" y="4071942"/>
              <a:ext cx="857256" cy="714380"/>
            </a:xfrm>
            <a:prstGeom prst="cloud">
              <a:avLst/>
            </a:prstGeom>
            <a:solidFill>
              <a:schemeClr val="accent5">
                <a:lumMod val="40000"/>
                <a:lumOff val="6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52" name="矩形 51"/>
            <p:cNvSpPr/>
            <p:nvPr/>
          </p:nvSpPr>
          <p:spPr>
            <a:xfrm>
              <a:off x="6643702" y="4071942"/>
              <a:ext cx="705642" cy="707886"/>
            </a:xfrm>
            <a:prstGeom prst="rect">
              <a:avLst/>
            </a:prstGeom>
            <a:noFill/>
          </p:spPr>
          <p:txBody>
            <a:bodyPr wrap="non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zh-CN" altLang="en-US" sz="4000" b="1" spc="50" dirty="0" smtClean="0">
                  <a:ln w="11430"/>
                  <a:solidFill>
                    <a:srgbClr val="7030A0"/>
                  </a:solidFill>
                  <a:effectLst>
                    <a:outerShdw blurRad="76200" dist="50800" dir="5400000" algn="tl" rotWithShape="0">
                      <a:srgbClr val="000000">
                        <a:alpha val="65000"/>
                      </a:srgbClr>
                    </a:outerShdw>
                  </a:effectLst>
                </a:rPr>
                <a:t>观</a:t>
              </a:r>
              <a:endParaRPr lang="zh-CN" altLang="en-US" sz="4000" b="1" spc="50" dirty="0">
                <a:ln w="11430"/>
                <a:solidFill>
                  <a:srgbClr val="7030A0"/>
                </a:solidFill>
                <a:effectLst>
                  <a:outerShdw blurRad="76200" dist="50800" dir="5400000" algn="tl" rotWithShape="0">
                    <a:srgbClr val="000000">
                      <a:alpha val="65000"/>
                    </a:srgbClr>
                  </a:outerShdw>
                </a:effectLst>
              </a:endParaRPr>
            </a:p>
          </p:txBody>
        </p:sp>
      </p:grpSp>
      <p:sp>
        <p:nvSpPr>
          <p:cNvPr id="53" name="TextBox 52"/>
          <p:cNvSpPr txBox="1"/>
          <p:nvPr/>
        </p:nvSpPr>
        <p:spPr>
          <a:xfrm>
            <a:off x="428596" y="4370917"/>
            <a:ext cx="5214974" cy="2344231"/>
          </a:xfrm>
          <a:prstGeom prst="rect">
            <a:avLst/>
          </a:prstGeom>
          <a:noFill/>
        </p:spPr>
        <p:txBody>
          <a:bodyPr wrap="square" rtlCol="0">
            <a:spAutoFit/>
          </a:bodyPr>
          <a:lstStyle/>
          <a:p>
            <a:pPr>
              <a:lnSpc>
                <a:spcPts val="2200"/>
              </a:lnSpc>
            </a:pPr>
            <a:r>
              <a:rPr lang="zh-CN" altLang="en-US" sz="1400" dirty="0" smtClean="0"/>
              <a:t>         圣米歇尔山所处的圣马洛湾以涨潮迅猛闻名遐迩，最高潮与最低潮时海平面的落差高达</a:t>
            </a:r>
            <a:r>
              <a:rPr lang="en-US" sz="1400" dirty="0" smtClean="0"/>
              <a:t>15</a:t>
            </a:r>
            <a:r>
              <a:rPr lang="zh-CN" altLang="en-US" sz="1400" dirty="0" smtClean="0"/>
              <a:t>米。由于海湾深水区不多且底部平坦，退潮时大海距离岸边有</a:t>
            </a:r>
            <a:r>
              <a:rPr lang="en-US" sz="1400" dirty="0" smtClean="0"/>
              <a:t>15</a:t>
            </a:r>
            <a:r>
              <a:rPr lang="zh-CN" altLang="en-US" sz="1400" dirty="0" smtClean="0"/>
              <a:t>至</a:t>
            </a:r>
            <a:r>
              <a:rPr lang="en-US" sz="1400" dirty="0" smtClean="0"/>
              <a:t>20</a:t>
            </a:r>
            <a:r>
              <a:rPr lang="zh-CN" altLang="en-US" sz="1400" dirty="0" smtClean="0"/>
              <a:t>公里。通常涨潮的速度相当于一个人的步行速度</a:t>
            </a:r>
            <a:r>
              <a:rPr lang="en-US" altLang="zh-CN" sz="1400" dirty="0" smtClean="0"/>
              <a:t>—</a:t>
            </a:r>
            <a:r>
              <a:rPr lang="zh-CN" altLang="en-US" sz="1400" dirty="0" smtClean="0"/>
              <a:t>每小时</a:t>
            </a:r>
            <a:r>
              <a:rPr lang="en-US" sz="1400" dirty="0" smtClean="0"/>
              <a:t>4</a:t>
            </a:r>
            <a:r>
              <a:rPr lang="zh-CN" altLang="en-US" sz="1400" dirty="0" smtClean="0"/>
              <a:t>公里，顺风时速度则增加到每小时</a:t>
            </a:r>
            <a:r>
              <a:rPr lang="en-US" sz="1400" dirty="0" smtClean="0"/>
              <a:t>30</a:t>
            </a:r>
            <a:r>
              <a:rPr lang="zh-CN" altLang="en-US" sz="1400" dirty="0" smtClean="0"/>
              <a:t>公里。因为圣马洛海湾潮水如此善变，流传着许多可怕的故事，比如，会追赶骑士的涨潮，在巨大的流沙中突然消失得无影无踪的满载货物的马车，陷入淤泥不能自拔而悲惨死去的旅人。</a:t>
            </a:r>
          </a:p>
          <a:p>
            <a:endParaRPr lang="zh-CN" altLang="en-US"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 name="对角圆角矩形 49"/>
          <p:cNvSpPr/>
          <p:nvPr/>
        </p:nvSpPr>
        <p:spPr>
          <a:xfrm>
            <a:off x="3714744" y="285728"/>
            <a:ext cx="4714908" cy="3286148"/>
          </a:xfrm>
          <a:prstGeom prst="round2DiagRect">
            <a:avLst>
              <a:gd name="adj1" fmla="val 22696"/>
              <a:gd name="adj2" fmla="val 0"/>
            </a:avLst>
          </a:prstGeom>
          <a:noFill/>
          <a:ln w="57150">
            <a:solidFill>
              <a:schemeClr val="accent5">
                <a:lumMod val="60000"/>
                <a:lumOff val="40000"/>
              </a:schemeClr>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2" name="矩形 1"/>
          <p:cNvSpPr/>
          <p:nvPr/>
        </p:nvSpPr>
        <p:spPr>
          <a:xfrm>
            <a:off x="357158" y="198759"/>
            <a:ext cx="1785950" cy="1015663"/>
          </a:xfrm>
          <a:prstGeom prst="rect">
            <a:avLst/>
          </a:prstGeom>
          <a:noFill/>
        </p:spPr>
        <p:txBody>
          <a:bodyPr wrap="squar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6000" b="1" cap="none" spc="0"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rPr>
              <a:t>泰山</a:t>
            </a:r>
            <a:endParaRPr lang="zh-CN" altLang="en-US" sz="6000" b="1" cap="none" spc="0"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
        <p:nvSpPr>
          <p:cNvPr id="24" name="圆角矩形 23"/>
          <p:cNvSpPr/>
          <p:nvPr/>
        </p:nvSpPr>
        <p:spPr>
          <a:xfrm>
            <a:off x="500034" y="1214422"/>
            <a:ext cx="2786082" cy="5286412"/>
          </a:xfrm>
          <a:prstGeom prst="roundRect">
            <a:avLst/>
          </a:prstGeom>
          <a:noFill/>
          <a:ln w="57150">
            <a:solidFill>
              <a:schemeClr val="accent2">
                <a:lumMod val="40000"/>
                <a:lumOff val="60000"/>
              </a:schemeClr>
            </a:solidFill>
            <a:prstDash val="sysDash"/>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nvGrpSpPr>
          <p:cNvPr id="8" name="组合 7"/>
          <p:cNvGrpSpPr/>
          <p:nvPr/>
        </p:nvGrpSpPr>
        <p:grpSpPr>
          <a:xfrm>
            <a:off x="302941" y="1175738"/>
            <a:ext cx="768597" cy="769441"/>
            <a:chOff x="428596" y="1214422"/>
            <a:chExt cx="785818" cy="841808"/>
          </a:xfrm>
        </p:grpSpPr>
        <p:grpSp>
          <p:nvGrpSpPr>
            <p:cNvPr id="5" name="组合 4"/>
            <p:cNvGrpSpPr/>
            <p:nvPr/>
          </p:nvGrpSpPr>
          <p:grpSpPr>
            <a:xfrm>
              <a:off x="428596" y="1214422"/>
              <a:ext cx="785818" cy="785818"/>
              <a:chOff x="357158" y="1000108"/>
              <a:chExt cx="928694" cy="928694"/>
            </a:xfrm>
          </p:grpSpPr>
          <p:sp>
            <p:nvSpPr>
              <p:cNvPr id="4" name="椭圆 3"/>
              <p:cNvSpPr/>
              <p:nvPr/>
            </p:nvSpPr>
            <p:spPr>
              <a:xfrm>
                <a:off x="357158" y="1000108"/>
                <a:ext cx="928694" cy="928694"/>
              </a:xfrm>
              <a:prstGeom prst="ellipse">
                <a:avLst/>
              </a:prstGeom>
              <a:noFill/>
              <a:ln>
                <a:solidFill>
                  <a:schemeClr val="accent4">
                    <a:lumMod val="60000"/>
                    <a:lumOff val="40000"/>
                  </a:schemeClr>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3" name="椭圆 2"/>
              <p:cNvSpPr/>
              <p:nvPr/>
            </p:nvSpPr>
            <p:spPr>
              <a:xfrm>
                <a:off x="428596" y="1071546"/>
                <a:ext cx="785818" cy="785818"/>
              </a:xfrm>
              <a:prstGeom prst="ellipse">
                <a:avLst/>
              </a:prstGeom>
              <a:solidFill>
                <a:schemeClr val="accent4">
                  <a:lumMod val="40000"/>
                  <a:lumOff val="60000"/>
                </a:scheme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6" name="矩形 5"/>
            <p:cNvSpPr/>
            <p:nvPr/>
          </p:nvSpPr>
          <p:spPr>
            <a:xfrm>
              <a:off x="428596" y="1214422"/>
              <a:ext cx="767341" cy="841808"/>
            </a:xfrm>
            <a:prstGeom prst="rect">
              <a:avLst/>
            </a:prstGeom>
            <a:noFill/>
            <a:effectLst/>
          </p:spPr>
          <p:txBody>
            <a:bodyPr wrap="none" lIns="91440" tIns="45720" rIns="91440" bIns="45720">
              <a:spAutoFit/>
            </a:bodyPr>
            <a:lstStyle/>
            <a:p>
              <a:pPr algn="ct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景</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9" name="组合 8"/>
          <p:cNvGrpSpPr/>
          <p:nvPr/>
        </p:nvGrpSpPr>
        <p:grpSpPr>
          <a:xfrm>
            <a:off x="302941" y="1961556"/>
            <a:ext cx="768597" cy="769441"/>
            <a:chOff x="428596" y="1214422"/>
            <a:chExt cx="785818" cy="841808"/>
          </a:xfrm>
        </p:grpSpPr>
        <p:grpSp>
          <p:nvGrpSpPr>
            <p:cNvPr id="10" name="组合 4"/>
            <p:cNvGrpSpPr/>
            <p:nvPr/>
          </p:nvGrpSpPr>
          <p:grpSpPr>
            <a:xfrm>
              <a:off x="428596" y="1214422"/>
              <a:ext cx="785818" cy="785818"/>
              <a:chOff x="357158" y="1000108"/>
              <a:chExt cx="928694" cy="928694"/>
            </a:xfrm>
          </p:grpSpPr>
          <p:sp>
            <p:nvSpPr>
              <p:cNvPr id="12" name="椭圆 11"/>
              <p:cNvSpPr/>
              <p:nvPr/>
            </p:nvSpPr>
            <p:spPr>
              <a:xfrm>
                <a:off x="357158" y="1000108"/>
                <a:ext cx="928694" cy="928694"/>
              </a:xfrm>
              <a:prstGeom prst="ellipse">
                <a:avLst/>
              </a:prstGeom>
              <a:noFill/>
              <a:ln>
                <a:solidFill>
                  <a:schemeClr val="accent4">
                    <a:lumMod val="60000"/>
                    <a:lumOff val="40000"/>
                  </a:schemeClr>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13" name="椭圆 2"/>
              <p:cNvSpPr/>
              <p:nvPr/>
            </p:nvSpPr>
            <p:spPr>
              <a:xfrm>
                <a:off x="428596" y="1071546"/>
                <a:ext cx="785818" cy="785818"/>
              </a:xfrm>
              <a:prstGeom prst="ellipse">
                <a:avLst/>
              </a:prstGeom>
              <a:solidFill>
                <a:schemeClr val="accent4">
                  <a:lumMod val="40000"/>
                  <a:lumOff val="60000"/>
                </a:scheme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11" name="矩形 10"/>
            <p:cNvSpPr/>
            <p:nvPr/>
          </p:nvSpPr>
          <p:spPr>
            <a:xfrm>
              <a:off x="428596" y="1214422"/>
              <a:ext cx="767341" cy="841808"/>
            </a:xfrm>
            <a:prstGeom prst="rect">
              <a:avLst/>
            </a:prstGeom>
            <a:noFill/>
            <a:effectLst/>
          </p:spPr>
          <p:txBody>
            <a:bodyPr wrap="none" lIns="91440" tIns="45720" rIns="91440" bIns="45720">
              <a:spAutoFit/>
            </a:bodyPr>
            <a:lstStyle/>
            <a:p>
              <a:pPr algn="ct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点</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14" name="组合 13"/>
          <p:cNvGrpSpPr/>
          <p:nvPr/>
        </p:nvGrpSpPr>
        <p:grpSpPr>
          <a:xfrm>
            <a:off x="302941" y="2730997"/>
            <a:ext cx="768597" cy="769441"/>
            <a:chOff x="428596" y="1214422"/>
            <a:chExt cx="785818" cy="841808"/>
          </a:xfrm>
        </p:grpSpPr>
        <p:grpSp>
          <p:nvGrpSpPr>
            <p:cNvPr id="15" name="组合 4"/>
            <p:cNvGrpSpPr/>
            <p:nvPr/>
          </p:nvGrpSpPr>
          <p:grpSpPr>
            <a:xfrm>
              <a:off x="428596" y="1214422"/>
              <a:ext cx="785818" cy="785818"/>
              <a:chOff x="357158" y="1000108"/>
              <a:chExt cx="928694" cy="928694"/>
            </a:xfrm>
          </p:grpSpPr>
          <p:sp>
            <p:nvSpPr>
              <p:cNvPr id="17" name="椭圆 16"/>
              <p:cNvSpPr/>
              <p:nvPr/>
            </p:nvSpPr>
            <p:spPr>
              <a:xfrm>
                <a:off x="357158" y="1000108"/>
                <a:ext cx="928694" cy="928694"/>
              </a:xfrm>
              <a:prstGeom prst="ellipse">
                <a:avLst/>
              </a:prstGeom>
              <a:noFill/>
              <a:ln>
                <a:solidFill>
                  <a:schemeClr val="accent4">
                    <a:lumMod val="60000"/>
                    <a:lumOff val="40000"/>
                  </a:schemeClr>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18" name="椭圆 2"/>
              <p:cNvSpPr/>
              <p:nvPr/>
            </p:nvSpPr>
            <p:spPr>
              <a:xfrm>
                <a:off x="428596" y="1071546"/>
                <a:ext cx="785818" cy="785818"/>
              </a:xfrm>
              <a:prstGeom prst="ellipse">
                <a:avLst/>
              </a:prstGeom>
              <a:solidFill>
                <a:schemeClr val="accent4">
                  <a:lumMod val="40000"/>
                  <a:lumOff val="60000"/>
                </a:scheme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16" name="矩形 15"/>
            <p:cNvSpPr/>
            <p:nvPr/>
          </p:nvSpPr>
          <p:spPr>
            <a:xfrm>
              <a:off x="428596" y="1214422"/>
              <a:ext cx="767341" cy="841808"/>
            </a:xfrm>
            <a:prstGeom prst="rect">
              <a:avLst/>
            </a:prstGeom>
            <a:noFill/>
            <a:effectLst/>
          </p:spPr>
          <p:txBody>
            <a:bodyPr wrap="none" lIns="91440" tIns="45720" rIns="91440" bIns="45720">
              <a:spAutoFit/>
            </a:bodyPr>
            <a:lstStyle/>
            <a:p>
              <a:pPr algn="ct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简</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grpSp>
        <p:nvGrpSpPr>
          <p:cNvPr id="19" name="组合 18"/>
          <p:cNvGrpSpPr/>
          <p:nvPr/>
        </p:nvGrpSpPr>
        <p:grpSpPr>
          <a:xfrm>
            <a:off x="302941" y="3516815"/>
            <a:ext cx="768597" cy="769441"/>
            <a:chOff x="428596" y="1214422"/>
            <a:chExt cx="785818" cy="841808"/>
          </a:xfrm>
        </p:grpSpPr>
        <p:grpSp>
          <p:nvGrpSpPr>
            <p:cNvPr id="20" name="组合 4"/>
            <p:cNvGrpSpPr/>
            <p:nvPr/>
          </p:nvGrpSpPr>
          <p:grpSpPr>
            <a:xfrm>
              <a:off x="428596" y="1214422"/>
              <a:ext cx="785818" cy="785818"/>
              <a:chOff x="357158" y="1000108"/>
              <a:chExt cx="928694" cy="928694"/>
            </a:xfrm>
          </p:grpSpPr>
          <p:sp>
            <p:nvSpPr>
              <p:cNvPr id="22" name="椭圆 21"/>
              <p:cNvSpPr/>
              <p:nvPr/>
            </p:nvSpPr>
            <p:spPr>
              <a:xfrm>
                <a:off x="357158" y="1000108"/>
                <a:ext cx="928694" cy="928694"/>
              </a:xfrm>
              <a:prstGeom prst="ellipse">
                <a:avLst/>
              </a:prstGeom>
              <a:noFill/>
              <a:ln>
                <a:solidFill>
                  <a:schemeClr val="accent4">
                    <a:lumMod val="60000"/>
                    <a:lumOff val="40000"/>
                  </a:schemeClr>
                </a:solid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23" name="椭圆 2"/>
              <p:cNvSpPr/>
              <p:nvPr/>
            </p:nvSpPr>
            <p:spPr>
              <a:xfrm>
                <a:off x="428596" y="1071546"/>
                <a:ext cx="785818" cy="785818"/>
              </a:xfrm>
              <a:prstGeom prst="ellipse">
                <a:avLst/>
              </a:prstGeom>
              <a:solidFill>
                <a:schemeClr val="accent4">
                  <a:lumMod val="40000"/>
                  <a:lumOff val="60000"/>
                </a:schemeClr>
              </a:solidFill>
              <a:ln>
                <a:noFill/>
              </a:ln>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grpSp>
        <p:sp>
          <p:nvSpPr>
            <p:cNvPr id="21" name="矩形 20"/>
            <p:cNvSpPr/>
            <p:nvPr/>
          </p:nvSpPr>
          <p:spPr>
            <a:xfrm>
              <a:off x="428596" y="1214422"/>
              <a:ext cx="767341" cy="841808"/>
            </a:xfrm>
            <a:prstGeom prst="rect">
              <a:avLst/>
            </a:prstGeom>
            <a:noFill/>
            <a:effectLst/>
          </p:spPr>
          <p:txBody>
            <a:bodyPr wrap="none" lIns="91440" tIns="45720" rIns="91440" bIns="45720">
              <a:spAutoFit/>
            </a:bodyPr>
            <a:lstStyle/>
            <a:p>
              <a:pPr algn="ctr"/>
              <a:r>
                <a:rPr lang="zh-CN" altLang="en-US" sz="4400" b="1" cap="all" spc="0" dirty="0" smtClean="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rPr>
                <a:t>介</a:t>
              </a:r>
              <a:endParaRPr lang="zh-CN" altLang="en-US" sz="44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endParaRPr>
            </a:p>
          </p:txBody>
        </p:sp>
      </p:grpSp>
      <p:pic>
        <p:nvPicPr>
          <p:cNvPr id="25" name="Picture 3" descr="C:\Documents and Settings\zd\桌面\图片\571.gif"/>
          <p:cNvPicPr>
            <a:picLocks noChangeAspect="1" noChangeArrowheads="1" noCrop="1"/>
          </p:cNvPicPr>
          <p:nvPr/>
        </p:nvPicPr>
        <p:blipFill>
          <a:blip r:embed="rId2"/>
          <a:srcRect/>
          <a:stretch>
            <a:fillRect/>
          </a:stretch>
        </p:blipFill>
        <p:spPr bwMode="auto">
          <a:xfrm>
            <a:off x="3071802" y="6000768"/>
            <a:ext cx="734790" cy="642941"/>
          </a:xfrm>
          <a:prstGeom prst="rect">
            <a:avLst/>
          </a:prstGeom>
          <a:noFill/>
        </p:spPr>
      </p:pic>
      <p:sp>
        <p:nvSpPr>
          <p:cNvPr id="26" name="TextBox 25"/>
          <p:cNvSpPr txBox="1"/>
          <p:nvPr/>
        </p:nvSpPr>
        <p:spPr>
          <a:xfrm>
            <a:off x="1000100" y="1304823"/>
            <a:ext cx="2286016" cy="3195747"/>
          </a:xfrm>
          <a:prstGeom prst="rect">
            <a:avLst/>
          </a:prstGeom>
          <a:noFill/>
        </p:spPr>
        <p:txBody>
          <a:bodyPr wrap="square" rtlCol="0">
            <a:spAutoFit/>
          </a:bodyPr>
          <a:lstStyle/>
          <a:p>
            <a:pPr>
              <a:lnSpc>
                <a:spcPts val="2200"/>
              </a:lnSpc>
            </a:pPr>
            <a:r>
              <a:rPr lang="zh-CN" altLang="en-US" sz="1400" dirty="0" smtClean="0"/>
              <a:t>         泰山风景名胜区（</a:t>
            </a:r>
            <a:r>
              <a:rPr lang="en-US" sz="1400" dirty="0" smtClean="0"/>
              <a:t>Mount tai scenic spot</a:t>
            </a:r>
            <a:r>
              <a:rPr lang="zh-CN" altLang="en-US" sz="1400" dirty="0" smtClean="0"/>
              <a:t>）：世界自然与文化双重遗产，世界地质公园，国家</a:t>
            </a:r>
            <a:r>
              <a:rPr lang="en-US" sz="1400" dirty="0" smtClean="0"/>
              <a:t>AAAAA</a:t>
            </a:r>
            <a:r>
              <a:rPr lang="zh-CN" altLang="en-US" sz="1400" dirty="0" smtClean="0"/>
              <a:t>级旅游景区，国家级风景名胜区，全国重点文物保护单位，国家森林公园，中华国山，中国非物质文化遗产，全国文明风景旅游区，中国书法第一山。泰山又名岱山、岱</a:t>
            </a:r>
            <a:endParaRPr lang="zh-CN" altLang="en-US" sz="1400" dirty="0"/>
          </a:p>
        </p:txBody>
      </p:sp>
      <p:sp>
        <p:nvSpPr>
          <p:cNvPr id="27" name="TextBox 26"/>
          <p:cNvSpPr txBox="1"/>
          <p:nvPr/>
        </p:nvSpPr>
        <p:spPr>
          <a:xfrm>
            <a:off x="714348" y="4357694"/>
            <a:ext cx="2500330" cy="2349361"/>
          </a:xfrm>
          <a:prstGeom prst="rect">
            <a:avLst/>
          </a:prstGeom>
          <a:noFill/>
        </p:spPr>
        <p:txBody>
          <a:bodyPr wrap="square" rtlCol="0">
            <a:spAutoFit/>
          </a:bodyPr>
          <a:lstStyle/>
          <a:p>
            <a:pPr>
              <a:lnSpc>
                <a:spcPts val="2200"/>
              </a:lnSpc>
            </a:pPr>
            <a:r>
              <a:rPr lang="zh-CN" altLang="en-US" sz="1400" dirty="0" smtClean="0"/>
              <a:t>宗、岱岳、东岳、泰岳，位于山东省中部，隶属于泰安市，绵亘于泰安、济南、淄博三市之间，总面积</a:t>
            </a:r>
            <a:r>
              <a:rPr lang="en-US" sz="1400" dirty="0" smtClean="0"/>
              <a:t>24200</a:t>
            </a:r>
            <a:r>
              <a:rPr lang="zh-CN" altLang="en-US" sz="1400" dirty="0" smtClean="0"/>
              <a:t>公顷。主峰玉皇顶海拔</a:t>
            </a:r>
            <a:r>
              <a:rPr lang="en-US" sz="1400" dirty="0" smtClean="0"/>
              <a:t>1545</a:t>
            </a:r>
            <a:r>
              <a:rPr lang="zh-CN" altLang="en-US" sz="1400" dirty="0" smtClean="0"/>
              <a:t>米，气势雄伟磅礴，有“五岳之首”、 “天下第一山”等之称。</a:t>
            </a:r>
          </a:p>
          <a:p>
            <a:pPr>
              <a:lnSpc>
                <a:spcPts val="2200"/>
              </a:lnSpc>
            </a:pPr>
            <a:endParaRPr lang="zh-CN" altLang="en-US" sz="1400" dirty="0"/>
          </a:p>
        </p:txBody>
      </p:sp>
      <p:grpSp>
        <p:nvGrpSpPr>
          <p:cNvPr id="48" name="组合 47"/>
          <p:cNvGrpSpPr/>
          <p:nvPr/>
        </p:nvGrpSpPr>
        <p:grpSpPr>
          <a:xfrm>
            <a:off x="3714744" y="3357562"/>
            <a:ext cx="4643470" cy="928694"/>
            <a:chOff x="3714744" y="3357562"/>
            <a:chExt cx="4643470" cy="928694"/>
          </a:xfrm>
        </p:grpSpPr>
        <p:cxnSp>
          <p:nvCxnSpPr>
            <p:cNvPr id="42" name="直接箭头连接符 41"/>
            <p:cNvCxnSpPr/>
            <p:nvPr/>
          </p:nvCxnSpPr>
          <p:spPr>
            <a:xfrm>
              <a:off x="5572132" y="3857628"/>
              <a:ext cx="2786082" cy="1588"/>
            </a:xfrm>
            <a:prstGeom prst="straightConnector1">
              <a:avLst/>
            </a:prstGeom>
            <a:ln w="76200">
              <a:prstDash val="sysDot"/>
              <a:headEnd type="diamond" w="med" len="med"/>
              <a:tailEnd type="diamond" w="lg" len="lg"/>
            </a:ln>
          </p:spPr>
          <p:style>
            <a:lnRef idx="1">
              <a:schemeClr val="accent6"/>
            </a:lnRef>
            <a:fillRef idx="0">
              <a:schemeClr val="accent6"/>
            </a:fillRef>
            <a:effectRef idx="0">
              <a:schemeClr val="accent6"/>
            </a:effectRef>
            <a:fontRef idx="minor">
              <a:schemeClr val="tx1"/>
            </a:fontRef>
          </p:style>
        </p:cxnSp>
        <p:grpSp>
          <p:nvGrpSpPr>
            <p:cNvPr id="31" name="组合 30"/>
            <p:cNvGrpSpPr/>
            <p:nvPr/>
          </p:nvGrpSpPr>
          <p:grpSpPr>
            <a:xfrm>
              <a:off x="3714744" y="3357562"/>
              <a:ext cx="928694" cy="928694"/>
              <a:chOff x="3786182" y="3357562"/>
              <a:chExt cx="928694" cy="928694"/>
            </a:xfrm>
          </p:grpSpPr>
          <p:sp>
            <p:nvSpPr>
              <p:cNvPr id="29" name="菱形 28"/>
              <p:cNvSpPr/>
              <p:nvPr/>
            </p:nvSpPr>
            <p:spPr>
              <a:xfrm>
                <a:off x="3786182" y="3357562"/>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30" name="矩形 29"/>
              <p:cNvSpPr/>
              <p:nvPr/>
            </p:nvSpPr>
            <p:spPr>
              <a:xfrm>
                <a:off x="3892912" y="3445377"/>
                <a:ext cx="750526"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泰</a:t>
                </a:r>
                <a:endParaRPr lang="zh-CN" alt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grpSp>
          <p:nvGrpSpPr>
            <p:cNvPr id="32" name="组合 31"/>
            <p:cNvGrpSpPr/>
            <p:nvPr/>
          </p:nvGrpSpPr>
          <p:grpSpPr>
            <a:xfrm>
              <a:off x="4429124" y="3357562"/>
              <a:ext cx="928694" cy="928694"/>
              <a:chOff x="3786182" y="3357562"/>
              <a:chExt cx="928694" cy="928694"/>
            </a:xfrm>
          </p:grpSpPr>
          <p:sp>
            <p:nvSpPr>
              <p:cNvPr id="33" name="菱形 32"/>
              <p:cNvSpPr/>
              <p:nvPr/>
            </p:nvSpPr>
            <p:spPr>
              <a:xfrm>
                <a:off x="3786182" y="3357562"/>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34" name="矩形 33"/>
              <p:cNvSpPr/>
              <p:nvPr/>
            </p:nvSpPr>
            <p:spPr>
              <a:xfrm>
                <a:off x="3892912" y="3445377"/>
                <a:ext cx="750526"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山</a:t>
                </a:r>
                <a:endParaRPr lang="zh-CN" alt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grpSp>
          <p:nvGrpSpPr>
            <p:cNvPr id="35" name="组合 34"/>
            <p:cNvGrpSpPr/>
            <p:nvPr/>
          </p:nvGrpSpPr>
          <p:grpSpPr>
            <a:xfrm>
              <a:off x="5143504" y="3357562"/>
              <a:ext cx="928694" cy="928694"/>
              <a:chOff x="3786182" y="3357562"/>
              <a:chExt cx="928694" cy="928694"/>
            </a:xfrm>
          </p:grpSpPr>
          <p:sp>
            <p:nvSpPr>
              <p:cNvPr id="36" name="菱形 35"/>
              <p:cNvSpPr/>
              <p:nvPr/>
            </p:nvSpPr>
            <p:spPr>
              <a:xfrm>
                <a:off x="3786182" y="3357562"/>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37" name="矩形 36"/>
              <p:cNvSpPr/>
              <p:nvPr/>
            </p:nvSpPr>
            <p:spPr>
              <a:xfrm>
                <a:off x="3892912" y="3445377"/>
                <a:ext cx="750526"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文</a:t>
                </a:r>
                <a:endParaRPr lang="zh-CN" alt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grpSp>
          <p:nvGrpSpPr>
            <p:cNvPr id="38" name="组合 37"/>
            <p:cNvGrpSpPr/>
            <p:nvPr/>
          </p:nvGrpSpPr>
          <p:grpSpPr>
            <a:xfrm>
              <a:off x="5857884" y="3357562"/>
              <a:ext cx="928694" cy="928694"/>
              <a:chOff x="3786182" y="3357562"/>
              <a:chExt cx="928694" cy="928694"/>
            </a:xfrm>
          </p:grpSpPr>
          <p:sp>
            <p:nvSpPr>
              <p:cNvPr id="39" name="菱形 38"/>
              <p:cNvSpPr/>
              <p:nvPr/>
            </p:nvSpPr>
            <p:spPr>
              <a:xfrm>
                <a:off x="3786182" y="3357562"/>
                <a:ext cx="928694" cy="928694"/>
              </a:xfrm>
              <a:prstGeom prst="diamond">
                <a:avLst/>
              </a:prstGeom>
              <a:solidFill>
                <a:schemeClr val="accent6">
                  <a:lumMod val="60000"/>
                  <a:lumOff val="40000"/>
                </a:schemeClr>
              </a:solidFill>
            </p:spPr>
            <p:style>
              <a:lnRef idx="3">
                <a:schemeClr val="lt1"/>
              </a:lnRef>
              <a:fillRef idx="1">
                <a:schemeClr val="accent6"/>
              </a:fillRef>
              <a:effectRef idx="1">
                <a:schemeClr val="accent6"/>
              </a:effectRef>
              <a:fontRef idx="minor">
                <a:schemeClr val="lt1"/>
              </a:fontRef>
            </p:style>
            <p:txBody>
              <a:bodyPr rtlCol="0" anchor="ctr"/>
              <a:lstStyle/>
              <a:p>
                <a:pPr algn="ctr"/>
                <a:endParaRPr lang="zh-CN" altLang="en-US"/>
              </a:p>
            </p:txBody>
          </p:sp>
          <p:sp>
            <p:nvSpPr>
              <p:cNvPr id="40" name="矩形 39"/>
              <p:cNvSpPr/>
              <p:nvPr/>
            </p:nvSpPr>
            <p:spPr>
              <a:xfrm>
                <a:off x="3892912" y="3445377"/>
                <a:ext cx="750526" cy="769441"/>
              </a:xfrm>
              <a:prstGeom prst="rect">
                <a:avLst/>
              </a:prstGeom>
              <a:noFill/>
            </p:spPr>
            <p:txBody>
              <a:bodyPr wrap="non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zh-CN" altLang="en-US" sz="4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化</a:t>
                </a:r>
                <a:endParaRPr lang="zh-CN" altLang="en-US" sz="4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endParaRPr>
              </a:p>
            </p:txBody>
          </p:sp>
        </p:grpSp>
      </p:grpSp>
      <p:sp>
        <p:nvSpPr>
          <p:cNvPr id="47" name="TextBox 46"/>
          <p:cNvSpPr txBox="1"/>
          <p:nvPr/>
        </p:nvSpPr>
        <p:spPr>
          <a:xfrm>
            <a:off x="3714744" y="4231664"/>
            <a:ext cx="5072098" cy="2626360"/>
          </a:xfrm>
          <a:prstGeom prst="rect">
            <a:avLst/>
          </a:prstGeom>
          <a:noFill/>
        </p:spPr>
        <p:txBody>
          <a:bodyPr wrap="square" rtlCol="0">
            <a:spAutoFit/>
          </a:bodyPr>
          <a:lstStyle/>
          <a:p>
            <a:pPr>
              <a:lnSpc>
                <a:spcPts val="2200"/>
              </a:lnSpc>
            </a:pPr>
            <a:r>
              <a:rPr lang="zh-CN" altLang="en-US" sz="1400" dirty="0" smtClean="0"/>
              <a:t>         泰山南有北辛文化和大汶口文化，北有龙山文化。泰山因其高，被古人视为直通帝座的天堂，成为百姓崇拜，帝王告祭的神山。有文字记载自秦始皇开始到清代，先后有</a:t>
            </a:r>
            <a:r>
              <a:rPr lang="en-US" sz="1400" dirty="0" smtClean="0"/>
              <a:t>13</a:t>
            </a:r>
            <a:r>
              <a:rPr lang="zh-CN" altLang="en-US" sz="1400" dirty="0" smtClean="0"/>
              <a:t>代帝王引次亲登泰山封禅或祭祀。此外，还有</a:t>
            </a:r>
            <a:r>
              <a:rPr lang="en-US" sz="1400" dirty="0" smtClean="0"/>
              <a:t>24</a:t>
            </a:r>
            <a:r>
              <a:rPr lang="zh-CN" altLang="en-US" sz="1400" dirty="0" smtClean="0"/>
              <a:t>代帝王遣官祭祀</a:t>
            </a:r>
            <a:r>
              <a:rPr lang="en-US" sz="1400" dirty="0" smtClean="0"/>
              <a:t>72</a:t>
            </a:r>
            <a:r>
              <a:rPr lang="zh-CN" altLang="en-US" sz="1400" dirty="0" smtClean="0"/>
              <a:t>次。文人墨客留下大量诗文和</a:t>
            </a:r>
            <a:r>
              <a:rPr lang="en-US" sz="1400" dirty="0" smtClean="0"/>
              <a:t>1000</a:t>
            </a:r>
            <a:r>
              <a:rPr lang="zh-CN" altLang="en-US" sz="1400" dirty="0" smtClean="0"/>
              <a:t>多处摩崖石刻。道、佛教视泰山为仙山佛国，神化泰山，在泰山建造了大量宫观寺庙，如灵岩寺观普照寺。经石峪的</a:t>
            </a:r>
            <a:r>
              <a:rPr lang="en-US" altLang="zh-CN" sz="1400" dirty="0" smtClean="0"/>
              <a:t>《</a:t>
            </a:r>
            <a:r>
              <a:rPr lang="zh-CN" altLang="en-US" sz="1400" dirty="0" smtClean="0"/>
              <a:t>金刚经</a:t>
            </a:r>
            <a:r>
              <a:rPr lang="en-US" altLang="zh-CN" sz="1400" dirty="0" smtClean="0"/>
              <a:t>》</a:t>
            </a:r>
            <a:r>
              <a:rPr lang="zh-CN" altLang="en-US" sz="1400" dirty="0" smtClean="0"/>
              <a:t>石刻，闻名外。科学家、史学家则把泰山作为研究对象而留下大量著作。</a:t>
            </a:r>
          </a:p>
          <a:p>
            <a:endParaRPr lang="zh-CN" altLang="en-US" dirty="0"/>
          </a:p>
        </p:txBody>
      </p:sp>
      <p:grpSp>
        <p:nvGrpSpPr>
          <p:cNvPr id="51" name="组合 50"/>
          <p:cNvGrpSpPr/>
          <p:nvPr/>
        </p:nvGrpSpPr>
        <p:grpSpPr>
          <a:xfrm>
            <a:off x="8072462" y="428604"/>
            <a:ext cx="750526" cy="769441"/>
            <a:chOff x="5072065" y="2571744"/>
            <a:chExt cx="820342" cy="846385"/>
          </a:xfrm>
        </p:grpSpPr>
        <p:sp>
          <p:nvSpPr>
            <p:cNvPr id="52" name="椭圆 51"/>
            <p:cNvSpPr/>
            <p:nvPr/>
          </p:nvSpPr>
          <p:spPr>
            <a:xfrm>
              <a:off x="5072066" y="2571744"/>
              <a:ext cx="785818" cy="785818"/>
            </a:xfrm>
            <a:prstGeom prst="ellipse">
              <a:avLst/>
            </a:prstGeom>
            <a:solidFill>
              <a:schemeClr val="accent5">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53" name="矩形 52"/>
            <p:cNvSpPr/>
            <p:nvPr/>
          </p:nvSpPr>
          <p:spPr>
            <a:xfrm>
              <a:off x="5072065" y="2571744"/>
              <a:ext cx="820342" cy="846385"/>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dirty="0" smtClean="0">
                  <a:ln w="11430"/>
                  <a:solidFill>
                    <a:srgbClr val="00B0F0"/>
                  </a:solidFill>
                  <a:effectLst>
                    <a:outerShdw blurRad="80000" dist="40000" dir="5040000" algn="tl">
                      <a:srgbClr val="000000">
                        <a:alpha val="30000"/>
                      </a:srgbClr>
                    </a:outerShdw>
                  </a:effectLst>
                </a:rPr>
                <a:t>气</a:t>
              </a:r>
              <a:endParaRPr lang="zh-CN" altLang="en-US" sz="4400" b="1" dirty="0">
                <a:ln w="11430"/>
                <a:solidFill>
                  <a:srgbClr val="00B0F0"/>
                </a:solidFill>
                <a:effectLst>
                  <a:outerShdw blurRad="80000" dist="40000" dir="5040000" algn="tl">
                    <a:srgbClr val="000000">
                      <a:alpha val="30000"/>
                    </a:srgbClr>
                  </a:outerShdw>
                </a:effectLst>
              </a:endParaRPr>
            </a:p>
          </p:txBody>
        </p:sp>
      </p:grpSp>
      <p:grpSp>
        <p:nvGrpSpPr>
          <p:cNvPr id="54" name="组合 53"/>
          <p:cNvGrpSpPr/>
          <p:nvPr/>
        </p:nvGrpSpPr>
        <p:grpSpPr>
          <a:xfrm>
            <a:off x="8072463" y="1214422"/>
            <a:ext cx="750526" cy="769441"/>
            <a:chOff x="5072066" y="2571744"/>
            <a:chExt cx="820342" cy="846385"/>
          </a:xfrm>
        </p:grpSpPr>
        <p:sp>
          <p:nvSpPr>
            <p:cNvPr id="55" name="椭圆 54"/>
            <p:cNvSpPr/>
            <p:nvPr/>
          </p:nvSpPr>
          <p:spPr>
            <a:xfrm>
              <a:off x="5072066" y="2571744"/>
              <a:ext cx="785818" cy="785818"/>
            </a:xfrm>
            <a:prstGeom prst="ellipse">
              <a:avLst/>
            </a:prstGeom>
            <a:solidFill>
              <a:schemeClr val="accent5">
                <a:lumMod val="40000"/>
                <a:lumOff val="60000"/>
              </a:schemeClr>
            </a:solidFill>
          </p:spPr>
          <p:style>
            <a:lnRef idx="3">
              <a:schemeClr val="lt1"/>
            </a:lnRef>
            <a:fillRef idx="1">
              <a:schemeClr val="accent4"/>
            </a:fillRef>
            <a:effectRef idx="1">
              <a:schemeClr val="accent4"/>
            </a:effectRef>
            <a:fontRef idx="minor">
              <a:schemeClr val="lt1"/>
            </a:fontRef>
          </p:style>
          <p:txBody>
            <a:bodyPr rtlCol="0" anchor="ctr"/>
            <a:lstStyle/>
            <a:p>
              <a:pPr algn="ctr"/>
              <a:endParaRPr lang="zh-CN" altLang="en-US"/>
            </a:p>
          </p:txBody>
        </p:sp>
        <p:sp>
          <p:nvSpPr>
            <p:cNvPr id="56" name="矩形 55"/>
            <p:cNvSpPr/>
            <p:nvPr/>
          </p:nvSpPr>
          <p:spPr>
            <a:xfrm>
              <a:off x="5072066" y="2571744"/>
              <a:ext cx="820342" cy="846385"/>
            </a:xfrm>
            <a:prstGeom prst="rect">
              <a:avLst/>
            </a:prstGeom>
            <a:noFill/>
          </p:spPr>
          <p:txBody>
            <a:bodyPr wrap="none" lIns="91440" tIns="45720" rIns="91440" bIns="4572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zh-CN" altLang="en-US" sz="4400" b="1" dirty="0" smtClean="0">
                  <a:ln w="11430"/>
                  <a:solidFill>
                    <a:srgbClr val="00B0F0"/>
                  </a:solidFill>
                  <a:effectLst>
                    <a:outerShdw blurRad="80000" dist="40000" dir="5040000" algn="tl">
                      <a:srgbClr val="000000">
                        <a:alpha val="30000"/>
                      </a:srgbClr>
                    </a:outerShdw>
                  </a:effectLst>
                </a:rPr>
                <a:t>侯</a:t>
              </a:r>
              <a:endParaRPr lang="zh-CN" altLang="en-US" sz="4400" b="1" dirty="0">
                <a:ln w="11430"/>
                <a:solidFill>
                  <a:srgbClr val="00B0F0"/>
                </a:solidFill>
                <a:effectLst>
                  <a:outerShdw blurRad="80000" dist="40000" dir="5040000" algn="tl">
                    <a:srgbClr val="000000">
                      <a:alpha val="30000"/>
                    </a:srgbClr>
                  </a:outerShdw>
                </a:effectLst>
              </a:endParaRPr>
            </a:p>
          </p:txBody>
        </p:sp>
      </p:grpSp>
      <p:pic>
        <p:nvPicPr>
          <p:cNvPr id="57" name="Picture 2" descr="C:\Documents and Settings\zd\桌面\图片\473.gif"/>
          <p:cNvPicPr>
            <a:picLocks noChangeAspect="1" noChangeArrowheads="1" noCrop="1"/>
          </p:cNvPicPr>
          <p:nvPr/>
        </p:nvPicPr>
        <p:blipFill>
          <a:blip r:embed="rId3"/>
          <a:srcRect/>
          <a:stretch>
            <a:fillRect/>
          </a:stretch>
        </p:blipFill>
        <p:spPr bwMode="auto">
          <a:xfrm rot="376608">
            <a:off x="8170844" y="2884441"/>
            <a:ext cx="521481" cy="521481"/>
          </a:xfrm>
          <a:prstGeom prst="rect">
            <a:avLst/>
          </a:prstGeom>
          <a:noFill/>
        </p:spPr>
      </p:pic>
      <p:sp>
        <p:nvSpPr>
          <p:cNvPr id="58" name="TextBox 57"/>
          <p:cNvSpPr txBox="1"/>
          <p:nvPr/>
        </p:nvSpPr>
        <p:spPr>
          <a:xfrm>
            <a:off x="3786182" y="390765"/>
            <a:ext cx="4286280" cy="3323987"/>
          </a:xfrm>
          <a:prstGeom prst="rect">
            <a:avLst/>
          </a:prstGeom>
          <a:noFill/>
        </p:spPr>
        <p:txBody>
          <a:bodyPr wrap="square" rtlCol="0">
            <a:spAutoFit/>
          </a:bodyPr>
          <a:lstStyle/>
          <a:p>
            <a:pPr>
              <a:lnSpc>
                <a:spcPts val="2100"/>
              </a:lnSpc>
            </a:pPr>
            <a:r>
              <a:rPr lang="zh-CN" altLang="en-US" sz="1400" dirty="0" smtClean="0"/>
              <a:t>         泰山风景名胜区属暖温带湿润性季风气候，四季分明，雨热同季。春季较干多风，夏季高温多雨，秋季天高气爽，冬季冷而少雪，全年平均气温</a:t>
            </a:r>
            <a:r>
              <a:rPr lang="en-US" sz="1400" dirty="0" smtClean="0"/>
              <a:t>13</a:t>
            </a:r>
            <a:r>
              <a:rPr lang="zh-CN" altLang="en-US" sz="1400" dirty="0" smtClean="0"/>
              <a:t>℃。每年</a:t>
            </a:r>
            <a:r>
              <a:rPr lang="en-US" sz="1400" dirty="0" smtClean="0"/>
              <a:t>4-11</a:t>
            </a:r>
            <a:r>
              <a:rPr lang="zh-CN" altLang="en-US" sz="1400" dirty="0" smtClean="0"/>
              <a:t>月是最好的旅游季节。垂直变化明显。山下</a:t>
            </a:r>
            <a:r>
              <a:rPr lang="en-US" sz="1400" dirty="0" smtClean="0"/>
              <a:t>1</a:t>
            </a:r>
            <a:r>
              <a:rPr lang="zh-CN" altLang="en-US" sz="1400" dirty="0" smtClean="0"/>
              <a:t>月均温</a:t>
            </a:r>
            <a:r>
              <a:rPr lang="en-US" sz="1400" dirty="0" smtClean="0"/>
              <a:t>-3</a:t>
            </a:r>
            <a:r>
              <a:rPr lang="zh-CN" altLang="en-US" sz="1400" dirty="0" smtClean="0"/>
              <a:t>℃，山顶为</a:t>
            </a:r>
            <a:r>
              <a:rPr lang="en-US" sz="1400" dirty="0" smtClean="0"/>
              <a:t>-9</a:t>
            </a:r>
            <a:r>
              <a:rPr lang="zh-CN" altLang="en-US" sz="1400" dirty="0" smtClean="0"/>
              <a:t>℃，山下</a:t>
            </a:r>
            <a:r>
              <a:rPr lang="en-US" sz="1400" dirty="0" smtClean="0"/>
              <a:t>7</a:t>
            </a:r>
            <a:r>
              <a:rPr lang="zh-CN" altLang="en-US" sz="1400" dirty="0" smtClean="0"/>
              <a:t>月均温</a:t>
            </a:r>
            <a:r>
              <a:rPr lang="en-US" sz="1400" dirty="0" smtClean="0"/>
              <a:t>26</a:t>
            </a:r>
            <a:r>
              <a:rPr lang="zh-CN" altLang="en-US" sz="1400" dirty="0" smtClean="0"/>
              <a:t>℃，山顶为</a:t>
            </a:r>
            <a:r>
              <a:rPr lang="en-US" sz="1400" dirty="0" smtClean="0"/>
              <a:t>18</a:t>
            </a:r>
            <a:r>
              <a:rPr lang="zh-CN" altLang="en-US" sz="1400" dirty="0" smtClean="0"/>
              <a:t>℃；年降水量随高度而增加，山顶年降水量</a:t>
            </a:r>
            <a:r>
              <a:rPr lang="en-US" sz="1400" dirty="0" smtClean="0"/>
              <a:t>1132</a:t>
            </a:r>
            <a:r>
              <a:rPr lang="zh-CN" altLang="en-US" sz="1400" dirty="0" smtClean="0"/>
              <a:t>毫米，山下只有</a:t>
            </a:r>
            <a:r>
              <a:rPr lang="en-US" sz="1400" dirty="0" smtClean="0"/>
              <a:t>722.6</a:t>
            </a:r>
            <a:r>
              <a:rPr lang="zh-CN" altLang="en-US" sz="1400" dirty="0" smtClean="0"/>
              <a:t>毫米。</a:t>
            </a:r>
            <a:endParaRPr lang="en-US" altLang="zh-CN" sz="1400" dirty="0" smtClean="0"/>
          </a:p>
          <a:p>
            <a:pPr>
              <a:lnSpc>
                <a:spcPts val="2100"/>
              </a:lnSpc>
            </a:pPr>
            <a:r>
              <a:rPr lang="zh-CN" altLang="en-US" sz="1400" dirty="0" smtClean="0"/>
              <a:t>山下四季分明，山顶三季如春</a:t>
            </a:r>
            <a:endParaRPr lang="en-US" altLang="zh-CN" sz="1400" dirty="0" smtClean="0"/>
          </a:p>
          <a:p>
            <a:pPr>
              <a:lnSpc>
                <a:spcPts val="2100"/>
              </a:lnSpc>
            </a:pPr>
            <a:r>
              <a:rPr lang="zh-CN" altLang="en-US" sz="1400" dirty="0" smtClean="0"/>
              <a:t>，春季风沙较大，泰山冬季较</a:t>
            </a:r>
            <a:endParaRPr lang="en-US" altLang="zh-CN" sz="1400" dirty="0" smtClean="0"/>
          </a:p>
          <a:p>
            <a:pPr>
              <a:lnSpc>
                <a:spcPts val="2100"/>
              </a:lnSpc>
            </a:pPr>
            <a:r>
              <a:rPr lang="zh-CN" altLang="en-US" sz="1400" dirty="0" smtClean="0"/>
              <a:t>长，结冰期达</a:t>
            </a:r>
            <a:r>
              <a:rPr lang="en-US" sz="1400" dirty="0" smtClean="0"/>
              <a:t>150</a:t>
            </a:r>
            <a:r>
              <a:rPr lang="zh-CN" altLang="en-US" sz="1400" dirty="0" smtClean="0"/>
              <a:t>天，极顶最</a:t>
            </a:r>
            <a:endParaRPr lang="en-US" altLang="zh-CN" sz="1400" dirty="0" smtClean="0"/>
          </a:p>
          <a:p>
            <a:pPr>
              <a:lnSpc>
                <a:spcPts val="2100"/>
              </a:lnSpc>
            </a:pPr>
            <a:r>
              <a:rPr lang="zh-CN" altLang="en-US" sz="1400" dirty="0" smtClean="0"/>
              <a:t>低气温</a:t>
            </a:r>
            <a:r>
              <a:rPr lang="en-US" sz="1400" dirty="0" smtClean="0"/>
              <a:t>-27.5</a:t>
            </a:r>
            <a:r>
              <a:rPr lang="en-US" altLang="zh-CN" sz="1400" dirty="0" smtClean="0"/>
              <a:t>°</a:t>
            </a:r>
            <a:r>
              <a:rPr lang="en-US" sz="1400" dirty="0" smtClean="0"/>
              <a:t>C</a:t>
            </a:r>
            <a:r>
              <a:rPr lang="zh-CN" altLang="en-US" sz="1400" dirty="0" smtClean="0"/>
              <a:t>，形成雾凇景观。</a:t>
            </a:r>
          </a:p>
          <a:p>
            <a:pPr>
              <a:lnSpc>
                <a:spcPts val="2100"/>
              </a:lnSpc>
            </a:pPr>
            <a:endParaRPr lang="zh-CN" altLang="en-US" sz="1400" dirty="0"/>
          </a:p>
        </p:txBody>
      </p:sp>
      <p:pic>
        <p:nvPicPr>
          <p:cNvPr id="59" name="Picture 2"/>
          <p:cNvPicPr>
            <a:picLocks noChangeAspect="1" noChangeArrowheads="1"/>
          </p:cNvPicPr>
          <p:nvPr/>
        </p:nvPicPr>
        <p:blipFill>
          <a:blip r:embed="rId4">
            <a:extLst>
              <a:ext uri="{28A0092B-C50C-407E-A947-70E740481C1C}">
                <a14:useLocalDpi xmlns="" xmlns:a14="http://schemas.microsoft.com/office/drawing/2010/main" val="0"/>
              </a:ext>
            </a:extLst>
          </a:blip>
          <a:srcRect l="36509"/>
          <a:stretch>
            <a:fillRect/>
          </a:stretch>
        </p:blipFill>
        <p:spPr bwMode="auto">
          <a:xfrm>
            <a:off x="1928794" y="285728"/>
            <a:ext cx="1665761" cy="857256"/>
          </a:xfrm>
          <a:prstGeom prst="rect">
            <a:avLst/>
          </a:prstGeom>
          <a:ln>
            <a:noFill/>
          </a:ln>
          <a:effectLst>
            <a:softEdge rad="1125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pic>
        <p:nvPicPr>
          <p:cNvPr id="60" name="Picture 3"/>
          <p:cNvPicPr>
            <a:picLocks noChangeAspect="1" noChangeArrowheads="1"/>
          </p:cNvPicPr>
          <p:nvPr/>
        </p:nvPicPr>
        <p:blipFill rotWithShape="1">
          <a:blip r:embed="rId5">
            <a:extLst>
              <a:ext uri="{28A0092B-C50C-407E-A947-70E740481C1C}">
                <a14:useLocalDpi xmlns="" xmlns:a14="http://schemas.microsoft.com/office/drawing/2010/main" val="0"/>
              </a:ext>
            </a:extLst>
          </a:blip>
          <a:srcRect l="3700" t="14454" r="4316" b="37008"/>
          <a:stretch/>
        </p:blipFill>
        <p:spPr bwMode="auto">
          <a:xfrm>
            <a:off x="6286512" y="2000240"/>
            <a:ext cx="1857388" cy="1447824"/>
          </a:xfrm>
          <a:prstGeom prst="rect">
            <a:avLst/>
          </a:prstGeom>
          <a:ln>
            <a:noFill/>
          </a:ln>
          <a:effectLst>
            <a:softEdge rad="112500"/>
          </a:effectLst>
          <a:extLst>
            <a:ext uri="{909E8E84-426E-40DD-AFC4-6F175D3DCCD1}">
              <a14:hiddenFill xmlns="" xmlns:a14="http://schemas.microsoft.com/office/drawing/2010/main">
                <a:solidFill>
                  <a:schemeClr val="accent1"/>
                </a:solidFill>
              </a14:hiddenFill>
            </a:ext>
            <a:ext uri="{91240B29-F687-4F45-9708-019B960494DF}">
              <a14:hiddenLine xmlns="" xmlns:a14="http://schemas.microsoft.com/office/drawing/2010/main" w="9525">
                <a:solidFill>
                  <a:schemeClr val="tx1"/>
                </a:solidFill>
                <a:miter lim="800000"/>
                <a:headEnd/>
                <a:tailEnd/>
              </a14:hiddenLine>
            </a:ext>
            <a:ext uri="{AF507438-7753-43E0-B8FC-AC1667EBCBE1}">
              <a14:hiddenEffects xmln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3" descr="C:\Documents and Settings\zd\桌面\图片\589.gif"/>
          <p:cNvPicPr>
            <a:picLocks noChangeAspect="1" noChangeArrowheads="1"/>
          </p:cNvPicPr>
          <p:nvPr/>
        </p:nvPicPr>
        <p:blipFill>
          <a:blip r:embed="rId2"/>
          <a:srcRect t="26027" r="17808"/>
          <a:stretch>
            <a:fillRect/>
          </a:stretch>
        </p:blipFill>
        <p:spPr bwMode="auto">
          <a:xfrm rot="4531422">
            <a:off x="447120" y="776665"/>
            <a:ext cx="3835692" cy="3452123"/>
          </a:xfrm>
          <a:prstGeom prst="rect">
            <a:avLst/>
          </a:prstGeom>
          <a:noFill/>
        </p:spPr>
      </p:pic>
      <p:sp>
        <p:nvSpPr>
          <p:cNvPr id="2" name="矩形 1"/>
          <p:cNvSpPr/>
          <p:nvPr/>
        </p:nvSpPr>
        <p:spPr>
          <a:xfrm>
            <a:off x="132966" y="2214554"/>
            <a:ext cx="8939628" cy="1015663"/>
          </a:xfrm>
          <a:prstGeom prst="rect">
            <a:avLst/>
          </a:prstGeom>
          <a:noFill/>
        </p:spPr>
        <p:txBody>
          <a:bodyPr wrap="none" lIns="91440" tIns="45720" rIns="91440" bIns="45720">
            <a:spAutoFit/>
            <a:scene3d>
              <a:camera prst="orthographicFront">
                <a:rot lat="0" lon="0" rev="0"/>
              </a:camera>
              <a:lightRig rig="glow" dir="t">
                <a:rot lat="0" lon="0" rev="3600000"/>
              </a:lightRig>
            </a:scene3d>
            <a:sp3d prstMaterial="softEdge">
              <a:bevelT w="29210" h="16510"/>
              <a:contourClr>
                <a:schemeClr val="accent4">
                  <a:alpha val="95000"/>
                </a:schemeClr>
              </a:contourClr>
            </a:sp3d>
          </a:bodyPr>
          <a:lstStyle/>
          <a:p>
            <a:pPr algn="ctr"/>
            <a:r>
              <a:rPr lang="en-US" altLang="zh-CN" sz="6000" b="1" cap="none" spc="0" dirty="0" smtClean="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cademy Engraved LET" pitchFamily="2" charset="0"/>
              </a:rPr>
              <a:t>Thanks For Your Watching</a:t>
            </a:r>
            <a:endParaRPr lang="zh-CN" altLang="en-US" sz="6000" b="1" cap="none" spc="0" dirty="0">
              <a:ln>
                <a:prstDash val="solid"/>
              </a:ln>
              <a:gradFill rotWithShape="1">
                <a:gsLst>
                  <a:gs pos="0">
                    <a:schemeClr val="accent4">
                      <a:tint val="70000"/>
                      <a:satMod val="200000"/>
                    </a:schemeClr>
                  </a:gs>
                  <a:gs pos="40000">
                    <a:schemeClr val="accent4">
                      <a:tint val="90000"/>
                      <a:satMod val="130000"/>
                    </a:schemeClr>
                  </a:gs>
                  <a:gs pos="50000">
                    <a:schemeClr val="accent4">
                      <a:tint val="90000"/>
                      <a:satMod val="130000"/>
                    </a:schemeClr>
                  </a:gs>
                  <a:gs pos="68000">
                    <a:schemeClr val="accent4">
                      <a:tint val="90000"/>
                      <a:satMod val="130000"/>
                    </a:schemeClr>
                  </a:gs>
                  <a:gs pos="100000">
                    <a:schemeClr val="accent4">
                      <a:tint val="70000"/>
                      <a:satMod val="200000"/>
                    </a:schemeClr>
                  </a:gs>
                </a:gsLst>
                <a:lin ang="5400000"/>
              </a:gradFill>
              <a:effectLst>
                <a:outerShdw blurRad="88000" dist="50800" dir="5040000" algn="tl">
                  <a:schemeClr val="accent4">
                    <a:tint val="80000"/>
                    <a:satMod val="250000"/>
                    <a:alpha val="45000"/>
                  </a:schemeClr>
                </a:outerShdw>
              </a:effectLst>
              <a:latin typeface="Academy Engraved LET" pitchFamily="2" charset="0"/>
            </a:endParaRPr>
          </a:p>
        </p:txBody>
      </p:sp>
      <p:pic>
        <p:nvPicPr>
          <p:cNvPr id="2050" name="Picture 2" descr="C:\Documents and Settings\zd\桌面\图片\589.gif"/>
          <p:cNvPicPr>
            <a:picLocks noChangeAspect="1" noChangeArrowheads="1"/>
          </p:cNvPicPr>
          <p:nvPr/>
        </p:nvPicPr>
        <p:blipFill>
          <a:blip r:embed="rId2"/>
          <a:srcRect/>
          <a:stretch>
            <a:fillRect/>
          </a:stretch>
        </p:blipFill>
        <p:spPr bwMode="auto">
          <a:xfrm>
            <a:off x="5643570" y="4143380"/>
            <a:ext cx="2143140" cy="2143140"/>
          </a:xfrm>
          <a:prstGeom prst="rect">
            <a:avLst/>
          </a:prstGeom>
          <a:noFill/>
        </p:spPr>
      </p:pic>
      <p:pic>
        <p:nvPicPr>
          <p:cNvPr id="4" name="Picture 4" descr="C:\Documents and Settings\zd\桌面\图片\636.gif"/>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3214678" y="3071810"/>
            <a:ext cx="2428892" cy="3629379"/>
          </a:xfrm>
          <a:prstGeom prst="rect">
            <a:avLst/>
          </a:prstGeom>
          <a:noFill/>
        </p:spPr>
      </p:pic>
      <p:pic>
        <p:nvPicPr>
          <p:cNvPr id="7" name="Picture 2" descr="C:\Documents and Settings\zd\桌面\图片\589.gif"/>
          <p:cNvPicPr>
            <a:picLocks noChangeAspect="1" noChangeArrowheads="1"/>
          </p:cNvPicPr>
          <p:nvPr/>
        </p:nvPicPr>
        <p:blipFill>
          <a:blip r:embed="rId2"/>
          <a:srcRect/>
          <a:stretch>
            <a:fillRect/>
          </a:stretch>
        </p:blipFill>
        <p:spPr bwMode="auto">
          <a:xfrm rot="19025127">
            <a:off x="5747485" y="422030"/>
            <a:ext cx="1885741" cy="1885741"/>
          </a:xfrm>
          <a:prstGeom prst="rect">
            <a:avLst/>
          </a:prstGeom>
          <a:noFill/>
        </p:spPr>
      </p:pic>
      <p:pic>
        <p:nvPicPr>
          <p:cNvPr id="8" name="Picture 2" descr="E:\初中电脑室\lyf\素材图片\图片\590.jpg"/>
          <p:cNvPicPr>
            <a:picLocks noChangeAspect="1" noChangeArrowheads="1"/>
          </p:cNvPicPr>
          <p:nvPr/>
        </p:nvPicPr>
        <p:blipFill>
          <a:blip r:embed="rId4"/>
          <a:srcRect/>
          <a:stretch>
            <a:fillRect/>
          </a:stretch>
        </p:blipFill>
        <p:spPr bwMode="auto">
          <a:xfrm>
            <a:off x="0" y="0"/>
            <a:ext cx="9144000" cy="6857999"/>
          </a:xfrm>
          <a:prstGeom prst="rect">
            <a:avLst/>
          </a:prstGeom>
          <a:noFill/>
        </p:spPr>
      </p:pic>
      <p:sp>
        <p:nvSpPr>
          <p:cNvPr id="9" name="矩形 8"/>
          <p:cNvSpPr/>
          <p:nvPr/>
        </p:nvSpPr>
        <p:spPr>
          <a:xfrm>
            <a:off x="1500166" y="1500174"/>
            <a:ext cx="6286544" cy="4196020"/>
          </a:xfrm>
          <a:prstGeom prst="rect">
            <a:avLst/>
          </a:prstGeom>
        </p:spPr>
        <p:txBody>
          <a:bodyPr wrap="square">
            <a:spAutoFit/>
          </a:bodyPr>
          <a:lstStyle/>
          <a:p>
            <a:pPr>
              <a:lnSpc>
                <a:spcPts val="4000"/>
              </a:lnSpc>
            </a:pPr>
            <a:r>
              <a:rPr lang="zh-CN" altLang="en-US" b="1" dirty="0" smtClean="0">
                <a:ln w="1905"/>
                <a:solidFill>
                  <a:schemeClr val="tx2">
                    <a:lumMod val="75000"/>
                  </a:schemeClr>
                </a:solidFill>
                <a:effectLst>
                  <a:innerShdw blurRad="69850" dist="43180" dir="5400000">
                    <a:srgbClr val="000000">
                      <a:alpha val="65000"/>
                    </a:srgbClr>
                  </a:innerShdw>
                </a:effectLst>
                <a:latin typeface="华文行楷" pitchFamily="2" charset="-122"/>
                <a:ea typeface="华文行楷" pitchFamily="2" charset="-122"/>
              </a:rPr>
              <a:t> </a:t>
            </a:r>
            <a:r>
              <a:rPr lang="zh-CN" altLang="en-US" b="1" dirty="0" smtClean="0">
                <a:ln w="1905"/>
                <a:solidFill>
                  <a:schemeClr val="tx2">
                    <a:lumMod val="75000"/>
                  </a:schemeClr>
                </a:solidFill>
                <a:effectLst>
                  <a:innerShdw blurRad="69850" dist="43180" dir="5400000">
                    <a:srgbClr val="000000">
                      <a:alpha val="65000"/>
                    </a:srgbClr>
                  </a:innerShdw>
                </a:effectLst>
                <a:latin typeface="华文行楷" pitchFamily="2" charset="-122"/>
                <a:ea typeface="华文行楷" pitchFamily="2" charset="-122"/>
              </a:rPr>
              <a:t>            </a:t>
            </a:r>
            <a:r>
              <a:rPr lang="zh-CN" altLang="en-US" sz="3200" b="1" dirty="0" smtClean="0">
                <a:ln w="1905"/>
                <a:solidFill>
                  <a:schemeClr val="tx2">
                    <a:lumMod val="75000"/>
                  </a:schemeClr>
                </a:solidFill>
                <a:effectLst>
                  <a:innerShdw blurRad="69850" dist="43180" dir="5400000">
                    <a:srgbClr val="000000">
                      <a:alpha val="65000"/>
                    </a:srgbClr>
                  </a:innerShdw>
                </a:effectLst>
                <a:latin typeface="华文行楷" pitchFamily="2" charset="-122"/>
                <a:ea typeface="华文行楷" pitchFamily="2" charset="-122"/>
              </a:rPr>
              <a:t>世界</a:t>
            </a:r>
            <a:r>
              <a:rPr lang="zh-CN" altLang="en-US" sz="3200" b="1" dirty="0" smtClean="0">
                <a:ln w="1905"/>
                <a:solidFill>
                  <a:schemeClr val="tx2">
                    <a:lumMod val="75000"/>
                  </a:schemeClr>
                </a:solidFill>
                <a:effectLst>
                  <a:innerShdw blurRad="69850" dist="43180" dir="5400000">
                    <a:srgbClr val="000000">
                      <a:alpha val="65000"/>
                    </a:srgbClr>
                  </a:innerShdw>
                </a:effectLst>
                <a:latin typeface="华文行楷" pitchFamily="2" charset="-122"/>
                <a:ea typeface="华文行楷" pitchFamily="2" charset="-122"/>
              </a:rPr>
              <a:t>文化遗产，是一项由联合国发起、联合国教育科学文化组织负责执行的国际公约建制，以保存对全世界人类都具有杰出普遍性价值的自然或文化处所为目的。世界文化遗产是文化的保护与传承的最高等级，世界文化遗产属于世界遗产范畴。</a:t>
            </a:r>
            <a:endParaRPr lang="zh-CN" altLang="en-US" sz="3200" b="1" dirty="0">
              <a:ln w="1905"/>
              <a:solidFill>
                <a:schemeClr val="tx2">
                  <a:lumMod val="75000"/>
                </a:schemeClr>
              </a:solidFill>
              <a:effectLst>
                <a:innerShdw blurRad="69850" dist="43180" dir="5400000">
                  <a:srgbClr val="000000">
                    <a:alpha val="65000"/>
                  </a:srgbClr>
                </a:innerShdw>
              </a:effectLst>
              <a:latin typeface="华文行楷" pitchFamily="2" charset="-122"/>
              <a:ea typeface="华文行楷" pitchFamily="2" charset="-122"/>
            </a:endParaRPr>
          </a:p>
        </p:txBody>
      </p:sp>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a:defPPr>
      </a:lstStyle>
      <a:style>
        <a:lnRef idx="3">
          <a:schemeClr val="lt1"/>
        </a:lnRef>
        <a:fillRef idx="1">
          <a:schemeClr val="accent6"/>
        </a:fillRef>
        <a:effectRef idx="1">
          <a:schemeClr val="accent6"/>
        </a:effectRef>
        <a:fontRef idx="minor">
          <a:schemeClr val="lt1"/>
        </a:fontRef>
      </a:style>
    </a:spDef>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289</TotalTime>
  <Words>1947</Words>
  <PresentationFormat>全屏显示(4:3)</PresentationFormat>
  <Paragraphs>115</Paragraphs>
  <Slides>8</Slides>
  <Notes>0</Notes>
  <HiddenSlides>0</HiddenSlides>
  <MMClips>0</MMClips>
  <ScaleCrop>false</ScaleCrop>
  <HeadingPairs>
    <vt:vector size="4" baseType="variant">
      <vt:variant>
        <vt:lpstr>主题</vt:lpstr>
      </vt:variant>
      <vt:variant>
        <vt:i4>1</vt:i4>
      </vt:variant>
      <vt:variant>
        <vt:lpstr>幻灯片标题</vt:lpstr>
      </vt:variant>
      <vt:variant>
        <vt:i4>8</vt:i4>
      </vt:variant>
    </vt:vector>
  </HeadingPairs>
  <TitlesOfParts>
    <vt:vector size="9" baseType="lpstr">
      <vt:lpstr>Office 主题</vt:lpstr>
      <vt:lpstr>幻灯片 1</vt:lpstr>
      <vt:lpstr>幻灯片 2</vt:lpstr>
      <vt:lpstr>幻灯片 3</vt:lpstr>
      <vt:lpstr>幻灯片 4</vt:lpstr>
      <vt:lpstr>幻灯片 5</vt:lpstr>
      <vt:lpstr>幻灯片 6</vt:lpstr>
      <vt:lpstr>幻灯片 7</vt:lpstr>
      <vt:lpstr>幻灯片 8</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cp:lastModifiedBy>MC SYSTEM</cp:lastModifiedBy>
  <cp:revision>39</cp:revision>
  <dcterms:modified xsi:type="dcterms:W3CDTF">2018-07-11T08:12:48Z</dcterms:modified>
</cp:coreProperties>
</file>