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4" r:id="rId4"/>
    <p:sldMasterId id="2147483686" r:id="rId5"/>
    <p:sldMasterId id="2147483698" r:id="rId6"/>
  </p:sldMasterIdLst>
  <p:notesMasterIdLst>
    <p:notesMasterId r:id="rId8"/>
  </p:notesMasterIdLst>
  <p:sldIdLst>
    <p:sldId id="352" r:id="rId7"/>
    <p:sldId id="399" r:id="rId9"/>
    <p:sldId id="294" r:id="rId10"/>
    <p:sldId id="362" r:id="rId11"/>
    <p:sldId id="402" r:id="rId12"/>
    <p:sldId id="371" r:id="rId13"/>
    <p:sldId id="374" r:id="rId14"/>
    <p:sldId id="375" r:id="rId15"/>
    <p:sldId id="376" r:id="rId16"/>
    <p:sldId id="413" r:id="rId17"/>
    <p:sldId id="384" r:id="rId18"/>
    <p:sldId id="386" r:id="rId19"/>
    <p:sldId id="389" r:id="rId20"/>
    <p:sldId id="390" r:id="rId21"/>
    <p:sldId id="393" r:id="rId22"/>
    <p:sldId id="394" r:id="rId23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4400" b="1" i="0" u="none" kern="1200" baseline="0">
        <a:solidFill>
          <a:srgbClr val="0000FF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4400" b="1" i="0" u="none" kern="1200" baseline="0">
        <a:solidFill>
          <a:srgbClr val="0000FF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4400" b="1" i="0" u="none" kern="1200" baseline="0">
        <a:solidFill>
          <a:srgbClr val="0000FF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4400" b="1" i="0" u="none" kern="1200" baseline="0">
        <a:solidFill>
          <a:srgbClr val="0000FF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4400" b="1" i="0" u="none" kern="1200" baseline="0">
        <a:solidFill>
          <a:srgbClr val="0000FF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4400" b="1" i="0" u="none" kern="1200" baseline="0">
        <a:solidFill>
          <a:srgbClr val="0000FF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4400" b="1" i="0" u="none" kern="1200" baseline="0">
        <a:solidFill>
          <a:srgbClr val="0000FF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4400" b="1" i="0" u="none" kern="1200" baseline="0">
        <a:solidFill>
          <a:srgbClr val="0000FF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4400" b="1" i="0" u="none" kern="1200" baseline="0">
        <a:solidFill>
          <a:srgbClr val="0000FF"/>
        </a:solidFill>
        <a:latin typeface="Verdana" panose="020B060403050404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FF0000"/>
    <a:srgbClr val="0000FF"/>
    <a:srgbClr val="FF3300"/>
    <a:srgbClr val="996633"/>
    <a:srgbClr val="CC6600"/>
    <a:srgbClr val="FFFF00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34"/>
    <p:restoredTop sz="94621"/>
  </p:normalViewPr>
  <p:slideViewPr>
    <p:cSldViewPr showGuides="1">
      <p:cViewPr>
        <p:scale>
          <a:sx n="70" d="100"/>
          <a:sy n="70" d="100"/>
        </p:scale>
        <p:origin x="-1374" y="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2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16.xml"/><Relationship Id="rId22" Type="http://schemas.openxmlformats.org/officeDocument/2006/relationships/slide" Target="slides/slide15.xml"/><Relationship Id="rId21" Type="http://schemas.openxmlformats.org/officeDocument/2006/relationships/slide" Target="slides/slide14.xml"/><Relationship Id="rId20" Type="http://schemas.openxmlformats.org/officeDocument/2006/relationships/slide" Target="slides/slide13.xml"/><Relationship Id="rId2" Type="http://schemas.openxmlformats.org/officeDocument/2006/relationships/theme" Target="theme/theme1.xml"/><Relationship Id="rId19" Type="http://schemas.openxmlformats.org/officeDocument/2006/relationships/slide" Target="slides/slide12.xml"/><Relationship Id="rId18" Type="http://schemas.openxmlformats.org/officeDocument/2006/relationships/slide" Target="slides/slide11.xml"/><Relationship Id="rId17" Type="http://schemas.openxmlformats.org/officeDocument/2006/relationships/slide" Target="slides/slide10.xml"/><Relationship Id="rId16" Type="http://schemas.openxmlformats.org/officeDocument/2006/relationships/slide" Target="slides/slide9.xml"/><Relationship Id="rId15" Type="http://schemas.openxmlformats.org/officeDocument/2006/relationships/slide" Target="slides/slide8.xml"/><Relationship Id="rId14" Type="http://schemas.openxmlformats.org/officeDocument/2006/relationships/slide" Target="slides/slide7.xml"/><Relationship Id="rId13" Type="http://schemas.openxmlformats.org/officeDocument/2006/relationships/slide" Target="slides/slide6.xml"/><Relationship Id="rId12" Type="http://schemas.openxmlformats.org/officeDocument/2006/relationships/slide" Target="slides/slide5.xml"/><Relationship Id="rId11" Type="http://schemas.openxmlformats.org/officeDocument/2006/relationships/slide" Target="slides/slide4.xml"/><Relationship Id="rId10" Type="http://schemas.openxmlformats.org/officeDocument/2006/relationships/slide" Target="slides/slide3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9" Type="http://schemas.openxmlformats.org/officeDocument/2006/relationships/image" Target="../media/image11.wmf"/><Relationship Id="rId8" Type="http://schemas.openxmlformats.org/officeDocument/2006/relationships/image" Target="../media/image10.wmf"/><Relationship Id="rId7" Type="http://schemas.openxmlformats.org/officeDocument/2006/relationships/image" Target="../media/image9.wmf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0" Type="http://schemas.openxmlformats.org/officeDocument/2006/relationships/image" Target="../media/image12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image" Target="../media/image24.emf"/></Relationships>
</file>

<file path=ppt/drawings/_rels/vmlDrawing5.vml.rels><?xml version="1.0" encoding="UTF-8" standalone="yes"?>
<Relationships xmlns="http://schemas.openxmlformats.org/package/2006/relationships"><Relationship Id="rId4" Type="http://schemas.openxmlformats.org/officeDocument/2006/relationships/image" Target="../media/image32.emf"/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image" Target="../media/image29.emf"/></Relationships>
</file>

<file path=ppt/drawings/_rels/vmlDrawing6.vml.rels><?xml version="1.0" encoding="UTF-8" standalone="yes"?>
<Relationships xmlns="http://schemas.openxmlformats.org/package/2006/relationships"><Relationship Id="rId4" Type="http://schemas.openxmlformats.org/officeDocument/2006/relationships/image" Target="../media/image36.wmf"/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177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defRPr sz="12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412" name="Rectangle 4"/>
          <p:cNvSpPr>
            <a:spLocks noRo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177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77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l">
              <a:defRPr sz="12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77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7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rtl="0"/>
            <a:fld id="{9A0DB2DC-4C9A-4742-B13C-FB6460FD3503}" type="slidenum">
              <a:rPr lang="en-US" altLang="zh-CN" sz="1200" b="0" dirty="0">
                <a:solidFill>
                  <a:schemeClr val="tx1"/>
                </a:solidFill>
                <a:latin typeface="Calibri" panose="020F0502020204030204" charset="0"/>
              </a:rPr>
            </a:fld>
            <a:endParaRPr lang="en-US" altLang="zh-CN" sz="1200" b="0" dirty="0">
              <a:solidFill>
                <a:schemeClr val="tx1"/>
              </a:solidFill>
              <a:latin typeface="Calibri" panose="020F0502020204030204" charset="0"/>
            </a:endParaRPr>
          </a:p>
        </p:txBody>
      </p:sp>
      <p:sp>
        <p:nvSpPr>
          <p:cNvPr id="19458" name="Rectangle 2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r>
              <a:rPr lang="en-US" altLang="zh-CN" dirty="0"/>
              <a:t> 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rtl="0"/>
            <a:fld id="{9A0DB2DC-4C9A-4742-B13C-FB6460FD3503}" type="slidenum">
              <a:rPr lang="zh-CN" altLang="en-US" sz="1200" b="0" dirty="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rPr>
            </a:fld>
            <a:endParaRPr lang="zh-CN" altLang="en-US" sz="1200" b="0" dirty="0">
              <a:solidFill>
                <a:schemeClr val="tx1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26626" name="Rectangle 2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Rot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r>
              <a:rPr lang="en-US" altLang="zh-CN" dirty="0"/>
              <a:t>www.czsx.com.cn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 anchorCtr="0"/>
          <a:p>
            <a:pPr lvl="0"/>
            <a:endParaRPr lang="zh-CN" altLang="en-US" dirty="0"/>
          </a:p>
        </p:txBody>
      </p:sp>
      <p:sp>
        <p:nvSpPr>
          <p:cNvPr id="3174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rtl="0"/>
            <a:fld id="{9A0DB2DC-4C9A-4742-B13C-FB6460FD3503}" type="slidenum">
              <a:rPr lang="en-US" altLang="zh-CN" sz="1200" b="0" dirty="0">
                <a:solidFill>
                  <a:schemeClr val="tx1"/>
                </a:solidFill>
                <a:latin typeface="Calibri" panose="020F0502020204030204" charset="0"/>
              </a:rPr>
            </a:fld>
            <a:endParaRPr lang="en-US" altLang="zh-CN" sz="1200" b="0" dirty="0">
              <a:solidFill>
                <a:schemeClr val="tx1"/>
              </a:solidFill>
              <a:latin typeface="Calibri" panose="020F050202020403020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3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rtl="0"/>
            <a:fld id="{9A0DB2DC-4C9A-4742-B13C-FB6460FD3503}" type="slidenum">
              <a:rPr lang="en-US" altLang="zh-CN" sz="1200" b="0" dirty="0">
                <a:solidFill>
                  <a:schemeClr val="tx1"/>
                </a:solidFill>
                <a:latin typeface="Calibri" panose="020F0502020204030204" charset="0"/>
              </a:rPr>
            </a:fld>
            <a:endParaRPr lang="en-US" altLang="zh-CN" sz="1200" b="0" dirty="0">
              <a:solidFill>
                <a:schemeClr val="tx1"/>
              </a:solidFill>
              <a:latin typeface="Calibri" panose="020F0502020204030204" charset="0"/>
            </a:endParaRPr>
          </a:p>
        </p:txBody>
      </p:sp>
      <p:sp>
        <p:nvSpPr>
          <p:cNvPr id="33794" name="Rectangle 2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5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rtl="0"/>
            <a:fld id="{9A0DB2DC-4C9A-4742-B13C-FB6460FD3503}" type="slidenum">
              <a:rPr lang="en-US" altLang="zh-CN" sz="1200" b="0" dirty="0">
                <a:solidFill>
                  <a:schemeClr val="tx1"/>
                </a:solidFill>
                <a:latin typeface="Calibri" panose="020F0502020204030204" charset="0"/>
              </a:rPr>
            </a:fld>
            <a:endParaRPr lang="en-US" altLang="zh-CN" sz="1200" b="0" dirty="0">
              <a:solidFill>
                <a:schemeClr val="tx1"/>
              </a:solidFill>
              <a:latin typeface="Calibri" panose="020F0502020204030204" charset="0"/>
            </a:endParaRPr>
          </a:p>
        </p:txBody>
      </p:sp>
      <p:sp>
        <p:nvSpPr>
          <p:cNvPr id="36866" name="Rectangle 2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 anchorCtr="0"/>
          <a:p>
            <a:pPr lvl="0" eaLnBrk="1" hangingPunct="1"/>
            <a:r>
              <a:rPr lang="en-US" altLang="zh-CN" dirty="0"/>
              <a:t>www.czsx.com.cn</a:t>
            </a:r>
            <a:endParaRPr lang="en-US" alt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10403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10403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10403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10403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gradFill rotWithShape="0">
          <a:gsLst>
            <a:gs pos="64999">
              <a:srgbClr val="F0EBD5">
                <a:alpha val="100000"/>
              </a:srgbClr>
            </a:gs>
            <a:gs pos="100000">
              <a:srgbClr val="FFEFD1">
                <a:alpha val="100000"/>
              </a:srgbClr>
            </a:gs>
            <a:gs pos="100000">
              <a:srgbClr val="D1C39F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oup 2"/>
          <p:cNvGrpSpPr/>
          <p:nvPr/>
        </p:nvGrpSpPr>
        <p:grpSpPr>
          <a:xfrm>
            <a:off x="-6350" y="20638"/>
            <a:ext cx="9144000" cy="6858000"/>
            <a:chOff x="0" y="0"/>
            <a:chExt cx="5760" cy="4320"/>
          </a:xfrm>
        </p:grpSpPr>
        <p:sp>
          <p:nvSpPr>
            <p:cNvPr id="6147" name="Freeform 3"/>
            <p:cNvSpPr/>
            <p:nvPr/>
          </p:nvSpPr>
          <p:spPr>
            <a:xfrm>
              <a:off x="0" y="3072"/>
              <a:ext cx="5760" cy="1248"/>
            </a:xfrm>
            <a:custGeom>
              <a:avLst/>
              <a:gdLst/>
              <a:ahLst/>
              <a:cxnLst>
                <a:cxn ang="0">
                  <a:pos x="5505" y="678"/>
                </a:cxn>
                <a:cxn ang="0">
                  <a:pos x="0" y="678"/>
                </a:cxn>
                <a:cxn ang="0">
                  <a:pos x="0" y="0"/>
                </a:cxn>
                <a:cxn ang="0">
                  <a:pos x="5505" y="0"/>
                </a:cxn>
                <a:cxn ang="0">
                  <a:pos x="5505" y="678"/>
                </a:cxn>
                <a:cxn ang="0">
                  <a:pos x="5505" y="678"/>
                </a:cxn>
              </a:cxnLst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9" name="Freeform 4"/>
            <p:cNvSpPr/>
            <p:nvPr/>
          </p:nvSpPr>
          <p:spPr bwMode="hidden">
            <a:xfrm>
              <a:off x="0" y="0"/>
              <a:ext cx="5760" cy="3072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Verdana" panose="020B0604030504040204" pitchFamily="34" charset="0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6149" name="Freeform 5"/>
          <p:cNvSpPr/>
          <p:nvPr/>
        </p:nvSpPr>
        <p:spPr>
          <a:xfrm>
            <a:off x="6242050" y="6269038"/>
            <a:ext cx="2895600" cy="609600"/>
          </a:xfrm>
          <a:custGeom>
            <a:avLst/>
            <a:gdLst/>
            <a:ahLst/>
            <a:cxnLst>
              <a:cxn ang="0">
                <a:pos x="1458681169" y="1510618537"/>
              </a:cxn>
              <a:cxn ang="0">
                <a:pos x="0" y="1510618537"/>
              </a:cxn>
              <a:cxn ang="0">
                <a:pos x="0" y="0"/>
              </a:cxn>
              <a:cxn ang="0">
                <a:pos x="1458681169" y="0"/>
              </a:cxn>
              <a:cxn ang="0">
                <a:pos x="1458681169" y="1510618537"/>
              </a:cxn>
              <a:cxn ang="0">
                <a:pos x="1458681169" y="1510618537"/>
              </a:cxn>
            </a:cxnLst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6150" name="Group 6"/>
          <p:cNvGrpSpPr/>
          <p:nvPr/>
        </p:nvGrpSpPr>
        <p:grpSpPr>
          <a:xfrm>
            <a:off x="-1587" y="6034088"/>
            <a:ext cx="7845425" cy="850900"/>
            <a:chOff x="0" y="3792"/>
            <a:chExt cx="4942" cy="536"/>
          </a:xfrm>
        </p:grpSpPr>
        <p:sp>
          <p:nvSpPr>
            <p:cNvPr id="32" name="Freeform 7"/>
            <p:cNvSpPr/>
            <p:nvPr/>
          </p:nvSpPr>
          <p:spPr bwMode="ltGray">
            <a:xfrm>
              <a:off x="1488" y="3792"/>
              <a:ext cx="3240" cy="536"/>
            </a:xfrm>
            <a:custGeom>
              <a:avLst/>
              <a:gdLst/>
              <a:ahLst/>
              <a:cxnLst>
                <a:cxn ang="0">
                  <a:pos x="3132" y="469"/>
                </a:cxn>
                <a:cxn ang="0">
                  <a:pos x="2995" y="395"/>
                </a:cxn>
                <a:cxn ang="0">
                  <a:pos x="2911" y="375"/>
                </a:cxn>
                <a:cxn ang="0">
                  <a:pos x="2678" y="228"/>
                </a:cxn>
                <a:cxn ang="0">
                  <a:pos x="2553" y="74"/>
                </a:cxn>
                <a:cxn ang="0">
                  <a:pos x="2457" y="7"/>
                </a:cxn>
                <a:cxn ang="0">
                  <a:pos x="2403" y="47"/>
                </a:cxn>
                <a:cxn ang="0">
                  <a:pos x="2289" y="74"/>
                </a:cxn>
                <a:cxn ang="0">
                  <a:pos x="2134" y="74"/>
                </a:cxn>
                <a:cxn ang="0">
                  <a:pos x="2044" y="128"/>
                </a:cxn>
                <a:cxn ang="0">
                  <a:pos x="1775" y="222"/>
                </a:cxn>
                <a:cxn ang="0">
                  <a:pos x="1602" y="181"/>
                </a:cxn>
                <a:cxn ang="0">
                  <a:pos x="1560" y="101"/>
                </a:cxn>
                <a:cxn ang="0">
                  <a:pos x="1542" y="87"/>
                </a:cxn>
                <a:cxn ang="0">
                  <a:pos x="1446" y="60"/>
                </a:cxn>
                <a:cxn ang="0">
                  <a:pos x="1375" y="74"/>
                </a:cxn>
                <a:cxn ang="0">
                  <a:pos x="1309" y="87"/>
                </a:cxn>
                <a:cxn ang="0">
                  <a:pos x="1243" y="13"/>
                </a:cxn>
                <a:cxn ang="0">
                  <a:pos x="1225" y="0"/>
                </a:cxn>
                <a:cxn ang="0">
                  <a:pos x="1189" y="0"/>
                </a:cxn>
                <a:cxn ang="0">
                  <a:pos x="1106" y="34"/>
                </a:cxn>
                <a:cxn ang="0">
                  <a:pos x="1106" y="34"/>
                </a:cxn>
                <a:cxn ang="0">
                  <a:pos x="1094" y="40"/>
                </a:cxn>
                <a:cxn ang="0">
                  <a:pos x="1070" y="54"/>
                </a:cxn>
                <a:cxn ang="0">
                  <a:pos x="1034" y="74"/>
                </a:cxn>
                <a:cxn ang="0">
                  <a:pos x="1004" y="74"/>
                </a:cxn>
                <a:cxn ang="0">
                  <a:pos x="986" y="74"/>
                </a:cxn>
                <a:cxn ang="0">
                  <a:pos x="956" y="81"/>
                </a:cxn>
                <a:cxn ang="0">
                  <a:pos x="920" y="94"/>
                </a:cxn>
                <a:cxn ang="0">
                  <a:pos x="884" y="107"/>
                </a:cxn>
                <a:cxn ang="0">
                  <a:pos x="843" y="128"/>
                </a:cxn>
                <a:cxn ang="0">
                  <a:pos x="813" y="141"/>
                </a:cxn>
                <a:cxn ang="0">
                  <a:pos x="789" y="148"/>
                </a:cxn>
                <a:cxn ang="0">
                  <a:pos x="783" y="154"/>
                </a:cxn>
                <a:cxn ang="0">
                  <a:pos x="556" y="228"/>
                </a:cxn>
                <a:cxn ang="0">
                  <a:pos x="394" y="294"/>
                </a:cxn>
                <a:cxn ang="0">
                  <a:pos x="107" y="462"/>
                </a:cxn>
                <a:cxn ang="0">
                  <a:pos x="0" y="536"/>
                </a:cxn>
                <a:cxn ang="0">
                  <a:pos x="3240" y="536"/>
                </a:cxn>
                <a:cxn ang="0">
                  <a:pos x="3132" y="469"/>
                </a:cxn>
                <a:cxn ang="0">
                  <a:pos x="3132" y="469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Verdana" panose="020B0604030504040204" pitchFamily="34" charset="0"/>
                <a:ea typeface="黑体" panose="02010609060101010101" pitchFamily="49" charset="-122"/>
                <a:cs typeface="+mn-cs"/>
              </a:endParaRPr>
            </a:p>
          </p:txBody>
        </p:sp>
        <p:grpSp>
          <p:nvGrpSpPr>
            <p:cNvPr id="6152" name="Group 8"/>
            <p:cNvGrpSpPr/>
            <p:nvPr userDrawn="1"/>
          </p:nvGrpSpPr>
          <p:grpSpPr>
            <a:xfrm>
              <a:off x="2486" y="3792"/>
              <a:ext cx="2456" cy="536"/>
              <a:chOff x="2486" y="3792"/>
              <a:chExt cx="2456" cy="536"/>
            </a:xfrm>
          </p:grpSpPr>
          <p:sp>
            <p:nvSpPr>
              <p:cNvPr id="6153" name="Freeform 9"/>
              <p:cNvSpPr/>
              <p:nvPr userDrawn="1"/>
            </p:nvSpPr>
            <p:spPr>
              <a:xfrm>
                <a:off x="3948" y="3799"/>
                <a:ext cx="994" cy="529"/>
              </a:xfrm>
              <a:custGeom>
                <a:avLst/>
                <a:gdLst/>
                <a:ahLst/>
                <a:cxnLst>
                  <a:cxn ang="0">
                    <a:pos x="636" y="373"/>
                  </a:cxn>
                  <a:cxn ang="0">
                    <a:pos x="495" y="370"/>
                  </a:cxn>
                  <a:cxn ang="0">
                    <a:pos x="280" y="249"/>
                  </a:cxn>
                  <a:cxn ang="0">
                    <a:pos x="127" y="66"/>
                  </a:cxn>
                  <a:cxn ang="0">
                    <a:pos x="0" y="0"/>
                  </a:cxn>
                  <a:cxn ang="0">
                    <a:pos x="22" y="26"/>
                  </a:cxn>
                  <a:cxn ang="0">
                    <a:pos x="0" y="65"/>
                  </a:cxn>
                  <a:cxn ang="0">
                    <a:pos x="30" y="119"/>
                  </a:cxn>
                  <a:cxn ang="0">
                    <a:pos x="75" y="243"/>
                  </a:cxn>
                  <a:cxn ang="0">
                    <a:pos x="45" y="422"/>
                  </a:cxn>
                  <a:cxn ang="0">
                    <a:pos x="200" y="329"/>
                  </a:cxn>
                  <a:cxn ang="0">
                    <a:pos x="592" y="527"/>
                  </a:cxn>
                  <a:cxn ang="0">
                    <a:pos x="994" y="529"/>
                  </a:cxn>
                  <a:cxn ang="0">
                    <a:pos x="828" y="473"/>
                  </a:cxn>
                  <a:cxn ang="0">
                    <a:pos x="636" y="373"/>
                  </a:cxn>
                </a:cxnLst>
                <a:pathLst>
                  <a:path w="994" h="529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592" y="527"/>
                    </a:lnTo>
                    <a:lnTo>
                      <a:pt x="994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154" name="Freeform 10"/>
              <p:cNvSpPr/>
              <p:nvPr userDrawn="1"/>
            </p:nvSpPr>
            <p:spPr>
              <a:xfrm>
                <a:off x="2677" y="3792"/>
                <a:ext cx="186" cy="395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54" y="22"/>
                  </a:cxn>
                  <a:cxn ang="0">
                    <a:pos x="24" y="38"/>
                  </a:cxn>
                  <a:cxn ang="0">
                    <a:pos x="18" y="83"/>
                  </a:cxn>
                  <a:cxn ang="0">
                    <a:pos x="42" y="143"/>
                  </a:cxn>
                  <a:cxn ang="0">
                    <a:pos x="48" y="203"/>
                  </a:cxn>
                  <a:cxn ang="0">
                    <a:pos x="0" y="442"/>
                  </a:cxn>
                  <a:cxn ang="0">
                    <a:pos x="54" y="292"/>
                  </a:cxn>
                  <a:cxn ang="0">
                    <a:pos x="84" y="271"/>
                  </a:cxn>
                  <a:cxn ang="0">
                    <a:pos x="126" y="158"/>
                  </a:cxn>
                  <a:cxn ang="0">
                    <a:pos x="144" y="150"/>
                  </a:cxn>
                  <a:cxn ang="0">
                    <a:pos x="144" y="113"/>
                  </a:cxn>
                  <a:cxn ang="0">
                    <a:pos x="186" y="83"/>
                  </a:cxn>
                  <a:cxn ang="0">
                    <a:pos x="162" y="75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155" name="Freeform 11"/>
              <p:cNvSpPr/>
              <p:nvPr userDrawn="1"/>
            </p:nvSpPr>
            <p:spPr>
              <a:xfrm>
                <a:off x="3030" y="3893"/>
                <a:ext cx="378" cy="271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12" y="13"/>
                  </a:cxn>
                  <a:cxn ang="0">
                    <a:pos x="0" y="40"/>
                  </a:cxn>
                  <a:cxn ang="0">
                    <a:pos x="60" y="121"/>
                  </a:cxn>
                  <a:cxn ang="0">
                    <a:pos x="310" y="271"/>
                  </a:cxn>
                  <a:cxn ang="0">
                    <a:pos x="290" y="139"/>
                  </a:cxn>
                  <a:cxn ang="0">
                    <a:pos x="378" y="76"/>
                  </a:cxn>
                  <a:cxn ang="0">
                    <a:pos x="251" y="94"/>
                  </a:cxn>
                  <a:cxn ang="0">
                    <a:pos x="90" y="54"/>
                  </a:cxn>
                  <a:cxn ang="0">
                    <a:pos x="18" y="0"/>
                  </a:cxn>
                  <a:cxn ang="0">
                    <a:pos x="18" y="0"/>
                  </a:cxn>
                </a:cxnLst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156" name="Freeform 12"/>
              <p:cNvSpPr/>
              <p:nvPr userDrawn="1"/>
            </p:nvSpPr>
            <p:spPr>
              <a:xfrm>
                <a:off x="3628" y="3866"/>
                <a:ext cx="155" cy="74"/>
              </a:xfrm>
              <a:custGeom>
                <a:avLst/>
                <a:gdLst/>
                <a:ahLst/>
                <a:cxnLst>
                  <a:cxn ang="0">
                    <a:pos x="114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8"/>
                  </a:cxn>
                  <a:cxn ang="0">
                    <a:pos x="6" y="22"/>
                  </a:cxn>
                  <a:cxn ang="0">
                    <a:pos x="0" y="30"/>
                  </a:cxn>
                  <a:cxn ang="0">
                    <a:pos x="78" y="75"/>
                  </a:cxn>
                  <a:cxn ang="0">
                    <a:pos x="96" y="53"/>
                  </a:cxn>
                  <a:cxn ang="0">
                    <a:pos x="155" y="83"/>
                  </a:cxn>
                  <a:cxn ang="0">
                    <a:pos x="126" y="30"/>
                  </a:cxn>
                  <a:cxn ang="0">
                    <a:pos x="149" y="0"/>
                  </a:cxn>
                  <a:cxn ang="0">
                    <a:pos x="114" y="0"/>
                  </a:cxn>
                  <a:cxn ang="0">
                    <a:pos x="114" y="0"/>
                  </a:cxn>
                </a:cxnLst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157" name="Freeform 13"/>
              <p:cNvSpPr/>
              <p:nvPr userDrawn="1"/>
            </p:nvSpPr>
            <p:spPr>
              <a:xfrm>
                <a:off x="2486" y="3859"/>
                <a:ext cx="42" cy="81"/>
              </a:xfrm>
              <a:custGeom>
                <a:avLst/>
                <a:gdLst/>
                <a:ahLst/>
                <a:cxnLst>
                  <a:cxn ang="0">
                    <a:pos x="6" y="46"/>
                  </a:cxn>
                  <a:cxn ang="0">
                    <a:pos x="0" y="23"/>
                  </a:cxn>
                  <a:cxn ang="0">
                    <a:pos x="12" y="8"/>
                  </a:cxn>
                  <a:cxn ang="0">
                    <a:pos x="0" y="8"/>
                  </a:cxn>
                  <a:cxn ang="0">
                    <a:pos x="12" y="8"/>
                  </a:cxn>
                  <a:cxn ang="0">
                    <a:pos x="24" y="8"/>
                  </a:cxn>
                  <a:cxn ang="0">
                    <a:pos x="36" y="8"/>
                  </a:cxn>
                  <a:cxn ang="0">
                    <a:pos x="42" y="0"/>
                  </a:cxn>
                  <a:cxn ang="0">
                    <a:pos x="30" y="23"/>
                  </a:cxn>
                  <a:cxn ang="0">
                    <a:pos x="42" y="61"/>
                  </a:cxn>
                  <a:cxn ang="0">
                    <a:pos x="12" y="91"/>
                  </a:cxn>
                  <a:cxn ang="0">
                    <a:pos x="6" y="46"/>
                  </a:cxn>
                  <a:cxn ang="0">
                    <a:pos x="6" y="46"/>
                  </a:cxn>
                </a:cxnLst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34" name="Freeform 14"/>
            <p:cNvSpPr/>
            <p:nvPr/>
          </p:nvSpPr>
          <p:spPr bwMode="ltGray">
            <a:xfrm>
              <a:off x="0" y="3792"/>
              <a:ext cx="3976" cy="535"/>
            </a:xfrm>
            <a:custGeom>
              <a:avLst/>
              <a:gdLst/>
              <a:ahLst/>
              <a:cxnLst>
                <a:cxn ang="0">
                  <a:pos x="3976" y="527"/>
                </a:cxn>
                <a:cxn ang="0">
                  <a:pos x="3970" y="527"/>
                </a:cxn>
                <a:cxn ang="0">
                  <a:pos x="3844" y="509"/>
                </a:cxn>
                <a:cxn ang="0">
                  <a:pos x="2487" y="305"/>
                </a:cxn>
                <a:cxn ang="0">
                  <a:pos x="2039" y="36"/>
                </a:cxn>
                <a:cxn ang="0">
                  <a:pos x="1907" y="24"/>
                </a:cxn>
                <a:cxn ang="0">
                  <a:pos x="1883" y="54"/>
                </a:cxn>
                <a:cxn ang="0">
                  <a:pos x="1859" y="54"/>
                </a:cxn>
                <a:cxn ang="0">
                  <a:pos x="1830" y="30"/>
                </a:cxn>
                <a:cxn ang="0">
                  <a:pos x="1704" y="102"/>
                </a:cxn>
                <a:cxn ang="0">
                  <a:pos x="1608" y="126"/>
                </a:cxn>
                <a:cxn ang="0">
                  <a:pos x="1561" y="132"/>
                </a:cxn>
                <a:cxn ang="0">
                  <a:pos x="1495" y="102"/>
                </a:cxn>
                <a:cxn ang="0">
                  <a:pos x="1357" y="126"/>
                </a:cxn>
                <a:cxn ang="0">
                  <a:pos x="1285" y="24"/>
                </a:cxn>
                <a:cxn ang="0">
                  <a:pos x="1280" y="18"/>
                </a:cxn>
                <a:cxn ang="0">
                  <a:pos x="1262" y="12"/>
                </a:cxn>
                <a:cxn ang="0">
                  <a:pos x="1238" y="6"/>
                </a:cxn>
                <a:cxn ang="0">
                  <a:pos x="1220" y="0"/>
                </a:cxn>
                <a:cxn ang="0">
                  <a:pos x="1196" y="0"/>
                </a:cxn>
                <a:cxn ang="0">
                  <a:pos x="1166" y="0"/>
                </a:cxn>
                <a:cxn ang="0">
                  <a:pos x="1142" y="0"/>
                </a:cxn>
                <a:cxn ang="0">
                  <a:pos x="1136" y="0"/>
                </a:cxn>
                <a:cxn ang="0">
                  <a:pos x="1130" y="0"/>
                </a:cxn>
                <a:cxn ang="0">
                  <a:pos x="1124" y="6"/>
                </a:cxn>
                <a:cxn ang="0">
                  <a:pos x="1118" y="12"/>
                </a:cxn>
                <a:cxn ang="0">
                  <a:pos x="1100" y="18"/>
                </a:cxn>
                <a:cxn ang="0">
                  <a:pos x="1088" y="18"/>
                </a:cxn>
                <a:cxn ang="0">
                  <a:pos x="1070" y="24"/>
                </a:cxn>
                <a:cxn ang="0">
                  <a:pos x="1052" y="30"/>
                </a:cxn>
                <a:cxn ang="0">
                  <a:pos x="1034" y="36"/>
                </a:cxn>
                <a:cxn ang="0">
                  <a:pos x="1028" y="42"/>
                </a:cxn>
                <a:cxn ang="0">
                  <a:pos x="969" y="60"/>
                </a:cxn>
                <a:cxn ang="0">
                  <a:pos x="921" y="72"/>
                </a:cxn>
                <a:cxn ang="0">
                  <a:pos x="855" y="48"/>
                </a:cxn>
                <a:cxn ang="0">
                  <a:pos x="825" y="48"/>
                </a:cxn>
                <a:cxn ang="0">
                  <a:pos x="759" y="72"/>
                </a:cxn>
                <a:cxn ang="0">
                  <a:pos x="735" y="72"/>
                </a:cxn>
                <a:cxn ang="0">
                  <a:pos x="706" y="60"/>
                </a:cxn>
                <a:cxn ang="0">
                  <a:pos x="640" y="60"/>
                </a:cxn>
                <a:cxn ang="0">
                  <a:pos x="544" y="72"/>
                </a:cxn>
                <a:cxn ang="0">
                  <a:pos x="389" y="18"/>
                </a:cxn>
                <a:cxn ang="0">
                  <a:pos x="323" y="60"/>
                </a:cxn>
                <a:cxn ang="0">
                  <a:pos x="317" y="60"/>
                </a:cxn>
                <a:cxn ang="0">
                  <a:pos x="305" y="72"/>
                </a:cxn>
                <a:cxn ang="0">
                  <a:pos x="287" y="78"/>
                </a:cxn>
                <a:cxn ang="0">
                  <a:pos x="263" y="90"/>
                </a:cxn>
                <a:cxn ang="0">
                  <a:pos x="203" y="120"/>
                </a:cxn>
                <a:cxn ang="0">
                  <a:pos x="149" y="150"/>
                </a:cxn>
                <a:cxn ang="0">
                  <a:pos x="78" y="168"/>
                </a:cxn>
                <a:cxn ang="0">
                  <a:pos x="0" y="180"/>
                </a:cxn>
                <a:cxn ang="0">
                  <a:pos x="0" y="527"/>
                </a:cxn>
                <a:cxn ang="0">
                  <a:pos x="1010" y="527"/>
                </a:cxn>
                <a:cxn ang="0">
                  <a:pos x="3725" y="527"/>
                </a:cxn>
                <a:cxn ang="0">
                  <a:pos x="3976" y="527"/>
                </a:cxn>
                <a:cxn ang="0">
                  <a:pos x="3976" y="527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Verdana" panose="020B0604030504040204" pitchFamily="34" charset="0"/>
                <a:ea typeface="黑体" panose="02010609060101010101" pitchFamily="49" charset="-122"/>
                <a:cs typeface="+mn-cs"/>
              </a:endParaRPr>
            </a:p>
          </p:txBody>
        </p:sp>
      </p:grpSp>
      <p:grpSp>
        <p:nvGrpSpPr>
          <p:cNvPr id="6159" name="Group 15"/>
          <p:cNvGrpSpPr/>
          <p:nvPr/>
        </p:nvGrpSpPr>
        <p:grpSpPr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6160" name="Freeform 16"/>
            <p:cNvSpPr/>
            <p:nvPr userDrawn="1"/>
          </p:nvSpPr>
          <p:spPr>
            <a:xfrm>
              <a:off x="1196" y="3793"/>
              <a:ext cx="365" cy="291"/>
            </a:xfrm>
            <a:custGeom>
              <a:avLst/>
              <a:gdLst/>
              <a:ahLst/>
              <a:cxnLst>
                <a:cxn ang="0">
                  <a:pos x="24" y="24"/>
                </a:cxn>
                <a:cxn ang="0">
                  <a:pos x="0" y="62"/>
                </a:cxn>
                <a:cxn ang="0">
                  <a:pos x="66" y="112"/>
                </a:cxn>
                <a:cxn ang="0">
                  <a:pos x="143" y="186"/>
                </a:cxn>
                <a:cxn ang="0">
                  <a:pos x="191" y="172"/>
                </a:cxn>
                <a:cxn ang="0">
                  <a:pos x="341" y="295"/>
                </a:cxn>
                <a:cxn ang="0">
                  <a:pos x="305" y="178"/>
                </a:cxn>
                <a:cxn ang="0">
                  <a:pos x="365" y="136"/>
                </a:cxn>
                <a:cxn ang="0">
                  <a:pos x="359" y="130"/>
                </a:cxn>
                <a:cxn ang="0">
                  <a:pos x="335" y="118"/>
                </a:cxn>
                <a:cxn ang="0">
                  <a:pos x="299" y="92"/>
                </a:cxn>
                <a:cxn ang="0">
                  <a:pos x="257" y="74"/>
                </a:cxn>
                <a:cxn ang="0">
                  <a:pos x="215" y="56"/>
                </a:cxn>
                <a:cxn ang="0">
                  <a:pos x="173" y="38"/>
                </a:cxn>
                <a:cxn ang="0">
                  <a:pos x="143" y="24"/>
                </a:cxn>
                <a:cxn ang="0">
                  <a:pos x="131" y="18"/>
                </a:cxn>
                <a:cxn ang="0">
                  <a:pos x="107" y="18"/>
                </a:cxn>
                <a:cxn ang="0">
                  <a:pos x="95" y="18"/>
                </a:cxn>
                <a:cxn ang="0">
                  <a:pos x="72" y="12"/>
                </a:cxn>
                <a:cxn ang="0">
                  <a:pos x="66" y="12"/>
                </a:cxn>
                <a:cxn ang="0">
                  <a:pos x="54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24" y="24"/>
                </a:cxn>
                <a:cxn ang="0">
                  <a:pos x="24" y="24"/>
                </a:cxn>
              </a:cxnLst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61" name="Freeform 17"/>
            <p:cNvSpPr/>
            <p:nvPr userDrawn="1"/>
          </p:nvSpPr>
          <p:spPr>
            <a:xfrm>
              <a:off x="1943" y="3829"/>
              <a:ext cx="2033" cy="499"/>
            </a:xfrm>
            <a:custGeom>
              <a:avLst/>
              <a:gdLst/>
              <a:ahLst/>
              <a:cxnLst>
                <a:cxn ang="0">
                  <a:pos x="186" y="18"/>
                </a:cxn>
                <a:cxn ang="0">
                  <a:pos x="138" y="6"/>
                </a:cxn>
                <a:cxn ang="0">
                  <a:pos x="96" y="0"/>
                </a:cxn>
                <a:cxn ang="0">
                  <a:pos x="36" y="0"/>
                </a:cxn>
                <a:cxn ang="0">
                  <a:pos x="12" y="25"/>
                </a:cxn>
                <a:cxn ang="0">
                  <a:pos x="0" y="128"/>
                </a:cxn>
                <a:cxn ang="0">
                  <a:pos x="60" y="104"/>
                </a:cxn>
                <a:cxn ang="0">
                  <a:pos x="90" y="134"/>
                </a:cxn>
                <a:cxn ang="0">
                  <a:pos x="150" y="153"/>
                </a:cxn>
                <a:cxn ang="0">
                  <a:pos x="209" y="273"/>
                </a:cxn>
                <a:cxn ang="0">
                  <a:pos x="401" y="359"/>
                </a:cxn>
                <a:cxn ang="0">
                  <a:pos x="777" y="359"/>
                </a:cxn>
                <a:cxn ang="0">
                  <a:pos x="2033" y="499"/>
                </a:cxn>
                <a:cxn ang="0">
                  <a:pos x="2033" y="499"/>
                </a:cxn>
                <a:cxn ang="0">
                  <a:pos x="1991" y="493"/>
                </a:cxn>
                <a:cxn ang="0">
                  <a:pos x="676" y="243"/>
                </a:cxn>
                <a:cxn ang="0">
                  <a:pos x="514" y="159"/>
                </a:cxn>
                <a:cxn ang="0">
                  <a:pos x="425" y="110"/>
                </a:cxn>
                <a:cxn ang="0">
                  <a:pos x="365" y="92"/>
                </a:cxn>
                <a:cxn ang="0">
                  <a:pos x="281" y="61"/>
                </a:cxn>
                <a:cxn ang="0">
                  <a:pos x="186" y="18"/>
                </a:cxn>
                <a:cxn ang="0">
                  <a:pos x="186" y="18"/>
                </a:cxn>
              </a:cxnLst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62" name="Freeform 18"/>
            <p:cNvSpPr/>
            <p:nvPr userDrawn="1"/>
          </p:nvSpPr>
          <p:spPr>
            <a:xfrm>
              <a:off x="1830" y="3823"/>
              <a:ext cx="71" cy="61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6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29" y="18"/>
                </a:cxn>
                <a:cxn ang="0">
                  <a:pos x="53" y="18"/>
                </a:cxn>
                <a:cxn ang="0">
                  <a:pos x="59" y="32"/>
                </a:cxn>
                <a:cxn ang="0">
                  <a:pos x="65" y="44"/>
                </a:cxn>
                <a:cxn ang="0">
                  <a:pos x="71" y="56"/>
                </a:cxn>
                <a:cxn ang="0">
                  <a:pos x="71" y="62"/>
                </a:cxn>
                <a:cxn ang="0">
                  <a:pos x="59" y="56"/>
                </a:cxn>
                <a:cxn ang="0">
                  <a:pos x="47" y="44"/>
                </a:cxn>
                <a:cxn ang="0">
                  <a:pos x="23" y="32"/>
                </a:cxn>
                <a:cxn ang="0">
                  <a:pos x="23" y="38"/>
                </a:cxn>
                <a:cxn ang="0">
                  <a:pos x="18" y="44"/>
                </a:cxn>
                <a:cxn ang="0">
                  <a:pos x="12" y="50"/>
                </a:cxn>
                <a:cxn ang="0">
                  <a:pos x="6" y="50"/>
                </a:cxn>
                <a:cxn ang="0">
                  <a:pos x="6" y="50"/>
                </a:cxn>
                <a:cxn ang="0">
                  <a:pos x="6" y="38"/>
                </a:cxn>
                <a:cxn ang="0">
                  <a:pos x="0" y="18"/>
                </a:cxn>
                <a:cxn ang="0">
                  <a:pos x="0" y="18"/>
                </a:cxn>
              </a:cxnLst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63" name="Freeform 19"/>
            <p:cNvSpPr/>
            <p:nvPr userDrawn="1"/>
          </p:nvSpPr>
          <p:spPr>
            <a:xfrm>
              <a:off x="855" y="3842"/>
              <a:ext cx="161" cy="164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48" y="6"/>
                </a:cxn>
                <a:cxn ang="0">
                  <a:pos x="72" y="6"/>
                </a:cxn>
                <a:cxn ang="0">
                  <a:pos x="114" y="12"/>
                </a:cxn>
                <a:cxn ang="0">
                  <a:pos x="96" y="56"/>
                </a:cxn>
                <a:cxn ang="0">
                  <a:pos x="96" y="62"/>
                </a:cxn>
                <a:cxn ang="0">
                  <a:pos x="102" y="74"/>
                </a:cxn>
                <a:cxn ang="0">
                  <a:pos x="108" y="86"/>
                </a:cxn>
                <a:cxn ang="0">
                  <a:pos x="120" y="98"/>
                </a:cxn>
                <a:cxn ang="0">
                  <a:pos x="143" y="116"/>
                </a:cxn>
                <a:cxn ang="0">
                  <a:pos x="155" y="142"/>
                </a:cxn>
                <a:cxn ang="0">
                  <a:pos x="161" y="160"/>
                </a:cxn>
                <a:cxn ang="0">
                  <a:pos x="161" y="166"/>
                </a:cxn>
                <a:cxn ang="0">
                  <a:pos x="96" y="104"/>
                </a:cxn>
                <a:cxn ang="0">
                  <a:pos x="30" y="56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30" y="0"/>
                </a:cxn>
              </a:cxnLst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64" name="Freeform 20"/>
            <p:cNvSpPr/>
            <p:nvPr userDrawn="1"/>
          </p:nvSpPr>
          <p:spPr>
            <a:xfrm>
              <a:off x="706" y="3854"/>
              <a:ext cx="59" cy="61"/>
            </a:xfrm>
            <a:custGeom>
              <a:avLst/>
              <a:gdLst/>
              <a:ahLst/>
              <a:cxnLst>
                <a:cxn ang="0">
                  <a:pos x="59" y="6"/>
                </a:cxn>
                <a:cxn ang="0">
                  <a:pos x="41" y="32"/>
                </a:cxn>
                <a:cxn ang="0">
                  <a:pos x="41" y="38"/>
                </a:cxn>
                <a:cxn ang="0">
                  <a:pos x="47" y="44"/>
                </a:cxn>
                <a:cxn ang="0">
                  <a:pos x="53" y="56"/>
                </a:cxn>
                <a:cxn ang="0">
                  <a:pos x="53" y="62"/>
                </a:cxn>
                <a:cxn ang="0">
                  <a:pos x="47" y="56"/>
                </a:cxn>
                <a:cxn ang="0">
                  <a:pos x="35" y="50"/>
                </a:cxn>
                <a:cxn ang="0">
                  <a:pos x="23" y="38"/>
                </a:cxn>
                <a:cxn ang="0">
                  <a:pos x="17" y="32"/>
                </a:cxn>
                <a:cxn ang="0">
                  <a:pos x="0" y="0"/>
                </a:cxn>
                <a:cxn ang="0">
                  <a:pos x="59" y="6"/>
                </a:cxn>
                <a:cxn ang="0">
                  <a:pos x="59" y="6"/>
                </a:cxn>
              </a:cxnLst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65" name="Freeform 21"/>
            <p:cNvSpPr/>
            <p:nvPr userDrawn="1"/>
          </p:nvSpPr>
          <p:spPr>
            <a:xfrm>
              <a:off x="395" y="3811"/>
              <a:ext cx="245" cy="207"/>
            </a:xfrm>
            <a:custGeom>
              <a:avLst/>
              <a:gdLst/>
              <a:ahLst/>
              <a:cxnLst>
                <a:cxn ang="0">
                  <a:pos x="233" y="38"/>
                </a:cxn>
                <a:cxn ang="0">
                  <a:pos x="245" y="44"/>
                </a:cxn>
                <a:cxn ang="0">
                  <a:pos x="209" y="86"/>
                </a:cxn>
                <a:cxn ang="0">
                  <a:pos x="143" y="136"/>
                </a:cxn>
                <a:cxn ang="0">
                  <a:pos x="167" y="160"/>
                </a:cxn>
                <a:cxn ang="0">
                  <a:pos x="179" y="210"/>
                </a:cxn>
                <a:cxn ang="0">
                  <a:pos x="77" y="136"/>
                </a:cxn>
                <a:cxn ang="0">
                  <a:pos x="47" y="86"/>
                </a:cxn>
                <a:cxn ang="0">
                  <a:pos x="89" y="68"/>
                </a:cxn>
                <a:cxn ang="0">
                  <a:pos x="59" y="38"/>
                </a:cxn>
                <a:cxn ang="0">
                  <a:pos x="0" y="12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47" y="6"/>
                </a:cxn>
                <a:cxn ang="0">
                  <a:pos x="77" y="6"/>
                </a:cxn>
                <a:cxn ang="0">
                  <a:pos x="83" y="6"/>
                </a:cxn>
                <a:cxn ang="0">
                  <a:pos x="89" y="6"/>
                </a:cxn>
                <a:cxn ang="0">
                  <a:pos x="101" y="12"/>
                </a:cxn>
                <a:cxn ang="0">
                  <a:pos x="125" y="12"/>
                </a:cxn>
                <a:cxn ang="0">
                  <a:pos x="143" y="18"/>
                </a:cxn>
                <a:cxn ang="0">
                  <a:pos x="149" y="18"/>
                </a:cxn>
                <a:cxn ang="0">
                  <a:pos x="149" y="18"/>
                </a:cxn>
                <a:cxn ang="0">
                  <a:pos x="203" y="24"/>
                </a:cxn>
                <a:cxn ang="0">
                  <a:pos x="233" y="38"/>
                </a:cxn>
                <a:cxn ang="0">
                  <a:pos x="233" y="38"/>
                </a:cxn>
              </a:cxnLst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88438" name="Rectangle 2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447800"/>
            <a:ext cx="8229600" cy="1736725"/>
          </a:xfrm>
        </p:spPr>
        <p:txBody>
          <a:bodyPr/>
          <a:lstStyle>
            <a:lvl1pPr>
              <a:defRPr sz="54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188439" name="Rectangle 2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429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7" name="Rectangle 24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strike="noStrike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48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strike="noStrike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bg>
      <p:bgPr>
        <a:gradFill rotWithShape="0">
          <a:gsLst>
            <a:gs pos="64999">
              <a:srgbClr val="F0EBD5">
                <a:alpha val="100000"/>
              </a:srgbClr>
            </a:gs>
            <a:gs pos="100000">
              <a:srgbClr val="FFEFD1">
                <a:alpha val="100000"/>
              </a:srgbClr>
            </a:gs>
            <a:gs pos="100000">
              <a:srgbClr val="D1C39F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2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strike="noStrike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2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strike="noStrike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2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bg>
      <p:bgPr>
        <a:gradFill rotWithShape="0">
          <a:gsLst>
            <a:gs pos="64999">
              <a:srgbClr val="F0EBD5">
                <a:alpha val="100000"/>
              </a:srgbClr>
            </a:gs>
            <a:gs pos="100000">
              <a:srgbClr val="FFEFD1">
                <a:alpha val="100000"/>
              </a:srgbClr>
            </a:gs>
            <a:gs pos="100000">
              <a:srgbClr val="D1C39F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2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strike="noStrike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2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strike="noStrike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2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bg>
      <p:bgPr>
        <a:gradFill rotWithShape="0">
          <a:gsLst>
            <a:gs pos="64999">
              <a:srgbClr val="F0EBD5">
                <a:alpha val="100000"/>
              </a:srgbClr>
            </a:gs>
            <a:gs pos="100000">
              <a:srgbClr val="FFEFD1">
                <a:alpha val="100000"/>
              </a:srgbClr>
            </a:gs>
            <a:gs pos="100000">
              <a:srgbClr val="D1C39F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2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strike="noStrike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2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strike="noStrike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2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bg>
      <p:bgPr>
        <a:gradFill rotWithShape="0">
          <a:gsLst>
            <a:gs pos="64999">
              <a:srgbClr val="F0EBD5">
                <a:alpha val="100000"/>
              </a:srgbClr>
            </a:gs>
            <a:gs pos="100000">
              <a:srgbClr val="FFEFD1">
                <a:alpha val="100000"/>
              </a:srgbClr>
            </a:gs>
            <a:gs pos="100000">
              <a:srgbClr val="D1C39F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27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strike="noStrike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28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strike="noStrike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29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bg>
      <p:bgPr>
        <a:gradFill rotWithShape="0">
          <a:gsLst>
            <a:gs pos="64999">
              <a:srgbClr val="F0EBD5">
                <a:alpha val="100000"/>
              </a:srgbClr>
            </a:gs>
            <a:gs pos="100000">
              <a:srgbClr val="FFEFD1">
                <a:alpha val="100000"/>
              </a:srgbClr>
            </a:gs>
            <a:gs pos="100000">
              <a:srgbClr val="D1C39F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27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strike="noStrike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28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strike="noStrike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29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bg>
      <p:bgPr>
        <a:gradFill rotWithShape="0">
          <a:gsLst>
            <a:gs pos="64999">
              <a:srgbClr val="F0EBD5">
                <a:alpha val="100000"/>
              </a:srgbClr>
            </a:gs>
            <a:gs pos="100000">
              <a:srgbClr val="FFEFD1">
                <a:alpha val="100000"/>
              </a:srgbClr>
            </a:gs>
            <a:gs pos="100000">
              <a:srgbClr val="D1C39F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strike="noStrike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28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strike="noStrike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29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bg>
      <p:bgPr>
        <a:gradFill rotWithShape="0">
          <a:gsLst>
            <a:gs pos="64999">
              <a:srgbClr val="F0EBD5">
                <a:alpha val="100000"/>
              </a:srgbClr>
            </a:gs>
            <a:gs pos="100000">
              <a:srgbClr val="FFEFD1">
                <a:alpha val="100000"/>
              </a:srgbClr>
            </a:gs>
            <a:gs pos="100000">
              <a:srgbClr val="D1C39F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2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strike="noStrike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2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strike="noStrike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2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bg>
      <p:bgPr>
        <a:gradFill rotWithShape="0">
          <a:gsLst>
            <a:gs pos="64999">
              <a:srgbClr val="F0EBD5">
                <a:alpha val="100000"/>
              </a:srgbClr>
            </a:gs>
            <a:gs pos="100000">
              <a:srgbClr val="FFEFD1">
                <a:alpha val="100000"/>
              </a:srgbClr>
            </a:gs>
            <a:gs pos="100000">
              <a:srgbClr val="D1C39F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27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strike="noStrike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28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strike="noStrike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29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bg>
      <p:bgPr>
        <a:gradFill rotWithShape="0">
          <a:gsLst>
            <a:gs pos="64999">
              <a:srgbClr val="F0EBD5">
                <a:alpha val="100000"/>
              </a:srgbClr>
            </a:gs>
            <a:gs pos="100000">
              <a:srgbClr val="FFEFD1">
                <a:alpha val="100000"/>
              </a:srgbClr>
            </a:gs>
            <a:gs pos="100000">
              <a:srgbClr val="D1C39F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2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strike="noStrike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2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strike="noStrike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2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bg>
      <p:bgPr>
        <a:gradFill rotWithShape="0">
          <a:gsLst>
            <a:gs pos="64999">
              <a:srgbClr val="F0EBD5">
                <a:alpha val="100000"/>
              </a:srgbClr>
            </a:gs>
            <a:gs pos="100000">
              <a:srgbClr val="FFEFD1">
                <a:alpha val="100000"/>
              </a:srgbClr>
            </a:gs>
            <a:gs pos="100000">
              <a:srgbClr val="D1C39F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674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674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2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strike="noStrike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2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i="0" strike="noStrike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2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png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5" Type="http://schemas.openxmlformats.org/officeDocument/2006/relationships/image" Target="../media/image2.png"/><Relationship Id="rId14" Type="http://schemas.openxmlformats.org/officeDocument/2006/relationships/image" Target="../media/image1.png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3.xml"/><Relationship Id="rId8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6.xml"/><Relationship Id="rId14" Type="http://schemas.openxmlformats.org/officeDocument/2006/relationships/theme" Target="../theme/theme3.xml"/><Relationship Id="rId13" Type="http://schemas.openxmlformats.org/officeDocument/2006/relationships/image" Target="../media/image2.png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34.xml"/><Relationship Id="rId1" Type="http://schemas.openxmlformats.org/officeDocument/2006/relationships/slideLayout" Target="../slideLayouts/slideLayout25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4.xml"/><Relationship Id="rId8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1.xml"/><Relationship Id="rId5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7.xml"/><Relationship Id="rId14" Type="http://schemas.openxmlformats.org/officeDocument/2006/relationships/theme" Target="../theme/theme4.xml"/><Relationship Id="rId13" Type="http://schemas.openxmlformats.org/officeDocument/2006/relationships/image" Target="../media/image2.png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36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5.xml"/><Relationship Id="rId8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2.xml"/><Relationship Id="rId5" Type="http://schemas.openxmlformats.org/officeDocument/2006/relationships/slideLayout" Target="../slideLayouts/slideLayout51.xml"/><Relationship Id="rId4" Type="http://schemas.openxmlformats.org/officeDocument/2006/relationships/slideLayout" Target="../slideLayouts/slideLayout50.xml"/><Relationship Id="rId3" Type="http://schemas.openxmlformats.org/officeDocument/2006/relationships/slideLayout" Target="../slideLayouts/slideLayout49.xml"/><Relationship Id="rId2" Type="http://schemas.openxmlformats.org/officeDocument/2006/relationships/slideLayout" Target="../slideLayouts/slideLayout48.xml"/><Relationship Id="rId12" Type="http://schemas.openxmlformats.org/officeDocument/2006/relationships/theme" Target="../theme/theme5.xml"/><Relationship Id="rId11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56.xml"/><Relationship Id="rId1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64999">
              <a:srgbClr val="F0EBD5">
                <a:alpha val="100000"/>
              </a:srgbClr>
            </a:gs>
            <a:gs pos="100000">
              <a:srgbClr val="FFEFD1">
                <a:alpha val="100000"/>
              </a:srgbClr>
            </a:gs>
            <a:gs pos="100000">
              <a:srgbClr val="D1C39F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1026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41316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 algn="l">
              <a:defRPr sz="1200" b="0">
                <a:solidFill>
                  <a:srgbClr val="0C3226"/>
                </a:solidFill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141317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200" b="0">
                <a:solidFill>
                  <a:srgbClr val="0C3226"/>
                </a:solidFill>
                <a:ea typeface="+mn-ea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141318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anose="020B060403050404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anose="020B060403050404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anose="020B060403050404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anose="020B060403050404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anose="020B060403050404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anose="020B060403050404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anose="020B060403050404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anose="020B060403050404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12"/>
        </a:buBlip>
        <a:defRPr sz="3200">
          <a:solidFill>
            <a:srgbClr val="10403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Blip>
          <a:blip r:embed="rId13"/>
        </a:buBlip>
        <a:defRPr sz="2800">
          <a:solidFill>
            <a:srgbClr val="10403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Blip>
          <a:blip r:embed="rId12"/>
        </a:buBlip>
        <a:defRPr sz="2400">
          <a:solidFill>
            <a:srgbClr val="10403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Blip>
          <a:blip r:embed="rId13"/>
        </a:buBlip>
        <a:defRPr sz="2000">
          <a:solidFill>
            <a:srgbClr val="10403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Blip>
          <a:blip r:embed="rId12"/>
        </a:buBlip>
        <a:defRPr sz="2000">
          <a:solidFill>
            <a:srgbClr val="10403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Blip>
          <a:blip r:embed="rId12"/>
        </a:buBlip>
        <a:defRPr sz="2000">
          <a:solidFill>
            <a:srgbClr val="10403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Blip>
          <a:blip r:embed="rId12"/>
        </a:buBlip>
        <a:defRPr sz="2000">
          <a:solidFill>
            <a:srgbClr val="10403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Blip>
          <a:blip r:embed="rId12"/>
        </a:buBlip>
        <a:defRPr sz="2000">
          <a:solidFill>
            <a:srgbClr val="10403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Blip>
          <a:blip r:embed="rId12"/>
        </a:buBlip>
        <a:defRPr sz="2000">
          <a:solidFill>
            <a:srgbClr val="10403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64999">
              <a:srgbClr val="F0EBD5">
                <a:alpha val="100000"/>
              </a:srgbClr>
            </a:gs>
            <a:gs pos="100000">
              <a:srgbClr val="FFEFD1">
                <a:alpha val="100000"/>
              </a:srgbClr>
            </a:gs>
            <a:gs pos="100000">
              <a:srgbClr val="D1C39F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2050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Text 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43364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 algn="l">
              <a:defRPr sz="1200" b="0">
                <a:solidFill>
                  <a:srgbClr val="0C3226"/>
                </a:solidFill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143365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200" b="0">
                <a:solidFill>
                  <a:srgbClr val="0C3226"/>
                </a:solidFill>
                <a:ea typeface="+mn-ea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143366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anose="020B060403050404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anose="020B060403050404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anose="020B060403050404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anose="020B060403050404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anose="020B060403050404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anose="020B060403050404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anose="020B060403050404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anose="020B060403050404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14"/>
        </a:buBlip>
        <a:defRPr sz="3200">
          <a:solidFill>
            <a:srgbClr val="10403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Blip>
          <a:blip r:embed="rId15"/>
        </a:buBlip>
        <a:defRPr sz="2800">
          <a:solidFill>
            <a:srgbClr val="10403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Blip>
          <a:blip r:embed="rId14"/>
        </a:buBlip>
        <a:defRPr sz="2400">
          <a:solidFill>
            <a:srgbClr val="10403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Blip>
          <a:blip r:embed="rId15"/>
        </a:buBlip>
        <a:defRPr sz="2000">
          <a:solidFill>
            <a:srgbClr val="10403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Blip>
          <a:blip r:embed="rId14"/>
        </a:buBlip>
        <a:defRPr sz="2000">
          <a:solidFill>
            <a:srgbClr val="10403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Blip>
          <a:blip r:embed="rId14"/>
        </a:buBlip>
        <a:defRPr sz="2000">
          <a:solidFill>
            <a:srgbClr val="10403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Blip>
          <a:blip r:embed="rId14"/>
        </a:buBlip>
        <a:defRPr sz="2000">
          <a:solidFill>
            <a:srgbClr val="10403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Blip>
          <a:blip r:embed="rId14"/>
        </a:buBlip>
        <a:defRPr sz="2000">
          <a:solidFill>
            <a:srgbClr val="10403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Blip>
          <a:blip r:embed="rId14"/>
        </a:buBlip>
        <a:defRPr sz="2000">
          <a:solidFill>
            <a:srgbClr val="10403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64999">
              <a:srgbClr val="F0EBD5">
                <a:alpha val="100000"/>
              </a:srgbClr>
            </a:gs>
            <a:gs pos="100000">
              <a:srgbClr val="FFEFD1">
                <a:alpha val="100000"/>
              </a:srgbClr>
            </a:gs>
            <a:gs pos="100000">
              <a:srgbClr val="D1C39F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3074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075" name="Text 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45412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 algn="l">
              <a:defRPr sz="1200" b="0">
                <a:solidFill>
                  <a:srgbClr val="0C3226"/>
                </a:solidFill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145413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200" b="0">
                <a:solidFill>
                  <a:srgbClr val="0C3226"/>
                </a:solidFill>
                <a:ea typeface="+mn-ea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145414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anose="020B060403050404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anose="020B060403050404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anose="020B060403050404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anose="020B060403050404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anose="020B060403050404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anose="020B060403050404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anose="020B060403050404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anose="020B060403050404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12"/>
        </a:buBlip>
        <a:defRPr sz="3200">
          <a:solidFill>
            <a:srgbClr val="10403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Blip>
          <a:blip r:embed="rId13"/>
        </a:buBlip>
        <a:defRPr sz="2800">
          <a:solidFill>
            <a:srgbClr val="10403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Blip>
          <a:blip r:embed="rId12"/>
        </a:buBlip>
        <a:defRPr sz="2400">
          <a:solidFill>
            <a:srgbClr val="10403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Blip>
          <a:blip r:embed="rId13"/>
        </a:buBlip>
        <a:defRPr sz="2000">
          <a:solidFill>
            <a:srgbClr val="10403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Blip>
          <a:blip r:embed="rId12"/>
        </a:buBlip>
        <a:defRPr sz="2000">
          <a:solidFill>
            <a:srgbClr val="10403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Blip>
          <a:blip r:embed="rId12"/>
        </a:buBlip>
        <a:defRPr sz="2000">
          <a:solidFill>
            <a:srgbClr val="10403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Blip>
          <a:blip r:embed="rId12"/>
        </a:buBlip>
        <a:defRPr sz="2000">
          <a:solidFill>
            <a:srgbClr val="10403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Blip>
          <a:blip r:embed="rId12"/>
        </a:buBlip>
        <a:defRPr sz="2000">
          <a:solidFill>
            <a:srgbClr val="10403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Blip>
          <a:blip r:embed="rId12"/>
        </a:buBlip>
        <a:defRPr sz="2000">
          <a:solidFill>
            <a:srgbClr val="10403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64999">
              <a:srgbClr val="F0EBD5">
                <a:alpha val="100000"/>
              </a:srgbClr>
            </a:gs>
            <a:gs pos="100000">
              <a:srgbClr val="FFEFD1">
                <a:alpha val="100000"/>
              </a:srgbClr>
            </a:gs>
            <a:gs pos="100000">
              <a:srgbClr val="D1C39F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4098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4099" name="Text 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46436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 algn="l">
              <a:defRPr sz="1200" b="0">
                <a:solidFill>
                  <a:srgbClr val="0C3226"/>
                </a:solidFill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146437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200" b="0">
                <a:solidFill>
                  <a:srgbClr val="0C3226"/>
                </a:solidFill>
                <a:ea typeface="+mn-ea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C3226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146438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rgbClr val="0C3226"/>
                </a:solidFill>
                <a:latin typeface="Verdana" panose="020B060403050404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rgbClr val="0C3226"/>
              </a:solidFill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anose="020B060403050404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anose="020B060403050404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anose="020B060403050404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anose="020B060403050404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anose="020B060403050404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anose="020B060403050404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anose="020B060403050404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rgbClr val="00133A"/>
          </a:solidFill>
          <a:latin typeface="Verdana" panose="020B060403050404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12"/>
        </a:buBlip>
        <a:defRPr sz="3200">
          <a:solidFill>
            <a:srgbClr val="10403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Blip>
          <a:blip r:embed="rId13"/>
        </a:buBlip>
        <a:defRPr sz="2800">
          <a:solidFill>
            <a:srgbClr val="10403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Blip>
          <a:blip r:embed="rId12"/>
        </a:buBlip>
        <a:defRPr sz="2400">
          <a:solidFill>
            <a:srgbClr val="10403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Blip>
          <a:blip r:embed="rId13"/>
        </a:buBlip>
        <a:defRPr sz="2000">
          <a:solidFill>
            <a:srgbClr val="10403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Blip>
          <a:blip r:embed="rId12"/>
        </a:buBlip>
        <a:defRPr sz="2000">
          <a:solidFill>
            <a:srgbClr val="10403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Blip>
          <a:blip r:embed="rId12"/>
        </a:buBlip>
        <a:defRPr sz="2000">
          <a:solidFill>
            <a:srgbClr val="10403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Blip>
          <a:blip r:embed="rId12"/>
        </a:buBlip>
        <a:defRPr sz="2000">
          <a:solidFill>
            <a:srgbClr val="10403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Blip>
          <a:blip r:embed="rId12"/>
        </a:buBlip>
        <a:defRPr sz="2000">
          <a:solidFill>
            <a:srgbClr val="10403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Blip>
          <a:blip r:embed="rId12"/>
        </a:buBlip>
        <a:defRPr sz="2000">
          <a:solidFill>
            <a:srgbClr val="10403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64999">
              <a:srgbClr val="F0EBD5">
                <a:alpha val="100000"/>
              </a:srgbClr>
            </a:gs>
            <a:gs pos="100000">
              <a:srgbClr val="FFEFD1">
                <a:alpha val="100000"/>
              </a:srgbClr>
            </a:gs>
            <a:gs pos="100000">
              <a:srgbClr val="D1C39F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grpSp>
        <p:nvGrpSpPr>
          <p:cNvPr id="5122" name="Group 2"/>
          <p:cNvGrpSpPr/>
          <p:nvPr/>
        </p:nvGrpSpPr>
        <p:grpSpPr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3" name="Freeform 3"/>
            <p:cNvSpPr/>
            <p:nvPr/>
          </p:nvSpPr>
          <p:spPr>
            <a:xfrm>
              <a:off x="0" y="3072"/>
              <a:ext cx="5760" cy="1248"/>
            </a:xfrm>
            <a:custGeom>
              <a:avLst/>
              <a:gdLst/>
              <a:ahLst/>
              <a:cxnLst>
                <a:cxn ang="0">
                  <a:pos x="5505" y="678"/>
                </a:cxn>
                <a:cxn ang="0">
                  <a:pos x="0" y="678"/>
                </a:cxn>
                <a:cxn ang="0">
                  <a:pos x="0" y="0"/>
                </a:cxn>
                <a:cxn ang="0">
                  <a:pos x="5505" y="0"/>
                </a:cxn>
                <a:cxn ang="0">
                  <a:pos x="5505" y="678"/>
                </a:cxn>
                <a:cxn ang="0">
                  <a:pos x="5505" y="678"/>
                </a:cxn>
              </a:cxnLst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7396" name="Freeform 4"/>
            <p:cNvSpPr/>
            <p:nvPr/>
          </p:nvSpPr>
          <p:spPr bwMode="hidden">
            <a:xfrm>
              <a:off x="0" y="0"/>
              <a:ext cx="5760" cy="3072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Verdana" panose="020B0604030504040204" pitchFamily="34" charset="0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5125" name="Freeform 5"/>
          <p:cNvSpPr/>
          <p:nvPr/>
        </p:nvSpPr>
        <p:spPr>
          <a:xfrm>
            <a:off x="6248400" y="6262688"/>
            <a:ext cx="2895600" cy="609600"/>
          </a:xfrm>
          <a:custGeom>
            <a:avLst/>
            <a:gdLst/>
            <a:ahLst/>
            <a:cxnLst>
              <a:cxn ang="0">
                <a:pos x="1458681169" y="1510618537"/>
              </a:cxn>
              <a:cxn ang="0">
                <a:pos x="0" y="1510618537"/>
              </a:cxn>
              <a:cxn ang="0">
                <a:pos x="0" y="0"/>
              </a:cxn>
              <a:cxn ang="0">
                <a:pos x="1458681169" y="0"/>
              </a:cxn>
              <a:cxn ang="0">
                <a:pos x="1458681169" y="1510618537"/>
              </a:cxn>
              <a:cxn ang="0">
                <a:pos x="1458681169" y="1510618537"/>
              </a:cxn>
            </a:cxnLst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5126" name="Group 6"/>
          <p:cNvGrpSpPr/>
          <p:nvPr/>
        </p:nvGrpSpPr>
        <p:grpSpPr>
          <a:xfrm>
            <a:off x="0" y="6019800"/>
            <a:ext cx="7848600" cy="857250"/>
            <a:chOff x="0" y="3792"/>
            <a:chExt cx="4944" cy="540"/>
          </a:xfrm>
        </p:grpSpPr>
        <p:sp>
          <p:nvSpPr>
            <p:cNvPr id="187399" name="Freeform 7"/>
            <p:cNvSpPr/>
            <p:nvPr/>
          </p:nvSpPr>
          <p:spPr bwMode="ltGray">
            <a:xfrm>
              <a:off x="1488" y="3792"/>
              <a:ext cx="3240" cy="536"/>
            </a:xfrm>
            <a:custGeom>
              <a:avLst/>
              <a:gdLst/>
              <a:ahLst/>
              <a:cxnLst>
                <a:cxn ang="0">
                  <a:pos x="3132" y="469"/>
                </a:cxn>
                <a:cxn ang="0">
                  <a:pos x="2995" y="395"/>
                </a:cxn>
                <a:cxn ang="0">
                  <a:pos x="2911" y="375"/>
                </a:cxn>
                <a:cxn ang="0">
                  <a:pos x="2678" y="228"/>
                </a:cxn>
                <a:cxn ang="0">
                  <a:pos x="2553" y="74"/>
                </a:cxn>
                <a:cxn ang="0">
                  <a:pos x="2457" y="7"/>
                </a:cxn>
                <a:cxn ang="0">
                  <a:pos x="2403" y="47"/>
                </a:cxn>
                <a:cxn ang="0">
                  <a:pos x="2289" y="74"/>
                </a:cxn>
                <a:cxn ang="0">
                  <a:pos x="2134" y="74"/>
                </a:cxn>
                <a:cxn ang="0">
                  <a:pos x="2044" y="128"/>
                </a:cxn>
                <a:cxn ang="0">
                  <a:pos x="1775" y="222"/>
                </a:cxn>
                <a:cxn ang="0">
                  <a:pos x="1602" y="181"/>
                </a:cxn>
                <a:cxn ang="0">
                  <a:pos x="1560" y="101"/>
                </a:cxn>
                <a:cxn ang="0">
                  <a:pos x="1542" y="87"/>
                </a:cxn>
                <a:cxn ang="0">
                  <a:pos x="1446" y="60"/>
                </a:cxn>
                <a:cxn ang="0">
                  <a:pos x="1375" y="74"/>
                </a:cxn>
                <a:cxn ang="0">
                  <a:pos x="1309" y="87"/>
                </a:cxn>
                <a:cxn ang="0">
                  <a:pos x="1243" y="13"/>
                </a:cxn>
                <a:cxn ang="0">
                  <a:pos x="1225" y="0"/>
                </a:cxn>
                <a:cxn ang="0">
                  <a:pos x="1189" y="0"/>
                </a:cxn>
                <a:cxn ang="0">
                  <a:pos x="1106" y="34"/>
                </a:cxn>
                <a:cxn ang="0">
                  <a:pos x="1106" y="34"/>
                </a:cxn>
                <a:cxn ang="0">
                  <a:pos x="1094" y="40"/>
                </a:cxn>
                <a:cxn ang="0">
                  <a:pos x="1070" y="54"/>
                </a:cxn>
                <a:cxn ang="0">
                  <a:pos x="1034" y="74"/>
                </a:cxn>
                <a:cxn ang="0">
                  <a:pos x="1004" y="74"/>
                </a:cxn>
                <a:cxn ang="0">
                  <a:pos x="986" y="74"/>
                </a:cxn>
                <a:cxn ang="0">
                  <a:pos x="956" y="81"/>
                </a:cxn>
                <a:cxn ang="0">
                  <a:pos x="920" y="94"/>
                </a:cxn>
                <a:cxn ang="0">
                  <a:pos x="884" y="107"/>
                </a:cxn>
                <a:cxn ang="0">
                  <a:pos x="843" y="128"/>
                </a:cxn>
                <a:cxn ang="0">
                  <a:pos x="813" y="141"/>
                </a:cxn>
                <a:cxn ang="0">
                  <a:pos x="789" y="148"/>
                </a:cxn>
                <a:cxn ang="0">
                  <a:pos x="783" y="154"/>
                </a:cxn>
                <a:cxn ang="0">
                  <a:pos x="556" y="228"/>
                </a:cxn>
                <a:cxn ang="0">
                  <a:pos x="394" y="294"/>
                </a:cxn>
                <a:cxn ang="0">
                  <a:pos x="107" y="462"/>
                </a:cxn>
                <a:cxn ang="0">
                  <a:pos x="0" y="536"/>
                </a:cxn>
                <a:cxn ang="0">
                  <a:pos x="3240" y="536"/>
                </a:cxn>
                <a:cxn ang="0">
                  <a:pos x="3132" y="469"/>
                </a:cxn>
                <a:cxn ang="0">
                  <a:pos x="3132" y="469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Verdana" panose="020B0604030504040204" pitchFamily="34" charset="0"/>
                <a:ea typeface="黑体" panose="02010609060101010101" pitchFamily="49" charset="-122"/>
                <a:cs typeface="+mn-cs"/>
              </a:endParaRPr>
            </a:p>
          </p:txBody>
        </p:sp>
        <p:grpSp>
          <p:nvGrpSpPr>
            <p:cNvPr id="5128" name="Group 8"/>
            <p:cNvGrpSpPr/>
            <p:nvPr userDrawn="1"/>
          </p:nvGrpSpPr>
          <p:grpSpPr>
            <a:xfrm>
              <a:off x="2486" y="3792"/>
              <a:ext cx="2458" cy="540"/>
              <a:chOff x="2486" y="3792"/>
              <a:chExt cx="2458" cy="540"/>
            </a:xfrm>
          </p:grpSpPr>
          <p:sp>
            <p:nvSpPr>
              <p:cNvPr id="5129" name="Freeform 9"/>
              <p:cNvSpPr/>
              <p:nvPr userDrawn="1"/>
            </p:nvSpPr>
            <p:spPr>
              <a:xfrm>
                <a:off x="3948" y="3799"/>
                <a:ext cx="996" cy="533"/>
              </a:xfrm>
              <a:custGeom>
                <a:avLst/>
                <a:gdLst/>
                <a:ahLst/>
                <a:cxnLst>
                  <a:cxn ang="0">
                    <a:pos x="636" y="373"/>
                  </a:cxn>
                  <a:cxn ang="0">
                    <a:pos x="495" y="370"/>
                  </a:cxn>
                  <a:cxn ang="0">
                    <a:pos x="280" y="249"/>
                  </a:cxn>
                  <a:cxn ang="0">
                    <a:pos x="127" y="66"/>
                  </a:cxn>
                  <a:cxn ang="0">
                    <a:pos x="0" y="0"/>
                  </a:cxn>
                  <a:cxn ang="0">
                    <a:pos x="22" y="26"/>
                  </a:cxn>
                  <a:cxn ang="0">
                    <a:pos x="0" y="65"/>
                  </a:cxn>
                  <a:cxn ang="0">
                    <a:pos x="30" y="119"/>
                  </a:cxn>
                  <a:cxn ang="0">
                    <a:pos x="75" y="243"/>
                  </a:cxn>
                  <a:cxn ang="0">
                    <a:pos x="45" y="422"/>
                  </a:cxn>
                  <a:cxn ang="0">
                    <a:pos x="200" y="329"/>
                  </a:cxn>
                  <a:cxn ang="0">
                    <a:pos x="612" y="533"/>
                  </a:cxn>
                  <a:cxn ang="0">
                    <a:pos x="996" y="529"/>
                  </a:cxn>
                  <a:cxn ang="0">
                    <a:pos x="828" y="473"/>
                  </a:cxn>
                  <a:cxn ang="0">
                    <a:pos x="636" y="373"/>
                  </a:cxn>
                </a:cxnLst>
                <a:pathLst>
                  <a:path w="996" h="533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612" y="533"/>
                    </a:lnTo>
                    <a:lnTo>
                      <a:pt x="996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130" name="Freeform 10"/>
              <p:cNvSpPr/>
              <p:nvPr userDrawn="1"/>
            </p:nvSpPr>
            <p:spPr>
              <a:xfrm>
                <a:off x="2677" y="3792"/>
                <a:ext cx="186" cy="395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54" y="22"/>
                  </a:cxn>
                  <a:cxn ang="0">
                    <a:pos x="24" y="38"/>
                  </a:cxn>
                  <a:cxn ang="0">
                    <a:pos x="18" y="83"/>
                  </a:cxn>
                  <a:cxn ang="0">
                    <a:pos x="42" y="143"/>
                  </a:cxn>
                  <a:cxn ang="0">
                    <a:pos x="48" y="203"/>
                  </a:cxn>
                  <a:cxn ang="0">
                    <a:pos x="0" y="442"/>
                  </a:cxn>
                  <a:cxn ang="0">
                    <a:pos x="54" y="292"/>
                  </a:cxn>
                  <a:cxn ang="0">
                    <a:pos x="84" y="271"/>
                  </a:cxn>
                  <a:cxn ang="0">
                    <a:pos x="126" y="158"/>
                  </a:cxn>
                  <a:cxn ang="0">
                    <a:pos x="144" y="150"/>
                  </a:cxn>
                  <a:cxn ang="0">
                    <a:pos x="144" y="113"/>
                  </a:cxn>
                  <a:cxn ang="0">
                    <a:pos x="186" y="83"/>
                  </a:cxn>
                  <a:cxn ang="0">
                    <a:pos x="162" y="75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131" name="Freeform 11"/>
              <p:cNvSpPr/>
              <p:nvPr userDrawn="1"/>
            </p:nvSpPr>
            <p:spPr>
              <a:xfrm>
                <a:off x="3030" y="3893"/>
                <a:ext cx="378" cy="271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12" y="13"/>
                  </a:cxn>
                  <a:cxn ang="0">
                    <a:pos x="0" y="40"/>
                  </a:cxn>
                  <a:cxn ang="0">
                    <a:pos x="60" y="121"/>
                  </a:cxn>
                  <a:cxn ang="0">
                    <a:pos x="310" y="271"/>
                  </a:cxn>
                  <a:cxn ang="0">
                    <a:pos x="290" y="139"/>
                  </a:cxn>
                  <a:cxn ang="0">
                    <a:pos x="378" y="76"/>
                  </a:cxn>
                  <a:cxn ang="0">
                    <a:pos x="251" y="94"/>
                  </a:cxn>
                  <a:cxn ang="0">
                    <a:pos x="90" y="54"/>
                  </a:cxn>
                  <a:cxn ang="0">
                    <a:pos x="18" y="0"/>
                  </a:cxn>
                  <a:cxn ang="0">
                    <a:pos x="18" y="0"/>
                  </a:cxn>
                </a:cxnLst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132" name="Freeform 12"/>
              <p:cNvSpPr/>
              <p:nvPr userDrawn="1"/>
            </p:nvSpPr>
            <p:spPr>
              <a:xfrm>
                <a:off x="3628" y="3866"/>
                <a:ext cx="155" cy="74"/>
              </a:xfrm>
              <a:custGeom>
                <a:avLst/>
                <a:gdLst/>
                <a:ahLst/>
                <a:cxnLst>
                  <a:cxn ang="0">
                    <a:pos x="114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8"/>
                  </a:cxn>
                  <a:cxn ang="0">
                    <a:pos x="6" y="22"/>
                  </a:cxn>
                  <a:cxn ang="0">
                    <a:pos x="0" y="30"/>
                  </a:cxn>
                  <a:cxn ang="0">
                    <a:pos x="78" y="75"/>
                  </a:cxn>
                  <a:cxn ang="0">
                    <a:pos x="96" y="53"/>
                  </a:cxn>
                  <a:cxn ang="0">
                    <a:pos x="155" y="83"/>
                  </a:cxn>
                  <a:cxn ang="0">
                    <a:pos x="126" y="30"/>
                  </a:cxn>
                  <a:cxn ang="0">
                    <a:pos x="149" y="0"/>
                  </a:cxn>
                  <a:cxn ang="0">
                    <a:pos x="114" y="0"/>
                  </a:cxn>
                  <a:cxn ang="0">
                    <a:pos x="114" y="0"/>
                  </a:cxn>
                </a:cxnLst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133" name="Freeform 13"/>
              <p:cNvSpPr/>
              <p:nvPr userDrawn="1"/>
            </p:nvSpPr>
            <p:spPr>
              <a:xfrm>
                <a:off x="2486" y="3859"/>
                <a:ext cx="42" cy="81"/>
              </a:xfrm>
              <a:custGeom>
                <a:avLst/>
                <a:gdLst/>
                <a:ahLst/>
                <a:cxnLst>
                  <a:cxn ang="0">
                    <a:pos x="6" y="46"/>
                  </a:cxn>
                  <a:cxn ang="0">
                    <a:pos x="0" y="23"/>
                  </a:cxn>
                  <a:cxn ang="0">
                    <a:pos x="12" y="8"/>
                  </a:cxn>
                  <a:cxn ang="0">
                    <a:pos x="0" y="8"/>
                  </a:cxn>
                  <a:cxn ang="0">
                    <a:pos x="12" y="8"/>
                  </a:cxn>
                  <a:cxn ang="0">
                    <a:pos x="24" y="8"/>
                  </a:cxn>
                  <a:cxn ang="0">
                    <a:pos x="36" y="8"/>
                  </a:cxn>
                  <a:cxn ang="0">
                    <a:pos x="42" y="0"/>
                  </a:cxn>
                  <a:cxn ang="0">
                    <a:pos x="30" y="23"/>
                  </a:cxn>
                  <a:cxn ang="0">
                    <a:pos x="42" y="61"/>
                  </a:cxn>
                  <a:cxn ang="0">
                    <a:pos x="12" y="91"/>
                  </a:cxn>
                  <a:cxn ang="0">
                    <a:pos x="6" y="46"/>
                  </a:cxn>
                  <a:cxn ang="0">
                    <a:pos x="6" y="46"/>
                  </a:cxn>
                </a:cxnLst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87406" name="Freeform 14"/>
            <p:cNvSpPr/>
            <p:nvPr/>
          </p:nvSpPr>
          <p:spPr bwMode="ltGray">
            <a:xfrm>
              <a:off x="0" y="3792"/>
              <a:ext cx="3976" cy="535"/>
            </a:xfrm>
            <a:custGeom>
              <a:avLst/>
              <a:gdLst/>
              <a:ahLst/>
              <a:cxnLst>
                <a:cxn ang="0">
                  <a:pos x="3976" y="527"/>
                </a:cxn>
                <a:cxn ang="0">
                  <a:pos x="3970" y="527"/>
                </a:cxn>
                <a:cxn ang="0">
                  <a:pos x="3844" y="509"/>
                </a:cxn>
                <a:cxn ang="0">
                  <a:pos x="2487" y="305"/>
                </a:cxn>
                <a:cxn ang="0">
                  <a:pos x="2039" y="36"/>
                </a:cxn>
                <a:cxn ang="0">
                  <a:pos x="1907" y="24"/>
                </a:cxn>
                <a:cxn ang="0">
                  <a:pos x="1883" y="54"/>
                </a:cxn>
                <a:cxn ang="0">
                  <a:pos x="1859" y="54"/>
                </a:cxn>
                <a:cxn ang="0">
                  <a:pos x="1830" y="30"/>
                </a:cxn>
                <a:cxn ang="0">
                  <a:pos x="1704" y="102"/>
                </a:cxn>
                <a:cxn ang="0">
                  <a:pos x="1608" y="126"/>
                </a:cxn>
                <a:cxn ang="0">
                  <a:pos x="1561" y="132"/>
                </a:cxn>
                <a:cxn ang="0">
                  <a:pos x="1495" y="102"/>
                </a:cxn>
                <a:cxn ang="0">
                  <a:pos x="1357" y="126"/>
                </a:cxn>
                <a:cxn ang="0">
                  <a:pos x="1285" y="24"/>
                </a:cxn>
                <a:cxn ang="0">
                  <a:pos x="1280" y="18"/>
                </a:cxn>
                <a:cxn ang="0">
                  <a:pos x="1262" y="12"/>
                </a:cxn>
                <a:cxn ang="0">
                  <a:pos x="1238" y="6"/>
                </a:cxn>
                <a:cxn ang="0">
                  <a:pos x="1220" y="0"/>
                </a:cxn>
                <a:cxn ang="0">
                  <a:pos x="1196" y="0"/>
                </a:cxn>
                <a:cxn ang="0">
                  <a:pos x="1166" y="0"/>
                </a:cxn>
                <a:cxn ang="0">
                  <a:pos x="1142" y="0"/>
                </a:cxn>
                <a:cxn ang="0">
                  <a:pos x="1136" y="0"/>
                </a:cxn>
                <a:cxn ang="0">
                  <a:pos x="1130" y="0"/>
                </a:cxn>
                <a:cxn ang="0">
                  <a:pos x="1124" y="6"/>
                </a:cxn>
                <a:cxn ang="0">
                  <a:pos x="1118" y="12"/>
                </a:cxn>
                <a:cxn ang="0">
                  <a:pos x="1100" y="18"/>
                </a:cxn>
                <a:cxn ang="0">
                  <a:pos x="1088" y="18"/>
                </a:cxn>
                <a:cxn ang="0">
                  <a:pos x="1070" y="24"/>
                </a:cxn>
                <a:cxn ang="0">
                  <a:pos x="1052" y="30"/>
                </a:cxn>
                <a:cxn ang="0">
                  <a:pos x="1034" y="36"/>
                </a:cxn>
                <a:cxn ang="0">
                  <a:pos x="1028" y="42"/>
                </a:cxn>
                <a:cxn ang="0">
                  <a:pos x="969" y="60"/>
                </a:cxn>
                <a:cxn ang="0">
                  <a:pos x="921" y="72"/>
                </a:cxn>
                <a:cxn ang="0">
                  <a:pos x="855" y="48"/>
                </a:cxn>
                <a:cxn ang="0">
                  <a:pos x="825" y="48"/>
                </a:cxn>
                <a:cxn ang="0">
                  <a:pos x="759" y="72"/>
                </a:cxn>
                <a:cxn ang="0">
                  <a:pos x="735" y="72"/>
                </a:cxn>
                <a:cxn ang="0">
                  <a:pos x="706" y="60"/>
                </a:cxn>
                <a:cxn ang="0">
                  <a:pos x="640" y="60"/>
                </a:cxn>
                <a:cxn ang="0">
                  <a:pos x="544" y="72"/>
                </a:cxn>
                <a:cxn ang="0">
                  <a:pos x="389" y="18"/>
                </a:cxn>
                <a:cxn ang="0">
                  <a:pos x="323" y="60"/>
                </a:cxn>
                <a:cxn ang="0">
                  <a:pos x="317" y="60"/>
                </a:cxn>
                <a:cxn ang="0">
                  <a:pos x="305" y="72"/>
                </a:cxn>
                <a:cxn ang="0">
                  <a:pos x="287" y="78"/>
                </a:cxn>
                <a:cxn ang="0">
                  <a:pos x="263" y="90"/>
                </a:cxn>
                <a:cxn ang="0">
                  <a:pos x="203" y="120"/>
                </a:cxn>
                <a:cxn ang="0">
                  <a:pos x="149" y="150"/>
                </a:cxn>
                <a:cxn ang="0">
                  <a:pos x="78" y="168"/>
                </a:cxn>
                <a:cxn ang="0">
                  <a:pos x="0" y="180"/>
                </a:cxn>
                <a:cxn ang="0">
                  <a:pos x="0" y="527"/>
                </a:cxn>
                <a:cxn ang="0">
                  <a:pos x="1010" y="527"/>
                </a:cxn>
                <a:cxn ang="0">
                  <a:pos x="3725" y="527"/>
                </a:cxn>
                <a:cxn ang="0">
                  <a:pos x="3976" y="527"/>
                </a:cxn>
                <a:cxn ang="0">
                  <a:pos x="3976" y="527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Verdana" panose="020B0604030504040204" pitchFamily="34" charset="0"/>
                <a:ea typeface="黑体" panose="02010609060101010101" pitchFamily="49" charset="-122"/>
                <a:cs typeface="+mn-cs"/>
              </a:endParaRPr>
            </a:p>
          </p:txBody>
        </p:sp>
      </p:grpSp>
      <p:grpSp>
        <p:nvGrpSpPr>
          <p:cNvPr id="5135" name="Group 15"/>
          <p:cNvGrpSpPr/>
          <p:nvPr/>
        </p:nvGrpSpPr>
        <p:grpSpPr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5136" name="Freeform 16"/>
            <p:cNvSpPr/>
            <p:nvPr/>
          </p:nvSpPr>
          <p:spPr>
            <a:xfrm>
              <a:off x="1196" y="3793"/>
              <a:ext cx="365" cy="291"/>
            </a:xfrm>
            <a:custGeom>
              <a:avLst/>
              <a:gdLst/>
              <a:ahLst/>
              <a:cxnLst>
                <a:cxn ang="0">
                  <a:pos x="24" y="24"/>
                </a:cxn>
                <a:cxn ang="0">
                  <a:pos x="0" y="62"/>
                </a:cxn>
                <a:cxn ang="0">
                  <a:pos x="66" y="112"/>
                </a:cxn>
                <a:cxn ang="0">
                  <a:pos x="143" y="186"/>
                </a:cxn>
                <a:cxn ang="0">
                  <a:pos x="191" y="172"/>
                </a:cxn>
                <a:cxn ang="0">
                  <a:pos x="341" y="295"/>
                </a:cxn>
                <a:cxn ang="0">
                  <a:pos x="305" y="178"/>
                </a:cxn>
                <a:cxn ang="0">
                  <a:pos x="365" y="136"/>
                </a:cxn>
                <a:cxn ang="0">
                  <a:pos x="359" y="130"/>
                </a:cxn>
                <a:cxn ang="0">
                  <a:pos x="335" y="118"/>
                </a:cxn>
                <a:cxn ang="0">
                  <a:pos x="299" y="92"/>
                </a:cxn>
                <a:cxn ang="0">
                  <a:pos x="257" y="74"/>
                </a:cxn>
                <a:cxn ang="0">
                  <a:pos x="215" y="56"/>
                </a:cxn>
                <a:cxn ang="0">
                  <a:pos x="173" y="38"/>
                </a:cxn>
                <a:cxn ang="0">
                  <a:pos x="143" y="24"/>
                </a:cxn>
                <a:cxn ang="0">
                  <a:pos x="131" y="18"/>
                </a:cxn>
                <a:cxn ang="0">
                  <a:pos x="107" y="18"/>
                </a:cxn>
                <a:cxn ang="0">
                  <a:pos x="95" y="18"/>
                </a:cxn>
                <a:cxn ang="0">
                  <a:pos x="72" y="12"/>
                </a:cxn>
                <a:cxn ang="0">
                  <a:pos x="66" y="12"/>
                </a:cxn>
                <a:cxn ang="0">
                  <a:pos x="54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24" y="24"/>
                </a:cxn>
                <a:cxn ang="0">
                  <a:pos x="24" y="24"/>
                </a:cxn>
              </a:cxnLst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37" name="Freeform 17"/>
            <p:cNvSpPr/>
            <p:nvPr/>
          </p:nvSpPr>
          <p:spPr>
            <a:xfrm>
              <a:off x="1943" y="3829"/>
              <a:ext cx="2033" cy="499"/>
            </a:xfrm>
            <a:custGeom>
              <a:avLst/>
              <a:gdLst/>
              <a:ahLst/>
              <a:cxnLst>
                <a:cxn ang="0">
                  <a:pos x="186" y="18"/>
                </a:cxn>
                <a:cxn ang="0">
                  <a:pos x="138" y="6"/>
                </a:cxn>
                <a:cxn ang="0">
                  <a:pos x="96" y="0"/>
                </a:cxn>
                <a:cxn ang="0">
                  <a:pos x="36" y="0"/>
                </a:cxn>
                <a:cxn ang="0">
                  <a:pos x="12" y="25"/>
                </a:cxn>
                <a:cxn ang="0">
                  <a:pos x="0" y="128"/>
                </a:cxn>
                <a:cxn ang="0">
                  <a:pos x="60" y="104"/>
                </a:cxn>
                <a:cxn ang="0">
                  <a:pos x="90" y="134"/>
                </a:cxn>
                <a:cxn ang="0">
                  <a:pos x="150" y="153"/>
                </a:cxn>
                <a:cxn ang="0">
                  <a:pos x="209" y="273"/>
                </a:cxn>
                <a:cxn ang="0">
                  <a:pos x="401" y="359"/>
                </a:cxn>
                <a:cxn ang="0">
                  <a:pos x="777" y="359"/>
                </a:cxn>
                <a:cxn ang="0">
                  <a:pos x="2033" y="499"/>
                </a:cxn>
                <a:cxn ang="0">
                  <a:pos x="2033" y="499"/>
                </a:cxn>
                <a:cxn ang="0">
                  <a:pos x="1991" y="493"/>
                </a:cxn>
                <a:cxn ang="0">
                  <a:pos x="676" y="243"/>
                </a:cxn>
                <a:cxn ang="0">
                  <a:pos x="514" y="159"/>
                </a:cxn>
                <a:cxn ang="0">
                  <a:pos x="425" y="110"/>
                </a:cxn>
                <a:cxn ang="0">
                  <a:pos x="365" y="92"/>
                </a:cxn>
                <a:cxn ang="0">
                  <a:pos x="281" y="61"/>
                </a:cxn>
                <a:cxn ang="0">
                  <a:pos x="186" y="18"/>
                </a:cxn>
                <a:cxn ang="0">
                  <a:pos x="186" y="18"/>
                </a:cxn>
              </a:cxnLst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38" name="Freeform 18"/>
            <p:cNvSpPr/>
            <p:nvPr/>
          </p:nvSpPr>
          <p:spPr>
            <a:xfrm>
              <a:off x="1830" y="3823"/>
              <a:ext cx="71" cy="61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6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29" y="18"/>
                </a:cxn>
                <a:cxn ang="0">
                  <a:pos x="53" y="18"/>
                </a:cxn>
                <a:cxn ang="0">
                  <a:pos x="59" y="32"/>
                </a:cxn>
                <a:cxn ang="0">
                  <a:pos x="65" y="44"/>
                </a:cxn>
                <a:cxn ang="0">
                  <a:pos x="71" y="56"/>
                </a:cxn>
                <a:cxn ang="0">
                  <a:pos x="71" y="62"/>
                </a:cxn>
                <a:cxn ang="0">
                  <a:pos x="59" y="56"/>
                </a:cxn>
                <a:cxn ang="0">
                  <a:pos x="47" y="44"/>
                </a:cxn>
                <a:cxn ang="0">
                  <a:pos x="23" y="32"/>
                </a:cxn>
                <a:cxn ang="0">
                  <a:pos x="23" y="38"/>
                </a:cxn>
                <a:cxn ang="0">
                  <a:pos x="18" y="44"/>
                </a:cxn>
                <a:cxn ang="0">
                  <a:pos x="12" y="50"/>
                </a:cxn>
                <a:cxn ang="0">
                  <a:pos x="6" y="50"/>
                </a:cxn>
                <a:cxn ang="0">
                  <a:pos x="6" y="50"/>
                </a:cxn>
                <a:cxn ang="0">
                  <a:pos x="6" y="38"/>
                </a:cxn>
                <a:cxn ang="0">
                  <a:pos x="0" y="18"/>
                </a:cxn>
                <a:cxn ang="0">
                  <a:pos x="0" y="18"/>
                </a:cxn>
              </a:cxnLst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39" name="Freeform 19"/>
            <p:cNvSpPr/>
            <p:nvPr/>
          </p:nvSpPr>
          <p:spPr>
            <a:xfrm>
              <a:off x="855" y="3842"/>
              <a:ext cx="161" cy="164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48" y="6"/>
                </a:cxn>
                <a:cxn ang="0">
                  <a:pos x="72" y="6"/>
                </a:cxn>
                <a:cxn ang="0">
                  <a:pos x="114" y="12"/>
                </a:cxn>
                <a:cxn ang="0">
                  <a:pos x="96" y="56"/>
                </a:cxn>
                <a:cxn ang="0">
                  <a:pos x="96" y="62"/>
                </a:cxn>
                <a:cxn ang="0">
                  <a:pos x="102" y="74"/>
                </a:cxn>
                <a:cxn ang="0">
                  <a:pos x="108" y="86"/>
                </a:cxn>
                <a:cxn ang="0">
                  <a:pos x="120" y="98"/>
                </a:cxn>
                <a:cxn ang="0">
                  <a:pos x="143" y="116"/>
                </a:cxn>
                <a:cxn ang="0">
                  <a:pos x="155" y="142"/>
                </a:cxn>
                <a:cxn ang="0">
                  <a:pos x="161" y="160"/>
                </a:cxn>
                <a:cxn ang="0">
                  <a:pos x="161" y="166"/>
                </a:cxn>
                <a:cxn ang="0">
                  <a:pos x="96" y="104"/>
                </a:cxn>
                <a:cxn ang="0">
                  <a:pos x="30" y="56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30" y="0"/>
                </a:cxn>
              </a:cxnLst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40" name="Freeform 20"/>
            <p:cNvSpPr/>
            <p:nvPr/>
          </p:nvSpPr>
          <p:spPr>
            <a:xfrm>
              <a:off x="706" y="3854"/>
              <a:ext cx="59" cy="61"/>
            </a:xfrm>
            <a:custGeom>
              <a:avLst/>
              <a:gdLst/>
              <a:ahLst/>
              <a:cxnLst>
                <a:cxn ang="0">
                  <a:pos x="59" y="6"/>
                </a:cxn>
                <a:cxn ang="0">
                  <a:pos x="41" y="32"/>
                </a:cxn>
                <a:cxn ang="0">
                  <a:pos x="41" y="38"/>
                </a:cxn>
                <a:cxn ang="0">
                  <a:pos x="47" y="44"/>
                </a:cxn>
                <a:cxn ang="0">
                  <a:pos x="53" y="56"/>
                </a:cxn>
                <a:cxn ang="0">
                  <a:pos x="53" y="62"/>
                </a:cxn>
                <a:cxn ang="0">
                  <a:pos x="47" y="56"/>
                </a:cxn>
                <a:cxn ang="0">
                  <a:pos x="35" y="50"/>
                </a:cxn>
                <a:cxn ang="0">
                  <a:pos x="23" y="38"/>
                </a:cxn>
                <a:cxn ang="0">
                  <a:pos x="17" y="32"/>
                </a:cxn>
                <a:cxn ang="0">
                  <a:pos x="0" y="0"/>
                </a:cxn>
                <a:cxn ang="0">
                  <a:pos x="59" y="6"/>
                </a:cxn>
                <a:cxn ang="0">
                  <a:pos x="59" y="6"/>
                </a:cxn>
              </a:cxnLst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41" name="Freeform 21"/>
            <p:cNvSpPr/>
            <p:nvPr/>
          </p:nvSpPr>
          <p:spPr>
            <a:xfrm>
              <a:off x="395" y="3811"/>
              <a:ext cx="245" cy="207"/>
            </a:xfrm>
            <a:custGeom>
              <a:avLst/>
              <a:gdLst/>
              <a:ahLst/>
              <a:cxnLst>
                <a:cxn ang="0">
                  <a:pos x="233" y="38"/>
                </a:cxn>
                <a:cxn ang="0">
                  <a:pos x="245" y="44"/>
                </a:cxn>
                <a:cxn ang="0">
                  <a:pos x="209" y="86"/>
                </a:cxn>
                <a:cxn ang="0">
                  <a:pos x="143" y="136"/>
                </a:cxn>
                <a:cxn ang="0">
                  <a:pos x="167" y="160"/>
                </a:cxn>
                <a:cxn ang="0">
                  <a:pos x="179" y="210"/>
                </a:cxn>
                <a:cxn ang="0">
                  <a:pos x="77" y="136"/>
                </a:cxn>
                <a:cxn ang="0">
                  <a:pos x="47" y="86"/>
                </a:cxn>
                <a:cxn ang="0">
                  <a:pos x="89" y="68"/>
                </a:cxn>
                <a:cxn ang="0">
                  <a:pos x="59" y="38"/>
                </a:cxn>
                <a:cxn ang="0">
                  <a:pos x="0" y="12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47" y="6"/>
                </a:cxn>
                <a:cxn ang="0">
                  <a:pos x="77" y="6"/>
                </a:cxn>
                <a:cxn ang="0">
                  <a:pos x="83" y="6"/>
                </a:cxn>
                <a:cxn ang="0">
                  <a:pos x="89" y="6"/>
                </a:cxn>
                <a:cxn ang="0">
                  <a:pos x="101" y="12"/>
                </a:cxn>
                <a:cxn ang="0">
                  <a:pos x="125" y="12"/>
                </a:cxn>
                <a:cxn ang="0">
                  <a:pos x="143" y="18"/>
                </a:cxn>
                <a:cxn ang="0">
                  <a:pos x="149" y="18"/>
                </a:cxn>
                <a:cxn ang="0">
                  <a:pos x="149" y="18"/>
                </a:cxn>
                <a:cxn ang="0">
                  <a:pos x="203" y="24"/>
                </a:cxn>
                <a:cxn ang="0">
                  <a:pos x="233" y="38"/>
                </a:cxn>
                <a:cxn ang="0">
                  <a:pos x="233" y="38"/>
                </a:cxn>
              </a:cxnLst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87414" name="Rectangle 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/>
          <a:lstStyle/>
          <a:p>
            <a:pPr lvl="0"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 smtClean="0"/>
          </a:p>
        </p:txBody>
      </p:sp>
      <p:sp>
        <p:nvSpPr>
          <p:cNvPr id="5143" name="Rectangle 2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87416" name="Rectangle 2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l">
              <a:defRPr sz="1200" b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7417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 b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7418" name="Rectangle 2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/>
            <a:fld id="{9A0DB2DC-4C9A-4742-B13C-FB6460FD3503}" type="slidenum">
              <a:rPr lang="en-US" altLang="zh-CN" sz="1200" b="0" strike="noStrike" noProof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b="0" strike="noStrike" noProof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5.bin"/><Relationship Id="rId8" Type="http://schemas.openxmlformats.org/officeDocument/2006/relationships/image" Target="../media/image6.wmf"/><Relationship Id="rId7" Type="http://schemas.openxmlformats.org/officeDocument/2006/relationships/oleObject" Target="../embeddings/oleObject4.bin"/><Relationship Id="rId6" Type="http://schemas.openxmlformats.org/officeDocument/2006/relationships/image" Target="../media/image5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4.wmf"/><Relationship Id="rId3" Type="http://schemas.openxmlformats.org/officeDocument/2006/relationships/oleObject" Target="../embeddings/oleObject2.bin"/><Relationship Id="rId22" Type="http://schemas.openxmlformats.org/officeDocument/2006/relationships/vmlDrawing" Target="../drawings/vmlDrawing1.vml"/><Relationship Id="rId21" Type="http://schemas.openxmlformats.org/officeDocument/2006/relationships/slideLayout" Target="../slideLayouts/slideLayout18.xml"/><Relationship Id="rId20" Type="http://schemas.openxmlformats.org/officeDocument/2006/relationships/image" Target="../media/image12.wmf"/><Relationship Id="rId2" Type="http://schemas.openxmlformats.org/officeDocument/2006/relationships/image" Target="../media/image3.wmf"/><Relationship Id="rId19" Type="http://schemas.openxmlformats.org/officeDocument/2006/relationships/oleObject" Target="../embeddings/oleObject10.bin"/><Relationship Id="rId18" Type="http://schemas.openxmlformats.org/officeDocument/2006/relationships/image" Target="../media/image11.wmf"/><Relationship Id="rId17" Type="http://schemas.openxmlformats.org/officeDocument/2006/relationships/oleObject" Target="../embeddings/oleObject9.bin"/><Relationship Id="rId16" Type="http://schemas.openxmlformats.org/officeDocument/2006/relationships/image" Target="../media/image10.wmf"/><Relationship Id="rId15" Type="http://schemas.openxmlformats.org/officeDocument/2006/relationships/oleObject" Target="../embeddings/oleObject8.bin"/><Relationship Id="rId14" Type="http://schemas.openxmlformats.org/officeDocument/2006/relationships/image" Target="../media/image9.wmf"/><Relationship Id="rId13" Type="http://schemas.openxmlformats.org/officeDocument/2006/relationships/oleObject" Target="../embeddings/oleObject7.bin"/><Relationship Id="rId12" Type="http://schemas.openxmlformats.org/officeDocument/2006/relationships/image" Target="../media/image8.wmf"/><Relationship Id="rId11" Type="http://schemas.openxmlformats.org/officeDocument/2006/relationships/oleObject" Target="../embeddings/oleObject6.bin"/><Relationship Id="rId10" Type="http://schemas.openxmlformats.org/officeDocument/2006/relationships/image" Target="../media/image7.wmf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2.vml"/><Relationship Id="rId7" Type="http://schemas.openxmlformats.org/officeDocument/2006/relationships/slideLayout" Target="../slideLayouts/slideLayout18.x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14.wmf"/><Relationship Id="rId3" Type="http://schemas.openxmlformats.org/officeDocument/2006/relationships/oleObject" Target="../embeddings/oleObject12.bin"/><Relationship Id="rId2" Type="http://schemas.openxmlformats.org/officeDocument/2006/relationships/image" Target="../media/image13.wmf"/><Relationship Id="rId1" Type="http://schemas.openxmlformats.org/officeDocument/2006/relationships/oleObject" Target="../embeddings/oleObject11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8.xml"/><Relationship Id="rId1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48.xml"/><Relationship Id="rId2" Type="http://schemas.openxmlformats.org/officeDocument/2006/relationships/image" Target="../media/image18.jpeg"/><Relationship Id="rId1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3.vml"/><Relationship Id="rId4" Type="http://schemas.openxmlformats.org/officeDocument/2006/relationships/slideLayout" Target="../slideLayouts/slideLayout48.xml"/><Relationship Id="rId3" Type="http://schemas.openxmlformats.org/officeDocument/2006/relationships/image" Target="../media/image20.wmf"/><Relationship Id="rId2" Type="http://schemas.openxmlformats.org/officeDocument/2006/relationships/oleObject" Target="../embeddings/oleObject14.bin"/><Relationship Id="rId1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8.xml"/><Relationship Id="rId1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53.xml"/><Relationship Id="rId4" Type="http://schemas.openxmlformats.org/officeDocument/2006/relationships/image" Target="../media/image23.jpeg"/><Relationship Id="rId3" Type="http://schemas.openxmlformats.org/officeDocument/2006/relationships/hyperlink" Target="http://image.baidu.com/i?ct=503316480&amp;z=566099601&amp;tn=baiduimagedetail&amp;word=&#28783;&#22612;&amp;in=19" TargetMode="External"/><Relationship Id="rId2" Type="http://schemas.openxmlformats.org/officeDocument/2006/relationships/image" Target="../media/image22.jpeg"/><Relationship Id="rId1" Type="http://schemas.openxmlformats.org/officeDocument/2006/relationships/hyperlink" Target="http://image.baidu.com/i?ct=503316480&amp;z=902513602&amp;tn=baiduimagedetail&amp;word=&#28023;&#36718;&amp;in=53" TargetMode="External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3.xml"/><Relationship Id="rId8" Type="http://schemas.openxmlformats.org/officeDocument/2006/relationships/image" Target="../media/image23.jpeg"/><Relationship Id="rId7" Type="http://schemas.openxmlformats.org/officeDocument/2006/relationships/hyperlink" Target="http://image.baidu.com/i?ct=503316480&amp;z=566099601&amp;tn=baiduimagedetail&amp;word=&#28783;&#22612;&amp;in=19" TargetMode="External"/><Relationship Id="rId6" Type="http://schemas.openxmlformats.org/officeDocument/2006/relationships/image" Target="../media/image22.jpeg"/><Relationship Id="rId5" Type="http://schemas.openxmlformats.org/officeDocument/2006/relationships/hyperlink" Target="http://image.baidu.com/i?ct=503316480&amp;z=902513602&amp;tn=baiduimagedetail&amp;word=&#28023;&#36718;&amp;in=53" TargetMode="External"/><Relationship Id="rId4" Type="http://schemas.openxmlformats.org/officeDocument/2006/relationships/image" Target="../media/image25.emf"/><Relationship Id="rId3" Type="http://schemas.openxmlformats.org/officeDocument/2006/relationships/oleObject" Target="../embeddings/oleObject16.bin"/><Relationship Id="rId2" Type="http://schemas.openxmlformats.org/officeDocument/2006/relationships/image" Target="../media/image24.emf"/><Relationship Id="rId11" Type="http://schemas.openxmlformats.org/officeDocument/2006/relationships/notesSlide" Target="../notesSlides/notesSlide4.xml"/><Relationship Id="rId10" Type="http://schemas.openxmlformats.org/officeDocument/2006/relationships/vmlDrawing" Target="../drawings/vmlDrawing4.vml"/><Relationship Id="rId1" Type="http://schemas.openxmlformats.org/officeDocument/2006/relationships/oleObject" Target="../embeddings/oleObject15.bin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8.xml"/><Relationship Id="rId3" Type="http://schemas.openxmlformats.org/officeDocument/2006/relationships/image" Target="../media/image27.jpeg"/><Relationship Id="rId2" Type="http://schemas.openxmlformats.org/officeDocument/2006/relationships/hyperlink" Target="http://www.syhydj.cn/seying/001.htm" TargetMode="External"/><Relationship Id="rId1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image" Target="../media/image31.emf"/><Relationship Id="rId8" Type="http://schemas.openxmlformats.org/officeDocument/2006/relationships/oleObject" Target="../embeddings/oleObject19.bin"/><Relationship Id="rId7" Type="http://schemas.openxmlformats.org/officeDocument/2006/relationships/image" Target="../media/image30.emf"/><Relationship Id="rId6" Type="http://schemas.openxmlformats.org/officeDocument/2006/relationships/oleObject" Target="../embeddings/oleObject18.bin"/><Relationship Id="rId5" Type="http://schemas.openxmlformats.org/officeDocument/2006/relationships/image" Target="../media/image29.emf"/><Relationship Id="rId4" Type="http://schemas.openxmlformats.org/officeDocument/2006/relationships/oleObject" Target="../embeddings/oleObject17.bin"/><Relationship Id="rId3" Type="http://schemas.openxmlformats.org/officeDocument/2006/relationships/image" Target="../media/image28.jpeg"/><Relationship Id="rId2" Type="http://schemas.openxmlformats.org/officeDocument/2006/relationships/hyperlink" Target="http://www.syhydj.cn/seying/001.htm" TargetMode="External"/><Relationship Id="rId14" Type="http://schemas.openxmlformats.org/officeDocument/2006/relationships/notesSlide" Target="../notesSlides/notesSlide5.xml"/><Relationship Id="rId13" Type="http://schemas.openxmlformats.org/officeDocument/2006/relationships/vmlDrawing" Target="../drawings/vmlDrawing5.vml"/><Relationship Id="rId12" Type="http://schemas.openxmlformats.org/officeDocument/2006/relationships/slideLayout" Target="../slideLayouts/slideLayout48.xml"/><Relationship Id="rId11" Type="http://schemas.openxmlformats.org/officeDocument/2006/relationships/image" Target="../media/image32.emf"/><Relationship Id="rId10" Type="http://schemas.openxmlformats.org/officeDocument/2006/relationships/oleObject" Target="../embeddings/oleObject20.bin"/><Relationship Id="rId1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8.xml"/><Relationship Id="rId8" Type="http://schemas.openxmlformats.org/officeDocument/2006/relationships/image" Target="../media/image36.wmf"/><Relationship Id="rId7" Type="http://schemas.openxmlformats.org/officeDocument/2006/relationships/oleObject" Target="../embeddings/oleObject24.bin"/><Relationship Id="rId6" Type="http://schemas.openxmlformats.org/officeDocument/2006/relationships/image" Target="../media/image35.wmf"/><Relationship Id="rId5" Type="http://schemas.openxmlformats.org/officeDocument/2006/relationships/oleObject" Target="../embeddings/oleObject23.bin"/><Relationship Id="rId4" Type="http://schemas.openxmlformats.org/officeDocument/2006/relationships/image" Target="../media/image34.wmf"/><Relationship Id="rId3" Type="http://schemas.openxmlformats.org/officeDocument/2006/relationships/oleObject" Target="../embeddings/oleObject22.bin"/><Relationship Id="rId2" Type="http://schemas.openxmlformats.org/officeDocument/2006/relationships/image" Target="../media/image33.wmf"/><Relationship Id="rId10" Type="http://schemas.openxmlformats.org/officeDocument/2006/relationships/vmlDrawing" Target="../drawings/vmlDrawing6.vml"/><Relationship Id="rId1" Type="http://schemas.openxmlformats.org/officeDocument/2006/relationships/oleObject" Target="../embeddings/oleObject21.bin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8433" name="Rectangle 2"/>
          <p:cNvSpPr>
            <a:spLocks noGrp="1"/>
          </p:cNvSpPr>
          <p:nvPr>
            <p:ph type="title"/>
          </p:nvPr>
        </p:nvSpPr>
        <p:spPr>
          <a:xfrm>
            <a:off x="-900112" y="260350"/>
            <a:ext cx="8229600" cy="1143000"/>
          </a:xfrm>
          <a:ln/>
        </p:spPr>
        <p:txBody>
          <a:bodyPr wrap="square" lIns="91440" tIns="45720" rIns="91440" bIns="45720" anchor="ctr" anchorCtr="0"/>
          <a:p>
            <a:pPr eaLnBrk="1" hangingPunct="1"/>
            <a:r>
              <a:rPr lang="zh-CN" altLang="en-US" dirty="0">
                <a:solidFill>
                  <a:srgbClr val="0000FF"/>
                </a:solidFill>
                <a:ea typeface="黑体" panose="02010609060101010101" pitchFamily="49" charset="-122"/>
              </a:rPr>
              <a:t>新人教版九年级下册</a:t>
            </a:r>
            <a:endParaRPr lang="zh-CN" altLang="en-US" dirty="0">
              <a:solidFill>
                <a:srgbClr val="0000FF"/>
              </a:solidFill>
              <a:ea typeface="黑体" panose="02010609060101010101" pitchFamily="49" charset="-122"/>
            </a:endParaRPr>
          </a:p>
        </p:txBody>
      </p:sp>
      <p:sp>
        <p:nvSpPr>
          <p:cNvPr id="150531" name="Rectangle 3"/>
          <p:cNvSpPr>
            <a:spLocks noGrp="1" noChangeArrowheads="1"/>
          </p:cNvSpPr>
          <p:nvPr>
            <p:ph idx="1"/>
          </p:nvPr>
        </p:nvSpPr>
        <p:spPr/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10403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altLang="zh-CN" sz="3200" b="0" i="0" u="none" strike="noStrike" kern="0" cap="none" spc="0" normalizeH="0" baseline="0" noProof="0" dirty="0" smtClean="0">
              <a:ln>
                <a:noFill/>
              </a:ln>
              <a:solidFill>
                <a:srgbClr val="10403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 </a:t>
            </a:r>
            <a:r>
              <a:rPr kumimoji="0" lang="en-US" altLang="zh-CN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28.2  </a:t>
            </a:r>
            <a:r>
              <a:rPr kumimoji="0" lang="zh-CN" altLang="en-US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解直角三角形</a:t>
            </a:r>
            <a:endParaRPr kumimoji="0" lang="zh-CN" altLang="en-US" sz="4400" b="1" i="0" u="none" strike="noStrike" kern="0" cap="none" spc="0" normalizeH="0" baseline="0" noProof="0" dirty="0" smtClean="0">
              <a:ln>
                <a:noFill/>
              </a:ln>
              <a:solidFill>
                <a:srgbClr val="990033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(</a:t>
            </a:r>
            <a:r>
              <a:rPr kumimoji="0" lang="zh-CN" altLang="en-US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第</a:t>
            </a:r>
            <a:r>
              <a:rPr kumimoji="0" lang="en-US" altLang="zh-CN" sz="4400" b="1" i="0" u="none" strike="noStrike" kern="0" cap="none" spc="0" normalizeH="0" baseline="0" noProof="0" smtClean="0">
                <a:ln>
                  <a:noFill/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2-3</a:t>
            </a:r>
            <a:r>
              <a:rPr kumimoji="0" lang="zh-CN" altLang="en-US" sz="4400" b="1" i="0" u="none" strike="noStrike" kern="0" cap="none" spc="0" normalizeH="0" baseline="0" noProof="0" smtClean="0">
                <a:ln>
                  <a:noFill/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课时</a:t>
            </a:r>
            <a:r>
              <a:rPr kumimoji="0" lang="en-US" altLang="zh-CN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)</a:t>
            </a:r>
            <a:endParaRPr kumimoji="0" lang="en-US" altLang="zh-CN" sz="4400" b="1" i="0" u="none" strike="noStrike" kern="0" cap="none" spc="0" normalizeH="0" baseline="0" noProof="0" dirty="0" smtClean="0">
              <a:ln>
                <a:noFill/>
              </a:ln>
              <a:solidFill>
                <a:srgbClr val="990033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4000" b="1" i="0" u="none" strike="noStrike" kern="0" cap="none" spc="0" normalizeH="0" baseline="0" noProof="0" dirty="0" smtClean="0">
              <a:ln>
                <a:noFill/>
              </a:ln>
              <a:solidFill>
                <a:srgbClr val="990033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3600" b="1" i="0" u="none" strike="noStrike" kern="0" cap="none" spc="0" normalizeH="0" baseline="0" noProof="0" dirty="0" smtClean="0">
              <a:ln>
                <a:noFill/>
              </a:ln>
              <a:solidFill>
                <a:srgbClr val="990033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黑体" panose="02010609060101010101" pitchFamily="49" charset="-122"/>
              <a:cs typeface="+mn-cs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</a:t>
            </a:r>
            <a:endParaRPr kumimoji="0" lang="zh-CN" altLang="en-US" sz="3600" b="1" i="0" u="none" strike="noStrike" kern="0" cap="none" spc="0" normalizeH="0" baseline="0" noProof="0" dirty="0" smtClean="0">
              <a:ln>
                <a:noFill/>
              </a:ln>
              <a:solidFill>
                <a:srgbClr val="990033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3200" b="0" i="0" u="none" strike="noStrike" kern="0" cap="none" spc="0" normalizeH="0" baseline="0" noProof="0" dirty="0" smtClean="0">
              <a:ln>
                <a:noFill/>
              </a:ln>
              <a:solidFill>
                <a:srgbClr val="10403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1" name="Rectangle 3"/>
          <p:cNvSpPr/>
          <p:nvPr/>
        </p:nvSpPr>
        <p:spPr>
          <a:xfrm>
            <a:off x="2370138" y="1558925"/>
            <a:ext cx="6731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ctr"/>
            <a:endParaRPr lang="zh-CN" altLang="en-US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0482" name="Rectangle 4"/>
          <p:cNvSpPr/>
          <p:nvPr/>
        </p:nvSpPr>
        <p:spPr>
          <a:xfrm>
            <a:off x="2370138" y="1558925"/>
            <a:ext cx="942975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ctr"/>
            <a:endParaRPr lang="zh-CN" altLang="en-US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0483" name="Rectangle 5"/>
          <p:cNvSpPr/>
          <p:nvPr/>
        </p:nvSpPr>
        <p:spPr>
          <a:xfrm>
            <a:off x="2370138" y="1558925"/>
            <a:ext cx="1211262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ctr"/>
            <a:endParaRPr lang="zh-CN" altLang="en-US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0484" name="Rectangle 6"/>
          <p:cNvSpPr/>
          <p:nvPr/>
        </p:nvSpPr>
        <p:spPr>
          <a:xfrm>
            <a:off x="2370138" y="1558925"/>
            <a:ext cx="1144587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ctr"/>
            <a:endParaRPr lang="zh-CN" altLang="en-US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0485" name="Rectangle 7"/>
          <p:cNvSpPr/>
          <p:nvPr/>
        </p:nvSpPr>
        <p:spPr>
          <a:xfrm>
            <a:off x="2370138" y="1558925"/>
            <a:ext cx="6731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ctr"/>
            <a:endParaRPr lang="zh-CN" altLang="en-US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0486" name="Rectangle 8"/>
          <p:cNvSpPr/>
          <p:nvPr/>
        </p:nvSpPr>
        <p:spPr>
          <a:xfrm>
            <a:off x="2370138" y="1558925"/>
            <a:ext cx="942975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ctr"/>
            <a:endParaRPr lang="zh-CN" altLang="en-US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0487" name="Rectangle 9"/>
          <p:cNvSpPr/>
          <p:nvPr/>
        </p:nvSpPr>
        <p:spPr>
          <a:xfrm>
            <a:off x="2370138" y="1558925"/>
            <a:ext cx="1211262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ctr"/>
            <a:endParaRPr lang="zh-CN" altLang="en-US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0488" name="Rectangle 10"/>
          <p:cNvSpPr/>
          <p:nvPr/>
        </p:nvSpPr>
        <p:spPr>
          <a:xfrm>
            <a:off x="2370138" y="1558925"/>
            <a:ext cx="1144587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ctr"/>
            <a:endParaRPr lang="zh-CN" altLang="en-US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0489" name="Rectangle 11"/>
          <p:cNvSpPr/>
          <p:nvPr/>
        </p:nvSpPr>
        <p:spPr>
          <a:xfrm>
            <a:off x="2370138" y="1558925"/>
            <a:ext cx="6731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ctr"/>
            <a:endParaRPr lang="zh-CN" altLang="en-US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0490" name="Rectangle 12"/>
          <p:cNvSpPr/>
          <p:nvPr/>
        </p:nvSpPr>
        <p:spPr>
          <a:xfrm>
            <a:off x="2370138" y="1558925"/>
            <a:ext cx="942975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ctr"/>
            <a:endParaRPr lang="zh-CN" altLang="en-US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0491" name="Rectangle 13"/>
          <p:cNvSpPr/>
          <p:nvPr/>
        </p:nvSpPr>
        <p:spPr>
          <a:xfrm>
            <a:off x="2370138" y="1558925"/>
            <a:ext cx="1211262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ctr"/>
            <a:endParaRPr lang="zh-CN" altLang="en-US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0492" name="Rectangle 14"/>
          <p:cNvSpPr/>
          <p:nvPr/>
        </p:nvSpPr>
        <p:spPr>
          <a:xfrm>
            <a:off x="2370138" y="1558925"/>
            <a:ext cx="1144587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ctr"/>
            <a:endParaRPr lang="zh-CN" altLang="en-US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0493" name="Rectangle 15"/>
          <p:cNvSpPr/>
          <p:nvPr/>
        </p:nvSpPr>
        <p:spPr>
          <a:xfrm>
            <a:off x="2370138" y="1558925"/>
            <a:ext cx="6731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ctr"/>
            <a:endParaRPr lang="zh-CN" altLang="en-US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0494" name="Rectangle 16"/>
          <p:cNvSpPr/>
          <p:nvPr/>
        </p:nvSpPr>
        <p:spPr>
          <a:xfrm>
            <a:off x="2370138" y="1558925"/>
            <a:ext cx="942975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ctr"/>
            <a:endParaRPr lang="zh-CN" altLang="en-US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0495" name="Rectangle 17"/>
          <p:cNvSpPr/>
          <p:nvPr/>
        </p:nvSpPr>
        <p:spPr>
          <a:xfrm>
            <a:off x="2370138" y="1558925"/>
            <a:ext cx="1211262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ctr"/>
            <a:endParaRPr lang="zh-CN" altLang="en-US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0496" name="Rectangle 18"/>
          <p:cNvSpPr/>
          <p:nvPr/>
        </p:nvSpPr>
        <p:spPr>
          <a:xfrm>
            <a:off x="2370138" y="1558925"/>
            <a:ext cx="1144587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ctr"/>
            <a:endParaRPr lang="zh-CN" altLang="en-US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0497" name="Rectangle 19"/>
          <p:cNvSpPr/>
          <p:nvPr/>
        </p:nvSpPr>
        <p:spPr>
          <a:xfrm>
            <a:off x="2370138" y="1558925"/>
            <a:ext cx="6731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ctr"/>
            <a:endParaRPr lang="zh-CN" altLang="en-US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0498" name="Rectangle 20"/>
          <p:cNvSpPr/>
          <p:nvPr/>
        </p:nvSpPr>
        <p:spPr>
          <a:xfrm>
            <a:off x="2370138" y="1558925"/>
            <a:ext cx="942975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ctr"/>
            <a:endParaRPr lang="zh-CN" altLang="en-US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0499" name="Rectangle 21"/>
          <p:cNvSpPr/>
          <p:nvPr/>
        </p:nvSpPr>
        <p:spPr>
          <a:xfrm>
            <a:off x="2370138" y="1558925"/>
            <a:ext cx="1211262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ctr"/>
            <a:endParaRPr lang="zh-CN" altLang="en-US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0500" name="Rectangle 22"/>
          <p:cNvSpPr/>
          <p:nvPr/>
        </p:nvSpPr>
        <p:spPr>
          <a:xfrm>
            <a:off x="2370138" y="1558925"/>
            <a:ext cx="1144587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ctr"/>
            <a:endParaRPr lang="zh-CN" altLang="en-US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graphicFrame>
        <p:nvGraphicFramePr>
          <p:cNvPr id="9239" name="Group 23"/>
          <p:cNvGraphicFramePr>
            <a:graphicFrameLocks noGrp="1"/>
          </p:cNvGraphicFramePr>
          <p:nvPr/>
        </p:nvGraphicFramePr>
        <p:xfrm>
          <a:off x="900113" y="2041525"/>
          <a:ext cx="6985000" cy="3816350"/>
        </p:xfrm>
        <a:graphic>
          <a:graphicData uri="http://schemas.openxmlformats.org/drawingml/2006/table">
            <a:tbl>
              <a:tblPr/>
              <a:tblGrid>
                <a:gridCol w="1844675"/>
                <a:gridCol w="1685925"/>
                <a:gridCol w="1808162"/>
                <a:gridCol w="1646238"/>
              </a:tblGrid>
              <a:tr h="952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</a:t>
                      </a: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α</a:t>
                      </a: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30°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45°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60°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79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sin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α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6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cos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α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9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tan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α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endParaRPr kumimoji="0" lang="zh-CN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9266" name="Object 50"/>
          <p:cNvGraphicFramePr>
            <a:graphicFrameLocks noChangeAspect="1"/>
          </p:cNvGraphicFramePr>
          <p:nvPr/>
        </p:nvGraphicFramePr>
        <p:xfrm>
          <a:off x="3216275" y="2949575"/>
          <a:ext cx="3556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1" imgW="153035" imgH="408940" progId="Equation.3">
                  <p:embed/>
                </p:oleObj>
              </mc:Choice>
              <mc:Fallback>
                <p:oleObj name="" r:id="rId1" imgW="153035" imgH="408940" progId="Equation.3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216275" y="2949575"/>
                        <a:ext cx="355600" cy="949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29" name="Object 51"/>
          <p:cNvGraphicFramePr>
            <a:graphicFrameLocks noChangeAspect="1"/>
          </p:cNvGraphicFramePr>
          <p:nvPr/>
        </p:nvGraphicFramePr>
        <p:xfrm>
          <a:off x="4298950" y="2744788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114300" imgH="215900" progId="Equation.3">
                  <p:embed/>
                </p:oleObj>
              </mc:Choice>
              <mc:Fallback>
                <p:oleObj name="" r:id="rId3" imgW="114300" imgH="2159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298950" y="2744788"/>
                        <a:ext cx="114300" cy="215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68" name="Object 52"/>
          <p:cNvGraphicFramePr>
            <a:graphicFrameLocks noChangeAspect="1"/>
          </p:cNvGraphicFramePr>
          <p:nvPr/>
        </p:nvGraphicFramePr>
        <p:xfrm>
          <a:off x="4846638" y="2970213"/>
          <a:ext cx="654050" cy="1058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5" imgW="267970" imgH="433705" progId="Equation.3">
                  <p:embed/>
                </p:oleObj>
              </mc:Choice>
              <mc:Fallback>
                <p:oleObj name="" r:id="rId5" imgW="267970" imgH="433705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846638" y="2970213"/>
                        <a:ext cx="654050" cy="1058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69" name="Object 53"/>
          <p:cNvGraphicFramePr>
            <a:graphicFrameLocks noChangeAspect="1"/>
          </p:cNvGraphicFramePr>
          <p:nvPr/>
        </p:nvGraphicFramePr>
        <p:xfrm>
          <a:off x="6689725" y="2970213"/>
          <a:ext cx="596900" cy="1012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7" imgW="255270" imgH="434340" progId="Equation.3">
                  <p:embed/>
                </p:oleObj>
              </mc:Choice>
              <mc:Fallback>
                <p:oleObj name="" r:id="rId7" imgW="255270" imgH="43434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689725" y="2970213"/>
                        <a:ext cx="596900" cy="1012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70" name="Object 54"/>
          <p:cNvGraphicFramePr>
            <a:graphicFrameLocks noChangeAspect="1"/>
          </p:cNvGraphicFramePr>
          <p:nvPr/>
        </p:nvGraphicFramePr>
        <p:xfrm>
          <a:off x="3060700" y="3970338"/>
          <a:ext cx="577850" cy="935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9" imgW="267970" imgH="433705" progId="Equation.3">
                  <p:embed/>
                </p:oleObj>
              </mc:Choice>
              <mc:Fallback>
                <p:oleObj name="" r:id="rId9" imgW="267970" imgH="433705" progId="Equation.3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060700" y="3970338"/>
                        <a:ext cx="577850" cy="9350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71" name="Object 55"/>
          <p:cNvGraphicFramePr>
            <a:graphicFrameLocks noChangeAspect="1"/>
          </p:cNvGraphicFramePr>
          <p:nvPr/>
        </p:nvGraphicFramePr>
        <p:xfrm>
          <a:off x="4787900" y="3970338"/>
          <a:ext cx="64135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1" imgW="280670" imgH="434340" progId="Equation.3">
                  <p:embed/>
                </p:oleObj>
              </mc:Choice>
              <mc:Fallback>
                <p:oleObj name="" r:id="rId11" imgW="280670" imgH="43434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787900" y="3970338"/>
                        <a:ext cx="641350" cy="990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72" name="Object 56"/>
          <p:cNvGraphicFramePr>
            <a:graphicFrameLocks noChangeAspect="1"/>
          </p:cNvGraphicFramePr>
          <p:nvPr/>
        </p:nvGraphicFramePr>
        <p:xfrm>
          <a:off x="6804025" y="3963988"/>
          <a:ext cx="382588" cy="989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3" imgW="153035" imgH="396240" progId="Equation.3">
                  <p:embed/>
                </p:oleObj>
              </mc:Choice>
              <mc:Fallback>
                <p:oleObj name="" r:id="rId13" imgW="153035" imgH="39624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6804025" y="3963988"/>
                        <a:ext cx="382588" cy="989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73" name="Object 57"/>
          <p:cNvGraphicFramePr>
            <a:graphicFrameLocks noChangeAspect="1"/>
          </p:cNvGraphicFramePr>
          <p:nvPr/>
        </p:nvGraphicFramePr>
        <p:xfrm>
          <a:off x="3132138" y="4972050"/>
          <a:ext cx="579437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5" imgW="267970" imgH="433705" progId="Equation.3">
                  <p:embed/>
                </p:oleObj>
              </mc:Choice>
              <mc:Fallback>
                <p:oleObj name="" r:id="rId15" imgW="267970" imgH="433705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3132138" y="4972050"/>
                        <a:ext cx="579437" cy="863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74" name="Object 58"/>
          <p:cNvGraphicFramePr>
            <a:graphicFrameLocks noChangeAspect="1"/>
          </p:cNvGraphicFramePr>
          <p:nvPr/>
        </p:nvGraphicFramePr>
        <p:xfrm>
          <a:off x="6661150" y="5116513"/>
          <a:ext cx="647700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7" imgW="230505" imgH="230505" progId="Equation.3">
                  <p:embed/>
                </p:oleObj>
              </mc:Choice>
              <mc:Fallback>
                <p:oleObj name="" r:id="rId17" imgW="230505" imgH="230505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6661150" y="5116513"/>
                        <a:ext cx="647700" cy="647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75" name="Object 59"/>
          <p:cNvGraphicFramePr>
            <a:graphicFrameLocks noChangeAspect="1"/>
          </p:cNvGraphicFramePr>
          <p:nvPr/>
        </p:nvGraphicFramePr>
        <p:xfrm>
          <a:off x="5003800" y="5187950"/>
          <a:ext cx="266700" cy="496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9" imgW="89535" imgH="166370" progId="Equation.3">
                  <p:embed/>
                </p:oleObj>
              </mc:Choice>
              <mc:Fallback>
                <p:oleObj name="" r:id="rId19" imgW="89535" imgH="166370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5003800" y="5187950"/>
                        <a:ext cx="266700" cy="4968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" name="Text Box 38"/>
          <p:cNvSpPr txBox="1"/>
          <p:nvPr/>
        </p:nvSpPr>
        <p:spPr>
          <a:xfrm>
            <a:off x="1557338" y="1214438"/>
            <a:ext cx="5951537" cy="584200"/>
          </a:xfrm>
          <a:prstGeom prst="rect">
            <a:avLst/>
          </a:prstGeom>
          <a:solidFill>
            <a:srgbClr val="CCFFFF"/>
          </a:solidFill>
          <a:ln w="19050" cap="flat" cmpd="sng">
            <a:solidFill>
              <a:srgbClr val="33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30°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45°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60°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的三角函数值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8492" name="WordArt 975"/>
          <p:cNvSpPr>
            <a:spLocks noTextEdit="1"/>
          </p:cNvSpPr>
          <p:nvPr/>
        </p:nvSpPr>
        <p:spPr>
          <a:xfrm>
            <a:off x="3500438" y="0"/>
            <a:ext cx="2309812" cy="714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回顾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8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7349" name="Rectangle 5"/>
          <p:cNvSpPr/>
          <p:nvPr/>
        </p:nvSpPr>
        <p:spPr>
          <a:xfrm>
            <a:off x="0" y="2286000"/>
            <a:ext cx="8101013" cy="8239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algn="ctr"/>
            <a:r>
              <a:rPr lang="zh-CN" altLang="en-US" sz="3200" dirty="0">
                <a:solidFill>
                  <a:srgbClr val="3333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归纳</a:t>
            </a:r>
            <a:r>
              <a:rPr lang="en-US" altLang="zh-CN" sz="3200" dirty="0">
                <a:solidFill>
                  <a:srgbClr val="3333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1:</a:t>
            </a:r>
            <a:r>
              <a:rPr lang="zh-CN" altLang="en-US" sz="3200" dirty="0">
                <a:solidFill>
                  <a:srgbClr val="3333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解直角三角形需要什么条件</a:t>
            </a:r>
            <a:r>
              <a:rPr lang="en-US" altLang="zh-CN" sz="3200" dirty="0">
                <a:solidFill>
                  <a:srgbClr val="3333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?</a:t>
            </a:r>
            <a:r>
              <a:rPr lang="en-US" altLang="zh-CN" sz="4800" b="0" dirty="0">
                <a:solidFill>
                  <a:srgbClr val="3333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    </a:t>
            </a:r>
            <a:endParaRPr lang="en-US" altLang="zh-CN" sz="4800" b="0" dirty="0">
              <a:solidFill>
                <a:srgbClr val="3333FF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57352" name="Text Box 8"/>
          <p:cNvSpPr txBox="1"/>
          <p:nvPr/>
        </p:nvSpPr>
        <p:spPr>
          <a:xfrm>
            <a:off x="785813" y="3786188"/>
            <a:ext cx="7559675" cy="10779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解直角三角形除直角外，至少要知道两个元素</a:t>
            </a:r>
            <a:r>
              <a:rPr lang="zh-CN" altLang="en-US" sz="3200" u="sng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（</a:t>
            </a:r>
            <a:r>
              <a:rPr lang="zh-CN" altLang="en-US" sz="3200" u="sng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这两个元素中至少有一条边）</a:t>
            </a:r>
            <a:endParaRPr lang="zh-CN" altLang="en-US" sz="3200" u="sng" dirty="0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grpSp>
        <p:nvGrpSpPr>
          <p:cNvPr id="2" name="Group 14"/>
          <p:cNvGrpSpPr/>
          <p:nvPr/>
        </p:nvGrpSpPr>
        <p:grpSpPr>
          <a:xfrm>
            <a:off x="2700338" y="188913"/>
            <a:ext cx="3529012" cy="1008062"/>
            <a:chOff x="2109" y="119"/>
            <a:chExt cx="1724" cy="545"/>
          </a:xfrm>
        </p:grpSpPr>
        <p:sp>
          <p:nvSpPr>
            <p:cNvPr id="21508" name="Oval 12"/>
            <p:cNvSpPr/>
            <p:nvPr/>
          </p:nvSpPr>
          <p:spPr>
            <a:xfrm>
              <a:off x="2109" y="119"/>
              <a:ext cx="1724" cy="545"/>
            </a:xfrm>
            <a:prstGeom prst="ellipse">
              <a:avLst/>
            </a:prstGeom>
            <a:solidFill>
              <a:srgbClr val="CCFFFF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endParaRPr lang="zh-CN" altLang="en-US" dirty="0">
                <a:latin typeface="Verdana" panose="020B060403050404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21509" name="Text Box 13"/>
            <p:cNvSpPr txBox="1"/>
            <p:nvPr/>
          </p:nvSpPr>
          <p:spPr>
            <a:xfrm>
              <a:off x="2381" y="164"/>
              <a:ext cx="1316" cy="37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4000" dirty="0">
                  <a:solidFill>
                    <a:srgbClr val="FF33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归纳总结</a:t>
              </a:r>
              <a:endParaRPr lang="zh-CN" altLang="en-US" sz="4000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7349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>
                                            <p:txEl>
                                              <p:charRg st="0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57352">
                                            <p:txEl>
                                              <p:charRg st="0" end="3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78180" name="Text Box 4"/>
          <p:cNvSpPr txBox="1"/>
          <p:nvPr/>
        </p:nvSpPr>
        <p:spPr>
          <a:xfrm>
            <a:off x="468313" y="1557338"/>
            <a:ext cx="8064500" cy="584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3333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归纳</a:t>
            </a:r>
            <a:r>
              <a:rPr lang="en-US" altLang="zh-CN" sz="3200" dirty="0">
                <a:solidFill>
                  <a:srgbClr val="3333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2:</a:t>
            </a:r>
            <a:r>
              <a:rPr lang="zh-CN" altLang="en-US" sz="3200" dirty="0">
                <a:solidFill>
                  <a:srgbClr val="3333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解直角三角形的条件可分为哪几类？</a:t>
            </a:r>
            <a:endParaRPr lang="zh-CN" altLang="en-US" sz="3200" b="0" dirty="0">
              <a:solidFill>
                <a:schemeClr val="tx1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78182" name="Text Box 6"/>
          <p:cNvSpPr txBox="1"/>
          <p:nvPr/>
        </p:nvSpPr>
        <p:spPr>
          <a:xfrm>
            <a:off x="539750" y="2708275"/>
            <a:ext cx="8066088" cy="17240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2800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解直角三角形的条件可分为两大类：</a:t>
            </a:r>
            <a:endParaRPr lang="zh-CN" altLang="en-US" sz="2800" dirty="0">
              <a:solidFill>
                <a:srgbClr val="FF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   ①、已知一锐角、一边（直角边或斜边）</a:t>
            </a:r>
            <a:endParaRPr lang="zh-CN" altLang="en-US" sz="2800" dirty="0">
              <a:solidFill>
                <a:srgbClr val="FF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       </a:t>
            </a:r>
            <a:r>
              <a:rPr lang="en-US" altLang="zh-CN" sz="2400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 </a:t>
            </a:r>
            <a:endParaRPr lang="zh-CN" altLang="en-US" sz="2400" dirty="0">
              <a:solidFill>
                <a:srgbClr val="FF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78186" name="Text Box 10"/>
          <p:cNvSpPr txBox="1"/>
          <p:nvPr/>
        </p:nvSpPr>
        <p:spPr>
          <a:xfrm>
            <a:off x="785813" y="4143375"/>
            <a:ext cx="6983412" cy="11699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②</a:t>
            </a:r>
            <a:r>
              <a:rPr lang="zh-CN" altLang="en-US" sz="2800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、已知两边</a:t>
            </a:r>
            <a:endParaRPr lang="zh-CN" altLang="en-US" sz="2800" dirty="0">
              <a:solidFill>
                <a:srgbClr val="FF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       </a:t>
            </a:r>
            <a:endParaRPr lang="zh-CN" altLang="en-US" sz="2800" dirty="0">
              <a:solidFill>
                <a:srgbClr val="FF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grpSp>
        <p:nvGrpSpPr>
          <p:cNvPr id="2" name="Group 11"/>
          <p:cNvGrpSpPr/>
          <p:nvPr/>
        </p:nvGrpSpPr>
        <p:grpSpPr>
          <a:xfrm>
            <a:off x="2700338" y="188913"/>
            <a:ext cx="3529012" cy="1008062"/>
            <a:chOff x="2109" y="119"/>
            <a:chExt cx="1724" cy="545"/>
          </a:xfrm>
        </p:grpSpPr>
        <p:sp>
          <p:nvSpPr>
            <p:cNvPr id="22533" name="Oval 12"/>
            <p:cNvSpPr/>
            <p:nvPr/>
          </p:nvSpPr>
          <p:spPr>
            <a:xfrm>
              <a:off x="2109" y="119"/>
              <a:ext cx="1724" cy="545"/>
            </a:xfrm>
            <a:prstGeom prst="ellipse">
              <a:avLst/>
            </a:prstGeom>
            <a:solidFill>
              <a:srgbClr val="CCFFFF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endParaRPr lang="zh-CN" altLang="en-US" dirty="0">
                <a:latin typeface="Verdana" panose="020B060403050404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22534" name="Text Box 13"/>
            <p:cNvSpPr txBox="1"/>
            <p:nvPr/>
          </p:nvSpPr>
          <p:spPr>
            <a:xfrm>
              <a:off x="2381" y="164"/>
              <a:ext cx="1316" cy="37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4000" dirty="0">
                  <a:solidFill>
                    <a:srgbClr val="FF33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归纳总结</a:t>
              </a:r>
              <a:endParaRPr lang="zh-CN" altLang="en-US" sz="4000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78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2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78182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2">
                                            <p:txEl>
                                              <p:charRg st="20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8182">
                                            <p:txEl>
                                              <p:charRg st="20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8182">
                                            <p:txEl>
                                              <p:charRg st="20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2">
                                            <p:txEl>
                                              <p:charRg st="42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178182">
                                            <p:txEl>
                                              <p:charRg st="42" end="5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6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178186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6">
                                            <p:txEl>
                                              <p:charRg st="7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178186">
                                            <p:txEl>
                                              <p:charRg st="7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8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6133" name="Rectangle 5"/>
          <p:cNvSpPr/>
          <p:nvPr/>
        </p:nvSpPr>
        <p:spPr>
          <a:xfrm>
            <a:off x="250825" y="1484313"/>
            <a:ext cx="6372225" cy="9540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 dirty="0">
                <a:solidFill>
                  <a:srgbClr val="3333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2800" dirty="0">
                <a:solidFill>
                  <a:srgbClr val="3333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如图</a:t>
            </a:r>
            <a:r>
              <a:rPr lang="en-US" altLang="zh-CN" sz="2800" dirty="0">
                <a:solidFill>
                  <a:srgbClr val="3333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2800" dirty="0">
                <a:solidFill>
                  <a:srgbClr val="3333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在</a:t>
            </a:r>
            <a:r>
              <a:rPr lang="en-US" altLang="zh-CN" sz="2800" dirty="0">
                <a:solidFill>
                  <a:srgbClr val="3333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Rt△ABC</a:t>
            </a:r>
            <a:r>
              <a:rPr lang="en-US" altLang="zh-CN" sz="2800" dirty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2800" dirty="0">
                <a:solidFill>
                  <a:srgbClr val="3333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中∠</a:t>
            </a:r>
            <a:r>
              <a:rPr lang="en-US" altLang="zh-CN" sz="2800" dirty="0">
                <a:solidFill>
                  <a:srgbClr val="3333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C=90°,a</a:t>
            </a:r>
            <a:r>
              <a:rPr lang="zh-CN" altLang="en-US" sz="2800" dirty="0">
                <a:solidFill>
                  <a:srgbClr val="3333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2800" dirty="0">
                <a:solidFill>
                  <a:srgbClr val="3333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2800" dirty="0">
                <a:solidFill>
                  <a:srgbClr val="3333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2800" dirty="0">
                <a:solidFill>
                  <a:srgbClr val="3333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c</a:t>
            </a:r>
            <a:r>
              <a:rPr lang="zh-CN" altLang="en-US" sz="2800" dirty="0">
                <a:solidFill>
                  <a:srgbClr val="3333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、∠</a:t>
            </a:r>
            <a:r>
              <a:rPr lang="en-US" altLang="zh-CN" sz="2800" dirty="0">
                <a:solidFill>
                  <a:srgbClr val="3333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2800" dirty="0">
                <a:solidFill>
                  <a:srgbClr val="3333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、∠</a:t>
            </a:r>
            <a:r>
              <a:rPr lang="en-US" altLang="zh-CN" sz="2800" dirty="0">
                <a:solidFill>
                  <a:srgbClr val="3333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2800" dirty="0">
                <a:solidFill>
                  <a:srgbClr val="3333FF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这五个元素间的数量关系 </a:t>
            </a:r>
            <a:r>
              <a:rPr lang="zh-CN" altLang="en-US" sz="2800" dirty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 </a:t>
            </a:r>
            <a:endParaRPr lang="zh-CN" altLang="en-US" sz="2800" dirty="0">
              <a:solidFill>
                <a:schemeClr val="tx1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grpSp>
        <p:nvGrpSpPr>
          <p:cNvPr id="2" name="Group 7"/>
          <p:cNvGrpSpPr/>
          <p:nvPr/>
        </p:nvGrpSpPr>
        <p:grpSpPr>
          <a:xfrm>
            <a:off x="6337300" y="1268413"/>
            <a:ext cx="2806700" cy="2022475"/>
            <a:chOff x="3833" y="1525"/>
            <a:chExt cx="1768" cy="1274"/>
          </a:xfrm>
        </p:grpSpPr>
        <p:grpSp>
          <p:nvGrpSpPr>
            <p:cNvPr id="23555" name="Group 8"/>
            <p:cNvGrpSpPr/>
            <p:nvPr/>
          </p:nvGrpSpPr>
          <p:grpSpPr>
            <a:xfrm>
              <a:off x="3833" y="1525"/>
              <a:ext cx="1752" cy="1184"/>
              <a:chOff x="0" y="0"/>
              <a:chExt cx="2575" cy="1792"/>
            </a:xfrm>
          </p:grpSpPr>
          <p:grpSp>
            <p:nvGrpSpPr>
              <p:cNvPr id="23556" name="Group 9"/>
              <p:cNvGrpSpPr/>
              <p:nvPr/>
            </p:nvGrpSpPr>
            <p:grpSpPr>
              <a:xfrm>
                <a:off x="0" y="0"/>
                <a:ext cx="2575" cy="1792"/>
                <a:chOff x="0" y="0"/>
                <a:chExt cx="2575" cy="1792"/>
              </a:xfrm>
            </p:grpSpPr>
            <p:sp>
              <p:nvSpPr>
                <p:cNvPr id="23557" name="AutoShape 10"/>
                <p:cNvSpPr/>
                <p:nvPr/>
              </p:nvSpPr>
              <p:spPr>
                <a:xfrm flipH="1">
                  <a:off x="303" y="241"/>
                  <a:ext cx="1824" cy="1152"/>
                </a:xfrm>
                <a:prstGeom prst="rtTriangle">
                  <a:avLst/>
                </a:prstGeom>
                <a:noFill/>
                <a:ln w="57150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p>
                  <a:pPr algn="ctr"/>
                  <a:endParaRPr lang="zh-CN" altLang="en-US" dirty="0">
                    <a:latin typeface="Verdana" panose="020B0604030504040204" pitchFamily="34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3558" name="Text Box 11"/>
                <p:cNvSpPr txBox="1"/>
                <p:nvPr/>
              </p:nvSpPr>
              <p:spPr>
                <a:xfrm>
                  <a:off x="0" y="1237"/>
                  <a:ext cx="442" cy="55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p>
                  <a:r>
                    <a:rPr lang="en-US" altLang="zh-CN" sz="3200" dirty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A</a:t>
                  </a:r>
                  <a:endParaRPr lang="en-US" altLang="zh-CN" sz="32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3559" name="Text Box 12"/>
                <p:cNvSpPr txBox="1"/>
                <p:nvPr/>
              </p:nvSpPr>
              <p:spPr>
                <a:xfrm>
                  <a:off x="2122" y="0"/>
                  <a:ext cx="422" cy="55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p>
                  <a:r>
                    <a:rPr lang="en-US" altLang="zh-CN" sz="3200" dirty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B</a:t>
                  </a:r>
                  <a:endParaRPr lang="en-US" altLang="zh-CN" sz="32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3560" name="Text Box 13"/>
                <p:cNvSpPr txBox="1"/>
                <p:nvPr/>
              </p:nvSpPr>
              <p:spPr>
                <a:xfrm>
                  <a:off x="2133" y="1239"/>
                  <a:ext cx="442" cy="553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p>
                  <a:r>
                    <a:rPr lang="en-US" altLang="zh-CN" sz="3200" dirty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C</a:t>
                  </a:r>
                  <a:endParaRPr lang="en-US" altLang="zh-CN" sz="32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3561" name="Text Box 14"/>
                <p:cNvSpPr txBox="1"/>
                <p:nvPr/>
              </p:nvSpPr>
              <p:spPr>
                <a:xfrm>
                  <a:off x="706" y="1003"/>
                  <a:ext cx="680" cy="436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endParaRPr lang="zh-CN" altLang="zh-CN" sz="3600" baseline="30000" dirty="0">
                    <a:solidFill>
                      <a:srgbClr val="FF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23562" name="Line 15"/>
                <p:cNvSpPr/>
                <p:nvPr/>
              </p:nvSpPr>
              <p:spPr>
                <a:xfrm flipH="1">
                  <a:off x="2031" y="1249"/>
                  <a:ext cx="96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 anchorCtr="0"/>
                <a:p>
                  <a:pPr algn="ctr"/>
                  <a:endParaRPr lang="zh-CN" altLang="en-US">
                    <a:latin typeface="Verdana" panose="020B060403050404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3563" name="Line 16"/>
                <p:cNvSpPr/>
                <p:nvPr/>
              </p:nvSpPr>
              <p:spPr>
                <a:xfrm flipV="1">
                  <a:off x="2031" y="1249"/>
                  <a:ext cx="0" cy="144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 anchorCtr="0"/>
                <a:p>
                  <a:pPr algn="ctr"/>
                  <a:endParaRPr lang="zh-CN" altLang="en-US">
                    <a:latin typeface="Verdana" panose="020B060403050404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3564" name="未知"/>
                <p:cNvSpPr/>
                <p:nvPr/>
              </p:nvSpPr>
              <p:spPr>
                <a:xfrm>
                  <a:off x="639" y="1201"/>
                  <a:ext cx="96" cy="204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95" y="582"/>
                    </a:cxn>
                    <a:cxn ang="0">
                      <a:pos x="63" y="1590"/>
                    </a:cxn>
                    <a:cxn ang="0">
                      <a:pos x="43" y="1533"/>
                    </a:cxn>
                  </a:cxnLst>
                  <a:pathLst>
                    <a:path w="95" h="156">
                      <a:moveTo>
                        <a:pt x="0" y="0"/>
                      </a:moveTo>
                      <a:cubicBezTo>
                        <a:pt x="14" y="7"/>
                        <a:pt x="77" y="28"/>
                        <a:pt x="86" y="52"/>
                      </a:cubicBezTo>
                      <a:cubicBezTo>
                        <a:pt x="95" y="76"/>
                        <a:pt x="61" y="128"/>
                        <a:pt x="54" y="142"/>
                      </a:cubicBezTo>
                      <a:cubicBezTo>
                        <a:pt x="47" y="156"/>
                        <a:pt x="45" y="139"/>
                        <a:pt x="43" y="138"/>
                      </a:cubicBezTo>
                    </a:path>
                  </a:pathLst>
                </a:custGeom>
                <a:noFill/>
                <a:ln w="38100" cap="flat" cmpd="sng">
                  <a:solidFill>
                    <a:srgbClr val="0000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3565" name="Text Box 18"/>
                <p:cNvSpPr txBox="1"/>
                <p:nvPr/>
              </p:nvSpPr>
              <p:spPr>
                <a:xfrm>
                  <a:off x="1014" y="452"/>
                  <a:ext cx="171" cy="553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p>
                  <a:endParaRPr lang="zh-CN" altLang="zh-CN" sz="32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23566" name="Text Box 19"/>
              <p:cNvSpPr txBox="1"/>
              <p:nvPr/>
            </p:nvSpPr>
            <p:spPr>
              <a:xfrm>
                <a:off x="772" y="1003"/>
                <a:ext cx="724" cy="61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endParaRPr lang="zh-CN" altLang="zh-CN" sz="3600" dirty="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23567" name="Text Box 20"/>
            <p:cNvSpPr txBox="1"/>
            <p:nvPr/>
          </p:nvSpPr>
          <p:spPr>
            <a:xfrm>
              <a:off x="4649" y="2568"/>
              <a:ext cx="272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800" b="0" dirty="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b</a:t>
              </a:r>
              <a:endParaRPr lang="en-US" altLang="zh-CN" sz="1800" b="0" dirty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68" name="Text Box 21"/>
            <p:cNvSpPr txBox="1"/>
            <p:nvPr/>
          </p:nvSpPr>
          <p:spPr>
            <a:xfrm>
              <a:off x="5329" y="2024"/>
              <a:ext cx="272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800" b="0" dirty="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a</a:t>
              </a:r>
              <a:endParaRPr lang="en-US" altLang="zh-CN" sz="1800" b="0" dirty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69" name="Text Box 22"/>
            <p:cNvSpPr txBox="1"/>
            <p:nvPr/>
          </p:nvSpPr>
          <p:spPr>
            <a:xfrm>
              <a:off x="4422" y="1842"/>
              <a:ext cx="272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1800" b="0" dirty="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c</a:t>
              </a:r>
              <a:endParaRPr lang="en-US" altLang="zh-CN" sz="1800" b="0" dirty="0">
                <a:solidFill>
                  <a:schemeClr val="tx1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76151" name="Text Box 23"/>
          <p:cNvSpPr txBox="1"/>
          <p:nvPr/>
        </p:nvSpPr>
        <p:spPr>
          <a:xfrm>
            <a:off x="395288" y="2924175"/>
            <a:ext cx="32004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）三边之间的关系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6152" name="Text Box 24"/>
          <p:cNvSpPr txBox="1"/>
          <p:nvPr/>
        </p:nvSpPr>
        <p:spPr>
          <a:xfrm>
            <a:off x="3563938" y="2924175"/>
            <a:ext cx="34290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4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+ 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en-US" altLang="zh-CN" sz="24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= 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en-US" altLang="zh-CN" sz="24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（勾股定理）</a:t>
            </a:r>
            <a:r>
              <a:rPr lang="zh-CN" alt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endParaRPr lang="zh-CN" altLang="en-US" sz="24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6153" name="Text Box 25"/>
          <p:cNvSpPr txBox="1"/>
          <p:nvPr/>
        </p:nvSpPr>
        <p:spPr>
          <a:xfrm>
            <a:off x="357188" y="3573463"/>
            <a:ext cx="32004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）锐角之间的关系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    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6154" name="Text Box 26"/>
          <p:cNvSpPr txBox="1"/>
          <p:nvPr/>
        </p:nvSpPr>
        <p:spPr>
          <a:xfrm>
            <a:off x="3779838" y="3573463"/>
            <a:ext cx="31242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∠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+ ∠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= 90°   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6155" name="Text Box 27"/>
          <p:cNvSpPr txBox="1"/>
          <p:nvPr/>
        </p:nvSpPr>
        <p:spPr>
          <a:xfrm>
            <a:off x="357188" y="4149725"/>
            <a:ext cx="874871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）边角之间的关系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  <a:r>
              <a:rPr lang="en-US" altLang="zh-CN" sz="2400" b="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                                                 </a:t>
            </a:r>
            <a:endParaRPr lang="en-US" altLang="zh-CN" sz="2400" b="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176156" name="Object 28"/>
          <p:cNvGraphicFramePr>
            <a:graphicFrameLocks noChangeAspect="1"/>
          </p:cNvGraphicFramePr>
          <p:nvPr/>
        </p:nvGraphicFramePr>
        <p:xfrm>
          <a:off x="611188" y="4652963"/>
          <a:ext cx="2555875" cy="75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1" imgW="1511300" imgH="419100" progId="Equation.3">
                  <p:embed/>
                </p:oleObj>
              </mc:Choice>
              <mc:Fallback>
                <p:oleObj name="" r:id="rId1" imgW="1511300" imgH="419100" progId="Equation.3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11188" y="4652963"/>
                        <a:ext cx="2555875" cy="752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6157" name="Object 29"/>
          <p:cNvGraphicFramePr>
            <a:graphicFrameLocks noChangeAspect="1"/>
          </p:cNvGraphicFramePr>
          <p:nvPr/>
        </p:nvGraphicFramePr>
        <p:xfrm>
          <a:off x="3492500" y="4652963"/>
          <a:ext cx="2532063" cy="739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3" imgW="1524000" imgH="419100" progId="Equation.3">
                  <p:embed/>
                </p:oleObj>
              </mc:Choice>
              <mc:Fallback>
                <p:oleObj name="" r:id="rId3" imgW="1524000" imgH="419100" progId="Equation.3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92500" y="4652963"/>
                        <a:ext cx="2532063" cy="739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6158" name="Object 30"/>
          <p:cNvGraphicFramePr>
            <a:graphicFrameLocks noChangeAspect="1"/>
          </p:cNvGraphicFramePr>
          <p:nvPr/>
        </p:nvGraphicFramePr>
        <p:xfrm>
          <a:off x="6443663" y="4581525"/>
          <a:ext cx="2232025" cy="84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5" imgW="1473200" imgH="419100" progId="Equation.3">
                  <p:embed/>
                </p:oleObj>
              </mc:Choice>
              <mc:Fallback>
                <p:oleObj name="" r:id="rId5" imgW="1473200" imgH="419100" progId="Equation.3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443663" y="4581525"/>
                        <a:ext cx="2232025" cy="847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11"/>
          <p:cNvGrpSpPr/>
          <p:nvPr/>
        </p:nvGrpSpPr>
        <p:grpSpPr>
          <a:xfrm>
            <a:off x="2700338" y="188913"/>
            <a:ext cx="3529012" cy="1008062"/>
            <a:chOff x="2109" y="119"/>
            <a:chExt cx="1724" cy="545"/>
          </a:xfrm>
        </p:grpSpPr>
        <p:sp>
          <p:nvSpPr>
            <p:cNvPr id="23579" name="Oval 12"/>
            <p:cNvSpPr/>
            <p:nvPr/>
          </p:nvSpPr>
          <p:spPr>
            <a:xfrm>
              <a:off x="2109" y="119"/>
              <a:ext cx="1724" cy="545"/>
            </a:xfrm>
            <a:prstGeom prst="ellipse">
              <a:avLst/>
            </a:prstGeom>
            <a:solidFill>
              <a:srgbClr val="CCFFFF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pPr algn="ctr"/>
              <a:endParaRPr lang="zh-CN" altLang="en-US" dirty="0">
                <a:latin typeface="Verdana" panose="020B060403050404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23580" name="Text Box 13"/>
            <p:cNvSpPr txBox="1"/>
            <p:nvPr/>
          </p:nvSpPr>
          <p:spPr>
            <a:xfrm>
              <a:off x="2381" y="164"/>
              <a:ext cx="1316" cy="37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4000" dirty="0">
                  <a:solidFill>
                    <a:srgbClr val="FF3300"/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归纳总结</a:t>
              </a:r>
              <a:endParaRPr lang="zh-CN" altLang="en-US" sz="4000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76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1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176151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2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6152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6152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3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176153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4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6154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6154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5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176155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6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76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3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2530" name="WordArt 9"/>
          <p:cNvSpPr>
            <a:spLocks noTextEdit="1"/>
          </p:cNvSpPr>
          <p:nvPr/>
        </p:nvSpPr>
        <p:spPr>
          <a:xfrm rot="180000">
            <a:off x="2320925" y="49213"/>
            <a:ext cx="4481513" cy="922337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25356"/>
              </a:avLst>
            </a:prstTxWarp>
            <a:normAutofit/>
          </a:bodyPr>
          <a:p>
            <a:pPr algn="ctr"/>
            <a:r>
              <a:rPr lang="zh-CN" altLang="en-US" sz="3600" b="1"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21001">
                      <a:srgbClr val="0819FB">
                        <a:alpha val="100000"/>
                      </a:srgbClr>
                    </a:gs>
                    <a:gs pos="35001">
                      <a:srgbClr val="1A8D48">
                        <a:alpha val="100000"/>
                      </a:srgbClr>
                    </a:gs>
                    <a:gs pos="52000">
                      <a:srgbClr val="FFFF00">
                        <a:alpha val="100000"/>
                      </a:srgbClr>
                    </a:gs>
                    <a:gs pos="73000">
                      <a:srgbClr val="EE3F17">
                        <a:alpha val="100000"/>
                      </a:srgbClr>
                    </a:gs>
                    <a:gs pos="88000">
                      <a:srgbClr val="E81766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5220000" scaled="1"/>
                  <a:tileRect/>
                </a:gradFill>
                <a:latin typeface="华文行楷" panose="02010800040101010101" charset="-122"/>
                <a:ea typeface="华文行楷" panose="02010800040101010101" charset="-122"/>
              </a:rPr>
              <a:t>温故知新</a:t>
            </a:r>
            <a:endParaRPr lang="zh-CN" altLang="en-US" sz="3600" b="1"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21001">
                    <a:srgbClr val="0819FB">
                      <a:alpha val="100000"/>
                    </a:srgbClr>
                  </a:gs>
                  <a:gs pos="35001">
                    <a:srgbClr val="1A8D48">
                      <a:alpha val="100000"/>
                    </a:srgbClr>
                  </a:gs>
                  <a:gs pos="52000">
                    <a:srgbClr val="FFFF00">
                      <a:alpha val="100000"/>
                    </a:srgbClr>
                  </a:gs>
                  <a:gs pos="73000">
                    <a:srgbClr val="EE3F17">
                      <a:alpha val="100000"/>
                    </a:srgbClr>
                  </a:gs>
                  <a:gs pos="88000">
                    <a:srgbClr val="E81766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5220000" scaled="1"/>
                <a:tileRect/>
              </a:gradFill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8206" name="Text Box 14"/>
          <p:cNvSpPr txBox="1"/>
          <p:nvPr/>
        </p:nvSpPr>
        <p:spPr>
          <a:xfrm>
            <a:off x="250825" y="1773238"/>
            <a:ext cx="4681538" cy="36147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1075055" indent="-1075055" algn="ctr"/>
            <a:r>
              <a:rPr lang="en-US" altLang="zh-CN" sz="33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概念：</a:t>
            </a:r>
            <a:endParaRPr lang="en-US" altLang="zh-CN" sz="3300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pPr marL="1075055" indent="-1075055" algn="ctr"/>
            <a:r>
              <a:rPr lang="en-US" altLang="zh-CN" sz="3300" dirty="0">
                <a:latin typeface="Times New Roman" panose="02020603050405020304" pitchFamily="18" charset="0"/>
                <a:ea typeface="楷体_GB2312" pitchFamily="49" charset="-122"/>
              </a:rPr>
              <a:t>（1）仰角：从下向上看，视线与水平线的夹角叫</a:t>
            </a:r>
            <a:r>
              <a:rPr lang="en-US" altLang="zh-CN" sz="3300" dirty="0">
                <a:solidFill>
                  <a:srgbClr val="990033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仰角</a:t>
            </a:r>
            <a:r>
              <a:rPr lang="en-US" altLang="zh-CN" sz="3300" dirty="0">
                <a:latin typeface="Times New Roman" panose="02020603050405020304" pitchFamily="18" charset="0"/>
                <a:ea typeface="楷体_GB2312" pitchFamily="49" charset="-122"/>
              </a:rPr>
              <a:t>。</a:t>
            </a:r>
            <a:endParaRPr lang="en-US" altLang="zh-CN" sz="3300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 marL="1075055" indent="-1075055" algn="ctr"/>
            <a:r>
              <a:rPr lang="en-US" altLang="zh-CN" sz="3300" dirty="0">
                <a:latin typeface="Times New Roman" panose="02020603050405020304" pitchFamily="18" charset="0"/>
                <a:ea typeface="楷体_GB2312" pitchFamily="49" charset="-122"/>
              </a:rPr>
              <a:t>（2）俯角：从上向下看，视线与水平线的夹角叫</a:t>
            </a:r>
            <a:r>
              <a:rPr lang="en-US" altLang="zh-CN" sz="3300" dirty="0">
                <a:solidFill>
                  <a:srgbClr val="990033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俯角</a:t>
            </a:r>
            <a:r>
              <a:rPr lang="en-US" altLang="zh-CN" sz="3300" dirty="0">
                <a:latin typeface="Times New Roman" panose="02020603050405020304" pitchFamily="18" charset="0"/>
                <a:ea typeface="楷体_GB2312" pitchFamily="49" charset="-122"/>
              </a:rPr>
              <a:t>。</a:t>
            </a:r>
            <a:endParaRPr lang="en-US" altLang="zh-CN" sz="33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8208" name="Picture 16" descr="image010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054600" y="1916113"/>
            <a:ext cx="4089400" cy="38592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5601" name="Picture 5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875" t="21429" r="22617" b="18729"/>
          <a:stretch>
            <a:fillRect/>
          </a:stretch>
        </p:blipFill>
        <p:spPr>
          <a:xfrm>
            <a:off x="-142875" y="71438"/>
            <a:ext cx="7286625" cy="53959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2" name="Rectangle 7"/>
          <p:cNvSpPr/>
          <p:nvPr/>
        </p:nvSpPr>
        <p:spPr>
          <a:xfrm>
            <a:off x="0" y="236696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/>
            <a:endParaRPr lang="zh-CN" altLang="en-US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pic>
        <p:nvPicPr>
          <p:cNvPr id="25603" name="Picture 6" descr="3"/>
          <p:cNvPicPr>
            <a:picLocks noChangeAspect="1"/>
          </p:cNvPicPr>
          <p:nvPr/>
        </p:nvPicPr>
        <p:blipFill>
          <a:blip r:embed="rId2">
            <a:lum bright="17999" contrast="48000"/>
          </a:blip>
          <a:srcRect l="14032" t="13120" r="11192" b="24840"/>
          <a:stretch>
            <a:fillRect/>
          </a:stretch>
        </p:blipFill>
        <p:spPr>
          <a:xfrm>
            <a:off x="4892675" y="2428875"/>
            <a:ext cx="4251325" cy="42148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6155" name="Text Box 27"/>
          <p:cNvSpPr txBox="1"/>
          <p:nvPr/>
        </p:nvSpPr>
        <p:spPr>
          <a:xfrm>
            <a:off x="1547813" y="5589588"/>
            <a:ext cx="1549400" cy="579437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43.4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米</a:t>
            </a:r>
            <a:r>
              <a:rPr lang="en-US" altLang="zh-CN" sz="3200" b="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2400" b="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                                           </a:t>
            </a:r>
            <a:endParaRPr lang="en-US" altLang="zh-CN" sz="2400" b="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5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76155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7649" name="WordArt 2"/>
          <p:cNvSpPr>
            <a:spLocks noTextEdit="1"/>
          </p:cNvSpPr>
          <p:nvPr/>
        </p:nvSpPr>
        <p:spPr>
          <a:xfrm rot="180000">
            <a:off x="2320925" y="49213"/>
            <a:ext cx="4481513" cy="922337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25356"/>
              </a:avLst>
            </a:prstTxWarp>
            <a:normAutofit/>
          </a:bodyPr>
          <a:p>
            <a:pPr algn="ctr"/>
            <a:r>
              <a:rPr lang="zh-CN" altLang="en-US" sz="3600" b="1"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21001">
                      <a:srgbClr val="0819FB">
                        <a:alpha val="100000"/>
                      </a:srgbClr>
                    </a:gs>
                    <a:gs pos="35001">
                      <a:srgbClr val="1A8D48">
                        <a:alpha val="100000"/>
                      </a:srgbClr>
                    </a:gs>
                    <a:gs pos="52000">
                      <a:srgbClr val="FFFF00">
                        <a:alpha val="100000"/>
                      </a:srgbClr>
                    </a:gs>
                    <a:gs pos="73000">
                      <a:srgbClr val="EE3F17">
                        <a:alpha val="100000"/>
                      </a:srgbClr>
                    </a:gs>
                    <a:gs pos="88000">
                      <a:srgbClr val="E81766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5220000" scaled="1"/>
                  <a:tileRect/>
                </a:gradFill>
                <a:latin typeface="华文行楷" panose="02010800040101010101" charset="-122"/>
                <a:ea typeface="华文行楷" panose="02010800040101010101" charset="-122"/>
              </a:rPr>
              <a:t>举一反三</a:t>
            </a:r>
            <a:endParaRPr lang="zh-CN" altLang="en-US" sz="3600" b="1"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21001">
                    <a:srgbClr val="0819FB">
                      <a:alpha val="100000"/>
                    </a:srgbClr>
                  </a:gs>
                  <a:gs pos="35001">
                    <a:srgbClr val="1A8D48">
                      <a:alpha val="100000"/>
                    </a:srgbClr>
                  </a:gs>
                  <a:gs pos="52000">
                    <a:srgbClr val="FFFF00">
                      <a:alpha val="100000"/>
                    </a:srgbClr>
                  </a:gs>
                  <a:gs pos="73000">
                    <a:srgbClr val="EE3F17">
                      <a:alpha val="100000"/>
                    </a:srgbClr>
                  </a:gs>
                  <a:gs pos="88000">
                    <a:srgbClr val="E81766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5220000" scaled="1"/>
                <a:tileRect/>
              </a:gradFill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27650" name="Rectangle 12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/>
            <a:endParaRPr lang="zh-CN" altLang="en-US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7651" name="Text Box 18"/>
          <p:cNvSpPr txBox="1"/>
          <p:nvPr/>
        </p:nvSpPr>
        <p:spPr>
          <a:xfrm>
            <a:off x="285750" y="1071563"/>
            <a:ext cx="8642350" cy="33877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、</a:t>
            </a:r>
            <a:r>
              <a:rPr lang="zh-CN" altLang="en-US" sz="3600" dirty="0">
                <a:latin typeface="Times New Roman" panose="02020603050405020304" pitchFamily="18" charset="0"/>
                <a:ea typeface="楷体_GB2312" pitchFamily="49" charset="-122"/>
              </a:rPr>
              <a:t>为了测量停留在空中的气球的高度，小明先站在地面上某点观测气球，测得仰角为</a:t>
            </a:r>
            <a:r>
              <a:rPr lang="en-US" altLang="zh-CN" sz="3600" dirty="0">
                <a:latin typeface="Times New Roman" panose="02020603050405020304" pitchFamily="18" charset="0"/>
                <a:ea typeface="楷体_GB2312" pitchFamily="49" charset="-122"/>
              </a:rPr>
              <a:t>30°</a:t>
            </a:r>
            <a:r>
              <a:rPr lang="zh-CN" altLang="en-US" sz="3600" dirty="0">
                <a:latin typeface="Times New Roman" panose="02020603050405020304" pitchFamily="18" charset="0"/>
                <a:ea typeface="楷体_GB2312" pitchFamily="49" charset="-122"/>
              </a:rPr>
              <a:t>，然后他向气球方向前进了</a:t>
            </a:r>
            <a:r>
              <a:rPr lang="en-US" altLang="zh-CN" sz="3600" dirty="0">
                <a:latin typeface="Times New Roman" panose="02020603050405020304" pitchFamily="18" charset="0"/>
                <a:ea typeface="楷体_GB2312" pitchFamily="49" charset="-122"/>
              </a:rPr>
              <a:t>50m</a:t>
            </a:r>
            <a:r>
              <a:rPr lang="zh-CN" altLang="en-US" sz="3600" dirty="0">
                <a:latin typeface="Times New Roman" panose="02020603050405020304" pitchFamily="18" charset="0"/>
                <a:ea typeface="楷体_GB2312" pitchFamily="49" charset="-122"/>
              </a:rPr>
              <a:t>，此时观测气球，测得仰角为</a:t>
            </a:r>
            <a:r>
              <a:rPr lang="en-US" altLang="zh-CN" sz="3600" dirty="0">
                <a:latin typeface="Times New Roman" panose="02020603050405020304" pitchFamily="18" charset="0"/>
                <a:ea typeface="楷体_GB2312" pitchFamily="49" charset="-122"/>
              </a:rPr>
              <a:t>45°</a:t>
            </a:r>
            <a:r>
              <a:rPr lang="zh-CN" altLang="en-US" sz="3600" dirty="0">
                <a:latin typeface="Times New Roman" panose="02020603050405020304" pitchFamily="18" charset="0"/>
                <a:ea typeface="楷体_GB2312" pitchFamily="49" charset="-122"/>
              </a:rPr>
              <a:t>。若小明的眼睛离地面</a:t>
            </a:r>
            <a:r>
              <a:rPr lang="en-US" altLang="zh-CN" sz="3600" dirty="0">
                <a:latin typeface="Times New Roman" panose="02020603050405020304" pitchFamily="18" charset="0"/>
                <a:ea typeface="楷体_GB2312" pitchFamily="49" charset="-122"/>
              </a:rPr>
              <a:t>1.6m </a:t>
            </a:r>
            <a:r>
              <a:rPr lang="zh-CN" altLang="en-US" sz="3600" dirty="0">
                <a:latin typeface="Times New Roman" panose="02020603050405020304" pitchFamily="18" charset="0"/>
                <a:ea typeface="楷体_GB2312" pitchFamily="49" charset="-122"/>
              </a:rPr>
              <a:t>，小明如何计算气球的高度呢？ </a:t>
            </a:r>
            <a:endParaRPr lang="zh-CN" altLang="en-US" sz="3600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27668" name="Picture 2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92500" y="4149725"/>
            <a:ext cx="3816350" cy="26654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3" name="矩形 5"/>
          <p:cNvSpPr/>
          <p:nvPr/>
        </p:nvSpPr>
        <p:spPr>
          <a:xfrm>
            <a:off x="5572125" y="6286500"/>
            <a:ext cx="571500" cy="285750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anchor="ctr" anchorCtr="0"/>
          <a:p>
            <a:pPr algn="ctr"/>
            <a:endParaRPr lang="zh-CN" altLang="en-US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27654" name="矩形 6"/>
          <p:cNvSpPr/>
          <p:nvPr/>
        </p:nvSpPr>
        <p:spPr>
          <a:xfrm>
            <a:off x="6858000" y="5357813"/>
            <a:ext cx="571500" cy="285750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 anchor="ctr" anchorCtr="0"/>
          <a:p>
            <a:pPr algn="ctr"/>
            <a:endParaRPr lang="zh-CN" altLang="en-US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50825" y="5084763"/>
          <a:ext cx="2954338" cy="693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1028700" imgH="241300" progId="Equation.KSEE3">
                  <p:embed/>
                </p:oleObj>
              </mc:Choice>
              <mc:Fallback>
                <p:oleObj name="" r:id="rId2" imgW="1028700" imgH="2413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50825" y="5084763"/>
                        <a:ext cx="2954338" cy="6937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7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8673" name="Picture 8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1849" t="24583" r="11992" b="23438"/>
          <a:stretch>
            <a:fillRect/>
          </a:stretch>
        </p:blipFill>
        <p:spPr>
          <a:xfrm>
            <a:off x="0" y="357188"/>
            <a:ext cx="9051925" cy="44450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8674" name="Group 9"/>
          <p:cNvGrpSpPr/>
          <p:nvPr/>
        </p:nvGrpSpPr>
        <p:grpSpPr>
          <a:xfrm>
            <a:off x="5286375" y="3000375"/>
            <a:ext cx="3143250" cy="3857625"/>
            <a:chOff x="2587" y="3122"/>
            <a:chExt cx="1948" cy="2160"/>
          </a:xfrm>
        </p:grpSpPr>
        <p:grpSp>
          <p:nvGrpSpPr>
            <p:cNvPr id="28675" name="Group 27"/>
            <p:cNvGrpSpPr/>
            <p:nvPr/>
          </p:nvGrpSpPr>
          <p:grpSpPr>
            <a:xfrm>
              <a:off x="2587" y="4891"/>
              <a:ext cx="1948" cy="72"/>
              <a:chOff x="1680" y="4575"/>
              <a:chExt cx="3180" cy="112"/>
            </a:xfrm>
          </p:grpSpPr>
          <p:sp>
            <p:nvSpPr>
              <p:cNvPr id="28676" name="Line 50"/>
              <p:cNvSpPr/>
              <p:nvPr/>
            </p:nvSpPr>
            <p:spPr>
              <a:xfrm>
                <a:off x="1680" y="4575"/>
                <a:ext cx="3180" cy="0"/>
              </a:xfrm>
              <a:prstGeom prst="line">
                <a:avLst/>
              </a:prstGeom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pPr algn="ctr"/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28677" name="Group 39"/>
              <p:cNvGrpSpPr/>
              <p:nvPr/>
            </p:nvGrpSpPr>
            <p:grpSpPr>
              <a:xfrm>
                <a:off x="1755" y="4582"/>
                <a:ext cx="1455" cy="105"/>
                <a:chOff x="4545" y="4605"/>
                <a:chExt cx="2235" cy="90"/>
              </a:xfrm>
            </p:grpSpPr>
            <p:sp>
              <p:nvSpPr>
                <p:cNvPr id="28678" name="Line 49"/>
                <p:cNvSpPr/>
                <p:nvPr/>
              </p:nvSpPr>
              <p:spPr>
                <a:xfrm flipH="1">
                  <a:off x="4545" y="4605"/>
                  <a:ext cx="75" cy="9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 anchorCtr="0"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8679" name="Line 48"/>
                <p:cNvSpPr/>
                <p:nvPr/>
              </p:nvSpPr>
              <p:spPr>
                <a:xfrm flipH="1">
                  <a:off x="4785" y="4605"/>
                  <a:ext cx="75" cy="9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 anchorCtr="0"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8680" name="Line 47"/>
                <p:cNvSpPr/>
                <p:nvPr/>
              </p:nvSpPr>
              <p:spPr>
                <a:xfrm flipH="1">
                  <a:off x="5025" y="4605"/>
                  <a:ext cx="75" cy="9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 anchorCtr="0"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8681" name="Line 46"/>
                <p:cNvSpPr/>
                <p:nvPr/>
              </p:nvSpPr>
              <p:spPr>
                <a:xfrm flipH="1">
                  <a:off x="5265" y="4605"/>
                  <a:ext cx="75" cy="9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 anchorCtr="0"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8682" name="Line 45"/>
                <p:cNvSpPr/>
                <p:nvPr/>
              </p:nvSpPr>
              <p:spPr>
                <a:xfrm flipH="1">
                  <a:off x="5505" y="4605"/>
                  <a:ext cx="75" cy="9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 anchorCtr="0"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8683" name="Line 44"/>
                <p:cNvSpPr/>
                <p:nvPr/>
              </p:nvSpPr>
              <p:spPr>
                <a:xfrm flipH="1">
                  <a:off x="5745" y="4605"/>
                  <a:ext cx="75" cy="9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 anchorCtr="0"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8684" name="Line 43"/>
                <p:cNvSpPr/>
                <p:nvPr/>
              </p:nvSpPr>
              <p:spPr>
                <a:xfrm flipH="1">
                  <a:off x="5985" y="4605"/>
                  <a:ext cx="75" cy="9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 anchorCtr="0"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8685" name="Line 42"/>
                <p:cNvSpPr/>
                <p:nvPr/>
              </p:nvSpPr>
              <p:spPr>
                <a:xfrm flipH="1">
                  <a:off x="6225" y="4605"/>
                  <a:ext cx="75" cy="9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 anchorCtr="0"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8686" name="Line 41"/>
                <p:cNvSpPr/>
                <p:nvPr/>
              </p:nvSpPr>
              <p:spPr>
                <a:xfrm flipH="1">
                  <a:off x="6465" y="4605"/>
                  <a:ext cx="75" cy="9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 anchorCtr="0"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8687" name="Line 40"/>
                <p:cNvSpPr/>
                <p:nvPr/>
              </p:nvSpPr>
              <p:spPr>
                <a:xfrm flipH="1">
                  <a:off x="6705" y="4605"/>
                  <a:ext cx="75" cy="9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 anchorCtr="0"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28688" name="Group 28"/>
              <p:cNvGrpSpPr/>
              <p:nvPr/>
            </p:nvGrpSpPr>
            <p:grpSpPr>
              <a:xfrm>
                <a:off x="3310" y="4582"/>
                <a:ext cx="1455" cy="105"/>
                <a:chOff x="4545" y="4605"/>
                <a:chExt cx="2235" cy="90"/>
              </a:xfrm>
            </p:grpSpPr>
            <p:sp>
              <p:nvSpPr>
                <p:cNvPr id="28689" name="Line 38"/>
                <p:cNvSpPr/>
                <p:nvPr/>
              </p:nvSpPr>
              <p:spPr>
                <a:xfrm flipH="1">
                  <a:off x="4545" y="4605"/>
                  <a:ext cx="75" cy="9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 anchorCtr="0"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8690" name="Line 37"/>
                <p:cNvSpPr/>
                <p:nvPr/>
              </p:nvSpPr>
              <p:spPr>
                <a:xfrm flipH="1">
                  <a:off x="4785" y="4605"/>
                  <a:ext cx="75" cy="9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 anchorCtr="0"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8691" name="Line 36"/>
                <p:cNvSpPr/>
                <p:nvPr/>
              </p:nvSpPr>
              <p:spPr>
                <a:xfrm flipH="1">
                  <a:off x="5025" y="4605"/>
                  <a:ext cx="75" cy="9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 anchorCtr="0"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8692" name="Line 35"/>
                <p:cNvSpPr/>
                <p:nvPr/>
              </p:nvSpPr>
              <p:spPr>
                <a:xfrm flipH="1">
                  <a:off x="5265" y="4605"/>
                  <a:ext cx="75" cy="9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 anchorCtr="0"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8693" name="Line 34"/>
                <p:cNvSpPr/>
                <p:nvPr/>
              </p:nvSpPr>
              <p:spPr>
                <a:xfrm flipH="1">
                  <a:off x="5505" y="4605"/>
                  <a:ext cx="75" cy="9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 anchorCtr="0"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8694" name="Line 33"/>
                <p:cNvSpPr/>
                <p:nvPr/>
              </p:nvSpPr>
              <p:spPr>
                <a:xfrm flipH="1">
                  <a:off x="5745" y="4605"/>
                  <a:ext cx="75" cy="9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 anchorCtr="0"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8695" name="Line 32"/>
                <p:cNvSpPr/>
                <p:nvPr/>
              </p:nvSpPr>
              <p:spPr>
                <a:xfrm flipH="1">
                  <a:off x="5985" y="4605"/>
                  <a:ext cx="75" cy="9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 anchorCtr="0"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8696" name="Line 31"/>
                <p:cNvSpPr/>
                <p:nvPr/>
              </p:nvSpPr>
              <p:spPr>
                <a:xfrm flipH="1">
                  <a:off x="6225" y="4605"/>
                  <a:ext cx="75" cy="9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 anchorCtr="0"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8697" name="Line 30"/>
                <p:cNvSpPr/>
                <p:nvPr/>
              </p:nvSpPr>
              <p:spPr>
                <a:xfrm flipH="1">
                  <a:off x="6465" y="4605"/>
                  <a:ext cx="75" cy="9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 anchorCtr="0"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8698" name="Line 29"/>
                <p:cNvSpPr/>
                <p:nvPr/>
              </p:nvSpPr>
              <p:spPr>
                <a:xfrm flipH="1">
                  <a:off x="6705" y="4605"/>
                  <a:ext cx="75" cy="90"/>
                </a:xfrm>
                <a:prstGeom prst="line">
                  <a:avLst/>
                </a:prstGeom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anchor="t" anchorCtr="0"/>
                <a:p>
                  <a:pPr algn="ctr"/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sp>
          <p:nvSpPr>
            <p:cNvPr id="28699" name="Rectangle 26"/>
            <p:cNvSpPr/>
            <p:nvPr/>
          </p:nvSpPr>
          <p:spPr>
            <a:xfrm>
              <a:off x="2775" y="3917"/>
              <a:ext cx="330" cy="975"/>
            </a:xfrm>
            <a:prstGeom prst="rect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pPr algn="ctr"/>
              <a:endParaRPr lang="zh-CN" altLang="en-US" dirty="0">
                <a:latin typeface="Verdana" panose="020B060403050404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28700" name="Rectangle 25"/>
            <p:cNvSpPr/>
            <p:nvPr/>
          </p:nvSpPr>
          <p:spPr>
            <a:xfrm>
              <a:off x="4028" y="3392"/>
              <a:ext cx="330" cy="1500"/>
            </a:xfrm>
            <a:prstGeom prst="rect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 anchorCtr="0"/>
            <a:p>
              <a:pPr algn="ctr"/>
              <a:endParaRPr lang="zh-CN" altLang="en-US" dirty="0">
                <a:latin typeface="Verdana" panose="020B060403050404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28701" name="Line 24"/>
            <p:cNvSpPr/>
            <p:nvPr/>
          </p:nvSpPr>
          <p:spPr>
            <a:xfrm flipH="1">
              <a:off x="3090" y="3405"/>
              <a:ext cx="930" cy="51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dash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pPr algn="ctr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8702" name="Line 23"/>
            <p:cNvSpPr/>
            <p:nvPr/>
          </p:nvSpPr>
          <p:spPr>
            <a:xfrm flipH="1">
              <a:off x="3105" y="3413"/>
              <a:ext cx="908" cy="1477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dash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pPr algn="ctr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8703" name="Line 22"/>
            <p:cNvSpPr/>
            <p:nvPr/>
          </p:nvSpPr>
          <p:spPr>
            <a:xfrm>
              <a:off x="3098" y="3923"/>
              <a:ext cx="359" cy="0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dash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pPr algn="ctr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8704" name="Arc 21"/>
            <p:cNvSpPr/>
            <p:nvPr/>
          </p:nvSpPr>
          <p:spPr>
            <a:xfrm rot="7110954" flipH="1">
              <a:off x="3296" y="3808"/>
              <a:ext cx="83" cy="8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8705" name="Text Box 19"/>
            <p:cNvSpPr txBox="1"/>
            <p:nvPr/>
          </p:nvSpPr>
          <p:spPr>
            <a:xfrm>
              <a:off x="3238" y="4643"/>
              <a:ext cx="173" cy="639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t" anchorCtr="0"/>
            <a:p>
              <a:pPr algn="ctr"/>
              <a:endParaRPr lang="zh-CN" altLang="en-US" dirty="0">
                <a:latin typeface="Verdana" panose="020B060403050404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28706" name="Arc 18"/>
            <p:cNvSpPr/>
            <p:nvPr/>
          </p:nvSpPr>
          <p:spPr>
            <a:xfrm rot="7110954" flipH="1">
              <a:off x="3167" y="4768"/>
              <a:ext cx="83" cy="8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8707" name="Text Box 16"/>
            <p:cNvSpPr txBox="1"/>
            <p:nvPr/>
          </p:nvSpPr>
          <p:spPr>
            <a:xfrm>
              <a:off x="3411" y="3661"/>
              <a:ext cx="174" cy="64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t" anchorCtr="0"/>
            <a:p>
              <a:pPr algn="ctr"/>
              <a:endParaRPr lang="zh-CN" altLang="en-US" dirty="0">
                <a:latin typeface="Verdana" panose="020B060403050404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28708" name="Text Box 15"/>
            <p:cNvSpPr txBox="1"/>
            <p:nvPr/>
          </p:nvSpPr>
          <p:spPr>
            <a:xfrm>
              <a:off x="3936" y="3122"/>
              <a:ext cx="196" cy="277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t" anchorCtr="0"/>
            <a:p>
              <a:pPr algn="ctr"/>
              <a:r>
                <a:rPr lang="en-US" altLang="zh-CN" sz="22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endParaRPr lang="en-US" altLang="zh-CN" sz="2200" dirty="0">
                <a:latin typeface="Verdana" panose="020B060403050404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28709" name="Text Box 14"/>
            <p:cNvSpPr txBox="1"/>
            <p:nvPr/>
          </p:nvSpPr>
          <p:spPr>
            <a:xfrm>
              <a:off x="4101" y="4119"/>
              <a:ext cx="196" cy="277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t" anchorCtr="0"/>
            <a:p>
              <a:pPr algn="ctr"/>
              <a:r>
                <a:rPr lang="zh-CN" altLang="en-US" sz="22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乙</a:t>
              </a:r>
              <a:endParaRPr lang="zh-CN" altLang="en-US" sz="2200" dirty="0">
                <a:latin typeface="Verdana" panose="020B060403050404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28710" name="Text Box 13"/>
            <p:cNvSpPr txBox="1"/>
            <p:nvPr/>
          </p:nvSpPr>
          <p:spPr>
            <a:xfrm>
              <a:off x="3966" y="4937"/>
              <a:ext cx="196" cy="277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t" anchorCtr="0"/>
            <a:p>
              <a:pPr algn="ctr"/>
              <a:r>
                <a:rPr lang="en-US" altLang="zh-CN" sz="22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en-US" altLang="zh-CN" sz="2200" dirty="0">
                <a:latin typeface="Verdana" panose="020B060403050404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28711" name="Text Box 12"/>
            <p:cNvSpPr txBox="1"/>
            <p:nvPr/>
          </p:nvSpPr>
          <p:spPr>
            <a:xfrm>
              <a:off x="3059" y="4937"/>
              <a:ext cx="196" cy="277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t" anchorCtr="0"/>
            <a:p>
              <a:pPr algn="ctr"/>
              <a:r>
                <a:rPr lang="en-US" altLang="zh-CN" sz="22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en-US" altLang="zh-CN" sz="2200" dirty="0">
                <a:latin typeface="Verdana" panose="020B060403050404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28712" name="Text Box 11"/>
            <p:cNvSpPr txBox="1"/>
            <p:nvPr/>
          </p:nvSpPr>
          <p:spPr>
            <a:xfrm>
              <a:off x="3014" y="3652"/>
              <a:ext cx="196" cy="277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t" anchorCtr="0"/>
            <a:p>
              <a:pPr algn="ctr"/>
              <a:r>
                <a:rPr lang="en-US" altLang="zh-CN" sz="22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en-US" altLang="zh-CN" sz="2200" dirty="0">
                <a:latin typeface="Verdana" panose="020B060403050404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28713" name="Text Box 10"/>
            <p:cNvSpPr txBox="1"/>
            <p:nvPr/>
          </p:nvSpPr>
          <p:spPr>
            <a:xfrm>
              <a:off x="2841" y="4262"/>
              <a:ext cx="196" cy="277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t" anchorCtr="0"/>
            <a:p>
              <a:pPr algn="ctr"/>
              <a:r>
                <a:rPr lang="zh-CN" altLang="en-US" sz="22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甲</a:t>
              </a:r>
              <a:endParaRPr lang="zh-CN" altLang="en-US" sz="2200" dirty="0">
                <a:latin typeface="Verdana" panose="020B060403050404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28714" name="Rectangle 60"/>
          <p:cNvSpPr/>
          <p:nvPr/>
        </p:nvSpPr>
        <p:spPr>
          <a:xfrm>
            <a:off x="100013" y="43243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algn="ctr"/>
            <a:endParaRPr lang="zh-CN" altLang="en-US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176155" name="Text Box 27"/>
          <p:cNvSpPr txBox="1"/>
          <p:nvPr/>
        </p:nvSpPr>
        <p:spPr>
          <a:xfrm>
            <a:off x="4932363" y="3141663"/>
            <a:ext cx="1017587" cy="579437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54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米</a:t>
            </a:r>
            <a:r>
              <a:rPr lang="en-US" altLang="zh-CN" sz="3200" b="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2400" b="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                                           </a:t>
            </a:r>
            <a:endParaRPr lang="en-US" altLang="zh-CN" sz="2400" b="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Text Box 27"/>
          <p:cNvSpPr txBox="1"/>
          <p:nvPr/>
        </p:nvSpPr>
        <p:spPr>
          <a:xfrm>
            <a:off x="1692275" y="5013325"/>
            <a:ext cx="1549400" cy="579438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31.18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米</a:t>
            </a:r>
            <a:r>
              <a:rPr lang="en-US" altLang="zh-CN" sz="3200" b="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2400" b="0" dirty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                                           </a:t>
            </a:r>
            <a:endParaRPr lang="en-US" altLang="zh-CN" sz="2400" b="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5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76155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charRg st="0" end="8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29698" name="内容占位符 2"/>
          <p:cNvSpPr>
            <a:spLocks noGrp="1"/>
          </p:cNvSpPr>
          <p:nvPr>
            <p:ph idx="1"/>
          </p:nvPr>
        </p:nvSpPr>
        <p:spPr>
          <a:ln/>
        </p:spPr>
        <p:txBody>
          <a:bodyPr anchor="t" anchorCtr="0"/>
          <a:p>
            <a:endParaRPr lang="zh-CN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Text Box 2"/>
          <p:cNvSpPr txBox="1"/>
          <p:nvPr/>
        </p:nvSpPr>
        <p:spPr>
          <a:xfrm>
            <a:off x="179388" y="404813"/>
            <a:ext cx="8785225" cy="25542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  <a:buSzTx/>
            </a:pPr>
            <a:r>
              <a:rPr lang="en-US" altLang="zh-CN" sz="3200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4. </a:t>
            </a:r>
            <a:r>
              <a:rPr lang="zh-CN" altLang="en-US" sz="32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如图，一艘海轮位于灯塔</a:t>
            </a:r>
            <a:r>
              <a:rPr lang="en-US" altLang="zh-CN" sz="32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</a:t>
            </a:r>
            <a:r>
              <a:rPr lang="zh-CN" altLang="en-US" sz="32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的北偏东</a:t>
            </a:r>
            <a:r>
              <a:rPr lang="en-US" altLang="zh-CN" sz="32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65°</a:t>
            </a:r>
            <a:r>
              <a:rPr lang="zh-CN" altLang="en-US" sz="32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方向，距离灯塔</a:t>
            </a:r>
            <a:r>
              <a:rPr lang="en-US" altLang="zh-CN" sz="32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80</a:t>
            </a:r>
            <a:r>
              <a:rPr lang="zh-CN" altLang="en-US" sz="32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海里的</a:t>
            </a:r>
            <a:r>
              <a:rPr lang="en-US" altLang="zh-CN" sz="3200" i="1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32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处，它沿正南方向航行一段时间后，到达位于灯塔</a:t>
            </a:r>
            <a:r>
              <a:rPr lang="en-US" altLang="zh-CN" sz="3200" i="1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</a:t>
            </a:r>
            <a:r>
              <a:rPr lang="zh-CN" altLang="en-US" sz="32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的南偏东</a:t>
            </a:r>
            <a:r>
              <a:rPr lang="en-US" altLang="zh-CN" sz="32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34°</a:t>
            </a:r>
            <a:r>
              <a:rPr lang="zh-CN" altLang="en-US" sz="32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方向上的</a:t>
            </a:r>
            <a:r>
              <a:rPr lang="en-US" altLang="zh-CN" sz="3200" i="1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32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处，这时，海轮所在的</a:t>
            </a:r>
            <a:r>
              <a:rPr lang="en-US" altLang="zh-CN" sz="32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32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处距离灯塔</a:t>
            </a:r>
            <a:r>
              <a:rPr lang="en-US" altLang="zh-CN" sz="3200" i="1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</a:t>
            </a:r>
            <a:r>
              <a:rPr lang="zh-CN" altLang="en-US" sz="32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有多远？ （精确到</a:t>
            </a:r>
            <a:r>
              <a:rPr lang="en-US" altLang="zh-CN" sz="32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0.01</a:t>
            </a:r>
            <a:r>
              <a:rPr lang="zh-CN" altLang="en-US" sz="32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海里）</a:t>
            </a:r>
            <a:endParaRPr lang="zh-CN" altLang="en-US" sz="3200" dirty="0">
              <a:solidFill>
                <a:srgbClr val="00003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30722" name="Picture 3" descr="u=278417384,1317379147&amp;gp=2">
            <a:hlinkClick r:id="rId1"/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B6D7EA"/>
              </a:clrFrom>
              <a:clrTo>
                <a:srgbClr val="B6D7EA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635375" y="2801938"/>
            <a:ext cx="720725" cy="5286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23" name="Picture 4" descr="u=1632113372,252650369&amp;gp=1">
            <a:hlinkClick r:id="rId3"/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55875" y="3546475"/>
            <a:ext cx="360363" cy="9350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4" name="Line 5"/>
          <p:cNvSpPr/>
          <p:nvPr/>
        </p:nvSpPr>
        <p:spPr>
          <a:xfrm>
            <a:off x="2728913" y="3186113"/>
            <a:ext cx="0" cy="3671887"/>
          </a:xfrm>
          <a:prstGeom prst="line">
            <a:avLst/>
          </a:prstGeom>
          <a:ln w="19050" cap="flat" cmpd="sng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 anchorCtr="0"/>
          <a:p>
            <a:pPr algn="ctr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25" name="Line 6"/>
          <p:cNvSpPr/>
          <p:nvPr/>
        </p:nvSpPr>
        <p:spPr>
          <a:xfrm>
            <a:off x="1785938" y="4214813"/>
            <a:ext cx="2736850" cy="0"/>
          </a:xfrm>
          <a:prstGeom prst="line">
            <a:avLst/>
          </a:prstGeom>
          <a:ln w="19050" cap="flat" cmpd="sng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 anchorCtr="0"/>
          <a:p>
            <a:pPr algn="ctr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26" name="Line 7"/>
          <p:cNvSpPr/>
          <p:nvPr/>
        </p:nvSpPr>
        <p:spPr>
          <a:xfrm flipV="1">
            <a:off x="2700338" y="3330575"/>
            <a:ext cx="1223962" cy="865188"/>
          </a:xfrm>
          <a:prstGeom prst="line">
            <a:avLst/>
          </a:prstGeom>
          <a:ln w="28575" cap="flat" cmpd="sng">
            <a:solidFill>
              <a:srgbClr val="FF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 algn="ctr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27" name="Line 8"/>
          <p:cNvSpPr/>
          <p:nvPr/>
        </p:nvSpPr>
        <p:spPr>
          <a:xfrm>
            <a:off x="2700338" y="4195763"/>
            <a:ext cx="1223962" cy="2376487"/>
          </a:xfrm>
          <a:prstGeom prst="line">
            <a:avLst/>
          </a:prstGeom>
          <a:ln w="28575" cap="flat" cmpd="sng">
            <a:solidFill>
              <a:srgbClr val="FF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 algn="ctr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28" name="Line 9"/>
          <p:cNvSpPr/>
          <p:nvPr/>
        </p:nvSpPr>
        <p:spPr>
          <a:xfrm>
            <a:off x="3924300" y="3330575"/>
            <a:ext cx="0" cy="3241675"/>
          </a:xfrm>
          <a:prstGeom prst="line">
            <a:avLst/>
          </a:prstGeom>
          <a:ln w="28575" cap="flat" cmpd="sng">
            <a:solidFill>
              <a:srgbClr val="FF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 algn="ctr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29" name="Freeform 10"/>
          <p:cNvSpPr/>
          <p:nvPr/>
        </p:nvSpPr>
        <p:spPr>
          <a:xfrm>
            <a:off x="2700338" y="3679825"/>
            <a:ext cx="360362" cy="155575"/>
          </a:xfrm>
          <a:custGeom>
            <a:avLst/>
            <a:gdLst/>
            <a:ahLst/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227" h="98">
                <a:moveTo>
                  <a:pt x="0" y="53"/>
                </a:moveTo>
                <a:cubicBezTo>
                  <a:pt x="49" y="26"/>
                  <a:pt x="98" y="0"/>
                  <a:pt x="136" y="7"/>
                </a:cubicBezTo>
                <a:cubicBezTo>
                  <a:pt x="174" y="14"/>
                  <a:pt x="200" y="56"/>
                  <a:pt x="227" y="98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0730" name="Freeform 11"/>
          <p:cNvSpPr/>
          <p:nvPr/>
        </p:nvSpPr>
        <p:spPr>
          <a:xfrm>
            <a:off x="2776538" y="4854575"/>
            <a:ext cx="246062" cy="146050"/>
          </a:xfrm>
          <a:custGeom>
            <a:avLst/>
            <a:gdLst/>
            <a:ahLst/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pathLst>
              <a:path w="155" h="92">
                <a:moveTo>
                  <a:pt x="0" y="46"/>
                </a:moveTo>
                <a:cubicBezTo>
                  <a:pt x="15" y="54"/>
                  <a:pt x="62" y="92"/>
                  <a:pt x="88" y="84"/>
                </a:cubicBezTo>
                <a:cubicBezTo>
                  <a:pt x="114" y="76"/>
                  <a:pt x="141" y="17"/>
                  <a:pt x="155" y="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0731" name="Text Box 12"/>
          <p:cNvSpPr txBox="1"/>
          <p:nvPr/>
        </p:nvSpPr>
        <p:spPr>
          <a:xfrm>
            <a:off x="2773363" y="3544888"/>
            <a:ext cx="790575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000" dirty="0">
                <a:latin typeface="Times New Roman" panose="02020603050405020304" pitchFamily="18" charset="0"/>
                <a:ea typeface="黑体" panose="02010609060101010101" pitchFamily="49" charset="-122"/>
              </a:rPr>
              <a:t>65°</a:t>
            </a:r>
            <a:endParaRPr lang="en-US" altLang="zh-CN" sz="20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0732" name="Text Box 13"/>
          <p:cNvSpPr txBox="1"/>
          <p:nvPr/>
        </p:nvSpPr>
        <p:spPr>
          <a:xfrm>
            <a:off x="2700338" y="4987925"/>
            <a:ext cx="790575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000" dirty="0">
                <a:latin typeface="Times New Roman" panose="02020603050405020304" pitchFamily="18" charset="0"/>
                <a:ea typeface="黑体" panose="02010609060101010101" pitchFamily="49" charset="-122"/>
              </a:rPr>
              <a:t>34°</a:t>
            </a:r>
            <a:endParaRPr lang="en-US" altLang="zh-CN" sz="20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0733" name="Text Box 14"/>
          <p:cNvSpPr txBox="1"/>
          <p:nvPr/>
        </p:nvSpPr>
        <p:spPr>
          <a:xfrm>
            <a:off x="2268538" y="3835400"/>
            <a:ext cx="647700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0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endParaRPr lang="en-US" altLang="zh-CN" sz="20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0734" name="Text Box 15"/>
          <p:cNvSpPr txBox="1"/>
          <p:nvPr/>
        </p:nvSpPr>
        <p:spPr>
          <a:xfrm>
            <a:off x="3852863" y="6389688"/>
            <a:ext cx="647700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0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20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0735" name="Text Box 16"/>
          <p:cNvSpPr txBox="1"/>
          <p:nvPr/>
        </p:nvSpPr>
        <p:spPr>
          <a:xfrm>
            <a:off x="3924300" y="4122738"/>
            <a:ext cx="647700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0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en-US" altLang="zh-CN" sz="20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0736" name="Text Box 17"/>
          <p:cNvSpPr txBox="1"/>
          <p:nvPr/>
        </p:nvSpPr>
        <p:spPr>
          <a:xfrm>
            <a:off x="3852863" y="3259138"/>
            <a:ext cx="647700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0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20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9714" name="Line 18"/>
          <p:cNvSpPr/>
          <p:nvPr/>
        </p:nvSpPr>
        <p:spPr>
          <a:xfrm>
            <a:off x="6143625" y="928688"/>
            <a:ext cx="1008063" cy="0"/>
          </a:xfrm>
          <a:prstGeom prst="line">
            <a:avLst/>
          </a:prstGeom>
          <a:ln w="19050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 algn="ctr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15" name="Line 19"/>
          <p:cNvSpPr/>
          <p:nvPr/>
        </p:nvSpPr>
        <p:spPr>
          <a:xfrm>
            <a:off x="5643563" y="1928813"/>
            <a:ext cx="1079500" cy="0"/>
          </a:xfrm>
          <a:prstGeom prst="line">
            <a:avLst/>
          </a:prstGeom>
          <a:ln w="19050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 algn="ctr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7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7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Text Box 2"/>
          <p:cNvSpPr txBox="1"/>
          <p:nvPr/>
        </p:nvSpPr>
        <p:spPr>
          <a:xfrm>
            <a:off x="214313" y="0"/>
            <a:ext cx="8929687" cy="18161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  <a:buSzTx/>
            </a:pP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4.</a:t>
            </a:r>
            <a:r>
              <a:rPr lang="zh-CN" altLang="en-US" sz="28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如图，一艘海轮位于灯塔</a:t>
            </a:r>
            <a:r>
              <a:rPr lang="en-US" altLang="zh-CN" sz="28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</a:t>
            </a:r>
            <a:r>
              <a:rPr lang="zh-CN" altLang="en-US" sz="28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的北偏东</a:t>
            </a:r>
            <a:r>
              <a:rPr lang="en-US" altLang="zh-CN" sz="28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65°</a:t>
            </a:r>
            <a:r>
              <a:rPr lang="zh-CN" altLang="en-US" sz="28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方向，距离灯塔</a:t>
            </a:r>
            <a:r>
              <a:rPr lang="en-US" altLang="zh-CN" sz="28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80</a:t>
            </a:r>
            <a:r>
              <a:rPr lang="zh-CN" altLang="en-US" sz="28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海里的</a:t>
            </a:r>
            <a:r>
              <a:rPr lang="en-US" altLang="zh-CN" sz="2800" i="1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8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处，它沿正南方向航行一段时间后，到达位于灯塔</a:t>
            </a:r>
            <a:r>
              <a:rPr lang="en-US" altLang="zh-CN" sz="2800" i="1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</a:t>
            </a:r>
            <a:r>
              <a:rPr lang="zh-CN" altLang="en-US" sz="28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的南偏东</a:t>
            </a:r>
            <a:r>
              <a:rPr lang="en-US" altLang="zh-CN" sz="28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34°</a:t>
            </a:r>
            <a:r>
              <a:rPr lang="zh-CN" altLang="en-US" sz="28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方向上的</a:t>
            </a:r>
            <a:r>
              <a:rPr lang="en-US" altLang="zh-CN" sz="2800" i="1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8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处，这时，海轮所在的</a:t>
            </a:r>
            <a:r>
              <a:rPr lang="en-US" altLang="zh-CN" sz="28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8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处距离灯塔</a:t>
            </a:r>
            <a:r>
              <a:rPr lang="en-US" altLang="zh-CN" sz="2800" i="1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</a:t>
            </a:r>
            <a:r>
              <a:rPr lang="zh-CN" altLang="en-US" sz="28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有多远（精确到</a:t>
            </a:r>
            <a:r>
              <a:rPr lang="en-US" altLang="zh-CN" sz="28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0.01</a:t>
            </a:r>
            <a:r>
              <a:rPr lang="zh-CN" altLang="en-US" sz="28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海里）？</a:t>
            </a:r>
            <a:endParaRPr lang="zh-CN" altLang="en-US" sz="2800" dirty="0">
              <a:solidFill>
                <a:srgbClr val="00003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771" name="Text Box 3"/>
          <p:cNvSpPr txBox="1"/>
          <p:nvPr/>
        </p:nvSpPr>
        <p:spPr>
          <a:xfrm>
            <a:off x="468313" y="1916113"/>
            <a:ext cx="4319587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  <a:buSzTx/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解：如图 ，在</a:t>
            </a:r>
            <a:r>
              <a:rPr lang="en-US" altLang="zh-CN" sz="2800" dirty="0" err="1">
                <a:latin typeface="宋体" panose="02010600030101010101" pitchFamily="2" charset="-122"/>
                <a:ea typeface="宋体" panose="02010600030101010101" pitchFamily="2" charset="-122"/>
              </a:rPr>
              <a:t>Rt△</a:t>
            </a:r>
            <a:r>
              <a:rPr lang="en-US" altLang="zh-CN" sz="2800" i="1" dirty="0" err="1">
                <a:latin typeface="宋体" panose="02010600030101010101" pitchFamily="2" charset="-122"/>
                <a:ea typeface="宋体" panose="02010600030101010101" pitchFamily="2" charset="-122"/>
              </a:rPr>
              <a:t>APC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中，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772" name="Text Box 4"/>
          <p:cNvSpPr txBox="1"/>
          <p:nvPr/>
        </p:nvSpPr>
        <p:spPr>
          <a:xfrm>
            <a:off x="428625" y="2428875"/>
            <a:ext cx="626427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PC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PA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·cos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90°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65°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2773" name="Text Box 5"/>
          <p:cNvSpPr txBox="1"/>
          <p:nvPr/>
        </p:nvSpPr>
        <p:spPr>
          <a:xfrm>
            <a:off x="822325" y="2905125"/>
            <a:ext cx="432117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80×cos25</a:t>
            </a:r>
            <a:r>
              <a:rPr lang="en-US" altLang="zh-CN" sz="2800" dirty="0">
                <a:latin typeface="Verdana" panose="020B0604030504040204" pitchFamily="34" charset="0"/>
                <a:ea typeface="黑体" panose="02010609060101010101" pitchFamily="49" charset="-122"/>
              </a:rPr>
              <a:t>°</a:t>
            </a:r>
            <a:endParaRPr lang="en-US" altLang="zh-CN" sz="2800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32776" name="Text Box 8"/>
          <p:cNvSpPr txBox="1"/>
          <p:nvPr/>
        </p:nvSpPr>
        <p:spPr>
          <a:xfrm>
            <a:off x="-71437" y="3357563"/>
            <a:ext cx="6553200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  <a:buSzTx/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在</a:t>
            </a:r>
            <a:r>
              <a:rPr lang="en-US" altLang="zh-CN" sz="2800" dirty="0" err="1">
                <a:latin typeface="宋体" panose="02010600030101010101" pitchFamily="2" charset="-122"/>
                <a:ea typeface="宋体" panose="02010600030101010101" pitchFamily="2" charset="-122"/>
              </a:rPr>
              <a:t>Rt△</a:t>
            </a:r>
            <a:r>
              <a:rPr lang="en-US" altLang="zh-CN" sz="2800" i="1" dirty="0" err="1">
                <a:latin typeface="宋体" panose="02010600030101010101" pitchFamily="2" charset="-122"/>
                <a:ea typeface="宋体" panose="02010600030101010101" pitchFamily="2" charset="-122"/>
              </a:rPr>
              <a:t>BPC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中，∠</a:t>
            </a:r>
            <a:r>
              <a:rPr lang="en-US" altLang="zh-CN" sz="2800" i="1" dirty="0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＝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34°</a:t>
            </a:r>
            <a:endParaRPr lang="en-US" altLang="zh-CN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32777" name="Object 2"/>
          <p:cNvGraphicFramePr>
            <a:graphicFrameLocks noChangeAspect="1"/>
          </p:cNvGraphicFramePr>
          <p:nvPr/>
        </p:nvGraphicFramePr>
        <p:xfrm>
          <a:off x="1200150" y="3811588"/>
          <a:ext cx="2136775" cy="974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1" imgW="689610" imgH="302260" progId="Equation.3">
                  <p:embed/>
                </p:oleObj>
              </mc:Choice>
              <mc:Fallback>
                <p:oleObj name="" r:id="rId1" imgW="689610" imgH="302260" progId="Equation.3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200150" y="3811588"/>
                        <a:ext cx="2136775" cy="974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8" name="Object 3"/>
          <p:cNvGraphicFramePr>
            <a:graphicFrameLocks noChangeAspect="1"/>
          </p:cNvGraphicFramePr>
          <p:nvPr/>
        </p:nvGraphicFramePr>
        <p:xfrm>
          <a:off x="1157288" y="4786313"/>
          <a:ext cx="6343650" cy="928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3" imgW="2177415" imgH="302260" progId="Equation.3">
                  <p:embed/>
                </p:oleObj>
              </mc:Choice>
              <mc:Fallback>
                <p:oleObj name="" r:id="rId3" imgW="2177415" imgH="302260" progId="Equation.3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157288" y="4786313"/>
                        <a:ext cx="6343650" cy="9286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9" name="Text Box 11"/>
          <p:cNvSpPr txBox="1"/>
          <p:nvPr/>
        </p:nvSpPr>
        <p:spPr>
          <a:xfrm>
            <a:off x="214313" y="5691188"/>
            <a:ext cx="8675687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  <a:buSzTx/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     ∴它距离灯塔</a:t>
            </a:r>
            <a:r>
              <a:rPr lang="en-US" altLang="zh-CN" sz="2800" i="1" dirty="0">
                <a:latin typeface="宋体" panose="02010600030101010101" pitchFamily="2" charset="-122"/>
                <a:ea typeface="宋体" panose="02010600030101010101" pitchFamily="2" charset="-122"/>
              </a:rPr>
              <a:t>P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大约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130.23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海里．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" name="Picture 12" descr="u=278417384,1317379147&amp;gp=2">
            <a:hlinkClick r:id="rId5"/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B6D7EA"/>
              </a:clrFrom>
              <a:clrTo>
                <a:srgbClr val="B6D7EA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96188" y="1374775"/>
            <a:ext cx="1079500" cy="7921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Picture 13" descr="u=1632113372,252650369&amp;gp=1">
            <a:hlinkClick r:id="rId7"/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88125" y="2095500"/>
            <a:ext cx="504825" cy="1323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Line 14"/>
          <p:cNvSpPr/>
          <p:nvPr/>
        </p:nvSpPr>
        <p:spPr>
          <a:xfrm>
            <a:off x="6832600" y="1808163"/>
            <a:ext cx="0" cy="3671887"/>
          </a:xfrm>
          <a:prstGeom prst="line">
            <a:avLst/>
          </a:prstGeom>
          <a:ln w="38100" cap="flat" cmpd="sng">
            <a:solidFill>
              <a:schemeClr val="folHlink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 anchorCtr="0"/>
          <a:p>
            <a:pPr algn="ctr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80" name="Line 15"/>
          <p:cNvSpPr/>
          <p:nvPr/>
        </p:nvSpPr>
        <p:spPr>
          <a:xfrm>
            <a:off x="6011863" y="3017838"/>
            <a:ext cx="2305050" cy="0"/>
          </a:xfrm>
          <a:prstGeom prst="line">
            <a:avLst/>
          </a:prstGeom>
          <a:ln w="38100" cap="flat" cmpd="sng">
            <a:solidFill>
              <a:schemeClr val="folHlink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 anchorCtr="0"/>
          <a:p>
            <a:pPr algn="ctr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81" name="Line 16"/>
          <p:cNvSpPr/>
          <p:nvPr/>
        </p:nvSpPr>
        <p:spPr>
          <a:xfrm flipV="1">
            <a:off x="6804025" y="2166938"/>
            <a:ext cx="1223963" cy="865187"/>
          </a:xfrm>
          <a:prstGeom prst="line">
            <a:avLst/>
          </a:prstGeom>
          <a:ln w="28575" cap="flat" cmpd="sng">
            <a:solidFill>
              <a:srgbClr val="FF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 algn="ctr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82" name="Line 17"/>
          <p:cNvSpPr/>
          <p:nvPr/>
        </p:nvSpPr>
        <p:spPr>
          <a:xfrm>
            <a:off x="6804025" y="3032125"/>
            <a:ext cx="1223963" cy="2376488"/>
          </a:xfrm>
          <a:prstGeom prst="line">
            <a:avLst/>
          </a:prstGeom>
          <a:ln w="28575" cap="flat" cmpd="sng">
            <a:solidFill>
              <a:srgbClr val="FF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 algn="ctr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83" name="Line 18"/>
          <p:cNvSpPr/>
          <p:nvPr/>
        </p:nvSpPr>
        <p:spPr>
          <a:xfrm>
            <a:off x="8027988" y="2166938"/>
            <a:ext cx="0" cy="3241675"/>
          </a:xfrm>
          <a:prstGeom prst="line">
            <a:avLst/>
          </a:prstGeom>
          <a:ln w="28575" cap="flat" cmpd="sng">
            <a:solidFill>
              <a:srgbClr val="FF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 algn="ctr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84" name="Freeform 19"/>
          <p:cNvSpPr/>
          <p:nvPr/>
        </p:nvSpPr>
        <p:spPr>
          <a:xfrm>
            <a:off x="6804025" y="2516188"/>
            <a:ext cx="360363" cy="155575"/>
          </a:xfrm>
          <a:custGeom>
            <a:avLst/>
            <a:gdLst/>
            <a:ahLst/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227" h="98">
                <a:moveTo>
                  <a:pt x="0" y="53"/>
                </a:moveTo>
                <a:cubicBezTo>
                  <a:pt x="49" y="26"/>
                  <a:pt x="98" y="0"/>
                  <a:pt x="136" y="7"/>
                </a:cubicBezTo>
                <a:cubicBezTo>
                  <a:pt x="174" y="14"/>
                  <a:pt x="200" y="56"/>
                  <a:pt x="227" y="98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2785" name="Freeform 20"/>
          <p:cNvSpPr/>
          <p:nvPr/>
        </p:nvSpPr>
        <p:spPr>
          <a:xfrm>
            <a:off x="6880225" y="3690938"/>
            <a:ext cx="246063" cy="146050"/>
          </a:xfrm>
          <a:custGeom>
            <a:avLst/>
            <a:gdLst/>
            <a:ahLst/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pathLst>
              <a:path w="155" h="92">
                <a:moveTo>
                  <a:pt x="0" y="46"/>
                </a:moveTo>
                <a:cubicBezTo>
                  <a:pt x="15" y="54"/>
                  <a:pt x="62" y="92"/>
                  <a:pt x="88" y="84"/>
                </a:cubicBezTo>
                <a:cubicBezTo>
                  <a:pt x="114" y="76"/>
                  <a:pt x="141" y="17"/>
                  <a:pt x="155" y="0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2786" name="Text Box 21"/>
          <p:cNvSpPr txBox="1"/>
          <p:nvPr/>
        </p:nvSpPr>
        <p:spPr>
          <a:xfrm>
            <a:off x="6877050" y="2166938"/>
            <a:ext cx="790575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000" dirty="0">
                <a:latin typeface="Times New Roman" panose="02020603050405020304" pitchFamily="18" charset="0"/>
                <a:ea typeface="黑体" panose="02010609060101010101" pitchFamily="49" charset="-122"/>
              </a:rPr>
              <a:t>65°</a:t>
            </a:r>
            <a:endParaRPr lang="en-US" altLang="zh-CN" sz="20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2787" name="Text Box 22"/>
          <p:cNvSpPr txBox="1"/>
          <p:nvPr/>
        </p:nvSpPr>
        <p:spPr>
          <a:xfrm>
            <a:off x="6804025" y="3824288"/>
            <a:ext cx="790575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000" dirty="0">
                <a:latin typeface="Times New Roman" panose="02020603050405020304" pitchFamily="18" charset="0"/>
                <a:ea typeface="黑体" panose="02010609060101010101" pitchFamily="49" charset="-122"/>
              </a:rPr>
              <a:t>34°</a:t>
            </a:r>
            <a:endParaRPr lang="en-US" altLang="zh-CN" sz="20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2788" name="Text Box 23"/>
          <p:cNvSpPr txBox="1"/>
          <p:nvPr/>
        </p:nvSpPr>
        <p:spPr>
          <a:xfrm>
            <a:off x="6372225" y="2671763"/>
            <a:ext cx="647700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0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P</a:t>
            </a:r>
            <a:endParaRPr lang="en-US" altLang="zh-CN" sz="20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2789" name="Text Box 24"/>
          <p:cNvSpPr txBox="1"/>
          <p:nvPr/>
        </p:nvSpPr>
        <p:spPr>
          <a:xfrm>
            <a:off x="7956550" y="5192713"/>
            <a:ext cx="647700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0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20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2790" name="Text Box 25"/>
          <p:cNvSpPr txBox="1"/>
          <p:nvPr/>
        </p:nvSpPr>
        <p:spPr>
          <a:xfrm>
            <a:off x="8027988" y="2959100"/>
            <a:ext cx="647700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0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en-US" altLang="zh-CN" sz="20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2791" name="Text Box 26"/>
          <p:cNvSpPr txBox="1"/>
          <p:nvPr/>
        </p:nvSpPr>
        <p:spPr>
          <a:xfrm>
            <a:off x="7956550" y="2095500"/>
            <a:ext cx="647700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0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20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" name="Text Box 11"/>
          <p:cNvSpPr txBox="1"/>
          <p:nvPr/>
        </p:nvSpPr>
        <p:spPr>
          <a:xfrm>
            <a:off x="395288" y="6237288"/>
            <a:ext cx="8675687" cy="5175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  <a:buSzTx/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     或者大约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129.67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海里．（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整体求解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1" grpId="0"/>
      <p:bldP spid="32772" grpId="0"/>
      <p:bldP spid="32773" grpId="0"/>
      <p:bldP spid="32776" grpId="0"/>
      <p:bldP spid="32779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4" name="Oval 2"/>
          <p:cNvSpPr/>
          <p:nvPr/>
        </p:nvSpPr>
        <p:spPr>
          <a:xfrm>
            <a:off x="3419475" y="2420938"/>
            <a:ext cx="4103688" cy="4176712"/>
          </a:xfrm>
          <a:prstGeom prst="ellipse">
            <a:avLst/>
          </a:prstGeom>
          <a:solidFill>
            <a:srgbClr val="FFFFCC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44035" name="Oval 3"/>
          <p:cNvSpPr/>
          <p:nvPr/>
        </p:nvSpPr>
        <p:spPr>
          <a:xfrm>
            <a:off x="4211638" y="3284538"/>
            <a:ext cx="2376487" cy="2376487"/>
          </a:xfrm>
          <a:prstGeom prst="ellipse">
            <a:avLst/>
          </a:prstGeom>
          <a:solidFill>
            <a:srgbClr val="FFCC66"/>
          </a:solidFill>
          <a:ln w="9525" cap="flat" cmpd="sng">
            <a:solidFill>
              <a:srgbClr val="FFCC66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lang="zh-CN" altLang="en-US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pic>
        <p:nvPicPr>
          <p:cNvPr id="34819" name="Picture 4" descr="u=3816121802,299306378&amp;gp=0"/>
          <p:cNvPicPr>
            <a:picLocks noChangeAspect="1"/>
          </p:cNvPicPr>
          <p:nvPr/>
        </p:nvPicPr>
        <p:blipFill>
          <a:blip r:embed="rId1">
            <a:clrChange>
              <a:clrFrom>
                <a:srgbClr val="E8EEFE"/>
              </a:clrFrom>
              <a:clrTo>
                <a:srgbClr val="E8EEFE">
                  <a:alpha val="0"/>
                </a:srgbClr>
              </a:clrTo>
            </a:clrChange>
          </a:blip>
          <a:stretch>
            <a:fillRect/>
          </a:stretch>
        </p:blipFill>
        <p:spPr>
          <a:xfrm rot="845138">
            <a:off x="2339975" y="5949950"/>
            <a:ext cx="846138" cy="377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4037" name="Text Box 5"/>
          <p:cNvSpPr txBox="1"/>
          <p:nvPr/>
        </p:nvSpPr>
        <p:spPr>
          <a:xfrm>
            <a:off x="179388" y="404813"/>
            <a:ext cx="8964612" cy="25542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  <a:buSzTx/>
            </a:pPr>
            <a:r>
              <a:rPr lang="zh-CN" altLang="en-US" sz="32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例</a:t>
            </a:r>
            <a:r>
              <a:rPr lang="en-US" altLang="zh-CN" sz="32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32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海中有一个小岛</a:t>
            </a:r>
            <a:r>
              <a:rPr lang="en-US" altLang="zh-CN" sz="3200" i="1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32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，它的周围</a:t>
            </a:r>
            <a:r>
              <a:rPr lang="en-US" altLang="zh-CN" sz="32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8</a:t>
            </a:r>
            <a:r>
              <a:rPr lang="zh-CN" altLang="en-US" sz="32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海里范围内有暗礁，渔船跟踪鱼群由西向东航行，在</a:t>
            </a:r>
            <a:r>
              <a:rPr lang="en-US" altLang="zh-CN" sz="3200" i="1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32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点测得小岛</a:t>
            </a:r>
            <a:r>
              <a:rPr lang="en-US" altLang="zh-CN" sz="3200" i="1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32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在北偏东</a:t>
            </a:r>
            <a:r>
              <a:rPr lang="en-US" altLang="zh-CN" sz="32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60°</a:t>
            </a:r>
            <a:r>
              <a:rPr lang="zh-CN" altLang="en-US" sz="32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方向上，航行</a:t>
            </a:r>
            <a:r>
              <a:rPr lang="en-US" altLang="zh-CN" sz="32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12</a:t>
            </a:r>
            <a:r>
              <a:rPr lang="zh-CN" altLang="en-US" sz="32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海里到达</a:t>
            </a:r>
            <a:r>
              <a:rPr lang="en-US" altLang="zh-CN" sz="3200" i="1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r>
              <a:rPr lang="zh-CN" altLang="en-US" sz="32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点，这时测得小岛</a:t>
            </a:r>
            <a:r>
              <a:rPr lang="en-US" altLang="zh-CN" sz="3200" i="1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32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在北偏东</a:t>
            </a:r>
            <a:r>
              <a:rPr lang="en-US" altLang="zh-CN" sz="32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30°</a:t>
            </a:r>
            <a:r>
              <a:rPr lang="zh-CN" altLang="en-US" sz="3200" dirty="0">
                <a:solidFill>
                  <a:srgbClr val="00003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方向上，如果渔船不改变航线继续向东航行，有没有触礁的危险？</a:t>
            </a:r>
            <a:endParaRPr lang="zh-CN" altLang="en-US" sz="3200" dirty="0">
              <a:solidFill>
                <a:srgbClr val="00003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34821" name="Picture 6" descr="00104">
            <a:hlinkClick r:id="rId2"/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A5B7C5"/>
              </a:clrFrom>
              <a:clrTo>
                <a:srgbClr val="A5B7C5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859338" y="4005263"/>
            <a:ext cx="1223962" cy="739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22" name="Line 7"/>
          <p:cNvSpPr/>
          <p:nvPr/>
        </p:nvSpPr>
        <p:spPr>
          <a:xfrm>
            <a:off x="2770188" y="3716338"/>
            <a:ext cx="0" cy="252095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 algn="ctr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23" name="Line 8"/>
          <p:cNvSpPr/>
          <p:nvPr/>
        </p:nvSpPr>
        <p:spPr>
          <a:xfrm>
            <a:off x="2857500" y="6215063"/>
            <a:ext cx="4621213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 algn="ctr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24" name="Line 9"/>
          <p:cNvSpPr/>
          <p:nvPr/>
        </p:nvSpPr>
        <p:spPr>
          <a:xfrm flipV="1">
            <a:off x="2763838" y="4357688"/>
            <a:ext cx="2808287" cy="1800225"/>
          </a:xfrm>
          <a:prstGeom prst="line">
            <a:avLst/>
          </a:prstGeom>
          <a:ln w="38100" cap="flat" cmpd="sng">
            <a:solidFill>
              <a:srgbClr val="FF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 algn="ctr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25" name="Line 10"/>
          <p:cNvSpPr/>
          <p:nvPr/>
        </p:nvSpPr>
        <p:spPr>
          <a:xfrm flipV="1">
            <a:off x="4643438" y="4437063"/>
            <a:ext cx="792162" cy="1801812"/>
          </a:xfrm>
          <a:prstGeom prst="line">
            <a:avLst/>
          </a:prstGeom>
          <a:ln w="38100" cap="flat" cmpd="sng">
            <a:solidFill>
              <a:srgbClr val="FF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 algn="ctr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26" name="Text Box 11"/>
          <p:cNvSpPr txBox="1"/>
          <p:nvPr/>
        </p:nvSpPr>
        <p:spPr>
          <a:xfrm>
            <a:off x="2411413" y="6165850"/>
            <a:ext cx="504825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4827" name="Text Box 12"/>
          <p:cNvSpPr txBox="1"/>
          <p:nvPr/>
        </p:nvSpPr>
        <p:spPr>
          <a:xfrm>
            <a:off x="5003800" y="3716338"/>
            <a:ext cx="504825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3600" i="1" dirty="0">
                <a:latin typeface="宋体" panose="02010600030101010101" pitchFamily="2" charset="-122"/>
                <a:ea typeface="黑体" panose="02010609060101010101" pitchFamily="49" charset="-122"/>
              </a:rPr>
              <a:t>A</a:t>
            </a:r>
            <a:endParaRPr lang="en-US" altLang="zh-CN" sz="3600" i="1" dirty="0">
              <a:latin typeface="宋体" panose="02010600030101010101" pitchFamily="2" charset="-122"/>
              <a:ea typeface="黑体" panose="02010609060101010101" pitchFamily="49" charset="-122"/>
            </a:endParaRPr>
          </a:p>
        </p:txBody>
      </p:sp>
      <p:sp>
        <p:nvSpPr>
          <p:cNvPr id="34828" name="Text Box 13"/>
          <p:cNvSpPr txBox="1"/>
          <p:nvPr/>
        </p:nvSpPr>
        <p:spPr>
          <a:xfrm>
            <a:off x="4284663" y="6165850"/>
            <a:ext cx="504825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4046" name="Line 14"/>
          <p:cNvSpPr/>
          <p:nvPr/>
        </p:nvSpPr>
        <p:spPr>
          <a:xfrm>
            <a:off x="5500688" y="4437063"/>
            <a:ext cx="0" cy="1800225"/>
          </a:xfrm>
          <a:prstGeom prst="line">
            <a:avLst/>
          </a:prstGeom>
          <a:ln w="38100" cap="flat" cmpd="sng">
            <a:solidFill>
              <a:srgbClr val="0000FF"/>
            </a:solidFill>
            <a:prstDash val="sysDot"/>
            <a:round/>
            <a:headEnd type="none" w="med" len="med"/>
            <a:tailEnd type="none" w="med" len="med"/>
          </a:ln>
        </p:spPr>
        <p:txBody>
          <a:bodyPr anchor="t" anchorCtr="0"/>
          <a:p>
            <a:pPr algn="ctr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47" name="Text Box 15"/>
          <p:cNvSpPr txBox="1"/>
          <p:nvPr/>
        </p:nvSpPr>
        <p:spPr>
          <a:xfrm>
            <a:off x="5292725" y="6237288"/>
            <a:ext cx="647700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4048" name="Freeform 16"/>
          <p:cNvSpPr/>
          <p:nvPr/>
        </p:nvSpPr>
        <p:spPr>
          <a:xfrm>
            <a:off x="5292725" y="6092825"/>
            <a:ext cx="142875" cy="144463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0" y="0"/>
              </a:cxn>
              <a:cxn ang="0">
                <a:pos x="0" y="2147483647"/>
              </a:cxn>
            </a:cxnLst>
            <a:pathLst>
              <a:path w="90" h="136">
                <a:moveTo>
                  <a:pt x="90" y="0"/>
                </a:moveTo>
                <a:lnTo>
                  <a:pt x="0" y="0"/>
                </a:lnTo>
                <a:lnTo>
                  <a:pt x="0" y="136"/>
                </a:lnTo>
              </a:path>
            </a:pathLst>
          </a:cu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4049" name="Line 17"/>
          <p:cNvSpPr/>
          <p:nvPr/>
        </p:nvSpPr>
        <p:spPr>
          <a:xfrm>
            <a:off x="4643438" y="4508500"/>
            <a:ext cx="0" cy="2349500"/>
          </a:xfrm>
          <a:prstGeom prst="line">
            <a:avLst/>
          </a:prstGeom>
          <a:ln w="28575" cap="flat" cmpd="sng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 anchorCtr="0"/>
          <a:p>
            <a:pPr algn="ctr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33" name="Freeform 18"/>
          <p:cNvSpPr/>
          <p:nvPr/>
        </p:nvSpPr>
        <p:spPr>
          <a:xfrm>
            <a:off x="2614613" y="5768975"/>
            <a:ext cx="360362" cy="252413"/>
          </a:xfrm>
          <a:custGeom>
            <a:avLst/>
            <a:gdLst/>
            <a:ahLst/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227" h="159">
                <a:moveTo>
                  <a:pt x="0" y="23"/>
                </a:moveTo>
                <a:cubicBezTo>
                  <a:pt x="49" y="11"/>
                  <a:pt x="98" y="0"/>
                  <a:pt x="136" y="23"/>
                </a:cubicBezTo>
                <a:cubicBezTo>
                  <a:pt x="174" y="46"/>
                  <a:pt x="200" y="102"/>
                  <a:pt x="227" y="159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4051" name="Text Box 19"/>
          <p:cNvSpPr txBox="1"/>
          <p:nvPr/>
        </p:nvSpPr>
        <p:spPr>
          <a:xfrm>
            <a:off x="2687638" y="5481638"/>
            <a:ext cx="1020762" cy="457200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60°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4052" name="Text Box 20"/>
          <p:cNvSpPr txBox="1"/>
          <p:nvPr/>
        </p:nvSpPr>
        <p:spPr>
          <a:xfrm>
            <a:off x="3348038" y="6308725"/>
            <a:ext cx="720725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dirty="0">
                <a:solidFill>
                  <a:srgbClr val="FF3300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12</a:t>
            </a:r>
            <a:endParaRPr lang="en-US" altLang="zh-CN" sz="2800" dirty="0">
              <a:solidFill>
                <a:srgbClr val="FF3300"/>
              </a:solidFill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44053" name="Text Box 21"/>
          <p:cNvSpPr txBox="1"/>
          <p:nvPr/>
        </p:nvSpPr>
        <p:spPr>
          <a:xfrm>
            <a:off x="4659313" y="5149850"/>
            <a:ext cx="100806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dirty="0">
                <a:latin typeface="Verdana" panose="020B0604030504040204" pitchFamily="34" charset="0"/>
                <a:ea typeface="黑体" panose="02010609060101010101" pitchFamily="49" charset="-122"/>
              </a:rPr>
              <a:t>30°</a:t>
            </a:r>
            <a:endParaRPr lang="en-US" altLang="zh-CN" sz="2400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34837" name="Rectangle 22"/>
          <p:cNvSpPr/>
          <p:nvPr/>
        </p:nvSpPr>
        <p:spPr>
          <a:xfrm>
            <a:off x="2124075" y="5876925"/>
            <a:ext cx="287338" cy="4318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/>
          <a:p>
            <a:pPr algn="ctr"/>
            <a:endParaRPr lang="zh-CN" altLang="en-US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34838" name="Rectangle 23"/>
          <p:cNvSpPr/>
          <p:nvPr/>
        </p:nvSpPr>
        <p:spPr>
          <a:xfrm>
            <a:off x="2124075" y="5949950"/>
            <a:ext cx="431800" cy="1428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34839" name="Rectangle 24"/>
          <p:cNvSpPr/>
          <p:nvPr/>
        </p:nvSpPr>
        <p:spPr>
          <a:xfrm>
            <a:off x="2051050" y="6021388"/>
            <a:ext cx="360363" cy="287337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34840" name="Rectangle 25"/>
          <p:cNvSpPr/>
          <p:nvPr/>
        </p:nvSpPr>
        <p:spPr>
          <a:xfrm>
            <a:off x="2843213" y="6308725"/>
            <a:ext cx="433387" cy="2159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ctr" anchorCtr="0"/>
          <a:p>
            <a:pPr algn="ctr"/>
            <a:endParaRPr lang="zh-CN" altLang="en-US" dirty="0">
              <a:latin typeface="Verdana" panose="020B060403050404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4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4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4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44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4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4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4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44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44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 animBg="1"/>
      <p:bldP spid="44035" grpId="0" animBg="1"/>
      <p:bldP spid="44037" grpId="0"/>
      <p:bldP spid="44047" grpId="0"/>
      <p:bldP spid="44051" grpId="0"/>
      <p:bldP spid="44052" grpId="0"/>
      <p:bldP spid="4405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5058" name="Picture 2" descr="u=3816121802,299306378&amp;gp=0"/>
          <p:cNvPicPr>
            <a:picLocks noChangeAspect="1"/>
          </p:cNvPicPr>
          <p:nvPr/>
        </p:nvPicPr>
        <p:blipFill>
          <a:blip r:embed="rId1">
            <a:clrChange>
              <a:clrFrom>
                <a:srgbClr val="E8EEFE"/>
              </a:clrFrom>
              <a:clrTo>
                <a:srgbClr val="E8E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70588" y="3140075"/>
            <a:ext cx="806450" cy="3603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5842" name="Picture 4" descr="00104">
            <a:hlinkClick r:id="rId2"/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A5B7C5"/>
              </a:clrFrom>
              <a:clrTo>
                <a:srgbClr val="A5B7C5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753350" y="1916113"/>
            <a:ext cx="935038" cy="342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43" name="Line 5"/>
          <p:cNvSpPr/>
          <p:nvPr/>
        </p:nvSpPr>
        <p:spPr>
          <a:xfrm>
            <a:off x="6024563" y="1700213"/>
            <a:ext cx="0" cy="1800225"/>
          </a:xfrm>
          <a:prstGeom prst="line">
            <a:avLst/>
          </a:prstGeom>
          <a:ln w="28575" cap="flat" cmpd="sng">
            <a:solidFill>
              <a:srgbClr val="990033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 algn="ctr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44" name="Line 6"/>
          <p:cNvSpPr/>
          <p:nvPr/>
        </p:nvSpPr>
        <p:spPr>
          <a:xfrm>
            <a:off x="6011863" y="3500438"/>
            <a:ext cx="2881312" cy="0"/>
          </a:xfrm>
          <a:prstGeom prst="line">
            <a:avLst/>
          </a:prstGeom>
          <a:ln w="38100" cap="flat" cmpd="sng">
            <a:solidFill>
              <a:srgbClr val="990033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 algn="ctr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45" name="Line 7"/>
          <p:cNvSpPr/>
          <p:nvPr/>
        </p:nvSpPr>
        <p:spPr>
          <a:xfrm flipV="1">
            <a:off x="6024563" y="2203450"/>
            <a:ext cx="2089150" cy="1296988"/>
          </a:xfrm>
          <a:prstGeom prst="line">
            <a:avLst/>
          </a:prstGeom>
          <a:ln w="28575" cap="flat" cmpd="sng">
            <a:solidFill>
              <a:srgbClr val="FF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 algn="ctr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46" name="Line 8"/>
          <p:cNvSpPr/>
          <p:nvPr/>
        </p:nvSpPr>
        <p:spPr>
          <a:xfrm flipV="1">
            <a:off x="7588250" y="2203450"/>
            <a:ext cx="503238" cy="1296988"/>
          </a:xfrm>
          <a:prstGeom prst="line">
            <a:avLst/>
          </a:prstGeom>
          <a:ln w="28575" cap="flat" cmpd="sng">
            <a:solidFill>
              <a:srgbClr val="FF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 algn="ctr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47" name="Text Box 9"/>
          <p:cNvSpPr txBox="1"/>
          <p:nvPr/>
        </p:nvSpPr>
        <p:spPr>
          <a:xfrm>
            <a:off x="5808663" y="3429000"/>
            <a:ext cx="504825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0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20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5848" name="Text Box 10"/>
          <p:cNvSpPr txBox="1"/>
          <p:nvPr/>
        </p:nvSpPr>
        <p:spPr>
          <a:xfrm>
            <a:off x="8040688" y="2203450"/>
            <a:ext cx="504825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0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20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5849" name="Text Box 11"/>
          <p:cNvSpPr txBox="1"/>
          <p:nvPr/>
        </p:nvSpPr>
        <p:spPr>
          <a:xfrm>
            <a:off x="7235825" y="3441700"/>
            <a:ext cx="504825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0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en-US" altLang="zh-CN" sz="20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5068" name="Line 12"/>
          <p:cNvSpPr/>
          <p:nvPr/>
        </p:nvSpPr>
        <p:spPr>
          <a:xfrm>
            <a:off x="8085138" y="2203450"/>
            <a:ext cx="0" cy="1296988"/>
          </a:xfrm>
          <a:prstGeom prst="line">
            <a:avLst/>
          </a:prstGeom>
          <a:ln w="28575" cap="flat" cmpd="sng">
            <a:solidFill>
              <a:srgbClr val="0000FF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 anchorCtr="0"/>
          <a:p>
            <a:pPr algn="ctr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5069" name="Text Box 13"/>
          <p:cNvSpPr txBox="1"/>
          <p:nvPr/>
        </p:nvSpPr>
        <p:spPr>
          <a:xfrm>
            <a:off x="7926388" y="3443288"/>
            <a:ext cx="647700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000" dirty="0"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endParaRPr lang="en-US" altLang="zh-CN" sz="20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5070" name="Freeform 14"/>
          <p:cNvSpPr/>
          <p:nvPr/>
        </p:nvSpPr>
        <p:spPr>
          <a:xfrm>
            <a:off x="7954963" y="3355975"/>
            <a:ext cx="142875" cy="144463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0" y="0"/>
              </a:cxn>
              <a:cxn ang="0">
                <a:pos x="0" y="2147483647"/>
              </a:cxn>
            </a:cxnLst>
            <a:pathLst>
              <a:path w="90" h="136">
                <a:moveTo>
                  <a:pt x="90" y="0"/>
                </a:moveTo>
                <a:lnTo>
                  <a:pt x="0" y="0"/>
                </a:lnTo>
                <a:lnTo>
                  <a:pt x="0" y="136"/>
                </a:lnTo>
              </a:path>
            </a:pathLst>
          </a:cu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5071" name="Text Box 15"/>
          <p:cNvSpPr txBox="1"/>
          <p:nvPr/>
        </p:nvSpPr>
        <p:spPr>
          <a:xfrm>
            <a:off x="214313" y="714375"/>
            <a:ext cx="8929687" cy="1600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  <a:buSzTx/>
            </a:pPr>
            <a:r>
              <a:rPr lang="zh-CN" altLang="en-US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解：由点</a:t>
            </a:r>
            <a:r>
              <a:rPr lang="en-US" altLang="zh-CN" sz="2800" i="1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作</a:t>
            </a:r>
            <a:r>
              <a:rPr lang="en-US" altLang="zh-CN" sz="2800" i="1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BD</a:t>
            </a:r>
            <a:r>
              <a:rPr lang="zh-CN" altLang="en-US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的垂线交</a:t>
            </a:r>
            <a:r>
              <a:rPr lang="en-US" altLang="zh-CN" sz="2800" i="1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BD</a:t>
            </a:r>
            <a:r>
              <a:rPr lang="zh-CN" altLang="en-US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的延长线于点</a:t>
            </a:r>
            <a:r>
              <a:rPr lang="en-US" altLang="zh-CN" sz="2800" i="1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F</a:t>
            </a:r>
            <a:r>
              <a:rPr lang="zh-CN" altLang="en-US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，垂足为</a:t>
            </a:r>
            <a:r>
              <a:rPr lang="en-US" altLang="zh-CN" sz="2800" i="1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F</a:t>
            </a:r>
            <a:r>
              <a:rPr lang="zh-CN" altLang="en-US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，∠</a:t>
            </a:r>
            <a:r>
              <a:rPr lang="en-US" altLang="zh-CN" sz="2800" i="1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AFD</a:t>
            </a:r>
            <a:r>
              <a:rPr lang="en-US" altLang="zh-CN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=90</a:t>
            </a:r>
            <a:r>
              <a:rPr lang="en-US" altLang="zh-CN" sz="2800" dirty="0">
                <a:solidFill>
                  <a:srgbClr val="002060"/>
                </a:solidFill>
                <a:latin typeface="宋体" panose="02010600030101010101" pitchFamily="2" charset="-122"/>
                <a:ea typeface="黑体" panose="02010609060101010101" pitchFamily="49" charset="-122"/>
              </a:rPr>
              <a:t>°</a:t>
            </a:r>
            <a:endParaRPr lang="en-US" altLang="zh-CN" sz="2800" dirty="0">
              <a:solidFill>
                <a:srgbClr val="002060"/>
              </a:solidFill>
              <a:latin typeface="宋体" panose="02010600030101010101" pitchFamily="2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SzTx/>
            </a:pPr>
            <a:endParaRPr lang="zh-CN" altLang="en-US" sz="2800" dirty="0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5073" name="Text Box 17"/>
          <p:cNvSpPr txBox="1"/>
          <p:nvPr/>
        </p:nvSpPr>
        <p:spPr>
          <a:xfrm>
            <a:off x="0" y="1785938"/>
            <a:ext cx="5545138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  <a:buSzTx/>
            </a:pPr>
            <a:r>
              <a:rPr lang="zh-CN" altLang="en-US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由题意图示可知∠</a:t>
            </a:r>
            <a:r>
              <a:rPr lang="en-US" altLang="zh-CN" sz="2800" i="1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DAF</a:t>
            </a:r>
            <a:r>
              <a:rPr lang="en-US" altLang="zh-CN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=30°</a:t>
            </a:r>
            <a:endParaRPr lang="en-US" altLang="zh-CN" sz="2800" dirty="0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5074" name="Text Box 18"/>
          <p:cNvSpPr txBox="1"/>
          <p:nvPr/>
        </p:nvSpPr>
        <p:spPr>
          <a:xfrm>
            <a:off x="571500" y="2428875"/>
            <a:ext cx="4535488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设</a:t>
            </a:r>
            <a:r>
              <a:rPr lang="en-US" altLang="zh-CN" sz="2800" i="1" dirty="0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DF</a:t>
            </a:r>
            <a:r>
              <a:rPr lang="en-US" altLang="zh-CN" sz="2800" dirty="0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</a:t>
            </a:r>
            <a:r>
              <a:rPr lang="en-US" altLang="zh-CN" sz="2800" i="1" dirty="0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,  </a:t>
            </a:r>
            <a:r>
              <a:rPr lang="en-US" altLang="zh-CN" sz="2800" i="1" dirty="0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en-US" altLang="zh-CN" sz="2800" dirty="0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=2</a:t>
            </a:r>
            <a:r>
              <a:rPr lang="en-US" altLang="zh-CN" sz="2800" i="1" dirty="0">
                <a:solidFill>
                  <a:srgbClr val="00206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endParaRPr lang="en-US" altLang="zh-CN" sz="2800" i="1" dirty="0">
              <a:solidFill>
                <a:srgbClr val="00206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5075" name="Text Box 19"/>
          <p:cNvSpPr txBox="1"/>
          <p:nvPr/>
        </p:nvSpPr>
        <p:spPr>
          <a:xfrm>
            <a:off x="500063" y="3000375"/>
            <a:ext cx="5040312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  <a:buSzTx/>
            </a:pPr>
            <a:r>
              <a:rPr lang="zh-CN" altLang="en-US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则在</a:t>
            </a:r>
            <a:r>
              <a:rPr lang="en-US" altLang="zh-CN" sz="2800" dirty="0" err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Rt△</a:t>
            </a:r>
            <a:r>
              <a:rPr lang="en-US" altLang="zh-CN" sz="2800" i="1" dirty="0" err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ADF</a:t>
            </a:r>
            <a:r>
              <a:rPr lang="zh-CN" altLang="en-US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中，根据勾股定理</a:t>
            </a:r>
            <a:endParaRPr lang="zh-CN" altLang="en-US" sz="2800" dirty="0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45076" name="Object 2"/>
          <p:cNvGraphicFramePr>
            <a:graphicFrameLocks noChangeAspect="1"/>
          </p:cNvGraphicFramePr>
          <p:nvPr/>
        </p:nvGraphicFramePr>
        <p:xfrm>
          <a:off x="428625" y="3571875"/>
          <a:ext cx="5441950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4" imgW="2030095" imgH="255905" progId="Equation.DSMT4">
                  <p:embed/>
                </p:oleObj>
              </mc:Choice>
              <mc:Fallback>
                <p:oleObj name="" r:id="rId4" imgW="2030095" imgH="255905" progId="Equation.DSMT4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5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28625" y="3571875"/>
                        <a:ext cx="5441950" cy="7143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077" name="Text Box 21"/>
          <p:cNvSpPr txBox="1"/>
          <p:nvPr/>
        </p:nvSpPr>
        <p:spPr>
          <a:xfrm>
            <a:off x="357188" y="4214813"/>
            <a:ext cx="2736850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  <a:buSzTx/>
            </a:pPr>
            <a:r>
              <a:rPr lang="zh-CN" altLang="en-US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</a:t>
            </a:r>
            <a:r>
              <a:rPr lang="en-US" altLang="zh-CN" sz="2800" dirty="0" err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Rt△</a:t>
            </a:r>
            <a:r>
              <a:rPr lang="en-US" altLang="zh-CN" sz="2800" i="1" dirty="0" err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ABF</a:t>
            </a:r>
            <a:r>
              <a:rPr lang="zh-CN" altLang="en-US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中，</a:t>
            </a:r>
            <a:endParaRPr lang="zh-CN" altLang="en-US" sz="2800" dirty="0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45078" name="Object 3"/>
          <p:cNvGraphicFramePr>
            <a:graphicFrameLocks noChangeAspect="1"/>
          </p:cNvGraphicFramePr>
          <p:nvPr/>
        </p:nvGraphicFramePr>
        <p:xfrm>
          <a:off x="571500" y="4714875"/>
          <a:ext cx="2232025" cy="823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6" imgW="852170" imgH="302260" progId="Equation.DSMT4">
                  <p:embed/>
                </p:oleObj>
              </mc:Choice>
              <mc:Fallback>
                <p:oleObj name="" r:id="rId6" imgW="852170" imgH="302260" progId="Equation.DSMT4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7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71500" y="4714875"/>
                        <a:ext cx="2232025" cy="8239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079" name="Object 4"/>
          <p:cNvGraphicFramePr>
            <a:graphicFrameLocks noChangeAspect="1"/>
          </p:cNvGraphicFramePr>
          <p:nvPr/>
        </p:nvGraphicFramePr>
        <p:xfrm>
          <a:off x="571500" y="5572125"/>
          <a:ext cx="2232025" cy="973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8" imgW="790575" imgH="333375" progId="Equation.DSMT4">
                  <p:embed/>
                </p:oleObj>
              </mc:Choice>
              <mc:Fallback>
                <p:oleObj name="" r:id="rId8" imgW="790575" imgH="333375" progId="Equation.DSMT4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9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71500" y="5572125"/>
                        <a:ext cx="2232025" cy="973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080" name="Text Box 24"/>
          <p:cNvSpPr txBox="1"/>
          <p:nvPr/>
        </p:nvSpPr>
        <p:spPr>
          <a:xfrm>
            <a:off x="5111750" y="5143500"/>
            <a:ext cx="4032250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  <a:buSzTx/>
            </a:pPr>
            <a:r>
              <a:rPr lang="zh-CN" altLang="en-US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解得</a:t>
            </a:r>
            <a:r>
              <a:rPr lang="en-US" altLang="zh-CN" sz="2800" i="1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x</a:t>
            </a:r>
            <a:r>
              <a:rPr lang="en-US" altLang="zh-CN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=6</a:t>
            </a:r>
            <a:endParaRPr lang="en-US" altLang="zh-CN" sz="2800" dirty="0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45081" name="Object 5"/>
          <p:cNvGraphicFramePr>
            <a:graphicFrameLocks noChangeAspect="1"/>
          </p:cNvGraphicFramePr>
          <p:nvPr/>
        </p:nvGraphicFramePr>
        <p:xfrm>
          <a:off x="5000625" y="5572125"/>
          <a:ext cx="360045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10" imgW="1108075" imgH="170180" progId="Equation.DSMT4">
                  <p:embed/>
                </p:oleObj>
              </mc:Choice>
              <mc:Fallback>
                <p:oleObj name="" r:id="rId10" imgW="1108075" imgH="170180" progId="Equation.DSMT4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11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000625" y="5572125"/>
                        <a:ext cx="3600450" cy="593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082" name="Text Box 26"/>
          <p:cNvSpPr txBox="1"/>
          <p:nvPr/>
        </p:nvSpPr>
        <p:spPr>
          <a:xfrm>
            <a:off x="4786313" y="6143625"/>
            <a:ext cx="414337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  <a:buSzTx/>
            </a:pPr>
            <a:r>
              <a:rPr lang="en-US" altLang="zh-CN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10.4 &gt; 8</a:t>
            </a:r>
            <a:r>
              <a:rPr lang="zh-CN" altLang="en-US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没有触礁危险</a:t>
            </a:r>
            <a:endParaRPr lang="zh-CN" altLang="en-US" sz="2800" dirty="0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5084" name="Line 28"/>
          <p:cNvSpPr/>
          <p:nvPr/>
        </p:nvSpPr>
        <p:spPr>
          <a:xfrm>
            <a:off x="7581900" y="1989138"/>
            <a:ext cx="0" cy="1800225"/>
          </a:xfrm>
          <a:prstGeom prst="line">
            <a:avLst/>
          </a:prstGeom>
          <a:ln w="28575" cap="flat" cmpd="sng">
            <a:solidFill>
              <a:srgbClr val="990033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 anchorCtr="0"/>
          <a:p>
            <a:pPr algn="ctr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5085" name="AutoShape 29"/>
          <p:cNvSpPr>
            <a:spLocks noChangeArrowheads="1"/>
          </p:cNvSpPr>
          <p:nvPr/>
        </p:nvSpPr>
        <p:spPr bwMode="auto">
          <a:xfrm>
            <a:off x="7596188" y="4221163"/>
            <a:ext cx="792163" cy="431800"/>
          </a:xfrm>
          <a:prstGeom prst="wedgeRectCallout">
            <a:avLst>
              <a:gd name="adj1" fmla="val -45991"/>
              <a:gd name="adj2" fmla="val -303310"/>
            </a:avLst>
          </a:prstGeom>
          <a:gradFill rotWithShape="1">
            <a:gsLst>
              <a:gs pos="0">
                <a:schemeClr val="folHlink"/>
              </a:gs>
              <a:gs pos="50000">
                <a:schemeClr val="bg1"/>
              </a:gs>
              <a:gs pos="100000">
                <a:schemeClr val="folHlink"/>
              </a:gs>
            </a:gsLst>
            <a:lin ang="5400000" scaled="1"/>
          </a:gradFill>
          <a:ln w="9525">
            <a:solidFill>
              <a:schemeClr val="folHlink"/>
            </a:solidFill>
            <a:miter lim="800000"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30°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5866" name="Freeform 30"/>
          <p:cNvSpPr/>
          <p:nvPr/>
        </p:nvSpPr>
        <p:spPr>
          <a:xfrm>
            <a:off x="6011863" y="3032125"/>
            <a:ext cx="360362" cy="252413"/>
          </a:xfrm>
          <a:custGeom>
            <a:avLst/>
            <a:gdLst/>
            <a:ahLst/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227" h="159">
                <a:moveTo>
                  <a:pt x="0" y="23"/>
                </a:moveTo>
                <a:cubicBezTo>
                  <a:pt x="49" y="11"/>
                  <a:pt x="98" y="0"/>
                  <a:pt x="136" y="23"/>
                </a:cubicBezTo>
                <a:cubicBezTo>
                  <a:pt x="174" y="46"/>
                  <a:pt x="200" y="102"/>
                  <a:pt x="227" y="159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5867" name="Text Box 31"/>
          <p:cNvSpPr txBox="1"/>
          <p:nvPr/>
        </p:nvSpPr>
        <p:spPr>
          <a:xfrm>
            <a:off x="6084888" y="2744788"/>
            <a:ext cx="720725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000" dirty="0">
                <a:latin typeface="Times New Roman" panose="02020603050405020304" pitchFamily="18" charset="0"/>
                <a:ea typeface="黑体" panose="02010609060101010101" pitchFamily="49" charset="-122"/>
              </a:rPr>
              <a:t>60°</a:t>
            </a:r>
            <a:endParaRPr lang="en-US" altLang="zh-CN" sz="20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45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45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45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5723E-6 L 0.11788 -3.75723E-6 " pathEditMode="relative" ptsTypes="AA">
                                      <p:cBhvr>
                                        <p:cTn id="23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45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45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45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45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8" dur="500"/>
                                        <p:tgtEl>
                                          <p:spTgt spid="45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2000"/>
                                        <p:tgtEl>
                                          <p:spTgt spid="45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8" dur="500"/>
                                        <p:tgtEl>
                                          <p:spTgt spid="45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3" dur="2000"/>
                                        <p:tgtEl>
                                          <p:spTgt spid="45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2000"/>
                                        <p:tgtEl>
                                          <p:spTgt spid="45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3" dur="500"/>
                                        <p:tgtEl>
                                          <p:spTgt spid="45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8" dur="2000"/>
                                        <p:tgtEl>
                                          <p:spTgt spid="45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3" dur="500"/>
                                        <p:tgtEl>
                                          <p:spTgt spid="45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9" grpId="0"/>
      <p:bldP spid="45071" grpId="0"/>
      <p:bldP spid="45073" grpId="0"/>
      <p:bldP spid="45074" grpId="0"/>
      <p:bldP spid="45075" grpId="0"/>
      <p:bldP spid="45077" grpId="0"/>
      <p:bldP spid="45080" grpId="0"/>
      <p:bldP spid="45082" grpId="0"/>
      <p:bldP spid="4508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Text Box 2"/>
          <p:cNvSpPr txBox="1"/>
          <p:nvPr/>
        </p:nvSpPr>
        <p:spPr>
          <a:xfrm>
            <a:off x="395288" y="214313"/>
            <a:ext cx="8748712" cy="201136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  <a:buSzTx/>
            </a:pP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例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3. </a:t>
            </a:r>
            <a:r>
              <a:rPr lang="zh-CN" altLang="en-US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如图，拦水坝的横断面为梯形</a:t>
            </a:r>
            <a:r>
              <a:rPr lang="en-US" altLang="zh-CN" sz="2800" i="1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ABCD</a:t>
            </a:r>
            <a:r>
              <a:rPr lang="zh-CN" altLang="en-US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（图中</a:t>
            </a:r>
            <a:r>
              <a:rPr lang="en-US" altLang="zh-CN" sz="2800" dirty="0" err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i</a:t>
            </a:r>
            <a:r>
              <a:rPr lang="en-US" altLang="zh-CN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=1:3</a:t>
            </a:r>
            <a:r>
              <a:rPr lang="zh-CN" altLang="en-US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是指坡面的铅直高度</a:t>
            </a:r>
            <a:r>
              <a:rPr lang="en-US" altLang="zh-CN" sz="2800" i="1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DE</a:t>
            </a:r>
            <a:r>
              <a:rPr lang="zh-CN" altLang="en-US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与水平宽度</a:t>
            </a:r>
            <a:r>
              <a:rPr lang="en-US" altLang="zh-CN" sz="2800" i="1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CE</a:t>
            </a:r>
            <a:r>
              <a:rPr lang="zh-CN" altLang="en-US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的比），根据图中数据求：（</a:t>
            </a:r>
            <a:r>
              <a:rPr lang="en-US" altLang="zh-CN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）坡角</a:t>
            </a:r>
            <a:r>
              <a:rPr lang="en-US" altLang="zh-CN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el-GR" altLang="zh-CN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β</a:t>
            </a:r>
            <a:r>
              <a:rPr lang="en-US" altLang="zh-CN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;</a:t>
            </a:r>
            <a:endParaRPr lang="en-US" altLang="zh-CN" sz="2800" dirty="0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  <a:buSzTx/>
            </a:pPr>
            <a:r>
              <a:rPr lang="zh-CN" altLang="en-US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（</a:t>
            </a:r>
            <a:r>
              <a:rPr lang="en-US" altLang="zh-CN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）斜坡</a:t>
            </a:r>
            <a:r>
              <a:rPr lang="en-US" altLang="zh-CN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AB</a:t>
            </a:r>
            <a:r>
              <a:rPr lang="zh-CN" altLang="en-US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的长（精确到</a:t>
            </a:r>
            <a:r>
              <a:rPr lang="en-US" altLang="zh-CN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0.1m</a:t>
            </a:r>
            <a:r>
              <a:rPr lang="zh-CN" altLang="en-US" sz="28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l-GR" sz="2800" dirty="0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" name="Group 3"/>
          <p:cNvGrpSpPr/>
          <p:nvPr/>
        </p:nvGrpSpPr>
        <p:grpSpPr>
          <a:xfrm>
            <a:off x="3643313" y="2857500"/>
            <a:ext cx="5686425" cy="1928813"/>
            <a:chOff x="1522" y="2228"/>
            <a:chExt cx="3309" cy="953"/>
          </a:xfrm>
        </p:grpSpPr>
        <p:sp>
          <p:nvSpPr>
            <p:cNvPr id="37891" name="Freeform 4"/>
            <p:cNvSpPr/>
            <p:nvPr/>
          </p:nvSpPr>
          <p:spPr>
            <a:xfrm>
              <a:off x="1746" y="2432"/>
              <a:ext cx="2813" cy="545"/>
            </a:xfrm>
            <a:custGeom>
              <a:avLst/>
              <a:gdLst/>
              <a:ahLst/>
              <a:cxnLst>
                <a:cxn ang="0">
                  <a:pos x="91" y="499"/>
                </a:cxn>
                <a:cxn ang="0">
                  <a:pos x="862" y="0"/>
                </a:cxn>
                <a:cxn ang="0">
                  <a:pos x="1225" y="0"/>
                </a:cxn>
                <a:cxn ang="0">
                  <a:pos x="2813" y="545"/>
                </a:cxn>
                <a:cxn ang="0">
                  <a:pos x="0" y="545"/>
                </a:cxn>
                <a:cxn ang="0">
                  <a:pos x="91" y="499"/>
                </a:cxn>
              </a:cxnLst>
              <a:pathLst>
                <a:path w="2813" h="545">
                  <a:moveTo>
                    <a:pt x="91" y="499"/>
                  </a:moveTo>
                  <a:lnTo>
                    <a:pt x="862" y="0"/>
                  </a:lnTo>
                  <a:lnTo>
                    <a:pt x="1225" y="0"/>
                  </a:lnTo>
                  <a:lnTo>
                    <a:pt x="2813" y="545"/>
                  </a:lnTo>
                  <a:lnTo>
                    <a:pt x="0" y="545"/>
                  </a:lnTo>
                  <a:lnTo>
                    <a:pt x="91" y="499"/>
                  </a:lnTo>
                  <a:close/>
                </a:path>
              </a:pathLst>
            </a:custGeom>
            <a:solidFill>
              <a:srgbClr val="FF6600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7892" name="Line 5"/>
            <p:cNvSpPr/>
            <p:nvPr/>
          </p:nvSpPr>
          <p:spPr>
            <a:xfrm>
              <a:off x="2608" y="2432"/>
              <a:ext cx="0" cy="544"/>
            </a:xfrm>
            <a:prstGeom prst="line">
              <a:avLst/>
            </a:prstGeom>
            <a:ln w="28575" cap="flat" cmpd="sng">
              <a:solidFill>
                <a:srgbClr val="990033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pPr algn="ctr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7893" name="Line 6"/>
            <p:cNvSpPr/>
            <p:nvPr/>
          </p:nvSpPr>
          <p:spPr>
            <a:xfrm>
              <a:off x="2971" y="2432"/>
              <a:ext cx="0" cy="544"/>
            </a:xfrm>
            <a:prstGeom prst="line">
              <a:avLst/>
            </a:prstGeom>
            <a:ln w="28575" cap="flat" cmpd="sng">
              <a:solidFill>
                <a:srgbClr val="990033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pPr algn="ctr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7894" name="Text Box 7"/>
            <p:cNvSpPr txBox="1"/>
            <p:nvPr/>
          </p:nvSpPr>
          <p:spPr>
            <a:xfrm>
              <a:off x="1564" y="2863"/>
              <a:ext cx="31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20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en-US" altLang="zh-CN" sz="20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37895" name="Text Box 8"/>
            <p:cNvSpPr txBox="1"/>
            <p:nvPr/>
          </p:nvSpPr>
          <p:spPr>
            <a:xfrm>
              <a:off x="2517" y="2228"/>
              <a:ext cx="31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20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en-US" altLang="zh-CN" sz="20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37896" name="Text Box 9"/>
            <p:cNvSpPr txBox="1"/>
            <p:nvPr/>
          </p:nvSpPr>
          <p:spPr>
            <a:xfrm>
              <a:off x="2880" y="2228"/>
              <a:ext cx="31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20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endParaRPr lang="en-US" altLang="zh-CN" sz="20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37897" name="Text Box 10"/>
            <p:cNvSpPr txBox="1"/>
            <p:nvPr/>
          </p:nvSpPr>
          <p:spPr>
            <a:xfrm>
              <a:off x="2450" y="2931"/>
              <a:ext cx="31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20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F</a:t>
              </a:r>
              <a:endParaRPr lang="en-US" altLang="zh-CN" sz="20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37898" name="Text Box 11"/>
            <p:cNvSpPr txBox="1"/>
            <p:nvPr/>
          </p:nvSpPr>
          <p:spPr>
            <a:xfrm>
              <a:off x="2834" y="2931"/>
              <a:ext cx="31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20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E</a:t>
              </a:r>
              <a:endParaRPr lang="en-US" altLang="zh-CN" sz="20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37899" name="Text Box 12"/>
            <p:cNvSpPr txBox="1"/>
            <p:nvPr/>
          </p:nvSpPr>
          <p:spPr>
            <a:xfrm>
              <a:off x="4513" y="2863"/>
              <a:ext cx="318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20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en-US" altLang="zh-CN" sz="20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37900" name="Text Box 13"/>
            <p:cNvSpPr txBox="1"/>
            <p:nvPr/>
          </p:nvSpPr>
          <p:spPr>
            <a:xfrm>
              <a:off x="2520" y="2616"/>
              <a:ext cx="408" cy="22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2400" dirty="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6m</a:t>
              </a:r>
              <a:endPara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37901" name="Text Box 14"/>
            <p:cNvSpPr txBox="1"/>
            <p:nvPr/>
          </p:nvSpPr>
          <p:spPr>
            <a:xfrm>
              <a:off x="1837" y="2776"/>
              <a:ext cx="318" cy="25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>
                <a:spcBef>
                  <a:spcPct val="50000"/>
                </a:spcBef>
              </a:pPr>
              <a:r>
                <a:rPr lang="el-GR" altLang="zh-CN" sz="2800" i="1" dirty="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α</a:t>
              </a:r>
              <a:endParaRPr lang="el-GR" altLang="zh-CN" sz="2800" i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37902" name="Text Box 15"/>
            <p:cNvSpPr txBox="1"/>
            <p:nvPr/>
          </p:nvSpPr>
          <p:spPr>
            <a:xfrm>
              <a:off x="3923" y="2763"/>
              <a:ext cx="318" cy="25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>
                <a:spcBef>
                  <a:spcPct val="50000"/>
                </a:spcBef>
              </a:pPr>
              <a:r>
                <a:rPr lang="el-GR" altLang="zh-CN" sz="2800" i="1" dirty="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β</a:t>
              </a:r>
              <a:endParaRPr lang="el-GR" altLang="zh-CN" sz="2800" i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37903" name="Text Box 16"/>
            <p:cNvSpPr txBox="1"/>
            <p:nvPr/>
          </p:nvSpPr>
          <p:spPr>
            <a:xfrm>
              <a:off x="3560" y="2432"/>
              <a:ext cx="635" cy="25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i</a:t>
              </a: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=1:3</a:t>
              </a:r>
              <a:endPara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37904" name="Text Box 17"/>
            <p:cNvSpPr txBox="1"/>
            <p:nvPr/>
          </p:nvSpPr>
          <p:spPr>
            <a:xfrm>
              <a:off x="1522" y="2546"/>
              <a:ext cx="861" cy="25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i</a:t>
              </a: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=1:1.5</a:t>
              </a:r>
              <a:endPara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37906" name="Text Box 18"/>
          <p:cNvSpPr txBox="1"/>
          <p:nvPr/>
        </p:nvSpPr>
        <p:spPr>
          <a:xfrm>
            <a:off x="179388" y="2133600"/>
            <a:ext cx="7250112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  <a:buSzTx/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解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：（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1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）在</a:t>
            </a:r>
            <a:r>
              <a:rPr lang="en-US" altLang="zh-CN" sz="2800" dirty="0" err="1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Rt△AFB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中，∠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AFB=90°</a:t>
            </a:r>
            <a:endParaRPr lang="en-US" altLang="zh-CN" sz="2800" dirty="0">
              <a:latin typeface="宋体" panose="02010600030101010101" pitchFamily="2" charset="-122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graphicFrame>
        <p:nvGraphicFramePr>
          <p:cNvPr id="37907" name="Object 2"/>
          <p:cNvGraphicFramePr>
            <a:graphicFrameLocks noChangeAspect="1"/>
          </p:cNvGraphicFramePr>
          <p:nvPr/>
        </p:nvGraphicFramePr>
        <p:xfrm>
          <a:off x="1357313" y="2714625"/>
          <a:ext cx="3024187" cy="87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1" imgW="1358900" imgH="393700" progId="Equation.DSMT4">
                  <p:embed/>
                </p:oleObj>
              </mc:Choice>
              <mc:Fallback>
                <p:oleObj name="" r:id="rId1" imgW="1358900" imgH="393700" progId="Equation.DSMT4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357313" y="2714625"/>
                        <a:ext cx="3024187" cy="876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908" name="Object 3"/>
          <p:cNvGraphicFramePr>
            <a:graphicFrameLocks noChangeAspect="1"/>
          </p:cNvGraphicFramePr>
          <p:nvPr/>
        </p:nvGraphicFramePr>
        <p:xfrm>
          <a:off x="1428750" y="3714750"/>
          <a:ext cx="1368425" cy="465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3" imgW="596900" imgH="203200" progId="Equation.DSMT4">
                  <p:embed/>
                </p:oleObj>
              </mc:Choice>
              <mc:Fallback>
                <p:oleObj name="" r:id="rId3" imgW="596900" imgH="203200" progId="Equation.DSMT4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28750" y="3714750"/>
                        <a:ext cx="1368425" cy="465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909" name="Text Box 21"/>
          <p:cNvSpPr txBox="1"/>
          <p:nvPr/>
        </p:nvSpPr>
        <p:spPr>
          <a:xfrm>
            <a:off x="500063" y="4572000"/>
            <a:ext cx="614362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        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在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Rt△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CDE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中，∠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CED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=90°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graphicFrame>
        <p:nvGraphicFramePr>
          <p:cNvPr id="37910" name="Object 4"/>
          <p:cNvGraphicFramePr>
            <a:graphicFrameLocks noChangeAspect="1"/>
          </p:cNvGraphicFramePr>
          <p:nvPr/>
        </p:nvGraphicFramePr>
        <p:xfrm>
          <a:off x="1500188" y="5214938"/>
          <a:ext cx="2581275" cy="769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5" imgW="1320800" imgH="393700" progId="Equation.DSMT4">
                  <p:embed/>
                </p:oleObj>
              </mc:Choice>
              <mc:Fallback>
                <p:oleObj name="" r:id="rId5" imgW="1320800" imgH="393700" progId="Equation.DSMT4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00188" y="5214938"/>
                        <a:ext cx="2581275" cy="7699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911" name="Object 5"/>
          <p:cNvGraphicFramePr>
            <a:graphicFrameLocks noChangeAspect="1"/>
          </p:cNvGraphicFramePr>
          <p:nvPr/>
        </p:nvGraphicFramePr>
        <p:xfrm>
          <a:off x="1571625" y="6000750"/>
          <a:ext cx="1368425" cy="522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7" imgW="596900" imgH="228600" progId="Equation.DSMT4">
                  <p:embed/>
                </p:oleObj>
              </mc:Choice>
              <mc:Fallback>
                <p:oleObj name="" r:id="rId7" imgW="596900" imgH="228600" progId="Equation.DSMT4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71625" y="6000750"/>
                        <a:ext cx="1368425" cy="5222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 Box 18"/>
          <p:cNvSpPr txBox="1"/>
          <p:nvPr/>
        </p:nvSpPr>
        <p:spPr>
          <a:xfrm>
            <a:off x="3779838" y="5876925"/>
            <a:ext cx="3284537" cy="5207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  <a:buSzTx/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（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）</a:t>
            </a:r>
            <a:r>
              <a:rPr lang="en-US" altLang="zh-CN" sz="2800" dirty="0" err="1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AB</a:t>
            </a:r>
            <a:r>
              <a:rPr lang="zh-CN" altLang="en-US" sz="2800">
                <a:latin typeface="Verdana" panose="020B0604030504040204" pitchFamily="34" charset="0"/>
                <a:ea typeface="黑体" panose="02010609060101010101" pitchFamily="49" charset="-122"/>
                <a:sym typeface="宋体" panose="02010600030101010101" pitchFamily="2" charset="-122"/>
              </a:rPr>
              <a:t>≈</a:t>
            </a:r>
            <a:r>
              <a:rPr lang="en-US" altLang="zh-CN" sz="2800" dirty="0" err="1"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10.8m</a:t>
            </a:r>
            <a:endParaRPr lang="en-US" altLang="zh-CN" sz="2800" dirty="0" err="1">
              <a:latin typeface="宋体" panose="02010600030101010101" pitchFamily="2" charset="-122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37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37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37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37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37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500"/>
                                        <p:tgtEl>
                                          <p:spTgt spid="37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  <p:bldP spid="37906" grpId="0"/>
      <p:bldP spid="37909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8914" name="Rectangle 2"/>
          <p:cNvSpPr>
            <a:spLocks noGrp="1" noRot="1"/>
          </p:cNvSpPr>
          <p:nvPr>
            <p:ph idx="1"/>
          </p:nvPr>
        </p:nvSpPr>
        <p:spPr>
          <a:xfrm>
            <a:off x="323850" y="1628775"/>
            <a:ext cx="8229600" cy="4525963"/>
          </a:xfrm>
          <a:ln/>
        </p:spPr>
        <p:txBody>
          <a:bodyPr wrap="square" lIns="91440" tIns="45720" rIns="91440" bIns="45720" anchor="t" anchorCtr="0"/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zh-CN" b="1" dirty="0"/>
              <a:t>         1.</a:t>
            </a:r>
            <a:r>
              <a:rPr lang="zh-CN" altLang="en-US" b="1" dirty="0"/>
              <a:t>在解直角三角形及应用时经常接触到的一些概念</a:t>
            </a:r>
            <a:r>
              <a:rPr lang="en-US" altLang="zh-CN" b="1" dirty="0"/>
              <a:t>(</a:t>
            </a:r>
            <a:r>
              <a:rPr lang="zh-CN" altLang="en-US" b="1" dirty="0"/>
              <a:t>方位角</a:t>
            </a:r>
            <a:r>
              <a:rPr lang="en-US" altLang="zh-CN" b="1" dirty="0"/>
              <a:t>;</a:t>
            </a:r>
            <a:r>
              <a:rPr lang="zh-CN" altLang="en-US" b="1" dirty="0"/>
              <a:t>坡度、坡角等</a:t>
            </a:r>
            <a:r>
              <a:rPr lang="en-US" altLang="zh-CN" b="1" dirty="0"/>
              <a:t>)</a:t>
            </a:r>
            <a:endParaRPr lang="en-US" altLang="zh-CN" b="1" dirty="0"/>
          </a:p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zh-CN" b="1" dirty="0"/>
              <a:t>         </a:t>
            </a:r>
            <a:endParaRPr lang="en-US" altLang="zh-CN" b="1" dirty="0"/>
          </a:p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zh-CN" b="1" dirty="0"/>
              <a:t>        2.</a:t>
            </a:r>
            <a:r>
              <a:rPr lang="zh-CN" altLang="en-US" b="1" dirty="0"/>
              <a:t>实际问题向数学模型的转化 </a:t>
            </a:r>
            <a:endParaRPr lang="zh-CN" altLang="en-US" b="1" dirty="0"/>
          </a:p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zh-CN" altLang="en-US" b="1" dirty="0"/>
              <a:t>              </a:t>
            </a:r>
            <a:r>
              <a:rPr lang="en-US" altLang="zh-CN" b="1" dirty="0"/>
              <a:t>(</a:t>
            </a:r>
            <a:r>
              <a:rPr lang="zh-CN" altLang="en-US" b="1" dirty="0"/>
              <a:t>解直角三角形</a:t>
            </a:r>
            <a:r>
              <a:rPr lang="en-US" altLang="zh-CN" b="1" dirty="0"/>
              <a:t>)</a:t>
            </a:r>
            <a:endParaRPr lang="en-US" altLang="zh-CN" b="1" dirty="0"/>
          </a:p>
          <a:p>
            <a:pPr eaLnBrk="1" hangingPunct="1"/>
            <a:endParaRPr lang="en-US" altLang="zh-CN" b="1" dirty="0"/>
          </a:p>
        </p:txBody>
      </p:sp>
      <p:sp>
        <p:nvSpPr>
          <p:cNvPr id="38915" name="WordArt 3"/>
          <p:cNvSpPr>
            <a:spLocks noTextEdit="1"/>
          </p:cNvSpPr>
          <p:nvPr/>
        </p:nvSpPr>
        <p:spPr>
          <a:xfrm>
            <a:off x="3132138" y="549275"/>
            <a:ext cx="2592387" cy="884238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/>
          </a:bodyPr>
          <a:p>
            <a:pPr algn="ctr"/>
            <a:r>
              <a:rPr lang="zh-CN" altLang="en-US" sz="3600" b="1" spc="-360">
                <a:ln w="12700" cap="flat" cmpd="sng">
                  <a:solidFill>
                    <a:srgbClr val="000099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知识小结</a:t>
            </a:r>
            <a:endParaRPr lang="zh-CN" altLang="en-US" sz="3600" b="1" spc="-360">
              <a:ln w="12700" cap="flat" cmpd="sng">
                <a:solidFill>
                  <a:srgbClr val="000099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charRg st="0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4">
                                            <p:txEl>
                                              <p:charRg st="0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4">
                                            <p:txEl>
                                              <p:charRg st="0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charRg st="45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914">
                                            <p:txEl>
                                              <p:charRg st="45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914">
                                            <p:txEl>
                                              <p:charRg st="45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charRg st="55" end="7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914">
                                            <p:txEl>
                                              <p:charRg st="55" end="7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914">
                                            <p:txEl>
                                              <p:charRg st="55" end="7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>
                                            <p:txEl>
                                              <p:charRg st="79" end="10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914">
                                            <p:txEl>
                                              <p:charRg st="79" end="10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8914">
                                            <p:txEl>
                                              <p:charRg st="79" end="10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ppt_086">
  <a:themeElements>
    <a:clrScheme name="1_ppt_086 1">
      <a:dk1>
        <a:srgbClr val="000000"/>
      </a:dk1>
      <a:lt1>
        <a:srgbClr val="FFFFFF"/>
      </a:lt1>
      <a:dk2>
        <a:srgbClr val="006270"/>
      </a:dk2>
      <a:lt2>
        <a:srgbClr val="FBFEC6"/>
      </a:lt2>
      <a:accent1>
        <a:srgbClr val="A0C435"/>
      </a:accent1>
      <a:accent2>
        <a:srgbClr val="F29F26"/>
      </a:accent2>
      <a:accent3>
        <a:srgbClr val="FFFFFF"/>
      </a:accent3>
      <a:accent4>
        <a:srgbClr val="000000"/>
      </a:accent4>
      <a:accent5>
        <a:srgbClr val="CDDEAE"/>
      </a:accent5>
      <a:accent6>
        <a:srgbClr val="DB9021"/>
      </a:accent6>
      <a:hlink>
        <a:srgbClr val="64C143"/>
      </a:hlink>
      <a:folHlink>
        <a:srgbClr val="9A9A9A"/>
      </a:folHlink>
    </a:clrScheme>
    <a:fontScheme name="1_ppt_086">
      <a:majorFont>
        <a:latin typeface="Verdana"/>
        <a:ea typeface="宋体"/>
        <a:cs typeface=""/>
      </a:majorFont>
      <a:minorFont>
        <a:latin typeface="Verdan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ctr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4400" b="1" i="0" u="none" strike="noStrike" cap="none" normalizeH="0" baseline="0" smtClean="0">
            <a:ln>
              <a:noFill/>
            </a:ln>
            <a:solidFill>
              <a:srgbClr val="0000FF"/>
            </a:solidFill>
            <a:effectLst/>
            <a:latin typeface="Verdana" panose="020B0604030504040204" pitchFamily="34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ctr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4400" b="1" i="0" u="none" strike="noStrike" cap="none" normalizeH="0" baseline="0" smtClean="0">
            <a:ln>
              <a:noFill/>
            </a:ln>
            <a:solidFill>
              <a:srgbClr val="0000FF"/>
            </a:solidFill>
            <a:effectLst/>
            <a:latin typeface="Verdana" panose="020B0604030504040204" pitchFamily="34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1_ppt_086 1">
        <a:dk1>
          <a:srgbClr val="000000"/>
        </a:dk1>
        <a:lt1>
          <a:srgbClr val="FFFFFF"/>
        </a:lt1>
        <a:dk2>
          <a:srgbClr val="006270"/>
        </a:dk2>
        <a:lt2>
          <a:srgbClr val="FBFEC6"/>
        </a:lt2>
        <a:accent1>
          <a:srgbClr val="A0C435"/>
        </a:accent1>
        <a:accent2>
          <a:srgbClr val="F29F26"/>
        </a:accent2>
        <a:accent3>
          <a:srgbClr val="FFFFFF"/>
        </a:accent3>
        <a:accent4>
          <a:srgbClr val="000000"/>
        </a:accent4>
        <a:accent5>
          <a:srgbClr val="CDDEAE"/>
        </a:accent5>
        <a:accent6>
          <a:srgbClr val="DB9021"/>
        </a:accent6>
        <a:hlink>
          <a:srgbClr val="64C143"/>
        </a:hlink>
        <a:folHlink>
          <a:srgbClr val="9A9A9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pt_086">
  <a:themeElements>
    <a:clrScheme name="ppt_086 1">
      <a:dk1>
        <a:srgbClr val="000000"/>
      </a:dk1>
      <a:lt1>
        <a:srgbClr val="FFFFFF"/>
      </a:lt1>
      <a:dk2>
        <a:srgbClr val="006270"/>
      </a:dk2>
      <a:lt2>
        <a:srgbClr val="FBFEC6"/>
      </a:lt2>
      <a:accent1>
        <a:srgbClr val="A0C435"/>
      </a:accent1>
      <a:accent2>
        <a:srgbClr val="F29F26"/>
      </a:accent2>
      <a:accent3>
        <a:srgbClr val="FFFFFF"/>
      </a:accent3>
      <a:accent4>
        <a:srgbClr val="000000"/>
      </a:accent4>
      <a:accent5>
        <a:srgbClr val="CDDEAE"/>
      </a:accent5>
      <a:accent6>
        <a:srgbClr val="DB9021"/>
      </a:accent6>
      <a:hlink>
        <a:srgbClr val="64C143"/>
      </a:hlink>
      <a:folHlink>
        <a:srgbClr val="9A9A9A"/>
      </a:folHlink>
    </a:clrScheme>
    <a:fontScheme name="ppt_086">
      <a:majorFont>
        <a:latin typeface="Verdana"/>
        <a:ea typeface="宋体"/>
        <a:cs typeface=""/>
      </a:majorFont>
      <a:minorFont>
        <a:latin typeface="Verdan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ctr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4400" b="1" i="0" u="none" strike="noStrike" cap="none" normalizeH="0" baseline="0" smtClean="0">
            <a:ln>
              <a:noFill/>
            </a:ln>
            <a:solidFill>
              <a:srgbClr val="0000FF"/>
            </a:solidFill>
            <a:effectLst/>
            <a:latin typeface="Verdana" panose="020B0604030504040204" pitchFamily="34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ctr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4400" b="1" i="0" u="none" strike="noStrike" cap="none" normalizeH="0" baseline="0" smtClean="0">
            <a:ln>
              <a:noFill/>
            </a:ln>
            <a:solidFill>
              <a:srgbClr val="0000FF"/>
            </a:solidFill>
            <a:effectLst/>
            <a:latin typeface="Verdana" panose="020B0604030504040204" pitchFamily="34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ppt_086 1">
        <a:dk1>
          <a:srgbClr val="000000"/>
        </a:dk1>
        <a:lt1>
          <a:srgbClr val="FFFFFF"/>
        </a:lt1>
        <a:dk2>
          <a:srgbClr val="006270"/>
        </a:dk2>
        <a:lt2>
          <a:srgbClr val="FBFEC6"/>
        </a:lt2>
        <a:accent1>
          <a:srgbClr val="A0C435"/>
        </a:accent1>
        <a:accent2>
          <a:srgbClr val="F29F26"/>
        </a:accent2>
        <a:accent3>
          <a:srgbClr val="FFFFFF"/>
        </a:accent3>
        <a:accent4>
          <a:srgbClr val="000000"/>
        </a:accent4>
        <a:accent5>
          <a:srgbClr val="CDDEAE"/>
        </a:accent5>
        <a:accent6>
          <a:srgbClr val="DB9021"/>
        </a:accent6>
        <a:hlink>
          <a:srgbClr val="64C143"/>
        </a:hlink>
        <a:folHlink>
          <a:srgbClr val="9A9A9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ppt_086">
  <a:themeElements>
    <a:clrScheme name="2_ppt_086 1">
      <a:dk1>
        <a:srgbClr val="000000"/>
      </a:dk1>
      <a:lt1>
        <a:srgbClr val="FFFFFF"/>
      </a:lt1>
      <a:dk2>
        <a:srgbClr val="006270"/>
      </a:dk2>
      <a:lt2>
        <a:srgbClr val="FBFEC6"/>
      </a:lt2>
      <a:accent1>
        <a:srgbClr val="A0C435"/>
      </a:accent1>
      <a:accent2>
        <a:srgbClr val="F29F26"/>
      </a:accent2>
      <a:accent3>
        <a:srgbClr val="FFFFFF"/>
      </a:accent3>
      <a:accent4>
        <a:srgbClr val="000000"/>
      </a:accent4>
      <a:accent5>
        <a:srgbClr val="CDDEAE"/>
      </a:accent5>
      <a:accent6>
        <a:srgbClr val="DB9021"/>
      </a:accent6>
      <a:hlink>
        <a:srgbClr val="64C143"/>
      </a:hlink>
      <a:folHlink>
        <a:srgbClr val="9A9A9A"/>
      </a:folHlink>
    </a:clrScheme>
    <a:fontScheme name="2_ppt_086">
      <a:majorFont>
        <a:latin typeface="Verdana"/>
        <a:ea typeface="宋体"/>
        <a:cs typeface=""/>
      </a:majorFont>
      <a:minorFont>
        <a:latin typeface="Verdan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ctr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4400" b="1" i="0" u="none" strike="noStrike" cap="none" normalizeH="0" baseline="0" smtClean="0">
            <a:ln>
              <a:noFill/>
            </a:ln>
            <a:solidFill>
              <a:srgbClr val="0000FF"/>
            </a:solidFill>
            <a:effectLst/>
            <a:latin typeface="Verdana" panose="020B0604030504040204" pitchFamily="34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ctr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4400" b="1" i="0" u="none" strike="noStrike" cap="none" normalizeH="0" baseline="0" smtClean="0">
            <a:ln>
              <a:noFill/>
            </a:ln>
            <a:solidFill>
              <a:srgbClr val="0000FF"/>
            </a:solidFill>
            <a:effectLst/>
            <a:latin typeface="Verdana" panose="020B0604030504040204" pitchFamily="34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2_ppt_086 1">
        <a:dk1>
          <a:srgbClr val="000000"/>
        </a:dk1>
        <a:lt1>
          <a:srgbClr val="FFFFFF"/>
        </a:lt1>
        <a:dk2>
          <a:srgbClr val="006270"/>
        </a:dk2>
        <a:lt2>
          <a:srgbClr val="FBFEC6"/>
        </a:lt2>
        <a:accent1>
          <a:srgbClr val="A0C435"/>
        </a:accent1>
        <a:accent2>
          <a:srgbClr val="F29F26"/>
        </a:accent2>
        <a:accent3>
          <a:srgbClr val="FFFFFF"/>
        </a:accent3>
        <a:accent4>
          <a:srgbClr val="000000"/>
        </a:accent4>
        <a:accent5>
          <a:srgbClr val="CDDEAE"/>
        </a:accent5>
        <a:accent6>
          <a:srgbClr val="DB9021"/>
        </a:accent6>
        <a:hlink>
          <a:srgbClr val="64C143"/>
        </a:hlink>
        <a:folHlink>
          <a:srgbClr val="9A9A9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ppt_086">
  <a:themeElements>
    <a:clrScheme name="3_ppt_086 1">
      <a:dk1>
        <a:srgbClr val="000000"/>
      </a:dk1>
      <a:lt1>
        <a:srgbClr val="FFFFFF"/>
      </a:lt1>
      <a:dk2>
        <a:srgbClr val="006270"/>
      </a:dk2>
      <a:lt2>
        <a:srgbClr val="FBFEC6"/>
      </a:lt2>
      <a:accent1>
        <a:srgbClr val="A0C435"/>
      </a:accent1>
      <a:accent2>
        <a:srgbClr val="F29F26"/>
      </a:accent2>
      <a:accent3>
        <a:srgbClr val="FFFFFF"/>
      </a:accent3>
      <a:accent4>
        <a:srgbClr val="000000"/>
      </a:accent4>
      <a:accent5>
        <a:srgbClr val="CDDEAE"/>
      </a:accent5>
      <a:accent6>
        <a:srgbClr val="DB9021"/>
      </a:accent6>
      <a:hlink>
        <a:srgbClr val="64C143"/>
      </a:hlink>
      <a:folHlink>
        <a:srgbClr val="9A9A9A"/>
      </a:folHlink>
    </a:clrScheme>
    <a:fontScheme name="3_ppt_086">
      <a:majorFont>
        <a:latin typeface="Verdana"/>
        <a:ea typeface="宋体"/>
        <a:cs typeface=""/>
      </a:majorFont>
      <a:minorFont>
        <a:latin typeface="Verdan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ctr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4400" b="1" i="0" u="none" strike="noStrike" cap="none" normalizeH="0" baseline="0" smtClean="0">
            <a:ln>
              <a:noFill/>
            </a:ln>
            <a:solidFill>
              <a:srgbClr val="0000FF"/>
            </a:solidFill>
            <a:effectLst/>
            <a:latin typeface="Verdana" panose="020B0604030504040204" pitchFamily="34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ctr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4400" b="1" i="0" u="none" strike="noStrike" cap="none" normalizeH="0" baseline="0" smtClean="0">
            <a:ln>
              <a:noFill/>
            </a:ln>
            <a:solidFill>
              <a:srgbClr val="0000FF"/>
            </a:solidFill>
            <a:effectLst/>
            <a:latin typeface="Verdana" panose="020B0604030504040204" pitchFamily="34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3_ppt_086 1">
        <a:dk1>
          <a:srgbClr val="000000"/>
        </a:dk1>
        <a:lt1>
          <a:srgbClr val="FFFFFF"/>
        </a:lt1>
        <a:dk2>
          <a:srgbClr val="006270"/>
        </a:dk2>
        <a:lt2>
          <a:srgbClr val="FBFEC6"/>
        </a:lt2>
        <a:accent1>
          <a:srgbClr val="A0C435"/>
        </a:accent1>
        <a:accent2>
          <a:srgbClr val="F29F26"/>
        </a:accent2>
        <a:accent3>
          <a:srgbClr val="FFFFFF"/>
        </a:accent3>
        <a:accent4>
          <a:srgbClr val="000000"/>
        </a:accent4>
        <a:accent5>
          <a:srgbClr val="CDDEAE"/>
        </a:accent5>
        <a:accent6>
          <a:srgbClr val="DB9021"/>
        </a:accent6>
        <a:hlink>
          <a:srgbClr val="64C143"/>
        </a:hlink>
        <a:folHlink>
          <a:srgbClr val="9A9A9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ountain Top">
  <a:themeElements>
    <a:clrScheme name="Mountain Top 5">
      <a:dk1>
        <a:srgbClr val="463416"/>
      </a:dk1>
      <a:lt1>
        <a:srgbClr val="FFFFFF"/>
      </a:lt1>
      <a:dk2>
        <a:srgbClr val="003399"/>
      </a:dk2>
      <a:lt2>
        <a:srgbClr val="E3E3FF"/>
      </a:lt2>
      <a:accent1>
        <a:srgbClr val="3399FF"/>
      </a:accent1>
      <a:accent2>
        <a:srgbClr val="33CCCC"/>
      </a:accent2>
      <a:accent3>
        <a:srgbClr val="AAADCA"/>
      </a:accent3>
      <a:accent4>
        <a:srgbClr val="DADADA"/>
      </a:accent4>
      <a:accent5>
        <a:srgbClr val="ADCAFF"/>
      </a:accent5>
      <a:accent6>
        <a:srgbClr val="2DB9B9"/>
      </a:accent6>
      <a:hlink>
        <a:srgbClr val="00FFCC"/>
      </a:hlink>
      <a:folHlink>
        <a:srgbClr val="808000"/>
      </a:folHlink>
    </a:clrScheme>
    <a:fontScheme name="Mountain Top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ctr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4400" b="1" i="0" u="none" strike="noStrike" cap="none" normalizeH="0" baseline="0" smtClean="0">
            <a:ln>
              <a:noFill/>
            </a:ln>
            <a:solidFill>
              <a:srgbClr val="0000FF"/>
            </a:solidFill>
            <a:effectLst/>
            <a:latin typeface="Verdana" panose="020B0604030504040204" pitchFamily="34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ctr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4400" b="1" i="0" u="none" strike="noStrike" cap="none" normalizeH="0" baseline="0" smtClean="0">
            <a:ln>
              <a:noFill/>
            </a:ln>
            <a:solidFill>
              <a:srgbClr val="0000FF"/>
            </a:solidFill>
            <a:effectLst/>
            <a:latin typeface="Verdana" panose="020B0604030504040204" pitchFamily="34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Mountain Top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解直角三角形1(P85,86,例1,例2)</Template>
  <TotalTime>0</TotalTime>
  <Words>1701</Words>
  <Application>WPS 演示</Application>
  <PresentationFormat>全屏显示(4:3)</PresentationFormat>
  <Paragraphs>223</Paragraphs>
  <Slides>16</Slides>
  <Notes>5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5</vt:i4>
      </vt:variant>
      <vt:variant>
        <vt:lpstr>嵌入 OLE 服务器</vt:lpstr>
      </vt:variant>
      <vt:variant>
        <vt:i4>24</vt:i4>
      </vt:variant>
      <vt:variant>
        <vt:lpstr>幻灯片标题</vt:lpstr>
      </vt:variant>
      <vt:variant>
        <vt:i4>16</vt:i4>
      </vt:variant>
    </vt:vector>
  </HeadingPairs>
  <TitlesOfParts>
    <vt:vector size="59" baseType="lpstr">
      <vt:lpstr>Arial</vt:lpstr>
      <vt:lpstr>宋体</vt:lpstr>
      <vt:lpstr>Wingdings</vt:lpstr>
      <vt:lpstr>Verdana</vt:lpstr>
      <vt:lpstr>黑体</vt:lpstr>
      <vt:lpstr>楷体</vt:lpstr>
      <vt:lpstr>Times New Roman</vt:lpstr>
      <vt:lpstr>楷体_GB2312</vt:lpstr>
      <vt:lpstr>新宋体</vt:lpstr>
      <vt:lpstr>华文行楷</vt:lpstr>
      <vt:lpstr>微软雅黑</vt:lpstr>
      <vt:lpstr>Arial Unicode MS</vt:lpstr>
      <vt:lpstr>Calibri</vt:lpstr>
      <vt:lpstr>Arial Unicode MS</vt:lpstr>
      <vt:lpstr>1_ppt_086</vt:lpstr>
      <vt:lpstr>ppt_086</vt:lpstr>
      <vt:lpstr>2_ppt_086</vt:lpstr>
      <vt:lpstr>3_ppt_086</vt:lpstr>
      <vt:lpstr>Mountain Top</vt:lpstr>
      <vt:lpstr>Equation.3</vt:lpstr>
      <vt:lpstr>Equation.3</vt:lpstr>
      <vt:lpstr>Equation.3</vt:lpstr>
      <vt:lpstr>Equation.3</vt:lpstr>
      <vt:lpstr>Equation.3</vt:lpstr>
      <vt:lpstr>Equation.KSEE3</vt:lpstr>
      <vt:lpstr>Equation.3</vt:lpstr>
      <vt:lpstr>Equation.3</vt:lpstr>
      <vt:lpstr>Equation.DSMT4</vt:lpstr>
      <vt:lpstr>Equation.DSMT4</vt:lpstr>
      <vt:lpstr>Equation.DSMT4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dc:description>www.czsx.com.cn</dc:description>
  <dc:subject>www.czsx.com.cn</dc:subject>
  <cp:lastModifiedBy>貪戀那縷陽光</cp:lastModifiedBy>
  <cp:revision>179</cp:revision>
  <dcterms:created xsi:type="dcterms:W3CDTF">2012-02-15T23:52:40Z</dcterms:created>
  <dcterms:modified xsi:type="dcterms:W3CDTF">2021-12-16T07:32:29Z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2052-11.1.0.11115</vt:lpwstr>
  </property>
  <property fmtid="{D5CDD505-2E9C-101B-9397-08002B2CF9AE}" pid="3" name="ICV">
    <vt:lpwstr>A8E8A8FDA6594FC1933E7AADEE10A1E5</vt:lpwstr>
  </property>
</Properties>
</file>