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58" r:id="rId2"/>
  </p:sldMasterIdLst>
  <p:sldIdLst>
    <p:sldId id="264" r:id="rId3"/>
    <p:sldId id="278" r:id="rId4"/>
    <p:sldId id="279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282" r:id="rId19"/>
    <p:sldId id="283" r:id="rId20"/>
    <p:sldId id="323" r:id="rId21"/>
    <p:sldId id="324" r:id="rId22"/>
    <p:sldId id="325" r:id="rId23"/>
    <p:sldId id="329" r:id="rId24"/>
    <p:sldId id="384" r:id="rId25"/>
    <p:sldId id="350" r:id="rId26"/>
    <p:sldId id="351" r:id="rId27"/>
    <p:sldId id="358" r:id="rId28"/>
    <p:sldId id="352" r:id="rId29"/>
    <p:sldId id="353" r:id="rId30"/>
    <p:sldId id="383" r:id="rId31"/>
    <p:sldId id="367" r:id="rId32"/>
    <p:sldId id="370" r:id="rId33"/>
  </p:sldIdLst>
  <p:sldSz cx="9144000" cy="5713413"/>
  <p:notesSz cx="6858000" cy="9144000"/>
  <p:custDataLst>
    <p:tags r:id="rId34"/>
  </p:custDataLst>
  <p:defaultTextStyle>
    <a:defPPr>
      <a:defRPr lang="zh-CN"/>
    </a:defPPr>
    <a:lvl1pPr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1pPr>
    <a:lvl2pPr marL="4572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2pPr>
    <a:lvl3pPr marL="9144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3pPr>
    <a:lvl4pPr marL="13716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4pPr>
    <a:lvl5pPr marL="1828800" algn="l" rtl="0" fontAlgn="base">
      <a:lnSpc>
        <a:spcPct val="150000"/>
      </a:lnSpc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64">
          <p15:clr>
            <a:srgbClr val="A4A3A4"/>
          </p15:clr>
        </p15:guide>
        <p15:guide id="2" orient="horz" pos="227">
          <p15:clr>
            <a:srgbClr val="A4A3A4"/>
          </p15:clr>
        </p15:guide>
        <p15:guide id="3" pos="28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FF"/>
    <a:srgbClr val="254061"/>
    <a:srgbClr val="C40404"/>
    <a:srgbClr val="FF6600"/>
    <a:srgbClr val="CC3300"/>
    <a:srgbClr val="99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30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80" y="90"/>
      </p:cViewPr>
      <p:guideLst>
        <p:guide orient="horz" pos="764"/>
        <p:guide orient="horz" pos="227"/>
        <p:guide pos="284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0375"/>
            <a:ext cx="6858000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369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269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3988"/>
            <a:ext cx="7886700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2700"/>
            <a:ext cx="7886700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12859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99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400175"/>
            <a:ext cx="3868737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400175"/>
            <a:ext cx="3887788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586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371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4207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51642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940841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016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227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0375"/>
            <a:ext cx="6858000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580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5234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3988"/>
            <a:ext cx="7886700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2700"/>
            <a:ext cx="7886700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065940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0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400175"/>
            <a:ext cx="3868737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400175"/>
            <a:ext cx="3887788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7660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8223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2034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06586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5635057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0158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949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9" name="Rectangle 19"/>
          <p:cNvSpPr>
            <a:spLocks noChangeArrowheads="1"/>
          </p:cNvSpPr>
          <p:nvPr/>
        </p:nvSpPr>
        <p:spPr bwMode="auto">
          <a:xfrm>
            <a:off x="166688" y="1235075"/>
            <a:ext cx="8872537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第二节　化学能与电能</a:t>
            </a:r>
          </a:p>
          <a:p>
            <a:pPr algn="ctr" eaLnBrk="0" hangingPunct="0"/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</a:t>
            </a:r>
            <a:r>
              <a:rPr lang="en-US" altLang="zh-CN" sz="4000" b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课时　化学能转化为电能</a:t>
            </a:r>
          </a:p>
        </p:txBody>
      </p:sp>
      <p:pic>
        <p:nvPicPr>
          <p:cNvPr id="368661" name="Picture 21" descr="11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3021013"/>
            <a:ext cx="1795463" cy="235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62" name="Picture 22" descr="素材中国sccn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4" t="51448" r="26816"/>
          <a:stretch>
            <a:fillRect/>
          </a:stretch>
        </p:blipFill>
        <p:spPr bwMode="auto">
          <a:xfrm>
            <a:off x="6708775" y="3862388"/>
            <a:ext cx="1970088" cy="185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1" name="Text Box 11"/>
          <p:cNvSpPr txBox="1">
            <a:spLocks noChangeArrowheads="1"/>
          </p:cNvSpPr>
          <p:nvPr/>
        </p:nvSpPr>
        <p:spPr bwMode="auto">
          <a:xfrm>
            <a:off x="258763" y="1363663"/>
            <a:ext cx="8669337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一、能源的分类</a:t>
            </a:r>
          </a:p>
        </p:txBody>
      </p:sp>
      <p:pic>
        <p:nvPicPr>
          <p:cNvPr id="880652" name="Picture 12" descr="栏目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854075"/>
            <a:ext cx="5394325" cy="55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80738" name="Group 98"/>
          <p:cNvGraphicFramePr>
            <a:graphicFrameLocks noGrp="1"/>
          </p:cNvGraphicFramePr>
          <p:nvPr/>
        </p:nvGraphicFramePr>
        <p:xfrm>
          <a:off x="477838" y="2339975"/>
          <a:ext cx="8224837" cy="2407920"/>
        </p:xfrm>
        <a:graphic>
          <a:graphicData uri="http://schemas.openxmlformats.org/drawingml/2006/table">
            <a:tbl>
              <a:tblPr/>
              <a:tblGrid>
                <a:gridCol w="966787"/>
                <a:gridCol w="3746500"/>
                <a:gridCol w="35115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分类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定义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实例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能源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从自然界取得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的能源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流水、风力、化石能源、天然铀矿等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二次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能源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一次能源经过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得到的能源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电力、蒸汽等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0737" name="Text Box 97"/>
          <p:cNvSpPr txBox="1">
            <a:spLocks noChangeArrowheads="1"/>
          </p:cNvSpPr>
          <p:nvPr/>
        </p:nvSpPr>
        <p:spPr bwMode="auto">
          <a:xfrm>
            <a:off x="633413" y="2625725"/>
            <a:ext cx="27082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直接</a:t>
            </a:r>
          </a:p>
        </p:txBody>
      </p:sp>
      <p:sp>
        <p:nvSpPr>
          <p:cNvPr id="880739" name="Text Box 99"/>
          <p:cNvSpPr txBox="1">
            <a:spLocks noChangeArrowheads="1"/>
          </p:cNvSpPr>
          <p:nvPr/>
        </p:nvSpPr>
        <p:spPr bwMode="auto">
          <a:xfrm>
            <a:off x="2779713" y="3565525"/>
            <a:ext cx="27082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加工</a:t>
            </a:r>
          </a:p>
        </p:txBody>
      </p:sp>
      <p:sp>
        <p:nvSpPr>
          <p:cNvPr id="880740" name="Text Box 100"/>
          <p:cNvSpPr txBox="1">
            <a:spLocks noChangeArrowheads="1"/>
          </p:cNvSpPr>
          <p:nvPr/>
        </p:nvSpPr>
        <p:spPr bwMode="auto">
          <a:xfrm>
            <a:off x="633413" y="3997325"/>
            <a:ext cx="27082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转换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8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8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37" grpId="0" autoUpdateAnimBg="0"/>
      <p:bldP spid="880739" grpId="0" autoUpdateAnimBg="0"/>
      <p:bldP spid="88074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6274" name="Text Box 2"/>
          <p:cNvSpPr txBox="1">
            <a:spLocks noChangeArrowheads="1"/>
          </p:cNvSpPr>
          <p:nvPr/>
        </p:nvSpPr>
        <p:spPr bwMode="auto">
          <a:xfrm>
            <a:off x="277813" y="1101725"/>
            <a:ext cx="9551987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00"/>
                </a:solidFill>
              </a:rPr>
              <a:t>其中</a:t>
            </a:r>
            <a:r>
              <a:rPr lang="en-US" altLang="zh-CN">
                <a:solidFill>
                  <a:srgbClr val="000000"/>
                </a:solidFill>
              </a:rPr>
              <a:t>_____</a:t>
            </a:r>
            <a:r>
              <a:rPr lang="zh-CN" altLang="en-US">
                <a:solidFill>
                  <a:srgbClr val="000000"/>
                </a:solidFill>
              </a:rPr>
              <a:t>是现代社会中应用最广泛、使用最方便、</a:t>
            </a:r>
          </a:p>
          <a:p>
            <a:r>
              <a:rPr lang="zh-CN" altLang="en-US">
                <a:solidFill>
                  <a:srgbClr val="000000"/>
                </a:solidFill>
              </a:rPr>
              <a:t>污染最小的二次能源。</a:t>
            </a:r>
          </a:p>
        </p:txBody>
      </p:sp>
      <p:sp>
        <p:nvSpPr>
          <p:cNvPr id="1206276" name="Text Box 4"/>
          <p:cNvSpPr txBox="1">
            <a:spLocks noChangeArrowheads="1"/>
          </p:cNvSpPr>
          <p:nvPr/>
        </p:nvSpPr>
        <p:spPr bwMode="auto">
          <a:xfrm>
            <a:off x="1588" y="1044575"/>
            <a:ext cx="30575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电能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6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627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1330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9729787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00"/>
                </a:solidFill>
              </a:rPr>
              <a:t>二、化学能转化为电能</a:t>
            </a:r>
          </a:p>
          <a:p>
            <a:r>
              <a:rPr lang="en-US" altLang="zh-CN">
                <a:solidFill>
                  <a:srgbClr val="000000"/>
                </a:solidFill>
              </a:rPr>
              <a:t>1.</a:t>
            </a:r>
            <a:r>
              <a:rPr lang="zh-CN" altLang="en-US">
                <a:solidFill>
                  <a:srgbClr val="000000"/>
                </a:solidFill>
              </a:rPr>
              <a:t>化学能间接转化为电能</a:t>
            </a:r>
            <a:r>
              <a:rPr lang="en-US" altLang="zh-CN">
                <a:solidFill>
                  <a:srgbClr val="000000"/>
                </a:solidFill>
              </a:rPr>
              <a:t>——</a:t>
            </a:r>
            <a:r>
              <a:rPr lang="zh-CN" altLang="en-US">
                <a:solidFill>
                  <a:srgbClr val="000000"/>
                </a:solidFill>
              </a:rPr>
              <a:t>火力发电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r>
              <a:rPr lang="en-US" altLang="zh-CN">
                <a:solidFill>
                  <a:srgbClr val="000000"/>
                </a:solidFill>
              </a:rPr>
              <a:t>(1)</a:t>
            </a:r>
            <a:r>
              <a:rPr lang="zh-CN" altLang="en-US">
                <a:solidFill>
                  <a:srgbClr val="000000"/>
                </a:solidFill>
              </a:rPr>
              <a:t>过程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r>
              <a:rPr lang="zh-CN" altLang="en-US">
                <a:solidFill>
                  <a:srgbClr val="000000"/>
                </a:solidFill>
              </a:rPr>
              <a:t>化学能     </a:t>
            </a:r>
            <a:r>
              <a:rPr lang="en-US" altLang="zh-CN">
                <a:solidFill>
                  <a:srgbClr val="000000"/>
                </a:solidFill>
              </a:rPr>
              <a:t>_____    </a:t>
            </a:r>
            <a:r>
              <a:rPr lang="zh-CN" altLang="en-US">
                <a:solidFill>
                  <a:srgbClr val="000000"/>
                </a:solidFill>
              </a:rPr>
              <a:t>机械能     电能</a:t>
            </a:r>
          </a:p>
          <a:p>
            <a:r>
              <a:rPr lang="en-US" altLang="zh-CN">
                <a:solidFill>
                  <a:srgbClr val="000000"/>
                </a:solidFill>
              </a:rPr>
              <a:t>(2)</a:t>
            </a:r>
            <a:r>
              <a:rPr lang="zh-CN" altLang="en-US">
                <a:solidFill>
                  <a:srgbClr val="000000"/>
                </a:solidFill>
              </a:rPr>
              <a:t>关键</a:t>
            </a:r>
            <a:r>
              <a:rPr lang="en-US" altLang="zh-CN">
                <a:solidFill>
                  <a:srgbClr val="000000"/>
                </a:solidFill>
              </a:rPr>
              <a:t>:</a:t>
            </a:r>
            <a:r>
              <a:rPr lang="zh-CN" altLang="en-US">
                <a:solidFill>
                  <a:srgbClr val="000000"/>
                </a:solidFill>
              </a:rPr>
              <a:t>燃烧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氧化还原反应</a:t>
            </a:r>
            <a:r>
              <a:rPr lang="en-US" altLang="zh-CN">
                <a:solidFill>
                  <a:srgbClr val="000000"/>
                </a:solidFill>
              </a:rPr>
              <a:t>)</a:t>
            </a:r>
            <a:r>
              <a:rPr lang="zh-CN" altLang="en-US">
                <a:solidFill>
                  <a:srgbClr val="000000"/>
                </a:solidFill>
              </a:rPr>
              <a:t>是使化学能转换为电能</a:t>
            </a:r>
          </a:p>
          <a:p>
            <a:r>
              <a:rPr lang="zh-CN" altLang="en-US">
                <a:solidFill>
                  <a:srgbClr val="000000"/>
                </a:solidFill>
              </a:rPr>
              <a:t>的关键。</a:t>
            </a:r>
          </a:p>
        </p:txBody>
      </p:sp>
      <p:pic>
        <p:nvPicPr>
          <p:cNvPr id="1251331" name="图片 4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3138488"/>
            <a:ext cx="4794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1332" name="图片 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8" y="3101975"/>
            <a:ext cx="458787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1333" name="图片 5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3146425"/>
            <a:ext cx="746125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1334" name="Text Box 6"/>
          <p:cNvSpPr txBox="1">
            <a:spLocks noChangeArrowheads="1"/>
          </p:cNvSpPr>
          <p:nvPr/>
        </p:nvSpPr>
        <p:spPr bwMode="auto">
          <a:xfrm>
            <a:off x="1595438" y="2822575"/>
            <a:ext cx="23590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热能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1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133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354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</a:rPr>
              <a:t>2.</a:t>
            </a:r>
            <a:r>
              <a:rPr lang="zh-CN" altLang="en-US">
                <a:solidFill>
                  <a:srgbClr val="000000"/>
                </a:solidFill>
              </a:rPr>
              <a:t>化学能直接转化为电能</a:t>
            </a:r>
            <a:r>
              <a:rPr lang="en-US" altLang="zh-CN">
                <a:solidFill>
                  <a:srgbClr val="000000"/>
                </a:solidFill>
              </a:rPr>
              <a:t>——</a:t>
            </a:r>
            <a:r>
              <a:rPr lang="zh-CN" altLang="en-US">
                <a:solidFill>
                  <a:srgbClr val="000000"/>
                </a:solidFill>
              </a:rPr>
              <a:t>原电池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r>
              <a:rPr lang="en-US" altLang="zh-CN">
                <a:solidFill>
                  <a:srgbClr val="000000"/>
                </a:solidFill>
              </a:rPr>
              <a:t>(1)</a:t>
            </a:r>
            <a:r>
              <a:rPr lang="zh-CN" altLang="en-US">
                <a:solidFill>
                  <a:srgbClr val="000000"/>
                </a:solidFill>
              </a:rPr>
              <a:t>实验探究</a:t>
            </a:r>
          </a:p>
        </p:txBody>
      </p:sp>
      <p:pic>
        <p:nvPicPr>
          <p:cNvPr id="1252355" name="15hxr141.jpg" descr="说明: id:2147506915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363" y="2819400"/>
            <a:ext cx="4894262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3486" name="Group 110"/>
          <p:cNvGraphicFramePr>
            <a:graphicFrameLocks noGrp="1"/>
          </p:cNvGraphicFramePr>
          <p:nvPr/>
        </p:nvGraphicFramePr>
        <p:xfrm>
          <a:off x="382588" y="1138238"/>
          <a:ext cx="8415337" cy="3681414"/>
        </p:xfrm>
        <a:graphic>
          <a:graphicData uri="http://schemas.openxmlformats.org/drawingml/2006/table">
            <a:tbl>
              <a:tblPr/>
              <a:tblGrid>
                <a:gridCol w="898525"/>
                <a:gridCol w="3773487"/>
                <a:gridCol w="3743325"/>
              </a:tblGrid>
              <a:tr h="763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装置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实验现象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实验结论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①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铜片上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铜与稀硫酸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②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锌片上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锌与稀硫酸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2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③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铜片上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_______,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锌片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_____,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电流表指针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该装置将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化为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53487" name="Text Box 111"/>
          <p:cNvSpPr txBox="1">
            <a:spLocks noChangeArrowheads="1"/>
          </p:cNvSpPr>
          <p:nvPr/>
        </p:nvSpPr>
        <p:spPr bwMode="auto">
          <a:xfrm>
            <a:off x="2028825" y="1768475"/>
            <a:ext cx="33464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无气泡</a:t>
            </a:r>
          </a:p>
        </p:txBody>
      </p:sp>
      <p:sp>
        <p:nvSpPr>
          <p:cNvPr id="1253488" name="Text Box 112"/>
          <p:cNvSpPr txBox="1">
            <a:spLocks noChangeArrowheads="1"/>
          </p:cNvSpPr>
          <p:nvPr/>
        </p:nvSpPr>
        <p:spPr bwMode="auto">
          <a:xfrm>
            <a:off x="6143625" y="1768475"/>
            <a:ext cx="33464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1253489" name="Text Box 113"/>
          <p:cNvSpPr txBox="1">
            <a:spLocks noChangeArrowheads="1"/>
          </p:cNvSpPr>
          <p:nvPr/>
        </p:nvSpPr>
        <p:spPr bwMode="auto">
          <a:xfrm>
            <a:off x="2028825" y="2530475"/>
            <a:ext cx="33464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有气泡</a:t>
            </a:r>
          </a:p>
        </p:txBody>
      </p:sp>
      <p:sp>
        <p:nvSpPr>
          <p:cNvPr id="1253490" name="Text Box 114"/>
          <p:cNvSpPr txBox="1">
            <a:spLocks noChangeArrowheads="1"/>
          </p:cNvSpPr>
          <p:nvPr/>
        </p:nvSpPr>
        <p:spPr bwMode="auto">
          <a:xfrm>
            <a:off x="6619875" y="2530475"/>
            <a:ext cx="23939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反应</a:t>
            </a:r>
          </a:p>
        </p:txBody>
      </p:sp>
      <p:sp>
        <p:nvSpPr>
          <p:cNvPr id="1253491" name="Text Box 115"/>
          <p:cNvSpPr txBox="1">
            <a:spLocks noChangeArrowheads="1"/>
          </p:cNvSpPr>
          <p:nvPr/>
        </p:nvSpPr>
        <p:spPr bwMode="auto">
          <a:xfrm>
            <a:off x="1393825" y="3203575"/>
            <a:ext cx="33464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有气泡</a:t>
            </a:r>
          </a:p>
        </p:txBody>
      </p:sp>
      <p:sp>
        <p:nvSpPr>
          <p:cNvPr id="1253492" name="Text Box 116"/>
          <p:cNvSpPr txBox="1">
            <a:spLocks noChangeArrowheads="1"/>
          </p:cNvSpPr>
          <p:nvPr/>
        </p:nvSpPr>
        <p:spPr bwMode="auto">
          <a:xfrm>
            <a:off x="625475" y="3644900"/>
            <a:ext cx="23939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溶解</a:t>
            </a:r>
          </a:p>
        </p:txBody>
      </p:sp>
      <p:sp>
        <p:nvSpPr>
          <p:cNvPr id="1253493" name="Text Box 117"/>
          <p:cNvSpPr txBox="1">
            <a:spLocks noChangeArrowheads="1"/>
          </p:cNvSpPr>
          <p:nvPr/>
        </p:nvSpPr>
        <p:spPr bwMode="auto">
          <a:xfrm>
            <a:off x="625475" y="4041775"/>
            <a:ext cx="23939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偏转</a:t>
            </a:r>
          </a:p>
        </p:txBody>
      </p:sp>
      <p:sp>
        <p:nvSpPr>
          <p:cNvPr id="1253494" name="Text Box 118"/>
          <p:cNvSpPr txBox="1">
            <a:spLocks noChangeArrowheads="1"/>
          </p:cNvSpPr>
          <p:nvPr/>
        </p:nvSpPr>
        <p:spPr bwMode="auto">
          <a:xfrm>
            <a:off x="5534025" y="3394075"/>
            <a:ext cx="33464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化学能</a:t>
            </a:r>
          </a:p>
        </p:txBody>
      </p:sp>
      <p:sp>
        <p:nvSpPr>
          <p:cNvPr id="1253495" name="Text Box 119"/>
          <p:cNvSpPr txBox="1">
            <a:spLocks noChangeArrowheads="1"/>
          </p:cNvSpPr>
          <p:nvPr/>
        </p:nvSpPr>
        <p:spPr bwMode="auto">
          <a:xfrm>
            <a:off x="5121275" y="3825875"/>
            <a:ext cx="23939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电能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3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3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3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5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5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5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5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5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5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3487" grpId="0" autoUpdateAnimBg="0"/>
      <p:bldP spid="1253488" grpId="0" autoUpdateAnimBg="0"/>
      <p:bldP spid="1253489" grpId="0" autoUpdateAnimBg="0"/>
      <p:bldP spid="1253490" grpId="0" autoUpdateAnimBg="0"/>
      <p:bldP spid="1253491" grpId="0" autoUpdateAnimBg="0"/>
      <p:bldP spid="1253492" grpId="0" autoUpdateAnimBg="0"/>
      <p:bldP spid="1253493" grpId="0" autoUpdateAnimBg="0"/>
      <p:bldP spid="1253494" grpId="0" autoUpdateAnimBg="0"/>
      <p:bldP spid="125349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4402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9313862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</a:rPr>
              <a:t>(2)</a:t>
            </a:r>
            <a:r>
              <a:rPr lang="zh-CN" altLang="en-US">
                <a:solidFill>
                  <a:srgbClr val="000000"/>
                </a:solidFill>
              </a:rPr>
              <a:t>原电池。</a:t>
            </a:r>
          </a:p>
          <a:p>
            <a:r>
              <a:rPr lang="zh-CN" altLang="en-US">
                <a:solidFill>
                  <a:srgbClr val="000000"/>
                </a:solidFill>
              </a:rPr>
              <a:t>①定义</a:t>
            </a:r>
            <a:r>
              <a:rPr lang="en-US" altLang="zh-CN">
                <a:solidFill>
                  <a:srgbClr val="000000"/>
                </a:solidFill>
              </a:rPr>
              <a:t>:</a:t>
            </a:r>
            <a:r>
              <a:rPr lang="zh-CN" altLang="en-US">
                <a:solidFill>
                  <a:srgbClr val="000000"/>
                </a:solidFill>
              </a:rPr>
              <a:t>将化学能转变为</a:t>
            </a:r>
            <a:r>
              <a:rPr lang="en-US" altLang="zh-CN">
                <a:solidFill>
                  <a:srgbClr val="000000"/>
                </a:solidFill>
              </a:rPr>
              <a:t>_____</a:t>
            </a:r>
            <a:r>
              <a:rPr lang="zh-CN" altLang="en-US">
                <a:solidFill>
                  <a:srgbClr val="000000"/>
                </a:solidFill>
              </a:rPr>
              <a:t>的装置。</a:t>
            </a:r>
          </a:p>
          <a:p>
            <a:r>
              <a:rPr lang="zh-CN" altLang="en-US">
                <a:solidFill>
                  <a:srgbClr val="000000"/>
                </a:solidFill>
              </a:rPr>
              <a:t>②工作原理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以铜</a:t>
            </a:r>
            <a:r>
              <a:rPr lang="en-US" altLang="zh-CN">
                <a:solidFill>
                  <a:srgbClr val="000000"/>
                </a:solidFill>
              </a:rPr>
              <a:t>-</a:t>
            </a:r>
            <a:r>
              <a:rPr lang="zh-CN" altLang="en-US">
                <a:solidFill>
                  <a:srgbClr val="000000"/>
                </a:solidFill>
              </a:rPr>
              <a:t>锌</a:t>
            </a:r>
            <a:r>
              <a:rPr lang="en-US" altLang="zh-CN">
                <a:solidFill>
                  <a:srgbClr val="000000"/>
                </a:solidFill>
              </a:rPr>
              <a:t>-</a:t>
            </a:r>
            <a:r>
              <a:rPr lang="zh-CN" altLang="en-US">
                <a:solidFill>
                  <a:srgbClr val="000000"/>
                </a:solidFill>
              </a:rPr>
              <a:t>稀硫酸原电池为例</a:t>
            </a:r>
            <a:r>
              <a:rPr lang="en-US" altLang="zh-CN">
                <a:solidFill>
                  <a:srgbClr val="000000"/>
                </a:solidFill>
              </a:rPr>
              <a:t>):</a:t>
            </a:r>
          </a:p>
        </p:txBody>
      </p:sp>
      <p:sp>
        <p:nvSpPr>
          <p:cNvPr id="1254403" name="Text Box 3"/>
          <p:cNvSpPr txBox="1">
            <a:spLocks noChangeArrowheads="1"/>
          </p:cNvSpPr>
          <p:nvPr/>
        </p:nvSpPr>
        <p:spPr bwMode="auto">
          <a:xfrm>
            <a:off x="3044825" y="1552575"/>
            <a:ext cx="30416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电能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440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5594" name="Group 170"/>
          <p:cNvGraphicFramePr>
            <a:graphicFrameLocks noGrp="1"/>
          </p:cNvGraphicFramePr>
          <p:nvPr/>
        </p:nvGraphicFramePr>
        <p:xfrm>
          <a:off x="315913" y="1031875"/>
          <a:ext cx="8569325" cy="3624264"/>
        </p:xfrm>
        <a:graphic>
          <a:graphicData uri="http://schemas.openxmlformats.org/drawingml/2006/table">
            <a:tbl>
              <a:tblPr/>
              <a:tblGrid>
                <a:gridCol w="898525"/>
                <a:gridCol w="898525"/>
                <a:gridCol w="1646237"/>
                <a:gridCol w="3019425"/>
                <a:gridCol w="2106613"/>
              </a:tblGrid>
              <a:tr h="12303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电极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材料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电极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名称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电子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转移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电极反应式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反应类型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9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锌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负极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9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铜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正极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5975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总电极离子反应式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__________________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55595" name="Text Box 171"/>
          <p:cNvSpPr txBox="1">
            <a:spLocks noChangeArrowheads="1"/>
          </p:cNvSpPr>
          <p:nvPr/>
        </p:nvSpPr>
        <p:spPr bwMode="auto">
          <a:xfrm>
            <a:off x="1885950" y="2136775"/>
            <a:ext cx="210820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失电子</a:t>
            </a:r>
          </a:p>
        </p:txBody>
      </p:sp>
      <p:sp>
        <p:nvSpPr>
          <p:cNvPr id="1255596" name="Text Box 172"/>
          <p:cNvSpPr txBox="1">
            <a:spLocks noChangeArrowheads="1"/>
          </p:cNvSpPr>
          <p:nvPr/>
        </p:nvSpPr>
        <p:spPr bwMode="auto">
          <a:xfrm>
            <a:off x="3154363" y="2136775"/>
            <a:ext cx="42322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Zn-2e</a:t>
            </a:r>
            <a:r>
              <a:rPr lang="en-US" altLang="zh-CN" baseline="30000">
                <a:solidFill>
                  <a:srgbClr val="FF0000"/>
                </a:solidFill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====Zn</a:t>
            </a:r>
            <a:r>
              <a:rPr lang="en-US" altLang="zh-CN" baseline="30000">
                <a:solidFill>
                  <a:srgbClr val="FF0000"/>
                </a:solidFill>
              </a:rPr>
              <a:t>2+</a:t>
            </a:r>
          </a:p>
        </p:txBody>
      </p:sp>
      <p:sp>
        <p:nvSpPr>
          <p:cNvPr id="1255597" name="Text Box 173"/>
          <p:cNvSpPr txBox="1">
            <a:spLocks noChangeArrowheads="1"/>
          </p:cNvSpPr>
          <p:nvPr/>
        </p:nvSpPr>
        <p:spPr bwMode="auto">
          <a:xfrm>
            <a:off x="6477000" y="2136775"/>
            <a:ext cx="270510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氧化反应</a:t>
            </a:r>
          </a:p>
        </p:txBody>
      </p:sp>
      <p:sp>
        <p:nvSpPr>
          <p:cNvPr id="1255598" name="Text Box 174"/>
          <p:cNvSpPr txBox="1">
            <a:spLocks noChangeArrowheads="1"/>
          </p:cNvSpPr>
          <p:nvPr/>
        </p:nvSpPr>
        <p:spPr bwMode="auto">
          <a:xfrm>
            <a:off x="1885950" y="2924175"/>
            <a:ext cx="210820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得电子</a:t>
            </a:r>
          </a:p>
        </p:txBody>
      </p:sp>
      <p:sp>
        <p:nvSpPr>
          <p:cNvPr id="1255599" name="Text Box 175"/>
          <p:cNvSpPr txBox="1">
            <a:spLocks noChangeArrowheads="1"/>
          </p:cNvSpPr>
          <p:nvPr/>
        </p:nvSpPr>
        <p:spPr bwMode="auto">
          <a:xfrm>
            <a:off x="3005138" y="2867025"/>
            <a:ext cx="45307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2H</a:t>
            </a:r>
            <a:r>
              <a:rPr lang="en-US" altLang="zh-CN" baseline="30000">
                <a:solidFill>
                  <a:srgbClr val="FF0000"/>
                </a:solidFill>
              </a:rPr>
              <a:t>+</a:t>
            </a:r>
            <a:r>
              <a:rPr lang="en-US" altLang="zh-CN">
                <a:solidFill>
                  <a:srgbClr val="FF0000"/>
                </a:solidFill>
              </a:rPr>
              <a:t>+2e</a:t>
            </a:r>
            <a:r>
              <a:rPr lang="en-US" altLang="zh-CN" baseline="30000">
                <a:solidFill>
                  <a:srgbClr val="FF0000"/>
                </a:solidFill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====H</a:t>
            </a:r>
            <a:r>
              <a:rPr lang="en-US" altLang="zh-CN" baseline="-30000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1255600" name="Text Box 176"/>
          <p:cNvSpPr txBox="1">
            <a:spLocks noChangeArrowheads="1"/>
          </p:cNvSpPr>
          <p:nvPr/>
        </p:nvSpPr>
        <p:spPr bwMode="auto">
          <a:xfrm>
            <a:off x="6477000" y="2924175"/>
            <a:ext cx="270510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还原反应</a:t>
            </a:r>
          </a:p>
        </p:txBody>
      </p:sp>
      <p:sp>
        <p:nvSpPr>
          <p:cNvPr id="1255601" name="Text Box 177"/>
          <p:cNvSpPr txBox="1">
            <a:spLocks noChangeArrowheads="1"/>
          </p:cNvSpPr>
          <p:nvPr/>
        </p:nvSpPr>
        <p:spPr bwMode="auto">
          <a:xfrm>
            <a:off x="3505200" y="3679825"/>
            <a:ext cx="563880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Zn+2H</a:t>
            </a:r>
            <a:r>
              <a:rPr lang="en-US" altLang="zh-CN" baseline="30000">
                <a:solidFill>
                  <a:srgbClr val="FF0000"/>
                </a:solidFill>
              </a:rPr>
              <a:t>+</a:t>
            </a:r>
            <a:r>
              <a:rPr lang="en-US" altLang="zh-CN">
                <a:solidFill>
                  <a:srgbClr val="FF0000"/>
                </a:solidFill>
              </a:rPr>
              <a:t>====Zn</a:t>
            </a:r>
            <a:r>
              <a:rPr lang="en-US" altLang="zh-CN" baseline="30000">
                <a:solidFill>
                  <a:srgbClr val="FF0000"/>
                </a:solidFill>
              </a:rPr>
              <a:t>2+</a:t>
            </a:r>
            <a:r>
              <a:rPr lang="en-US" altLang="zh-CN">
                <a:solidFill>
                  <a:srgbClr val="FF0000"/>
                </a:solidFill>
              </a:rPr>
              <a:t>+H</a:t>
            </a:r>
            <a:r>
              <a:rPr lang="en-US" altLang="zh-CN" baseline="-30000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5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5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5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55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55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55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5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5595" grpId="0" autoUpdateAnimBg="0"/>
      <p:bldP spid="1255596" grpId="0" autoUpdateAnimBg="0"/>
      <p:bldP spid="1255597" grpId="0" autoUpdateAnimBg="0"/>
      <p:bldP spid="1255598" grpId="0" autoUpdateAnimBg="0"/>
      <p:bldP spid="1255599" grpId="0" autoUpdateAnimBg="0"/>
      <p:bldP spid="1255600" grpId="0" autoUpdateAnimBg="0"/>
      <p:bldP spid="125560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6450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自主检测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endParaRPr lang="en-US" altLang="zh-CN">
              <a:solidFill>
                <a:srgbClr val="000000"/>
              </a:solidFill>
            </a:endParaRPr>
          </a:p>
          <a:p>
            <a:r>
              <a:rPr lang="en-US" altLang="zh-CN">
                <a:solidFill>
                  <a:srgbClr val="000000"/>
                </a:solidFill>
              </a:rPr>
              <a:t>1.</a:t>
            </a:r>
            <a:r>
              <a:rPr lang="zh-CN" altLang="en-US">
                <a:solidFill>
                  <a:srgbClr val="000000"/>
                </a:solidFill>
              </a:rPr>
              <a:t>能源可分为一次能源和二次能源。据此判断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下列叙述正确的是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天然气是二次能源		</a:t>
            </a:r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石油是二次能源</a:t>
            </a:r>
          </a:p>
          <a:p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电能是一次能源		</a:t>
            </a:r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水力是一次能源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7474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【</a:t>
            </a:r>
            <a:r>
              <a:rPr lang="zh-CN" altLang="en-US">
                <a:solidFill>
                  <a:srgbClr val="FF0000"/>
                </a:solidFill>
                <a:ea typeface="楷体_GB2312" pitchFamily="49" charset="-122"/>
              </a:rPr>
              <a:t>解析</a:t>
            </a:r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】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选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D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。天然气、石油是一次能源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电能是二次能源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故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A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、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B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、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C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错误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;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水力是一次能源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,D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正确。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8498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</a:rPr>
              <a:t>2.</a:t>
            </a:r>
            <a:r>
              <a:rPr lang="zh-CN" altLang="en-US">
                <a:solidFill>
                  <a:srgbClr val="000000"/>
                </a:solidFill>
              </a:rPr>
              <a:t>原电池产生电流的本质原因是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原电池中溶液能电离出自由移动的离子</a:t>
            </a:r>
          </a:p>
          <a:p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有两根导线将两个活泼性不同的电极连接</a:t>
            </a:r>
          </a:p>
          <a:p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电极上进行的氧化还原反应的生成物为电子</a:t>
            </a:r>
          </a:p>
          <a:p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电极上进行的氧化还原反应中会有电子的转移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22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【</a:t>
            </a:r>
            <a:r>
              <a:rPr lang="zh-CN" altLang="en-US">
                <a:solidFill>
                  <a:srgbClr val="FF0000"/>
                </a:solidFill>
                <a:ea typeface="楷体_GB2312" pitchFamily="49" charset="-122"/>
              </a:rPr>
              <a:t>解析</a:t>
            </a:r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】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选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D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。原电池工作时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负极发生氧化反应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发生反应的物质失去电子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电子经外电路流向正极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正极发生还原反应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发生反应的物质得到电子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所以在外电路中就形成了由正极流向负极的电流。可见在两电极之间发生电子的转移才是原电池产生电流的本质原因。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0546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</a:rPr>
              <a:t>3.</a:t>
            </a:r>
            <a:r>
              <a:rPr lang="zh-CN" altLang="en-US">
                <a:solidFill>
                  <a:srgbClr val="000000"/>
                </a:solidFill>
              </a:rPr>
              <a:t>下列装置中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能构成原电池的是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r>
              <a:rPr lang="en-US" altLang="zh-CN">
                <a:solidFill>
                  <a:srgbClr val="000000"/>
                </a:solidFill>
              </a:rPr>
              <a:t>   </a:t>
            </a:r>
          </a:p>
          <a:p>
            <a:endParaRPr lang="en-US" altLang="zh-CN">
              <a:solidFill>
                <a:srgbClr val="000000"/>
              </a:solidFill>
            </a:endParaRPr>
          </a:p>
          <a:p>
            <a:endParaRPr lang="en-US" altLang="zh-CN">
              <a:solidFill>
                <a:srgbClr val="000000"/>
              </a:solidFill>
            </a:endParaRPr>
          </a:p>
          <a:p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只有甲　　		</a:t>
            </a:r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只有乙</a:t>
            </a:r>
          </a:p>
          <a:p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只有丙　　		</a:t>
            </a:r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除乙均可以</a:t>
            </a:r>
          </a:p>
        </p:txBody>
      </p:sp>
      <p:pic>
        <p:nvPicPr>
          <p:cNvPr id="1260547" name="192hxr42.jpg" descr="说明: id:2147506945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781175"/>
            <a:ext cx="4975225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570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【</a:t>
            </a:r>
            <a:r>
              <a:rPr lang="zh-CN" altLang="en-US">
                <a:solidFill>
                  <a:srgbClr val="FF0000"/>
                </a:solidFill>
                <a:ea typeface="楷体_GB2312" pitchFamily="49" charset="-122"/>
              </a:rPr>
              <a:t>解析</a:t>
            </a:r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】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选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C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。甲装置不能构成闭合回路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乙装置两极材料相同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丁装置酒精不是电解质溶液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只有丙装置具备原电池的构成条件。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2594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00"/>
                </a:solidFill>
              </a:rPr>
              <a:t>4.</a:t>
            </a:r>
            <a:r>
              <a:rPr lang="zh-CN" altLang="en-US">
                <a:solidFill>
                  <a:srgbClr val="000000"/>
                </a:solidFill>
              </a:rPr>
              <a:t>某原电池总反应离子方程式为</a:t>
            </a:r>
            <a:r>
              <a:rPr lang="en-US" altLang="zh-CN">
                <a:solidFill>
                  <a:srgbClr val="000000"/>
                </a:solidFill>
              </a:rPr>
              <a:t>Mg+2H</a:t>
            </a:r>
            <a:r>
              <a:rPr lang="en-US" altLang="zh-CN" baseline="30000">
                <a:solidFill>
                  <a:srgbClr val="000000"/>
                </a:solidFill>
              </a:rPr>
              <a:t>+</a:t>
            </a:r>
            <a:r>
              <a:rPr lang="en-US" altLang="zh-CN">
                <a:solidFill>
                  <a:srgbClr val="000000"/>
                </a:solidFill>
              </a:rPr>
              <a:t>====Mg</a:t>
            </a:r>
            <a:r>
              <a:rPr lang="en-US" altLang="zh-CN" baseline="30000">
                <a:solidFill>
                  <a:srgbClr val="000000"/>
                </a:solidFill>
              </a:rPr>
              <a:t>2+</a:t>
            </a:r>
            <a:r>
              <a:rPr lang="en-US" altLang="zh-CN">
                <a:solidFill>
                  <a:srgbClr val="000000"/>
                </a:solidFill>
              </a:rPr>
              <a:t>+H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↑,</a:t>
            </a:r>
            <a:r>
              <a:rPr lang="zh-CN" altLang="en-US">
                <a:solidFill>
                  <a:srgbClr val="000000"/>
                </a:solidFill>
              </a:rPr>
              <a:t>能实现该反应的原电池是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正极为铜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负极为镁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电解质溶液为稀盐酸</a:t>
            </a:r>
          </a:p>
          <a:p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正极为铜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负极为铁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电解质溶液为稀硫酸</a:t>
            </a:r>
          </a:p>
          <a:p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正极为石墨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负极为镁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电解质溶液为</a:t>
            </a:r>
            <a:r>
              <a:rPr lang="en-US" altLang="zh-CN">
                <a:solidFill>
                  <a:srgbClr val="000000"/>
                </a:solidFill>
              </a:rPr>
              <a:t>CuSO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r>
              <a:rPr lang="zh-CN" altLang="en-US">
                <a:solidFill>
                  <a:srgbClr val="000000"/>
                </a:solidFill>
              </a:rPr>
              <a:t>溶液</a:t>
            </a:r>
          </a:p>
          <a:p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正极为银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负极为镁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电解质溶液为</a:t>
            </a:r>
            <a:r>
              <a:rPr lang="en-US" altLang="zh-CN">
                <a:solidFill>
                  <a:srgbClr val="000000"/>
                </a:solidFill>
              </a:rPr>
              <a:t>NaCl</a:t>
            </a:r>
            <a:r>
              <a:rPr lang="zh-CN" altLang="en-US">
                <a:solidFill>
                  <a:srgbClr val="000000"/>
                </a:solidFill>
              </a:rPr>
              <a:t>溶液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3618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【</a:t>
            </a:r>
            <a:r>
              <a:rPr lang="zh-CN" altLang="en-US">
                <a:solidFill>
                  <a:srgbClr val="FF0000"/>
                </a:solidFill>
                <a:ea typeface="楷体_GB2312" pitchFamily="49" charset="-122"/>
              </a:rPr>
              <a:t>解析</a:t>
            </a:r>
            <a:r>
              <a:rPr lang="en-US" altLang="zh-CN">
                <a:solidFill>
                  <a:srgbClr val="FF0000"/>
                </a:solidFill>
                <a:ea typeface="楷体_GB2312" pitchFamily="49" charset="-122"/>
              </a:rPr>
              <a:t>】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选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A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。由总反应知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负极反应为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Mg-2e</a:t>
            </a:r>
            <a:r>
              <a:rPr lang="en-US" altLang="zh-CN" baseline="30000">
                <a:solidFill>
                  <a:srgbClr val="000000"/>
                </a:solidFill>
                <a:ea typeface="楷体_GB2312" pitchFamily="49" charset="-122"/>
              </a:rPr>
              <a:t>-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====Mg</a:t>
            </a:r>
            <a:r>
              <a:rPr lang="en-US" altLang="zh-CN" baseline="30000">
                <a:solidFill>
                  <a:srgbClr val="000000"/>
                </a:solidFill>
                <a:ea typeface="楷体_GB2312" pitchFamily="49" charset="-122"/>
              </a:rPr>
              <a:t>2+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则负极材料为镁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正极材料活泼性小于镁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如铜、银、石墨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;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正极反应为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2H</a:t>
            </a:r>
            <a:r>
              <a:rPr lang="en-US" altLang="zh-CN" baseline="30000">
                <a:solidFill>
                  <a:srgbClr val="000000"/>
                </a:solidFill>
                <a:ea typeface="楷体_GB2312" pitchFamily="49" charset="-122"/>
              </a:rPr>
              <a:t>+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+2e</a:t>
            </a:r>
            <a:r>
              <a:rPr lang="en-US" altLang="zh-CN" baseline="30000">
                <a:solidFill>
                  <a:srgbClr val="000000"/>
                </a:solidFill>
                <a:ea typeface="楷体_GB2312" pitchFamily="49" charset="-122"/>
              </a:rPr>
              <a:t>-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====H</a:t>
            </a:r>
            <a:r>
              <a:rPr lang="en-US" altLang="zh-CN" baseline="-30000">
                <a:solidFill>
                  <a:srgbClr val="000000"/>
                </a:solidFill>
                <a:ea typeface="楷体_GB2312" pitchFamily="49" charset="-122"/>
              </a:rPr>
              <a:t>2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↑,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故电解质溶液为酸溶液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,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故选</a:t>
            </a:r>
            <a:r>
              <a:rPr lang="en-US" altLang="zh-CN">
                <a:solidFill>
                  <a:srgbClr val="000000"/>
                </a:solidFill>
                <a:ea typeface="楷体_GB2312" pitchFamily="49" charset="-122"/>
              </a:rPr>
              <a:t>A</a:t>
            </a:r>
            <a:r>
              <a:rPr lang="zh-CN" altLang="en-US">
                <a:solidFill>
                  <a:srgbClr val="000000"/>
                </a:solidFill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9346" name="Text Box 2"/>
          <p:cNvSpPr txBox="1">
            <a:spLocks noChangeArrowheads="1"/>
          </p:cNvSpPr>
          <p:nvPr/>
        </p:nvSpPr>
        <p:spPr bwMode="auto">
          <a:xfrm>
            <a:off x="0" y="0"/>
            <a:ext cx="8620125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00"/>
                </a:solidFill>
              </a:rPr>
              <a:t>知识点一　原电池的构成条件、工作原理及正负极的判断方法</a:t>
            </a:r>
          </a:p>
          <a:p>
            <a:r>
              <a:rPr lang="en-US" altLang="zh-CN" dirty="0">
                <a:solidFill>
                  <a:srgbClr val="000000"/>
                </a:solidFill>
              </a:rPr>
              <a:t>1.</a:t>
            </a:r>
            <a:r>
              <a:rPr lang="zh-CN" altLang="en-US" dirty="0">
                <a:solidFill>
                  <a:srgbClr val="000000"/>
                </a:solidFill>
              </a:rPr>
              <a:t>原电池的构成条件</a:t>
            </a:r>
            <a:r>
              <a:rPr lang="en-US" altLang="zh-CN" dirty="0" smtClean="0">
                <a:solidFill>
                  <a:srgbClr val="000000"/>
                </a:solidFill>
              </a:rPr>
              <a:t>——“</a:t>
            </a:r>
            <a:r>
              <a:rPr lang="zh-CN" altLang="en-US" dirty="0">
                <a:solidFill>
                  <a:srgbClr val="000000"/>
                </a:solidFill>
              </a:rPr>
              <a:t>两极一液一线一反应”</a:t>
            </a:r>
            <a:r>
              <a:rPr lang="en-US" altLang="zh-CN" dirty="0">
                <a:solidFill>
                  <a:srgbClr val="000000"/>
                </a:solidFill>
              </a:rPr>
              <a:t>:</a:t>
            </a:r>
          </a:p>
        </p:txBody>
      </p:sp>
      <p:pic>
        <p:nvPicPr>
          <p:cNvPr id="1209349" name="182hxr105.jpg" descr="说明: id:2147506959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14" y="2031325"/>
            <a:ext cx="8051896" cy="3209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0370" name="Text Box 2"/>
          <p:cNvSpPr txBox="1">
            <a:spLocks noChangeArrowheads="1"/>
          </p:cNvSpPr>
          <p:nvPr/>
        </p:nvSpPr>
        <p:spPr bwMode="auto">
          <a:xfrm>
            <a:off x="159431" y="304120"/>
            <a:ext cx="862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/>
              <a:t>2.</a:t>
            </a:r>
            <a:r>
              <a:rPr lang="zh-CN" altLang="en-US" dirty="0"/>
              <a:t>原电池工作原理</a:t>
            </a:r>
            <a:r>
              <a:rPr lang="en-US" altLang="zh-CN" dirty="0"/>
              <a:t>:</a:t>
            </a:r>
          </a:p>
        </p:txBody>
      </p:sp>
      <p:pic>
        <p:nvPicPr>
          <p:cNvPr id="1210371" name="192hxr43.jpg" descr="说明: id:2147506966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" y="1414236"/>
            <a:ext cx="7557627" cy="310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6690" name="Text Box 2"/>
          <p:cNvSpPr txBox="1">
            <a:spLocks noChangeArrowheads="1"/>
          </p:cNvSpPr>
          <p:nvPr/>
        </p:nvSpPr>
        <p:spPr bwMode="auto">
          <a:xfrm>
            <a:off x="179377" y="73254"/>
            <a:ext cx="862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/>
              <a:t>3.</a:t>
            </a:r>
            <a:r>
              <a:rPr lang="zh-CN" altLang="en-US" dirty="0"/>
              <a:t>原电池正负极的判断方法</a:t>
            </a:r>
            <a:r>
              <a:rPr lang="en-US" altLang="zh-CN" dirty="0"/>
              <a:t>:</a:t>
            </a:r>
          </a:p>
        </p:txBody>
      </p:sp>
      <p:pic>
        <p:nvPicPr>
          <p:cNvPr id="1266691" name="书心7.jpg" descr="说明: id:2147506973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77" y="1116637"/>
            <a:ext cx="5111750" cy="377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677" y="985385"/>
            <a:ext cx="2663825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7"/>
          <p:cNvSpPr>
            <a:spLocks noChangeShapeType="1"/>
          </p:cNvSpPr>
          <p:nvPr/>
        </p:nvSpPr>
        <p:spPr bwMode="auto">
          <a:xfrm>
            <a:off x="7655008" y="3924269"/>
            <a:ext cx="5048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 flipH="1">
            <a:off x="7221621" y="4068285"/>
            <a:ext cx="4333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945288" y="2598284"/>
            <a:ext cx="936625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</a:rPr>
              <a:t>负极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7838171" y="2338727"/>
            <a:ext cx="936625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</a:rPr>
              <a:t>正极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714" name="Text Box 2"/>
          <p:cNvSpPr txBox="1">
            <a:spLocks noChangeArrowheads="1"/>
          </p:cNvSpPr>
          <p:nvPr/>
        </p:nvSpPr>
        <p:spPr bwMode="auto">
          <a:xfrm>
            <a:off x="0" y="0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素养升华</a:t>
            </a:r>
            <a:r>
              <a:rPr lang="en-US" altLang="zh-CN" dirty="0">
                <a:solidFill>
                  <a:srgbClr val="FF0000"/>
                </a:solidFill>
              </a:rPr>
              <a:t>】</a:t>
            </a:r>
            <a:r>
              <a:rPr lang="zh-CN" altLang="en-US" dirty="0">
                <a:solidFill>
                  <a:srgbClr val="000000"/>
                </a:solidFill>
              </a:rPr>
              <a:t>微观探析</a:t>
            </a:r>
            <a:r>
              <a:rPr lang="en-US" altLang="zh-CN" dirty="0">
                <a:solidFill>
                  <a:srgbClr val="000000"/>
                </a:solidFill>
              </a:rPr>
              <a:t>——</a:t>
            </a:r>
            <a:r>
              <a:rPr lang="zh-CN" altLang="en-US" dirty="0">
                <a:solidFill>
                  <a:srgbClr val="000000"/>
                </a:solidFill>
              </a:rPr>
              <a:t>有关原电池构成及电极判断的注意事项</a:t>
            </a:r>
          </a:p>
          <a:p>
            <a:r>
              <a:rPr lang="en-US" altLang="zh-CN" dirty="0">
                <a:solidFill>
                  <a:srgbClr val="000000"/>
                </a:solidFill>
              </a:rPr>
              <a:t>(1)</a:t>
            </a:r>
            <a:r>
              <a:rPr lang="zh-CN" altLang="en-US" dirty="0">
                <a:solidFill>
                  <a:srgbClr val="000000"/>
                </a:solidFill>
              </a:rPr>
              <a:t>构成原电池的两电极材料不一定都是金属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正极材料可以为导电的非金属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例如石墨。两极材料可能参与反应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也可能不参与反应。</a:t>
            </a:r>
          </a:p>
        </p:txBody>
      </p:sp>
      <p:pic>
        <p:nvPicPr>
          <p:cNvPr id="1267716" name="Picture 4" descr="https://timgsa.baidu.com/timg?image&amp;quality=80&amp;size=b9999_10000&amp;sec=1553485119377&amp;di=cc283516bb20fbb9914ebc1615177ec4&amp;imgtype=0&amp;src=http%3A%2F%2Fbaiducdn.pig66.com%2Fuploadfile%2F2016%2F1105%2F2016110504495783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9" t="32343" r="49343" b="18698"/>
          <a:stretch/>
        </p:blipFill>
        <p:spPr bwMode="auto">
          <a:xfrm>
            <a:off x="685799" y="3385458"/>
            <a:ext cx="1807029" cy="2255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7718" name="Picture 6" descr="https://timgsa.baidu.com/timg?image&amp;quality=80&amp;size=b9999_10000&amp;sec=1553485272121&amp;di=657f1b5efac2d93a6945ea5832d6a116&amp;imgtype=0&amp;src=http%3A%2F%2Fhiphotos.baidu.com%2Fdoc%2Fpic%2Fitem%2Fc83d70cf3bc79f3d97289b5cb2a1cd11738b29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4" y="3298825"/>
            <a:ext cx="5530541" cy="215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8738" name="Text Box 2"/>
          <p:cNvSpPr txBox="1">
            <a:spLocks noChangeArrowheads="1"/>
          </p:cNvSpPr>
          <p:nvPr/>
        </p:nvSpPr>
        <p:spPr bwMode="auto">
          <a:xfrm>
            <a:off x="224745" y="315006"/>
            <a:ext cx="8620125" cy="428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dirty="0">
                <a:solidFill>
                  <a:srgbClr val="000000"/>
                </a:solidFill>
              </a:rPr>
              <a:t>(2)</a:t>
            </a:r>
            <a:r>
              <a:rPr lang="zh-CN" altLang="en-US" dirty="0">
                <a:solidFill>
                  <a:srgbClr val="000000"/>
                </a:solidFill>
              </a:rPr>
              <a:t>两个活泼性不同的金属电极用导线连接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共同插入电解质溶液中不一定构成原电池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必须有一个能</a:t>
            </a:r>
            <a:r>
              <a:rPr lang="zh-CN" altLang="en-US" dirty="0">
                <a:solidFill>
                  <a:srgbClr val="FF0000"/>
                </a:solidFill>
              </a:rPr>
              <a:t>自发进行的氧化还原反应</a:t>
            </a:r>
            <a:r>
              <a:rPr lang="zh-CN" altLang="en-US" dirty="0">
                <a:solidFill>
                  <a:srgbClr val="000000"/>
                </a:solidFill>
              </a:rPr>
              <a:t>。</a:t>
            </a:r>
          </a:p>
          <a:p>
            <a:pPr>
              <a:lnSpc>
                <a:spcPct val="140000"/>
              </a:lnSpc>
            </a:pPr>
            <a:r>
              <a:rPr lang="en-US" altLang="zh-CN" dirty="0">
                <a:solidFill>
                  <a:srgbClr val="000000"/>
                </a:solidFill>
              </a:rPr>
              <a:t>(3)</a:t>
            </a:r>
            <a:r>
              <a:rPr lang="zh-CN" altLang="en-US" dirty="0">
                <a:solidFill>
                  <a:srgbClr val="000000"/>
                </a:solidFill>
              </a:rPr>
              <a:t>在判断原电池正负极时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既要考虑金属活泼性的强弱也要考虑电解质溶液性质。如</a:t>
            </a:r>
            <a:r>
              <a:rPr lang="en-US" altLang="zh-CN" dirty="0">
                <a:solidFill>
                  <a:srgbClr val="000000"/>
                </a:solidFill>
              </a:rPr>
              <a:t>Mg-Al-</a:t>
            </a:r>
            <a:r>
              <a:rPr lang="en-US" altLang="zh-CN" dirty="0" err="1">
                <a:solidFill>
                  <a:srgbClr val="000000"/>
                </a:solidFill>
              </a:rPr>
              <a:t>HCl</a:t>
            </a:r>
            <a:r>
              <a:rPr lang="zh-CN" altLang="en-US" dirty="0">
                <a:solidFill>
                  <a:srgbClr val="000000"/>
                </a:solidFill>
              </a:rPr>
              <a:t>溶液构成的原电池中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FF0000"/>
                </a:solidFill>
              </a:rPr>
              <a:t>负极为</a:t>
            </a:r>
            <a:r>
              <a:rPr lang="en-US" altLang="zh-CN" dirty="0">
                <a:solidFill>
                  <a:srgbClr val="FF0000"/>
                </a:solidFill>
              </a:rPr>
              <a:t>Mg</a:t>
            </a:r>
            <a:r>
              <a:rPr lang="en-US" altLang="zh-CN" dirty="0">
                <a:solidFill>
                  <a:srgbClr val="000000"/>
                </a:solidFill>
              </a:rPr>
              <a:t>;</a:t>
            </a:r>
            <a:r>
              <a:rPr lang="zh-CN" altLang="en-US" dirty="0">
                <a:solidFill>
                  <a:srgbClr val="000000"/>
                </a:solidFill>
              </a:rPr>
              <a:t>但是</a:t>
            </a:r>
            <a:r>
              <a:rPr lang="en-US" altLang="zh-CN" dirty="0">
                <a:solidFill>
                  <a:srgbClr val="000000"/>
                </a:solidFill>
              </a:rPr>
              <a:t>Mg-Al-</a:t>
            </a:r>
            <a:r>
              <a:rPr lang="en-US" altLang="zh-CN" dirty="0" err="1">
                <a:solidFill>
                  <a:srgbClr val="000000"/>
                </a:solidFill>
              </a:rPr>
              <a:t>NaOH</a:t>
            </a:r>
            <a:r>
              <a:rPr lang="zh-CN" altLang="en-US" dirty="0">
                <a:solidFill>
                  <a:srgbClr val="000000"/>
                </a:solidFill>
              </a:rPr>
              <a:t>溶液构成的原电池中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FF0000"/>
                </a:solidFill>
              </a:rPr>
              <a:t>负极为</a:t>
            </a:r>
            <a:r>
              <a:rPr lang="en-US" altLang="zh-CN" dirty="0">
                <a:solidFill>
                  <a:srgbClr val="FF0000"/>
                </a:solidFill>
              </a:rPr>
              <a:t>Al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正极为</a:t>
            </a:r>
            <a:r>
              <a:rPr lang="en-US" altLang="zh-CN" dirty="0">
                <a:solidFill>
                  <a:srgbClr val="000000"/>
                </a:solidFill>
              </a:rPr>
              <a:t>Mg</a:t>
            </a:r>
            <a:r>
              <a:rPr lang="zh-CN" altLang="en-US" dirty="0">
                <a:solidFill>
                  <a:srgbClr val="000000"/>
                </a:solidFill>
              </a:rPr>
              <a:t>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2834" name="Text Box 2"/>
          <p:cNvSpPr txBox="1">
            <a:spLocks noChangeArrowheads="1"/>
          </p:cNvSpPr>
          <p:nvPr/>
        </p:nvSpPr>
        <p:spPr bwMode="auto">
          <a:xfrm>
            <a:off x="0" y="0"/>
            <a:ext cx="862012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rgbClr val="FF0000"/>
                </a:solidFill>
              </a:rPr>
              <a:t>【</a:t>
            </a:r>
            <a:r>
              <a:rPr lang="zh-CN" altLang="en-US" sz="2000" dirty="0">
                <a:solidFill>
                  <a:srgbClr val="FF0000"/>
                </a:solidFill>
              </a:rPr>
              <a:t>典题通关</a:t>
            </a:r>
            <a:r>
              <a:rPr lang="en-US" altLang="zh-CN" sz="2000" dirty="0">
                <a:solidFill>
                  <a:srgbClr val="FF0000"/>
                </a:solidFill>
              </a:rPr>
              <a:t>】</a:t>
            </a:r>
          </a:p>
          <a:p>
            <a:r>
              <a:rPr lang="en-US" altLang="zh-CN" sz="2000" dirty="0">
                <a:solidFill>
                  <a:srgbClr val="FF0000"/>
                </a:solidFill>
              </a:rPr>
              <a:t>【</a:t>
            </a:r>
            <a:r>
              <a:rPr lang="zh-CN" altLang="en-US" sz="2000" dirty="0">
                <a:solidFill>
                  <a:srgbClr val="FF0000"/>
                </a:solidFill>
              </a:rPr>
              <a:t>典例</a:t>
            </a:r>
            <a:r>
              <a:rPr lang="en-US" altLang="zh-CN" sz="2000" dirty="0">
                <a:solidFill>
                  <a:srgbClr val="FF0000"/>
                </a:solidFill>
              </a:rPr>
              <a:t>】</a:t>
            </a:r>
            <a:r>
              <a:rPr lang="en-US" altLang="zh-CN" sz="2000" dirty="0">
                <a:solidFill>
                  <a:srgbClr val="000000"/>
                </a:solidFill>
              </a:rPr>
              <a:t>(2018·</a:t>
            </a:r>
            <a:r>
              <a:rPr lang="zh-CN" altLang="en-US" sz="2000" dirty="0">
                <a:solidFill>
                  <a:srgbClr val="000000"/>
                </a:solidFill>
              </a:rPr>
              <a:t>淄博高一检测</a:t>
            </a:r>
            <a:r>
              <a:rPr lang="en-US" altLang="zh-CN" sz="2000" dirty="0">
                <a:solidFill>
                  <a:srgbClr val="000000"/>
                </a:solidFill>
              </a:rPr>
              <a:t>)</a:t>
            </a:r>
            <a:r>
              <a:rPr lang="zh-CN" altLang="en-US" sz="2000" dirty="0">
                <a:solidFill>
                  <a:srgbClr val="000000"/>
                </a:solidFill>
              </a:rPr>
              <a:t>如图是</a:t>
            </a:r>
            <a:r>
              <a:rPr lang="en-US" altLang="zh-CN" sz="2000" dirty="0">
                <a:solidFill>
                  <a:srgbClr val="000000"/>
                </a:solidFill>
              </a:rPr>
              <a:t>Zn</a:t>
            </a:r>
            <a:r>
              <a:rPr lang="zh-CN" altLang="en-US" sz="2000" dirty="0">
                <a:solidFill>
                  <a:srgbClr val="000000"/>
                </a:solidFill>
              </a:rPr>
              <a:t>和</a:t>
            </a:r>
            <a:r>
              <a:rPr lang="en-US" altLang="zh-CN" sz="2000" dirty="0">
                <a:solidFill>
                  <a:srgbClr val="000000"/>
                </a:solidFill>
              </a:rPr>
              <a:t>Cu</a:t>
            </a:r>
            <a:r>
              <a:rPr lang="zh-CN" altLang="en-US" sz="2000" dirty="0">
                <a:solidFill>
                  <a:srgbClr val="000000"/>
                </a:solidFill>
              </a:rPr>
              <a:t>形成的原电池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某实验兴趣小组做完实验后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记录如下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其中描述合理的是	</a:t>
            </a:r>
            <a:r>
              <a:rPr lang="en-US" altLang="zh-CN" sz="2000" dirty="0">
                <a:solidFill>
                  <a:srgbClr val="000000"/>
                </a:solidFill>
              </a:rPr>
              <a:t>(</a:t>
            </a:r>
            <a:r>
              <a:rPr lang="zh-CN" altLang="en-US" sz="2000" dirty="0">
                <a:solidFill>
                  <a:srgbClr val="000000"/>
                </a:solidFill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</a:rPr>
              <a:t>)</a:t>
            </a:r>
          </a:p>
        </p:txBody>
      </p:sp>
      <p:pic>
        <p:nvPicPr>
          <p:cNvPr id="1272835" name="192hxr44.jpg" descr="说明: id:2147506994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335" y="841176"/>
            <a:ext cx="2054790" cy="178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0389" y="1419930"/>
            <a:ext cx="4510541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000000"/>
                </a:solidFill>
              </a:rPr>
              <a:t>实验后的记录</a:t>
            </a:r>
            <a:r>
              <a:rPr lang="en-US" altLang="zh-CN" sz="2000" dirty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sz="2000" dirty="0">
                <a:solidFill>
                  <a:srgbClr val="000000"/>
                </a:solidFill>
              </a:rPr>
              <a:t>①Zn</a:t>
            </a:r>
            <a:r>
              <a:rPr lang="zh-CN" altLang="en-US" sz="2000" dirty="0">
                <a:solidFill>
                  <a:srgbClr val="000000"/>
                </a:solidFill>
              </a:rPr>
              <a:t>为正极</a:t>
            </a:r>
            <a:r>
              <a:rPr lang="en-US" altLang="zh-CN" sz="2000" dirty="0">
                <a:solidFill>
                  <a:srgbClr val="000000"/>
                </a:solidFill>
              </a:rPr>
              <a:t>,Cu</a:t>
            </a:r>
            <a:r>
              <a:rPr lang="zh-CN" altLang="en-US" sz="2000" dirty="0">
                <a:solidFill>
                  <a:srgbClr val="000000"/>
                </a:solidFill>
              </a:rPr>
              <a:t>为负极。</a:t>
            </a:r>
          </a:p>
          <a:p>
            <a:r>
              <a:rPr lang="zh-CN" altLang="en-US" sz="2000" dirty="0">
                <a:solidFill>
                  <a:srgbClr val="000000"/>
                </a:solidFill>
              </a:rPr>
              <a:t>②</a:t>
            </a:r>
            <a:r>
              <a:rPr lang="en-US" altLang="zh-CN" sz="2000" dirty="0">
                <a:solidFill>
                  <a:srgbClr val="000000"/>
                </a:solidFill>
              </a:rPr>
              <a:t>H</a:t>
            </a:r>
            <a:r>
              <a:rPr lang="en-US" altLang="zh-CN" sz="2000" baseline="30000" dirty="0">
                <a:solidFill>
                  <a:srgbClr val="000000"/>
                </a:solidFill>
              </a:rPr>
              <a:t>+</a:t>
            </a:r>
            <a:r>
              <a:rPr lang="zh-CN" altLang="en-US" sz="2000" dirty="0">
                <a:solidFill>
                  <a:srgbClr val="000000"/>
                </a:solidFill>
              </a:rPr>
              <a:t>向负极移动。</a:t>
            </a:r>
          </a:p>
          <a:p>
            <a:r>
              <a:rPr lang="zh-CN" altLang="en-US" sz="2000" dirty="0">
                <a:solidFill>
                  <a:srgbClr val="000000"/>
                </a:solidFill>
              </a:rPr>
              <a:t>③电子流动方向</a:t>
            </a:r>
            <a:r>
              <a:rPr lang="en-US" altLang="zh-CN" sz="2000" dirty="0">
                <a:solidFill>
                  <a:srgbClr val="000000"/>
                </a:solidFill>
              </a:rPr>
              <a:t>:</a:t>
            </a:r>
            <a:r>
              <a:rPr lang="zh-CN" altLang="en-US" sz="2000" dirty="0">
                <a:solidFill>
                  <a:srgbClr val="000000"/>
                </a:solidFill>
              </a:rPr>
              <a:t>从</a:t>
            </a:r>
            <a:r>
              <a:rPr lang="en-US" altLang="zh-CN" sz="2000" dirty="0">
                <a:solidFill>
                  <a:srgbClr val="000000"/>
                </a:solidFill>
              </a:rPr>
              <a:t>Zn</a:t>
            </a:r>
            <a:r>
              <a:rPr lang="zh-CN" altLang="en-US" sz="2000" dirty="0">
                <a:solidFill>
                  <a:srgbClr val="000000"/>
                </a:solidFill>
              </a:rPr>
              <a:t>经外电路流向</a:t>
            </a:r>
            <a:r>
              <a:rPr lang="en-US" altLang="zh-CN" sz="2000" dirty="0">
                <a:solidFill>
                  <a:srgbClr val="000000"/>
                </a:solidFill>
              </a:rPr>
              <a:t>Cu</a:t>
            </a:r>
            <a:r>
              <a:rPr lang="zh-CN" altLang="en-US" sz="2000" dirty="0">
                <a:solidFill>
                  <a:srgbClr val="000000"/>
                </a:solidFill>
              </a:rPr>
              <a:t>。</a:t>
            </a:r>
          </a:p>
          <a:p>
            <a:r>
              <a:rPr lang="zh-CN" altLang="en-US" sz="2000" dirty="0">
                <a:solidFill>
                  <a:srgbClr val="000000"/>
                </a:solidFill>
              </a:rPr>
              <a:t>④</a:t>
            </a:r>
            <a:r>
              <a:rPr lang="en-US" altLang="zh-CN" sz="2000" dirty="0">
                <a:solidFill>
                  <a:srgbClr val="000000"/>
                </a:solidFill>
              </a:rPr>
              <a:t>Cu</a:t>
            </a:r>
            <a:r>
              <a:rPr lang="zh-CN" altLang="en-US" sz="2000" dirty="0">
                <a:solidFill>
                  <a:srgbClr val="000000"/>
                </a:solidFill>
              </a:rPr>
              <a:t>极上有</a:t>
            </a:r>
            <a:r>
              <a:rPr lang="en-US" altLang="zh-CN" sz="2000" dirty="0">
                <a:solidFill>
                  <a:srgbClr val="000000"/>
                </a:solidFill>
              </a:rPr>
              <a:t>H</a:t>
            </a:r>
            <a:r>
              <a:rPr lang="en-US" altLang="zh-CN" sz="2000" baseline="-30000" dirty="0">
                <a:solidFill>
                  <a:srgbClr val="000000"/>
                </a:solidFill>
              </a:rPr>
              <a:t>2</a:t>
            </a:r>
            <a:r>
              <a:rPr lang="zh-CN" altLang="en-US" sz="2000" dirty="0">
                <a:solidFill>
                  <a:srgbClr val="000000"/>
                </a:solidFill>
              </a:rPr>
              <a:t>产生。</a:t>
            </a:r>
          </a:p>
          <a:p>
            <a:r>
              <a:rPr lang="zh-CN" altLang="en-US" sz="2000" dirty="0">
                <a:solidFill>
                  <a:srgbClr val="000000"/>
                </a:solidFill>
              </a:rPr>
              <a:t>⑤</a:t>
            </a:r>
            <a:r>
              <a:rPr lang="en-US" altLang="zh-CN" sz="2000" dirty="0">
                <a:solidFill>
                  <a:srgbClr val="000000"/>
                </a:solidFill>
              </a:rPr>
              <a:t>Zn</a:t>
            </a:r>
            <a:r>
              <a:rPr lang="zh-CN" altLang="en-US" sz="2000" dirty="0">
                <a:solidFill>
                  <a:srgbClr val="000000"/>
                </a:solidFill>
              </a:rPr>
              <a:t>极上发生氧化反应。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3318" y="4086309"/>
            <a:ext cx="4528001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rgbClr val="000000"/>
                </a:solidFill>
              </a:rPr>
              <a:t>⑥</a:t>
            </a:r>
            <a:r>
              <a:rPr lang="zh-CN" altLang="en-US" sz="2000" dirty="0">
                <a:solidFill>
                  <a:srgbClr val="000000"/>
                </a:solidFill>
              </a:rPr>
              <a:t>正极的电极反应式为</a:t>
            </a:r>
            <a:r>
              <a:rPr lang="en-US" altLang="zh-CN" sz="2000" dirty="0">
                <a:solidFill>
                  <a:srgbClr val="000000"/>
                </a:solidFill>
              </a:rPr>
              <a:t>Zn-2e</a:t>
            </a:r>
            <a:r>
              <a:rPr lang="en-US" altLang="zh-CN" sz="2000" baseline="30000" dirty="0">
                <a:solidFill>
                  <a:srgbClr val="000000"/>
                </a:solidFill>
              </a:rPr>
              <a:t>-</a:t>
            </a:r>
            <a:r>
              <a:rPr lang="en-US" altLang="zh-CN" sz="2000" dirty="0">
                <a:solidFill>
                  <a:srgbClr val="000000"/>
                </a:solidFill>
              </a:rPr>
              <a:t>====Zn</a:t>
            </a:r>
            <a:r>
              <a:rPr lang="en-US" altLang="zh-CN" sz="2000" baseline="30000" dirty="0">
                <a:solidFill>
                  <a:srgbClr val="000000"/>
                </a:solidFill>
              </a:rPr>
              <a:t>2+</a:t>
            </a:r>
            <a:endParaRPr lang="en-US" altLang="zh-CN" sz="2000" dirty="0">
              <a:solidFill>
                <a:srgbClr val="000000"/>
              </a:solidFill>
            </a:endParaRPr>
          </a:p>
          <a:p>
            <a:r>
              <a:rPr lang="en-US" altLang="zh-CN" sz="2000" dirty="0">
                <a:solidFill>
                  <a:srgbClr val="000000"/>
                </a:solidFill>
              </a:rPr>
              <a:t>A.</a:t>
            </a:r>
            <a:r>
              <a:rPr lang="en-US" altLang="zh-CN" sz="2000" dirty="0" smtClean="0">
                <a:solidFill>
                  <a:srgbClr val="000000"/>
                </a:solidFill>
              </a:rPr>
              <a:t>①②③ B</a:t>
            </a:r>
            <a:r>
              <a:rPr lang="en-US" altLang="zh-CN" sz="2000" dirty="0">
                <a:solidFill>
                  <a:srgbClr val="000000"/>
                </a:solidFill>
              </a:rPr>
              <a:t>.③④⑤	</a:t>
            </a:r>
          </a:p>
          <a:p>
            <a:r>
              <a:rPr lang="en-US" altLang="zh-CN" sz="2000" dirty="0">
                <a:solidFill>
                  <a:srgbClr val="000000"/>
                </a:solidFill>
              </a:rPr>
              <a:t>C.</a:t>
            </a:r>
            <a:r>
              <a:rPr lang="en-US" altLang="zh-CN" sz="2000" dirty="0" smtClean="0">
                <a:solidFill>
                  <a:srgbClr val="000000"/>
                </a:solidFill>
              </a:rPr>
              <a:t>④⑤⑥ D</a:t>
            </a:r>
            <a:r>
              <a:rPr lang="en-US" altLang="zh-CN" sz="2000" dirty="0">
                <a:solidFill>
                  <a:srgbClr val="000000"/>
                </a:solidFill>
              </a:rPr>
              <a:t>.②③④</a:t>
            </a:r>
            <a:endParaRPr lang="en-US" altLang="zh-CN" sz="2000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2444" y="2747527"/>
            <a:ext cx="4347254" cy="1938992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rgbClr val="FF0000"/>
                </a:solidFill>
              </a:rPr>
              <a:t>【</a:t>
            </a:r>
            <a:r>
              <a:rPr lang="zh-CN" altLang="en-US" sz="2000" dirty="0">
                <a:solidFill>
                  <a:srgbClr val="FF0000"/>
                </a:solidFill>
              </a:rPr>
              <a:t>延伸探究</a:t>
            </a:r>
            <a:r>
              <a:rPr lang="en-US" altLang="zh-CN" sz="2000" dirty="0">
                <a:solidFill>
                  <a:srgbClr val="FF0000"/>
                </a:solidFill>
              </a:rPr>
              <a:t>】</a:t>
            </a:r>
            <a:endParaRPr lang="en-US" altLang="zh-CN" sz="2000" dirty="0">
              <a:solidFill>
                <a:srgbClr val="000000"/>
              </a:solidFill>
            </a:endParaRPr>
          </a:p>
          <a:p>
            <a:r>
              <a:rPr lang="en-US" altLang="zh-CN" sz="2000" dirty="0">
                <a:solidFill>
                  <a:srgbClr val="000000"/>
                </a:solidFill>
              </a:rPr>
              <a:t>(1)</a:t>
            </a:r>
            <a:r>
              <a:rPr lang="zh-CN" altLang="en-US" sz="2000" dirty="0">
                <a:solidFill>
                  <a:srgbClr val="000000"/>
                </a:solidFill>
              </a:rPr>
              <a:t>该电池中电流的方向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是从</a:t>
            </a:r>
            <a:r>
              <a:rPr lang="en-US" altLang="zh-CN" sz="2000" dirty="0">
                <a:solidFill>
                  <a:srgbClr val="000000"/>
                </a:solidFill>
              </a:rPr>
              <a:t>________</a:t>
            </a:r>
            <a:r>
              <a:rPr lang="zh-CN" altLang="en-US" sz="2000" dirty="0">
                <a:solidFill>
                  <a:srgbClr val="000000"/>
                </a:solidFill>
              </a:rPr>
              <a:t>电极</a:t>
            </a:r>
            <a:r>
              <a:rPr lang="en-US" altLang="zh-CN" sz="2000" dirty="0">
                <a:solidFill>
                  <a:srgbClr val="000000"/>
                </a:solidFill>
              </a:rPr>
              <a:t>(</a:t>
            </a:r>
            <a:r>
              <a:rPr lang="zh-CN" altLang="en-US" sz="2000" dirty="0">
                <a:solidFill>
                  <a:srgbClr val="000000"/>
                </a:solidFill>
              </a:rPr>
              <a:t>填材料名称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下同</a:t>
            </a:r>
            <a:r>
              <a:rPr lang="en-US" altLang="zh-CN" sz="2000" dirty="0">
                <a:solidFill>
                  <a:srgbClr val="000000"/>
                </a:solidFill>
              </a:rPr>
              <a:t>)</a:t>
            </a:r>
            <a:r>
              <a:rPr lang="zh-CN" altLang="en-US" sz="2000" dirty="0">
                <a:solidFill>
                  <a:srgbClr val="000000"/>
                </a:solidFill>
              </a:rPr>
              <a:t>经外电路流向</a:t>
            </a:r>
            <a:r>
              <a:rPr lang="en-US" altLang="zh-CN" sz="2000" dirty="0">
                <a:solidFill>
                  <a:srgbClr val="000000"/>
                </a:solidFill>
              </a:rPr>
              <a:t>________</a:t>
            </a:r>
            <a:r>
              <a:rPr lang="zh-CN" altLang="en-US" sz="2000" dirty="0">
                <a:solidFill>
                  <a:srgbClr val="000000"/>
                </a:solidFill>
              </a:rPr>
              <a:t>电极。 </a:t>
            </a:r>
            <a:endParaRPr lang="zh-CN" altLang="en-US" sz="2000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049587" y="4686519"/>
            <a:ext cx="5980111" cy="1015663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rgbClr val="000000"/>
                </a:solidFill>
              </a:rPr>
              <a:t>(2)</a:t>
            </a:r>
            <a:r>
              <a:rPr lang="zh-CN" altLang="en-US" sz="2000" dirty="0">
                <a:solidFill>
                  <a:srgbClr val="000000"/>
                </a:solidFill>
              </a:rPr>
              <a:t>该电池中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每有</a:t>
            </a:r>
            <a:r>
              <a:rPr lang="en-US" altLang="zh-CN" sz="2000" dirty="0">
                <a:solidFill>
                  <a:srgbClr val="000000"/>
                </a:solidFill>
              </a:rPr>
              <a:t>1 </a:t>
            </a:r>
            <a:r>
              <a:rPr lang="en-US" altLang="zh-CN" sz="2000" dirty="0" err="1">
                <a:solidFill>
                  <a:srgbClr val="000000"/>
                </a:solidFill>
              </a:rPr>
              <a:t>mol</a:t>
            </a:r>
            <a:r>
              <a:rPr lang="zh-CN" altLang="en-US" sz="2000" dirty="0">
                <a:solidFill>
                  <a:srgbClr val="000000"/>
                </a:solidFill>
              </a:rPr>
              <a:t>电子流过导线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负极</a:t>
            </a:r>
            <a:r>
              <a:rPr lang="zh-CN" altLang="en-US" sz="2000" dirty="0" smtClean="0">
                <a:solidFill>
                  <a:srgbClr val="000000"/>
                </a:solidFill>
              </a:rPr>
              <a:t>减少</a:t>
            </a:r>
            <a:r>
              <a:rPr lang="en-US" altLang="zh-CN" sz="2000" dirty="0" smtClean="0">
                <a:solidFill>
                  <a:srgbClr val="000000"/>
                </a:solidFill>
              </a:rPr>
              <a:t>__</a:t>
            </a:r>
            <a:r>
              <a:rPr lang="en-US" altLang="zh-CN" sz="2000" dirty="0">
                <a:solidFill>
                  <a:srgbClr val="000000"/>
                </a:solidFill>
              </a:rPr>
              <a:t>g,</a:t>
            </a:r>
            <a:r>
              <a:rPr lang="zh-CN" altLang="en-US" sz="2000" dirty="0">
                <a:solidFill>
                  <a:srgbClr val="000000"/>
                </a:solidFill>
              </a:rPr>
              <a:t>正极</a:t>
            </a:r>
            <a:r>
              <a:rPr lang="zh-CN" altLang="en-US" sz="2000" dirty="0" smtClean="0">
                <a:solidFill>
                  <a:srgbClr val="000000"/>
                </a:solidFill>
              </a:rPr>
              <a:t>产生</a:t>
            </a:r>
            <a:r>
              <a:rPr lang="en-US" altLang="zh-CN" sz="2000" dirty="0" smtClean="0">
                <a:solidFill>
                  <a:srgbClr val="000000"/>
                </a:solidFill>
              </a:rPr>
              <a:t>__</a:t>
            </a:r>
            <a:r>
              <a:rPr lang="en-US" altLang="zh-CN" sz="2000" dirty="0" err="1">
                <a:solidFill>
                  <a:srgbClr val="000000"/>
                </a:solidFill>
              </a:rPr>
              <a:t>mol</a:t>
            </a:r>
            <a:r>
              <a:rPr lang="en-US" altLang="zh-CN" sz="2000" dirty="0">
                <a:solidFill>
                  <a:srgbClr val="000000"/>
                </a:solidFill>
              </a:rPr>
              <a:t> H</a:t>
            </a:r>
            <a:r>
              <a:rPr lang="en-US" altLang="zh-CN" sz="2000" baseline="-30000" dirty="0">
                <a:solidFill>
                  <a:srgbClr val="000000"/>
                </a:solidFill>
              </a:rPr>
              <a:t>2</a:t>
            </a:r>
            <a:r>
              <a:rPr lang="zh-CN" altLang="en-US" sz="2000" dirty="0">
                <a:solidFill>
                  <a:srgbClr val="000000"/>
                </a:solidFill>
              </a:rPr>
              <a:t>。 </a:t>
            </a:r>
            <a:endParaRPr lang="zh-CN" altLang="en-US" sz="2000" dirty="0">
              <a:solidFill>
                <a:srgbClr val="FF0000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55127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dirty="0">
                <a:solidFill>
                  <a:srgbClr val="000000"/>
                </a:solidFill>
                <a:ea typeface="方正书宋_GBK"/>
              </a:rPr>
              <a:t>6.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将</a:t>
            </a:r>
            <a:r>
              <a:rPr lang="zh-CN" altLang="zh-CN" dirty="0">
                <a:solidFill>
                  <a:srgbClr val="FF0000"/>
                </a:solidFill>
                <a:latin typeface="NEU-BZ-S92"/>
              </a:rPr>
              <a:t>两极质量相同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的</a:t>
            </a:r>
            <a:r>
              <a:rPr lang="zh-CN" altLang="zh-CN" dirty="0">
                <a:solidFill>
                  <a:srgbClr val="FF0000"/>
                </a:solidFill>
                <a:latin typeface="NEU-BZ-S92"/>
              </a:rPr>
              <a:t>铜棒和锌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棒</a:t>
            </a:r>
            <a:r>
              <a:rPr lang="en-US" altLang="zh-CN" dirty="0">
                <a:solidFill>
                  <a:srgbClr val="000000"/>
                </a:solidFill>
                <a:latin typeface="NEU-BZ-S92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用导线相连接后插入</a:t>
            </a:r>
            <a:r>
              <a:rPr lang="en-US" altLang="zh-CN" dirty="0">
                <a:solidFill>
                  <a:srgbClr val="000000"/>
                </a:solidFill>
                <a:latin typeface="NEU-BZ-S92"/>
              </a:rPr>
              <a:t>CuSO</a:t>
            </a:r>
            <a:r>
              <a:rPr lang="en-US" altLang="zh-CN" baseline="-25000" dirty="0">
                <a:solidFill>
                  <a:srgbClr val="000000"/>
                </a:solidFill>
                <a:latin typeface="NEU-BZ-S92"/>
              </a:rPr>
              <a:t>4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溶液中</a:t>
            </a:r>
            <a:r>
              <a:rPr lang="en-US" altLang="zh-CN" dirty="0">
                <a:solidFill>
                  <a:srgbClr val="000000"/>
                </a:solidFill>
                <a:latin typeface="NEU-BZ-S92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经过一段时间后</a:t>
            </a:r>
            <a:r>
              <a:rPr lang="en-US" altLang="zh-CN" dirty="0">
                <a:solidFill>
                  <a:srgbClr val="000000"/>
                </a:solidFill>
                <a:latin typeface="NEU-BZ-S92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取出洗净后干燥并称重</a:t>
            </a:r>
            <a:r>
              <a:rPr lang="en-US" altLang="zh-CN" dirty="0">
                <a:solidFill>
                  <a:srgbClr val="000000"/>
                </a:solidFill>
                <a:latin typeface="NEU-BZ-S92"/>
              </a:rPr>
              <a:t>,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两棒质量相差</a:t>
            </a:r>
            <a:r>
              <a:rPr lang="en-US" altLang="zh-CN" dirty="0">
                <a:solidFill>
                  <a:srgbClr val="000000"/>
                </a:solidFill>
                <a:latin typeface="NEU-BZ-S92"/>
              </a:rPr>
              <a:t>6.45 g,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导线中通过的电子的物质的量</a:t>
            </a:r>
            <a:r>
              <a:rPr lang="zh-CN" altLang="zh-CN" dirty="0" smtClean="0">
                <a:solidFill>
                  <a:srgbClr val="000000"/>
                </a:solidFill>
                <a:latin typeface="NEU-BZ-S92"/>
              </a:rPr>
              <a:t>为</a:t>
            </a:r>
            <a:endParaRPr lang="en-US" altLang="zh-CN" dirty="0" smtClean="0">
              <a:solidFill>
                <a:srgbClr val="000000"/>
              </a:solidFill>
              <a:latin typeface="NEU-BZ-S92"/>
            </a:endParaRPr>
          </a:p>
          <a:p>
            <a:pPr>
              <a:spcAft>
                <a:spcPts val="0"/>
              </a:spcAft>
            </a:pPr>
            <a:r>
              <a:rPr lang="it-IT" altLang="zh-CN" dirty="0" smtClean="0">
                <a:solidFill>
                  <a:srgbClr val="000000"/>
                </a:solidFill>
                <a:ea typeface="方正书宋_GBK"/>
              </a:rPr>
              <a:t>A.0.1 </a:t>
            </a:r>
            <a:r>
              <a:rPr lang="it-IT" altLang="zh-CN" dirty="0">
                <a:solidFill>
                  <a:srgbClr val="000000"/>
                </a:solidFill>
                <a:ea typeface="方正书宋_GBK"/>
              </a:rPr>
              <a:t>mol</a:t>
            </a:r>
            <a:r>
              <a:rPr lang="zh-CN" altLang="zh-CN" dirty="0">
                <a:solidFill>
                  <a:srgbClr val="000000"/>
                </a:solidFill>
                <a:latin typeface="NEU-BZ-S92"/>
              </a:rPr>
              <a:t>　　　　　　　</a:t>
            </a:r>
            <a:r>
              <a:rPr lang="en-US" altLang="zh-CN" dirty="0">
                <a:solidFill>
                  <a:srgbClr val="000000"/>
                </a:solidFill>
                <a:latin typeface="NEU-BZ-S92"/>
              </a:rPr>
              <a:t>	</a:t>
            </a:r>
            <a:r>
              <a:rPr lang="it-IT" altLang="zh-CN" dirty="0">
                <a:solidFill>
                  <a:srgbClr val="000000"/>
                </a:solidFill>
                <a:ea typeface="方正书宋_GBK"/>
              </a:rPr>
              <a:t>B.0.2 mol</a:t>
            </a:r>
            <a:endParaRPr lang="zh-CN" altLang="zh-CN" sz="1400" dirty="0">
              <a:solidFill>
                <a:srgbClr val="000000"/>
              </a:solidFill>
              <a:latin typeface="NEU-BZ-S92"/>
              <a:ea typeface="方正书宋_GBK"/>
            </a:endParaRPr>
          </a:p>
          <a:p>
            <a:pPr>
              <a:spcAft>
                <a:spcPts val="0"/>
              </a:spcAft>
            </a:pPr>
            <a:r>
              <a:rPr lang="it-IT" altLang="zh-CN" dirty="0">
                <a:solidFill>
                  <a:srgbClr val="000000"/>
                </a:solidFill>
                <a:ea typeface="方正书宋_GBK"/>
              </a:rPr>
              <a:t>C.0.3 mol				</a:t>
            </a:r>
            <a:r>
              <a:rPr lang="it-IT" altLang="zh-CN" dirty="0" smtClean="0">
                <a:solidFill>
                  <a:srgbClr val="000000"/>
                </a:solidFill>
                <a:ea typeface="方正书宋_GBK"/>
              </a:rPr>
              <a:t>D.0.4 </a:t>
            </a:r>
            <a:r>
              <a:rPr lang="it-IT" altLang="zh-CN" dirty="0">
                <a:solidFill>
                  <a:srgbClr val="000000"/>
                </a:solidFill>
                <a:ea typeface="方正书宋_GBK"/>
              </a:rPr>
              <a:t>mol</a:t>
            </a:r>
            <a:endParaRPr lang="zh-CN" altLang="zh-CN" sz="1400" dirty="0">
              <a:solidFill>
                <a:srgbClr val="000000"/>
              </a:solidFill>
              <a:latin typeface="NEU-BZ-S92"/>
              <a:ea typeface="方正书宋_GBK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21771"/>
            <a:ext cx="3831772" cy="73866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计算题：课时作业</a:t>
            </a:r>
            <a:r>
              <a:rPr lang="en-US" altLang="zh-CN" dirty="0" smtClean="0"/>
              <a:t>98</a:t>
            </a:r>
            <a:r>
              <a:rPr lang="zh-CN" altLang="en-US" dirty="0" smtClean="0"/>
              <a:t>页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601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6386" name="Text Box 2"/>
          <p:cNvSpPr txBox="1">
            <a:spLocks noChangeArrowheads="1"/>
          </p:cNvSpPr>
          <p:nvPr/>
        </p:nvSpPr>
        <p:spPr bwMode="auto">
          <a:xfrm>
            <a:off x="1" y="0"/>
            <a:ext cx="5649686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000000"/>
                </a:solidFill>
              </a:rPr>
              <a:t>知识点二　原电池原理的应用</a:t>
            </a:r>
          </a:p>
          <a:p>
            <a:r>
              <a:rPr lang="en-US" altLang="zh-CN" dirty="0">
                <a:solidFill>
                  <a:srgbClr val="000000"/>
                </a:solidFill>
              </a:rPr>
              <a:t>1.</a:t>
            </a:r>
            <a:r>
              <a:rPr lang="zh-CN" altLang="en-US" dirty="0">
                <a:solidFill>
                  <a:srgbClr val="000000"/>
                </a:solidFill>
              </a:rPr>
              <a:t>加快氧化还原反应的速率</a:t>
            </a:r>
            <a:r>
              <a:rPr lang="en-US" altLang="zh-CN" dirty="0">
                <a:solidFill>
                  <a:srgbClr val="000000"/>
                </a:solidFill>
              </a:rPr>
              <a:t>:</a:t>
            </a:r>
          </a:p>
        </p:txBody>
      </p:sp>
      <p:graphicFrame>
        <p:nvGraphicFramePr>
          <p:cNvPr id="1296423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126353"/>
              </p:ext>
            </p:extLst>
          </p:nvPr>
        </p:nvGraphicFramePr>
        <p:xfrm>
          <a:off x="91848" y="1582285"/>
          <a:ext cx="8461375" cy="3790315"/>
        </p:xfrm>
        <a:graphic>
          <a:graphicData uri="http://schemas.openxmlformats.org/drawingml/2006/table">
            <a:tbl>
              <a:tblPr/>
              <a:tblGrid>
                <a:gridCol w="979487"/>
                <a:gridCol w="7481888"/>
              </a:tblGrid>
              <a:tr h="1565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原理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原电池中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氧化反应和还原反应分别在两极进行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使溶液中离子运动时相互的干扰减小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使反应速率增大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7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实例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实验室用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固定质量的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Zn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和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过量的稀硫酸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反应制取氢气，可以加快制取速率的是？画图显示。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用纯锌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用含有铜等杂质的粗锌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往稀硫酸中滴入几滴硫酸铜溶液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六角星 1"/>
          <p:cNvSpPr/>
          <p:nvPr/>
        </p:nvSpPr>
        <p:spPr bwMode="auto">
          <a:xfrm>
            <a:off x="7043057" y="3897085"/>
            <a:ext cx="1164771" cy="1360715"/>
          </a:xfrm>
          <a:prstGeom prst="star6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7410" name="Text Box 2"/>
          <p:cNvSpPr txBox="1">
            <a:spLocks noChangeArrowheads="1"/>
          </p:cNvSpPr>
          <p:nvPr/>
        </p:nvSpPr>
        <p:spPr bwMode="auto">
          <a:xfrm>
            <a:off x="55562" y="0"/>
            <a:ext cx="416809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dirty="0"/>
              <a:t>2.</a:t>
            </a:r>
            <a:r>
              <a:rPr lang="zh-CN" altLang="en-US" dirty="0"/>
              <a:t>比较金属活泼性强弱</a:t>
            </a:r>
            <a:r>
              <a:rPr lang="en-US" altLang="zh-CN" dirty="0"/>
              <a:t>:</a:t>
            </a:r>
          </a:p>
        </p:txBody>
      </p:sp>
      <p:graphicFrame>
        <p:nvGraphicFramePr>
          <p:cNvPr id="1297447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354872"/>
              </p:ext>
            </p:extLst>
          </p:nvPr>
        </p:nvGraphicFramePr>
        <p:xfrm>
          <a:off x="968828" y="1005567"/>
          <a:ext cx="6302829" cy="4110718"/>
        </p:xfrm>
        <a:graphic>
          <a:graphicData uri="http://schemas.openxmlformats.org/drawingml/2006/table">
            <a:tbl>
              <a:tblPr/>
              <a:tblGrid>
                <a:gridCol w="729353"/>
                <a:gridCol w="5573476"/>
              </a:tblGrid>
              <a:tr h="17786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原理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一般原电池中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活泼金属作负极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发生氧化反应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不活泼金属作正极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发生还原反应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20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实例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有两种金属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和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用导线连接后插入稀硫酸中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观察到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极溶解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,B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极上有气泡产生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由原电池原理可知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金属活动性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A&gt;B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4578" name="Text Box 2"/>
          <p:cNvSpPr txBox="1">
            <a:spLocks noChangeArrowheads="1"/>
          </p:cNvSpPr>
          <p:nvPr/>
        </p:nvSpPr>
        <p:spPr bwMode="auto">
          <a:xfrm>
            <a:off x="0" y="0"/>
            <a:ext cx="8620125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【P28 </a:t>
            </a:r>
            <a:r>
              <a:rPr lang="zh-CN" altLang="en-US" sz="2400" dirty="0" smtClean="0">
                <a:solidFill>
                  <a:srgbClr val="FF0000"/>
                </a:solidFill>
              </a:rPr>
              <a:t>过关训练</a:t>
            </a:r>
            <a:r>
              <a:rPr lang="en-US" altLang="zh-CN" sz="2400" dirty="0" smtClean="0">
                <a:solidFill>
                  <a:srgbClr val="FF0000"/>
                </a:solidFill>
              </a:rPr>
              <a:t>】</a:t>
            </a:r>
            <a:endParaRPr lang="en-US" altLang="zh-CN" sz="2400" dirty="0">
              <a:solidFill>
                <a:srgbClr val="000000"/>
              </a:solidFill>
            </a:endParaRPr>
          </a:p>
          <a:p>
            <a:r>
              <a:rPr lang="en-US" altLang="zh-CN" sz="2400" dirty="0">
                <a:solidFill>
                  <a:srgbClr val="000000"/>
                </a:solidFill>
              </a:rPr>
              <a:t>1.(2018·</a:t>
            </a:r>
            <a:r>
              <a:rPr lang="zh-CN" altLang="en-US" sz="2400" dirty="0">
                <a:solidFill>
                  <a:srgbClr val="000000"/>
                </a:solidFill>
              </a:rPr>
              <a:t>湛江高一检测</a:t>
            </a:r>
            <a:r>
              <a:rPr lang="en-US" altLang="zh-CN" sz="2400" dirty="0">
                <a:solidFill>
                  <a:srgbClr val="000000"/>
                </a:solidFill>
              </a:rPr>
              <a:t>)</a:t>
            </a:r>
            <a:r>
              <a:rPr lang="zh-CN" altLang="en-US" sz="2400" dirty="0">
                <a:solidFill>
                  <a:srgbClr val="000000"/>
                </a:solidFill>
              </a:rPr>
              <a:t>根据下列事实</a:t>
            </a:r>
            <a:r>
              <a:rPr lang="en-US" altLang="zh-CN" sz="2400" dirty="0" smtClean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sz="2400" dirty="0" smtClean="0">
                <a:solidFill>
                  <a:srgbClr val="000000"/>
                </a:solidFill>
              </a:rPr>
              <a:t>①</a:t>
            </a:r>
            <a:r>
              <a:rPr lang="en-US" altLang="zh-CN" sz="2400" dirty="0">
                <a:solidFill>
                  <a:srgbClr val="000000"/>
                </a:solidFill>
              </a:rPr>
              <a:t>A+B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</a:t>
            </a:r>
            <a:r>
              <a:rPr lang="en-US" altLang="zh-CN" sz="2400" baseline="30000" dirty="0" smtClean="0">
                <a:solidFill>
                  <a:srgbClr val="000000"/>
                </a:solidFill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</a:rPr>
              <a:t>=A</a:t>
            </a:r>
            <a:r>
              <a:rPr lang="en-US" altLang="zh-CN" sz="2400" baseline="30000" dirty="0" smtClean="0">
                <a:solidFill>
                  <a:srgbClr val="000000"/>
                </a:solidFill>
              </a:rPr>
              <a:t>2</a:t>
            </a:r>
            <a:r>
              <a:rPr lang="en-US" altLang="zh-CN" sz="2400" baseline="30000" dirty="0">
                <a:solidFill>
                  <a:srgbClr val="000000"/>
                </a:solidFill>
              </a:rPr>
              <a:t>+</a:t>
            </a:r>
            <a:r>
              <a:rPr lang="en-US" altLang="zh-CN" sz="2400" dirty="0">
                <a:solidFill>
                  <a:srgbClr val="000000"/>
                </a:solidFill>
              </a:rPr>
              <a:t>+B;②D+2H</a:t>
            </a:r>
            <a:r>
              <a:rPr lang="en-US" altLang="zh-CN" sz="2400" baseline="-30000" dirty="0">
                <a:solidFill>
                  <a:srgbClr val="000000"/>
                </a:solidFill>
              </a:rPr>
              <a:t>2</a:t>
            </a:r>
            <a:r>
              <a:rPr lang="en-US" altLang="zh-CN" sz="2400" dirty="0">
                <a:solidFill>
                  <a:srgbClr val="000000"/>
                </a:solidFill>
              </a:rPr>
              <a:t>O====D(OH)</a:t>
            </a:r>
            <a:r>
              <a:rPr lang="en-US" altLang="zh-CN" sz="2400" baseline="-30000" dirty="0">
                <a:solidFill>
                  <a:srgbClr val="000000"/>
                </a:solidFill>
              </a:rPr>
              <a:t>2</a:t>
            </a:r>
            <a:r>
              <a:rPr lang="en-US" altLang="zh-CN" sz="2400" dirty="0">
                <a:solidFill>
                  <a:srgbClr val="000000"/>
                </a:solidFill>
              </a:rPr>
              <a:t>+H</a:t>
            </a:r>
            <a:r>
              <a:rPr lang="en-US" altLang="zh-CN" sz="2400" baseline="-30000" dirty="0">
                <a:solidFill>
                  <a:srgbClr val="000000"/>
                </a:solidFill>
              </a:rPr>
              <a:t>2</a:t>
            </a:r>
            <a:r>
              <a:rPr lang="en-US" altLang="zh-CN" sz="2400" dirty="0">
                <a:solidFill>
                  <a:srgbClr val="000000"/>
                </a:solidFill>
              </a:rPr>
              <a:t>↑</a:t>
            </a:r>
            <a:r>
              <a:rPr lang="en-US" altLang="zh-CN" sz="2400" dirty="0" smtClean="0">
                <a:solidFill>
                  <a:srgbClr val="000000"/>
                </a:solidFill>
              </a:rPr>
              <a:t>;</a:t>
            </a:r>
          </a:p>
          <a:p>
            <a:r>
              <a:rPr lang="en-US" altLang="zh-CN" sz="2400" dirty="0" smtClean="0">
                <a:solidFill>
                  <a:srgbClr val="000000"/>
                </a:solidFill>
              </a:rPr>
              <a:t>③</a:t>
            </a:r>
            <a:r>
              <a:rPr lang="zh-CN" altLang="en-US" sz="2400" dirty="0">
                <a:solidFill>
                  <a:srgbClr val="000000"/>
                </a:solidFill>
              </a:rPr>
              <a:t>以</a:t>
            </a:r>
            <a:r>
              <a:rPr lang="en-US" altLang="zh-CN" sz="2400" dirty="0">
                <a:solidFill>
                  <a:srgbClr val="000000"/>
                </a:solidFill>
              </a:rPr>
              <a:t>B</a:t>
            </a:r>
            <a:r>
              <a:rPr lang="zh-CN" altLang="en-US" sz="2400" dirty="0">
                <a:solidFill>
                  <a:srgbClr val="000000"/>
                </a:solidFill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</a:rPr>
              <a:t>E</a:t>
            </a:r>
            <a:r>
              <a:rPr lang="zh-CN" altLang="en-US" sz="2400" dirty="0">
                <a:solidFill>
                  <a:srgbClr val="000000"/>
                </a:solidFill>
              </a:rPr>
              <a:t>为电极与</a:t>
            </a:r>
            <a:r>
              <a:rPr lang="en-US" altLang="zh-CN" sz="2400" dirty="0">
                <a:solidFill>
                  <a:srgbClr val="000000"/>
                </a:solidFill>
              </a:rPr>
              <a:t>E</a:t>
            </a:r>
            <a:r>
              <a:rPr lang="zh-CN" altLang="en-US" sz="2400" dirty="0">
                <a:solidFill>
                  <a:srgbClr val="000000"/>
                </a:solidFill>
              </a:rPr>
              <a:t>的盐溶液组成原电池</a:t>
            </a:r>
            <a:r>
              <a:rPr lang="en-US" altLang="zh-CN" sz="2400" dirty="0">
                <a:solidFill>
                  <a:srgbClr val="000000"/>
                </a:solidFill>
              </a:rPr>
              <a:t>,</a:t>
            </a:r>
            <a:r>
              <a:rPr lang="zh-CN" altLang="en-US" sz="2400" dirty="0">
                <a:solidFill>
                  <a:srgbClr val="000000"/>
                </a:solidFill>
              </a:rPr>
              <a:t>电极反应</a:t>
            </a:r>
            <a:r>
              <a:rPr lang="zh-CN" altLang="en-US" sz="2400" dirty="0" smtClean="0">
                <a:solidFill>
                  <a:srgbClr val="000000"/>
                </a:solidFill>
              </a:rPr>
              <a:t>为</a:t>
            </a:r>
            <a:endParaRPr lang="en-US" altLang="zh-CN" sz="2400" dirty="0" smtClean="0">
              <a:solidFill>
                <a:srgbClr val="000000"/>
              </a:solidFill>
            </a:endParaRPr>
          </a:p>
          <a:p>
            <a:r>
              <a:rPr lang="en-US" altLang="zh-CN" sz="2400" dirty="0" smtClean="0">
                <a:solidFill>
                  <a:srgbClr val="000000"/>
                </a:solidFill>
              </a:rPr>
              <a:t>E</a:t>
            </a:r>
            <a:r>
              <a:rPr lang="en-US" altLang="zh-CN" sz="2400" baseline="30000" dirty="0" smtClean="0">
                <a:solidFill>
                  <a:srgbClr val="000000"/>
                </a:solidFill>
              </a:rPr>
              <a:t>2</a:t>
            </a:r>
            <a:r>
              <a:rPr lang="en-US" altLang="zh-CN" sz="2400" baseline="30000" dirty="0">
                <a:solidFill>
                  <a:srgbClr val="000000"/>
                </a:solidFill>
              </a:rPr>
              <a:t>+</a:t>
            </a:r>
            <a:r>
              <a:rPr lang="en-US" altLang="zh-CN" sz="2400" dirty="0">
                <a:solidFill>
                  <a:srgbClr val="000000"/>
                </a:solidFill>
              </a:rPr>
              <a:t>+2e</a:t>
            </a:r>
            <a:r>
              <a:rPr lang="en-US" altLang="zh-CN" sz="2400" baseline="30000" dirty="0">
                <a:solidFill>
                  <a:srgbClr val="000000"/>
                </a:solidFill>
              </a:rPr>
              <a:t>-</a:t>
            </a:r>
            <a:r>
              <a:rPr lang="en-US" altLang="zh-CN" sz="2400" dirty="0">
                <a:solidFill>
                  <a:srgbClr val="000000"/>
                </a:solidFill>
              </a:rPr>
              <a:t>====E,B-2e</a:t>
            </a:r>
            <a:r>
              <a:rPr lang="en-US" altLang="zh-CN" sz="2400" baseline="30000" dirty="0">
                <a:solidFill>
                  <a:srgbClr val="000000"/>
                </a:solidFill>
              </a:rPr>
              <a:t>-</a:t>
            </a:r>
            <a:r>
              <a:rPr lang="en-US" altLang="zh-CN" sz="2400" dirty="0">
                <a:solidFill>
                  <a:srgbClr val="000000"/>
                </a:solidFill>
              </a:rPr>
              <a:t>====B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zh-CN" altLang="en-US" sz="2400" dirty="0" smtClean="0">
                <a:solidFill>
                  <a:srgbClr val="000000"/>
                </a:solidFill>
              </a:rPr>
              <a:t>。</a:t>
            </a:r>
            <a:endParaRPr lang="en-US" altLang="zh-CN" sz="2400" dirty="0" smtClean="0">
              <a:solidFill>
                <a:srgbClr val="000000"/>
              </a:solidFill>
            </a:endParaRPr>
          </a:p>
          <a:p>
            <a:r>
              <a:rPr lang="zh-CN" altLang="en-US" sz="2400" dirty="0" smtClean="0">
                <a:solidFill>
                  <a:srgbClr val="000000"/>
                </a:solidFill>
              </a:rPr>
              <a:t>由此可知</a:t>
            </a:r>
            <a:r>
              <a:rPr lang="en-US" altLang="zh-CN" sz="2400" dirty="0">
                <a:solidFill>
                  <a:srgbClr val="000000"/>
                </a:solidFill>
              </a:rPr>
              <a:t>A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zh-CN" altLang="en-US" sz="2400" dirty="0">
                <a:solidFill>
                  <a:srgbClr val="000000"/>
                </a:solidFill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</a:rPr>
              <a:t>B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zh-CN" altLang="en-US" sz="2400" dirty="0">
                <a:solidFill>
                  <a:srgbClr val="000000"/>
                </a:solidFill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</a:rPr>
              <a:t>D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zh-CN" altLang="en-US" sz="2400" dirty="0">
                <a:solidFill>
                  <a:srgbClr val="000000"/>
                </a:solidFill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</a:rPr>
              <a:t>E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zh-CN" altLang="en-US" sz="2400" dirty="0">
                <a:solidFill>
                  <a:srgbClr val="000000"/>
                </a:solidFill>
              </a:rPr>
              <a:t>的氧化性强弱关系是</a:t>
            </a:r>
            <a:r>
              <a:rPr lang="en-US" altLang="zh-CN" sz="2400" dirty="0">
                <a:solidFill>
                  <a:srgbClr val="000000"/>
                </a:solidFill>
              </a:rPr>
              <a:t>(</a:t>
            </a:r>
            <a:r>
              <a:rPr lang="zh-CN" altLang="en-US" sz="2400" dirty="0">
                <a:solidFill>
                  <a:srgbClr val="000000"/>
                </a:solidFill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00945" y="3711348"/>
            <a:ext cx="6513512" cy="120032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000000"/>
                </a:solidFill>
              </a:rPr>
              <a:t>A.D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&gt;A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&gt;B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</a:t>
            </a:r>
            <a:r>
              <a:rPr lang="en-US" altLang="zh-CN" sz="2400" dirty="0" smtClean="0">
                <a:solidFill>
                  <a:srgbClr val="000000"/>
                </a:solidFill>
              </a:rPr>
              <a:t>E</a:t>
            </a:r>
            <a:r>
              <a:rPr lang="en-US" altLang="zh-CN" sz="2400" baseline="30000" dirty="0" smtClean="0">
                <a:solidFill>
                  <a:srgbClr val="000000"/>
                </a:solidFill>
              </a:rPr>
              <a:t>2+</a:t>
            </a:r>
            <a:r>
              <a:rPr lang="zh-CN" altLang="en-US" sz="2400" dirty="0" smtClean="0">
                <a:solidFill>
                  <a:srgbClr val="000000"/>
                </a:solidFill>
              </a:rPr>
              <a:t>     </a:t>
            </a:r>
            <a:r>
              <a:rPr lang="en-US" altLang="zh-CN" sz="2400" dirty="0" smtClean="0">
                <a:solidFill>
                  <a:srgbClr val="000000"/>
                </a:solidFill>
              </a:rPr>
              <a:t>B.A</a:t>
            </a:r>
            <a:r>
              <a:rPr lang="en-US" altLang="zh-CN" sz="2400" baseline="30000" dirty="0" smtClean="0">
                <a:solidFill>
                  <a:srgbClr val="000000"/>
                </a:solidFill>
              </a:rPr>
              <a:t>2</a:t>
            </a:r>
            <a:r>
              <a:rPr lang="en-US" altLang="zh-CN" sz="2400" baseline="30000" dirty="0">
                <a:solidFill>
                  <a:srgbClr val="000000"/>
                </a:solidFill>
              </a:rPr>
              <a:t>+</a:t>
            </a:r>
            <a:r>
              <a:rPr lang="en-US" altLang="zh-CN" sz="2400" dirty="0">
                <a:solidFill>
                  <a:srgbClr val="000000"/>
                </a:solidFill>
              </a:rPr>
              <a:t>&gt;B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&gt;D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&gt;E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endParaRPr lang="en-US" altLang="zh-CN" sz="2400" dirty="0">
              <a:solidFill>
                <a:srgbClr val="000000"/>
              </a:solidFill>
            </a:endParaRPr>
          </a:p>
          <a:p>
            <a:r>
              <a:rPr lang="en-US" altLang="zh-CN" sz="2400" dirty="0">
                <a:solidFill>
                  <a:srgbClr val="000000"/>
                </a:solidFill>
              </a:rPr>
              <a:t>C.D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&gt;E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&gt;A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&gt;B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	</a:t>
            </a:r>
            <a:r>
              <a:rPr lang="en-US" altLang="zh-CN" sz="2400" dirty="0" smtClean="0">
                <a:solidFill>
                  <a:srgbClr val="000000"/>
                </a:solidFill>
              </a:rPr>
              <a:t> D.E</a:t>
            </a:r>
            <a:r>
              <a:rPr lang="en-US" altLang="zh-CN" sz="2400" baseline="30000" dirty="0" smtClean="0">
                <a:solidFill>
                  <a:srgbClr val="000000"/>
                </a:solidFill>
              </a:rPr>
              <a:t>2</a:t>
            </a:r>
            <a:r>
              <a:rPr lang="en-US" altLang="zh-CN" sz="2400" baseline="30000" dirty="0">
                <a:solidFill>
                  <a:srgbClr val="000000"/>
                </a:solidFill>
              </a:rPr>
              <a:t>+</a:t>
            </a:r>
            <a:r>
              <a:rPr lang="en-US" altLang="zh-CN" sz="2400" dirty="0">
                <a:solidFill>
                  <a:srgbClr val="000000"/>
                </a:solidFill>
              </a:rPr>
              <a:t>&gt;B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&gt;A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r>
              <a:rPr lang="en-US" altLang="zh-CN" sz="2400" dirty="0">
                <a:solidFill>
                  <a:srgbClr val="000000"/>
                </a:solidFill>
              </a:rPr>
              <a:t>&gt;D</a:t>
            </a:r>
            <a:r>
              <a:rPr lang="en-US" altLang="zh-CN" sz="2400" baseline="30000" dirty="0">
                <a:solidFill>
                  <a:srgbClr val="000000"/>
                </a:solidFill>
              </a:rPr>
              <a:t>2+</a:t>
            </a:r>
            <a:endParaRPr lang="en-US" altLang="zh-CN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8434" name="Text Box 2"/>
          <p:cNvSpPr txBox="1">
            <a:spLocks noChangeArrowheads="1"/>
          </p:cNvSpPr>
          <p:nvPr/>
        </p:nvSpPr>
        <p:spPr bwMode="auto">
          <a:xfrm>
            <a:off x="126773" y="86406"/>
            <a:ext cx="901722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3.</a:t>
            </a:r>
            <a:r>
              <a:rPr lang="zh-CN" altLang="en-US" dirty="0">
                <a:solidFill>
                  <a:srgbClr val="000000"/>
                </a:solidFill>
              </a:rPr>
              <a:t>设计原电池</a:t>
            </a:r>
            <a:r>
              <a:rPr lang="en-US" altLang="zh-CN" dirty="0">
                <a:solidFill>
                  <a:srgbClr val="000000"/>
                </a:solidFill>
              </a:rPr>
              <a:t>:</a:t>
            </a:r>
          </a:p>
          <a:p>
            <a:r>
              <a:rPr lang="en-US" altLang="zh-CN" dirty="0">
                <a:solidFill>
                  <a:srgbClr val="000000"/>
                </a:solidFill>
              </a:rPr>
              <a:t>(1)</a:t>
            </a:r>
            <a:r>
              <a:rPr lang="zh-CN" altLang="en-US" dirty="0">
                <a:solidFill>
                  <a:srgbClr val="000000"/>
                </a:solidFill>
              </a:rPr>
              <a:t>依据</a:t>
            </a:r>
            <a:r>
              <a:rPr lang="en-US" altLang="zh-CN" dirty="0">
                <a:solidFill>
                  <a:srgbClr val="000000"/>
                </a:solidFill>
              </a:rPr>
              <a:t>:</a:t>
            </a:r>
            <a:r>
              <a:rPr lang="zh-CN" altLang="en-US" dirty="0">
                <a:solidFill>
                  <a:srgbClr val="000000"/>
                </a:solidFill>
              </a:rPr>
              <a:t>已知一个氧化还原反应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首先分析找出氧化剂、还原剂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一般</a:t>
            </a:r>
            <a:r>
              <a:rPr lang="zh-CN" altLang="en-US" dirty="0">
                <a:solidFill>
                  <a:srgbClr val="FF0000"/>
                </a:solidFill>
              </a:rPr>
              <a:t>还原剂</a:t>
            </a:r>
            <a:r>
              <a:rPr lang="zh-CN" altLang="en-US" dirty="0">
                <a:solidFill>
                  <a:srgbClr val="000000"/>
                </a:solidFill>
              </a:rPr>
              <a:t>为</a:t>
            </a:r>
            <a:r>
              <a:rPr lang="zh-CN" altLang="en-US" dirty="0">
                <a:solidFill>
                  <a:srgbClr val="FF0000"/>
                </a:solidFill>
              </a:rPr>
              <a:t>负极材料</a:t>
            </a:r>
            <a:r>
              <a:rPr lang="en-US" altLang="zh-CN" dirty="0">
                <a:solidFill>
                  <a:srgbClr val="000000"/>
                </a:solidFill>
              </a:rPr>
              <a:t>(</a:t>
            </a:r>
            <a:r>
              <a:rPr lang="zh-CN" altLang="en-US" dirty="0">
                <a:solidFill>
                  <a:srgbClr val="000000"/>
                </a:solidFill>
              </a:rPr>
              <a:t>或在</a:t>
            </a:r>
            <a:r>
              <a:rPr lang="zh-CN" altLang="en-US" dirty="0">
                <a:solidFill>
                  <a:srgbClr val="FF0000"/>
                </a:solidFill>
              </a:rPr>
              <a:t>负极上被氧化</a:t>
            </a:r>
            <a:r>
              <a:rPr lang="en-US" altLang="zh-CN" dirty="0">
                <a:solidFill>
                  <a:srgbClr val="000000"/>
                </a:solidFill>
              </a:rPr>
              <a:t>),</a:t>
            </a:r>
            <a:r>
              <a:rPr lang="zh-CN" altLang="en-US" dirty="0">
                <a:solidFill>
                  <a:srgbClr val="FF0000"/>
                </a:solidFill>
              </a:rPr>
              <a:t>氧化剂</a:t>
            </a:r>
            <a:r>
              <a:rPr lang="zh-CN" altLang="en-US" dirty="0">
                <a:solidFill>
                  <a:srgbClr val="000000"/>
                </a:solidFill>
              </a:rPr>
              <a:t>为</a:t>
            </a:r>
            <a:r>
              <a:rPr lang="zh-CN" altLang="en-US" dirty="0">
                <a:solidFill>
                  <a:srgbClr val="FF0000"/>
                </a:solidFill>
              </a:rPr>
              <a:t>电解质溶液中的阳离子</a:t>
            </a:r>
            <a:r>
              <a:rPr lang="en-US" altLang="zh-CN" dirty="0">
                <a:solidFill>
                  <a:srgbClr val="000000"/>
                </a:solidFill>
              </a:rPr>
              <a:t>(</a:t>
            </a:r>
            <a:r>
              <a:rPr lang="zh-CN" altLang="en-US" dirty="0">
                <a:solidFill>
                  <a:srgbClr val="000000"/>
                </a:solidFill>
              </a:rPr>
              <a:t>或在</a:t>
            </a:r>
            <a:r>
              <a:rPr lang="zh-CN" altLang="en-US" dirty="0">
                <a:solidFill>
                  <a:srgbClr val="FF0000"/>
                </a:solidFill>
              </a:rPr>
              <a:t>正极上被还原</a:t>
            </a:r>
            <a:r>
              <a:rPr lang="en-US" altLang="zh-CN" dirty="0">
                <a:solidFill>
                  <a:srgbClr val="000000"/>
                </a:solidFill>
              </a:rPr>
              <a:t>)</a:t>
            </a:r>
            <a:r>
              <a:rPr lang="zh-CN" altLang="en-US" dirty="0" smtClean="0">
                <a:solidFill>
                  <a:srgbClr val="000000"/>
                </a:solidFill>
              </a:rPr>
              <a:t>。</a:t>
            </a:r>
            <a:endParaRPr lang="en-US" altLang="zh-CN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9458" name="Text Box 2"/>
          <p:cNvSpPr txBox="1">
            <a:spLocks noChangeArrowheads="1"/>
          </p:cNvSpPr>
          <p:nvPr/>
        </p:nvSpPr>
        <p:spPr bwMode="auto">
          <a:xfrm>
            <a:off x="0" y="0"/>
            <a:ext cx="8620125" cy="48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rgbClr val="000000"/>
                </a:solidFill>
              </a:rPr>
              <a:t>(2)</a:t>
            </a:r>
            <a:r>
              <a:rPr lang="zh-CN" altLang="en-US" sz="2000" dirty="0">
                <a:solidFill>
                  <a:srgbClr val="000000"/>
                </a:solidFill>
              </a:rPr>
              <a:t>步骤</a:t>
            </a:r>
            <a:r>
              <a:rPr lang="en-US" altLang="zh-CN" sz="2000" dirty="0">
                <a:solidFill>
                  <a:srgbClr val="000000"/>
                </a:solidFill>
              </a:rPr>
              <a:t>:</a:t>
            </a:r>
            <a:r>
              <a:rPr lang="zh-CN" altLang="en-US" sz="2000" dirty="0">
                <a:solidFill>
                  <a:srgbClr val="000000"/>
                </a:solidFill>
              </a:rPr>
              <a:t>以</a:t>
            </a:r>
            <a:r>
              <a:rPr lang="en-US" altLang="zh-CN" sz="2000" dirty="0" smtClean="0">
                <a:solidFill>
                  <a:srgbClr val="000000"/>
                </a:solidFill>
              </a:rPr>
              <a:t>Fe+CuSO</a:t>
            </a:r>
            <a:r>
              <a:rPr lang="en-US" altLang="zh-CN" sz="2000" baseline="-30000" dirty="0" smtClean="0">
                <a:solidFill>
                  <a:srgbClr val="000000"/>
                </a:solidFill>
              </a:rPr>
              <a:t>4</a:t>
            </a:r>
            <a:r>
              <a:rPr lang="en-US" altLang="zh-CN" sz="2000" dirty="0" smtClean="0">
                <a:solidFill>
                  <a:srgbClr val="000000"/>
                </a:solidFill>
              </a:rPr>
              <a:t>=FeSO</a:t>
            </a:r>
            <a:r>
              <a:rPr lang="en-US" altLang="zh-CN" sz="2000" baseline="-30000" dirty="0" smtClean="0">
                <a:solidFill>
                  <a:srgbClr val="000000"/>
                </a:solidFill>
              </a:rPr>
              <a:t>4</a:t>
            </a:r>
            <a:r>
              <a:rPr lang="en-US" altLang="zh-CN" sz="2000" dirty="0" smtClean="0">
                <a:solidFill>
                  <a:srgbClr val="000000"/>
                </a:solidFill>
              </a:rPr>
              <a:t>+Cu</a:t>
            </a:r>
            <a:r>
              <a:rPr lang="zh-CN" altLang="en-US" sz="2000" dirty="0">
                <a:solidFill>
                  <a:srgbClr val="000000"/>
                </a:solidFill>
              </a:rPr>
              <a:t>为例。</a:t>
            </a:r>
            <a:endParaRPr lang="zh-CN" altLang="en-US" sz="2000" dirty="0"/>
          </a:p>
        </p:txBody>
      </p:sp>
      <p:graphicFrame>
        <p:nvGraphicFramePr>
          <p:cNvPr id="1299622" name="Group 1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516462"/>
              </p:ext>
            </p:extLst>
          </p:nvPr>
        </p:nvGraphicFramePr>
        <p:xfrm>
          <a:off x="45243" y="733425"/>
          <a:ext cx="8529637" cy="1335359"/>
        </p:xfrm>
        <a:graphic>
          <a:graphicData uri="http://schemas.openxmlformats.org/drawingml/2006/table">
            <a:tbl>
              <a:tblPr/>
              <a:tblGrid>
                <a:gridCol w="1970087"/>
                <a:gridCol w="3608388"/>
                <a:gridCol w="2951162"/>
              </a:tblGrid>
              <a:tr h="3551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步骤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实例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2546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将反应拆分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为电极反应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负极反应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Fe-2e</a:t>
                      </a:r>
                      <a:r>
                        <a:rPr kumimoji="0" lang="en-US" altLang="zh-CN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====Fe</a:t>
                      </a:r>
                      <a:r>
                        <a:rPr kumimoji="0" lang="en-US" altLang="zh-CN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2+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65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正极反应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kumimoji="0" lang="en-US" altLang="zh-CN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2+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+2e</a:t>
                      </a:r>
                      <a:r>
                        <a:rPr kumimoji="0" lang="en-US" altLang="zh-CN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====Cu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208597"/>
              </p:ext>
            </p:extLst>
          </p:nvPr>
        </p:nvGraphicFramePr>
        <p:xfrm>
          <a:off x="45243" y="2068784"/>
          <a:ext cx="8529637" cy="2194560"/>
        </p:xfrm>
        <a:graphic>
          <a:graphicData uri="http://schemas.openxmlformats.org/drawingml/2006/table">
            <a:tbl>
              <a:tblPr/>
              <a:tblGrid>
                <a:gridCol w="1970087"/>
                <a:gridCol w="3608388"/>
                <a:gridCol w="2951162"/>
              </a:tblGrid>
              <a:tr h="3048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选择电极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材料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较活泼金属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一般为发生氧化反应的金属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Fe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正极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活泼性弱于负极材料的金属或石墨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选择电解质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一般为与负极反应的电解质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CuSO</a:t>
                      </a:r>
                      <a:r>
                        <a:rPr kumimoji="0" lang="en-US" altLang="zh-CN" sz="2000" b="1" i="0" u="none" strike="noStrike" cap="none" normalizeH="0" baseline="-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溶液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画出装置图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2236" y="4263344"/>
            <a:ext cx="1610231" cy="1410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797844"/>
              </p:ext>
            </p:extLst>
          </p:nvPr>
        </p:nvGraphicFramePr>
        <p:xfrm>
          <a:off x="0" y="2183494"/>
          <a:ext cx="8529637" cy="1335359"/>
        </p:xfrm>
        <a:graphic>
          <a:graphicData uri="http://schemas.openxmlformats.org/drawingml/2006/table">
            <a:tbl>
              <a:tblPr/>
              <a:tblGrid>
                <a:gridCol w="1970087"/>
                <a:gridCol w="3608388"/>
                <a:gridCol w="2951162"/>
              </a:tblGrid>
              <a:tr h="3551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步骤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实例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25462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将反应拆分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为电极反应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负极反应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365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正极反应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863027"/>
              </p:ext>
            </p:extLst>
          </p:nvPr>
        </p:nvGraphicFramePr>
        <p:xfrm>
          <a:off x="0" y="3518853"/>
          <a:ext cx="8529637" cy="2194560"/>
        </p:xfrm>
        <a:graphic>
          <a:graphicData uri="http://schemas.openxmlformats.org/drawingml/2006/table">
            <a:tbl>
              <a:tblPr/>
              <a:tblGrid>
                <a:gridCol w="1970087"/>
                <a:gridCol w="3608388"/>
                <a:gridCol w="2951162"/>
              </a:tblGrid>
              <a:tr h="3048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选择电极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材料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较活泼金属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一般为发生氧化反应的金属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正极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活泼性弱于负极材料的金属或石墨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选择电解质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一般为与负极反应的电解质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画出装置图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0" y="0"/>
            <a:ext cx="20682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设计原电池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37115" y="-1106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/>
              <a:t>Fe+2FeCl</a:t>
            </a:r>
            <a:r>
              <a:rPr lang="en-US" altLang="zh-CN" kern="100" baseline="-25000" dirty="0"/>
              <a:t>3</a:t>
            </a:r>
            <a:r>
              <a:rPr lang="en-US" altLang="zh-CN" kern="100" dirty="0"/>
              <a:t>=3FeCl</a:t>
            </a:r>
            <a:r>
              <a:rPr lang="en-US" altLang="zh-CN" kern="100" baseline="-25000" dirty="0"/>
              <a:t>2</a:t>
            </a:r>
            <a:endParaRPr lang="zh-CN" altLang="zh-CN" kern="100" dirty="0"/>
          </a:p>
          <a:p>
            <a:pPr algn="just">
              <a:spcAft>
                <a:spcPts val="0"/>
              </a:spcAft>
            </a:pPr>
            <a:r>
              <a:rPr lang="en-US" altLang="zh-CN" kern="100" dirty="0"/>
              <a:t>Cu+2FeCl</a:t>
            </a:r>
            <a:r>
              <a:rPr lang="en-US" altLang="zh-CN" kern="100" baseline="-25000" dirty="0"/>
              <a:t>3</a:t>
            </a:r>
            <a:r>
              <a:rPr lang="en-US" altLang="zh-CN" kern="100" dirty="0"/>
              <a:t>=CuCl</a:t>
            </a:r>
            <a:r>
              <a:rPr lang="en-US" altLang="zh-CN" kern="100" baseline="-25000" dirty="0"/>
              <a:t>2</a:t>
            </a:r>
            <a:r>
              <a:rPr lang="en-US" altLang="zh-CN" kern="100" dirty="0"/>
              <a:t>+2FeCl</a:t>
            </a:r>
            <a:r>
              <a:rPr lang="en-US" altLang="zh-CN" kern="100" baseline="-25000" dirty="0"/>
              <a:t>2</a:t>
            </a:r>
            <a:endParaRPr lang="zh-CN" altLang="zh-CN" kern="100" dirty="0"/>
          </a:p>
          <a:p>
            <a:pPr algn="just">
              <a:spcAft>
                <a:spcPts val="0"/>
              </a:spcAft>
            </a:pPr>
            <a:r>
              <a:rPr lang="en-US" altLang="zh-CN" kern="100" dirty="0"/>
              <a:t>2H</a:t>
            </a:r>
            <a:r>
              <a:rPr lang="en-US" altLang="zh-CN" kern="100" baseline="-25000" dirty="0"/>
              <a:t>2</a:t>
            </a:r>
            <a:r>
              <a:rPr lang="en-US" altLang="zh-CN" kern="100" dirty="0"/>
              <a:t>+O</a:t>
            </a:r>
            <a:r>
              <a:rPr lang="en-US" altLang="zh-CN" kern="100" baseline="-25000" dirty="0"/>
              <a:t>2</a:t>
            </a:r>
            <a:r>
              <a:rPr lang="en-US" altLang="zh-CN" kern="100" dirty="0"/>
              <a:t>=2H</a:t>
            </a:r>
            <a:r>
              <a:rPr lang="en-US" altLang="zh-CN" kern="100" baseline="-25000" dirty="0"/>
              <a:t>2</a:t>
            </a:r>
            <a:r>
              <a:rPr lang="en-US" altLang="zh-CN" kern="100" dirty="0"/>
              <a:t>O</a:t>
            </a:r>
            <a:endParaRPr lang="zh-CN" altLang="zh-CN" kern="100" dirty="0"/>
          </a:p>
        </p:txBody>
      </p:sp>
    </p:spTree>
    <p:extLst>
      <p:ext uri="{BB962C8B-B14F-4D97-AF65-F5344CB8AC3E}">
        <p14:creationId xmlns:p14="http://schemas.microsoft.com/office/powerpoint/2010/main" val="354677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3794" name="Text Box 2"/>
          <p:cNvSpPr txBox="1">
            <a:spLocks noChangeArrowheads="1"/>
          </p:cNvSpPr>
          <p:nvPr/>
        </p:nvSpPr>
        <p:spPr bwMode="auto">
          <a:xfrm>
            <a:off x="148546" y="0"/>
            <a:ext cx="8620125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补偿训练</a:t>
            </a:r>
            <a:r>
              <a:rPr lang="en-US" altLang="zh-CN" dirty="0">
                <a:solidFill>
                  <a:srgbClr val="FF0000"/>
                </a:solidFill>
              </a:rPr>
              <a:t>】</a:t>
            </a:r>
            <a:endParaRPr lang="en-US" altLang="zh-CN" dirty="0">
              <a:solidFill>
                <a:srgbClr val="000000"/>
              </a:solidFill>
            </a:endParaRPr>
          </a:p>
          <a:p>
            <a:r>
              <a:rPr lang="en-US" altLang="zh-CN" dirty="0" smtClean="0">
                <a:solidFill>
                  <a:srgbClr val="000000"/>
                </a:solidFill>
              </a:rPr>
              <a:t>1.①②③④</a:t>
            </a:r>
            <a:r>
              <a:rPr lang="zh-CN" altLang="en-US" dirty="0">
                <a:solidFill>
                  <a:srgbClr val="000000"/>
                </a:solidFill>
              </a:rPr>
              <a:t>四种金属片两两相连浸入稀硫酸中都可组成原电池。①②相连时</a:t>
            </a:r>
            <a:r>
              <a:rPr lang="en-US" altLang="zh-CN" dirty="0">
                <a:solidFill>
                  <a:srgbClr val="000000"/>
                </a:solidFill>
              </a:rPr>
              <a:t>,</a:t>
            </a:r>
            <a:r>
              <a:rPr lang="zh-CN" altLang="en-US" dirty="0">
                <a:solidFill>
                  <a:srgbClr val="000000"/>
                </a:solidFill>
              </a:rPr>
              <a:t>外电路电流从②流向①</a:t>
            </a:r>
            <a:r>
              <a:rPr lang="en-US" altLang="zh-CN" dirty="0">
                <a:solidFill>
                  <a:srgbClr val="000000"/>
                </a:solidFill>
              </a:rPr>
              <a:t>;①③</a:t>
            </a:r>
            <a:r>
              <a:rPr lang="zh-CN" altLang="en-US" dirty="0">
                <a:solidFill>
                  <a:srgbClr val="000000"/>
                </a:solidFill>
              </a:rPr>
              <a:t>相连时</a:t>
            </a:r>
            <a:r>
              <a:rPr lang="en-US" altLang="zh-CN" dirty="0">
                <a:solidFill>
                  <a:srgbClr val="000000"/>
                </a:solidFill>
              </a:rPr>
              <a:t>,③</a:t>
            </a:r>
            <a:r>
              <a:rPr lang="zh-CN" altLang="en-US" dirty="0">
                <a:solidFill>
                  <a:srgbClr val="000000"/>
                </a:solidFill>
              </a:rPr>
              <a:t>为正极</a:t>
            </a:r>
            <a:r>
              <a:rPr lang="en-US" altLang="zh-CN" dirty="0">
                <a:solidFill>
                  <a:srgbClr val="000000"/>
                </a:solidFill>
              </a:rPr>
              <a:t>;②④</a:t>
            </a:r>
            <a:r>
              <a:rPr lang="zh-CN" altLang="en-US" dirty="0">
                <a:solidFill>
                  <a:srgbClr val="000000"/>
                </a:solidFill>
              </a:rPr>
              <a:t>相连时</a:t>
            </a:r>
            <a:r>
              <a:rPr lang="en-US" altLang="zh-CN" dirty="0">
                <a:solidFill>
                  <a:srgbClr val="000000"/>
                </a:solidFill>
              </a:rPr>
              <a:t>,②</a:t>
            </a:r>
            <a:r>
              <a:rPr lang="zh-CN" altLang="en-US" dirty="0">
                <a:solidFill>
                  <a:srgbClr val="000000"/>
                </a:solidFill>
              </a:rPr>
              <a:t>上有气泡逸出</a:t>
            </a:r>
            <a:r>
              <a:rPr lang="en-US" altLang="zh-CN" dirty="0">
                <a:solidFill>
                  <a:srgbClr val="000000"/>
                </a:solidFill>
              </a:rPr>
              <a:t>;③④</a:t>
            </a:r>
            <a:r>
              <a:rPr lang="zh-CN" altLang="en-US" dirty="0">
                <a:solidFill>
                  <a:srgbClr val="000000"/>
                </a:solidFill>
              </a:rPr>
              <a:t>相连时</a:t>
            </a:r>
            <a:r>
              <a:rPr lang="en-US" altLang="zh-CN" dirty="0">
                <a:solidFill>
                  <a:srgbClr val="000000"/>
                </a:solidFill>
              </a:rPr>
              <a:t>,③</a:t>
            </a:r>
            <a:r>
              <a:rPr lang="zh-CN" altLang="en-US" dirty="0">
                <a:solidFill>
                  <a:srgbClr val="000000"/>
                </a:solidFill>
              </a:rPr>
              <a:t>的质量减少。据此判断这四种金属活动性由大到小的顺序是	</a:t>
            </a:r>
            <a:r>
              <a:rPr lang="en-US" altLang="zh-CN" dirty="0">
                <a:solidFill>
                  <a:srgbClr val="000000"/>
                </a:solidFill>
              </a:rPr>
              <a:t>(</a:t>
            </a:r>
            <a:r>
              <a:rPr lang="zh-CN" altLang="en-US" dirty="0">
                <a:solidFill>
                  <a:srgbClr val="000000"/>
                </a:solidFill>
              </a:rPr>
              <a:t>　　</a:t>
            </a:r>
            <a:r>
              <a:rPr lang="en-US" altLang="zh-CN" dirty="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48546" y="3940175"/>
            <a:ext cx="579505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</a:rPr>
              <a:t>A.①③②④</a:t>
            </a:r>
            <a:r>
              <a:rPr lang="zh-CN" altLang="en-US" dirty="0">
                <a:solidFill>
                  <a:srgbClr val="000000"/>
                </a:solidFill>
              </a:rPr>
              <a:t>　　</a:t>
            </a:r>
            <a:r>
              <a:rPr lang="en-US" altLang="zh-CN" dirty="0" smtClean="0">
                <a:solidFill>
                  <a:srgbClr val="000000"/>
                </a:solidFill>
              </a:rPr>
              <a:t>B</a:t>
            </a:r>
            <a:r>
              <a:rPr lang="en-US" altLang="zh-CN" dirty="0">
                <a:solidFill>
                  <a:srgbClr val="000000"/>
                </a:solidFill>
              </a:rPr>
              <a:t>.①③④②</a:t>
            </a:r>
          </a:p>
          <a:p>
            <a:r>
              <a:rPr lang="en-US" altLang="zh-CN" dirty="0">
                <a:solidFill>
                  <a:srgbClr val="000000"/>
                </a:solidFill>
              </a:rPr>
              <a:t>C.③④②①</a:t>
            </a:r>
            <a:r>
              <a:rPr lang="zh-CN" altLang="en-US" dirty="0">
                <a:solidFill>
                  <a:srgbClr val="000000"/>
                </a:solidFill>
              </a:rPr>
              <a:t>　　</a:t>
            </a:r>
            <a:r>
              <a:rPr lang="en-US" altLang="zh-CN" dirty="0" smtClean="0">
                <a:solidFill>
                  <a:srgbClr val="000000"/>
                </a:solidFill>
              </a:rPr>
              <a:t>D</a:t>
            </a:r>
            <a:r>
              <a:rPr lang="en-US" altLang="zh-CN" dirty="0">
                <a:solidFill>
                  <a:srgbClr val="000000"/>
                </a:solidFill>
              </a:rPr>
              <a:t>.③①②④</a:t>
            </a:r>
            <a:endParaRPr lang="en-US" altLang="zh-CN" dirty="0"/>
          </a:p>
        </p:txBody>
      </p:sp>
      <p:sp>
        <p:nvSpPr>
          <p:cNvPr id="2" name="矩形 1"/>
          <p:cNvSpPr/>
          <p:nvPr/>
        </p:nvSpPr>
        <p:spPr>
          <a:xfrm>
            <a:off x="3315942" y="2916528"/>
            <a:ext cx="530915" cy="11440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6866" name="Text Box 2"/>
          <p:cNvSpPr txBox="1">
            <a:spLocks noChangeArrowheads="1"/>
          </p:cNvSpPr>
          <p:nvPr/>
        </p:nvSpPr>
        <p:spPr bwMode="auto">
          <a:xfrm>
            <a:off x="0" y="0"/>
            <a:ext cx="8620125" cy="1405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rgbClr val="000000"/>
                </a:solidFill>
              </a:rPr>
              <a:t>2.</a:t>
            </a:r>
            <a:r>
              <a:rPr lang="zh-CN" altLang="en-US" sz="2000" dirty="0">
                <a:solidFill>
                  <a:srgbClr val="000000"/>
                </a:solidFill>
              </a:rPr>
              <a:t>将洁净的金属片甲、乙、丙、丁分别放置在浸有某种盐溶液的滤纸上面并压紧</a:t>
            </a:r>
            <a:r>
              <a:rPr lang="en-US" altLang="zh-CN" sz="2000" dirty="0">
                <a:solidFill>
                  <a:srgbClr val="000000"/>
                </a:solidFill>
              </a:rPr>
              <a:t>(</a:t>
            </a:r>
            <a:r>
              <a:rPr lang="zh-CN" altLang="en-US" sz="2000" dirty="0">
                <a:solidFill>
                  <a:srgbClr val="000000"/>
                </a:solidFill>
              </a:rPr>
              <a:t>如图所示</a:t>
            </a:r>
            <a:r>
              <a:rPr lang="en-US" altLang="zh-CN" sz="2000" dirty="0">
                <a:solidFill>
                  <a:srgbClr val="000000"/>
                </a:solidFill>
              </a:rPr>
              <a:t>)</a:t>
            </a:r>
            <a:r>
              <a:rPr lang="zh-CN" altLang="en-US" sz="2000" dirty="0">
                <a:solidFill>
                  <a:srgbClr val="000000"/>
                </a:solidFill>
              </a:rPr>
              <a:t>。在每次实验时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记录电压表指针的移动方向和电压表的读数如表</a:t>
            </a:r>
            <a:r>
              <a:rPr lang="en-US" altLang="zh-CN" sz="2000" dirty="0">
                <a:solidFill>
                  <a:srgbClr val="000000"/>
                </a:solidFill>
              </a:rPr>
              <a:t>(</a:t>
            </a:r>
            <a:r>
              <a:rPr lang="zh-CN" altLang="en-US" sz="2000" dirty="0">
                <a:solidFill>
                  <a:srgbClr val="000000"/>
                </a:solidFill>
              </a:rPr>
              <a:t>已知两电极的金属活泼性相差越大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电压表的读数越大</a:t>
            </a:r>
            <a:r>
              <a:rPr lang="en-US" altLang="zh-CN" sz="2000" dirty="0">
                <a:solidFill>
                  <a:srgbClr val="000000"/>
                </a:solidFill>
              </a:rPr>
              <a:t>)</a:t>
            </a:r>
            <a:r>
              <a:rPr lang="zh-CN" altLang="en-US" sz="2000" dirty="0">
                <a:solidFill>
                  <a:srgbClr val="000000"/>
                </a:solidFill>
              </a:rPr>
              <a:t>。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1559833"/>
            <a:ext cx="5350782" cy="1750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2075" y="3310503"/>
            <a:ext cx="6698569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000000"/>
                </a:solidFill>
              </a:rPr>
              <a:t>依据记录数据判断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下列结论中正确的是	</a:t>
            </a:r>
            <a:r>
              <a:rPr lang="en-US" altLang="zh-CN" sz="2000" dirty="0">
                <a:solidFill>
                  <a:srgbClr val="000000"/>
                </a:solidFill>
              </a:rPr>
              <a:t>(</a:t>
            </a:r>
            <a:r>
              <a:rPr lang="zh-CN" altLang="en-US" sz="2000" dirty="0">
                <a:solidFill>
                  <a:srgbClr val="000000"/>
                </a:solidFill>
              </a:rPr>
              <a:t>　　</a:t>
            </a:r>
            <a:r>
              <a:rPr lang="en-US" altLang="zh-CN" sz="2000" dirty="0">
                <a:solidFill>
                  <a:srgbClr val="000000"/>
                </a:solidFill>
              </a:rPr>
              <a:t>)</a:t>
            </a:r>
          </a:p>
          <a:p>
            <a:r>
              <a:rPr lang="en-US" altLang="zh-CN" sz="2000" dirty="0">
                <a:solidFill>
                  <a:srgbClr val="000000"/>
                </a:solidFill>
              </a:rPr>
              <a:t>A.</a:t>
            </a:r>
            <a:r>
              <a:rPr lang="zh-CN" altLang="en-US" sz="2000" dirty="0">
                <a:solidFill>
                  <a:srgbClr val="000000"/>
                </a:solidFill>
              </a:rPr>
              <a:t>金属乙能从硫酸铜溶液中置换出铜</a:t>
            </a:r>
          </a:p>
          <a:p>
            <a:r>
              <a:rPr lang="en-US" altLang="zh-CN" sz="2000" dirty="0">
                <a:solidFill>
                  <a:srgbClr val="000000"/>
                </a:solidFill>
              </a:rPr>
              <a:t>B.</a:t>
            </a:r>
            <a:r>
              <a:rPr lang="zh-CN" altLang="en-US" sz="2000" dirty="0">
                <a:solidFill>
                  <a:srgbClr val="000000"/>
                </a:solidFill>
              </a:rPr>
              <a:t>甲、乙形成合金时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将该合金露置在空气中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甲先被腐蚀</a:t>
            </a:r>
          </a:p>
          <a:p>
            <a:r>
              <a:rPr lang="en-US" altLang="zh-CN" sz="2000" dirty="0">
                <a:solidFill>
                  <a:srgbClr val="000000"/>
                </a:solidFill>
              </a:rPr>
              <a:t>C.</a:t>
            </a:r>
            <a:r>
              <a:rPr lang="zh-CN" altLang="en-US" sz="2000" dirty="0">
                <a:solidFill>
                  <a:srgbClr val="000000"/>
                </a:solidFill>
              </a:rPr>
              <a:t>在四种金属中乙的还原性最强</a:t>
            </a:r>
          </a:p>
          <a:p>
            <a:r>
              <a:rPr lang="en-US" altLang="zh-CN" sz="2000" dirty="0">
                <a:solidFill>
                  <a:srgbClr val="000000"/>
                </a:solidFill>
              </a:rPr>
              <a:t>D.</a:t>
            </a:r>
            <a:r>
              <a:rPr lang="zh-CN" altLang="en-US" sz="2000" dirty="0">
                <a:solidFill>
                  <a:srgbClr val="000000"/>
                </a:solidFill>
              </a:rPr>
              <a:t>甲、丁若形成原电池时</a:t>
            </a:r>
            <a:r>
              <a:rPr lang="en-US" altLang="zh-CN" sz="2000" dirty="0">
                <a:solidFill>
                  <a:srgbClr val="000000"/>
                </a:solidFill>
              </a:rPr>
              <a:t>,</a:t>
            </a:r>
            <a:r>
              <a:rPr lang="zh-CN" altLang="en-US" sz="2000" dirty="0">
                <a:solidFill>
                  <a:srgbClr val="000000"/>
                </a:solidFill>
              </a:rPr>
              <a:t>甲为正极</a:t>
            </a:r>
          </a:p>
        </p:txBody>
      </p:sp>
      <p:sp>
        <p:nvSpPr>
          <p:cNvPr id="5" name="矩形 4"/>
          <p:cNvSpPr/>
          <p:nvPr/>
        </p:nvSpPr>
        <p:spPr>
          <a:xfrm>
            <a:off x="4911942" y="2893095"/>
            <a:ext cx="530915" cy="11440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10_默认设计模板">
  <a:themeElements>
    <a:clrScheme name="10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0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1_默认设计模板">
  <a:themeElements>
    <a:clrScheme name="1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2880</TotalTime>
  <Words>1496</Words>
  <Application>Microsoft Office PowerPoint</Application>
  <PresentationFormat>自定义</PresentationFormat>
  <Paragraphs>210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31</vt:i4>
      </vt:variant>
    </vt:vector>
  </HeadingPairs>
  <TitlesOfParts>
    <vt:vector size="40" baseType="lpstr">
      <vt:lpstr>NEU-BZ-S92</vt:lpstr>
      <vt:lpstr>方正书宋_GBK</vt:lpstr>
      <vt:lpstr>黑体</vt:lpstr>
      <vt:lpstr>楷体_GB2312</vt:lpstr>
      <vt:lpstr>宋体</vt:lpstr>
      <vt:lpstr>Arial</vt:lpstr>
      <vt:lpstr>Times New Roman</vt:lpstr>
      <vt:lpstr>10_默认设计模板</vt:lpstr>
      <vt:lpstr>11_默认设计模板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世纪金榜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世纪金榜</dc:title>
  <dc:creator>世纪金榜</dc:creator>
  <cp:lastModifiedBy>XiaZaiMa.COM</cp:lastModifiedBy>
  <cp:revision>535</cp:revision>
  <cp:lastPrinted>1601-01-01T00:00:00Z</cp:lastPrinted>
  <dcterms:created xsi:type="dcterms:W3CDTF">1601-01-01T00:00:00Z</dcterms:created>
  <dcterms:modified xsi:type="dcterms:W3CDTF">2019-04-18T09:01:03Z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