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77" r:id="rId6"/>
    <p:sldId id="261" r:id="rId7"/>
    <p:sldId id="262" r:id="rId8"/>
    <p:sldId id="257" r:id="rId9"/>
    <p:sldId id="264" r:id="rId10"/>
    <p:sldId id="265" r:id="rId11"/>
    <p:sldId id="266" r:id="rId12"/>
    <p:sldId id="268" r:id="rId13"/>
    <p:sldId id="270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29C87B-3A67-458C-9374-252D5A0DA5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9684A31-BC16-477C-81EF-B46FD0496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10BC5C-CDAA-4199-8BAC-09BD9CAE2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813BE9C-2D62-407E-BB8F-D4A1F7AA5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0CBFA2-C06E-4CF2-BE9D-230B14561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83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04C36A-7FBA-4ED9-A609-D65FC172A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C6623FD-28BA-4FF9-9092-D4FDB02DE9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89CDDC-B5C5-4181-B721-7ADDD3CA1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AE3BB4-8632-4CC1-ABE2-9F9905E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E56CCE-C0DA-4E74-8E0D-8BDC538C5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80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9E58ED-213E-4EB8-9F0E-F91C9F0E5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7FFA8CC-EDD9-4983-8363-8984C329E9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A71A464-2C37-4D3B-9A7C-647D2B491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2F9899-AD7B-4788-98B4-AA658A4EB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4F0627-4EA2-4E99-BC1D-4A5445A58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99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873085-49BF-4AC3-8D0C-8C0D790FE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AFECA99-002D-42E3-805C-7727A2D28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9F88C40-CF72-4166-AD85-0AE211B7D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579859-CB35-4701-A85F-29C3B5E14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3AFF4A5-82DE-4482-A1BD-52D3FECDA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0124F40-07FA-4880-A7AD-6A7D422C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18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CD04CA-7F84-46F2-B206-4C82ABFF7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3249997-13DD-4D64-8AA1-85523099D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67B557F-ECC3-45CF-9284-CE3F9F4895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F3C6391-054B-407B-92C2-11E1AA9141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79AF26F-A22B-418A-B306-976BB4A622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623860F-B388-42FA-A077-65B5014F5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13466B3-7630-4005-979C-C22B5371B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B4ED2B7-7406-48C7-B20F-991945AC0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080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8ABAC3-D9EF-499B-9C74-F4FB6A77D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73CE347-BCDA-43C6-9F1F-89B280968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938577F-9DD3-42EC-AD86-C669389E2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4F5D513-FE48-428F-8515-02F9C846A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313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157B23D-7927-43A6-93CD-B8EB1EE90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6D50D75-E92B-4653-AB40-8D08FC42F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9186E7-7907-4089-9918-E03B0EF32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236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0AB2E1-2C74-49B5-A5BF-393383CDF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46F56E-1135-4248-97C7-A927ABAE5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F344520-C348-40A5-99D4-23CE85D530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A858A22-B450-4F77-A997-59C8551F1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3B6EA5D-E645-4C84-A3C3-B2209A7F6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8793BD-E8F3-4E91-863F-FBCE5A8CC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450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89ABA0-DB4C-477C-A483-43FA5BBF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1D2373D-9CB8-4C01-AB6B-97FBB15EBD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C59340D-C15E-4340-B4FE-3F73D83962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7156DAC-7631-4049-9BA1-4DAE8974A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C93B72F-0F54-40FA-8753-D85CC4D2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A13F7D-B2A4-4E65-A1BB-77C1E5B71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489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D0EFCD-6ED7-4F61-995C-E72E65F99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5CE7A4C-3B56-444F-A916-785D99F61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5AA6F07-182D-4430-9E05-797891DD4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264D12-ECA1-4E3D-A618-AC8985315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3B63D3-8E51-4B40-BBD5-D9C851D89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775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6348319-D592-4365-A807-DFCA7EEBAE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87146A6-96B3-4AC7-B68C-4CD76A6F11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45820A-D72D-4E0F-98A7-8C5B627E2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779AA0-7956-46D6-802D-4DB0CF8C6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D85C40-6F3B-4027-A69C-545F2F0D1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034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DAC8567-2C77-415A-9CC4-5628D5190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19E50C6-58AD-4F06-BB52-91A8A0E6B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2786633-268E-4255-90E6-49B397C522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616A8-CCF9-4ACE-AA86-2FA04260D0DE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1C3E30-3E21-4F4C-A493-7B2E0E6963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76AA37-3BAD-4BBF-8FDC-E1489D4938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20F63-B29F-4C2C-A5DF-108130F8D1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431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F2FAA6-327B-4EB6-912F-A76A46948F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海底两万里（节选）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9B2E670-8981-4907-B3C6-D662CCF5B6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CN" dirty="0"/>
              <a:t>P</a:t>
            </a:r>
            <a:r>
              <a:rPr lang="zh-CN" altLang="en-US" dirty="0"/>
              <a:t>学评</a:t>
            </a:r>
            <a:r>
              <a:rPr lang="en-US" altLang="zh-CN" dirty="0"/>
              <a:t>123</a:t>
            </a:r>
            <a:r>
              <a:rPr lang="zh-CN" altLang="en-US" dirty="0"/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3132937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请用一句话概括文段的主要内容。</a:t>
            </a:r>
            <a:r>
              <a:rPr lang="en-US" altLang="zh-CN" dirty="0"/>
              <a:t>(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</a:p>
          <a:p>
            <a:r>
              <a:rPr lang="zh-CN" altLang="en-US" dirty="0"/>
              <a:t>　</a:t>
            </a:r>
            <a:endParaRPr lang="en-US" altLang="zh-CN" dirty="0"/>
          </a:p>
          <a:p>
            <a:r>
              <a:rPr lang="zh-CN" altLang="zh-CN" dirty="0"/>
              <a:t>①</a:t>
            </a:r>
            <a:r>
              <a:rPr lang="zh-CN" altLang="en-US" dirty="0"/>
              <a:t>②（一点一分）</a:t>
            </a:r>
          </a:p>
        </p:txBody>
      </p:sp>
    </p:spTree>
    <p:extLst>
      <p:ext uri="{BB962C8B-B14F-4D97-AF65-F5344CB8AC3E}">
        <p14:creationId xmlns:p14="http://schemas.microsoft.com/office/powerpoint/2010/main" val="387153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>
            <a:normAutofit/>
          </a:bodyPr>
          <a:lstStyle/>
          <a:p>
            <a:r>
              <a:rPr lang="en-US" altLang="zh-CN" dirty="0"/>
              <a:t>2.</a:t>
            </a:r>
            <a:r>
              <a:rPr lang="zh-CN" altLang="en-US" dirty="0"/>
              <a:t>“那将是致命的”一句中的“那”是指什么？请用自己的话概括。</a:t>
            </a:r>
            <a:endParaRPr lang="en-US" altLang="zh-CN" dirty="0"/>
          </a:p>
          <a:p>
            <a:r>
              <a:rPr lang="zh-CN" altLang="en-US" b="1" dirty="0">
                <a:solidFill>
                  <a:srgbClr val="0000FF"/>
                </a:solidFill>
              </a:rPr>
              <a:t>答题格式：修辞方法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修辞原文分析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特点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情感表达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zh-CN" altLang="en-US" dirty="0"/>
              <a:t>示例一：</a:t>
            </a:r>
            <a:endParaRPr lang="en-US" altLang="zh-CN" dirty="0"/>
          </a:p>
          <a:p>
            <a:r>
              <a:rPr lang="zh-CN" altLang="en-US" dirty="0"/>
              <a:t>①运用了</a:t>
            </a:r>
            <a:r>
              <a:rPr lang="zh-CN" altLang="en-US" b="1" dirty="0">
                <a:solidFill>
                  <a:srgbClr val="0000FF"/>
                </a:solidFill>
              </a:rPr>
              <a:t>排比</a:t>
            </a:r>
            <a:r>
              <a:rPr lang="zh-CN" altLang="en-US" dirty="0"/>
              <a:t>的修辞，②用</a:t>
            </a:r>
            <a:r>
              <a:rPr lang="zh-CN" altLang="en-US" b="1" dirty="0">
                <a:solidFill>
                  <a:srgbClr val="0000FF"/>
                </a:solidFill>
              </a:rPr>
              <a:t>三个相似的句式</a:t>
            </a:r>
            <a:r>
              <a:rPr lang="zh-CN" altLang="en-US" dirty="0"/>
              <a:t>，层层递进，③</a:t>
            </a:r>
            <a:r>
              <a:rPr lang="zh-CN" altLang="en-US" b="1" dirty="0">
                <a:solidFill>
                  <a:srgbClr val="0000FF"/>
                </a:solidFill>
              </a:rPr>
              <a:t>赞颂</a:t>
            </a:r>
            <a:r>
              <a:rPr lang="zh-CN" altLang="en-US" dirty="0"/>
              <a:t>了古藤是木的</a:t>
            </a:r>
            <a:r>
              <a:rPr lang="zh-CN" altLang="en-US" b="1" dirty="0">
                <a:solidFill>
                  <a:srgbClr val="0000FF"/>
                </a:solidFill>
              </a:rPr>
              <a:t>范例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0000FF"/>
                </a:solidFill>
              </a:rPr>
              <a:t>凝聚</a:t>
            </a:r>
            <a:r>
              <a:rPr lang="zh-CN" altLang="en-US" dirty="0"/>
              <a:t>了天地间水土的</a:t>
            </a:r>
            <a:r>
              <a:rPr lang="zh-CN" altLang="en-US" b="1" dirty="0">
                <a:solidFill>
                  <a:srgbClr val="0000FF"/>
                </a:solidFill>
              </a:rPr>
              <a:t>精华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0000FF"/>
                </a:solidFill>
              </a:rPr>
              <a:t>阐释</a:t>
            </a:r>
            <a:r>
              <a:rPr lang="zh-CN" altLang="en-US" dirty="0"/>
              <a:t>了生命的</a:t>
            </a:r>
            <a:r>
              <a:rPr lang="zh-CN" altLang="en-US" b="1" dirty="0">
                <a:solidFill>
                  <a:srgbClr val="0000FF"/>
                </a:solidFill>
              </a:rPr>
              <a:t>内涵</a:t>
            </a:r>
            <a:r>
              <a:rPr lang="zh-CN" altLang="en-US" dirty="0"/>
              <a:t>，④写出了古藤生命的</a:t>
            </a:r>
            <a:r>
              <a:rPr lang="zh-CN" altLang="en-US" b="1" dirty="0">
                <a:solidFill>
                  <a:srgbClr val="FF0000"/>
                </a:solidFill>
              </a:rPr>
              <a:t>顽强不屈</a:t>
            </a:r>
            <a:r>
              <a:rPr lang="zh-CN" altLang="en-US" dirty="0"/>
              <a:t>，⑤表达了作者对古藤的</a:t>
            </a:r>
            <a:r>
              <a:rPr lang="zh-CN" altLang="en-US" b="1" dirty="0">
                <a:solidFill>
                  <a:srgbClr val="0000FF"/>
                </a:solidFill>
              </a:rPr>
              <a:t>敬仰和赞美</a:t>
            </a:r>
            <a:r>
              <a:rPr lang="zh-CN" altLang="en-US" dirty="0"/>
              <a:t>之情（</a:t>
            </a:r>
            <a:r>
              <a:rPr lang="en-US" altLang="zh-CN" dirty="0"/>
              <a:t>4</a:t>
            </a:r>
            <a:r>
              <a:rPr lang="zh-CN" altLang="en-US" dirty="0"/>
              <a:t>分）。</a:t>
            </a:r>
          </a:p>
          <a:p>
            <a:r>
              <a:rPr lang="zh-CN" altLang="en-US" dirty="0"/>
              <a:t>示例二：</a:t>
            </a:r>
            <a:endParaRPr lang="en-US" altLang="zh-CN" dirty="0"/>
          </a:p>
          <a:p>
            <a:r>
              <a:rPr lang="en-US" altLang="zh-CN" dirty="0">
                <a:solidFill>
                  <a:prstClr val="black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运用了</a:t>
            </a:r>
            <a:r>
              <a:rPr lang="zh-CN" altLang="en-US" b="1" dirty="0">
                <a:solidFill>
                  <a:srgbClr val="0000FF"/>
                </a:solidFill>
              </a:rPr>
              <a:t>比喻</a:t>
            </a:r>
            <a:r>
              <a:rPr lang="zh-CN" altLang="en-US" dirty="0">
                <a:solidFill>
                  <a:prstClr val="black"/>
                </a:solidFill>
              </a:rPr>
              <a:t>的修辞，</a:t>
            </a:r>
            <a:r>
              <a:rPr lang="en-US" altLang="zh-CN" dirty="0">
                <a:solidFill>
                  <a:prstClr val="black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把</a:t>
            </a:r>
            <a:r>
              <a:rPr lang="zh-CN" altLang="en-US" b="1" dirty="0">
                <a:solidFill>
                  <a:srgbClr val="0000FF"/>
                </a:solidFill>
              </a:rPr>
              <a:t>藤的形态</a:t>
            </a:r>
            <a:r>
              <a:rPr lang="zh-CN" altLang="en-US" dirty="0">
                <a:solidFill>
                  <a:prstClr val="black"/>
                </a:solidFill>
              </a:rPr>
              <a:t>比作“</a:t>
            </a:r>
            <a:r>
              <a:rPr lang="zh-CN" altLang="en-US" b="1" dirty="0">
                <a:solidFill>
                  <a:srgbClr val="0000FF"/>
                </a:solidFill>
              </a:rPr>
              <a:t>不羁的狂草</a:t>
            </a:r>
            <a:r>
              <a:rPr lang="zh-CN" altLang="en-US" dirty="0">
                <a:solidFill>
                  <a:prstClr val="black"/>
                </a:solidFill>
              </a:rPr>
              <a:t>”，</a:t>
            </a:r>
            <a:r>
              <a:rPr lang="en-US" altLang="zh-CN" dirty="0">
                <a:solidFill>
                  <a:prstClr val="black"/>
                </a:solidFill>
              </a:rPr>
              <a:t>③</a:t>
            </a:r>
            <a:r>
              <a:rPr lang="zh-CN" altLang="en-US" dirty="0">
                <a:solidFill>
                  <a:prstClr val="black"/>
                </a:solidFill>
              </a:rPr>
              <a:t>生动形象写出了古藤</a:t>
            </a:r>
            <a:r>
              <a:rPr lang="zh-CN" altLang="en-US" b="1" u="sng" dirty="0">
                <a:solidFill>
                  <a:srgbClr val="0000FF"/>
                </a:solidFill>
              </a:rPr>
              <a:t>意象万千</a:t>
            </a:r>
            <a:r>
              <a:rPr lang="zh-CN" altLang="en-US" b="1" dirty="0">
                <a:solidFill>
                  <a:srgbClr val="0000FF"/>
                </a:solidFill>
              </a:rPr>
              <a:t>、诗意盎然（不受束缚）</a:t>
            </a:r>
            <a:r>
              <a:rPr lang="zh-CN" altLang="en-US" dirty="0">
                <a:solidFill>
                  <a:prstClr val="black"/>
                </a:solidFill>
              </a:rPr>
              <a:t>的特点，</a:t>
            </a:r>
            <a:r>
              <a:rPr lang="en-US" altLang="zh-CN" dirty="0">
                <a:solidFill>
                  <a:prstClr val="black"/>
                </a:solidFill>
              </a:rPr>
              <a:t>④</a:t>
            </a:r>
            <a:r>
              <a:rPr lang="zh-CN" altLang="en-US" dirty="0">
                <a:solidFill>
                  <a:prstClr val="black"/>
                </a:solidFill>
              </a:rPr>
              <a:t>表达了作者对古藤的</a:t>
            </a:r>
            <a:r>
              <a:rPr lang="zh-CN" altLang="en-US" b="1" dirty="0">
                <a:solidFill>
                  <a:srgbClr val="0000FF"/>
                </a:solidFill>
              </a:rPr>
              <a:t>敬仰和赞美</a:t>
            </a:r>
            <a:r>
              <a:rPr lang="zh-CN" altLang="en-US" dirty="0">
                <a:solidFill>
                  <a:prstClr val="black"/>
                </a:solidFill>
              </a:rPr>
              <a:t>之情（</a:t>
            </a:r>
            <a:r>
              <a:rPr lang="en-US" altLang="zh-CN" dirty="0">
                <a:solidFill>
                  <a:prstClr val="black"/>
                </a:solidFill>
              </a:rPr>
              <a:t>4</a:t>
            </a:r>
            <a:r>
              <a:rPr lang="zh-CN" altLang="en-US" dirty="0">
                <a:solidFill>
                  <a:prstClr val="black"/>
                </a:solidFill>
              </a:rPr>
              <a:t>分）。</a:t>
            </a:r>
            <a:endParaRPr lang="en-US" altLang="zh-CN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en-US" altLang="zh-CN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79294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pPr lvl="0"/>
            <a:r>
              <a:rPr lang="en-US" altLang="zh-CN" dirty="0">
                <a:solidFill>
                  <a:prstClr val="black"/>
                </a:solidFill>
              </a:rPr>
              <a:t>3.</a:t>
            </a:r>
            <a:r>
              <a:rPr lang="zh-CN" altLang="en-US" dirty="0">
                <a:solidFill>
                  <a:prstClr val="black"/>
                </a:solidFill>
              </a:rPr>
              <a:t>舰长有哪些品质？请结合文中舰长的语言描写来举例分析，至少举三个例句。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endParaRPr lang="en-US" altLang="zh-CN" dirty="0">
              <a:solidFill>
                <a:prstClr val="black"/>
              </a:solidFill>
            </a:endParaRPr>
          </a:p>
          <a:p>
            <a:r>
              <a:rPr lang="zh-CN" altLang="en-US" dirty="0">
                <a:solidFill>
                  <a:prstClr val="black"/>
                </a:solidFill>
              </a:rPr>
              <a:t>①</a:t>
            </a:r>
            <a:r>
              <a:rPr lang="zh-CN" altLang="en-US" dirty="0"/>
              <a:t>在结构上，</a:t>
            </a:r>
            <a:r>
              <a:rPr lang="zh-CN" altLang="en-US" b="1" dirty="0">
                <a:solidFill>
                  <a:srgbClr val="FF0000"/>
                </a:solidFill>
              </a:rPr>
              <a:t>承上启下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，承接</a:t>
            </a:r>
            <a:r>
              <a:rPr lang="zh-CN" altLang="en-US" b="1" dirty="0">
                <a:solidFill>
                  <a:srgbClr val="0000FF"/>
                </a:solidFill>
              </a:rPr>
              <a:t>上文古藤的</a:t>
            </a:r>
            <a:r>
              <a:rPr lang="zh-CN" altLang="en-US" b="1" dirty="0">
                <a:solidFill>
                  <a:srgbClr val="FF0000"/>
                </a:solidFill>
              </a:rPr>
              <a:t>生长起初依附于树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，引出</a:t>
            </a:r>
            <a:r>
              <a:rPr lang="zh-CN" altLang="en-US" b="1" dirty="0">
                <a:solidFill>
                  <a:srgbClr val="0000FF"/>
                </a:solidFill>
              </a:rPr>
              <a:t>后文瘦弱的女人</a:t>
            </a:r>
            <a:r>
              <a:rPr lang="zh-CN" altLang="en-US" b="1" dirty="0">
                <a:solidFill>
                  <a:srgbClr val="FF0000"/>
                </a:solidFill>
              </a:rPr>
              <a:t>独立地诠释出一个生命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。</a:t>
            </a:r>
            <a:endParaRPr lang="en-US" altLang="zh-CN" dirty="0"/>
          </a:p>
          <a:p>
            <a:r>
              <a:rPr lang="zh-CN" altLang="en-US" dirty="0">
                <a:solidFill>
                  <a:prstClr val="black"/>
                </a:solidFill>
              </a:rPr>
              <a:t>②</a:t>
            </a:r>
            <a:r>
              <a:rPr lang="zh-CN" altLang="en-US" dirty="0"/>
              <a:t>在内容上，</a:t>
            </a:r>
            <a:r>
              <a:rPr lang="zh-CN" altLang="en-US" b="1" dirty="0">
                <a:solidFill>
                  <a:srgbClr val="FF0000"/>
                </a:solidFill>
              </a:rPr>
              <a:t>由物及理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分），揭示了古藤</a:t>
            </a:r>
            <a:r>
              <a:rPr lang="zh-CN" altLang="en-US" b="1" dirty="0">
                <a:solidFill>
                  <a:srgbClr val="FF0000"/>
                </a:solidFill>
              </a:rPr>
              <a:t>从依附于树</a:t>
            </a:r>
            <a:r>
              <a:rPr lang="zh-CN" altLang="en-US" b="1" dirty="0">
                <a:solidFill>
                  <a:srgbClr val="0000FF"/>
                </a:solidFill>
              </a:rPr>
              <a:t>到</a:t>
            </a:r>
            <a:r>
              <a:rPr lang="zh-CN" altLang="en-US" b="1" dirty="0">
                <a:solidFill>
                  <a:srgbClr val="FF0000"/>
                </a:solidFill>
              </a:rPr>
              <a:t>独立面对生活中的一切艰难</a:t>
            </a:r>
            <a:r>
              <a:rPr lang="zh-CN" altLang="en-US" dirty="0"/>
              <a:t>的寓意。（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795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pPr lvl="0"/>
            <a:r>
              <a:rPr lang="en-US" altLang="zh-CN" dirty="0">
                <a:solidFill>
                  <a:prstClr val="black"/>
                </a:solidFill>
              </a:rPr>
              <a:t>4.</a:t>
            </a:r>
            <a:r>
              <a:rPr lang="zh-CN" altLang="en-US" dirty="0">
                <a:solidFill>
                  <a:prstClr val="black"/>
                </a:solidFill>
              </a:rPr>
              <a:t>“驱逐舰上发出了一片喊声。”人们会喊些什么呢？请你发挥想象，描写人们当时的语言。（</a:t>
            </a:r>
            <a:r>
              <a:rPr lang="en-US" altLang="zh-CN" dirty="0">
                <a:solidFill>
                  <a:prstClr val="black"/>
                </a:solidFill>
              </a:rPr>
              <a:t>60</a:t>
            </a:r>
            <a:r>
              <a:rPr lang="zh-CN" altLang="en-US" dirty="0">
                <a:solidFill>
                  <a:prstClr val="black"/>
                </a:solidFill>
              </a:rPr>
              <a:t>字以内）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endParaRPr lang="en-US" altLang="zh-CN" dirty="0">
              <a:solidFill>
                <a:prstClr val="black"/>
              </a:solidFill>
            </a:endParaRPr>
          </a:p>
          <a:p>
            <a:r>
              <a:rPr lang="zh-CN" altLang="en-US" dirty="0">
                <a:solidFill>
                  <a:prstClr val="black"/>
                </a:solidFill>
              </a:rPr>
              <a:t>①</a:t>
            </a:r>
            <a:r>
              <a:rPr lang="zh-CN" altLang="en-US" dirty="0"/>
              <a:t>在结构上，</a:t>
            </a:r>
            <a:r>
              <a:rPr lang="zh-CN" altLang="en-US" b="1" dirty="0">
                <a:solidFill>
                  <a:srgbClr val="FF0000"/>
                </a:solidFill>
              </a:rPr>
              <a:t>承上启下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，承接</a:t>
            </a:r>
            <a:r>
              <a:rPr lang="zh-CN" altLang="en-US" b="1" dirty="0">
                <a:solidFill>
                  <a:srgbClr val="0000FF"/>
                </a:solidFill>
              </a:rPr>
              <a:t>上文古藤的</a:t>
            </a:r>
            <a:r>
              <a:rPr lang="zh-CN" altLang="en-US" b="1" dirty="0">
                <a:solidFill>
                  <a:srgbClr val="FF0000"/>
                </a:solidFill>
              </a:rPr>
              <a:t>生长起初依附于树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，引出</a:t>
            </a:r>
            <a:r>
              <a:rPr lang="zh-CN" altLang="en-US" b="1" dirty="0">
                <a:solidFill>
                  <a:srgbClr val="0000FF"/>
                </a:solidFill>
              </a:rPr>
              <a:t>后文瘦弱的女人</a:t>
            </a:r>
            <a:r>
              <a:rPr lang="zh-CN" altLang="en-US" b="1" dirty="0">
                <a:solidFill>
                  <a:srgbClr val="FF0000"/>
                </a:solidFill>
              </a:rPr>
              <a:t>独立地诠释出一个生命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。</a:t>
            </a:r>
            <a:endParaRPr lang="en-US" altLang="zh-CN" dirty="0"/>
          </a:p>
          <a:p>
            <a:r>
              <a:rPr lang="zh-CN" altLang="en-US" dirty="0">
                <a:solidFill>
                  <a:prstClr val="black"/>
                </a:solidFill>
              </a:rPr>
              <a:t>②</a:t>
            </a:r>
            <a:r>
              <a:rPr lang="zh-CN" altLang="en-US" dirty="0"/>
              <a:t>在内容上，</a:t>
            </a:r>
            <a:r>
              <a:rPr lang="zh-CN" altLang="en-US" b="1" dirty="0">
                <a:solidFill>
                  <a:srgbClr val="FF0000"/>
                </a:solidFill>
              </a:rPr>
              <a:t>由物及理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分），揭示了古藤</a:t>
            </a:r>
            <a:r>
              <a:rPr lang="zh-CN" altLang="en-US" b="1" dirty="0">
                <a:solidFill>
                  <a:srgbClr val="FF0000"/>
                </a:solidFill>
              </a:rPr>
              <a:t>从依附于树</a:t>
            </a:r>
            <a:r>
              <a:rPr lang="zh-CN" altLang="en-US" b="1" dirty="0">
                <a:solidFill>
                  <a:srgbClr val="0000FF"/>
                </a:solidFill>
              </a:rPr>
              <a:t>到</a:t>
            </a:r>
            <a:r>
              <a:rPr lang="zh-CN" altLang="en-US" b="1" dirty="0">
                <a:solidFill>
                  <a:srgbClr val="FF0000"/>
                </a:solidFill>
              </a:rPr>
              <a:t>独立面对生活中的一切艰难</a:t>
            </a:r>
            <a:r>
              <a:rPr lang="zh-CN" altLang="en-US" dirty="0"/>
              <a:t>的寓意。（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2626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>
            <a:normAutofit/>
          </a:bodyPr>
          <a:lstStyle/>
          <a:p>
            <a:r>
              <a:rPr lang="en-US" altLang="zh-CN" dirty="0"/>
              <a:t>4</a:t>
            </a:r>
            <a:r>
              <a:rPr lang="zh-CN" altLang="en-US" dirty="0"/>
              <a:t>作者在第</a:t>
            </a:r>
            <a:r>
              <a:rPr lang="zh-CN" altLang="en-US" dirty="0">
                <a:solidFill>
                  <a:prstClr val="black"/>
                </a:solidFill>
              </a:rPr>
              <a:t>⑤</a:t>
            </a:r>
            <a:r>
              <a:rPr lang="zh-CN" altLang="en-US" dirty="0"/>
              <a:t>段写“自己为自己做桩，自己为自己相绕”，第</a:t>
            </a:r>
            <a:r>
              <a:rPr lang="en-US" altLang="zh-CN" dirty="0"/>
              <a:t>8</a:t>
            </a:r>
            <a:r>
              <a:rPr lang="zh-CN" altLang="en-US" dirty="0"/>
              <a:t>段却写“要依靠亲人，依靠师长，依靠领导，依靠社会”，这两种生存方式你更造成哪一种，请结合现实，谈谈你的看法。</a:t>
            </a:r>
            <a:r>
              <a:rPr lang="en-US" altLang="zh-CN" dirty="0"/>
              <a:t>(5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</a:p>
          <a:p>
            <a:r>
              <a:rPr lang="zh-CN" altLang="en-US" b="1" dirty="0">
                <a:solidFill>
                  <a:srgbClr val="0000FF"/>
                </a:solidFill>
              </a:rPr>
              <a:t>答题格式：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zh-CN" altLang="en-US" b="1" dirty="0">
                <a:solidFill>
                  <a:srgbClr val="0000FF"/>
                </a:solidFill>
              </a:rPr>
              <a:t>表明观点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内应原文分析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外联生活阐明理由</a:t>
            </a:r>
            <a:endParaRPr lang="en-US" altLang="zh-CN" b="1" dirty="0">
              <a:solidFill>
                <a:srgbClr val="0000FF"/>
              </a:solidFill>
            </a:endParaRPr>
          </a:p>
          <a:p>
            <a:endParaRPr lang="en-US" altLang="zh-CN" dirty="0"/>
          </a:p>
          <a:p>
            <a:r>
              <a:rPr lang="en-US" altLang="zh-CN" dirty="0"/>
              <a:t>①</a:t>
            </a:r>
            <a:r>
              <a:rPr lang="zh-CN" altLang="en-US" dirty="0">
                <a:solidFill>
                  <a:prstClr val="black"/>
                </a:solidFill>
              </a:rPr>
              <a:t>我更赞成</a:t>
            </a:r>
            <a:r>
              <a:rPr lang="zh-CN" altLang="en-US" b="1" dirty="0">
                <a:solidFill>
                  <a:srgbClr val="0000FF"/>
                </a:solidFill>
              </a:rPr>
              <a:t>第一种不依附于人</a:t>
            </a:r>
            <a:r>
              <a:rPr lang="zh-CN" altLang="en-US" dirty="0">
                <a:solidFill>
                  <a:prstClr val="black"/>
                </a:solidFill>
              </a:rPr>
              <a:t>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r>
              <a:rPr lang="en-US" altLang="zh-CN" dirty="0"/>
              <a:t>②</a:t>
            </a:r>
            <a:r>
              <a:rPr lang="zh-CN" altLang="en-US" dirty="0">
                <a:solidFill>
                  <a:prstClr val="black"/>
                </a:solidFill>
              </a:rPr>
              <a:t> “</a:t>
            </a:r>
            <a:r>
              <a:rPr lang="zh-CN" altLang="en-US" b="1" dirty="0">
                <a:solidFill>
                  <a:prstClr val="black"/>
                </a:solidFill>
              </a:rPr>
              <a:t>自己为自己做桩，自己为自己相绕</a:t>
            </a:r>
            <a:r>
              <a:rPr lang="zh-CN" altLang="en-US" dirty="0">
                <a:solidFill>
                  <a:prstClr val="black"/>
                </a:solidFill>
              </a:rPr>
              <a:t>”强调了</a:t>
            </a:r>
            <a:r>
              <a:rPr lang="zh-CN" altLang="en-US" b="1" dirty="0">
                <a:solidFill>
                  <a:srgbClr val="0000FF"/>
                </a:solidFill>
              </a:rPr>
              <a:t>古藤独立顽强、不屈地生存，并与生活中的各种困难抗争</a:t>
            </a:r>
            <a:r>
              <a:rPr lang="zh-CN" altLang="en-US" dirty="0">
                <a:solidFill>
                  <a:prstClr val="black"/>
                </a:solidFill>
              </a:rPr>
              <a:t>，这才能体现出生命的价值与意义（</a:t>
            </a:r>
            <a:r>
              <a:rPr lang="en-US" altLang="zh-CN" dirty="0">
                <a:solidFill>
                  <a:prstClr val="black"/>
                </a:solidFill>
              </a:rPr>
              <a:t>2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r>
              <a:rPr lang="en-US" altLang="zh-CN" dirty="0"/>
              <a:t>③</a:t>
            </a:r>
            <a:r>
              <a:rPr lang="zh-CN" altLang="en-US" dirty="0">
                <a:solidFill>
                  <a:prstClr val="black"/>
                </a:solidFill>
              </a:rPr>
              <a:t>在学习中，</a:t>
            </a:r>
            <a:r>
              <a:rPr lang="zh-CN" altLang="en-US" b="1" dirty="0">
                <a:solidFill>
                  <a:prstClr val="black"/>
                </a:solidFill>
              </a:rPr>
              <a:t>我经常会遇到各种各样的困难，有时会情绪低落、焦虑</a:t>
            </a:r>
            <a:r>
              <a:rPr lang="zh-CN" altLang="en-US" dirty="0">
                <a:solidFill>
                  <a:prstClr val="black"/>
                </a:solidFill>
              </a:rPr>
              <a:t>，这样的心理困境</a:t>
            </a:r>
            <a:r>
              <a:rPr lang="zh-CN" altLang="en-US" b="1" dirty="0">
                <a:solidFill>
                  <a:srgbClr val="0000FF"/>
                </a:solidFill>
              </a:rPr>
              <a:t>只有靠我自己去承担、面对</a:t>
            </a:r>
            <a:r>
              <a:rPr lang="zh-CN" altLang="en-US" dirty="0">
                <a:solidFill>
                  <a:prstClr val="black"/>
                </a:solidFill>
              </a:rPr>
              <a:t>，爸爸妈妈也体会不了，（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r>
              <a:rPr lang="en-US" altLang="zh-CN" dirty="0"/>
              <a:t>④</a:t>
            </a:r>
            <a:r>
              <a:rPr lang="zh-CN" altLang="en-US" dirty="0"/>
              <a:t>当我一力承担之后，</a:t>
            </a:r>
            <a:r>
              <a:rPr lang="zh-CN" altLang="en-US" b="1" dirty="0">
                <a:solidFill>
                  <a:srgbClr val="0000FF"/>
                </a:solidFill>
              </a:rPr>
              <a:t>我会发现自己长大了，“渡劫”成功</a:t>
            </a:r>
            <a:r>
              <a:rPr lang="zh-CN" altLang="en-US" dirty="0"/>
              <a:t>，有一种自豪感</a:t>
            </a:r>
            <a:r>
              <a:rPr lang="en-US" altLang="zh-CN" dirty="0"/>
              <a:t>(1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  <a:r>
              <a:rPr lang="zh-CN" altLang="en-US" dirty="0"/>
              <a:t> 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497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pPr lvl="0"/>
            <a:r>
              <a:rPr lang="zh-CN" altLang="en-US" dirty="0">
                <a:solidFill>
                  <a:prstClr val="black"/>
                </a:solidFill>
              </a:rPr>
              <a:t>示例二：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我更</a:t>
            </a:r>
            <a:r>
              <a:rPr lang="zh-CN" altLang="en-US" b="1" dirty="0">
                <a:solidFill>
                  <a:srgbClr val="0000FF"/>
                </a:solidFill>
              </a:rPr>
              <a:t>赞成第二种</a:t>
            </a:r>
            <a:r>
              <a:rPr lang="zh-CN" altLang="en-US" dirty="0">
                <a:solidFill>
                  <a:prstClr val="black"/>
                </a:solidFill>
              </a:rPr>
              <a:t>，要尽量依靠亲人、依靠师长、依靠领导、依靠社会（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 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文中的</a:t>
            </a:r>
            <a:r>
              <a:rPr lang="zh-CN" altLang="en-US" b="1" dirty="0">
                <a:solidFill>
                  <a:srgbClr val="0000FF"/>
                </a:solidFill>
              </a:rPr>
              <a:t>古藤在生长初期是依附于树而生存的</a:t>
            </a:r>
            <a:r>
              <a:rPr lang="zh-CN" altLang="en-US" dirty="0">
                <a:solidFill>
                  <a:prstClr val="black"/>
                </a:solidFill>
              </a:rPr>
              <a:t>，（</a:t>
            </a:r>
            <a:r>
              <a:rPr lang="en-US" altLang="zh-CN" dirty="0">
                <a:solidFill>
                  <a:prstClr val="black"/>
                </a:solidFill>
              </a:rPr>
              <a:t>2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③</a:t>
            </a:r>
            <a:r>
              <a:rPr lang="zh-CN" altLang="en-US" dirty="0">
                <a:solidFill>
                  <a:prstClr val="black"/>
                </a:solidFill>
              </a:rPr>
              <a:t>我在</a:t>
            </a:r>
            <a:r>
              <a:rPr lang="zh-CN" altLang="en-US" b="1" dirty="0">
                <a:solidFill>
                  <a:srgbClr val="0000FF"/>
                </a:solidFill>
              </a:rPr>
              <a:t>做数学题</a:t>
            </a:r>
            <a:r>
              <a:rPr lang="zh-CN" altLang="en-US" dirty="0">
                <a:solidFill>
                  <a:prstClr val="black"/>
                </a:solidFill>
              </a:rPr>
              <a:t>的时候，百思不得其解，</a:t>
            </a:r>
            <a:r>
              <a:rPr lang="zh-CN" altLang="en-US" b="1" dirty="0">
                <a:solidFill>
                  <a:srgbClr val="0000FF"/>
                </a:solidFill>
              </a:rPr>
              <a:t>独立思考无法完成（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prstClr val="black"/>
                </a:solidFill>
              </a:rPr>
              <a:t>④</a:t>
            </a:r>
            <a:r>
              <a:rPr lang="zh-CN" altLang="en-US" dirty="0">
                <a:solidFill>
                  <a:prstClr val="black"/>
                </a:solidFill>
              </a:rPr>
              <a:t>这时候我就需要去</a:t>
            </a:r>
            <a:r>
              <a:rPr lang="zh-CN" altLang="en-US" b="1" dirty="0">
                <a:solidFill>
                  <a:srgbClr val="0000FF"/>
                </a:solidFill>
              </a:rPr>
              <a:t>请教同学或老师</a:t>
            </a:r>
            <a:r>
              <a:rPr lang="zh-CN" altLang="en-US" dirty="0">
                <a:solidFill>
                  <a:prstClr val="black"/>
                </a:solidFill>
              </a:rPr>
              <a:t>，这样我既可以</a:t>
            </a:r>
            <a:r>
              <a:rPr lang="zh-CN" altLang="en-US" b="1" dirty="0">
                <a:solidFill>
                  <a:srgbClr val="0000FF"/>
                </a:solidFill>
              </a:rPr>
              <a:t>完成作业，</a:t>
            </a:r>
            <a:r>
              <a:rPr lang="zh-CN" altLang="en-US" dirty="0">
                <a:solidFill>
                  <a:prstClr val="black"/>
                </a:solidFill>
              </a:rPr>
              <a:t>更能够</a:t>
            </a:r>
            <a:r>
              <a:rPr lang="zh-CN" altLang="en-US" b="1" dirty="0">
                <a:solidFill>
                  <a:srgbClr val="0000FF"/>
                </a:solidFill>
              </a:rPr>
              <a:t>提高效率</a:t>
            </a:r>
            <a:r>
              <a:rPr lang="zh-CN" altLang="en-US" dirty="0">
                <a:solidFill>
                  <a:prstClr val="black"/>
                </a:solidFill>
              </a:rPr>
              <a:t>。（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;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69191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F2FAA6-327B-4EB6-912F-A76A46948F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老人与海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9B2E670-8981-4907-B3C6-D662CCF5B6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CN" dirty="0"/>
              <a:t>P</a:t>
            </a:r>
            <a:r>
              <a:rPr lang="zh-CN" altLang="en-US" dirty="0"/>
              <a:t>学评</a:t>
            </a:r>
            <a:r>
              <a:rPr lang="en-US" altLang="zh-CN" dirty="0"/>
              <a:t>127</a:t>
            </a:r>
            <a:r>
              <a:rPr lang="zh-CN" altLang="en-US" dirty="0"/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1171657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请概括老人大战鲨鱼面临着哪些困难。（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</a:p>
          <a:p>
            <a:endParaRPr lang="en-US" altLang="zh-CN" dirty="0"/>
          </a:p>
          <a:p>
            <a:r>
              <a:rPr lang="zh-CN" altLang="en-US" dirty="0"/>
              <a:t>分析：</a:t>
            </a:r>
            <a:endParaRPr lang="en-US" altLang="zh-CN" dirty="0"/>
          </a:p>
          <a:p>
            <a:r>
              <a:rPr lang="zh-CN" altLang="zh-CN" dirty="0"/>
              <a:t>①</a:t>
            </a:r>
            <a:r>
              <a:rPr lang="zh-CN" altLang="en-US" dirty="0"/>
              <a:t>在</a:t>
            </a:r>
            <a:r>
              <a:rPr lang="zh-CN" altLang="en-US" b="1" dirty="0">
                <a:solidFill>
                  <a:srgbClr val="0000FF"/>
                </a:solidFill>
              </a:rPr>
              <a:t>废品站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FF0000"/>
                </a:solidFill>
              </a:rPr>
              <a:t>园艺</a:t>
            </a:r>
            <a:r>
              <a:rPr lang="zh-CN" altLang="en-US" b="1" dirty="0">
                <a:solidFill>
                  <a:srgbClr val="008000"/>
                </a:solidFill>
              </a:rPr>
              <a:t>书籍</a:t>
            </a:r>
            <a:r>
              <a:rPr lang="zh-CN" altLang="en-US" dirty="0"/>
              <a:t>里</a:t>
            </a:r>
            <a:endParaRPr lang="en-US" altLang="zh-CN" dirty="0"/>
          </a:p>
          <a:p>
            <a:r>
              <a:rPr lang="zh-CN" altLang="en-US" dirty="0"/>
              <a:t>答案：</a:t>
            </a:r>
            <a:endParaRPr lang="en-US" altLang="zh-CN" dirty="0"/>
          </a:p>
          <a:p>
            <a:r>
              <a:rPr lang="zh-CN" altLang="zh-CN" dirty="0"/>
              <a:t>②</a:t>
            </a:r>
            <a:r>
              <a:rPr lang="zh-CN" altLang="en-US" dirty="0"/>
              <a:t>在</a:t>
            </a:r>
            <a:r>
              <a:rPr lang="zh-CN" altLang="en-US" b="1" dirty="0">
                <a:solidFill>
                  <a:srgbClr val="0000FF"/>
                </a:solidFill>
              </a:rPr>
              <a:t>收音机</a:t>
            </a:r>
            <a:r>
              <a:rPr lang="zh-CN" altLang="en-US" dirty="0"/>
              <a:t>中</a:t>
            </a:r>
            <a:r>
              <a:rPr lang="zh-CN" altLang="en-US" b="1" dirty="0">
                <a:solidFill>
                  <a:srgbClr val="FF0000"/>
                </a:solidFill>
              </a:rPr>
              <a:t>陈涌泉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008000"/>
                </a:solidFill>
              </a:rPr>
              <a:t>单口相声</a:t>
            </a:r>
            <a:r>
              <a:rPr lang="zh-CN" altLang="en-US" dirty="0"/>
              <a:t>里（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③在</a:t>
            </a:r>
            <a:r>
              <a:rPr lang="zh-CN" altLang="en-US" b="1" dirty="0">
                <a:solidFill>
                  <a:srgbClr val="0000FF"/>
                </a:solidFill>
              </a:rPr>
              <a:t>深夜</a:t>
            </a:r>
            <a:r>
              <a:rPr lang="zh-CN" altLang="en-US" b="1" dirty="0">
                <a:solidFill>
                  <a:srgbClr val="FF0000"/>
                </a:solidFill>
              </a:rPr>
              <a:t>深胡同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008000"/>
                </a:solidFill>
              </a:rPr>
              <a:t>路灯下</a:t>
            </a:r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54378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pPr lvl="0"/>
            <a:r>
              <a:rPr lang="en-US" altLang="zh-CN" dirty="0">
                <a:solidFill>
                  <a:prstClr val="black"/>
                </a:solidFill>
              </a:rPr>
              <a:t>2.</a:t>
            </a:r>
            <a:r>
              <a:rPr lang="zh-CN" altLang="en-US" dirty="0">
                <a:solidFill>
                  <a:prstClr val="black"/>
                </a:solidFill>
              </a:rPr>
              <a:t>画线的句子在写法上有什么特点？请分析作用。（</a:t>
            </a:r>
            <a:r>
              <a:rPr lang="en-US" altLang="zh-CN" dirty="0">
                <a:solidFill>
                  <a:prstClr val="black"/>
                </a:solidFill>
              </a:rPr>
              <a:t>4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①</a:t>
            </a:r>
            <a:r>
              <a:rPr lang="zh-CN" altLang="en-US" b="1" dirty="0">
                <a:solidFill>
                  <a:srgbClr val="0000FF"/>
                </a:solidFill>
              </a:rPr>
              <a:t>承上启下</a:t>
            </a:r>
            <a:r>
              <a:rPr lang="zh-CN" altLang="en-US" dirty="0">
                <a:solidFill>
                  <a:prstClr val="black"/>
                </a:solidFill>
              </a:rPr>
              <a:t>，（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承接了</a:t>
            </a:r>
            <a:r>
              <a:rPr lang="zh-CN" altLang="en-US" b="1" dirty="0">
                <a:solidFill>
                  <a:srgbClr val="0000FF"/>
                </a:solidFill>
              </a:rPr>
              <a:t>上文刘墉的对联中“丁香花，百头千头万头”</a:t>
            </a:r>
            <a:r>
              <a:rPr lang="zh-CN" altLang="en-US" dirty="0">
                <a:solidFill>
                  <a:prstClr val="black"/>
                </a:solidFill>
              </a:rPr>
              <a:t>， 写出了丁香花</a:t>
            </a:r>
            <a:r>
              <a:rPr lang="zh-CN" altLang="en-US" b="1" dirty="0">
                <a:solidFill>
                  <a:srgbClr val="0000FF"/>
                </a:solidFill>
              </a:rPr>
              <a:t>繁茂</a:t>
            </a:r>
            <a:r>
              <a:rPr lang="zh-CN" altLang="en-US" dirty="0">
                <a:solidFill>
                  <a:prstClr val="black"/>
                </a:solidFill>
              </a:rPr>
              <a:t>的景象；（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③</a:t>
            </a:r>
            <a:r>
              <a:rPr lang="zh-CN" altLang="en-US" b="1" dirty="0">
                <a:solidFill>
                  <a:srgbClr val="FF0000"/>
                </a:solidFill>
              </a:rPr>
              <a:t>引出了</a:t>
            </a:r>
            <a:r>
              <a:rPr lang="zh-CN" altLang="en-US" dirty="0">
                <a:solidFill>
                  <a:prstClr val="black"/>
                </a:solidFill>
              </a:rPr>
              <a:t>下文对丁香花的</a:t>
            </a:r>
            <a:r>
              <a:rPr lang="zh-CN" altLang="en-US" b="1" dirty="0">
                <a:solidFill>
                  <a:srgbClr val="0000FF"/>
                </a:solidFill>
              </a:rPr>
              <a:t>生长环境和生长时间</a:t>
            </a:r>
            <a:r>
              <a:rPr lang="zh-CN" altLang="en-US" dirty="0">
                <a:solidFill>
                  <a:prstClr val="black"/>
                </a:solidFill>
              </a:rPr>
              <a:t>的叙述。（或我在深夜的深胡同的路灯下看到绽放的丁香花）（</a:t>
            </a:r>
            <a:r>
              <a:rPr lang="en-US" altLang="zh-CN" dirty="0">
                <a:solidFill>
                  <a:prstClr val="black"/>
                </a:solidFill>
              </a:rPr>
              <a:t>1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</a:p>
          <a:p>
            <a:pPr lvl="0"/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098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r>
              <a:rPr lang="en-US" altLang="zh-CN" dirty="0"/>
              <a:t>3. </a:t>
            </a:r>
            <a:r>
              <a:rPr lang="zh-CN" altLang="en-US" dirty="0"/>
              <a:t>老人是怎样的一个人？结合文段简要分析。（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①</a:t>
            </a:r>
            <a:r>
              <a:rPr lang="zh-CN" altLang="en-US" b="1" dirty="0">
                <a:solidFill>
                  <a:srgbClr val="0000FF"/>
                </a:solidFill>
              </a:rPr>
              <a:t>一语双关</a:t>
            </a:r>
            <a:r>
              <a:rPr lang="zh-CN" altLang="en-US" dirty="0"/>
              <a:t>，</a:t>
            </a:r>
            <a:endParaRPr lang="en-US" altLang="zh-CN" dirty="0"/>
          </a:p>
          <a:p>
            <a:r>
              <a:rPr lang="zh-CN" altLang="en-US" dirty="0"/>
              <a:t>②表层是指由于生病，</a:t>
            </a:r>
            <a:r>
              <a:rPr lang="zh-CN" altLang="en-US" b="1" dirty="0">
                <a:solidFill>
                  <a:srgbClr val="0000FF"/>
                </a:solidFill>
              </a:rPr>
              <a:t>吃药的药液很苦</a:t>
            </a:r>
            <a:r>
              <a:rPr lang="zh-CN" altLang="en-US" dirty="0"/>
              <a:t>；（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③深层是指由于听力受损</a:t>
            </a:r>
            <a:r>
              <a:rPr lang="zh-CN" altLang="en-US" b="1" dirty="0">
                <a:solidFill>
                  <a:srgbClr val="0000FF"/>
                </a:solidFill>
              </a:rPr>
              <a:t>不能参加高考而感到人生的苦闷、忧伤（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8020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r>
              <a:rPr lang="en-US" altLang="zh-CN" dirty="0"/>
              <a:t>4. </a:t>
            </a:r>
            <a:r>
              <a:rPr lang="zh-CN" altLang="en-US" dirty="0"/>
              <a:t>如何理解“一个人可以被毁灭，但不能被打败”？（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①都运用了</a:t>
            </a:r>
            <a:r>
              <a:rPr lang="zh-CN" altLang="en-US" b="1" dirty="0">
                <a:solidFill>
                  <a:srgbClr val="0000FF"/>
                </a:solidFill>
              </a:rPr>
              <a:t>托物言志</a:t>
            </a:r>
            <a:r>
              <a:rPr lang="zh-CN" altLang="en-US" dirty="0"/>
              <a:t>的手法。（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②</a:t>
            </a:r>
            <a:r>
              <a:rPr lang="en-US" altLang="zh-CN" dirty="0"/>
              <a:t>《</a:t>
            </a:r>
            <a:r>
              <a:rPr lang="zh-CN" altLang="en-US" dirty="0"/>
              <a:t>紫藤萝瀑布</a:t>
            </a:r>
            <a:r>
              <a:rPr lang="en-US" altLang="zh-CN" dirty="0"/>
              <a:t>》</a:t>
            </a:r>
            <a:r>
              <a:rPr lang="zh-CN" altLang="en-US" dirty="0"/>
              <a:t>写紫藤萝花</a:t>
            </a:r>
            <a:r>
              <a:rPr lang="zh-CN" altLang="en-US" b="1" dirty="0">
                <a:solidFill>
                  <a:srgbClr val="0000FF"/>
                </a:solidFill>
              </a:rPr>
              <a:t>自衰到盛而感悟到生命的美好和生命的永恒</a:t>
            </a:r>
            <a:r>
              <a:rPr lang="zh-CN" altLang="en-US" dirty="0"/>
              <a:t>。表达了作者对生命的热爱与珍惜。（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368260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2504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4106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45916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76361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6091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3305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60048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38878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07721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D15993-AF1D-4238-869F-9323EB38F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" y="108584"/>
            <a:ext cx="12044680" cy="66681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82461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982</Words>
  <Application>Microsoft Office PowerPoint</Application>
  <PresentationFormat>宽屏</PresentationFormat>
  <Paragraphs>59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6" baseType="lpstr">
      <vt:lpstr>等线</vt:lpstr>
      <vt:lpstr>等线 Light</vt:lpstr>
      <vt:lpstr>Arial</vt:lpstr>
      <vt:lpstr>Office 主题​​</vt:lpstr>
      <vt:lpstr>海底两万里（节选）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老人与海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古藤</dc:title>
  <dc:creator>优优 胡</dc:creator>
  <cp:lastModifiedBy>优优 胡</cp:lastModifiedBy>
  <cp:revision>129</cp:revision>
  <dcterms:created xsi:type="dcterms:W3CDTF">2019-06-04T01:53:21Z</dcterms:created>
  <dcterms:modified xsi:type="dcterms:W3CDTF">2019-06-18T11:42:47Z</dcterms:modified>
</cp:coreProperties>
</file>