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5"/>
  </p:notesMasterIdLst>
  <p:handoutMasterIdLst>
    <p:handoutMasterId r:id="rId16"/>
  </p:handoutMasterIdLst>
  <p:sldIdLst>
    <p:sldId id="300" r:id="rId2"/>
    <p:sldId id="301" r:id="rId3"/>
    <p:sldId id="259" r:id="rId4"/>
    <p:sldId id="260" r:id="rId5"/>
    <p:sldId id="261" r:id="rId6"/>
    <p:sldId id="275" r:id="rId7"/>
    <p:sldId id="302" r:id="rId8"/>
    <p:sldId id="307" r:id="rId9"/>
    <p:sldId id="303" r:id="rId10"/>
    <p:sldId id="270" r:id="rId11"/>
    <p:sldId id="304" r:id="rId12"/>
    <p:sldId id="306" r:id="rId13"/>
    <p:sldId id="305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CC0000"/>
    <a:srgbClr val="FFFFFF"/>
    <a:srgbClr val="8FD818"/>
    <a:srgbClr val="000099"/>
    <a:srgbClr val="800000"/>
    <a:srgbClr val="000000"/>
    <a:srgbClr val="0000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主题样式 2 - 强调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27102A9-8310-4765-A935-A1911B00CA55}" styleName="浅色样式 1 - 强调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EC20E35-A176-4012-BC5E-935CFFF8708E}" styleName="中度样式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94646" autoAdjust="0"/>
  </p:normalViewPr>
  <p:slideViewPr>
    <p:cSldViewPr>
      <p:cViewPr varScale="1">
        <p:scale>
          <a:sx n="70" d="100"/>
          <a:sy n="70" d="100"/>
        </p:scale>
        <p:origin x="138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2808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A941F4-52F6-4295-A3E6-2E06FA11C831}" type="datetimeFigureOut">
              <a:rPr lang="zh-CN" altLang="en-US" smtClean="0"/>
              <a:t>2016/9/6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C50CAE-BAC9-421F-B918-B9737A2735D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92807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D4D1C-9DB5-4C04-8407-EAB977C5ED4B}" type="datetimeFigureOut">
              <a:rPr lang="zh-CN" altLang="en-US" smtClean="0"/>
              <a:t>2016/9/6</a:t>
            </a:fld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20688" y="1619672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F3FA83-2C2E-46EF-8748-43E5C3EE950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995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F3FA83-2C2E-46EF-8748-43E5C3EE950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7561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90600" y="1905000"/>
            <a:ext cx="7772400" cy="1143000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dt" sz="half" idx="2"/>
          </p:nvPr>
        </p:nvSpPr>
        <p:spPr>
          <a:xfrm>
            <a:off x="3359150" y="63436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9704" name="Rectangle 8"/>
          <p:cNvSpPr>
            <a:spLocks noGrp="1" noChangeArrowheads="1"/>
          </p:cNvSpPr>
          <p:nvPr>
            <p:ph type="ftr" sz="quarter" idx="3"/>
          </p:nvPr>
        </p:nvSpPr>
        <p:spPr>
          <a:xfrm>
            <a:off x="6019800" y="634365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9705" name="Rectangle 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125413" y="6361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D6BBBF0-FACF-49B0-B9B7-0F0215E6A4A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080F22-6A14-4090-BE44-66ECC683B1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36846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84085-44DC-4D4F-BF89-C87B00ED58C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0967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8613" y="1941513"/>
            <a:ext cx="4027487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08500" y="1941513"/>
            <a:ext cx="4029075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349A0-0ED0-4471-B17A-8CBA840B9F1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60341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E53C4C-98DD-4F48-AEAF-D700BA71799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48631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B487E-0B6C-4EAE-B7A1-2E5F44E96FC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91606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86553-53AC-4856-9C45-8B97044F676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37211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A2F14E-D773-4D01-94BF-BFE657230A3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7788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A39514-7035-4A52-A2F4-CF1192C92E5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67145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705E77-033A-4527-9F77-B02E4BDA272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48822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96088" y="722313"/>
            <a:ext cx="2159000" cy="533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17500" y="722313"/>
            <a:ext cx="6326188" cy="533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F70E6-C8FE-4127-A81A-82B460F627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48967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-7938" y="1636713"/>
            <a:ext cx="9148763" cy="4618037"/>
            <a:chOff x="-5" y="1031"/>
            <a:chExt cx="5763" cy="2909"/>
          </a:xfrm>
        </p:grpSpPr>
        <p:pic>
          <p:nvPicPr>
            <p:cNvPr id="28675" name="Picture 3" descr="ARTHSEPA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778" y="3893"/>
              <a:ext cx="1980" cy="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676" name="Picture 4" descr="Arthsepa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" y="1031"/>
              <a:ext cx="2832" cy="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867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722313"/>
            <a:ext cx="86375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8980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8613" y="1941513"/>
            <a:ext cx="8208962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33763" y="634365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286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108700" y="634365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286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46050" y="6361113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>
                <a:latin typeface="+mn-lt"/>
              </a:defRPr>
            </a:lvl1pPr>
          </a:lstStyle>
          <a:p>
            <a:fld id="{EBC5B351-69C0-4E2B-812D-A6224C80AFB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xStyles>
    <p:titleStyle>
      <a:lvl1pPr algn="l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anose="05000000000000000000" pitchFamily="2" charset="2"/>
        <a:buChar char="n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n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anose="05000000000000000000" pitchFamily="2" charset="2"/>
        <a:buChar char="n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547" y="692696"/>
            <a:ext cx="8636446" cy="2308324"/>
          </a:xfrm>
        </p:spPr>
        <p:txBody>
          <a:bodyPr/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</a:rPr>
              <a:t>第一</a:t>
            </a:r>
            <a:r>
              <a:rPr lang="zh-CN" altLang="en-US" sz="6000" dirty="0" smtClean="0">
                <a:solidFill>
                  <a:schemeClr val="bg1"/>
                </a:solidFill>
              </a:rPr>
              <a:t>章  化学反应与能量</a:t>
            </a:r>
            <a:r>
              <a:rPr lang="zh-CN" altLang="en-US" dirty="0">
                <a:solidFill>
                  <a:schemeClr val="bg1"/>
                </a:solidFill>
              </a:rPr>
              <a:t/>
            </a:r>
            <a:br>
              <a:rPr lang="zh-CN" altLang="en-US" dirty="0">
                <a:solidFill>
                  <a:schemeClr val="bg1"/>
                </a:solidFill>
              </a:rPr>
            </a:br>
            <a:r>
              <a:rPr lang="zh-CN" altLang="en-US" dirty="0">
                <a:solidFill>
                  <a:schemeClr val="bg1"/>
                </a:solidFill>
              </a:rPr>
              <a:t/>
            </a:r>
            <a:br>
              <a:rPr lang="zh-CN" altLang="en-US" dirty="0">
                <a:solidFill>
                  <a:schemeClr val="bg1"/>
                </a:solidFill>
              </a:rPr>
            </a:br>
            <a:r>
              <a:rPr lang="zh-CN" altLang="en-US" sz="4000" dirty="0" smtClean="0">
                <a:solidFill>
                  <a:schemeClr val="bg1"/>
                </a:solidFill>
              </a:rPr>
              <a:t>第二节 燃烧热</a:t>
            </a:r>
            <a:r>
              <a:rPr lang="zh-CN" altLang="en-US" sz="4000" dirty="0">
                <a:solidFill>
                  <a:schemeClr val="bg1"/>
                </a:solidFill>
              </a:rPr>
              <a:t>与能源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3001020"/>
            <a:ext cx="5904656" cy="38185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6231" y="2348880"/>
            <a:ext cx="901400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  <a:ea typeface="+mn-ea"/>
              </a:rPr>
              <a:t>25℃ 101kPa</a:t>
            </a:r>
            <a:r>
              <a:rPr lang="zh-CN" altLang="en-US" sz="4000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  <a:ea typeface="+mn-ea"/>
              </a:rPr>
              <a:t>，</a:t>
            </a:r>
            <a:r>
              <a:rPr lang="en-US" altLang="zh-CN" sz="4000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  <a:ea typeface="+mn-ea"/>
              </a:rPr>
              <a:t>1mol CH</a:t>
            </a:r>
            <a:r>
              <a:rPr lang="en-US" altLang="zh-CN" sz="4000" cap="none" spc="50" baseline="-2500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  <a:ea typeface="+mn-ea"/>
              </a:rPr>
              <a:t>4</a:t>
            </a:r>
            <a:r>
              <a:rPr lang="zh-CN" altLang="en-US" sz="4000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  <a:ea typeface="+mn-ea"/>
              </a:rPr>
              <a:t>充分燃烧，</a:t>
            </a:r>
            <a:endParaRPr lang="en-US" altLang="zh-CN" sz="4000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+mn-ea"/>
              <a:ea typeface="+mn-ea"/>
            </a:endParaRPr>
          </a:p>
          <a:p>
            <a:pPr algn="ctr"/>
            <a:r>
              <a:rPr lang="zh-CN" altLang="en-US" sz="4000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  <a:ea typeface="+mn-ea"/>
              </a:rPr>
              <a:t>放出</a:t>
            </a:r>
            <a:r>
              <a:rPr lang="en-US" altLang="zh-CN" sz="4000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  <a:ea typeface="+mn-ea"/>
              </a:rPr>
              <a:t>890kJ</a:t>
            </a:r>
            <a:r>
              <a:rPr lang="zh-CN" altLang="en-US" sz="4000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  <a:ea typeface="+mn-ea"/>
              </a:rPr>
              <a:t>热量，</a:t>
            </a:r>
            <a:endParaRPr lang="en-US" altLang="zh-CN" sz="4000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+mn-ea"/>
              <a:ea typeface="+mn-ea"/>
            </a:endParaRPr>
          </a:p>
          <a:p>
            <a:pPr algn="ctr"/>
            <a:r>
              <a:rPr lang="zh-CN" altLang="en-US" sz="4000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  <a:ea typeface="+mn-ea"/>
              </a:rPr>
              <a:t>请写出甲烷完全燃烧的热化学方程式。</a:t>
            </a:r>
            <a:endParaRPr lang="zh-CN" altLang="en-US" sz="4000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+mn-ea"/>
              <a:ea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544" y="764704"/>
            <a:ext cx="36952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温故而知新</a:t>
            </a:r>
            <a:endParaRPr lang="zh-CN" alt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0767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3238840"/>
            <a:ext cx="8893175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kumimoji="0" lang="zh-CN" altLang="en-US" sz="2800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（</a:t>
            </a:r>
            <a:r>
              <a:rPr kumimoji="0" lang="en-US" altLang="zh-CN" sz="2800" b="1" dirty="0">
                <a:solidFill>
                  <a:schemeClr val="bg2"/>
                </a:solidFill>
                <a:latin typeface="Arial" panose="020B0604020202020204" pitchFamily="34" charset="0"/>
              </a:rPr>
              <a:t>Δ</a:t>
            </a:r>
            <a:r>
              <a:rPr kumimoji="0" lang="en-US" altLang="zh-CN" sz="2800" b="1" i="1" dirty="0">
                <a:solidFill>
                  <a:schemeClr val="bg2"/>
                </a:solidFill>
                <a:latin typeface="Arial" panose="020B0604020202020204" pitchFamily="34" charset="0"/>
              </a:rPr>
              <a:t>H</a:t>
            </a:r>
            <a:r>
              <a:rPr kumimoji="0" lang="en-US" altLang="zh-CN" sz="2800" b="1" dirty="0">
                <a:solidFill>
                  <a:schemeClr val="bg2"/>
                </a:solidFill>
                <a:latin typeface="Arial" panose="020B0604020202020204" pitchFamily="34" charset="0"/>
              </a:rPr>
              <a:t>&lt;0</a:t>
            </a:r>
            <a:r>
              <a:rPr kumimoji="0" lang="zh-CN" altLang="en-US" sz="2800" b="1" dirty="0">
                <a:solidFill>
                  <a:schemeClr val="bg2"/>
                </a:solidFill>
                <a:latin typeface="Arial" panose="020B0604020202020204" pitchFamily="34" charset="0"/>
              </a:rPr>
              <a:t>，单位</a:t>
            </a:r>
            <a:r>
              <a:rPr kumimoji="0" lang="en-US" altLang="zh-CN" sz="2800" b="1" dirty="0">
                <a:solidFill>
                  <a:schemeClr val="bg2"/>
                </a:solidFill>
                <a:latin typeface="Arial" panose="020B0604020202020204" pitchFamily="34" charset="0"/>
              </a:rPr>
              <a:t>kJ/</a:t>
            </a:r>
            <a:r>
              <a:rPr kumimoji="0" lang="en-US" altLang="zh-CN" sz="2800" b="1" dirty="0" err="1">
                <a:solidFill>
                  <a:schemeClr val="bg2"/>
                </a:solidFill>
                <a:latin typeface="Arial" panose="020B0604020202020204" pitchFamily="34" charset="0"/>
              </a:rPr>
              <a:t>mol</a:t>
            </a:r>
            <a:r>
              <a:rPr kumimoji="0" lang="zh-CN" altLang="en-US" sz="2800" b="1" dirty="0">
                <a:solidFill>
                  <a:schemeClr val="bg2"/>
                </a:solidFill>
                <a:latin typeface="Arial" panose="020B0604020202020204" pitchFamily="34" charset="0"/>
              </a:rPr>
              <a:t>）</a:t>
            </a:r>
          </a:p>
          <a:p>
            <a:pPr>
              <a:lnSpc>
                <a:spcPct val="125000"/>
              </a:lnSpc>
            </a:pPr>
            <a:r>
              <a:rPr kumimoji="0" lang="zh-CN" altLang="en-US" sz="28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所谓</a:t>
            </a:r>
            <a:r>
              <a:rPr kumimoji="0"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完全燃烧也是完全氧化</a:t>
            </a:r>
            <a:r>
              <a:rPr kumimoji="0" lang="zh-CN" altLang="en-US" sz="2800" b="1" dirty="0">
                <a:solidFill>
                  <a:schemeClr val="bg2"/>
                </a:solidFill>
                <a:latin typeface="Arial" panose="020B0604020202020204" pitchFamily="34" charset="0"/>
              </a:rPr>
              <a:t>，它是指物质中的</a:t>
            </a:r>
            <a:r>
              <a:rPr kumimoji="0"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下列元素完全转变成对应的稳定氧化物</a:t>
            </a:r>
            <a:r>
              <a:rPr kumimoji="0" lang="zh-CN" altLang="en-US" sz="2800" b="1" dirty="0">
                <a:solidFill>
                  <a:schemeClr val="bg2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：</a:t>
            </a:r>
          </a:p>
          <a:p>
            <a:pPr>
              <a:lnSpc>
                <a:spcPct val="125000"/>
              </a:lnSpc>
            </a:pPr>
            <a:r>
              <a:rPr kumimoji="0" lang="en-US" altLang="zh-CN" sz="3600" b="1" dirty="0" smtClean="0">
                <a:solidFill>
                  <a:schemeClr val="bg2"/>
                </a:solidFill>
              </a:rPr>
              <a:t>C </a:t>
            </a:r>
            <a:r>
              <a:rPr kumimoji="0" lang="en-US" altLang="zh-CN" sz="3600" b="1" dirty="0">
                <a:solidFill>
                  <a:schemeClr val="bg2"/>
                </a:solidFill>
                <a:cs typeface="Times New Roman" panose="02020603050405020304" pitchFamily="18" charset="0"/>
              </a:rPr>
              <a:t>→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CO</a:t>
            </a:r>
            <a:r>
              <a:rPr kumimoji="0" lang="en-US" altLang="zh-CN" sz="36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(g)</a:t>
            </a:r>
            <a:r>
              <a:rPr kumimoji="0" lang="zh-CN" altLang="en-US" sz="3600" b="1" dirty="0" smtClean="0">
                <a:solidFill>
                  <a:schemeClr val="bg2"/>
                </a:solidFill>
              </a:rPr>
              <a:t>、</a:t>
            </a:r>
            <a:r>
              <a:rPr kumimoji="0" lang="en-US" altLang="zh-CN" sz="3600" b="1" dirty="0" smtClean="0">
                <a:solidFill>
                  <a:schemeClr val="bg2"/>
                </a:solidFill>
              </a:rPr>
              <a:t>H </a:t>
            </a:r>
            <a:r>
              <a:rPr kumimoji="0" lang="en-US" altLang="zh-CN" sz="3600" b="1" dirty="0">
                <a:solidFill>
                  <a:schemeClr val="bg2"/>
                </a:solidFill>
                <a:cs typeface="Times New Roman" panose="02020603050405020304" pitchFamily="18" charset="0"/>
              </a:rPr>
              <a:t>→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H</a:t>
            </a:r>
            <a:r>
              <a:rPr kumimoji="0" lang="en-US" altLang="zh-CN" sz="36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O</a:t>
            </a:r>
            <a:r>
              <a:rPr kumimoji="0" lang="zh-CN" altLang="en-US" sz="3600" b="1" dirty="0">
                <a:solidFill>
                  <a:schemeClr val="bg2"/>
                </a:solidFill>
              </a:rPr>
              <a:t>（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l</a:t>
            </a:r>
            <a:r>
              <a:rPr kumimoji="0" lang="zh-CN" altLang="en-US" sz="3600" b="1" dirty="0">
                <a:solidFill>
                  <a:schemeClr val="bg2"/>
                </a:solidFill>
              </a:rPr>
              <a:t>）</a:t>
            </a:r>
            <a:r>
              <a:rPr kumimoji="0" lang="zh-CN" altLang="en-US" sz="3600" b="1" dirty="0" smtClean="0">
                <a:solidFill>
                  <a:schemeClr val="bg2"/>
                </a:solidFill>
              </a:rPr>
              <a:t>、</a:t>
            </a:r>
            <a:r>
              <a:rPr kumimoji="0" lang="en-US" altLang="zh-CN" sz="3600" b="1" dirty="0" smtClean="0">
                <a:solidFill>
                  <a:schemeClr val="bg2"/>
                </a:solidFill>
              </a:rPr>
              <a:t>S</a:t>
            </a:r>
            <a:r>
              <a:rPr kumimoji="0" lang="en-US" altLang="zh-CN" sz="3600" b="1" dirty="0">
                <a:solidFill>
                  <a:schemeClr val="bg2"/>
                </a:solidFill>
                <a:cs typeface="Times New Roman" panose="02020603050405020304" pitchFamily="18" charset="0"/>
              </a:rPr>
              <a:t>→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SO</a:t>
            </a:r>
            <a:r>
              <a:rPr kumimoji="0" lang="en-US" altLang="zh-CN" sz="3600" b="1" baseline="-25000" dirty="0">
                <a:solidFill>
                  <a:schemeClr val="bg2"/>
                </a:solidFill>
              </a:rPr>
              <a:t>2</a:t>
            </a:r>
            <a:r>
              <a:rPr kumimoji="0" lang="zh-CN" altLang="en-US" sz="3600" b="1" dirty="0">
                <a:solidFill>
                  <a:schemeClr val="bg2"/>
                </a:solidFill>
              </a:rPr>
              <a:t>（</a:t>
            </a:r>
            <a:r>
              <a:rPr kumimoji="0" lang="en-US" altLang="zh-CN" sz="3600" b="1" dirty="0">
                <a:solidFill>
                  <a:schemeClr val="bg2"/>
                </a:solidFill>
              </a:rPr>
              <a:t>g</a:t>
            </a:r>
            <a:r>
              <a:rPr kumimoji="0" lang="zh-CN" altLang="en-US" sz="3600" b="1" dirty="0" smtClean="0">
                <a:solidFill>
                  <a:schemeClr val="bg2"/>
                </a:solidFill>
              </a:rPr>
              <a:t>）</a:t>
            </a:r>
            <a:endParaRPr kumimoji="0" lang="en-US" altLang="zh-CN" sz="3600" b="1" dirty="0" smtClean="0">
              <a:solidFill>
                <a:schemeClr val="bg2"/>
              </a:solidFill>
            </a:endParaRPr>
          </a:p>
          <a:p>
            <a:pPr>
              <a:lnSpc>
                <a:spcPct val="125000"/>
              </a:lnSpc>
            </a:pPr>
            <a:r>
              <a:rPr kumimoji="0" lang="zh-CN" altLang="en-US" b="1" dirty="0" smtClean="0">
                <a:solidFill>
                  <a:schemeClr val="bg2"/>
                </a:solidFill>
              </a:rPr>
              <a:t>拓展：</a:t>
            </a:r>
            <a:r>
              <a:rPr kumimoji="0" lang="en-US" altLang="zh-CN" b="1" dirty="0" smtClean="0">
                <a:solidFill>
                  <a:schemeClr val="bg2"/>
                </a:solidFill>
              </a:rPr>
              <a:t>N→N</a:t>
            </a:r>
            <a:r>
              <a:rPr kumimoji="0" lang="en-US" altLang="zh-CN" b="1" baseline="-25000" dirty="0" smtClean="0">
                <a:solidFill>
                  <a:schemeClr val="bg2"/>
                </a:solidFill>
              </a:rPr>
              <a:t>2</a:t>
            </a:r>
            <a:r>
              <a:rPr kumimoji="0" lang="en-US" altLang="zh-CN" b="1" dirty="0" smtClean="0">
                <a:solidFill>
                  <a:schemeClr val="bg2"/>
                </a:solidFill>
              </a:rPr>
              <a:t>(g);</a:t>
            </a:r>
            <a:r>
              <a:rPr kumimoji="0" lang="en-US" altLang="zh-CN" b="1" dirty="0" err="1" smtClean="0">
                <a:solidFill>
                  <a:schemeClr val="bg2"/>
                </a:solidFill>
              </a:rPr>
              <a:t>Cl→HCl</a:t>
            </a:r>
            <a:r>
              <a:rPr kumimoji="0" lang="en-US" altLang="zh-CN" b="1" dirty="0" smtClean="0">
                <a:solidFill>
                  <a:schemeClr val="bg2"/>
                </a:solidFill>
              </a:rPr>
              <a:t>(</a:t>
            </a:r>
            <a:r>
              <a:rPr kumimoji="0" lang="en-US" altLang="zh-CN" b="1" dirty="0" err="1" smtClean="0">
                <a:solidFill>
                  <a:schemeClr val="bg2"/>
                </a:solidFill>
              </a:rPr>
              <a:t>aq</a:t>
            </a:r>
            <a:r>
              <a:rPr kumimoji="0" lang="en-US" altLang="zh-CN" b="1" dirty="0" smtClean="0">
                <a:solidFill>
                  <a:schemeClr val="bg2"/>
                </a:solidFill>
              </a:rPr>
              <a:t>)《</a:t>
            </a:r>
            <a:r>
              <a:rPr kumimoji="0" lang="zh-CN" altLang="en-US" b="1" dirty="0" smtClean="0">
                <a:solidFill>
                  <a:schemeClr val="bg2"/>
                </a:solidFill>
              </a:rPr>
              <a:t>无机化学</a:t>
            </a:r>
            <a:r>
              <a:rPr kumimoji="0" lang="en-US" altLang="zh-CN" b="1" dirty="0" smtClean="0">
                <a:solidFill>
                  <a:schemeClr val="bg2"/>
                </a:solidFill>
              </a:rPr>
              <a:t>》</a:t>
            </a:r>
            <a:endParaRPr kumimoji="0" lang="zh-CN" altLang="en-US" b="1" dirty="0">
              <a:solidFill>
                <a:schemeClr val="bg2"/>
              </a:solidFill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79388" y="44450"/>
            <a:ext cx="3816350" cy="701675"/>
          </a:xfrm>
          <a:prstGeom prst="rect">
            <a:avLst/>
          </a:prstGeom>
          <a:gradFill rotWithShape="1">
            <a:gsLst>
              <a:gs pos="0">
                <a:srgbClr val="FF8200"/>
              </a:gs>
              <a:gs pos="5001">
                <a:srgbClr val="FF0000"/>
              </a:gs>
              <a:gs pos="17501">
                <a:srgbClr val="BA0066"/>
              </a:gs>
              <a:gs pos="35000">
                <a:srgbClr val="66008F"/>
              </a:gs>
              <a:gs pos="50000">
                <a:srgbClr val="000082"/>
              </a:gs>
              <a:gs pos="65000">
                <a:srgbClr val="66008F"/>
              </a:gs>
              <a:gs pos="82500">
                <a:srgbClr val="BA0066"/>
              </a:gs>
              <a:gs pos="95000">
                <a:srgbClr val="FF0000"/>
              </a:gs>
              <a:gs pos="100000">
                <a:srgbClr val="FF82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0" lang="zh-CN" altLang="en-US" sz="4000" b="1">
                <a:solidFill>
                  <a:srgbClr val="FFFF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一、燃 烧 热</a:t>
            </a:r>
            <a:endParaRPr lang="zh-CN" altLang="en-US" sz="4000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0" y="980728"/>
            <a:ext cx="9144000" cy="186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36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6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．定义：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在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25</a:t>
            </a:r>
            <a:r>
              <a:rPr lang="en-US" altLang="zh-CN" sz="2800" b="1" dirty="0" smtClean="0">
                <a:solidFill>
                  <a:schemeClr val="bg1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℃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</a:rPr>
              <a:t>101 </a:t>
            </a:r>
            <a:r>
              <a:rPr lang="en-US" altLang="zh-CN" sz="2800" b="1" dirty="0" err="1">
                <a:solidFill>
                  <a:schemeClr val="bg1"/>
                </a:solidFill>
              </a:rPr>
              <a:t>kPa</a:t>
            </a:r>
            <a:r>
              <a:rPr lang="zh-CN" altLang="en-US" sz="2800" b="1" dirty="0">
                <a:solidFill>
                  <a:schemeClr val="bg1"/>
                </a:solidFill>
              </a:rPr>
              <a:t>时，</a:t>
            </a:r>
            <a:r>
              <a:rPr lang="en-US" altLang="zh-CN" sz="2800" b="1" dirty="0" err="1" smtClean="0">
                <a:solidFill>
                  <a:srgbClr val="FF0000"/>
                </a:solidFill>
              </a:rPr>
              <a:t>lmol</a:t>
            </a:r>
            <a:r>
              <a:rPr lang="zh-CN" altLang="en-US" sz="2800" b="1" dirty="0" smtClean="0">
                <a:solidFill>
                  <a:srgbClr val="3399FF"/>
                </a:solidFill>
              </a:rPr>
              <a:t>纯物质</a:t>
            </a:r>
            <a:r>
              <a:rPr lang="zh-CN" altLang="en-US" sz="2800" b="1" dirty="0">
                <a:solidFill>
                  <a:srgbClr val="800000"/>
                </a:solidFill>
              </a:rPr>
              <a:t>完全燃烧</a:t>
            </a:r>
            <a:r>
              <a:rPr lang="zh-CN" altLang="en-US" sz="2800" b="1" dirty="0">
                <a:solidFill>
                  <a:schemeClr val="bg1"/>
                </a:solidFill>
              </a:rPr>
              <a:t>生成</a:t>
            </a:r>
            <a:r>
              <a:rPr lang="zh-CN" altLang="en-US" sz="2800" b="1" dirty="0">
                <a:solidFill>
                  <a:srgbClr val="C00000"/>
                </a:solidFill>
              </a:rPr>
              <a:t>稳定的氧化物</a:t>
            </a:r>
            <a:r>
              <a:rPr lang="zh-CN" altLang="en-US" sz="2800" b="1" dirty="0">
                <a:solidFill>
                  <a:schemeClr val="bg1"/>
                </a:solidFill>
              </a:rPr>
              <a:t>时所</a:t>
            </a:r>
            <a:r>
              <a:rPr lang="zh-CN" altLang="en-US" sz="2800" b="1" dirty="0">
                <a:solidFill>
                  <a:srgbClr val="CC0000"/>
                </a:solidFill>
              </a:rPr>
              <a:t>放出</a:t>
            </a:r>
            <a:r>
              <a:rPr lang="zh-CN" altLang="en-US" sz="2800" b="1" dirty="0">
                <a:solidFill>
                  <a:schemeClr val="bg1"/>
                </a:solidFill>
              </a:rPr>
              <a:t>的热量，叫做该物质的燃烧热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。</a:t>
            </a:r>
            <a:endParaRPr lang="en-US" altLang="zh-CN" sz="2800" b="1" dirty="0" smtClean="0">
              <a:solidFill>
                <a:schemeClr val="bg1"/>
              </a:solidFill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chemeClr val="bg1"/>
                </a:solidFill>
              </a:rPr>
              <a:t>可以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用仪器实验测得。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287701" y="57398"/>
            <a:ext cx="3605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cap="none" spc="50" dirty="0" smtClean="0">
                <a:ln w="0"/>
                <a:solidFill>
                  <a:srgbClr val="CC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五三</a:t>
            </a:r>
            <a:r>
              <a:rPr lang="en-US" altLang="zh-CN" sz="5400" cap="none" spc="50" dirty="0" smtClean="0">
                <a:ln w="0"/>
                <a:solidFill>
                  <a:srgbClr val="CC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P13 </a:t>
            </a:r>
            <a:r>
              <a:rPr lang="zh-CN" altLang="en-US" sz="5400" cap="none" spc="50" dirty="0" smtClean="0">
                <a:ln w="0"/>
                <a:solidFill>
                  <a:srgbClr val="CC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一</a:t>
            </a:r>
            <a:endParaRPr lang="zh-CN" altLang="en-US" sz="5400" cap="none" spc="50" dirty="0">
              <a:ln w="0"/>
              <a:solidFill>
                <a:srgbClr val="CC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2046597"/>
            <a:ext cx="8856984" cy="1791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  A</a:t>
            </a: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. C(s)</a:t>
            </a:r>
            <a:r>
              <a:rPr kumimoji="0" lang="zh-CN" altLang="en-US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＋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H</a:t>
            </a:r>
            <a:r>
              <a:rPr kumimoji="0" lang="en-US" altLang="zh-CN" b="1" baseline="-25000" dirty="0" smtClean="0">
                <a:solidFill>
                  <a:schemeClr val="bg2"/>
                </a:solidFill>
                <a:latin typeface="Arial" panose="020B0604020202020204" pitchFamily="34" charset="0"/>
              </a:rPr>
              <a:t>2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O(g)=CO(g)</a:t>
            </a:r>
            <a:r>
              <a:rPr kumimoji="0" lang="zh-CN" altLang="en-US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 ＋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H</a:t>
            </a:r>
            <a:r>
              <a:rPr kumimoji="0" lang="en-US" altLang="zh-CN" b="1" baseline="-25000" dirty="0" smtClean="0">
                <a:solidFill>
                  <a:schemeClr val="bg2"/>
                </a:solidFill>
                <a:latin typeface="Arial" panose="020B0604020202020204" pitchFamily="34" charset="0"/>
              </a:rPr>
              <a:t>2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(g)=    Δ</a:t>
            </a:r>
            <a:r>
              <a:rPr kumimoji="0" lang="en-US" altLang="zh-CN" b="1" i="1" dirty="0" smtClean="0">
                <a:solidFill>
                  <a:schemeClr val="bg2"/>
                </a:solidFill>
                <a:latin typeface="Arial" panose="020B0604020202020204" pitchFamily="34" charset="0"/>
              </a:rPr>
              <a:t>H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=+131 </a:t>
            </a: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kJ/</a:t>
            </a:r>
            <a:r>
              <a:rPr kumimoji="0" lang="en-US" altLang="zh-CN" b="1" dirty="0" err="1">
                <a:solidFill>
                  <a:schemeClr val="bg2"/>
                </a:solidFill>
                <a:latin typeface="Arial" panose="020B0604020202020204" pitchFamily="34" charset="0"/>
              </a:rPr>
              <a:t>mol</a:t>
            </a:r>
            <a:endParaRPr kumimoji="0" lang="en-US" altLang="zh-CN" b="1" dirty="0">
              <a:solidFill>
                <a:schemeClr val="bg2"/>
              </a:solidFill>
              <a:latin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  B. C(s)</a:t>
            </a:r>
            <a:r>
              <a:rPr kumimoji="0" lang="zh-CN" altLang="en-US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＋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1/2O</a:t>
            </a:r>
            <a:r>
              <a:rPr kumimoji="0" lang="en-US" altLang="zh-CN" b="1" baseline="-25000" dirty="0" smtClean="0">
                <a:solidFill>
                  <a:schemeClr val="bg2"/>
                </a:solidFill>
                <a:latin typeface="Arial" panose="020B0604020202020204" pitchFamily="34" charset="0"/>
              </a:rPr>
              <a:t>2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(g)=CO(g)   Δ</a:t>
            </a:r>
            <a:r>
              <a:rPr kumimoji="0" lang="en-US" altLang="zh-CN" b="1" i="1" dirty="0" smtClean="0">
                <a:solidFill>
                  <a:schemeClr val="bg2"/>
                </a:solidFill>
                <a:latin typeface="Arial" panose="020B0604020202020204" pitchFamily="34" charset="0"/>
              </a:rPr>
              <a:t>H</a:t>
            </a: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=-393.5 kJ/</a:t>
            </a:r>
            <a:r>
              <a:rPr kumimoji="0" lang="en-US" altLang="zh-CN" b="1" dirty="0" err="1">
                <a:solidFill>
                  <a:schemeClr val="bg2"/>
                </a:solidFill>
                <a:latin typeface="Arial" panose="020B0604020202020204" pitchFamily="34" charset="0"/>
              </a:rPr>
              <a:t>mol</a:t>
            </a:r>
            <a:endParaRPr kumimoji="0" lang="en-US" altLang="zh-CN" b="1" dirty="0">
              <a:solidFill>
                <a:schemeClr val="bg2"/>
              </a:solidFill>
              <a:latin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  C. 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S(g</a:t>
            </a: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)</a:t>
            </a:r>
            <a:r>
              <a:rPr kumimoji="0" lang="zh-CN" altLang="en-US" b="1" dirty="0">
                <a:solidFill>
                  <a:schemeClr val="bg2"/>
                </a:solidFill>
                <a:latin typeface="Arial" panose="020B0604020202020204" pitchFamily="34" charset="0"/>
              </a:rPr>
              <a:t>＋</a:t>
            </a: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O</a:t>
            </a:r>
            <a:r>
              <a:rPr kumimoji="0" lang="en-US" altLang="zh-CN" b="1" baseline="-25000" dirty="0">
                <a:solidFill>
                  <a:schemeClr val="bg2"/>
                </a:solidFill>
                <a:latin typeface="Arial" panose="020B0604020202020204" pitchFamily="34" charset="0"/>
              </a:rPr>
              <a:t>2</a:t>
            </a: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(g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)=SO</a:t>
            </a:r>
            <a:r>
              <a:rPr kumimoji="0" lang="en-US" altLang="zh-CN" b="1" baseline="-25000" dirty="0" smtClean="0">
                <a:solidFill>
                  <a:schemeClr val="bg2"/>
                </a:solidFill>
                <a:latin typeface="Arial" panose="020B0604020202020204" pitchFamily="34" charset="0"/>
              </a:rPr>
              <a:t>2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(g)       Δ</a:t>
            </a:r>
            <a:r>
              <a:rPr kumimoji="0" lang="en-US" altLang="zh-CN" b="1" i="1" dirty="0" smtClean="0">
                <a:solidFill>
                  <a:schemeClr val="bg2"/>
                </a:solidFill>
                <a:latin typeface="Arial" panose="020B0604020202020204" pitchFamily="34" charset="0"/>
              </a:rPr>
              <a:t>H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=-297.2 </a:t>
            </a: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kJ/</a:t>
            </a:r>
            <a:r>
              <a:rPr kumimoji="0" lang="en-US" altLang="zh-CN" b="1" dirty="0" err="1">
                <a:solidFill>
                  <a:schemeClr val="bg2"/>
                </a:solidFill>
                <a:latin typeface="Arial" panose="020B0604020202020204" pitchFamily="34" charset="0"/>
              </a:rPr>
              <a:t>mol</a:t>
            </a:r>
            <a:endParaRPr kumimoji="0" lang="en-US" altLang="zh-CN" b="1" dirty="0">
              <a:solidFill>
                <a:schemeClr val="bg2"/>
              </a:solidFill>
              <a:latin typeface="Arial" panose="020B0604020202020204" pitchFamily="34" charset="0"/>
            </a:endParaRPr>
          </a:p>
          <a:p>
            <a:pPr>
              <a:lnSpc>
                <a:spcPct val="115000"/>
              </a:lnSpc>
            </a:pP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  D. 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CH</a:t>
            </a:r>
            <a:r>
              <a:rPr kumimoji="0" lang="en-US" altLang="zh-CN" b="1" baseline="-25000" dirty="0" smtClean="0">
                <a:solidFill>
                  <a:schemeClr val="bg2"/>
                </a:solidFill>
                <a:latin typeface="Arial" panose="020B0604020202020204" pitchFamily="34" charset="0"/>
              </a:rPr>
              <a:t>4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(g</a:t>
            </a: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)</a:t>
            </a:r>
            <a:r>
              <a:rPr kumimoji="0" lang="zh-CN" altLang="en-US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＋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2O</a:t>
            </a:r>
            <a:r>
              <a:rPr kumimoji="0" lang="en-US" altLang="zh-CN" b="1" baseline="-25000" dirty="0" smtClean="0">
                <a:solidFill>
                  <a:schemeClr val="bg2"/>
                </a:solidFill>
                <a:latin typeface="Arial" panose="020B0604020202020204" pitchFamily="34" charset="0"/>
              </a:rPr>
              <a:t>2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(g)=CO</a:t>
            </a:r>
            <a:r>
              <a:rPr kumimoji="0" lang="en-US" altLang="zh-CN" b="1" baseline="-25000" dirty="0" smtClean="0">
                <a:solidFill>
                  <a:schemeClr val="bg2"/>
                </a:solidFill>
                <a:latin typeface="Arial" panose="020B0604020202020204" pitchFamily="34" charset="0"/>
              </a:rPr>
              <a:t>2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(g)+2H</a:t>
            </a:r>
            <a:r>
              <a:rPr kumimoji="0" lang="en-US" altLang="zh-CN" b="1" baseline="-25000" dirty="0" smtClean="0">
                <a:solidFill>
                  <a:schemeClr val="bg2"/>
                </a:solidFill>
                <a:latin typeface="Arial" panose="020B0604020202020204" pitchFamily="34" charset="0"/>
              </a:rPr>
              <a:t>2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O(g)       Δ</a:t>
            </a:r>
            <a:r>
              <a:rPr kumimoji="0" lang="en-US" altLang="zh-CN" b="1" i="1" dirty="0" smtClean="0">
                <a:solidFill>
                  <a:schemeClr val="bg2"/>
                </a:solidFill>
                <a:latin typeface="Arial" panose="020B0604020202020204" pitchFamily="34" charset="0"/>
              </a:rPr>
              <a:t>H</a:t>
            </a:r>
            <a:r>
              <a:rPr kumimoji="0" lang="en-US" altLang="zh-CN" b="1" dirty="0" smtClean="0">
                <a:solidFill>
                  <a:schemeClr val="bg2"/>
                </a:solidFill>
                <a:latin typeface="Arial" panose="020B0604020202020204" pitchFamily="34" charset="0"/>
              </a:rPr>
              <a:t>=-890.3 </a:t>
            </a:r>
            <a:r>
              <a:rPr kumimoji="0" lang="en-US" altLang="zh-CN" b="1" dirty="0">
                <a:solidFill>
                  <a:schemeClr val="bg2"/>
                </a:solidFill>
                <a:latin typeface="Arial" panose="020B0604020202020204" pitchFamily="34" charset="0"/>
              </a:rPr>
              <a:t>kJ/</a:t>
            </a:r>
            <a:r>
              <a:rPr kumimoji="0" lang="en-US" altLang="zh-CN" b="1" dirty="0" err="1">
                <a:solidFill>
                  <a:schemeClr val="bg2"/>
                </a:solidFill>
                <a:latin typeface="Arial" panose="020B0604020202020204" pitchFamily="34" charset="0"/>
              </a:rPr>
              <a:t>mol</a:t>
            </a:r>
            <a:endParaRPr kumimoji="0" lang="en-US" altLang="zh-CN" b="1" dirty="0">
              <a:solidFill>
                <a:schemeClr val="bg2"/>
              </a:solidFill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92276" y="116632"/>
            <a:ext cx="75087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练习</a:t>
            </a:r>
            <a:r>
              <a:rPr lang="en-US" altLang="zh-CN" sz="3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</a:t>
            </a:r>
            <a:r>
              <a:rPr lang="zh-CN" altLang="en-US" sz="3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：正确表示燃烧热的热化学方程式</a:t>
            </a:r>
            <a:endParaRPr lang="zh-CN" altLang="en-US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123728" y="887811"/>
            <a:ext cx="40706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五三</a:t>
            </a:r>
            <a:r>
              <a:rPr lang="en-US" altLang="zh-CN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P15   T1</a:t>
            </a:r>
            <a:endParaRPr lang="zh-CN" altLang="en-US" sz="5400" b="1" cap="none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3810" y="4224145"/>
            <a:ext cx="75812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相似练习：</a:t>
            </a:r>
            <a:r>
              <a:rPr lang="zh-CN" altLang="en-US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五三</a:t>
            </a:r>
            <a:r>
              <a:rPr lang="en-US" altLang="zh-CN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P15   T5</a:t>
            </a:r>
            <a:endParaRPr lang="zh-CN" altLang="en-US" sz="5400" b="1" cap="none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251520" y="5302930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zh-CN" altLang="en-US" b="1" dirty="0">
                <a:solidFill>
                  <a:schemeClr val="bg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热化学方程式的化学计量系数常出现</a:t>
            </a:r>
            <a:r>
              <a:rPr kumimoji="0" lang="zh-CN" altLang="en-US" b="1" dirty="0" smtClean="0">
                <a:solidFill>
                  <a:schemeClr val="bg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分数？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3" grpId="0"/>
      <p:bldP spid="6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-171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-33654" y="751238"/>
            <a:ext cx="9177654" cy="1708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kumimoji="0" lang="zh-CN" altLang="en-US" sz="2800" b="1" dirty="0">
                <a:solidFill>
                  <a:schemeClr val="bg2"/>
                </a:solidFill>
              </a:rPr>
              <a:t>练习</a:t>
            </a:r>
            <a:r>
              <a:rPr kumimoji="0" lang="en-US" altLang="zh-CN" sz="2800" b="1" dirty="0" smtClean="0">
                <a:solidFill>
                  <a:schemeClr val="bg2"/>
                </a:solidFill>
              </a:rPr>
              <a:t>2</a:t>
            </a:r>
            <a:r>
              <a:rPr kumimoji="0" lang="zh-CN" altLang="en-US" sz="2800" b="1" dirty="0" smtClean="0">
                <a:solidFill>
                  <a:schemeClr val="bg2"/>
                </a:solidFill>
              </a:rPr>
              <a:t>在</a:t>
            </a:r>
            <a:r>
              <a:rPr kumimoji="0" lang="en-US" altLang="zh-CN" sz="2800" b="1" dirty="0">
                <a:solidFill>
                  <a:schemeClr val="bg2"/>
                </a:solidFill>
              </a:rPr>
              <a:t>101kPa</a:t>
            </a:r>
            <a:r>
              <a:rPr kumimoji="0" lang="zh-CN" altLang="en-US" sz="2800" b="1" dirty="0">
                <a:solidFill>
                  <a:schemeClr val="bg2"/>
                </a:solidFill>
              </a:rPr>
              <a:t>时，</a:t>
            </a:r>
            <a:r>
              <a:rPr kumimoji="0" lang="en-US" altLang="zh-CN" sz="2800" b="1" dirty="0">
                <a:solidFill>
                  <a:schemeClr val="bg2"/>
                </a:solidFill>
              </a:rPr>
              <a:t>1molCH</a:t>
            </a:r>
            <a:r>
              <a:rPr kumimoji="0" lang="en-US" altLang="zh-CN" sz="2800" b="1" baseline="-25000" dirty="0">
                <a:solidFill>
                  <a:schemeClr val="bg2"/>
                </a:solidFill>
              </a:rPr>
              <a:t>4</a:t>
            </a:r>
            <a:r>
              <a:rPr kumimoji="0" lang="en-US" altLang="zh-CN" sz="2800" b="1" dirty="0">
                <a:solidFill>
                  <a:schemeClr val="bg2"/>
                </a:solidFill>
              </a:rPr>
              <a:t> </a:t>
            </a:r>
            <a:r>
              <a:rPr kumimoji="0" lang="zh-CN" altLang="en-US" sz="2800" b="1" dirty="0">
                <a:solidFill>
                  <a:schemeClr val="bg2"/>
                </a:solidFill>
              </a:rPr>
              <a:t>完全燃烧生成</a:t>
            </a:r>
            <a:r>
              <a:rPr kumimoji="0" lang="en-US" altLang="zh-CN" sz="2800" b="1" dirty="0">
                <a:solidFill>
                  <a:schemeClr val="bg2"/>
                </a:solidFill>
              </a:rPr>
              <a:t>CO</a:t>
            </a:r>
            <a:r>
              <a:rPr kumimoji="0" lang="en-US" altLang="zh-CN" sz="2800" b="1" baseline="-25000" dirty="0">
                <a:solidFill>
                  <a:schemeClr val="bg2"/>
                </a:solidFill>
              </a:rPr>
              <a:t>2</a:t>
            </a:r>
            <a:r>
              <a:rPr kumimoji="0" lang="zh-CN" altLang="en-US" sz="2800" b="1" dirty="0">
                <a:solidFill>
                  <a:schemeClr val="bg2"/>
                </a:solidFill>
              </a:rPr>
              <a:t>和液态</a:t>
            </a:r>
            <a:r>
              <a:rPr kumimoji="0" lang="en-US" altLang="zh-CN" sz="2800" b="1" dirty="0">
                <a:solidFill>
                  <a:schemeClr val="bg2"/>
                </a:solidFill>
              </a:rPr>
              <a:t>H</a:t>
            </a:r>
            <a:r>
              <a:rPr kumimoji="0" lang="en-US" altLang="zh-CN" sz="28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2800" b="1" dirty="0">
                <a:solidFill>
                  <a:schemeClr val="bg2"/>
                </a:solidFill>
              </a:rPr>
              <a:t>O</a:t>
            </a:r>
            <a:r>
              <a:rPr kumimoji="0" lang="zh-CN" altLang="en-US" sz="2800" b="1" dirty="0">
                <a:solidFill>
                  <a:schemeClr val="bg2"/>
                </a:solidFill>
              </a:rPr>
              <a:t>，放出</a:t>
            </a:r>
            <a:r>
              <a:rPr kumimoji="0" lang="en-US" altLang="zh-CN" sz="2800" b="1" dirty="0">
                <a:solidFill>
                  <a:schemeClr val="bg2"/>
                </a:solidFill>
              </a:rPr>
              <a:t>890.3 kJ</a:t>
            </a:r>
            <a:r>
              <a:rPr kumimoji="0" lang="zh-CN" altLang="en-US" sz="2800" b="1" dirty="0">
                <a:solidFill>
                  <a:schemeClr val="bg2"/>
                </a:solidFill>
              </a:rPr>
              <a:t>的热量，</a:t>
            </a:r>
            <a:r>
              <a:rPr kumimoji="0" lang="en-US" altLang="zh-CN" sz="2800" b="1" dirty="0">
                <a:solidFill>
                  <a:schemeClr val="bg2"/>
                </a:solidFill>
              </a:rPr>
              <a:t>CH</a:t>
            </a:r>
            <a:r>
              <a:rPr kumimoji="0" lang="en-US" altLang="zh-CN" sz="2800" b="1" baseline="-25000" dirty="0">
                <a:solidFill>
                  <a:schemeClr val="bg2"/>
                </a:solidFill>
              </a:rPr>
              <a:t>4</a:t>
            </a:r>
            <a:r>
              <a:rPr kumimoji="0" lang="zh-CN" altLang="en-US" sz="2800" b="1" dirty="0">
                <a:solidFill>
                  <a:schemeClr val="bg2"/>
                </a:solidFill>
              </a:rPr>
              <a:t>的燃烧热为多少？</a:t>
            </a:r>
            <a:r>
              <a:rPr kumimoji="0" lang="en-US" altLang="zh-CN" sz="2800" b="1" dirty="0">
                <a:solidFill>
                  <a:schemeClr val="bg2"/>
                </a:solidFill>
              </a:rPr>
              <a:t>1000 L CH</a:t>
            </a:r>
            <a:r>
              <a:rPr kumimoji="0" lang="en-US" altLang="zh-CN" sz="2800" b="1" baseline="-25000" dirty="0">
                <a:solidFill>
                  <a:schemeClr val="bg2"/>
                </a:solidFill>
              </a:rPr>
              <a:t>4</a:t>
            </a:r>
            <a:r>
              <a:rPr kumimoji="0" lang="zh-CN" altLang="en-US" sz="2800" b="1" dirty="0">
                <a:solidFill>
                  <a:schemeClr val="bg2"/>
                </a:solidFill>
              </a:rPr>
              <a:t>（标准状况）燃烧后所产生的热量为多少？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79387" y="2673350"/>
            <a:ext cx="8785225" cy="422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kumimoji="0" lang="en-US" altLang="zh-CN" sz="2800" b="1" dirty="0">
                <a:solidFill>
                  <a:srgbClr val="FF0000"/>
                </a:solidFill>
                <a:ea typeface="隶书" panose="02010509060101010101" pitchFamily="49" charset="-122"/>
              </a:rPr>
              <a:t>【</a:t>
            </a:r>
            <a:r>
              <a:rPr kumimoji="0"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解析</a:t>
            </a:r>
            <a:r>
              <a:rPr kumimoji="0" lang="en-US" altLang="zh-CN" sz="2800" b="1" dirty="0">
                <a:solidFill>
                  <a:srgbClr val="FF0000"/>
                </a:solidFill>
                <a:ea typeface="隶书" panose="02010509060101010101" pitchFamily="49" charset="-122"/>
              </a:rPr>
              <a:t>】</a:t>
            </a:r>
            <a:r>
              <a:rPr kumimoji="0" lang="zh-CN" altLang="en-US" b="1" dirty="0">
                <a:solidFill>
                  <a:schemeClr val="bg2"/>
                </a:solidFill>
              </a:rPr>
              <a:t>根据题意，在</a:t>
            </a:r>
            <a:r>
              <a:rPr kumimoji="0" lang="en-US" altLang="zh-CN" b="1" dirty="0">
                <a:solidFill>
                  <a:schemeClr val="bg2"/>
                </a:solidFill>
              </a:rPr>
              <a:t>101 </a:t>
            </a:r>
            <a:r>
              <a:rPr kumimoji="0" lang="en-US" altLang="zh-CN" b="1" dirty="0" err="1">
                <a:solidFill>
                  <a:schemeClr val="bg2"/>
                </a:solidFill>
              </a:rPr>
              <a:t>kPa</a:t>
            </a:r>
            <a:r>
              <a:rPr kumimoji="0" lang="zh-CN" altLang="en-US" b="1" dirty="0">
                <a:solidFill>
                  <a:schemeClr val="bg2"/>
                </a:solidFill>
              </a:rPr>
              <a:t>时，</a:t>
            </a:r>
            <a:r>
              <a:rPr kumimoji="0" lang="en-US" altLang="zh-CN" b="1" dirty="0">
                <a:solidFill>
                  <a:schemeClr val="bg2"/>
                </a:solidFill>
              </a:rPr>
              <a:t>1 </a:t>
            </a:r>
            <a:r>
              <a:rPr kumimoji="0" lang="en-US" altLang="zh-CN" b="1" dirty="0" err="1">
                <a:solidFill>
                  <a:schemeClr val="bg2"/>
                </a:solidFill>
              </a:rPr>
              <a:t>mol</a:t>
            </a:r>
            <a:r>
              <a:rPr kumimoji="0" lang="en-US" altLang="zh-CN" b="1" dirty="0">
                <a:solidFill>
                  <a:schemeClr val="bg2"/>
                </a:solidFill>
              </a:rPr>
              <a:t> CH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4</a:t>
            </a:r>
            <a:r>
              <a:rPr kumimoji="0" lang="zh-CN" altLang="en-US" b="1" dirty="0">
                <a:solidFill>
                  <a:schemeClr val="bg2"/>
                </a:solidFill>
              </a:rPr>
              <a:t>完全燃烧的热化学方程式为：</a:t>
            </a:r>
          </a:p>
          <a:p>
            <a:pPr>
              <a:lnSpc>
                <a:spcPct val="120000"/>
              </a:lnSpc>
            </a:pPr>
            <a:r>
              <a:rPr kumimoji="0" lang="zh-CN" altLang="en-US" b="1" dirty="0">
                <a:solidFill>
                  <a:schemeClr val="bg2"/>
                </a:solidFill>
              </a:rPr>
              <a:t>    </a:t>
            </a:r>
            <a:r>
              <a:rPr kumimoji="0" lang="en-US" altLang="zh-CN" b="1" dirty="0">
                <a:solidFill>
                  <a:schemeClr val="bg2"/>
                </a:solidFill>
              </a:rPr>
              <a:t>CH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4</a:t>
            </a:r>
            <a:r>
              <a:rPr kumimoji="0" lang="en-US" altLang="zh-CN" b="1" dirty="0">
                <a:solidFill>
                  <a:schemeClr val="bg2"/>
                </a:solidFill>
              </a:rPr>
              <a:t>(g)</a:t>
            </a:r>
            <a:r>
              <a:rPr kumimoji="0" lang="zh-CN" altLang="en-US" b="1" dirty="0">
                <a:solidFill>
                  <a:schemeClr val="bg2"/>
                </a:solidFill>
              </a:rPr>
              <a:t>＋</a:t>
            </a:r>
            <a:r>
              <a:rPr kumimoji="0" lang="en-US" altLang="zh-CN" b="1" dirty="0">
                <a:solidFill>
                  <a:schemeClr val="bg2"/>
                </a:solidFill>
              </a:rPr>
              <a:t>2O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b="1" dirty="0">
                <a:solidFill>
                  <a:schemeClr val="bg2"/>
                </a:solidFill>
              </a:rPr>
              <a:t>(g)===CO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b="1" dirty="0">
                <a:solidFill>
                  <a:schemeClr val="bg2"/>
                </a:solidFill>
              </a:rPr>
              <a:t>(g)</a:t>
            </a:r>
            <a:r>
              <a:rPr kumimoji="0" lang="zh-CN" altLang="en-US" b="1" dirty="0">
                <a:solidFill>
                  <a:schemeClr val="bg2"/>
                </a:solidFill>
              </a:rPr>
              <a:t>＋</a:t>
            </a:r>
            <a:r>
              <a:rPr kumimoji="0" lang="en-US" altLang="zh-CN" b="1" dirty="0">
                <a:solidFill>
                  <a:schemeClr val="bg2"/>
                </a:solidFill>
              </a:rPr>
              <a:t>2H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b="1" dirty="0">
                <a:solidFill>
                  <a:schemeClr val="bg2"/>
                </a:solidFill>
              </a:rPr>
              <a:t>O(l)</a:t>
            </a:r>
            <a:r>
              <a:rPr kumimoji="0" lang="zh-CN" altLang="en-US" b="1" dirty="0">
                <a:solidFill>
                  <a:schemeClr val="bg2"/>
                </a:solidFill>
              </a:rPr>
              <a:t>；</a:t>
            </a:r>
            <a:r>
              <a:rPr kumimoji="0" lang="en-US" altLang="zh-CN" b="1" dirty="0">
                <a:solidFill>
                  <a:schemeClr val="bg2"/>
                </a:solidFill>
              </a:rPr>
              <a:t>Δ</a:t>
            </a:r>
            <a:r>
              <a:rPr kumimoji="0" lang="en-US" altLang="zh-CN" b="1" i="1" dirty="0">
                <a:solidFill>
                  <a:schemeClr val="bg2"/>
                </a:solidFill>
              </a:rPr>
              <a:t>H</a:t>
            </a:r>
            <a:r>
              <a:rPr kumimoji="0" lang="en-US" altLang="zh-CN" b="1" dirty="0">
                <a:solidFill>
                  <a:schemeClr val="bg2"/>
                </a:solidFill>
              </a:rPr>
              <a:t>=-890.3 kJ/</a:t>
            </a:r>
            <a:r>
              <a:rPr kumimoji="0" lang="en-US" altLang="zh-CN" b="1" dirty="0" err="1">
                <a:solidFill>
                  <a:schemeClr val="bg2"/>
                </a:solidFill>
              </a:rPr>
              <a:t>mol</a:t>
            </a:r>
            <a:endParaRPr kumimoji="0" lang="en-US" altLang="zh-CN" b="1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kumimoji="0" lang="en-US" altLang="zh-CN" b="1" dirty="0">
                <a:solidFill>
                  <a:schemeClr val="bg2"/>
                </a:solidFill>
              </a:rPr>
              <a:t>   </a:t>
            </a:r>
            <a:r>
              <a:rPr kumimoji="0" lang="zh-CN" altLang="en-US" b="1" dirty="0">
                <a:solidFill>
                  <a:schemeClr val="bg2"/>
                </a:solidFill>
              </a:rPr>
              <a:t>即</a:t>
            </a:r>
            <a:r>
              <a:rPr kumimoji="0" lang="en-US" altLang="zh-CN" b="1" dirty="0">
                <a:solidFill>
                  <a:schemeClr val="bg2"/>
                </a:solidFill>
              </a:rPr>
              <a:t>CH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4</a:t>
            </a:r>
            <a:r>
              <a:rPr kumimoji="0" lang="zh-CN" altLang="en-US" b="1" dirty="0">
                <a:solidFill>
                  <a:schemeClr val="bg2"/>
                </a:solidFill>
              </a:rPr>
              <a:t>的燃烧热为</a:t>
            </a:r>
            <a:r>
              <a:rPr kumimoji="0" lang="en-US" altLang="zh-CN" b="1" dirty="0">
                <a:solidFill>
                  <a:schemeClr val="bg2"/>
                </a:solidFill>
              </a:rPr>
              <a:t>890.3 kJ/</a:t>
            </a:r>
            <a:r>
              <a:rPr kumimoji="0" lang="en-US" altLang="zh-CN" b="1" dirty="0" err="1">
                <a:solidFill>
                  <a:schemeClr val="bg2"/>
                </a:solidFill>
              </a:rPr>
              <a:t>mol</a:t>
            </a:r>
            <a:r>
              <a:rPr kumimoji="0" lang="zh-CN" altLang="en-US" b="1" dirty="0">
                <a:solidFill>
                  <a:schemeClr val="bg2"/>
                </a:solidFill>
              </a:rPr>
              <a:t>。</a:t>
            </a:r>
          </a:p>
          <a:p>
            <a:pPr>
              <a:lnSpc>
                <a:spcPct val="120000"/>
              </a:lnSpc>
            </a:pPr>
            <a:r>
              <a:rPr kumimoji="0" lang="en-US" altLang="zh-CN" b="1" dirty="0">
                <a:solidFill>
                  <a:schemeClr val="bg2"/>
                </a:solidFill>
              </a:rPr>
              <a:t>1000LCH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4</a:t>
            </a:r>
            <a:r>
              <a:rPr kumimoji="0" lang="zh-CN" altLang="en-US" b="1" dirty="0">
                <a:solidFill>
                  <a:schemeClr val="bg2"/>
                </a:solidFill>
              </a:rPr>
              <a:t>（标准状况）的物质的量为：</a:t>
            </a:r>
            <a:r>
              <a:rPr kumimoji="0" lang="en-US" altLang="zh-CN" b="1" i="1" dirty="0">
                <a:solidFill>
                  <a:schemeClr val="bg2"/>
                </a:solidFill>
              </a:rPr>
              <a:t>n</a:t>
            </a:r>
            <a:r>
              <a:rPr kumimoji="0" lang="en-US" altLang="zh-CN" b="1" dirty="0">
                <a:solidFill>
                  <a:schemeClr val="bg2"/>
                </a:solidFill>
              </a:rPr>
              <a:t>(CH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4</a:t>
            </a:r>
            <a:r>
              <a:rPr kumimoji="0" lang="en-US" altLang="zh-CN" b="1" dirty="0" smtClean="0">
                <a:solidFill>
                  <a:schemeClr val="bg2"/>
                </a:solidFill>
              </a:rPr>
              <a:t>) </a:t>
            </a:r>
            <a:r>
              <a:rPr kumimoji="0" lang="en-US" altLang="zh-CN" b="1" dirty="0">
                <a:solidFill>
                  <a:schemeClr val="bg2"/>
                </a:solidFill>
              </a:rPr>
              <a:t>=44.6 </a:t>
            </a:r>
            <a:r>
              <a:rPr kumimoji="0" lang="en-US" altLang="zh-CN" b="1" dirty="0" err="1">
                <a:solidFill>
                  <a:schemeClr val="bg2"/>
                </a:solidFill>
              </a:rPr>
              <a:t>mol</a:t>
            </a:r>
            <a:endParaRPr kumimoji="0" lang="en-US" altLang="zh-CN" b="1" dirty="0">
              <a:solidFill>
                <a:schemeClr val="bg2"/>
              </a:solidFill>
            </a:endParaRPr>
          </a:p>
          <a:p>
            <a:pPr>
              <a:lnSpc>
                <a:spcPct val="120000"/>
              </a:lnSpc>
            </a:pPr>
            <a:r>
              <a:rPr kumimoji="0" lang="en-US" altLang="zh-CN" b="1" dirty="0">
                <a:solidFill>
                  <a:schemeClr val="bg2"/>
                </a:solidFill>
              </a:rPr>
              <a:t>1molCH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4</a:t>
            </a:r>
            <a:r>
              <a:rPr kumimoji="0" lang="en-US" altLang="zh-CN" b="1" dirty="0">
                <a:solidFill>
                  <a:schemeClr val="bg2"/>
                </a:solidFill>
              </a:rPr>
              <a:t> </a:t>
            </a:r>
            <a:r>
              <a:rPr kumimoji="0" lang="zh-CN" altLang="en-US" b="1" dirty="0">
                <a:solidFill>
                  <a:schemeClr val="bg2"/>
                </a:solidFill>
              </a:rPr>
              <a:t>完全燃烧放出</a:t>
            </a:r>
            <a:r>
              <a:rPr kumimoji="0" lang="en-US" altLang="zh-CN" b="1" dirty="0">
                <a:solidFill>
                  <a:schemeClr val="bg2"/>
                </a:solidFill>
              </a:rPr>
              <a:t>890.3 kJ</a:t>
            </a:r>
            <a:r>
              <a:rPr kumimoji="0" lang="zh-CN" altLang="en-US" b="1" dirty="0">
                <a:solidFill>
                  <a:schemeClr val="bg2"/>
                </a:solidFill>
              </a:rPr>
              <a:t>的热量，</a:t>
            </a:r>
            <a:r>
              <a:rPr kumimoji="0" lang="en-US" altLang="zh-CN" b="1" dirty="0">
                <a:solidFill>
                  <a:schemeClr val="bg2"/>
                </a:solidFill>
              </a:rPr>
              <a:t>44.6molCH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4</a:t>
            </a:r>
            <a:r>
              <a:rPr kumimoji="0" lang="zh-CN" altLang="en-US" b="1" dirty="0">
                <a:solidFill>
                  <a:schemeClr val="bg2"/>
                </a:solidFill>
              </a:rPr>
              <a:t>完全燃</a:t>
            </a:r>
          </a:p>
          <a:p>
            <a:pPr>
              <a:lnSpc>
                <a:spcPct val="120000"/>
              </a:lnSpc>
            </a:pPr>
            <a:r>
              <a:rPr kumimoji="0" lang="zh-CN" altLang="en-US" b="1" dirty="0">
                <a:solidFill>
                  <a:schemeClr val="bg2"/>
                </a:solidFill>
              </a:rPr>
              <a:t>烧放出的热量为：</a:t>
            </a:r>
            <a:r>
              <a:rPr kumimoji="0" lang="en-US" altLang="zh-CN" b="1" dirty="0">
                <a:solidFill>
                  <a:schemeClr val="bg2"/>
                </a:solidFill>
              </a:rPr>
              <a:t>44.6 mol×890.3 kJ/</a:t>
            </a:r>
            <a:r>
              <a:rPr kumimoji="0" lang="en-US" altLang="zh-CN" b="1" dirty="0" err="1">
                <a:solidFill>
                  <a:schemeClr val="bg2"/>
                </a:solidFill>
              </a:rPr>
              <a:t>mol</a:t>
            </a:r>
            <a:r>
              <a:rPr kumimoji="0" lang="en-US" altLang="zh-CN" b="1" dirty="0">
                <a:solidFill>
                  <a:schemeClr val="bg2"/>
                </a:solidFill>
              </a:rPr>
              <a:t>=3.97×10</a:t>
            </a:r>
            <a:r>
              <a:rPr kumimoji="0" lang="en-US" altLang="zh-CN" b="1" baseline="30000" dirty="0">
                <a:solidFill>
                  <a:schemeClr val="bg2"/>
                </a:solidFill>
              </a:rPr>
              <a:t>4 </a:t>
            </a:r>
            <a:r>
              <a:rPr kumimoji="0" lang="en-US" altLang="zh-CN" b="1" dirty="0">
                <a:solidFill>
                  <a:schemeClr val="bg2"/>
                </a:solidFill>
              </a:rPr>
              <a:t>kJ</a:t>
            </a:r>
          </a:p>
          <a:p>
            <a:pPr>
              <a:lnSpc>
                <a:spcPct val="120000"/>
              </a:lnSpc>
            </a:pPr>
            <a:r>
              <a:rPr kumimoji="0" lang="en-US" altLang="zh-CN" sz="2800" b="1" dirty="0">
                <a:solidFill>
                  <a:srgbClr val="CC0000"/>
                </a:solidFill>
                <a:ea typeface="隶书" panose="02010509060101010101" pitchFamily="49" charset="-122"/>
              </a:rPr>
              <a:t>【</a:t>
            </a:r>
            <a:r>
              <a:rPr kumimoji="0" lang="zh-CN" altLang="en-US" sz="2800" b="1" dirty="0">
                <a:solidFill>
                  <a:srgbClr val="CC0000"/>
                </a:solidFill>
                <a:ea typeface="隶书" panose="02010509060101010101" pitchFamily="49" charset="-122"/>
              </a:rPr>
              <a:t>答案</a:t>
            </a:r>
            <a:r>
              <a:rPr kumimoji="0" lang="en-US" altLang="zh-CN" sz="2800" b="1" dirty="0">
                <a:solidFill>
                  <a:srgbClr val="CC0000"/>
                </a:solidFill>
                <a:ea typeface="隶书" panose="02010509060101010101" pitchFamily="49" charset="-122"/>
              </a:rPr>
              <a:t>】</a:t>
            </a:r>
            <a:r>
              <a:rPr kumimoji="0" lang="en-US" altLang="zh-CN" dirty="0"/>
              <a:t> </a:t>
            </a:r>
            <a:r>
              <a:rPr kumimoji="0" lang="en-US" altLang="zh-CN" b="1" dirty="0">
                <a:solidFill>
                  <a:schemeClr val="bg2"/>
                </a:solidFill>
              </a:rPr>
              <a:t>CH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4</a:t>
            </a:r>
            <a:r>
              <a:rPr kumimoji="0" lang="zh-CN" altLang="en-US" b="1" dirty="0">
                <a:solidFill>
                  <a:schemeClr val="bg2"/>
                </a:solidFill>
              </a:rPr>
              <a:t>的燃烧热为</a:t>
            </a:r>
            <a:r>
              <a:rPr kumimoji="0" lang="en-US" altLang="zh-CN" b="1" dirty="0">
                <a:solidFill>
                  <a:schemeClr val="bg2"/>
                </a:solidFill>
              </a:rPr>
              <a:t>890.3 kJ/</a:t>
            </a:r>
            <a:r>
              <a:rPr kumimoji="0" lang="en-US" altLang="zh-CN" b="1" dirty="0" err="1">
                <a:solidFill>
                  <a:schemeClr val="bg2"/>
                </a:solidFill>
              </a:rPr>
              <a:t>mol</a:t>
            </a:r>
            <a:r>
              <a:rPr kumimoji="0" lang="zh-CN" altLang="en-US" b="1" dirty="0">
                <a:solidFill>
                  <a:schemeClr val="bg2"/>
                </a:solidFill>
              </a:rPr>
              <a:t>，</a:t>
            </a:r>
            <a:r>
              <a:rPr kumimoji="0" lang="en-US" altLang="zh-CN" b="1" dirty="0">
                <a:solidFill>
                  <a:schemeClr val="bg2"/>
                </a:solidFill>
              </a:rPr>
              <a:t>1000LCH</a:t>
            </a:r>
            <a:r>
              <a:rPr kumimoji="0" lang="en-US" altLang="zh-CN" b="1" baseline="-25000" dirty="0">
                <a:solidFill>
                  <a:schemeClr val="bg2"/>
                </a:solidFill>
              </a:rPr>
              <a:t>4</a:t>
            </a:r>
            <a:r>
              <a:rPr kumimoji="0" lang="zh-CN" altLang="en-US" b="1" dirty="0">
                <a:solidFill>
                  <a:schemeClr val="bg2"/>
                </a:solidFill>
              </a:rPr>
              <a:t>（标准状况）完全燃烧产生的热量为</a:t>
            </a:r>
            <a:r>
              <a:rPr kumimoji="0" lang="en-US" altLang="zh-CN" b="1" dirty="0">
                <a:solidFill>
                  <a:schemeClr val="bg2"/>
                </a:solidFill>
              </a:rPr>
              <a:t>3.97×10</a:t>
            </a:r>
            <a:r>
              <a:rPr kumimoji="0" lang="en-US" altLang="zh-CN" b="1" baseline="30000" dirty="0">
                <a:solidFill>
                  <a:schemeClr val="bg2"/>
                </a:solidFill>
              </a:rPr>
              <a:t>4</a:t>
            </a:r>
            <a:r>
              <a:rPr kumimoji="0" lang="en-US" altLang="zh-CN" b="1" dirty="0">
                <a:solidFill>
                  <a:schemeClr val="bg2"/>
                </a:solidFill>
              </a:rPr>
              <a:t> kJ</a:t>
            </a:r>
            <a:r>
              <a:rPr kumimoji="0" lang="zh-CN" altLang="en-US" b="1" dirty="0">
                <a:solidFill>
                  <a:schemeClr val="bg2"/>
                </a:solidFill>
              </a:rPr>
              <a:t>。</a:t>
            </a: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206165" y="109888"/>
            <a:ext cx="5473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36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．燃烧热的有关计算</a:t>
            </a:r>
            <a:r>
              <a:rPr kumimoji="0" lang="zh-CN" altLang="en-US" b="1" dirty="0">
                <a:solidFill>
                  <a:schemeClr val="bg2"/>
                </a:solidFill>
                <a:latin typeface="Arial" panose="020B0604020202020204" pitchFamily="34" charset="0"/>
              </a:rPr>
              <a:t>        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35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0"/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73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0"/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3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0"/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73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0"/>
                                        <p:tgtEl>
                                          <p:spTgt spid="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23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0"/>
                                        <p:tgtEl>
                                          <p:spTgt spid="7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73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0"/>
                                        <p:tgtEl>
                                          <p:spTgt spid="71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utoUpdateAnimBg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250825" y="333375"/>
            <a:ext cx="8569325" cy="2012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kumimoji="0" lang="zh-CN" altLang="en-US" sz="2800" b="1" dirty="0" smtClean="0">
                <a:solidFill>
                  <a:srgbClr val="FF0000"/>
                </a:solidFill>
              </a:rPr>
              <a:t>练习</a:t>
            </a:r>
            <a:r>
              <a:rPr kumimoji="0" lang="en-US" altLang="zh-CN" sz="2800" b="1" dirty="0" smtClean="0">
                <a:solidFill>
                  <a:srgbClr val="FF0000"/>
                </a:solidFill>
              </a:rPr>
              <a:t>3</a:t>
            </a:r>
            <a:r>
              <a:rPr kumimoji="0" lang="zh-CN" altLang="en-US" sz="3200" b="1" dirty="0" smtClean="0">
                <a:solidFill>
                  <a:schemeClr val="bg2"/>
                </a:solidFill>
              </a:rPr>
              <a:t>若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2.6 g </a:t>
            </a:r>
            <a:r>
              <a:rPr kumimoji="0" lang="zh-CN" altLang="en-US" sz="3200" b="1" dirty="0">
                <a:solidFill>
                  <a:schemeClr val="bg2"/>
                </a:solidFill>
              </a:rPr>
              <a:t>乙炔（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C</a:t>
            </a:r>
            <a:r>
              <a:rPr kumimoji="0" lang="en-US" altLang="zh-CN" sz="32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H</a:t>
            </a:r>
            <a:r>
              <a:rPr kumimoji="0" lang="en-US" altLang="zh-CN" sz="3200" b="1" baseline="-25000" dirty="0">
                <a:solidFill>
                  <a:schemeClr val="bg2"/>
                </a:solidFill>
              </a:rPr>
              <a:t>2</a:t>
            </a:r>
            <a:r>
              <a:rPr kumimoji="0" lang="zh-CN" altLang="en-US" sz="3200" b="1" dirty="0">
                <a:solidFill>
                  <a:schemeClr val="bg2"/>
                </a:solidFill>
              </a:rPr>
              <a:t>，气态）完全燃烧生成液态水和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CO</a:t>
            </a:r>
            <a:r>
              <a:rPr kumimoji="0" lang="en-US" altLang="zh-CN" sz="3200" b="1" baseline="-25000" dirty="0">
                <a:solidFill>
                  <a:schemeClr val="bg2"/>
                </a:solidFill>
              </a:rPr>
              <a:t>2</a:t>
            </a:r>
            <a:r>
              <a:rPr kumimoji="0" lang="zh-CN" altLang="en-US" sz="3200" b="1" dirty="0">
                <a:solidFill>
                  <a:schemeClr val="bg2"/>
                </a:solidFill>
              </a:rPr>
              <a:t>（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g</a:t>
            </a:r>
            <a:r>
              <a:rPr kumimoji="0" lang="zh-CN" altLang="en-US" sz="3200" b="1" dirty="0">
                <a:solidFill>
                  <a:schemeClr val="bg2"/>
                </a:solidFill>
              </a:rPr>
              <a:t>）时放热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130 kJ</a:t>
            </a:r>
            <a:r>
              <a:rPr kumimoji="0" lang="zh-CN" altLang="en-US" sz="3200" b="1" dirty="0">
                <a:solidFill>
                  <a:schemeClr val="bg2"/>
                </a:solidFill>
              </a:rPr>
              <a:t>。则乙炔燃烧的热化学方程式为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__________________.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329451" y="2716605"/>
            <a:ext cx="7598649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kumimoji="0" lang="en-US" altLang="zh-CN" sz="3000" b="1" dirty="0">
                <a:solidFill>
                  <a:schemeClr val="bg2"/>
                </a:solidFill>
              </a:rPr>
              <a:t>C</a:t>
            </a:r>
            <a:r>
              <a:rPr kumimoji="0" lang="en-US" altLang="zh-CN" sz="30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000" b="1" dirty="0">
                <a:solidFill>
                  <a:schemeClr val="bg2"/>
                </a:solidFill>
              </a:rPr>
              <a:t>H</a:t>
            </a:r>
            <a:r>
              <a:rPr kumimoji="0" lang="en-US" altLang="zh-CN" sz="30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000" b="1" dirty="0">
                <a:solidFill>
                  <a:schemeClr val="bg2"/>
                </a:solidFill>
              </a:rPr>
              <a:t>(g)</a:t>
            </a:r>
            <a:r>
              <a:rPr kumimoji="0" lang="zh-CN" altLang="en-US" sz="3000" b="1" dirty="0">
                <a:solidFill>
                  <a:schemeClr val="bg2"/>
                </a:solidFill>
              </a:rPr>
              <a:t>＋</a:t>
            </a:r>
            <a:r>
              <a:rPr kumimoji="0" lang="en-US" altLang="zh-CN" sz="3000" b="1" dirty="0">
                <a:solidFill>
                  <a:schemeClr val="bg2"/>
                </a:solidFill>
              </a:rPr>
              <a:t>5/2 O</a:t>
            </a:r>
            <a:r>
              <a:rPr kumimoji="0" lang="en-US" altLang="zh-CN" sz="30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000" b="1" dirty="0">
                <a:solidFill>
                  <a:schemeClr val="bg2"/>
                </a:solidFill>
              </a:rPr>
              <a:t>(g</a:t>
            </a:r>
            <a:r>
              <a:rPr kumimoji="0" lang="en-US" altLang="zh-CN" sz="3000" b="1" dirty="0" smtClean="0">
                <a:solidFill>
                  <a:schemeClr val="bg2"/>
                </a:solidFill>
              </a:rPr>
              <a:t>)=</a:t>
            </a:r>
            <a:r>
              <a:rPr kumimoji="0" lang="en-US" altLang="zh-CN" sz="3000" b="1" dirty="0">
                <a:solidFill>
                  <a:schemeClr val="bg2"/>
                </a:solidFill>
              </a:rPr>
              <a:t>2CO</a:t>
            </a:r>
            <a:r>
              <a:rPr kumimoji="0" lang="en-US" altLang="zh-CN" sz="30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000" b="1" dirty="0">
                <a:solidFill>
                  <a:schemeClr val="bg2"/>
                </a:solidFill>
              </a:rPr>
              <a:t>(g)</a:t>
            </a:r>
            <a:r>
              <a:rPr kumimoji="0" lang="zh-CN" altLang="en-US" sz="3000" b="1" dirty="0">
                <a:solidFill>
                  <a:schemeClr val="bg2"/>
                </a:solidFill>
              </a:rPr>
              <a:t>＋</a:t>
            </a:r>
            <a:r>
              <a:rPr kumimoji="0" lang="en-US" altLang="zh-CN" sz="3000" b="1" dirty="0">
                <a:solidFill>
                  <a:schemeClr val="bg2"/>
                </a:solidFill>
              </a:rPr>
              <a:t>H</a:t>
            </a:r>
            <a:r>
              <a:rPr kumimoji="0" lang="en-US" altLang="zh-CN" sz="30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000" b="1" dirty="0">
                <a:solidFill>
                  <a:schemeClr val="bg2"/>
                </a:solidFill>
              </a:rPr>
              <a:t>O(l);</a:t>
            </a:r>
          </a:p>
          <a:p>
            <a:pPr>
              <a:lnSpc>
                <a:spcPct val="130000"/>
              </a:lnSpc>
            </a:pPr>
            <a:r>
              <a:rPr kumimoji="0" lang="en-US" altLang="zh-CN" sz="3000" b="1" dirty="0">
                <a:solidFill>
                  <a:schemeClr val="bg2"/>
                </a:solidFill>
              </a:rPr>
              <a:t>                                                Δ</a:t>
            </a:r>
            <a:r>
              <a:rPr kumimoji="0" lang="en-US" altLang="zh-CN" sz="3000" b="1" i="1" dirty="0">
                <a:solidFill>
                  <a:schemeClr val="bg2"/>
                </a:solidFill>
              </a:rPr>
              <a:t>H</a:t>
            </a:r>
            <a:r>
              <a:rPr kumimoji="0" lang="en-US" altLang="zh-CN" sz="3000" b="1" dirty="0">
                <a:solidFill>
                  <a:schemeClr val="bg2"/>
                </a:solidFill>
              </a:rPr>
              <a:t>=-1300 kJ/</a:t>
            </a:r>
            <a:r>
              <a:rPr kumimoji="0" lang="en-US" altLang="zh-CN" sz="3000" b="1" dirty="0" err="1">
                <a:solidFill>
                  <a:schemeClr val="bg2"/>
                </a:solidFill>
              </a:rPr>
              <a:t>mol</a:t>
            </a:r>
            <a:endParaRPr kumimoji="0" lang="en-US" altLang="zh-CN" sz="3000" b="1" dirty="0">
              <a:solidFill>
                <a:schemeClr val="bg2"/>
              </a:solidFill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329451" y="4297027"/>
            <a:ext cx="8604250" cy="1260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kumimoji="0" lang="en-US" altLang="zh-CN" sz="3200" b="1" dirty="0">
                <a:solidFill>
                  <a:schemeClr val="bg2"/>
                </a:solidFill>
              </a:rPr>
              <a:t>2C</a:t>
            </a:r>
            <a:r>
              <a:rPr kumimoji="0" lang="en-US" altLang="zh-CN" sz="32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H</a:t>
            </a:r>
            <a:r>
              <a:rPr kumimoji="0" lang="en-US" altLang="zh-CN" sz="32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(g)</a:t>
            </a:r>
            <a:r>
              <a:rPr kumimoji="0" lang="zh-CN" altLang="en-US" sz="3200" b="1" dirty="0">
                <a:solidFill>
                  <a:schemeClr val="bg2"/>
                </a:solidFill>
              </a:rPr>
              <a:t>＋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5O</a:t>
            </a:r>
            <a:r>
              <a:rPr kumimoji="0" lang="en-US" altLang="zh-CN" sz="32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(g</a:t>
            </a:r>
            <a:r>
              <a:rPr kumimoji="0" lang="en-US" altLang="zh-CN" sz="3200" b="1" dirty="0" smtClean="0">
                <a:solidFill>
                  <a:schemeClr val="bg2"/>
                </a:solidFill>
              </a:rPr>
              <a:t>)=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4CO</a:t>
            </a:r>
            <a:r>
              <a:rPr kumimoji="0" lang="en-US" altLang="zh-CN" sz="32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(g)</a:t>
            </a:r>
            <a:r>
              <a:rPr kumimoji="0" lang="zh-CN" altLang="en-US" sz="3200" b="1" dirty="0">
                <a:solidFill>
                  <a:schemeClr val="bg2"/>
                </a:solidFill>
              </a:rPr>
              <a:t>＋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2H</a:t>
            </a:r>
            <a:r>
              <a:rPr kumimoji="0" lang="en-US" altLang="zh-CN" sz="3200" b="1" baseline="-25000" dirty="0">
                <a:solidFill>
                  <a:schemeClr val="bg2"/>
                </a:solidFill>
              </a:rPr>
              <a:t>2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O(l);          </a:t>
            </a:r>
          </a:p>
          <a:p>
            <a:pPr>
              <a:lnSpc>
                <a:spcPct val="125000"/>
              </a:lnSpc>
            </a:pPr>
            <a:r>
              <a:rPr kumimoji="0" lang="en-US" altLang="zh-CN" sz="3200" b="1" dirty="0">
                <a:solidFill>
                  <a:schemeClr val="bg2"/>
                </a:solidFill>
              </a:rPr>
              <a:t>                                            Δ</a:t>
            </a:r>
            <a:r>
              <a:rPr kumimoji="0" lang="en-US" altLang="zh-CN" sz="3200" b="1" i="1" dirty="0">
                <a:solidFill>
                  <a:schemeClr val="bg2"/>
                </a:solidFill>
              </a:rPr>
              <a:t>H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=</a:t>
            </a:r>
            <a:r>
              <a:rPr kumimoji="0" lang="zh-CN" altLang="en-US" sz="3200" b="1" dirty="0">
                <a:solidFill>
                  <a:schemeClr val="bg2"/>
                </a:solidFill>
              </a:rPr>
              <a:t>－</a:t>
            </a:r>
            <a:r>
              <a:rPr kumimoji="0" lang="en-US" altLang="zh-CN" sz="3200" b="1" dirty="0">
                <a:solidFill>
                  <a:schemeClr val="bg2"/>
                </a:solidFill>
              </a:rPr>
              <a:t>2600 kJ/</a:t>
            </a:r>
            <a:r>
              <a:rPr kumimoji="0" lang="en-US" altLang="zh-CN" sz="3200" b="1" dirty="0" err="1">
                <a:solidFill>
                  <a:schemeClr val="bg2"/>
                </a:solidFill>
              </a:rPr>
              <a:t>mol</a:t>
            </a:r>
            <a:endParaRPr kumimoji="0" lang="en-US" altLang="zh-CN" sz="3200" b="1" dirty="0">
              <a:solidFill>
                <a:schemeClr val="bg2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0825" y="5949280"/>
            <a:ext cx="816922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哪一个是乙炔燃烧热的热化学方程式？</a:t>
            </a:r>
            <a:endParaRPr lang="zh-CN" altLang="en-US" sz="3600" b="1" cap="none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6113" y="4231004"/>
            <a:ext cx="10118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(2)</a:t>
            </a:r>
            <a:endParaRPr lang="zh-CN" alt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4786" y="2916151"/>
            <a:ext cx="10118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(1)</a:t>
            </a:r>
            <a:endParaRPr lang="zh-CN" alt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  <p:bldP spid="22532" grpId="0" autoUpdateAnimBg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764704"/>
            <a:ext cx="8789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守恒法与十字交叉法 计算题</a:t>
            </a:r>
            <a:endParaRPr lang="zh-CN" alt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626438" y="2967335"/>
            <a:ext cx="389112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五三 </a:t>
            </a:r>
            <a:r>
              <a:rPr lang="en-US" altLang="zh-CN" sz="5400" b="1" cap="none" spc="5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P16 </a:t>
            </a:r>
            <a:r>
              <a:rPr lang="en-US" altLang="zh-CN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T7</a:t>
            </a:r>
          </a:p>
          <a:p>
            <a:pPr algn="ctr"/>
            <a:r>
              <a:rPr lang="zh-CN" altLang="en-US" sz="5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相似的 </a:t>
            </a:r>
            <a:r>
              <a:rPr lang="en-US" altLang="zh-CN" sz="5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T6</a:t>
            </a:r>
            <a:endParaRPr lang="zh-CN" altLang="en-US" sz="5400" b="1" cap="none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1657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67744" y="692696"/>
            <a:ext cx="1588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训练</a:t>
            </a:r>
            <a:endParaRPr lang="zh-CN" alt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9512" y="2204864"/>
            <a:ext cx="852669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请写出乙酸乙酯和</a:t>
            </a:r>
            <a:r>
              <a:rPr lang="en-US" altLang="zh-CN" sz="4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</a:t>
            </a:r>
            <a:r>
              <a:rPr lang="en-US" altLang="zh-CN" sz="4000" b="1" cap="none" spc="50" baseline="-2500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3</a:t>
            </a:r>
            <a:r>
              <a:rPr lang="en-US" altLang="zh-CN" sz="4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NH</a:t>
            </a:r>
            <a:r>
              <a:rPr lang="en-US" altLang="zh-CN" sz="4000" b="1" cap="none" spc="50" baseline="-2500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</a:t>
            </a:r>
            <a:r>
              <a:rPr lang="zh-CN" altLang="en-US" sz="4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燃烧热的</a:t>
            </a:r>
            <a:endParaRPr lang="en-US" altLang="zh-CN" sz="40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zh-CN" altLang="en-US" sz="4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热化学方程式？</a:t>
            </a:r>
            <a:endParaRPr lang="en-US" altLang="zh-CN" sz="40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zh-CN" altLang="en-US" sz="40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（反应放热</a:t>
            </a:r>
            <a:r>
              <a:rPr lang="en-US" altLang="zh-CN" sz="4000" b="1" cap="none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</a:t>
            </a:r>
            <a:r>
              <a:rPr lang="en-US" altLang="zh-CN" sz="4000" b="1" cap="none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kJ</a:t>
            </a:r>
            <a:r>
              <a:rPr lang="zh-CN" altLang="en-US" sz="4000" b="1" cap="none" spc="5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）</a:t>
            </a:r>
            <a:endParaRPr lang="zh-CN" altLang="en-US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0905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87824" y="620688"/>
            <a:ext cx="15888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热值</a:t>
            </a:r>
            <a:endParaRPr lang="zh-CN" alt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0" y="2132856"/>
            <a:ext cx="9144000" cy="186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36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600" b="1" dirty="0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．定义：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在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25</a:t>
            </a:r>
            <a:r>
              <a:rPr lang="en-US" altLang="zh-CN" sz="2800" b="1" dirty="0" smtClean="0">
                <a:solidFill>
                  <a:schemeClr val="bg1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℃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</a:rPr>
              <a:t>101 </a:t>
            </a:r>
            <a:r>
              <a:rPr lang="en-US" altLang="zh-CN" sz="2800" b="1" dirty="0" err="1">
                <a:solidFill>
                  <a:schemeClr val="bg1"/>
                </a:solidFill>
              </a:rPr>
              <a:t>kPa</a:t>
            </a:r>
            <a:r>
              <a:rPr lang="zh-CN" altLang="en-US" sz="2800" b="1" dirty="0">
                <a:solidFill>
                  <a:schemeClr val="bg1"/>
                </a:solidFill>
              </a:rPr>
              <a:t>时，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l g </a:t>
            </a:r>
            <a:r>
              <a:rPr lang="zh-CN" altLang="en-US" sz="2800" b="1" dirty="0" smtClean="0">
                <a:solidFill>
                  <a:srgbClr val="3399FF"/>
                </a:solidFill>
              </a:rPr>
              <a:t>纯物质</a:t>
            </a:r>
            <a:r>
              <a:rPr lang="zh-CN" altLang="en-US" sz="2800" b="1" dirty="0">
                <a:solidFill>
                  <a:srgbClr val="800000"/>
                </a:solidFill>
              </a:rPr>
              <a:t>完全燃烧</a:t>
            </a:r>
            <a:r>
              <a:rPr lang="zh-CN" altLang="en-US" sz="2800" b="1" dirty="0">
                <a:solidFill>
                  <a:schemeClr val="bg1"/>
                </a:solidFill>
              </a:rPr>
              <a:t>生成</a:t>
            </a:r>
            <a:r>
              <a:rPr lang="zh-CN" altLang="en-US" sz="2800" b="1" dirty="0">
                <a:solidFill>
                  <a:srgbClr val="C00000"/>
                </a:solidFill>
              </a:rPr>
              <a:t>稳定的氧化物</a:t>
            </a:r>
            <a:r>
              <a:rPr lang="zh-CN" altLang="en-US" sz="2800" b="1" dirty="0">
                <a:solidFill>
                  <a:schemeClr val="bg1"/>
                </a:solidFill>
              </a:rPr>
              <a:t>时所</a:t>
            </a:r>
            <a:r>
              <a:rPr lang="zh-CN" altLang="en-US" sz="2800" b="1" dirty="0">
                <a:solidFill>
                  <a:srgbClr val="CC0000"/>
                </a:solidFill>
              </a:rPr>
              <a:t>放出</a:t>
            </a:r>
            <a:r>
              <a:rPr lang="zh-CN" altLang="en-US" sz="2800" b="1" dirty="0">
                <a:solidFill>
                  <a:schemeClr val="bg1"/>
                </a:solidFill>
              </a:rPr>
              <a:t>的热量，叫做该物质的燃烧热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。</a:t>
            </a:r>
            <a:r>
              <a:rPr lang="zh-CN" altLang="en-US" sz="2800" b="1" dirty="0">
                <a:solidFill>
                  <a:schemeClr val="bg1"/>
                </a:solidFill>
              </a:rPr>
              <a:t>单位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是</a:t>
            </a:r>
            <a:r>
              <a:rPr lang="en-US" altLang="zh-CN" sz="2800" b="1" dirty="0" smtClean="0">
                <a:solidFill>
                  <a:schemeClr val="bg1"/>
                </a:solidFill>
              </a:rPr>
              <a:t>kJ/g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555776" y="4293096"/>
            <a:ext cx="43976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五三 </a:t>
            </a:r>
            <a:r>
              <a:rPr lang="en-US" altLang="zh-CN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P17 T9D</a:t>
            </a:r>
            <a:endParaRPr lang="zh-CN" alt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2383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07950" y="63500"/>
            <a:ext cx="3529013" cy="701675"/>
          </a:xfrm>
          <a:prstGeom prst="rect">
            <a:avLst/>
          </a:prstGeom>
          <a:gradFill rotWithShape="1">
            <a:gsLst>
              <a:gs pos="0">
                <a:srgbClr val="FF8200"/>
              </a:gs>
              <a:gs pos="5001">
                <a:srgbClr val="FF0000"/>
              </a:gs>
              <a:gs pos="17501">
                <a:srgbClr val="BA0066"/>
              </a:gs>
              <a:gs pos="35000">
                <a:srgbClr val="66008F"/>
              </a:gs>
              <a:gs pos="50000">
                <a:srgbClr val="000082"/>
              </a:gs>
              <a:gs pos="65000">
                <a:srgbClr val="66008F"/>
              </a:gs>
              <a:gs pos="82500">
                <a:srgbClr val="BA0066"/>
              </a:gs>
              <a:gs pos="95000">
                <a:srgbClr val="FF0000"/>
              </a:gs>
              <a:gs pos="100000">
                <a:srgbClr val="FF82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0" lang="zh-CN" altLang="en-US" sz="4000" b="1" dirty="0">
                <a:solidFill>
                  <a:srgbClr val="FFFF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二、能  源</a:t>
            </a:r>
            <a:endParaRPr lang="zh-CN" altLang="en-US" sz="4000" dirty="0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03312"/>
            <a:ext cx="9129500" cy="2985091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1052736"/>
            <a:ext cx="11136141" cy="21479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80" y="2973578"/>
            <a:ext cx="165301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一次能源</a:t>
            </a:r>
            <a:endParaRPr lang="zh-CN" altLang="en-US" sz="2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6" name="AutoShape 2"/>
          <p:cNvSpPr>
            <a:spLocks/>
          </p:cNvSpPr>
          <p:nvPr/>
        </p:nvSpPr>
        <p:spPr bwMode="auto">
          <a:xfrm>
            <a:off x="1653017" y="1805057"/>
            <a:ext cx="674332" cy="2776071"/>
          </a:xfrm>
          <a:prstGeom prst="leftBrace">
            <a:avLst>
              <a:gd name="adj1" fmla="val 27885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2800"/>
          </a:p>
        </p:txBody>
      </p:sp>
      <p:sp>
        <p:nvSpPr>
          <p:cNvPr id="7" name="矩形 6"/>
          <p:cNvSpPr/>
          <p:nvPr/>
        </p:nvSpPr>
        <p:spPr>
          <a:xfrm>
            <a:off x="2226059" y="1712384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可再生能源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17542" y="2312503"/>
            <a:ext cx="700704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333333"/>
                </a:solidFill>
                <a:latin typeface="arial" panose="020B0604020202020204" pitchFamily="34" charset="0"/>
              </a:rPr>
              <a:t>太阳能、风能、水能、</a:t>
            </a:r>
            <a:r>
              <a:rPr lang="zh-CN" altLang="en-US" sz="2800" dirty="0" smtClean="0">
                <a:solidFill>
                  <a:srgbClr val="333333"/>
                </a:solidFill>
                <a:latin typeface="arial" panose="020B0604020202020204" pitchFamily="34" charset="0"/>
              </a:rPr>
              <a:t>生物质能、</a:t>
            </a:r>
            <a:r>
              <a:rPr lang="zh-CN" altLang="en-US" sz="2800" dirty="0">
                <a:solidFill>
                  <a:srgbClr val="333333"/>
                </a:solidFill>
                <a:latin typeface="arial" panose="020B0604020202020204" pitchFamily="34" charset="0"/>
              </a:rPr>
              <a:t>地热能</a:t>
            </a:r>
            <a:r>
              <a:rPr lang="zh-CN" altLang="en-US" sz="2800" dirty="0" smtClean="0">
                <a:solidFill>
                  <a:srgbClr val="333333"/>
                </a:solidFill>
                <a:latin typeface="arial" panose="020B0604020202020204" pitchFamily="34" charset="0"/>
              </a:rPr>
              <a:t>、</a:t>
            </a:r>
            <a:endParaRPr lang="en-US" altLang="zh-CN" sz="2800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zh-CN" altLang="en-US" sz="2800" dirty="0" smtClean="0">
                <a:solidFill>
                  <a:srgbClr val="333333"/>
                </a:solidFill>
                <a:latin typeface="arial" panose="020B0604020202020204" pitchFamily="34" charset="0"/>
              </a:rPr>
              <a:t>海洋能</a:t>
            </a:r>
            <a:r>
              <a:rPr lang="zh-CN" altLang="en-US" sz="2800" dirty="0">
                <a:solidFill>
                  <a:srgbClr val="333333"/>
                </a:solidFill>
                <a:latin typeface="arial" panose="020B0604020202020204" pitchFamily="34" charset="0"/>
              </a:rPr>
              <a:t>、潮汐能</a:t>
            </a:r>
            <a:r>
              <a:rPr lang="zh-CN" altLang="en-US" sz="2800" dirty="0" smtClean="0">
                <a:solidFill>
                  <a:srgbClr val="333333"/>
                </a:solidFill>
                <a:latin typeface="arial" panose="020B0604020202020204" pitchFamily="34" charset="0"/>
              </a:rPr>
              <a:t>；</a:t>
            </a:r>
            <a:endParaRPr lang="en-US" altLang="zh-CN" sz="2800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zh-CN" altLang="en-US" sz="2800" dirty="0" smtClean="0">
                <a:solidFill>
                  <a:srgbClr val="3399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均来自太阳，可重复产生</a:t>
            </a:r>
            <a:endParaRPr lang="zh-CN" altLang="en-US" sz="2800" dirty="0">
              <a:solidFill>
                <a:srgbClr val="3399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353609" y="4325871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不可再生能源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366739" y="5000410"/>
            <a:ext cx="53285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</a:rPr>
              <a:t>化石燃料</a:t>
            </a:r>
            <a:r>
              <a:rPr lang="zh-CN" altLang="en-US" sz="2800" dirty="0">
                <a:solidFill>
                  <a:srgbClr val="333333"/>
                </a:solidFill>
                <a:latin typeface="arial" panose="020B0604020202020204" pitchFamily="34" charset="0"/>
              </a:rPr>
              <a:t>（如煤、石油、天然气等）、核燃料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834801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71600" y="2492896"/>
            <a:ext cx="60769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二次能源</a:t>
            </a:r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</a:rPr>
              <a:t>是指由一次能源经过加工转换以后得到的能源，包括电能、汽油、柴油、液化石油气和氢能等</a:t>
            </a:r>
            <a:r>
              <a:rPr lang="zh-CN" altLang="en-US" sz="3600" dirty="0" smtClean="0">
                <a:solidFill>
                  <a:srgbClr val="333333"/>
                </a:solidFill>
                <a:latin typeface="arial" panose="020B0604020202020204" pitchFamily="34" charset="0"/>
              </a:rPr>
              <a:t>。</a:t>
            </a:r>
            <a:endParaRPr lang="zh-CN" altLang="en-US" sz="3600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9552" y="836712"/>
            <a:ext cx="29931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二次能源</a:t>
            </a:r>
            <a:endParaRPr lang="zh-CN" altLang="en-US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8876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26386" y="300439"/>
            <a:ext cx="185820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低碳经济</a:t>
            </a:r>
            <a:endParaRPr lang="zh-CN" altLang="en-US" sz="3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27" y="1026461"/>
            <a:ext cx="9003692" cy="122413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139952" y="131162"/>
            <a:ext cx="3891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五三</a:t>
            </a:r>
            <a:r>
              <a:rPr lang="en-US" altLang="zh-CN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P17  T5</a:t>
            </a:r>
            <a:endParaRPr lang="zh-CN" altLang="en-US" sz="5400" b="1" cap="none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93592"/>
            <a:ext cx="7100677" cy="2871032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486936" y="2248076"/>
            <a:ext cx="18582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2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绿色化学</a:t>
            </a:r>
          </a:p>
        </p:txBody>
      </p:sp>
      <p:sp>
        <p:nvSpPr>
          <p:cNvPr id="7" name="矩形 6"/>
          <p:cNvSpPr/>
          <p:nvPr/>
        </p:nvSpPr>
        <p:spPr>
          <a:xfrm>
            <a:off x="4932040" y="5373216"/>
            <a:ext cx="38911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五三</a:t>
            </a:r>
            <a:r>
              <a:rPr lang="en-US" altLang="zh-CN" sz="5400" b="1" cap="none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P17  T6</a:t>
            </a:r>
            <a:endParaRPr lang="zh-CN" altLang="en-US" sz="5400" b="1" cap="none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6623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theme/theme1.xml><?xml version="1.0" encoding="utf-8"?>
<a:theme xmlns:a="http://schemas.openxmlformats.org/drawingml/2006/main" name="Artsy">
  <a:themeElements>
    <a:clrScheme name="Artsy 1">
      <a:dk1>
        <a:srgbClr val="000000"/>
      </a:dk1>
      <a:lt1>
        <a:srgbClr val="FFFFCC"/>
      </a:lt1>
      <a:dk2>
        <a:srgbClr val="4D4D4D"/>
      </a:dk2>
      <a:lt2>
        <a:srgbClr val="FFCC00"/>
      </a:lt2>
      <a:accent1>
        <a:srgbClr val="808000"/>
      </a:accent1>
      <a:accent2>
        <a:srgbClr val="CC9900"/>
      </a:accent2>
      <a:accent3>
        <a:srgbClr val="B2B2B2"/>
      </a:accent3>
      <a:accent4>
        <a:srgbClr val="DADAAE"/>
      </a:accent4>
      <a:accent5>
        <a:srgbClr val="C0C0AA"/>
      </a:accent5>
      <a:accent6>
        <a:srgbClr val="B98A00"/>
      </a:accent6>
      <a:hlink>
        <a:srgbClr val="CC6600"/>
      </a:hlink>
      <a:folHlink>
        <a:srgbClr val="969696"/>
      </a:folHlink>
    </a:clrScheme>
    <a:fontScheme name="Artsy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Artsy 1">
        <a:dk1>
          <a:srgbClr val="000000"/>
        </a:dk1>
        <a:lt1>
          <a:srgbClr val="FFFFCC"/>
        </a:lt1>
        <a:dk2>
          <a:srgbClr val="4D4D4D"/>
        </a:dk2>
        <a:lt2>
          <a:srgbClr val="FFCC00"/>
        </a:lt2>
        <a:accent1>
          <a:srgbClr val="808000"/>
        </a:accent1>
        <a:accent2>
          <a:srgbClr val="CC9900"/>
        </a:accent2>
        <a:accent3>
          <a:srgbClr val="B2B2B2"/>
        </a:accent3>
        <a:accent4>
          <a:srgbClr val="DADAAE"/>
        </a:accent4>
        <a:accent5>
          <a:srgbClr val="C0C0AA"/>
        </a:accent5>
        <a:accent6>
          <a:srgbClr val="B98A00"/>
        </a:accent6>
        <a:hlink>
          <a:srgbClr val="CC66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2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4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5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6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7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Designs\Artsy.pot</Template>
  <TotalTime>625</TotalTime>
  <Words>610</Words>
  <Application>Microsoft Office PowerPoint</Application>
  <PresentationFormat>全屏显示(4:3)</PresentationFormat>
  <Paragraphs>63</Paragraphs>
  <Slides>13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4" baseType="lpstr">
      <vt:lpstr>MS Mincho</vt:lpstr>
      <vt:lpstr>华文楷体</vt:lpstr>
      <vt:lpstr>华文中宋</vt:lpstr>
      <vt:lpstr>隶书</vt:lpstr>
      <vt:lpstr>宋体</vt:lpstr>
      <vt:lpstr>arial</vt:lpstr>
      <vt:lpstr>arial</vt:lpstr>
      <vt:lpstr>Calibri</vt:lpstr>
      <vt:lpstr>Times New Roman</vt:lpstr>
      <vt:lpstr>Wingdings</vt:lpstr>
      <vt:lpstr>Artsy</vt:lpstr>
      <vt:lpstr>第一章  化学反应与能量  第二节 燃烧热与能源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yz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fl</dc:creator>
  <cp:lastModifiedBy>oscarfox</cp:lastModifiedBy>
  <cp:revision>50</cp:revision>
  <dcterms:created xsi:type="dcterms:W3CDTF">1980-01-03T12:53:51Z</dcterms:created>
  <dcterms:modified xsi:type="dcterms:W3CDTF">2016-09-06T02:06:18Z</dcterms:modified>
</cp:coreProperties>
</file>