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handoutMasterIdLst>
    <p:handoutMasterId r:id="rId56"/>
  </p:handoutMasterIdLst>
  <p:sldIdLst>
    <p:sldId id="300" r:id="rId2"/>
    <p:sldId id="260" r:id="rId3"/>
    <p:sldId id="265" r:id="rId4"/>
    <p:sldId id="774" r:id="rId5"/>
    <p:sldId id="775" r:id="rId6"/>
    <p:sldId id="776" r:id="rId7"/>
    <p:sldId id="777" r:id="rId8"/>
    <p:sldId id="778" r:id="rId9"/>
    <p:sldId id="779" r:id="rId10"/>
    <p:sldId id="780" r:id="rId11"/>
    <p:sldId id="781" r:id="rId12"/>
    <p:sldId id="782" r:id="rId13"/>
    <p:sldId id="783" r:id="rId14"/>
    <p:sldId id="784" r:id="rId15"/>
    <p:sldId id="785" r:id="rId16"/>
    <p:sldId id="786" r:id="rId17"/>
    <p:sldId id="787" r:id="rId18"/>
    <p:sldId id="788" r:id="rId19"/>
    <p:sldId id="789" r:id="rId20"/>
    <p:sldId id="790" r:id="rId21"/>
    <p:sldId id="791" r:id="rId22"/>
    <p:sldId id="792" r:id="rId23"/>
    <p:sldId id="793" r:id="rId24"/>
    <p:sldId id="794" r:id="rId25"/>
    <p:sldId id="795" r:id="rId26"/>
    <p:sldId id="796" r:id="rId27"/>
    <p:sldId id="797" r:id="rId28"/>
    <p:sldId id="798" r:id="rId29"/>
    <p:sldId id="799" r:id="rId30"/>
    <p:sldId id="863" r:id="rId31"/>
    <p:sldId id="800" r:id="rId32"/>
    <p:sldId id="801" r:id="rId33"/>
    <p:sldId id="802" r:id="rId34"/>
    <p:sldId id="803" r:id="rId35"/>
    <p:sldId id="804" r:id="rId36"/>
    <p:sldId id="805" r:id="rId37"/>
    <p:sldId id="806" r:id="rId38"/>
    <p:sldId id="807" r:id="rId39"/>
    <p:sldId id="808" r:id="rId40"/>
    <p:sldId id="809" r:id="rId41"/>
    <p:sldId id="810" r:id="rId42"/>
    <p:sldId id="811" r:id="rId43"/>
    <p:sldId id="812" r:id="rId44"/>
    <p:sldId id="813" r:id="rId45"/>
    <p:sldId id="814" r:id="rId46"/>
    <p:sldId id="815" r:id="rId47"/>
    <p:sldId id="816" r:id="rId48"/>
    <p:sldId id="817" r:id="rId49"/>
    <p:sldId id="818" r:id="rId50"/>
    <p:sldId id="819" r:id="rId51"/>
    <p:sldId id="859" r:id="rId52"/>
    <p:sldId id="820" r:id="rId53"/>
    <p:sldId id="821" r:id="rId54"/>
  </p:sldIdLst>
  <p:sldSz cx="23763288" cy="13322300"/>
  <p:notesSz cx="6858000" cy="9144000"/>
  <p:defaultTextStyle>
    <a:defPPr>
      <a:defRPr lang="zh-CN"/>
    </a:defPPr>
    <a:lvl1pPr algn="l" defTabSz="2117725" rtl="0" fontAlgn="base">
      <a:spcBef>
        <a:spcPct val="0"/>
      </a:spcBef>
      <a:spcAft>
        <a:spcPct val="0"/>
      </a:spcAft>
      <a:defRPr sz="4200" kern="1200">
        <a:solidFill>
          <a:schemeClr val="tx1"/>
        </a:solidFill>
        <a:latin typeface="Arial" pitchFamily="34" charset="0"/>
        <a:ea typeface="宋体" pitchFamily="2" charset="-122"/>
        <a:cs typeface="+mn-cs"/>
      </a:defRPr>
    </a:lvl1pPr>
    <a:lvl2pPr marL="1058863" indent="-601663" algn="l" defTabSz="2117725" rtl="0" fontAlgn="base">
      <a:spcBef>
        <a:spcPct val="0"/>
      </a:spcBef>
      <a:spcAft>
        <a:spcPct val="0"/>
      </a:spcAft>
      <a:defRPr sz="4200" kern="1200">
        <a:solidFill>
          <a:schemeClr val="tx1"/>
        </a:solidFill>
        <a:latin typeface="Arial" pitchFamily="34" charset="0"/>
        <a:ea typeface="宋体" pitchFamily="2" charset="-122"/>
        <a:cs typeface="+mn-cs"/>
      </a:defRPr>
    </a:lvl2pPr>
    <a:lvl3pPr marL="2117725" indent="-120332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3pPr>
    <a:lvl4pPr marL="3178175" indent="-180657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4pPr>
    <a:lvl5pPr marL="4237038" indent="-2408238" algn="l" defTabSz="2117725" rtl="0" fontAlgn="base">
      <a:spcBef>
        <a:spcPct val="0"/>
      </a:spcBef>
      <a:spcAft>
        <a:spcPct val="0"/>
      </a:spcAft>
      <a:defRPr sz="4200" kern="1200">
        <a:solidFill>
          <a:schemeClr val="tx1"/>
        </a:solidFill>
        <a:latin typeface="Arial" pitchFamily="34" charset="0"/>
        <a:ea typeface="宋体" pitchFamily="2" charset="-122"/>
        <a:cs typeface="+mn-cs"/>
      </a:defRPr>
    </a:lvl5pPr>
    <a:lvl6pPr marL="2286000" algn="l" defTabSz="914400" rtl="0" eaLnBrk="1" latinLnBrk="0" hangingPunct="1">
      <a:defRPr sz="4200" kern="1200">
        <a:solidFill>
          <a:schemeClr val="tx1"/>
        </a:solidFill>
        <a:latin typeface="Arial" pitchFamily="34" charset="0"/>
        <a:ea typeface="宋体" pitchFamily="2" charset="-122"/>
        <a:cs typeface="+mn-cs"/>
      </a:defRPr>
    </a:lvl6pPr>
    <a:lvl7pPr marL="2743200" algn="l" defTabSz="914400" rtl="0" eaLnBrk="1" latinLnBrk="0" hangingPunct="1">
      <a:defRPr sz="4200" kern="1200">
        <a:solidFill>
          <a:schemeClr val="tx1"/>
        </a:solidFill>
        <a:latin typeface="Arial" pitchFamily="34" charset="0"/>
        <a:ea typeface="宋体" pitchFamily="2" charset="-122"/>
        <a:cs typeface="+mn-cs"/>
      </a:defRPr>
    </a:lvl7pPr>
    <a:lvl8pPr marL="3200400" algn="l" defTabSz="914400" rtl="0" eaLnBrk="1" latinLnBrk="0" hangingPunct="1">
      <a:defRPr sz="4200" kern="1200">
        <a:solidFill>
          <a:schemeClr val="tx1"/>
        </a:solidFill>
        <a:latin typeface="Arial" pitchFamily="34" charset="0"/>
        <a:ea typeface="宋体" pitchFamily="2" charset="-122"/>
        <a:cs typeface="+mn-cs"/>
      </a:defRPr>
    </a:lvl8pPr>
    <a:lvl9pPr marL="3657600" algn="l" defTabSz="914400" rtl="0" eaLnBrk="1" latinLnBrk="0" hangingPunct="1">
      <a:defRPr sz="4200"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4196">
          <p15:clr>
            <a:srgbClr val="A4A3A4"/>
          </p15:clr>
        </p15:guide>
        <p15:guide id="2" pos="7485">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6690"/>
    <a:srgbClr val="4DA9CF"/>
    <a:srgbClr val="CAE4F1"/>
    <a:srgbClr val="CC0000"/>
    <a:srgbClr val="8D80BB"/>
    <a:srgbClr val="FFFFFF"/>
    <a:srgbClr val="000000"/>
    <a:srgbClr val="00A7B4"/>
    <a:srgbClr val="DC6690"/>
    <a:srgbClr val="3F3F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0A1B5D5-9B99-4C35-A422-299274C87663}" styleName="中度样式 1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4660"/>
  </p:normalViewPr>
  <p:slideViewPr>
    <p:cSldViewPr>
      <p:cViewPr varScale="1">
        <p:scale>
          <a:sx n="44" d="100"/>
          <a:sy n="44" d="100"/>
        </p:scale>
        <p:origin x="318" y="78"/>
      </p:cViewPr>
      <p:guideLst>
        <p:guide orient="horz" pos="4196"/>
        <p:guide pos="7485"/>
      </p:guideLst>
    </p:cSldViewPr>
  </p:slideViewPr>
  <p:notesTextViewPr>
    <p:cViewPr>
      <p:scale>
        <a:sx n="100" d="100"/>
        <a:sy n="100" d="100"/>
      </p:scale>
      <p:origin x="0" y="0"/>
    </p:cViewPr>
  </p:notesTextViewPr>
  <p:notesViewPr>
    <p:cSldViewPr>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3931F0-0F06-4D43-84F3-9562F0EEE9E7}" type="datetimeFigureOut">
              <a:rPr lang="zh-CN" altLang="en-US" smtClean="0"/>
              <a:pPr/>
              <a:t>2019/11/4</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3C85A7E-BC9E-4B02-A88E-93F2C7987CD2}" type="slidenum">
              <a:rPr lang="zh-CN" altLang="en-US" smtClean="0"/>
              <a:pPr/>
              <a:t>‹#›</a:t>
            </a:fld>
            <a:endParaRPr lang="zh-CN" altLang="en-US"/>
          </a:p>
        </p:txBody>
      </p:sp>
    </p:spTree>
    <p:extLst>
      <p:ext uri="{BB962C8B-B14F-4D97-AF65-F5344CB8AC3E}">
        <p14:creationId xmlns:p14="http://schemas.microsoft.com/office/powerpoint/2010/main" val="13074104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7255D1F0-0559-45E3-AA3F-653AFB4BCBF4}" type="datetimeFigureOut">
              <a:rPr lang="zh-CN" altLang="en-US"/>
              <a:pPr>
                <a:defRPr/>
              </a:pPr>
              <a:t>2019/11/4</a:t>
            </a:fld>
            <a:endParaRPr lang="zh-CN" altLang="en-US"/>
          </a:p>
        </p:txBody>
      </p:sp>
      <p:sp>
        <p:nvSpPr>
          <p:cNvPr id="4" name="幻灯片图像占位符 3"/>
          <p:cNvSpPr>
            <a:spLocks noGrp="1" noRot="1" noChangeAspect="1"/>
          </p:cNvSpPr>
          <p:nvPr>
            <p:ph type="sldImg" idx="2"/>
          </p:nvPr>
        </p:nvSpPr>
        <p:spPr>
          <a:xfrm>
            <a:off x="371475" y="685800"/>
            <a:ext cx="611505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09E6B5E2-414F-4B9B-AAB9-9B87664B65D6}" type="slidenum">
              <a:rPr lang="zh-CN" altLang="en-US"/>
              <a:pPr>
                <a:defRPr/>
              </a:pPr>
              <a:t>‹#›</a:t>
            </a:fld>
            <a:endParaRPr lang="zh-CN" altLang="en-US"/>
          </a:p>
        </p:txBody>
      </p:sp>
    </p:spTree>
    <p:extLst>
      <p:ext uri="{BB962C8B-B14F-4D97-AF65-F5344CB8AC3E}">
        <p14:creationId xmlns:p14="http://schemas.microsoft.com/office/powerpoint/2010/main" val="8233229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3</a:t>
            </a:fld>
            <a:endParaRPr lang="zh-CN" altLang="en-US"/>
          </a:p>
        </p:txBody>
      </p:sp>
    </p:spTree>
    <p:extLst>
      <p:ext uri="{BB962C8B-B14F-4D97-AF65-F5344CB8AC3E}">
        <p14:creationId xmlns:p14="http://schemas.microsoft.com/office/powerpoint/2010/main" val="15962498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4</a:t>
            </a:fld>
            <a:endParaRPr lang="zh-CN" altLang="en-US"/>
          </a:p>
        </p:txBody>
      </p:sp>
    </p:spTree>
    <p:extLst>
      <p:ext uri="{BB962C8B-B14F-4D97-AF65-F5344CB8AC3E}">
        <p14:creationId xmlns:p14="http://schemas.microsoft.com/office/powerpoint/2010/main" val="17601567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09E6B5E2-414F-4B9B-AAB9-9B87664B65D6}" type="slidenum">
              <a:rPr lang="zh-CN" altLang="en-US" smtClean="0"/>
              <a:pPr>
                <a:defRPr/>
              </a:pPr>
              <a:t>52</a:t>
            </a:fld>
            <a:endParaRPr lang="zh-CN" altLang="en-US"/>
          </a:p>
        </p:txBody>
      </p:sp>
    </p:spTree>
    <p:extLst>
      <p:ext uri="{BB962C8B-B14F-4D97-AF65-F5344CB8AC3E}">
        <p14:creationId xmlns:p14="http://schemas.microsoft.com/office/powerpoint/2010/main" val="15385298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09E6B5E2-414F-4B9B-AAB9-9B87664B65D6}" type="slidenum">
              <a:rPr lang="zh-CN" altLang="en-US" smtClean="0"/>
              <a:pPr>
                <a:defRPr/>
              </a:pPr>
              <a:t>53</a:t>
            </a:fld>
            <a:endParaRPr lang="zh-CN" altLang="en-US"/>
          </a:p>
        </p:txBody>
      </p:sp>
    </p:spTree>
    <p:extLst>
      <p:ext uri="{BB962C8B-B14F-4D97-AF65-F5344CB8AC3E}">
        <p14:creationId xmlns:p14="http://schemas.microsoft.com/office/powerpoint/2010/main" val="2480957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userDrawn="1"/>
        </p:nvSpPr>
        <p:spPr>
          <a:xfrm>
            <a:off x="7881116" y="4238094"/>
            <a:ext cx="13289560" cy="1046440"/>
          </a:xfrm>
          <a:prstGeom prst="rect">
            <a:avLst/>
          </a:prstGeom>
          <a:noFill/>
        </p:spPr>
        <p:txBody>
          <a:bodyPr wrap="square" rtlCol="0">
            <a:spAutoFit/>
          </a:bodyPr>
          <a:lstStyle/>
          <a:p>
            <a:endParaRPr lang="zh-CN" altLang="en-US" sz="6000" b="1" dirty="0">
              <a:solidFill>
                <a:srgbClr val="339B61"/>
              </a:solidFill>
              <a:latin typeface="微软雅黑" pitchFamily="34" charset="-122"/>
              <a:ea typeface="微软雅黑" pitchFamily="34" charset="-122"/>
            </a:endParaRPr>
          </a:p>
        </p:txBody>
      </p:sp>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 bg1="lt1" tx1="dk1" bg2="lt2" tx2="dk2" accent1="accent1" accent2="accent2" accent3="accent3" accent4="accent4" accent5="accent5" accent6="accent6" hlink="hlink" folHlink="folHlink"/>
  <p:sldLayoutIdLst>
    <p:sldLayoutId id="2147483759" r:id="rId1"/>
  </p:sldLayoutIdLst>
  <p:txStyles>
    <p:titleStyle>
      <a:lvl1pPr algn="ctr" defTabSz="2117725" rtl="0" eaLnBrk="0" fontAlgn="base" hangingPunct="0">
        <a:spcBef>
          <a:spcPct val="0"/>
        </a:spcBef>
        <a:spcAft>
          <a:spcPct val="0"/>
        </a:spcAft>
        <a:defRPr sz="10200" kern="1200">
          <a:solidFill>
            <a:schemeClr val="tx1"/>
          </a:solidFill>
          <a:latin typeface="+mj-lt"/>
          <a:ea typeface="+mj-ea"/>
          <a:cs typeface="+mj-cs"/>
        </a:defRPr>
      </a:lvl1pPr>
      <a:lvl2pPr algn="ctr" defTabSz="2117725" rtl="0" eaLnBrk="0" fontAlgn="base" hangingPunct="0">
        <a:spcBef>
          <a:spcPct val="0"/>
        </a:spcBef>
        <a:spcAft>
          <a:spcPct val="0"/>
        </a:spcAft>
        <a:defRPr sz="10200">
          <a:solidFill>
            <a:schemeClr val="tx1"/>
          </a:solidFill>
          <a:latin typeface="Calibri" pitchFamily="34" charset="0"/>
          <a:ea typeface="宋体" charset="-122"/>
        </a:defRPr>
      </a:lvl2pPr>
      <a:lvl3pPr algn="ctr" defTabSz="2117725" rtl="0" eaLnBrk="0" fontAlgn="base" hangingPunct="0">
        <a:spcBef>
          <a:spcPct val="0"/>
        </a:spcBef>
        <a:spcAft>
          <a:spcPct val="0"/>
        </a:spcAft>
        <a:defRPr sz="10200">
          <a:solidFill>
            <a:schemeClr val="tx1"/>
          </a:solidFill>
          <a:latin typeface="Calibri" pitchFamily="34" charset="0"/>
          <a:ea typeface="宋体" charset="-122"/>
        </a:defRPr>
      </a:lvl3pPr>
      <a:lvl4pPr algn="ctr" defTabSz="2117725" rtl="0" eaLnBrk="0" fontAlgn="base" hangingPunct="0">
        <a:spcBef>
          <a:spcPct val="0"/>
        </a:spcBef>
        <a:spcAft>
          <a:spcPct val="0"/>
        </a:spcAft>
        <a:defRPr sz="10200">
          <a:solidFill>
            <a:schemeClr val="tx1"/>
          </a:solidFill>
          <a:latin typeface="Calibri" pitchFamily="34" charset="0"/>
          <a:ea typeface="宋体" charset="-122"/>
        </a:defRPr>
      </a:lvl4pPr>
      <a:lvl5pPr algn="ctr" defTabSz="2117725" rtl="0" eaLnBrk="0" fontAlgn="base" hangingPunct="0">
        <a:spcBef>
          <a:spcPct val="0"/>
        </a:spcBef>
        <a:spcAft>
          <a:spcPct val="0"/>
        </a:spcAft>
        <a:defRPr sz="10200">
          <a:solidFill>
            <a:schemeClr val="tx1"/>
          </a:solidFill>
          <a:latin typeface="Calibri" pitchFamily="34" charset="0"/>
          <a:ea typeface="宋体" charset="-122"/>
        </a:defRPr>
      </a:lvl5pPr>
      <a:lvl6pPr marL="457200" algn="ctr" defTabSz="2117725" rtl="0" fontAlgn="base">
        <a:spcBef>
          <a:spcPct val="0"/>
        </a:spcBef>
        <a:spcAft>
          <a:spcPct val="0"/>
        </a:spcAft>
        <a:defRPr sz="10200">
          <a:solidFill>
            <a:schemeClr val="tx1"/>
          </a:solidFill>
          <a:latin typeface="Calibri" pitchFamily="34" charset="0"/>
          <a:ea typeface="宋体" charset="-122"/>
        </a:defRPr>
      </a:lvl6pPr>
      <a:lvl7pPr marL="914400" algn="ctr" defTabSz="2117725" rtl="0" fontAlgn="base">
        <a:spcBef>
          <a:spcPct val="0"/>
        </a:spcBef>
        <a:spcAft>
          <a:spcPct val="0"/>
        </a:spcAft>
        <a:defRPr sz="10200">
          <a:solidFill>
            <a:schemeClr val="tx1"/>
          </a:solidFill>
          <a:latin typeface="Calibri" pitchFamily="34" charset="0"/>
          <a:ea typeface="宋体" charset="-122"/>
        </a:defRPr>
      </a:lvl7pPr>
      <a:lvl8pPr marL="1371600" algn="ctr" defTabSz="2117725" rtl="0" fontAlgn="base">
        <a:spcBef>
          <a:spcPct val="0"/>
        </a:spcBef>
        <a:spcAft>
          <a:spcPct val="0"/>
        </a:spcAft>
        <a:defRPr sz="10200">
          <a:solidFill>
            <a:schemeClr val="tx1"/>
          </a:solidFill>
          <a:latin typeface="Calibri" pitchFamily="34" charset="0"/>
          <a:ea typeface="宋体" charset="-122"/>
        </a:defRPr>
      </a:lvl8pPr>
      <a:lvl9pPr marL="1828800" algn="ctr" defTabSz="2117725" rtl="0" fontAlgn="base">
        <a:spcBef>
          <a:spcPct val="0"/>
        </a:spcBef>
        <a:spcAft>
          <a:spcPct val="0"/>
        </a:spcAft>
        <a:defRPr sz="10200">
          <a:solidFill>
            <a:schemeClr val="tx1"/>
          </a:solidFill>
          <a:latin typeface="Calibri" pitchFamily="34" charset="0"/>
          <a:ea typeface="宋体" charset="-122"/>
        </a:defRPr>
      </a:lvl9pPr>
    </p:titleStyle>
    <p:bodyStyle>
      <a:lvl1pPr marL="793750" indent="-793750" algn="l" defTabSz="2117725" rtl="0" eaLnBrk="0" fontAlgn="base" hangingPunct="0">
        <a:spcBef>
          <a:spcPct val="20000"/>
        </a:spcBef>
        <a:spcAft>
          <a:spcPct val="0"/>
        </a:spcAft>
        <a:buFont typeface="Arial" pitchFamily="34" charset="0"/>
        <a:buChar char="•"/>
        <a:defRPr sz="7400" kern="1200">
          <a:solidFill>
            <a:schemeClr val="tx1"/>
          </a:solidFill>
          <a:latin typeface="+mn-lt"/>
          <a:ea typeface="+mn-ea"/>
          <a:cs typeface="+mn-cs"/>
        </a:defRPr>
      </a:lvl1pPr>
      <a:lvl2pPr marL="1720850" indent="-661988" algn="l" defTabSz="2117725" rtl="0" eaLnBrk="0" fontAlgn="base" hangingPunct="0">
        <a:spcBef>
          <a:spcPct val="20000"/>
        </a:spcBef>
        <a:spcAft>
          <a:spcPct val="0"/>
        </a:spcAft>
        <a:buFont typeface="Arial" pitchFamily="34" charset="0"/>
        <a:buChar char="–"/>
        <a:defRPr sz="6500" kern="1200">
          <a:solidFill>
            <a:schemeClr val="tx1"/>
          </a:solidFill>
          <a:latin typeface="+mn-lt"/>
          <a:ea typeface="+mn-ea"/>
          <a:cs typeface="+mn-cs"/>
        </a:defRPr>
      </a:lvl2pPr>
      <a:lvl3pPr marL="2647950" indent="-528638" algn="l" defTabSz="2117725" rtl="0" eaLnBrk="0" fontAlgn="base" hangingPunct="0">
        <a:spcBef>
          <a:spcPct val="20000"/>
        </a:spcBef>
        <a:spcAft>
          <a:spcPct val="0"/>
        </a:spcAft>
        <a:buFont typeface="Arial" pitchFamily="34" charset="0"/>
        <a:buChar char="•"/>
        <a:defRPr sz="5600" kern="1200">
          <a:solidFill>
            <a:schemeClr val="tx1"/>
          </a:solidFill>
          <a:latin typeface="+mn-lt"/>
          <a:ea typeface="+mn-ea"/>
          <a:cs typeface="+mn-cs"/>
        </a:defRPr>
      </a:lvl3pPr>
      <a:lvl4pPr marL="3708400"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4pPr>
      <a:lvl5pPr marL="4767263"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5pPr>
      <a:lvl6pPr marL="5827586"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6pPr>
      <a:lvl7pPr marL="6887147"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7pPr>
      <a:lvl8pPr marL="7946708"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8pPr>
      <a:lvl9pPr marL="9006269"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9pPr>
    </p:bodyStyle>
    <p:otherStyle>
      <a:defPPr>
        <a:defRPr lang="zh-CN"/>
      </a:defPPr>
      <a:lvl1pPr marL="0" algn="l" defTabSz="2119122" rtl="0" eaLnBrk="1" latinLnBrk="0" hangingPunct="1">
        <a:defRPr sz="4200" kern="1200">
          <a:solidFill>
            <a:schemeClr val="tx1"/>
          </a:solidFill>
          <a:latin typeface="+mn-lt"/>
          <a:ea typeface="+mn-ea"/>
          <a:cs typeface="+mn-cs"/>
        </a:defRPr>
      </a:lvl1pPr>
      <a:lvl2pPr marL="1059561" algn="l" defTabSz="2119122" rtl="0" eaLnBrk="1" latinLnBrk="0" hangingPunct="1">
        <a:defRPr sz="4200" kern="1200">
          <a:solidFill>
            <a:schemeClr val="tx1"/>
          </a:solidFill>
          <a:latin typeface="+mn-lt"/>
          <a:ea typeface="+mn-ea"/>
          <a:cs typeface="+mn-cs"/>
        </a:defRPr>
      </a:lvl2pPr>
      <a:lvl3pPr marL="2119122" algn="l" defTabSz="2119122" rtl="0" eaLnBrk="1" latinLnBrk="0" hangingPunct="1">
        <a:defRPr sz="4200" kern="1200">
          <a:solidFill>
            <a:schemeClr val="tx1"/>
          </a:solidFill>
          <a:latin typeface="+mn-lt"/>
          <a:ea typeface="+mn-ea"/>
          <a:cs typeface="+mn-cs"/>
        </a:defRPr>
      </a:lvl3pPr>
      <a:lvl4pPr marL="3178683" algn="l" defTabSz="2119122" rtl="0" eaLnBrk="1" latinLnBrk="0" hangingPunct="1">
        <a:defRPr sz="4200" kern="1200">
          <a:solidFill>
            <a:schemeClr val="tx1"/>
          </a:solidFill>
          <a:latin typeface="+mn-lt"/>
          <a:ea typeface="+mn-ea"/>
          <a:cs typeface="+mn-cs"/>
        </a:defRPr>
      </a:lvl4pPr>
      <a:lvl5pPr marL="4238244" algn="l" defTabSz="2119122" rtl="0" eaLnBrk="1" latinLnBrk="0" hangingPunct="1">
        <a:defRPr sz="4200" kern="1200">
          <a:solidFill>
            <a:schemeClr val="tx1"/>
          </a:solidFill>
          <a:latin typeface="+mn-lt"/>
          <a:ea typeface="+mn-ea"/>
          <a:cs typeface="+mn-cs"/>
        </a:defRPr>
      </a:lvl5pPr>
      <a:lvl6pPr marL="5297805" algn="l" defTabSz="2119122" rtl="0" eaLnBrk="1" latinLnBrk="0" hangingPunct="1">
        <a:defRPr sz="4200" kern="1200">
          <a:solidFill>
            <a:schemeClr val="tx1"/>
          </a:solidFill>
          <a:latin typeface="+mn-lt"/>
          <a:ea typeface="+mn-ea"/>
          <a:cs typeface="+mn-cs"/>
        </a:defRPr>
      </a:lvl6pPr>
      <a:lvl7pPr marL="6357366" algn="l" defTabSz="2119122" rtl="0" eaLnBrk="1" latinLnBrk="0" hangingPunct="1">
        <a:defRPr sz="4200" kern="1200">
          <a:solidFill>
            <a:schemeClr val="tx1"/>
          </a:solidFill>
          <a:latin typeface="+mn-lt"/>
          <a:ea typeface="+mn-ea"/>
          <a:cs typeface="+mn-cs"/>
        </a:defRPr>
      </a:lvl7pPr>
      <a:lvl8pPr marL="7416927" algn="l" defTabSz="2119122" rtl="0" eaLnBrk="1" latinLnBrk="0" hangingPunct="1">
        <a:defRPr sz="4200" kern="1200">
          <a:solidFill>
            <a:schemeClr val="tx1"/>
          </a:solidFill>
          <a:latin typeface="+mn-lt"/>
          <a:ea typeface="+mn-ea"/>
          <a:cs typeface="+mn-cs"/>
        </a:defRPr>
      </a:lvl8pPr>
      <a:lvl9pPr marL="8476488" algn="l" defTabSz="2119122" rtl="0" eaLnBrk="1" latinLnBrk="0" hangingPunct="1">
        <a:defRPr sz="4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www.canpointgz.cn/faq"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slide" Target="slide4.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slide" Target="slide36.xml"/><Relationship Id="rId5" Type="http://schemas.openxmlformats.org/officeDocument/2006/relationships/slide" Target="slide26.xml"/><Relationship Id="rId4" Type="http://schemas.openxmlformats.org/officeDocument/2006/relationships/slide" Target="slide5.xml"/></Relationships>
</file>

<file path=ppt/slides/_rels/slide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7.emf"/></Relationships>
</file>

<file path=ppt/slides/_rels/slide5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7.emf"/><Relationship Id="rId4" Type="http://schemas.openxmlformats.org/officeDocument/2006/relationships/image" Target="../media/image18.png"/></Relationships>
</file>

<file path=ppt/slides/_rels/slide5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7.emf"/><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4"/>
          <p:cNvSpPr txBox="1"/>
          <p:nvPr/>
        </p:nvSpPr>
        <p:spPr>
          <a:xfrm>
            <a:off x="2358160" y="910332"/>
            <a:ext cx="9307460" cy="1200329"/>
          </a:xfrm>
          <a:prstGeom prst="rect">
            <a:avLst/>
          </a:prstGeom>
          <a:noFill/>
        </p:spPr>
        <p:txBody>
          <a:bodyPr wrap="square" rtlCol="0">
            <a:spAutoFit/>
          </a:bodyPr>
          <a:lstStyle/>
          <a:p>
            <a:r>
              <a:rPr lang="zh-CN" altLang="en-US" sz="7200" b="1" dirty="0">
                <a:solidFill>
                  <a:srgbClr val="DD6690"/>
                </a:solidFill>
                <a:latin typeface="微软雅黑" pitchFamily="34" charset="-122"/>
                <a:ea typeface="微软雅黑" pitchFamily="34" charset="-122"/>
              </a:rPr>
              <a:t>课件编辑说明</a:t>
            </a:r>
          </a:p>
        </p:txBody>
      </p:sp>
      <p:pic>
        <p:nvPicPr>
          <p:cNvPr id="4" name="图片 3"/>
          <p:cNvPicPr>
            <a:picLocks noChangeAspect="1"/>
          </p:cNvPicPr>
          <p:nvPr/>
        </p:nvPicPr>
        <p:blipFill>
          <a:blip r:embed="rId3"/>
          <a:stretch>
            <a:fillRect/>
          </a:stretch>
        </p:blipFill>
        <p:spPr>
          <a:xfrm>
            <a:off x="1369441" y="1150496"/>
            <a:ext cx="726923" cy="720000"/>
          </a:xfrm>
          <a:prstGeom prst="rect">
            <a:avLst/>
          </a:prstGeom>
        </p:spPr>
      </p:pic>
      <p:sp>
        <p:nvSpPr>
          <p:cNvPr id="6" name="TextBox 6"/>
          <p:cNvSpPr txBox="1"/>
          <p:nvPr/>
        </p:nvSpPr>
        <p:spPr>
          <a:xfrm>
            <a:off x="1152452" y="2700710"/>
            <a:ext cx="21458384" cy="9417963"/>
          </a:xfrm>
          <a:prstGeom prst="rect">
            <a:avLst/>
          </a:prstGeom>
          <a:noFill/>
        </p:spPr>
        <p:txBody>
          <a:bodyPr wrap="square" rtlCol="0">
            <a:spAutoFit/>
          </a:bodyPr>
          <a:lstStyle/>
          <a:p>
            <a:pPr>
              <a:lnSpc>
                <a:spcPct val="150000"/>
              </a:lnSpc>
            </a:pPr>
            <a:r>
              <a:rPr lang="en-US" altLang="zh-CN" sz="4000" b="1" dirty="0">
                <a:latin typeface="微软雅黑" panose="020B0503020204020204" pitchFamily="34" charset="-122"/>
                <a:ea typeface="微软雅黑" panose="020B0503020204020204" pitchFamily="34" charset="-122"/>
              </a:rPr>
              <a:t>1. </a:t>
            </a:r>
            <a:r>
              <a:rPr lang="zh-CN" altLang="zh-CN" sz="4000" dirty="0">
                <a:latin typeface="微软雅黑" panose="020B0503020204020204" pitchFamily="34" charset="-122"/>
                <a:ea typeface="微软雅黑" panose="020B0503020204020204" pitchFamily="34" charset="-122"/>
              </a:rPr>
              <a:t>本课件需用</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及以上版本打开，如果您的电脑是</a:t>
            </a:r>
            <a:r>
              <a:rPr lang="en-US" altLang="zh-CN" sz="4000" dirty="0">
                <a:latin typeface="微软雅黑" panose="020B0503020204020204" pitchFamily="34" charset="-122"/>
                <a:ea typeface="微软雅黑" panose="020B0503020204020204" pitchFamily="34" charset="-122"/>
              </a:rPr>
              <a:t>office2007</a:t>
            </a:r>
            <a:r>
              <a:rPr lang="zh-CN" altLang="zh-CN" sz="4000" dirty="0">
                <a:latin typeface="微软雅黑" panose="020B0503020204020204" pitchFamily="34" charset="-122"/>
                <a:ea typeface="微软雅黑" panose="020B0503020204020204" pitchFamily="34" charset="-122"/>
              </a:rPr>
              <a:t>及以下版本或者</a:t>
            </a:r>
            <a:r>
              <a:rPr lang="en-US" altLang="zh-CN" sz="4000" dirty="0">
                <a:latin typeface="微软雅黑" panose="020B0503020204020204" pitchFamily="34" charset="-122"/>
                <a:ea typeface="微软雅黑" panose="020B0503020204020204" pitchFamily="34" charset="-122"/>
              </a:rPr>
              <a:t>WPS</a:t>
            </a:r>
            <a:r>
              <a:rPr lang="zh-CN" altLang="zh-CN" sz="4000" dirty="0">
                <a:latin typeface="微软雅黑" panose="020B0503020204020204" pitchFamily="34" charset="-122"/>
                <a:ea typeface="微软雅黑" panose="020B0503020204020204" pitchFamily="34" charset="-122"/>
              </a:rPr>
              <a:t>软件，可能会出现不可编辑的文档，建议您安装</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a:t>
            </a:r>
          </a:p>
          <a:p>
            <a:pPr>
              <a:lnSpc>
                <a:spcPct val="150000"/>
              </a:lnSpc>
            </a:pPr>
            <a:r>
              <a:rPr lang="en-US" altLang="zh-CN" sz="4000" b="1" dirty="0">
                <a:latin typeface="微软雅黑" panose="020B0503020204020204" pitchFamily="34" charset="-122"/>
                <a:ea typeface="微软雅黑" panose="020B0503020204020204" pitchFamily="34" charset="-122"/>
              </a:rPr>
              <a:t>2. </a:t>
            </a:r>
            <a:r>
              <a:rPr lang="zh-CN" altLang="zh-CN" sz="4000" dirty="0">
                <a:latin typeface="微软雅黑" panose="020B0503020204020204" pitchFamily="34" charset="-122"/>
                <a:ea typeface="微软雅黑" panose="020B0503020204020204" pitchFamily="34" charset="-122"/>
              </a:rPr>
              <a:t>因为课件中存在一些特殊符号，所以个别幻灯片在制作时插入了文档。如您需要修改课件，请双击插入的文档，即可进入编辑状态。如您在使用过程中遇到公式不显示或者乱码的情况，可能是因为您的电脑缺少字体，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下载。 </a:t>
            </a:r>
          </a:p>
          <a:p>
            <a:pPr>
              <a:lnSpc>
                <a:spcPct val="150000"/>
              </a:lnSpc>
            </a:pPr>
            <a:r>
              <a:rPr lang="en-US" altLang="zh-CN" sz="4000" b="1" dirty="0">
                <a:latin typeface="微软雅黑" panose="020B0503020204020204" pitchFamily="34" charset="-122"/>
                <a:ea typeface="微软雅黑" panose="020B0503020204020204" pitchFamily="34" charset="-122"/>
              </a:rPr>
              <a:t>3. </a:t>
            </a:r>
            <a:r>
              <a:rPr lang="zh-CN" altLang="zh-CN" sz="4000" dirty="0">
                <a:latin typeface="微软雅黑" panose="020B0503020204020204" pitchFamily="34" charset="-122"/>
                <a:ea typeface="微软雅黑" panose="020B0503020204020204" pitchFamily="34" charset="-122"/>
              </a:rPr>
              <a:t>本课件显示比例为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，如您的电脑显示器分辨率为</a:t>
            </a:r>
            <a:r>
              <a:rPr lang="en-US" altLang="zh-CN" sz="4000" dirty="0">
                <a:latin typeface="微软雅黑" panose="020B0503020204020204" pitchFamily="34" charset="-122"/>
                <a:ea typeface="微软雅黑" panose="020B0503020204020204" pitchFamily="34" charset="-122"/>
              </a:rPr>
              <a:t>4:3</a:t>
            </a:r>
            <a:r>
              <a:rPr lang="zh-CN" altLang="zh-CN" sz="4000" dirty="0">
                <a:latin typeface="微软雅黑" panose="020B0503020204020204" pitchFamily="34" charset="-122"/>
                <a:ea typeface="微软雅黑" panose="020B0503020204020204" pitchFamily="34" charset="-122"/>
              </a:rPr>
              <a:t>，课件显示效果可能比较差，建议您将电脑显示器分辨率更改为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。如您不知如何更改，请</a:t>
            </a:r>
            <a:r>
              <a:rPr lang="en-US" altLang="zh-CN" sz="4000" dirty="0">
                <a:latin typeface="微软雅黑" panose="020B0503020204020204" pitchFamily="34" charset="-122"/>
                <a:ea typeface="微软雅黑" panose="020B0503020204020204" pitchFamily="34" charset="-122"/>
              </a:rPr>
              <a:t> </a:t>
            </a:r>
            <a:r>
              <a:rPr lang="en-US" altLang="zh-CN" sz="4000" dirty="0">
                <a:solidFill>
                  <a:srgbClr val="1865D6"/>
                </a:solidFill>
                <a:latin typeface="华文行楷" panose="02010800040101010101" pitchFamily="2" charset="-122"/>
                <a:ea typeface="华文行楷" panose="02010800040101010101" pitchFamily="2" charset="-122"/>
              </a:rPr>
              <a:t>360</a:t>
            </a:r>
            <a:r>
              <a:rPr lang="zh-CN" altLang="en-US" sz="4000" dirty="0">
                <a:solidFill>
                  <a:srgbClr val="1865D6"/>
                </a:solidFill>
                <a:latin typeface="华文行楷" panose="02010800040101010101" pitchFamily="2" charset="-122"/>
                <a:ea typeface="华文行楷" panose="02010800040101010101" pitchFamily="2" charset="-122"/>
              </a:rPr>
              <a:t>搜索“全品文教高中”</a:t>
            </a:r>
            <a:r>
              <a:rPr lang="zh-CN" altLang="zh-CN" sz="4000" dirty="0">
                <a:latin typeface="微软雅黑" panose="020B0503020204020204" pitchFamily="34" charset="-122"/>
                <a:ea typeface="微软雅黑" panose="020B0503020204020204" pitchFamily="34" charset="-122"/>
              </a:rPr>
              <a:t>或</a:t>
            </a:r>
            <a:r>
              <a:rPr lang="zh-CN" altLang="en-US" sz="4000" dirty="0">
                <a:latin typeface="微软雅黑" panose="020B0503020204020204" pitchFamily="34" charset="-122"/>
                <a:ea typeface="微软雅黑" panose="020B0503020204020204" pitchFamily="34" charset="-122"/>
              </a:rPr>
              <a:t>直接打开网页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 </a:t>
            </a:r>
            <a:r>
              <a:rPr lang="zh-CN" altLang="zh-CN" sz="4000" dirty="0">
                <a:latin typeface="微软雅黑" panose="020B0503020204020204" pitchFamily="34" charset="-122"/>
                <a:ea typeface="微软雅黑" panose="020B0503020204020204" pitchFamily="34" charset="-122"/>
              </a:rPr>
              <a:t>。 </a:t>
            </a:r>
          </a:p>
          <a:p>
            <a:pPr>
              <a:lnSpc>
                <a:spcPct val="150000"/>
              </a:lnSpc>
            </a:pPr>
            <a:r>
              <a:rPr lang="en-US" altLang="zh-CN" sz="4000" b="1" dirty="0">
                <a:latin typeface="微软雅黑" panose="020B0503020204020204" pitchFamily="34" charset="-122"/>
                <a:ea typeface="微软雅黑" panose="020B0503020204020204" pitchFamily="34" charset="-122"/>
              </a:rPr>
              <a:t>4. </a:t>
            </a:r>
            <a:r>
              <a:rPr lang="zh-CN" altLang="zh-CN" sz="4000" dirty="0">
                <a:latin typeface="微软雅黑" panose="020B0503020204020204" pitchFamily="34" charset="-122"/>
                <a:ea typeface="微软雅黑" panose="020B0503020204020204" pitchFamily="34" charset="-122"/>
              </a:rPr>
              <a:t>如您遇到有关课件技术方面的问题，请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a:t>
            </a:r>
            <a:r>
              <a:rPr lang="zh-CN" altLang="zh-CN" sz="4000" dirty="0">
                <a:latin typeface="微软雅黑" panose="020B0503020204020204" pitchFamily="34" charset="-122"/>
                <a:ea typeface="微软雅黑" panose="020B0503020204020204" pitchFamily="34" charset="-122"/>
              </a:rPr>
              <a:t>，或致电</a:t>
            </a:r>
            <a:r>
              <a:rPr lang="en-US" altLang="zh-CN" sz="4000" dirty="0">
                <a:latin typeface="微软雅黑" panose="020B0503020204020204" pitchFamily="34" charset="-122"/>
                <a:ea typeface="微软雅黑" panose="020B0503020204020204" pitchFamily="34" charset="-122"/>
              </a:rPr>
              <a:t>010-58818058</a:t>
            </a:r>
            <a:r>
              <a:rPr lang="zh-CN" altLang="zh-CN" sz="4000" dirty="0">
                <a:latin typeface="微软雅黑" panose="020B0503020204020204" pitchFamily="34" charset="-122"/>
                <a:ea typeface="微软雅黑" panose="020B0503020204020204" pitchFamily="34" charset="-122"/>
              </a:rPr>
              <a:t>；有关内容方面的问题，请致电</a:t>
            </a:r>
            <a:r>
              <a:rPr lang="en-US" altLang="zh-CN" sz="4000" dirty="0">
                <a:latin typeface="微软雅黑" panose="020B0503020204020204" pitchFamily="34" charset="-122"/>
                <a:ea typeface="微软雅黑" panose="020B0503020204020204" pitchFamily="34" charset="-122"/>
              </a:rPr>
              <a:t>010-58818084</a:t>
            </a:r>
            <a:r>
              <a:rPr lang="zh-CN" altLang="zh-CN" sz="4000" dirty="0">
                <a:latin typeface="微软雅黑" panose="020B0503020204020204" pitchFamily="34" charset="-122"/>
                <a:ea typeface="微软雅黑" panose="020B0503020204020204" pitchFamily="34" charset="-122"/>
              </a:rPr>
              <a:t>。</a:t>
            </a:r>
            <a:endParaRPr lang="zh-CN" altLang="zh-CN" sz="4000" dirty="0">
              <a:solidFill>
                <a:prstClr val="black"/>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61365651"/>
      </p:ext>
    </p:extLst>
  </p:cSld>
  <p:clrMapOvr>
    <a:masterClrMapping/>
  </p:clrMapOvr>
  <p:transition>
    <p:circl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p:nvSpPr>
        <p:spPr>
          <a:xfrm>
            <a:off x="2683220" y="5553366"/>
            <a:ext cx="4550990" cy="1477328"/>
          </a:xfrm>
          <a:prstGeom prst="rect">
            <a:avLst/>
          </a:prstGeom>
          <a:noFill/>
        </p:spPr>
        <p:txBody>
          <a:bodyPr wrap="none" rtlCol="0">
            <a:spAutoFit/>
          </a:bodyPr>
          <a:lstStyle/>
          <a:p>
            <a:pPr algn="ctr"/>
            <a:r>
              <a:rPr lang="en-US" altLang="zh-CN" sz="9000" i="1" spc="-150" dirty="0">
                <a:solidFill>
                  <a:schemeClr val="bg1"/>
                </a:solidFill>
                <a:latin typeface="方正粗黑宋简体" pitchFamily="2" charset="-122"/>
                <a:ea typeface="方正粗黑宋简体" pitchFamily="2" charset="-122"/>
              </a:rPr>
              <a:t>PART 02</a:t>
            </a:r>
          </a:p>
        </p:txBody>
      </p:sp>
      <p:sp>
        <p:nvSpPr>
          <p:cNvPr id="9" name="TextBox 8"/>
          <p:cNvSpPr txBox="1"/>
          <p:nvPr/>
        </p:nvSpPr>
        <p:spPr>
          <a:xfrm>
            <a:off x="3846873" y="6877174"/>
            <a:ext cx="2223687" cy="861774"/>
          </a:xfrm>
          <a:prstGeom prst="rect">
            <a:avLst/>
          </a:prstGeom>
          <a:noFill/>
        </p:spPr>
        <p:txBody>
          <a:bodyPr wrap="none" rtlCol="0">
            <a:spAutoFit/>
          </a:bodyPr>
          <a:lstStyle/>
          <a:p>
            <a:pPr algn="ctr"/>
            <a:r>
              <a:rPr lang="zh-CN" altLang="en-US" sz="5000" b="1" i="1" spc="300" dirty="0">
                <a:solidFill>
                  <a:schemeClr val="bg1"/>
                </a:solidFill>
                <a:latin typeface="微软雅黑" pitchFamily="34" charset="-122"/>
                <a:ea typeface="微软雅黑" pitchFamily="34" charset="-122"/>
              </a:rPr>
              <a:t>专题二</a:t>
            </a:r>
          </a:p>
        </p:txBody>
      </p:sp>
      <p:sp>
        <p:nvSpPr>
          <p:cNvPr id="10" name="矩形 9"/>
          <p:cNvSpPr/>
          <p:nvPr/>
        </p:nvSpPr>
        <p:spPr>
          <a:xfrm>
            <a:off x="9845867" y="3852838"/>
            <a:ext cx="12376444"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rPr>
              <a:t>专题二</a:t>
            </a:r>
            <a:endParaRPr lang="en-US" altLang="zh-CN" sz="7200" b="1" spc="300" dirty="0">
              <a:solidFill>
                <a:srgbClr val="DD6690"/>
              </a:solidFill>
              <a:latin typeface="微软雅黑" pitchFamily="34" charset="-122"/>
              <a:ea typeface="微软雅黑" pitchFamily="34" charset="-122"/>
            </a:endParaRPr>
          </a:p>
          <a:p>
            <a:r>
              <a:rPr lang="zh-CN" altLang="en-US" sz="9600" b="1" spc="300" dirty="0">
                <a:latin typeface="微软雅黑" pitchFamily="34" charset="-122"/>
                <a:ea typeface="微软雅黑" pitchFamily="34" charset="-122"/>
              </a:rPr>
              <a:t>短文改错</a:t>
            </a:r>
          </a:p>
        </p:txBody>
      </p:sp>
      <p:sp>
        <p:nvSpPr>
          <p:cNvPr id="13" name="矩形 12"/>
          <p:cNvSpPr/>
          <p:nvPr/>
        </p:nvSpPr>
        <p:spPr>
          <a:xfrm>
            <a:off x="9845867" y="6733158"/>
            <a:ext cx="12376444" cy="3770776"/>
          </a:xfrm>
          <a:prstGeom prst="rect">
            <a:avLst/>
          </a:prstGeom>
        </p:spPr>
        <p:txBody>
          <a:bodyPr wrap="square">
            <a:spAutoFit/>
          </a:bodyPr>
          <a:lstStyle/>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1</a:t>
            </a:r>
            <a:r>
              <a:rPr lang="zh-CN" altLang="en-US" sz="5500" dirty="0">
                <a:latin typeface="微软雅黑" pitchFamily="34" charset="-122"/>
                <a:ea typeface="微软雅黑" pitchFamily="34" charset="-122"/>
              </a:rPr>
              <a:t>讲　词法错误	</a:t>
            </a:r>
          </a:p>
          <a:p>
            <a:pPr>
              <a:lnSpc>
                <a:spcPts val="7300"/>
              </a:lnSpc>
            </a:pPr>
            <a:r>
              <a:rPr lang="zh-CN" altLang="en-US" sz="5500" dirty="0">
                <a:latin typeface="微软雅黑" pitchFamily="34" charset="-122"/>
                <a:ea typeface="微软雅黑" pitchFamily="34" charset="-122"/>
                <a:hlinkClick r:id="rId4" action="ppaction://hlinksldjump"/>
              </a:rPr>
              <a:t>第</a:t>
            </a:r>
            <a:r>
              <a:rPr lang="en-US" altLang="zh-CN" sz="5500" dirty="0">
                <a:latin typeface="微软雅黑" pitchFamily="34" charset="-122"/>
                <a:ea typeface="微软雅黑" pitchFamily="34" charset="-122"/>
                <a:hlinkClick r:id="rId4" action="ppaction://hlinksldjump"/>
              </a:rPr>
              <a:t>2</a:t>
            </a:r>
            <a:r>
              <a:rPr lang="zh-CN" altLang="en-US" sz="5500" dirty="0">
                <a:latin typeface="微软雅黑" pitchFamily="34" charset="-122"/>
                <a:ea typeface="微软雅黑" pitchFamily="34" charset="-122"/>
                <a:hlinkClick r:id="rId4" action="ppaction://hlinksldjump"/>
              </a:rPr>
              <a:t>讲　句法错误</a:t>
            </a:r>
            <a:r>
              <a:rPr lang="zh-CN" altLang="en-US" sz="5500" dirty="0">
                <a:latin typeface="微软雅黑" pitchFamily="34" charset="-122"/>
                <a:ea typeface="微软雅黑" pitchFamily="34" charset="-122"/>
              </a:rPr>
              <a:t>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3</a:t>
            </a:r>
            <a:r>
              <a:rPr lang="zh-CN" altLang="en-US" sz="5500" dirty="0">
                <a:latin typeface="微软雅黑" pitchFamily="34" charset="-122"/>
                <a:ea typeface="微软雅黑" pitchFamily="34" charset="-122"/>
              </a:rPr>
              <a:t>讲　行文逻辑错误	</a:t>
            </a:r>
          </a:p>
          <a:p>
            <a:pPr>
              <a:lnSpc>
                <a:spcPts val="7300"/>
              </a:lnSpc>
            </a:pPr>
            <a:endParaRPr lang="zh-CN" altLang="en-US" sz="5500" dirty="0">
              <a:latin typeface="微软雅黑" pitchFamily="34" charset="-122"/>
              <a:ea typeface="微软雅黑" pitchFamily="34" charset="-122"/>
            </a:endParaRPr>
          </a:p>
        </p:txBody>
      </p:sp>
    </p:spTree>
  </p:cSld>
  <p:clrMapOvr>
    <a:masterClrMapping/>
  </p:clrMapOvr>
  <p:transition>
    <p:pull dir="d"/>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矩形 11"/>
          <p:cNvSpPr/>
          <p:nvPr/>
        </p:nvSpPr>
        <p:spPr>
          <a:xfrm>
            <a:off x="8281244" y="5322322"/>
            <a:ext cx="12376444"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rPr>
              <a:t>第</a:t>
            </a:r>
            <a:r>
              <a:rPr lang="en-US" altLang="zh-CN" sz="7200" b="1" spc="300" dirty="0">
                <a:solidFill>
                  <a:srgbClr val="DD6690"/>
                </a:solidFill>
                <a:latin typeface="微软雅黑" pitchFamily="34" charset="-122"/>
                <a:ea typeface="微软雅黑" pitchFamily="34" charset="-122"/>
              </a:rPr>
              <a:t>2</a:t>
            </a:r>
            <a:r>
              <a:rPr lang="zh-CN" altLang="en-US" sz="7200" b="1" spc="300" dirty="0">
                <a:solidFill>
                  <a:srgbClr val="DD6690"/>
                </a:solidFill>
                <a:latin typeface="微软雅黑" pitchFamily="34" charset="-122"/>
                <a:ea typeface="微软雅黑" pitchFamily="34" charset="-122"/>
              </a:rPr>
              <a:t>讲</a:t>
            </a:r>
            <a:endParaRPr lang="en-US" altLang="zh-CN" sz="7200" b="1" spc="300" dirty="0">
              <a:solidFill>
                <a:srgbClr val="DD6690"/>
              </a:solidFill>
              <a:latin typeface="微软雅黑" pitchFamily="34" charset="-122"/>
              <a:ea typeface="微软雅黑" pitchFamily="34" charset="-122"/>
            </a:endParaRPr>
          </a:p>
          <a:p>
            <a:r>
              <a:rPr lang="zh-CN" altLang="en-US" sz="9600" b="1" spc="300" dirty="0">
                <a:latin typeface="微软雅黑" pitchFamily="34" charset="-122"/>
                <a:ea typeface="微软雅黑" pitchFamily="34" charset="-122"/>
              </a:rPr>
              <a:t>句法错误</a:t>
            </a:r>
          </a:p>
        </p:txBody>
      </p:sp>
      <p:sp>
        <p:nvSpPr>
          <p:cNvPr id="13" name="矩形 12"/>
          <p:cNvSpPr/>
          <p:nvPr/>
        </p:nvSpPr>
        <p:spPr>
          <a:xfrm>
            <a:off x="8281244" y="8944982"/>
            <a:ext cx="11880850" cy="2834622"/>
          </a:xfrm>
          <a:prstGeom prst="rect">
            <a:avLst/>
          </a:prstGeom>
        </p:spPr>
        <p:txBody>
          <a:bodyPr>
            <a:spAutoFit/>
          </a:bodyPr>
          <a:lstStyle/>
          <a:p>
            <a:pPr>
              <a:lnSpc>
                <a:spcPts val="7300"/>
              </a:lnSpc>
            </a:pPr>
            <a:r>
              <a:rPr lang="zh-CN" altLang="en-US" sz="5500" dirty="0">
                <a:solidFill>
                  <a:schemeClr val="bg1"/>
                </a:solidFill>
                <a:latin typeface="微软雅黑" pitchFamily="34" charset="-122"/>
                <a:ea typeface="微软雅黑" pitchFamily="34" charset="-122"/>
                <a:hlinkClick r:id="rId4" action="ppaction://hlinksldjump"/>
              </a:rPr>
              <a:t>专题导读</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5" action="ppaction://hlinksldjump"/>
              </a:rPr>
              <a:t>真题典例</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6" action="ppaction://hlinksldjump"/>
              </a:rPr>
              <a:t>模拟演练</a:t>
            </a:r>
            <a:endParaRPr lang="en-US" altLang="zh-CN" sz="5500" dirty="0">
              <a:solidFill>
                <a:schemeClr val="bg1"/>
              </a:solidFill>
              <a:latin typeface="微软雅黑" pitchFamily="34" charset="-122"/>
              <a:ea typeface="微软雅黑" pitchFamily="34" charset="-122"/>
            </a:endParaRPr>
          </a:p>
        </p:txBody>
      </p:sp>
    </p:spTree>
  </p:cSld>
  <p:clrMapOvr>
    <a:masterClrMapping/>
  </p:clrMapOvr>
  <p:transition>
    <p:pull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10" name="组合 9"/>
          <p:cNvGrpSpPr/>
          <p:nvPr/>
        </p:nvGrpSpPr>
        <p:grpSpPr>
          <a:xfrm>
            <a:off x="1512492" y="1345332"/>
            <a:ext cx="5785908" cy="769441"/>
            <a:chOff x="1512492" y="2497460"/>
            <a:chExt cx="5785908" cy="769441"/>
          </a:xfrm>
        </p:grpSpPr>
        <p:sp>
          <p:nvSpPr>
            <p:cNvPr id="11" name="TextBox 75"/>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p:cNvPicPr>
              <a:picLocks noChangeAspect="1"/>
            </p:cNvPicPr>
            <p:nvPr/>
          </p:nvPicPr>
          <p:blipFill>
            <a:blip r:embed="rId2" cstate="print"/>
            <a:stretch>
              <a:fillRect/>
            </a:stretch>
          </p:blipFill>
          <p:spPr>
            <a:xfrm>
              <a:off x="1512492" y="2672462"/>
              <a:ext cx="466690" cy="460296"/>
            </a:xfrm>
            <a:prstGeom prst="rect">
              <a:avLst/>
            </a:prstGeom>
          </p:spPr>
        </p:pic>
      </p:grpSp>
      <p:sp>
        <p:nvSpPr>
          <p:cNvPr id="7" name="矩形 6">
            <a:extLst>
              <a:ext uri="{FF2B5EF4-FFF2-40B4-BE49-F238E27FC236}">
                <a16:creationId xmlns:a16="http://schemas.microsoft.com/office/drawing/2014/main" id="{DC6C4405-F67B-4054-8558-3348A1F5C21A}"/>
              </a:ext>
            </a:extLst>
          </p:cNvPr>
          <p:cNvSpPr/>
          <p:nvPr/>
        </p:nvSpPr>
        <p:spPr>
          <a:xfrm>
            <a:off x="1425285" y="1980630"/>
            <a:ext cx="20912718" cy="4572983"/>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句法的测试包括</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动词的时态、语态错误</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非谓语动词使用错误</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主谓一致错误</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名词性从句、定语从句和状语从句三大从句出现的错误以及句子成分的赘余等。语气的误用主要体现在虚拟语气的误用、主从句语气不一致等。</a:t>
            </a:r>
          </a:p>
        </p:txBody>
      </p:sp>
    </p:spTree>
    <p:extLst>
      <p:ext uri="{BB962C8B-B14F-4D97-AF65-F5344CB8AC3E}">
        <p14:creationId xmlns:p14="http://schemas.microsoft.com/office/powerpoint/2010/main" val="1713654916"/>
      </p:ext>
    </p:extLst>
  </p:cSld>
  <p:clrMapOvr>
    <a:masterClrMapping/>
  </p:clrMapOvr>
  <p:transition>
    <p:pull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888533" y="2007739"/>
            <a:ext cx="20912718" cy="1110497"/>
          </a:xfrm>
          <a:prstGeom prst="rect">
            <a:avLst/>
          </a:prstGeom>
        </p:spPr>
        <p:txBody>
          <a:bodyPr wrap="square">
            <a:spAutoFit/>
          </a:bodyPr>
          <a:lstStyle/>
          <a:p>
            <a:pPr>
              <a:lnSpc>
                <a:spcPct val="150000"/>
              </a:lnSpc>
              <a:spcAft>
                <a:spcPts val="0"/>
              </a:spcAft>
            </a:pPr>
            <a:r>
              <a:rPr lang="zh-CN" altLang="zh-CN" sz="5000" dirty="0">
                <a:latin typeface="微软雅黑" panose="020B0503020204020204" pitchFamily="34" charset="-122"/>
                <a:ea typeface="微软雅黑" panose="020B0503020204020204" pitchFamily="34" charset="-122"/>
              </a:rPr>
              <a:t>考点一　</a:t>
            </a:r>
            <a:r>
              <a:rPr lang="zh-CN" altLang="en-US" sz="5000" dirty="0">
                <a:latin typeface="微软雅黑" panose="020B0503020204020204" pitchFamily="34" charset="-122"/>
                <a:ea typeface="微软雅黑" panose="020B0503020204020204" pitchFamily="34" charset="-122"/>
              </a:rPr>
              <a:t>时态、语态的误用</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525543" y="2948791"/>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864420" y="3797577"/>
            <a:ext cx="19802200"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And the other is that I wanted to help people in need.</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62552" y="6194487"/>
            <a:ext cx="20164107" cy="4572982"/>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864420" y="6155852"/>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was</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909082" y="7344572"/>
            <a:ext cx="2011757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考查时态。本篇文章使用的全是一般过去时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且此处也是在讲述过去的事。故将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6E58D134-689E-4E65-898B-619DF4AA02FD}"/>
              </a:ext>
            </a:extLst>
          </p:cNvPr>
          <p:cNvGrpSpPr/>
          <p:nvPr/>
        </p:nvGrpSpPr>
        <p:grpSpPr>
          <a:xfrm>
            <a:off x="864420" y="1279799"/>
            <a:ext cx="5785908" cy="769441"/>
            <a:chOff x="1512492" y="2497460"/>
            <a:chExt cx="5785908" cy="769441"/>
          </a:xfrm>
        </p:grpSpPr>
        <p:sp>
          <p:nvSpPr>
            <p:cNvPr id="12" name="TextBox 75">
              <a:extLst>
                <a:ext uri="{FF2B5EF4-FFF2-40B4-BE49-F238E27FC236}">
                  <a16:creationId xmlns:a16="http://schemas.microsoft.com/office/drawing/2014/main" id="{D29B9AF3-7CD6-41D7-9D5D-E92BAF32611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6CAD5B02-1992-4D19-B37C-FAEBB8AEDC7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5092535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80630"/>
            <a:ext cx="18794088"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Though it may appear simple, it required a lot of ideas and efforts.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745836" y="4645318"/>
            <a:ext cx="17984679" cy="3187810"/>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816684" y="4378677"/>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required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requires</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862870" y="5489174"/>
            <a:ext cx="17147566"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考查动词的时态。文章的主体时态是一般现在时。故把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required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requires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D23178E1-A8FC-44D7-B96F-B294674B6D6A}"/>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D1E92F59-B576-4A2B-ADF9-E462DC56A8A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EE15446B-A687-476A-929B-5BA515E272F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22287628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92128" y="2067868"/>
            <a:ext cx="19174492"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 didn’t realize how right my parents are until I entered high school.</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67988" y="4555103"/>
            <a:ext cx="19174490" cy="4770344"/>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512492" y="4413481"/>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were</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522634" y="5640912"/>
            <a:ext cx="1917449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考查动词时态。文中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didn’t </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realize,entered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的时态是一般过去时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根据时态的一致性原则可知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动词应为一般过去时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en-US" sz="5000" dirty="0">
              <a:latin typeface="微软雅黑" panose="020B0503020204020204" pitchFamily="34" charset="-122"/>
              <a:ea typeface="微软雅黑" panose="020B0503020204020204" pitchFamily="34" charset="-122"/>
            </a:endParaRPr>
          </a:p>
        </p:txBody>
      </p:sp>
      <p:grpSp>
        <p:nvGrpSpPr>
          <p:cNvPr id="8" name="组合 7">
            <a:extLst>
              <a:ext uri="{FF2B5EF4-FFF2-40B4-BE49-F238E27FC236}">
                <a16:creationId xmlns:a16="http://schemas.microsoft.com/office/drawing/2014/main" id="{6CBD789C-AAD6-498A-8A15-BB9B8AFB011B}"/>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4922CEF3-FFA9-4757-9816-E124E95BE9A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E817C4C8-228D-46A8-ADEA-D63BA525C22C}"/>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44139952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2094451"/>
            <a:ext cx="20477220"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It was Monday morning, and the writing class had just begin.</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77120" y="4716934"/>
            <a:ext cx="19533516" cy="3082513"/>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299537" y="4412356"/>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begin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begun</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470568" y="5522853"/>
            <a:ext cx="18764004"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考查过去分词。 根据句中的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其后用过去分词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begin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begun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en-US" sz="5000" dirty="0">
              <a:latin typeface="微软雅黑" panose="020B0503020204020204" pitchFamily="34" charset="-122"/>
              <a:ea typeface="微软雅黑" panose="020B0503020204020204" pitchFamily="34" charset="-122"/>
            </a:endParaRPr>
          </a:p>
        </p:txBody>
      </p:sp>
      <p:grpSp>
        <p:nvGrpSpPr>
          <p:cNvPr id="8" name="组合 7">
            <a:extLst>
              <a:ext uri="{FF2B5EF4-FFF2-40B4-BE49-F238E27FC236}">
                <a16:creationId xmlns:a16="http://schemas.microsoft.com/office/drawing/2014/main" id="{3298C5F4-5030-47F0-86BE-603EA84B023D}"/>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2D057031-9752-45AF-8E23-642099544F1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7B27CC50-5936-4B05-B07B-96A53332C5B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13443437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36428" y="2185487"/>
            <a:ext cx="20339248" cy="4572983"/>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【易错考点归纳】</a:t>
            </a:r>
          </a:p>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时态、语态错误主要有三种情况</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混淆时态、语态的构成形式</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未能依据时间状语判定适当的时态</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未能依据前后的逻辑关系判定适当的语态。</a:t>
            </a:r>
          </a:p>
        </p:txBody>
      </p:sp>
      <p:grpSp>
        <p:nvGrpSpPr>
          <p:cNvPr id="4" name="组合 3">
            <a:extLst>
              <a:ext uri="{FF2B5EF4-FFF2-40B4-BE49-F238E27FC236}">
                <a16:creationId xmlns:a16="http://schemas.microsoft.com/office/drawing/2014/main" id="{14A55276-C5D4-46BF-8BFE-A76EA4460083}"/>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E74C41CD-0D11-4345-9DCB-5FC33BF1DFE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01CA3E66-FE88-4CA8-BE49-A88483E36D4C}"/>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857818719"/>
      </p:ext>
    </p:extLst>
  </p:cSld>
  <p:clrMapOvr>
    <a:masterClrMapping/>
  </p:clrMapOvr>
  <p:transition>
    <p:pull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1338078" y="2169717"/>
            <a:ext cx="20912718" cy="1110497"/>
          </a:xfrm>
          <a:prstGeom prst="rect">
            <a:avLst/>
          </a:prstGeom>
        </p:spPr>
        <p:txBody>
          <a:bodyPr wrap="square">
            <a:spAutoFit/>
          </a:bodyPr>
          <a:lstStyle/>
          <a:p>
            <a:pPr>
              <a:lnSpc>
                <a:spcPct val="150000"/>
              </a:lnSpc>
              <a:spcAft>
                <a:spcPts val="0"/>
              </a:spcAft>
            </a:pPr>
            <a:r>
              <a:rPr lang="zh-CN" altLang="en-US" sz="5000" dirty="0">
                <a:latin typeface="微软雅黑" panose="020B0503020204020204" pitchFamily="34" charset="-122"/>
                <a:ea typeface="微软雅黑" panose="020B0503020204020204" pitchFamily="34" charset="-122"/>
              </a:rPr>
              <a:t>考点二　 非谓语动词的误用</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879552" y="3123637"/>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1026487" y="4284489"/>
            <a:ext cx="20411774"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All the football players on the playground cheered loudly, say that I had a talent for football.</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96731" y="6596269"/>
            <a:ext cx="20959547" cy="4572982"/>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026486" y="6329180"/>
            <a:ext cx="12076897"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saying</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030800" y="7357770"/>
            <a:ext cx="20761469"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考查现在分词。本句句意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操场上所有的足球运动员大声欢呼</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说我有踢足球的天赋。句中谓语动词为</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cheered,say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在这里作伴随状语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与主语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players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是主动关系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saying</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94D3457A-6F70-46BD-861D-F47DBDBE5F04}"/>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EE445124-2D6D-4181-AB3B-648C8BA935F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204D83CC-1B7D-45C9-8BFB-48E3AFA1115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17770257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60788" y="1961939"/>
            <a:ext cx="18413743"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If I succeed in manage one, I will open more.</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60788" y="4397389"/>
            <a:ext cx="18701776" cy="4210553"/>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512492" y="4281672"/>
            <a:ext cx="10411076"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manage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managing</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516986" y="5392169"/>
            <a:ext cx="19293650"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succeed in doing </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成功做了某事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manage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managing</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D028692F-9BCE-475E-98F6-A6D212668242}"/>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62477AD1-5CF8-4FF2-A368-B5377ADD209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B2669341-8EBF-4FB6-81E1-E981EE551A9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7769654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92484" y="2114773"/>
            <a:ext cx="18454056"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…but no matter how many times I asked to watching them, my parents would not let me.</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12492" y="4507291"/>
            <a:ext cx="20577234" cy="4445888"/>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673562" y="4365487"/>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watching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watch</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745837" y="5440206"/>
            <a:ext cx="2008863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考查不定式。由前面的不定式符号</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其后的动词应用原形</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watching</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watch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591F5A0A-A257-4D15-B618-8F3CC2C785C3}"/>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2FF0102F-32D0-407D-A88E-DB3A48C01BB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A0B81A33-6D7C-4C47-BA35-328F2A02F38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9013607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91950" y="2037174"/>
            <a:ext cx="18742622"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Everyone was silent, wait to see who would be called upon to read his or her paragraph aloud.</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96371" y="4373148"/>
            <a:ext cx="20438104" cy="3543107"/>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473671" y="4295549"/>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wait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waiting</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491950" y="5419152"/>
            <a:ext cx="20342525"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考查现在分词。此句是非谓语动词作状语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wait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everyone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是主动关系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故用现在分词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waiting</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作伴随状语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指学生们等待的状态。</a:t>
            </a: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2E3B2A1C-8A1F-4576-AB7E-AD29E15F978B}"/>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203E1FF7-F930-47EA-9D72-504E28C56DC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6114604E-5418-4140-9248-00DC385D636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570452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08436" y="2185487"/>
            <a:ext cx="20339248" cy="5727145"/>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【易错考点归纳】</a:t>
            </a:r>
          </a:p>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非谓语动词错误主要有三种情况</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非谓语动词错用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应根据非谓语动词的功能及所作成分来判断用哪种非谓语动词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一般来说</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不定式表示尚未发生</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动词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ing</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形式表示主动或进行</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过去分词表示被动或完成</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介词后一般用动词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ing</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形式</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误将非谓语动词用作谓语动词或相反。</a:t>
            </a:r>
          </a:p>
        </p:txBody>
      </p:sp>
      <p:grpSp>
        <p:nvGrpSpPr>
          <p:cNvPr id="4" name="组合 3">
            <a:extLst>
              <a:ext uri="{FF2B5EF4-FFF2-40B4-BE49-F238E27FC236}">
                <a16:creationId xmlns:a16="http://schemas.microsoft.com/office/drawing/2014/main" id="{8CD5342E-7AAC-4821-B1AC-46C82B25BCE4}"/>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C601E273-9626-4DDE-A4A6-AD58A78E682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A9F12D43-96BF-4535-B55F-72C9748002FE}"/>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22261176"/>
      </p:ext>
    </p:extLst>
  </p:cSld>
  <p:clrMapOvr>
    <a:masterClrMapping/>
  </p:clrMapOvr>
  <p:transition>
    <p:pull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1384418" y="2207415"/>
            <a:ext cx="20912718" cy="1110497"/>
          </a:xfrm>
          <a:prstGeom prst="rect">
            <a:avLst/>
          </a:prstGeom>
        </p:spPr>
        <p:txBody>
          <a:bodyPr wrap="square">
            <a:spAutoFit/>
          </a:bodyPr>
          <a:lstStyle/>
          <a:p>
            <a:pPr>
              <a:lnSpc>
                <a:spcPct val="150000"/>
              </a:lnSpc>
              <a:spcAft>
                <a:spcPts val="0"/>
              </a:spcAft>
            </a:pPr>
            <a:r>
              <a:rPr lang="zh-CN" altLang="en-US" sz="5000" dirty="0">
                <a:latin typeface="微软雅黑" panose="020B0503020204020204" pitchFamily="34" charset="-122"/>
                <a:ea typeface="微软雅黑" panose="020B0503020204020204" pitchFamily="34" charset="-122"/>
              </a:rPr>
              <a:t>考点三　 复合句引导词的多用、少用或误用</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1122211" y="3095351"/>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1167493" y="4377800"/>
            <a:ext cx="20270767"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 the cafe, customers will enjoy themselves in the historical environment what is created for them.</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09046" y="6808128"/>
            <a:ext cx="20205470" cy="3418822"/>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086808" y="6630241"/>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that/which</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171809" y="7740738"/>
            <a:ext cx="20205471"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考查定语从句。先行词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environment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在从句中作主语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关系代词用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that/which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that/which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DB49B0B4-8FF0-4C1C-8798-2ADDFFDD6982}"/>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BF1007A1-8F22-40C0-A279-A738C1FF2FD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FBD0425C-E99A-41E6-A91D-C6FC6F0E1EB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95818965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66794" y="2114773"/>
            <a:ext cx="19631874"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One afternoon where I was in primary school, I was walking by the school playground.</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53806" y="4414247"/>
            <a:ext cx="20076909" cy="3687064"/>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466794" y="4414246"/>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538868" y="5524743"/>
            <a:ext cx="19631874"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考查定语从句。先行词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one afternoon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表示时间</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在定语从句中作状语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所以关系词使用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874D378-3EA2-49AD-AB26-396206A0DF90}"/>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AB2F5F9A-71B4-456D-BE07-5CC0F99AC1F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C8FA7812-D0C9-47C9-A95F-CAA58F1CA85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3825906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460" y="2009465"/>
            <a:ext cx="20162240"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games my parents taught me where I was a child turned out to be very useful later in my life.</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47592" y="4599205"/>
            <a:ext cx="20551614" cy="3790132"/>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250480" y="4639146"/>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when</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282861" y="5814338"/>
            <a:ext cx="20551614"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考查时间状语从句。根据后面的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 was a child…”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这是一个时间状语从句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883946D2-8AFF-41CF-80AE-98888DF25CBF}"/>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DF62F69A-0C70-4C7C-BB9C-914925F17E2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78CB3AE8-7718-4B24-9610-AA6995CE17A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5647002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460" y="2114773"/>
            <a:ext cx="20162240" cy="2431691"/>
          </a:xfrm>
          <a:prstGeom prst="rect">
            <a:avLst/>
          </a:prstGeom>
        </p:spPr>
        <p:txBody>
          <a:bodyPr wrap="square">
            <a:spAutoFit/>
          </a:bodyPr>
          <a:lstStyle/>
          <a:p>
            <a:pPr>
              <a:lnSpc>
                <a:spcPct val="150000"/>
              </a:lnSpc>
              <a:spcAft>
                <a:spcPts val="0"/>
              </a:spcAft>
            </a:pP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a:t>
            </a:r>
            <a:r>
              <a:rPr lang="en-US" altLang="zh-CN" sz="54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4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2016·</a:t>
            </a:r>
            <a:r>
              <a:rPr lang="zh-CN" altLang="zh-CN" sz="5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a:t>
            </a:r>
            <a:r>
              <a:rPr lang="en-US" altLang="zh-CN" sz="54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My uncle is the owner of a restaurant close to that I live.</a:t>
            </a:r>
            <a:endParaRPr lang="zh-CN" altLang="zh-CN" sz="1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94884" y="4676942"/>
            <a:ext cx="20191816" cy="3180292"/>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224460" y="4430755"/>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where </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224460" y="5449393"/>
            <a:ext cx="20610015"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考查宾语从句。介词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后面的宾语从句缺少表示地点的状语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引导宾语从句并在从句中作状语。</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2E743A00-0E1F-4AD5-B3EC-74C695578D03}"/>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7925A459-9721-4D1D-95BF-DA51460FA08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5D073C64-2983-4125-B046-75D7AE7FFDB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19846858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80444" y="2213196"/>
            <a:ext cx="20339248" cy="4572983"/>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【易错考点归纳】</a:t>
            </a:r>
          </a:p>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复合句错误主要有三种情况</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状语从句的引导词错误或重复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定语从句关系词的错用或缺失</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名词性从句中连接词的错用或重复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尤其是</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what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that,that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which,where</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的误用。</a:t>
            </a:r>
          </a:p>
        </p:txBody>
      </p:sp>
      <p:grpSp>
        <p:nvGrpSpPr>
          <p:cNvPr id="4" name="组合 3">
            <a:extLst>
              <a:ext uri="{FF2B5EF4-FFF2-40B4-BE49-F238E27FC236}">
                <a16:creationId xmlns:a16="http://schemas.microsoft.com/office/drawing/2014/main" id="{25DF41C5-950A-4E28-A1F8-783D52F716E4}"/>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1B9AD628-9365-4008-91D3-AA7D420B02B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042D1641-DF62-4437-9771-A8BBAFFDC868}"/>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21511504"/>
      </p:ext>
    </p:extLst>
  </p:cSld>
  <p:clrMapOvr>
    <a:masterClrMapping/>
  </p:clrMapOvr>
  <p:transition>
    <p:pull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1528640" y="2179877"/>
            <a:ext cx="20912718" cy="1110497"/>
          </a:xfrm>
          <a:prstGeom prst="rect">
            <a:avLst/>
          </a:prstGeom>
        </p:spPr>
        <p:txBody>
          <a:bodyPr wrap="square">
            <a:spAutoFit/>
          </a:bodyPr>
          <a:lstStyle/>
          <a:p>
            <a:pPr>
              <a:lnSpc>
                <a:spcPct val="150000"/>
              </a:lnSpc>
              <a:spcAft>
                <a:spcPts val="0"/>
              </a:spcAft>
            </a:pPr>
            <a:r>
              <a:rPr lang="zh-CN" altLang="en-US" sz="5000" dirty="0">
                <a:latin typeface="微软雅黑" panose="020B0503020204020204" pitchFamily="34" charset="-122"/>
                <a:ea typeface="微软雅黑" panose="020B0503020204020204" pitchFamily="34" charset="-122"/>
              </a:rPr>
              <a:t>考点四　 特殊句式和功能词误用</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1152451" y="5523889"/>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1197857" y="6534448"/>
            <a:ext cx="20912718" cy="1104213"/>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They were two reasons for the decision.</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93707" y="7810947"/>
            <a:ext cx="21461145" cy="3331471"/>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311630" y="7638661"/>
            <a:ext cx="12558979"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There</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365088" y="8588133"/>
            <a:ext cx="21059310"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there be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句型。句意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做这个决定有两个原因。</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在句子中找不到指代的事物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此处应为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there be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句型。故将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sp>
        <p:nvSpPr>
          <p:cNvPr id="9" name="矩形 8">
            <a:extLst>
              <a:ext uri="{FF2B5EF4-FFF2-40B4-BE49-F238E27FC236}">
                <a16:creationId xmlns:a16="http://schemas.microsoft.com/office/drawing/2014/main" id="{C7231397-D786-4494-963A-2107A13E2A46}"/>
              </a:ext>
            </a:extLst>
          </p:cNvPr>
          <p:cNvSpPr/>
          <p:nvPr/>
        </p:nvSpPr>
        <p:spPr>
          <a:xfrm>
            <a:off x="1152452" y="3327813"/>
            <a:ext cx="20912718" cy="2264659"/>
          </a:xfrm>
          <a:prstGeom prst="rect">
            <a:avLst/>
          </a:prstGeom>
        </p:spPr>
        <p:txBody>
          <a:bodyPr wrap="square">
            <a:spAutoFit/>
          </a:bodyPr>
          <a:lstStyle/>
          <a:p>
            <a:pPr indent="6604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特殊句式包括强调句、倒装句、祈使句等</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功能词是指</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用作形式主语和宾语及小品词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to</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的运用。</a:t>
            </a:r>
          </a:p>
        </p:txBody>
      </p:sp>
      <p:grpSp>
        <p:nvGrpSpPr>
          <p:cNvPr id="12" name="组合 11">
            <a:extLst>
              <a:ext uri="{FF2B5EF4-FFF2-40B4-BE49-F238E27FC236}">
                <a16:creationId xmlns:a16="http://schemas.microsoft.com/office/drawing/2014/main" id="{F2DFDCAA-5BFA-466B-9897-D4C6CED4B239}"/>
              </a:ext>
            </a:extLst>
          </p:cNvPr>
          <p:cNvGrpSpPr/>
          <p:nvPr/>
        </p:nvGrpSpPr>
        <p:grpSpPr>
          <a:xfrm>
            <a:off x="1512492" y="1345332"/>
            <a:ext cx="5785908" cy="769441"/>
            <a:chOff x="1512492" y="2497460"/>
            <a:chExt cx="5785908" cy="769441"/>
          </a:xfrm>
        </p:grpSpPr>
        <p:sp>
          <p:nvSpPr>
            <p:cNvPr id="13" name="TextBox 75">
              <a:extLst>
                <a:ext uri="{FF2B5EF4-FFF2-40B4-BE49-F238E27FC236}">
                  <a16:creationId xmlns:a16="http://schemas.microsoft.com/office/drawing/2014/main" id="{755890B5-9114-4C09-9768-01D44A20A78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4" name="图片 13">
              <a:extLst>
                <a:ext uri="{FF2B5EF4-FFF2-40B4-BE49-F238E27FC236}">
                  <a16:creationId xmlns:a16="http://schemas.microsoft.com/office/drawing/2014/main" id="{9CEFEB84-87F0-4929-96EA-B486D288EAA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5693058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97599" y="2009465"/>
            <a:ext cx="19384302"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2.Not only do readers find the book useful, but it also helped Jiang to learn more.</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5699" y="4312153"/>
            <a:ext cx="19863512" cy="4365222"/>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611552" y="4037198"/>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do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did</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739212" y="5174940"/>
            <a:ext cx="19863512"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考查倒装句。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not only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置于句首时应用倒装结构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not only…but also…</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连接两个平行结构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find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help,</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help</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为一般过去时可知助动词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do</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应改为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did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8177B91C-85DD-44C3-AE3C-1213AEBA8DD5}"/>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8F8CE6E7-4014-43F8-9F73-B989039BC5F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0C8469CF-C2C7-4F66-8E16-823097A35BC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23368717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97420" y="2199026"/>
            <a:ext cx="18233096" cy="1104213"/>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3.It was not until I met you before I knew real happiness.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726225" y="3364745"/>
            <a:ext cx="20108250" cy="3944472"/>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733385" y="3433522"/>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before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748998" y="4674302"/>
            <a:ext cx="20085477"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考查强调句。分析句式可知此句是强调句型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“It is/was+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被强调部分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+that/who+</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其他</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before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应改为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2B8E5DF4-CB70-425E-AABF-92F9E130AFFC}"/>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EBD8735D-C259-458D-BB32-825AAA1AFB8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8A6E79D6-1EE1-420F-8E43-E47B907C270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4691356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57147" y="2037174"/>
            <a:ext cx="19524754"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2017·</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instructor kept repeating the words, “Speed up!” “Slow down!” “Turning left!”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57146" y="4565619"/>
            <a:ext cx="19524753" cy="4759828"/>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499862" y="4565618"/>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Turning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Turn</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544695" y="5684996"/>
            <a:ext cx="19524754"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考查平行结构。根据前文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“Speed up!” “Slow down!”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教练的话</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加速</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减速</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左转</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都是祈使句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祈使句以动词原形开头</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Turning</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Turn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322B8B7C-B005-4941-BB52-C5404703F448}"/>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C8429707-1183-4852-A0A2-99B564FC238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ABDCA22E-61D9-41CF-B81E-51C27C0EB03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5997071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80444" y="2130069"/>
            <a:ext cx="20339248" cy="4572983"/>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【易错考点归纳】</a:t>
            </a:r>
          </a:p>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强调句的基本结构以及运用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do/does/did</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对动词的强调</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祈使句和感叹句的基本构成</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倒装句中</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动词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情态动词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助动词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do</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have</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在时态中变化</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④</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句型和</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there</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的混用以及</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的形式功能等。</a:t>
            </a:r>
          </a:p>
        </p:txBody>
      </p:sp>
      <p:grpSp>
        <p:nvGrpSpPr>
          <p:cNvPr id="4" name="组合 3">
            <a:extLst>
              <a:ext uri="{FF2B5EF4-FFF2-40B4-BE49-F238E27FC236}">
                <a16:creationId xmlns:a16="http://schemas.microsoft.com/office/drawing/2014/main" id="{411A3E7E-8190-4471-B52F-F53C64DDCD3F}"/>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430B051-5C8D-40BB-94D3-E9785213034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9217F66E-B3B2-462C-8FEF-D1D7E4EA6B58}"/>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75495536"/>
      </p:ext>
    </p:extLst>
  </p:cSld>
  <p:clrMapOvr>
    <a:masterClrMapping/>
  </p:clrMapOvr>
  <p:transition>
    <p:pull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4892" y="2127167"/>
            <a:ext cx="21153896" cy="9108134"/>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660400">
              <a:lnSpc>
                <a:spcPct val="150000"/>
              </a:lnSpc>
              <a:spcAft>
                <a:spcPts val="0"/>
              </a:spcAft>
            </a:pPr>
            <a:r>
              <a:rPr lang="en-US" altLang="zh-CN" sz="44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44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4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4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44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Since I was a kid, I’ve considered different job I would like to do. First, I wanted to be a fireman, whose uniform looked so coolly. Then, when I was in the five grade, I wanted to be a teacher because I liked my English teacher too much. When I studied chemistry high school, I reconsidered my goal or decided to be a doctor. They were two reasons for the decision. One was that I was amazing at the fact that a sick person could feel much more better after seeing a doctor. And the other is that I wanted to help people in need.</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97118279"/>
      </p:ext>
    </p:extLst>
  </p:cSld>
  <p:clrMapOvr>
    <a:masterClrMapping/>
  </p:clrMapOvr>
  <p:transition>
    <p:pull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99062" y="2003488"/>
            <a:ext cx="21530392" cy="10462615"/>
          </a:xfrm>
          <a:prstGeom prst="rect">
            <a:avLst/>
          </a:prstGeom>
        </p:spPr>
      </p:pic>
      <mc:AlternateContent xmlns:mc="http://schemas.openxmlformats.org/markup-compatibility/2006" xmlns:a14="http://schemas.microsoft.com/office/drawing/2010/main">
        <mc:Choice Requires="a14">
          <p:sp>
            <p:nvSpPr>
              <p:cNvPr id="11" name="矩形 10">
                <a:extLst>
                  <a:ext uri="{FF2B5EF4-FFF2-40B4-BE49-F238E27FC236}">
                    <a16:creationId xmlns:a16="http://schemas.microsoft.com/office/drawing/2014/main" id="{8B9204FA-9E7C-4F61-BA97-DFA5CBCCC003}"/>
                  </a:ext>
                </a:extLst>
              </p:cNvPr>
              <p:cNvSpPr/>
              <p:nvPr/>
            </p:nvSpPr>
            <p:spPr>
              <a:xfrm>
                <a:off x="881741" y="1605538"/>
                <a:ext cx="20810312" cy="11698267"/>
              </a:xfrm>
              <a:prstGeom prst="rect">
                <a:avLst/>
              </a:prstGeom>
            </p:spPr>
            <p:txBody>
              <a:bodyPr wrap="square">
                <a:spAutoFit/>
              </a:bodyPr>
              <a:lstStyle/>
              <a:p>
                <a:pPr indent="355600">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Since I was a kid, I’ve considered different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job</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jobs</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 would like to do. First, I wanted to be a fireman, whose uniform looked so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coolly</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cool</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Then, when I was in the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five</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fifth</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grade, I wanted to be a teacher because I liked my English teacher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too</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very</m:t>
                        </m:r>
                        <m:r>
                          <m:rPr>
                            <m:nor/>
                          </m:rPr>
                          <a:rPr lang="en-US" altLang="zh-CN" sz="440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m:t>/</m:t>
                        </m:r>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so</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much. When I studied chemistry </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in</m:t>
                        </m:r>
                        <m:r>
                          <m:rPr>
                            <m:nor/>
                          </m:rPr>
                          <a:rPr lang="en-US" altLang="zh-CN" sz="440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m:t>/</m:t>
                        </m:r>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at</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high school, I reconsidered my goal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or</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and</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decided to be a doctor.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They</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There</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were two reasons for the decision. One was that I was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amazing</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amazed</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the fact that a sick person could feel much </a:t>
                </a:r>
                <a:r>
                  <a:rPr lang="en-US" altLang="zh-CN" sz="4400" strike="sngStrike"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more </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better after seeing a doctor. And the other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is</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was</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that I wanted to help people in need.</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mc:Choice>
        <mc:Fallback xmlns="">
          <p:sp>
            <p:nvSpPr>
              <p:cNvPr id="11" name="矩形 10">
                <a:extLst>
                  <a:ext uri="{FF2B5EF4-FFF2-40B4-BE49-F238E27FC236}">
                    <a16:creationId xmlns:a16="http://schemas.microsoft.com/office/drawing/2014/main" id="{8B9204FA-9E7C-4F61-BA97-DFA5CBCCC003}"/>
                  </a:ext>
                </a:extLst>
              </p:cNvPr>
              <p:cNvSpPr>
                <a:spLocks noRot="1" noChangeAspect="1" noMove="1" noResize="1" noEditPoints="1" noAdjustHandles="1" noChangeArrowheads="1" noChangeShapeType="1" noTextEdit="1"/>
              </p:cNvSpPr>
              <p:nvPr/>
            </p:nvSpPr>
            <p:spPr>
              <a:xfrm>
                <a:off x="881741" y="1605538"/>
                <a:ext cx="20810312" cy="11698267"/>
              </a:xfrm>
              <a:prstGeom prst="rect">
                <a:avLst/>
              </a:prstGeom>
              <a:blipFill>
                <a:blip r:embed="rId3"/>
                <a:stretch>
                  <a:fillRect l="-1201" r="-1494"/>
                </a:stretch>
              </a:blipFill>
            </p:spPr>
            <p:txBody>
              <a:bodyPr/>
              <a:lstStyle/>
              <a:p>
                <a:r>
                  <a:rPr lang="zh-CN" altLang="en-US">
                    <a:noFill/>
                  </a:rPr>
                  <a:t> </a:t>
                </a:r>
              </a:p>
            </p:txBody>
          </p:sp>
        </mc:Fallback>
      </mc:AlternateContent>
      <p:grpSp>
        <p:nvGrpSpPr>
          <p:cNvPr id="5" name="组合 4">
            <a:extLst>
              <a:ext uri="{FF2B5EF4-FFF2-40B4-BE49-F238E27FC236}">
                <a16:creationId xmlns:a16="http://schemas.microsoft.com/office/drawing/2014/main" id="{34F14523-9CA8-498A-9320-27CFC435ACE1}"/>
              </a:ext>
            </a:extLst>
          </p:cNvPr>
          <p:cNvGrpSpPr/>
          <p:nvPr/>
        </p:nvGrpSpPr>
        <p:grpSpPr>
          <a:xfrm>
            <a:off x="648396" y="970240"/>
            <a:ext cx="5785908" cy="769441"/>
            <a:chOff x="1512492" y="2497460"/>
            <a:chExt cx="5785908" cy="769441"/>
          </a:xfrm>
        </p:grpSpPr>
        <p:sp>
          <p:nvSpPr>
            <p:cNvPr id="6" name="TextBox 75">
              <a:extLst>
                <a:ext uri="{FF2B5EF4-FFF2-40B4-BE49-F238E27FC236}">
                  <a16:creationId xmlns:a16="http://schemas.microsoft.com/office/drawing/2014/main" id="{FB740A77-E1B5-4637-AC9E-A61DAD24DEF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7" name="图片 6">
              <a:extLst>
                <a:ext uri="{FF2B5EF4-FFF2-40B4-BE49-F238E27FC236}">
                  <a16:creationId xmlns:a16="http://schemas.microsoft.com/office/drawing/2014/main" id="{36FC3F1B-EC08-4815-A560-0415A7C256E3}"/>
                </a:ext>
              </a:extLst>
            </p:cNvPr>
            <p:cNvPicPr>
              <a:picLocks noChangeAspect="1"/>
            </p:cNvPicPr>
            <p:nvPr/>
          </p:nvPicPr>
          <p:blipFill>
            <a:blip r:embed="rId4"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1078128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86247" y="2211865"/>
            <a:ext cx="20378264" cy="10024661"/>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547858" y="2031009"/>
            <a:ext cx="20378264" cy="1216063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本文是一篇记叙文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讲述了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随着年龄的变化对未来职业的选择也发生了变化。</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1.job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jobs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考查名词复数。本句中的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different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不同的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后面的名词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job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应该使用复数形式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job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jobs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2.coolly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cool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考查形容词。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looked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是系动词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看起来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后面使用形容词作表语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coolly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cool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3.five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fifth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考查序数词。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在五年级</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有两种表达方式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 the+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序数词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+grade,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或者使用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 Grade 5</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的形式。故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five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fifth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4.too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very/so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考查副词。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too much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太多</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very/so much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非常</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very/so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5" name="组合 4">
            <a:extLst>
              <a:ext uri="{FF2B5EF4-FFF2-40B4-BE49-F238E27FC236}">
                <a16:creationId xmlns:a16="http://schemas.microsoft.com/office/drawing/2014/main" id="{AE1F0124-3831-4285-9EB3-35C26818A159}"/>
              </a:ext>
            </a:extLst>
          </p:cNvPr>
          <p:cNvGrpSpPr/>
          <p:nvPr/>
        </p:nvGrpSpPr>
        <p:grpSpPr>
          <a:xfrm>
            <a:off x="936428" y="1118603"/>
            <a:ext cx="5785908" cy="769441"/>
            <a:chOff x="1512492" y="2497460"/>
            <a:chExt cx="5785908" cy="769441"/>
          </a:xfrm>
        </p:grpSpPr>
        <p:sp>
          <p:nvSpPr>
            <p:cNvPr id="6" name="TextBox 75">
              <a:extLst>
                <a:ext uri="{FF2B5EF4-FFF2-40B4-BE49-F238E27FC236}">
                  <a16:creationId xmlns:a16="http://schemas.microsoft.com/office/drawing/2014/main" id="{ADBFAEB5-6153-4F18-8332-42C45AFBBDF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7" name="图片 6">
              <a:extLst>
                <a:ext uri="{FF2B5EF4-FFF2-40B4-BE49-F238E27FC236}">
                  <a16:creationId xmlns:a16="http://schemas.microsoft.com/office/drawing/2014/main" id="{014F35F1-CB4B-42C0-99FE-431DA057B46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16378779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75465" y="2332773"/>
            <a:ext cx="21818424" cy="7208692"/>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519481" y="2106762"/>
            <a:ext cx="21674408" cy="8097986"/>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high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前面加</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考查介词。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在高中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in/at high school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high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前面加</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6.or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考查连词。本句中的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reconsidered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decided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这两个谓语的动作是递进关系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7.They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考查固定句型。此处应该是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there be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句型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8.amazing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amazed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考查非谓语动词。根据前面的主语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后面应该使用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amazed,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感到惊奇的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5" name="组合 4">
            <a:extLst>
              <a:ext uri="{FF2B5EF4-FFF2-40B4-BE49-F238E27FC236}">
                <a16:creationId xmlns:a16="http://schemas.microsoft.com/office/drawing/2014/main" id="{85593694-F0F8-4E93-AE3D-7274FCE59EDC}"/>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925C2429-24A8-42A3-A30E-57ED6A0BDD4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7" name="图片 6">
              <a:extLst>
                <a:ext uri="{FF2B5EF4-FFF2-40B4-BE49-F238E27FC236}">
                  <a16:creationId xmlns:a16="http://schemas.microsoft.com/office/drawing/2014/main" id="{6B6816E3-F002-4840-B802-081E61A02CA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130218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68476" y="2221539"/>
            <a:ext cx="21818424" cy="4439612"/>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368476" y="2388203"/>
            <a:ext cx="21674408" cy="5050998"/>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9.</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删除</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more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考查形容词比较级。本句中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better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本身已经是比较级</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前面只需要</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much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来修饰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,more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是多余的。故删除</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more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10.is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考查时态。综合分析全文可知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作者在描述过去发生的事情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因此将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5" name="组合 4">
            <a:extLst>
              <a:ext uri="{FF2B5EF4-FFF2-40B4-BE49-F238E27FC236}">
                <a16:creationId xmlns:a16="http://schemas.microsoft.com/office/drawing/2014/main" id="{85593694-F0F8-4E93-AE3D-7274FCE59EDC}"/>
              </a:ext>
            </a:extLst>
          </p:cNvPr>
          <p:cNvGrpSpPr/>
          <p:nvPr/>
        </p:nvGrpSpPr>
        <p:grpSpPr>
          <a:xfrm>
            <a:off x="1368476" y="1175470"/>
            <a:ext cx="5707915" cy="769441"/>
            <a:chOff x="1512492" y="2564959"/>
            <a:chExt cx="5707915" cy="769441"/>
          </a:xfrm>
        </p:grpSpPr>
        <p:sp>
          <p:nvSpPr>
            <p:cNvPr id="6" name="TextBox 75">
              <a:extLst>
                <a:ext uri="{FF2B5EF4-FFF2-40B4-BE49-F238E27FC236}">
                  <a16:creationId xmlns:a16="http://schemas.microsoft.com/office/drawing/2014/main" id="{925C2429-24A8-42A3-A30E-57ED6A0BDD4C}"/>
                </a:ext>
              </a:extLst>
            </p:cNvPr>
            <p:cNvSpPr txBox="1"/>
            <p:nvPr/>
          </p:nvSpPr>
          <p:spPr>
            <a:xfrm>
              <a:off x="2005433" y="2564959"/>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7" name="图片 6">
              <a:extLst>
                <a:ext uri="{FF2B5EF4-FFF2-40B4-BE49-F238E27FC236}">
                  <a16:creationId xmlns:a16="http://schemas.microsoft.com/office/drawing/2014/main" id="{6B6816E3-F002-4840-B802-081E61A02CA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7148177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80444" y="1743269"/>
            <a:ext cx="20001768" cy="10123797"/>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660400">
              <a:lnSpc>
                <a:spcPct val="150000"/>
              </a:lnSpc>
              <a:spcAft>
                <a:spcPts val="0"/>
              </a:spcAft>
            </a:pPr>
            <a:r>
              <a:rPr lang="en-US" altLang="zh-CN" sz="44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44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4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4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44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When I was little, Friday’s night was our family game night. After supper, we would play card games of all sort in the sitting room. As the kid, I loved to watch cartoons, but no matter how many times I asked to watching them, my parents would not to let me. They would say to us that playing card games would help my brain. Still I unwilling to play the games for them sometimes. I didn’t realize how right my parents are until I entered high school. The games my parents taught me where I was a child turned out to be very useful later in my life.</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36E9BABF-A8E0-49A1-B62C-6AD8A2BF5942}"/>
              </a:ext>
            </a:extLst>
          </p:cNvPr>
          <p:cNvGrpSpPr/>
          <p:nvPr/>
        </p:nvGrpSpPr>
        <p:grpSpPr>
          <a:xfrm>
            <a:off x="1368476" y="1175470"/>
            <a:ext cx="5707915" cy="769441"/>
            <a:chOff x="1512492" y="2564959"/>
            <a:chExt cx="5707915" cy="769441"/>
          </a:xfrm>
        </p:grpSpPr>
        <p:sp>
          <p:nvSpPr>
            <p:cNvPr id="5" name="TextBox 75">
              <a:extLst>
                <a:ext uri="{FF2B5EF4-FFF2-40B4-BE49-F238E27FC236}">
                  <a16:creationId xmlns:a16="http://schemas.microsoft.com/office/drawing/2014/main" id="{C0C11A66-352B-48BC-91F5-00276952F1C9}"/>
                </a:ext>
              </a:extLst>
            </p:cNvPr>
            <p:cNvSpPr txBox="1"/>
            <p:nvPr/>
          </p:nvSpPr>
          <p:spPr>
            <a:xfrm>
              <a:off x="2005433" y="2564959"/>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1880D4FC-A421-4C68-9BFA-D0F512296CF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28281415"/>
      </p:ext>
    </p:extLst>
  </p:cSld>
  <p:clrMapOvr>
    <a:masterClrMapping/>
  </p:clrMapOvr>
  <p:transition>
    <p:pull di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96468" y="2147803"/>
            <a:ext cx="21602400" cy="9880645"/>
          </a:xfrm>
          <a:prstGeom prst="rect">
            <a:avLst/>
          </a:prstGeom>
        </p:spPr>
      </p:pic>
      <mc:AlternateContent xmlns:mc="http://schemas.openxmlformats.org/markup-compatibility/2006" xmlns:a14="http://schemas.microsoft.com/office/drawing/2010/main">
        <mc:Choice Requires="a14">
          <p:sp>
            <p:nvSpPr>
              <p:cNvPr id="11" name="矩形 10">
                <a:extLst>
                  <a:ext uri="{FF2B5EF4-FFF2-40B4-BE49-F238E27FC236}">
                    <a16:creationId xmlns:a16="http://schemas.microsoft.com/office/drawing/2014/main" id="{8B9204FA-9E7C-4F61-BA97-DFA5CBCCC003}"/>
                  </a:ext>
                </a:extLst>
              </p:cNvPr>
              <p:cNvSpPr/>
              <p:nvPr/>
            </p:nvSpPr>
            <p:spPr>
              <a:xfrm>
                <a:off x="1152452" y="1743269"/>
                <a:ext cx="21890432" cy="11388502"/>
              </a:xfrm>
              <a:prstGeom prst="rect">
                <a:avLst/>
              </a:prstGeom>
            </p:spPr>
            <p:txBody>
              <a:bodyPr wrap="square">
                <a:spAutoFit/>
              </a:bodyPr>
              <a:lstStyle/>
              <a:p>
                <a:pPr indent="355600">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When I was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little,</a:t>
                </a:r>
                <a:r>
                  <a:rPr lang="en-US" altLang="zh-CN" sz="4400" u="sng" dirty="0" err="1">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Friday’s</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Friday</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night was our family game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night.After</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supper,we</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would play card games of all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sort</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sorts</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in the sitting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room.As</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the</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a</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kid,I</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loved to watch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cartoons,but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no matter how many times I asked to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watching</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watch</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them,my</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parents would not </a:t>
                </a:r>
                <a:r>
                  <a:rPr lang="en-US" altLang="zh-CN" sz="4400" strike="sngStrike"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let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me.They</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would say to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us</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me</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that playing card games would help my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brain.Still</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 </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was</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unwilling to play the games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for</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with</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them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sometimes.I</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didn’t realize how right my parents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are</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were</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until I entered high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school.The</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games my parents taught me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where</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when</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 was a child turned out to be very useful later in my life.</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mc:Choice>
        <mc:Fallback xmlns="">
          <p:sp>
            <p:nvSpPr>
              <p:cNvPr id="11" name="矩形 10">
                <a:extLst>
                  <a:ext uri="{FF2B5EF4-FFF2-40B4-BE49-F238E27FC236}">
                    <a16:creationId xmlns:a16="http://schemas.microsoft.com/office/drawing/2014/main" id="{8B9204FA-9E7C-4F61-BA97-DFA5CBCCC003}"/>
                  </a:ext>
                </a:extLst>
              </p:cNvPr>
              <p:cNvSpPr>
                <a:spLocks noRot="1" noChangeAspect="1" noMove="1" noResize="1" noEditPoints="1" noAdjustHandles="1" noChangeArrowheads="1" noChangeShapeType="1" noTextEdit="1"/>
              </p:cNvSpPr>
              <p:nvPr/>
            </p:nvSpPr>
            <p:spPr>
              <a:xfrm>
                <a:off x="1152452" y="1743269"/>
                <a:ext cx="21890432" cy="11388502"/>
              </a:xfrm>
              <a:prstGeom prst="rect">
                <a:avLst/>
              </a:prstGeom>
              <a:blipFill>
                <a:blip r:embed="rId3"/>
                <a:stretch>
                  <a:fillRect l="-1114"/>
                </a:stretch>
              </a:blipFill>
            </p:spPr>
            <p:txBody>
              <a:bodyPr/>
              <a:lstStyle/>
              <a:p>
                <a:r>
                  <a:rPr lang="zh-CN" altLang="en-US">
                    <a:noFill/>
                  </a:rPr>
                  <a:t> </a:t>
                </a:r>
              </a:p>
            </p:txBody>
          </p:sp>
        </mc:Fallback>
      </mc:AlternateContent>
      <p:grpSp>
        <p:nvGrpSpPr>
          <p:cNvPr id="5" name="组合 4">
            <a:extLst>
              <a:ext uri="{FF2B5EF4-FFF2-40B4-BE49-F238E27FC236}">
                <a16:creationId xmlns:a16="http://schemas.microsoft.com/office/drawing/2014/main" id="{9697B2F8-9E45-4DB4-9D86-B1DE8ABC69D3}"/>
              </a:ext>
            </a:extLst>
          </p:cNvPr>
          <p:cNvGrpSpPr/>
          <p:nvPr/>
        </p:nvGrpSpPr>
        <p:grpSpPr>
          <a:xfrm>
            <a:off x="1368476" y="1175470"/>
            <a:ext cx="5707915" cy="769441"/>
            <a:chOff x="1512492" y="2564959"/>
            <a:chExt cx="5707915" cy="769441"/>
          </a:xfrm>
        </p:grpSpPr>
        <p:sp>
          <p:nvSpPr>
            <p:cNvPr id="6" name="TextBox 75">
              <a:extLst>
                <a:ext uri="{FF2B5EF4-FFF2-40B4-BE49-F238E27FC236}">
                  <a16:creationId xmlns:a16="http://schemas.microsoft.com/office/drawing/2014/main" id="{F23BC82D-0FA0-4FA4-9978-77A7C273ADAB}"/>
                </a:ext>
              </a:extLst>
            </p:cNvPr>
            <p:cNvSpPr txBox="1"/>
            <p:nvPr/>
          </p:nvSpPr>
          <p:spPr>
            <a:xfrm>
              <a:off x="2005433" y="2564959"/>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7" name="图片 6">
              <a:extLst>
                <a:ext uri="{FF2B5EF4-FFF2-40B4-BE49-F238E27FC236}">
                  <a16:creationId xmlns:a16="http://schemas.microsoft.com/office/drawing/2014/main" id="{9FDF3763-6E0E-4ADA-93D0-20639D4A2FEC}"/>
                </a:ext>
              </a:extLst>
            </p:cNvPr>
            <p:cNvPicPr>
              <a:picLocks noChangeAspect="1"/>
            </p:cNvPicPr>
            <p:nvPr/>
          </p:nvPicPr>
          <p:blipFill>
            <a:blip r:embed="rId4"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34612351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80223" y="2136339"/>
            <a:ext cx="21458384" cy="9016549"/>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368476" y="2037179"/>
            <a:ext cx="21458384" cy="10129311"/>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本文是一篇记叙文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主要介绍了作者小的时候</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不理解父母让他玩扑克游戏的原因。作者刚开始不明白这种游戏可以促进他的智力</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但是到后来终于明白父母是对的。</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1.Friday’s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Friday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考查名词。根据句意可知这里指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周五晚上</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Friday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属于无生命的事物</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不需要使用所有格</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Friday’s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Friday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2.sort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sorts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考查名词。根据前面的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all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各种各样的游戏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后面的名词使用复数形式。</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3.the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考查冠词。此处泛指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一个</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表示数量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作为一个小孩</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因此将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5" name="组合 4">
            <a:extLst>
              <a:ext uri="{FF2B5EF4-FFF2-40B4-BE49-F238E27FC236}">
                <a16:creationId xmlns:a16="http://schemas.microsoft.com/office/drawing/2014/main" id="{2F76C2E5-05CC-47D1-903A-6E2CC11CE47C}"/>
              </a:ext>
            </a:extLst>
          </p:cNvPr>
          <p:cNvGrpSpPr/>
          <p:nvPr/>
        </p:nvGrpSpPr>
        <p:grpSpPr>
          <a:xfrm>
            <a:off x="1368476" y="1175470"/>
            <a:ext cx="5707915" cy="769441"/>
            <a:chOff x="1512492" y="2564959"/>
            <a:chExt cx="5707915" cy="769441"/>
          </a:xfrm>
        </p:grpSpPr>
        <p:sp>
          <p:nvSpPr>
            <p:cNvPr id="6" name="TextBox 75">
              <a:extLst>
                <a:ext uri="{FF2B5EF4-FFF2-40B4-BE49-F238E27FC236}">
                  <a16:creationId xmlns:a16="http://schemas.microsoft.com/office/drawing/2014/main" id="{9B05A9B6-BE1A-4685-8ECB-C60250CCBEBD}"/>
                </a:ext>
              </a:extLst>
            </p:cNvPr>
            <p:cNvSpPr txBox="1"/>
            <p:nvPr/>
          </p:nvSpPr>
          <p:spPr>
            <a:xfrm>
              <a:off x="2005433" y="2564959"/>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7" name="图片 6">
              <a:extLst>
                <a:ext uri="{FF2B5EF4-FFF2-40B4-BE49-F238E27FC236}">
                  <a16:creationId xmlns:a16="http://schemas.microsoft.com/office/drawing/2014/main" id="{A9AA23CF-E65B-471C-ADEC-24AE56250F3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1677229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91208" y="2002045"/>
            <a:ext cx="21098344" cy="8097986"/>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458486" y="1965063"/>
            <a:ext cx="20846316" cy="8097986"/>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4.watching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watch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考查不定式。由前面的不定式符号</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可知填原形</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watching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watch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去掉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not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后面的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考查情态动词的用法。情态动词后面跟动词原形</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不能跟不定式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故去掉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6.us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考查代词。根据后面的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help my brain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玩扑克牌游戏有助于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的大脑得到锻炼</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因此这里的意思是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对我说</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7.</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后面加</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unwilling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是一个形容词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前面需要加系动词构成谓语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后面加</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5" name="组合 4">
            <a:extLst>
              <a:ext uri="{FF2B5EF4-FFF2-40B4-BE49-F238E27FC236}">
                <a16:creationId xmlns:a16="http://schemas.microsoft.com/office/drawing/2014/main" id="{36D0B06E-4170-4FDC-AB75-93DDD1AC641A}"/>
              </a:ext>
            </a:extLst>
          </p:cNvPr>
          <p:cNvGrpSpPr/>
          <p:nvPr/>
        </p:nvGrpSpPr>
        <p:grpSpPr>
          <a:xfrm>
            <a:off x="1368476" y="1175470"/>
            <a:ext cx="5707915" cy="769441"/>
            <a:chOff x="1512492" y="2564959"/>
            <a:chExt cx="5707915" cy="769441"/>
          </a:xfrm>
        </p:grpSpPr>
        <p:sp>
          <p:nvSpPr>
            <p:cNvPr id="6" name="TextBox 75">
              <a:extLst>
                <a:ext uri="{FF2B5EF4-FFF2-40B4-BE49-F238E27FC236}">
                  <a16:creationId xmlns:a16="http://schemas.microsoft.com/office/drawing/2014/main" id="{6F9349DA-F432-4376-A5A0-92C2121E0C4C}"/>
                </a:ext>
              </a:extLst>
            </p:cNvPr>
            <p:cNvSpPr txBox="1"/>
            <p:nvPr/>
          </p:nvSpPr>
          <p:spPr>
            <a:xfrm>
              <a:off x="2005433" y="2564959"/>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7" name="图片 6">
              <a:extLst>
                <a:ext uri="{FF2B5EF4-FFF2-40B4-BE49-F238E27FC236}">
                  <a16:creationId xmlns:a16="http://schemas.microsoft.com/office/drawing/2014/main" id="{17687171-498A-403D-B8B2-D07FBC1E9D7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6122356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96468" y="2346976"/>
            <a:ext cx="20378264" cy="6280245"/>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296468" y="2230466"/>
            <a:ext cx="20378264" cy="6066661"/>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8.for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with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考查介词。根据语境</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play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with sb(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和某人一起玩</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with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9.are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考查时态。根据前后时态一致性和全文描述过去的事情可知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10.where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考查时间状语从句。根据后面的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 was a child…”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这是一个时间状语从句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5" name="组合 4">
            <a:extLst>
              <a:ext uri="{FF2B5EF4-FFF2-40B4-BE49-F238E27FC236}">
                <a16:creationId xmlns:a16="http://schemas.microsoft.com/office/drawing/2014/main" id="{3C67331B-46C3-4CB3-B312-332313B759E2}"/>
              </a:ext>
            </a:extLst>
          </p:cNvPr>
          <p:cNvGrpSpPr/>
          <p:nvPr/>
        </p:nvGrpSpPr>
        <p:grpSpPr>
          <a:xfrm>
            <a:off x="1368476" y="1175470"/>
            <a:ext cx="5707915" cy="769441"/>
            <a:chOff x="1512492" y="2564959"/>
            <a:chExt cx="5707915" cy="769441"/>
          </a:xfrm>
        </p:grpSpPr>
        <p:sp>
          <p:nvSpPr>
            <p:cNvPr id="6" name="TextBox 75">
              <a:extLst>
                <a:ext uri="{FF2B5EF4-FFF2-40B4-BE49-F238E27FC236}">
                  <a16:creationId xmlns:a16="http://schemas.microsoft.com/office/drawing/2014/main" id="{C09C2B15-853A-42CF-8F49-1B1D780A11A0}"/>
                </a:ext>
              </a:extLst>
            </p:cNvPr>
            <p:cNvSpPr txBox="1"/>
            <p:nvPr/>
          </p:nvSpPr>
          <p:spPr>
            <a:xfrm>
              <a:off x="2005433" y="2564959"/>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7" name="图片 6">
              <a:extLst>
                <a:ext uri="{FF2B5EF4-FFF2-40B4-BE49-F238E27FC236}">
                  <a16:creationId xmlns:a16="http://schemas.microsoft.com/office/drawing/2014/main" id="{F47FE3C1-56D8-4EDB-AD1A-AC61FA15CAD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13673386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4892" y="2127167"/>
            <a:ext cx="19065664" cy="3412537"/>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Ⅰ.</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单句改错</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1.They offered me coffee and other drinks. We have a good time talking and laughing together.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37402" y="5686241"/>
            <a:ext cx="18577090" cy="3412537"/>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102519" y="5528919"/>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have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had</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
        <p:nvSpPr>
          <p:cNvPr id="14" name="矩形 13">
            <a:extLst>
              <a:ext uri="{FF2B5EF4-FFF2-40B4-BE49-F238E27FC236}">
                <a16:creationId xmlns:a16="http://schemas.microsoft.com/office/drawing/2014/main" id="{BCF03C87-518B-4140-A96B-D0A1C8D6C5B0}"/>
              </a:ext>
            </a:extLst>
          </p:cNvPr>
          <p:cNvSpPr/>
          <p:nvPr/>
        </p:nvSpPr>
        <p:spPr>
          <a:xfrm>
            <a:off x="1006612" y="6735441"/>
            <a:ext cx="19083943"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此处应与前句谓语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offered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的时态保持一致。</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416041642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089286"/>
            <a:ext cx="18362040"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2.Anyone may borrow books, and it cost nothing to borrow them.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75181" y="4582449"/>
            <a:ext cx="18362040" cy="2531060"/>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512492" y="4391327"/>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cost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costs</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500218" y="5786651"/>
            <a:ext cx="9510186" cy="318798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与主语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保持一致。</a:t>
            </a:r>
          </a:p>
          <a:p>
            <a:pPr>
              <a:lnSpc>
                <a:spcPct val="150000"/>
              </a:lnSpc>
              <a:spcAft>
                <a:spcPts val="0"/>
              </a:spcAft>
            </a:pPr>
            <a:endParaRPr lang="zh-CN" altLang="zh-CN" sz="3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C4B08522-AF4C-4CCA-AA3C-F14956429DBB}"/>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CCF97C69-7267-4F34-95B5-F9559BED397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3B2907CE-9CF7-4B85-8653-6403BB33D6F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2882951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6657" y="1980630"/>
            <a:ext cx="19035947"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3.My school is organizing a basketball team and there’s just a chance which I can join it.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07177" y="4252985"/>
            <a:ext cx="19215427" cy="3560293"/>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512492" y="4095402"/>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which</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538327" y="5205899"/>
            <a:ext cx="19035946" cy="5403980"/>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chance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后面的从句是同位语从句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要用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which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3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6074DB91-852B-4448-84A4-1E0694116DC6}"/>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959894CE-F4E4-4944-BCFC-0B13CFEC55F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D4E7B13C-E4CF-4F81-914A-00388A26E12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6586610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80630"/>
            <a:ext cx="18218024"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4.On the way up I was busy taking pictures since the scenery was so beautiful. The time passes quickly.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77267" y="4630155"/>
            <a:ext cx="16669073" cy="3412534"/>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716261" y="4588526"/>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passes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passed</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745836" y="5664475"/>
            <a:ext cx="17984679"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此处应与语境时态</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保持一致。</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5DFE8E1-4AE3-40F7-A512-9CEBE8FAEA49}"/>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BF2C5D56-FF10-41F4-88F7-FA5AEDD2781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BE434C61-3AA0-433F-BE17-58C45E16B72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9920821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6301" y="2155792"/>
            <a:ext cx="20030566"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5.She stopped to look out of the window and find a cloud of smoke coming out of her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neighbour’s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house.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61264" y="4589329"/>
            <a:ext cx="18945316" cy="2503867"/>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486301" y="4414167"/>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find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found</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527926" y="5577862"/>
            <a:ext cx="20362829" cy="4249818"/>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此处应与谓语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stopped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保持时态一致。</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3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06102B68-DA43-4530-B666-168E134B6AF0}"/>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6047E74E-BFFF-4840-9F0D-4BC4F2B5AC1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1A994AFB-B47D-4F8C-B419-BA18A62C3D9C}"/>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60101558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97599" y="2127955"/>
            <a:ext cx="19673077" cy="2431691"/>
          </a:xfrm>
          <a:prstGeom prst="rect">
            <a:avLst/>
          </a:prstGeom>
        </p:spPr>
        <p:txBody>
          <a:bodyPr wrap="square">
            <a:spAutoFit/>
          </a:bodyPr>
          <a:lstStyle/>
          <a:p>
            <a:pPr>
              <a:lnSpc>
                <a:spcPct val="150000"/>
              </a:lnSpc>
              <a:spcAft>
                <a:spcPts val="0"/>
              </a:spcAft>
            </a:pP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6.Bill was standing at the side of the car, talking to two men who was helping him to repair it.</a:t>
            </a:r>
            <a:endParaRPr lang="zh-CN" altLang="zh-CN" sz="1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43092" y="4725453"/>
            <a:ext cx="17971400" cy="2913523"/>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543092" y="4572828"/>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第二个</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was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were</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721908" y="6013078"/>
            <a:ext cx="17432543" cy="3095656"/>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此处应与先行词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two men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的数保持主谓一致。</a:t>
            </a:r>
          </a:p>
          <a:p>
            <a:pPr>
              <a:lnSpc>
                <a:spcPct val="150000"/>
              </a:lnSpc>
              <a:spcAft>
                <a:spcPts val="0"/>
              </a:spcAft>
            </a:pPr>
            <a:endParaRPr lang="zh-CN" altLang="zh-CN" sz="3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804ABBAA-F271-444E-BAF5-07B325BFBC10}"/>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650D58B4-2458-4149-B989-10D5058A769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2221DE7F-D24F-47C2-B24C-C6AFF8B504A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2594415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094451"/>
            <a:ext cx="20004375"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7.Playing football not only makes us grow up tall and strong but also give us a sense of fair play and team spirit.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12492" y="4536045"/>
            <a:ext cx="20004375" cy="2773177"/>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512492" y="4425208"/>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give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gives</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739212" y="5627175"/>
            <a:ext cx="19215440" cy="3095656"/>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主语为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playing football,</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为单数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且此处与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makes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构成平行结构。</a:t>
            </a:r>
          </a:p>
          <a:p>
            <a:pPr>
              <a:lnSpc>
                <a:spcPct val="150000"/>
              </a:lnSpc>
              <a:spcAft>
                <a:spcPts val="0"/>
              </a:spcAft>
            </a:pPr>
            <a:endParaRPr lang="zh-CN" altLang="zh-CN" sz="3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A70947CE-3D14-4722-A599-80CF32455E67}"/>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23F0D7B0-6EEA-4E51-8243-D3CABAED225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80250568-AECE-457D-AF66-935819269B2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89831980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14773"/>
            <a:ext cx="19154128"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8.One evening she told me that something happened when their parents was out.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54333" y="4373148"/>
            <a:ext cx="18492207" cy="2258375"/>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579370" y="4261004"/>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were</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745836" y="5305454"/>
            <a:ext cx="17840663" cy="4249818"/>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此处应与主语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their parents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的数保持一致。 </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3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4730E49F-8B73-4754-A0DE-951116666B90}"/>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53D2843A-2E02-4B0E-B9B5-30E63E69132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B6F0B81A-4B60-46F8-B9B3-6C32A0A7AB5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7997850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094451"/>
            <a:ext cx="19658184"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9.I want to thank you again for have me in your home for the summer holidays.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gn="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58690" y="4405111"/>
            <a:ext cx="9698812" cy="2531059"/>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521209" y="4270565"/>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have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having</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647316" y="5432267"/>
            <a:ext cx="9510186" cy="4249818"/>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介词后接动名词作宾语。 </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3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5A405F0E-87C4-43C6-A1BA-5C8C7F541FE1}"/>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4C400C38-5A45-4ACC-BEAB-9B46A25D847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12776510-5F9C-4E0D-81D2-A071871D0EE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15328050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6836" y="2152808"/>
            <a:ext cx="19323800"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10.The World Health Organization and other organizations are working improve health all over the world.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14657" y="4682987"/>
            <a:ext cx="19495979" cy="2272144"/>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457438" y="4510560"/>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improve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前加</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516452" y="5734413"/>
            <a:ext cx="9510186"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不定式在此处表示目的。</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C690FD3B-63DE-4C69-AB34-BCC9962F2FD1}"/>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099D03B9-16B2-4879-B1F5-92BED71DE60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CA52EB38-8EEE-438C-A616-FF6E88D8770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8807801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48396" y="1916360"/>
            <a:ext cx="21962440" cy="10129311"/>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Ⅱ.</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短文改错</a:t>
            </a:r>
          </a:p>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129</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保持健康　文体</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说明文</a:t>
            </a:r>
          </a:p>
          <a:p>
            <a:pPr indent="6604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It’s true that everyone want to be in good health. I’m very glad to give you some advices on how to keep healthy.</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6604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First of all, we need to keep a healthy and balance diet. Various kinds of foods can provide us for different nutrients which our bodies need. Secondly, we should also take exercise regular. As the saying goes, life lies of movement. Thirdly, we ought to get enough rest and sleep. Have you hear that early to bed and early to rise makes a man healthy, wealthy and wise? Last but not least,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CF7E2EDC-66E9-44B9-8CC5-AED7EE24305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FE82CCD3-9922-4C29-AC03-099A23BF74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85992D6B-E880-4DD9-95AC-CFB9D2777C98}"/>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2109462"/>
      </p:ext>
    </p:extLst>
  </p:cSld>
  <p:clrMapOvr>
    <a:masterClrMapping/>
  </p:clrMapOvr>
  <p:transition>
    <p:pull dir="d"/>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460" y="2125269"/>
            <a:ext cx="21962440" cy="301967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we’d better to keep a healthy mind. That is to say, we should look at everything in a positive way.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6604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Don’t forget to laugh much and cry less. You know, laughter is best medicine.</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1ADB5E7B-EF9E-4D60-91AA-B48EB342B670}"/>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F70AC4B3-F615-447D-912F-9F2F441229E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1D3EC0FE-1BDB-4799-B4F1-4DEB237BEFB2}"/>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10486570"/>
      </p:ext>
    </p:extLst>
  </p:cSld>
  <p:clrMapOvr>
    <a:masterClrMapping/>
  </p:clrMapOvr>
  <p:transition>
    <p:pull dir="d"/>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91593" y="2284364"/>
            <a:ext cx="20378264" cy="9664620"/>
          </a:xfrm>
          <a:prstGeom prst="rect">
            <a:avLst/>
          </a:prstGeom>
        </p:spPr>
      </p:pic>
      <mc:AlternateContent xmlns:mc="http://schemas.openxmlformats.org/markup-compatibility/2006" xmlns:a14="http://schemas.microsoft.com/office/drawing/2010/main">
        <mc:Choice Requires="a14">
          <p:sp>
            <p:nvSpPr>
              <p:cNvPr id="11" name="矩形 10">
                <a:extLst>
                  <a:ext uri="{FF2B5EF4-FFF2-40B4-BE49-F238E27FC236}">
                    <a16:creationId xmlns:a16="http://schemas.microsoft.com/office/drawing/2014/main" id="{8B9204FA-9E7C-4F61-BA97-DFA5CBCCC003}"/>
                  </a:ext>
                </a:extLst>
              </p:cNvPr>
              <p:cNvSpPr/>
              <p:nvPr/>
            </p:nvSpPr>
            <p:spPr>
              <a:xfrm>
                <a:off x="1512492" y="1910220"/>
                <a:ext cx="20378264" cy="9473876"/>
              </a:xfrm>
              <a:prstGeom prst="rect">
                <a:avLst/>
              </a:prstGeom>
            </p:spPr>
            <p:txBody>
              <a:bodyPr wrap="square">
                <a:spAutoFit/>
              </a:bodyPr>
              <a:lstStyle/>
              <a:p>
                <a:pPr indent="355600">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It’s true that everyone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want</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wants</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to be in good health. I’m very glad to give you some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advices</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advice</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on how to keep healthy.</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First of all, we need to keep a healthy and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balance</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balanced</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diet. Various kinds of foods can provide us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for</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with</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different nutrients which our bodies need. Secondly, we should also take exercise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regular</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regularly</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As the saying goes, life lies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of</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in</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movement. Thirdly, we ought to get enough rest and sleep. Have you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hear</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heard</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that early to bed and early to rise makes a man</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mc:Choice>
        <mc:Fallback xmlns="">
          <p:sp>
            <p:nvSpPr>
              <p:cNvPr id="11" name="矩形 10">
                <a:extLst>
                  <a:ext uri="{FF2B5EF4-FFF2-40B4-BE49-F238E27FC236}">
                    <a16:creationId xmlns:a16="http://schemas.microsoft.com/office/drawing/2014/main" id="{8B9204FA-9E7C-4F61-BA97-DFA5CBCCC003}"/>
                  </a:ext>
                </a:extLst>
              </p:cNvPr>
              <p:cNvSpPr>
                <a:spLocks noRot="1" noChangeAspect="1" noMove="1" noResize="1" noEditPoints="1" noAdjustHandles="1" noChangeArrowheads="1" noChangeShapeType="1" noTextEdit="1"/>
              </p:cNvSpPr>
              <p:nvPr/>
            </p:nvSpPr>
            <p:spPr>
              <a:xfrm>
                <a:off x="1512492" y="1910220"/>
                <a:ext cx="20378264" cy="9473876"/>
              </a:xfrm>
              <a:prstGeom prst="rect">
                <a:avLst/>
              </a:prstGeom>
              <a:blipFill>
                <a:blip r:embed="rId3"/>
                <a:stretch>
                  <a:fillRect l="-1197"/>
                </a:stretch>
              </a:blipFill>
            </p:spPr>
            <p:txBody>
              <a:bodyPr/>
              <a:lstStyle/>
              <a:p>
                <a:r>
                  <a:rPr lang="zh-CN" altLang="en-US">
                    <a:noFill/>
                  </a:rPr>
                  <a:t> </a:t>
                </a:r>
              </a:p>
            </p:txBody>
          </p:sp>
        </mc:Fallback>
      </mc:AlternateContent>
      <p:grpSp>
        <p:nvGrpSpPr>
          <p:cNvPr id="5" name="组合 4">
            <a:extLst>
              <a:ext uri="{FF2B5EF4-FFF2-40B4-BE49-F238E27FC236}">
                <a16:creationId xmlns:a16="http://schemas.microsoft.com/office/drawing/2014/main" id="{92B331F0-AF70-4704-BF8C-F444FDD1CFC1}"/>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2ABAF2E2-3E15-4055-A6A0-F84B6A9750D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7" name="图片 6">
              <a:extLst>
                <a:ext uri="{FF2B5EF4-FFF2-40B4-BE49-F238E27FC236}">
                  <a16:creationId xmlns:a16="http://schemas.microsoft.com/office/drawing/2014/main" id="{B1065281-7121-497A-9E40-105257B0E44E}"/>
                </a:ext>
              </a:extLst>
            </p:cNvPr>
            <p:cNvPicPr>
              <a:picLocks noChangeAspect="1"/>
            </p:cNvPicPr>
            <p:nvPr/>
          </p:nvPicPr>
          <p:blipFill>
            <a:blip r:embed="rId4"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4745600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12492" y="2364610"/>
            <a:ext cx="20378264" cy="4552050"/>
          </a:xfrm>
          <a:prstGeom prst="rect">
            <a:avLst/>
          </a:prstGeom>
        </p:spPr>
      </p:pic>
      <mc:AlternateContent xmlns:mc="http://schemas.openxmlformats.org/markup-compatibility/2006" xmlns:a14="http://schemas.microsoft.com/office/drawing/2010/main">
        <mc:Choice Requires="a14">
          <p:sp>
            <p:nvSpPr>
              <p:cNvPr id="11" name="矩形 10">
                <a:extLst>
                  <a:ext uri="{FF2B5EF4-FFF2-40B4-BE49-F238E27FC236}">
                    <a16:creationId xmlns:a16="http://schemas.microsoft.com/office/drawing/2014/main" id="{8B9204FA-9E7C-4F61-BA97-DFA5CBCCC003}"/>
                  </a:ext>
                </a:extLst>
              </p:cNvPr>
              <p:cNvSpPr/>
              <p:nvPr/>
            </p:nvSpPr>
            <p:spPr>
              <a:xfrm>
                <a:off x="1524060" y="2230467"/>
                <a:ext cx="20378264" cy="5357813"/>
              </a:xfrm>
              <a:prstGeom prst="rect">
                <a:avLst/>
              </a:prstGeom>
            </p:spPr>
            <p:txBody>
              <a:bodyPr wrap="square">
                <a:spAutoFit/>
              </a:bodyPr>
              <a:lstStyle/>
              <a:p>
                <a:pPr indent="355600">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healthy, wealthy and wise? Last but not least, we’d better </a:t>
                </a:r>
                <a:r>
                  <a:rPr lang="en-US" altLang="zh-CN" sz="4400" strike="sngStrike"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keep a healthy mind. That is to say, we should look at everything in a positive way.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Don’t forget to laugh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much</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more</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and cry less. You know, laughter is </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the</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best medicine.</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mc:Choice>
        <mc:Fallback xmlns="">
          <p:sp>
            <p:nvSpPr>
              <p:cNvPr id="11" name="矩形 10">
                <a:extLst>
                  <a:ext uri="{FF2B5EF4-FFF2-40B4-BE49-F238E27FC236}">
                    <a16:creationId xmlns:a16="http://schemas.microsoft.com/office/drawing/2014/main" id="{8B9204FA-9E7C-4F61-BA97-DFA5CBCCC003}"/>
                  </a:ext>
                </a:extLst>
              </p:cNvPr>
              <p:cNvSpPr>
                <a:spLocks noRot="1" noChangeAspect="1" noMove="1" noResize="1" noEditPoints="1" noAdjustHandles="1" noChangeArrowheads="1" noChangeShapeType="1" noTextEdit="1"/>
              </p:cNvSpPr>
              <p:nvPr/>
            </p:nvSpPr>
            <p:spPr>
              <a:xfrm>
                <a:off x="1524060" y="2230467"/>
                <a:ext cx="20378264" cy="5357813"/>
              </a:xfrm>
              <a:prstGeom prst="rect">
                <a:avLst/>
              </a:prstGeom>
              <a:blipFill>
                <a:blip r:embed="rId3"/>
                <a:stretch>
                  <a:fillRect l="-1197" r="-1316"/>
                </a:stretch>
              </a:blipFill>
            </p:spPr>
            <p:txBody>
              <a:bodyPr/>
              <a:lstStyle/>
              <a:p>
                <a:r>
                  <a:rPr lang="zh-CN" altLang="en-US">
                    <a:noFill/>
                  </a:rPr>
                  <a:t> </a:t>
                </a:r>
              </a:p>
            </p:txBody>
          </p:sp>
        </mc:Fallback>
      </mc:AlternateContent>
      <p:grpSp>
        <p:nvGrpSpPr>
          <p:cNvPr id="5" name="组合 4">
            <a:extLst>
              <a:ext uri="{FF2B5EF4-FFF2-40B4-BE49-F238E27FC236}">
                <a16:creationId xmlns:a16="http://schemas.microsoft.com/office/drawing/2014/main" id="{8C1C8A7C-1170-40CC-81EF-D98BB8EE98B0}"/>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875706C4-436C-4A0C-8225-F6E1DB50202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7" name="图片 6">
              <a:extLst>
                <a:ext uri="{FF2B5EF4-FFF2-40B4-BE49-F238E27FC236}">
                  <a16:creationId xmlns:a16="http://schemas.microsoft.com/office/drawing/2014/main" id="{4F27488D-ED2F-46B6-831E-43DB5CA69210}"/>
                </a:ext>
              </a:extLst>
            </p:cNvPr>
            <p:cNvPicPr>
              <a:picLocks noChangeAspect="1"/>
            </p:cNvPicPr>
            <p:nvPr/>
          </p:nvPicPr>
          <p:blipFill>
            <a:blip r:embed="rId4"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6211438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80444" y="2114773"/>
            <a:ext cx="21170352" cy="8092472"/>
          </a:xfrm>
          <a:prstGeom prst="rect">
            <a:avLst/>
          </a:prstGeom>
        </p:spPr>
        <p:txBody>
          <a:bodyPr wrap="square">
            <a:spAutoFit/>
          </a:bodyPr>
          <a:lstStyle/>
          <a:p>
            <a:pPr indent="660400"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:130</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:16</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公里徒步　文体</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记叙文</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Life is full of various experiences, some of them are unforgettable. I still remember the hiking experiences with my classmates for 16 km a year ago. That summer day, we set off early in the morning, think it would be a great fun to walk for so long a distance. However, as the weather is getting hotter and hotter, I found their legs heavier and heavier. What’s worse, my feet began bleeding because long time pressing against the shoes. At one point, I</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D7F089E8-94B3-41F9-B43F-28D18DC846F5}"/>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774AE336-EC3C-4E6B-B92D-79D557BBFE5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6232B182-37AE-47C8-8C7A-8A2DF7336D06}"/>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07384280"/>
      </p:ext>
    </p:extLst>
  </p:cSld>
  <p:clrMapOvr>
    <a:masterClrMapping/>
  </p:clrMapOvr>
  <p:transition>
    <p:pull dir="d"/>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87076" y="2130069"/>
            <a:ext cx="21170352" cy="4029821"/>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even wanted to give up. But I managed to dragging the rest of the way to the destination. Though not pleasant, this journey was impressive or rewarding. I have learnt that life is a long journey like this. No matter what happened, we should never give up.</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B8D69150-094C-440C-8266-E965EF5317AA}"/>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C43C5EC7-41BA-41FF-980D-33342ED8038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75E11E8E-4717-4B7A-96CA-D7CC7085677E}"/>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216279865"/>
      </p:ext>
    </p:extLst>
  </p:cSld>
  <p:clrMapOvr>
    <a:masterClrMapping/>
  </p:clrMapOvr>
  <p:transition>
    <p:pull dir="d"/>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3"/>
          <a:stretch>
            <a:fillRect/>
          </a:stretch>
        </p:blipFill>
        <p:spPr>
          <a:xfrm>
            <a:off x="1240206" y="2114773"/>
            <a:ext cx="21010590" cy="8944540"/>
          </a:xfrm>
          <a:prstGeom prst="rect">
            <a:avLst/>
          </a:prstGeom>
        </p:spPr>
      </p:pic>
      <mc:AlternateContent xmlns:mc="http://schemas.openxmlformats.org/markup-compatibility/2006" xmlns:a14="http://schemas.microsoft.com/office/drawing/2010/main">
        <mc:Choice Requires="a14">
          <p:sp>
            <p:nvSpPr>
              <p:cNvPr id="11" name="矩形 10">
                <a:extLst>
                  <a:ext uri="{FF2B5EF4-FFF2-40B4-BE49-F238E27FC236}">
                    <a16:creationId xmlns:a16="http://schemas.microsoft.com/office/drawing/2014/main" id="{8B9204FA-9E7C-4F61-BA97-DFA5CBCCC003}"/>
                  </a:ext>
                </a:extLst>
              </p:cNvPr>
              <p:cNvSpPr/>
              <p:nvPr/>
            </p:nvSpPr>
            <p:spPr>
              <a:xfrm>
                <a:off x="1399967" y="1980630"/>
                <a:ext cx="20850829" cy="11026993"/>
              </a:xfrm>
              <a:prstGeom prst="rect">
                <a:avLst/>
              </a:prstGeom>
            </p:spPr>
            <p:txBody>
              <a:bodyPr wrap="square">
                <a:spAutoFit/>
              </a:bodyPr>
              <a:lstStyle/>
              <a:p>
                <a:pPr indent="355600">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Life is full of various experiences, some of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them</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which</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are unforgettable. I still remember the hiking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experiences</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experience</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with my classmates for 16 km a year ago. That summer day, we set off early in the morning,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think</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thinking</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it would be </a:t>
                </a:r>
                <a:r>
                  <a:rPr lang="en-US" altLang="zh-CN" sz="4400" strike="sngStrike"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great fun to walk for so long a distance. However, as the weather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is</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was</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getting hotter and hotter, I found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their</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my</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legs heavier and heavier. What’s worse, my feet began bleeding because </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of</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long time pressing against the shoes. At one point, I even wanted to give up. But I</a:t>
                </a:r>
                <a:br>
                  <a:rPr lang="en-US" altLang="zh-CN" sz="4400" dirty="0">
                    <a:solidFill>
                      <a:srgbClr val="A50021"/>
                    </a:solidFill>
                    <a:latin typeface="Times New Roman" panose="02020603050405020304" pitchFamily="18" charset="0"/>
                    <a:ea typeface="方正兰亭黑_GBK" panose="02000000000000000000" pitchFamily="2" charset="-122"/>
                  </a:rPr>
                </a:br>
                <a:r>
                  <a:rPr lang="en-US" altLang="zh-CN" sz="4400" dirty="0">
                    <a:solidFill>
                      <a:srgbClr val="A50021"/>
                    </a:solidFill>
                    <a:latin typeface="Times New Roman" panose="02020603050405020304" pitchFamily="18" charset="0"/>
                    <a:ea typeface="方正兰亭黑_GBK" panose="02000000000000000000" pitchFamily="2" charset="-122"/>
                    <a:cs typeface="Times New Roman" panose="02020603050405020304" pitchFamily="18" charset="0"/>
                  </a:rPr>
                  <a:t>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mc:Choice>
        <mc:Fallback xmlns="">
          <p:sp>
            <p:nvSpPr>
              <p:cNvPr id="11" name="矩形 10">
                <a:extLst>
                  <a:ext uri="{FF2B5EF4-FFF2-40B4-BE49-F238E27FC236}">
                    <a16:creationId xmlns:a16="http://schemas.microsoft.com/office/drawing/2014/main" id="{8B9204FA-9E7C-4F61-BA97-DFA5CBCCC003}"/>
                  </a:ext>
                </a:extLst>
              </p:cNvPr>
              <p:cNvSpPr>
                <a:spLocks noRot="1" noChangeAspect="1" noMove="1" noResize="1" noEditPoints="1" noAdjustHandles="1" noChangeArrowheads="1" noChangeShapeType="1" noTextEdit="1"/>
              </p:cNvSpPr>
              <p:nvPr/>
            </p:nvSpPr>
            <p:spPr>
              <a:xfrm>
                <a:off x="1399967" y="1980630"/>
                <a:ext cx="20850829" cy="11026993"/>
              </a:xfrm>
              <a:prstGeom prst="rect">
                <a:avLst/>
              </a:prstGeom>
              <a:blipFill>
                <a:blip r:embed="rId4"/>
                <a:stretch>
                  <a:fillRect l="-1199" r="-2602"/>
                </a:stretch>
              </a:blipFill>
            </p:spPr>
            <p:txBody>
              <a:bodyPr/>
              <a:lstStyle/>
              <a:p>
                <a:r>
                  <a:rPr lang="zh-CN" altLang="en-US">
                    <a:noFill/>
                  </a:rPr>
                  <a:t> </a:t>
                </a:r>
              </a:p>
            </p:txBody>
          </p:sp>
        </mc:Fallback>
      </mc:AlternateContent>
      <p:grpSp>
        <p:nvGrpSpPr>
          <p:cNvPr id="5" name="组合 4">
            <a:extLst>
              <a:ext uri="{FF2B5EF4-FFF2-40B4-BE49-F238E27FC236}">
                <a16:creationId xmlns:a16="http://schemas.microsoft.com/office/drawing/2014/main" id="{BE76231C-275D-47AD-89B6-08752B18CBD7}"/>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70DB81E4-1237-4E69-9E33-AAD943EBC0C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7" name="图片 6">
              <a:extLst>
                <a:ext uri="{FF2B5EF4-FFF2-40B4-BE49-F238E27FC236}">
                  <a16:creationId xmlns:a16="http://schemas.microsoft.com/office/drawing/2014/main" id="{05D98B32-3530-4BAB-968D-EB09DEE7D8C5}"/>
                </a:ext>
              </a:extLst>
            </p:cNvPr>
            <p:cNvPicPr>
              <a:picLocks noChangeAspect="1"/>
            </p:cNvPicPr>
            <p:nvPr/>
          </p:nvPicPr>
          <p:blipFill>
            <a:blip r:embed="rId5"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9532908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3"/>
          <a:stretch>
            <a:fillRect/>
          </a:stretch>
        </p:blipFill>
        <p:spPr>
          <a:xfrm>
            <a:off x="1629288" y="2218948"/>
            <a:ext cx="21010590" cy="5200124"/>
          </a:xfrm>
          <a:prstGeom prst="rect">
            <a:avLst/>
          </a:prstGeom>
        </p:spPr>
      </p:pic>
      <mc:AlternateContent xmlns:mc="http://schemas.openxmlformats.org/markup-compatibility/2006" xmlns:a14="http://schemas.microsoft.com/office/drawing/2010/main">
        <mc:Choice Requires="a14">
          <p:sp>
            <p:nvSpPr>
              <p:cNvPr id="11" name="矩形 10">
                <a:extLst>
                  <a:ext uri="{FF2B5EF4-FFF2-40B4-BE49-F238E27FC236}">
                    <a16:creationId xmlns:a16="http://schemas.microsoft.com/office/drawing/2014/main" id="{8B9204FA-9E7C-4F61-BA97-DFA5CBCCC003}"/>
                  </a:ext>
                </a:extLst>
              </p:cNvPr>
              <p:cNvSpPr/>
              <p:nvPr/>
            </p:nvSpPr>
            <p:spPr>
              <a:xfrm>
                <a:off x="1615991" y="1758652"/>
                <a:ext cx="20850829" cy="8255658"/>
              </a:xfrm>
              <a:prstGeom prst="rect">
                <a:avLst/>
              </a:prstGeom>
            </p:spPr>
            <p:txBody>
              <a:bodyPr wrap="square">
                <a:spAutoFit/>
              </a:bodyPr>
              <a:lstStyle/>
              <a:p>
                <a:pPr indent="355600">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managed to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dragging</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drag</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the rest of the way to the destination. Though not pleasant, this journey was impressive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or</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and</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rewarding, I have learnt that life is a long journey like this. No matter what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happened</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happens</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we should never give up.</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br>
                  <a:rPr lang="en-US" altLang="zh-CN" sz="4400" dirty="0">
                    <a:solidFill>
                      <a:srgbClr val="A50021"/>
                    </a:solidFill>
                    <a:latin typeface="Times New Roman" panose="02020603050405020304" pitchFamily="18" charset="0"/>
                    <a:ea typeface="方正兰亭黑_GBK" panose="02000000000000000000" pitchFamily="2" charset="-122"/>
                  </a:rPr>
                </a:br>
                <a:r>
                  <a:rPr lang="en-US" altLang="zh-CN" sz="4400" dirty="0">
                    <a:solidFill>
                      <a:srgbClr val="A50021"/>
                    </a:solidFill>
                    <a:latin typeface="Times New Roman" panose="02020603050405020304" pitchFamily="18" charset="0"/>
                    <a:ea typeface="方正兰亭黑_GBK" panose="02000000000000000000" pitchFamily="2" charset="-122"/>
                    <a:cs typeface="Times New Roman" panose="02020603050405020304" pitchFamily="18" charset="0"/>
                  </a:rPr>
                  <a:t>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mc:Choice>
        <mc:Fallback xmlns="">
          <p:sp>
            <p:nvSpPr>
              <p:cNvPr id="11" name="矩形 10">
                <a:extLst>
                  <a:ext uri="{FF2B5EF4-FFF2-40B4-BE49-F238E27FC236}">
                    <a16:creationId xmlns:a16="http://schemas.microsoft.com/office/drawing/2014/main" id="{8B9204FA-9E7C-4F61-BA97-DFA5CBCCC003}"/>
                  </a:ext>
                </a:extLst>
              </p:cNvPr>
              <p:cNvSpPr>
                <a:spLocks noRot="1" noChangeAspect="1" noMove="1" noResize="1" noEditPoints="1" noAdjustHandles="1" noChangeArrowheads="1" noChangeShapeType="1" noTextEdit="1"/>
              </p:cNvSpPr>
              <p:nvPr/>
            </p:nvSpPr>
            <p:spPr>
              <a:xfrm>
                <a:off x="1615991" y="1758652"/>
                <a:ext cx="20850829" cy="8255658"/>
              </a:xfrm>
              <a:prstGeom prst="rect">
                <a:avLst/>
              </a:prstGeom>
              <a:blipFill>
                <a:blip r:embed="rId4"/>
                <a:stretch>
                  <a:fillRect l="-1169" r="-1725"/>
                </a:stretch>
              </a:blipFill>
            </p:spPr>
            <p:txBody>
              <a:bodyPr/>
              <a:lstStyle/>
              <a:p>
                <a:r>
                  <a:rPr lang="zh-CN" altLang="en-US">
                    <a:noFill/>
                  </a:rPr>
                  <a:t> </a:t>
                </a:r>
              </a:p>
            </p:txBody>
          </p:sp>
        </mc:Fallback>
      </mc:AlternateContent>
      <p:grpSp>
        <p:nvGrpSpPr>
          <p:cNvPr id="5" name="组合 4">
            <a:extLst>
              <a:ext uri="{FF2B5EF4-FFF2-40B4-BE49-F238E27FC236}">
                <a16:creationId xmlns:a16="http://schemas.microsoft.com/office/drawing/2014/main" id="{69A84889-70A8-4F44-B81E-6C3786FC5452}"/>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32EBBB14-2AC6-48C7-849F-B5AABA0F5B9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7" name="图片 6">
              <a:extLst>
                <a:ext uri="{FF2B5EF4-FFF2-40B4-BE49-F238E27FC236}">
                  <a16:creationId xmlns:a16="http://schemas.microsoft.com/office/drawing/2014/main" id="{D52D9F61-7016-4993-9CA2-9682DDE6C082}"/>
                </a:ext>
              </a:extLst>
            </p:cNvPr>
            <p:cNvPicPr>
              <a:picLocks noChangeAspect="1"/>
            </p:cNvPicPr>
            <p:nvPr/>
          </p:nvPicPr>
          <p:blipFill>
            <a:blip r:embed="rId5"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6597192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4155</TotalTime>
  <Words>4079</Words>
  <Application>Microsoft Office PowerPoint</Application>
  <PresentationFormat>自定义</PresentationFormat>
  <Paragraphs>219</Paragraphs>
  <Slides>53</Slides>
  <Notes>4</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53</vt:i4>
      </vt:variant>
    </vt:vector>
  </HeadingPairs>
  <TitlesOfParts>
    <vt:vector size="62" baseType="lpstr">
      <vt:lpstr>NEU-B4-S92</vt:lpstr>
      <vt:lpstr>方正粗黑宋简体</vt:lpstr>
      <vt:lpstr>华文行楷</vt:lpstr>
      <vt:lpstr>微软雅黑</vt:lpstr>
      <vt:lpstr>Arial</vt:lpstr>
      <vt:lpstr>Calibri</vt:lpstr>
      <vt:lpstr>Cambria Math</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620</cp:revision>
  <dcterms:created xsi:type="dcterms:W3CDTF">2016-01-31T01:38:40Z</dcterms:created>
  <dcterms:modified xsi:type="dcterms:W3CDTF">2019-11-04T07:34:14Z</dcterms:modified>
</cp:coreProperties>
</file>