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handoutMasterIdLst>
    <p:handoutMasterId r:id="rId38"/>
  </p:handoutMasterIdLst>
  <p:sldIdLst>
    <p:sldId id="306" r:id="rId4"/>
    <p:sldId id="309" r:id="rId5"/>
    <p:sldId id="308" r:id="rId6"/>
    <p:sldId id="310" r:id="rId7"/>
    <p:sldId id="311" r:id="rId8"/>
    <p:sldId id="263" r:id="rId9"/>
    <p:sldId id="264" r:id="rId10"/>
    <p:sldId id="272" r:id="rId11"/>
    <p:sldId id="288" r:id="rId12"/>
    <p:sldId id="289" r:id="rId13"/>
    <p:sldId id="278" r:id="rId14"/>
    <p:sldId id="312" r:id="rId15"/>
    <p:sldId id="313" r:id="rId16"/>
    <p:sldId id="327" r:id="rId17"/>
    <p:sldId id="316" r:id="rId18"/>
    <p:sldId id="326" r:id="rId19"/>
    <p:sldId id="314" r:id="rId20"/>
    <p:sldId id="301" r:id="rId21"/>
    <p:sldId id="291" r:id="rId22"/>
    <p:sldId id="281" r:id="rId23"/>
    <p:sldId id="284" r:id="rId24"/>
    <p:sldId id="295" r:id="rId25"/>
    <p:sldId id="296" r:id="rId26"/>
    <p:sldId id="286" r:id="rId27"/>
    <p:sldId id="287" r:id="rId28"/>
    <p:sldId id="317" r:id="rId29"/>
    <p:sldId id="318" r:id="rId30"/>
    <p:sldId id="319" r:id="rId31"/>
    <p:sldId id="320" r:id="rId32"/>
    <p:sldId id="328" r:id="rId33"/>
    <p:sldId id="322" r:id="rId34"/>
    <p:sldId id="323" r:id="rId35"/>
    <p:sldId id="324" r:id="rId36"/>
    <p:sldId id="325" r:id="rId37"/>
  </p:sldIdLst>
  <p:sldSz cx="9144000" cy="6858000" type="screen4x3"/>
  <p:notesSz cx="6858000" cy="9144000"/>
  <p:custDataLst>
    <p:tags r:id="rId4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8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3333FF"/>
    <a:srgbClr val="3333CC"/>
    <a:srgbClr val="006600"/>
    <a:srgbClr val="008000"/>
    <a:srgbClr val="00FF00"/>
    <a:srgbClr val="CCCC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55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2" Type="http://schemas.openxmlformats.org/officeDocument/2006/relationships/tags" Target="tags/tag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28.wmf"/><Relationship Id="rId8" Type="http://schemas.openxmlformats.org/officeDocument/2006/relationships/image" Target="../media/image27.wmf"/><Relationship Id="rId7" Type="http://schemas.openxmlformats.org/officeDocument/2006/relationships/image" Target="../media/image26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1" Type="http://schemas.openxmlformats.org/officeDocument/2006/relationships/image" Target="../media/image30.emf"/><Relationship Id="rId10" Type="http://schemas.openxmlformats.org/officeDocument/2006/relationships/image" Target="../media/image29.wmf"/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duotone>
              <a:schemeClr val="bg2"/>
              <a:srgbClr val="FFF1C1"/>
            </a:duotone>
            <a:lum bright="-10000" contrast="-40000"/>
          </a:blip>
          <a:stretch>
            <a:fillRect/>
          </a:stretch>
        </p:blipFill>
        <p:spPr>
          <a:xfrm>
            <a:off x="1" y="5214950"/>
            <a:ext cx="1472172" cy="16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1470025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1733" y="2759581"/>
            <a:ext cx="6100534" cy="1740989"/>
          </a:xfrm>
        </p:spPr>
        <p:txBody>
          <a:bodyPr/>
          <a:lstStyle>
            <a:lvl1pPr marL="0" indent="0" algn="ctr">
              <a:buNone/>
              <a:defRPr lang="zh-CN" altLang="en-US" dirty="0"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duotone>
              <a:schemeClr val="bg2"/>
              <a:srgbClr val="FFF1C1"/>
            </a:duotone>
            <a:lum bright="-10000" contrast="-30000"/>
          </a:blip>
          <a:stretch>
            <a:fillRect/>
          </a:stretch>
        </p:blipFill>
        <p:spPr>
          <a:xfrm>
            <a:off x="7480636" y="0"/>
            <a:ext cx="1663364" cy="23574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14336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643182"/>
            <a:ext cx="7772400" cy="1500187"/>
          </a:xfrm>
        </p:spPr>
        <p:txBody>
          <a:bodyPr anchor="b"/>
          <a:lstStyle>
            <a:lvl1pPr marL="0" indent="0">
              <a:buNone/>
              <a:defRPr lang="zh-CN" altLang="en-US" sz="2800" smtClean="0">
                <a:effectLst/>
              </a:defRPr>
            </a:lvl1pPr>
            <a:lvl2pPr marL="457200" indent="0">
              <a:buNone/>
              <a:defRPr lang="zh-CN" altLang="en-US" sz="2400" smtClean="0">
                <a:effectLst/>
              </a:defRPr>
            </a:lvl2pPr>
            <a:lvl3pPr marL="914400" indent="0">
              <a:buNone/>
              <a:defRPr lang="zh-CN" altLang="en-US" sz="2000" smtClean="0">
                <a:effectLst/>
              </a:defRPr>
            </a:lvl3pPr>
            <a:lvl4pPr marL="1371600" indent="0">
              <a:buNone/>
              <a:defRPr lang="zh-CN" altLang="en-US" sz="1600" smtClean="0">
                <a:effectLst/>
              </a:defRPr>
            </a:lvl4pPr>
            <a:lvl5pPr marL="1828800" indent="0">
              <a:buNone/>
              <a:defRPr lang="zh-CN" altLang="en-US" sz="1400" dirty="0" smtClean="0">
                <a:effectLst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55199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40799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732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75" y="5357826"/>
            <a:ext cx="8226225" cy="768028"/>
          </a:xfrm>
        </p:spPr>
        <p:txBody>
          <a:bodyPr/>
          <a:lstStyle>
            <a:lvl1pPr algn="ctr">
              <a:defRPr lang="zh-CN" altLang="en-US" sz="3600" b="0" kern="1200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428604"/>
            <a:ext cx="5111750" cy="48577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6" y="1357298"/>
            <a:ext cx="3008313" cy="39290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5298" y="214290"/>
            <a:ext cx="7448602" cy="781052"/>
          </a:xfrm>
        </p:spPr>
        <p:txBody>
          <a:bodyPr/>
          <a:lstStyle>
            <a:lvl1pPr algn="ctr" rtl="0">
              <a:spcBef>
                <a:spcPct val="0"/>
              </a:spcBef>
              <a:buNone/>
              <a:defRPr sz="3600" b="0" kern="1200" spc="5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1015" y="1000108"/>
            <a:ext cx="7452360" cy="5214974"/>
          </a:xfrm>
          <a:prstGeom prst="snip2DiagRect">
            <a:avLst>
              <a:gd name="adj1" fmla="val 0"/>
              <a:gd name="adj2" fmla="val 1794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0" y="6243633"/>
            <a:ext cx="3180375" cy="614367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492875"/>
            <a:ext cx="16764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2286000" y="6492875"/>
            <a:ext cx="2643188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82625" y="5346700"/>
            <a:ext cx="871538" cy="871538"/>
          </a:xfrm>
          <a:prstGeom prst="rtTriangl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>
                <a:latin typeface="Goudy Old Style" panose="02020502050305020303" pitchFamily="18" charset="0"/>
              </a:rPr>
            </a:fld>
            <a:endParaRPr lang="en-US" altLang="zh-CN">
              <a:latin typeface="Goudy Old Style" panose="02020502050305020303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00176"/>
            <a:ext cx="8229600" cy="471490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38"/>
            <a:ext cx="1400156" cy="5940444"/>
          </a:xfrm>
        </p:spPr>
        <p:txBody>
          <a:bodyPr vert="eaVert"/>
          <a:lstStyle>
            <a:lvl1pPr algn="ctr">
              <a:defRPr>
                <a:effectLst>
                  <a:outerShdw dist="50800" dir="18900000" algn="tl" rotWithShape="0">
                    <a:srgbClr val="000000">
                      <a:alpha val="75000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758006" cy="59404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 vert="horz" lIns="45720" tIns="45720" r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2743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31074" name="组合 131073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131075" name="椭圆 131074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1076" name="椭圆 131075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1077" name="椭圆 131076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1078" name="椭圆 131077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1079" name="椭圆 131078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1080" name="椭圆 131079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31081" name="日期占位符 131080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 sz="1000"/>
            </a:lvl1pPr>
          </a:lstStyle>
          <a:p>
            <a:pPr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1082" name="页脚占位符 13108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ctr">
              <a:defRPr sz="1000"/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1083" name="灯片编号占位符 13108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r">
              <a:defRPr sz="1000"/>
            </a:lvl1pPr>
          </a:lstStyle>
          <a:p>
            <a:pPr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1084" name="标题 131083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lvl="0" algn="r">
              <a:buClrTx/>
              <a:buSzTx/>
              <a:buFontTx/>
              <a:defRPr sz="44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31085" name="副标题 131084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r"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1"/>
              </a:buClr>
              <a:buSzTx/>
              <a:buFontTx/>
              <a:buNone/>
              <a:defRPr/>
            </a:lvl4pPr>
            <a:lvl5pPr marL="1828800" lvl="4" indent="0" algn="ctr"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/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5575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lstStyle>
            <a:lvl1pPr algn="r">
              <a:defRPr sz="1200"/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lang="zh-CN" altLang="en-US" sz="4400" kern="1200" spc="50" dirty="0">
          <a:ln w="12700">
            <a:noFill/>
            <a:prstDash val="solid"/>
          </a:ln>
          <a:solidFill>
            <a:srgbClr val="4BC5B9"/>
          </a:solidFill>
          <a:effectLst>
            <a:outerShdw blurRad="38100" dist="20320" dir="27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4BC5B9"/>
          </a:solidFill>
          <a:latin typeface="Footlight MT Light" panose="0204060206030A020304" pitchFamily="18" charset="0"/>
          <a:ea typeface="华文新魏" panose="0201080004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4BC5B9"/>
          </a:solidFill>
          <a:latin typeface="Footlight MT Light" panose="0204060206030A020304" pitchFamily="18" charset="0"/>
          <a:ea typeface="华文新魏" panose="0201080004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4BC5B9"/>
          </a:solidFill>
          <a:latin typeface="Footlight MT Light" panose="0204060206030A020304" pitchFamily="18" charset="0"/>
          <a:ea typeface="华文新魏" panose="0201080004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4BC5B9"/>
          </a:solidFill>
          <a:latin typeface="Footlight MT Light" panose="0204060206030A020304" pitchFamily="18" charset="0"/>
          <a:ea typeface="华文新魏" panose="02010800040101010101" pitchFamily="2" charset="-122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 2" panose="05020102010507070707" pitchFamily="18" charset="2"/>
        <a:buChar char="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 2" panose="05020102010507070707" pitchFamily="18" charset="2"/>
        <a:buChar char="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 2" panose="05020102010507070707" pitchFamily="18" charset="2"/>
        <a:buChar char="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 2" panose="05020102010507070707" pitchFamily="18" charset="2"/>
        <a:buChar char="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 2" panose="05020102010507070707" pitchFamily="18" charset="2"/>
        <a:buChar char="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30050" name="组合 130049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30051" name="椭圆 130050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0052" name="椭圆 130051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0053" name="椭圆 130052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0054" name="椭圆 130053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30055" name="椭圆 130054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lvl="0" algn="ctr" eaLnBrk="1" hangingPunct="1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30056" name="文本占位符 13005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30057" name="日期占位符 13005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eaLnBrk="1" hangingPunct="1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0058" name="页脚占位符 13005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0059" name="灯片编号占位符 13005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0060" name="标题 13005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8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7.x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1.wav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3.wav"/><Relationship Id="rId1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image" Target="../media/image16.w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1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13.png"/><Relationship Id="rId19" Type="http://schemas.openxmlformats.org/officeDocument/2006/relationships/vmlDrawing" Target="../drawings/vmlDrawing3.vml"/><Relationship Id="rId18" Type="http://schemas.openxmlformats.org/officeDocument/2006/relationships/slideLayout" Target="../slideLayouts/slideLayout17.xml"/><Relationship Id="rId17" Type="http://schemas.openxmlformats.org/officeDocument/2006/relationships/audio" Target="../media/audio6.wav"/><Relationship Id="rId16" Type="http://schemas.openxmlformats.org/officeDocument/2006/relationships/audio" Target="../media/audio5.wav"/><Relationship Id="rId15" Type="http://schemas.openxmlformats.org/officeDocument/2006/relationships/audio" Target="../media/audio4.wav"/><Relationship Id="rId14" Type="http://schemas.openxmlformats.org/officeDocument/2006/relationships/image" Target="../media/image19.wmf"/><Relationship Id="rId13" Type="http://schemas.openxmlformats.org/officeDocument/2006/relationships/oleObject" Target="../embeddings/oleObject10.bin"/><Relationship Id="rId12" Type="http://schemas.openxmlformats.org/officeDocument/2006/relationships/image" Target="../media/image18.wmf"/><Relationship Id="rId11" Type="http://schemas.openxmlformats.org/officeDocument/2006/relationships/oleObject" Target="../embeddings/oleObject9.bin"/><Relationship Id="rId10" Type="http://schemas.openxmlformats.org/officeDocument/2006/relationships/image" Target="../media/image17.wmf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5.bin"/><Relationship Id="rId8" Type="http://schemas.openxmlformats.org/officeDocument/2006/relationships/image" Target="../media/image23.w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1.wmf"/><Relationship Id="rId36" Type="http://schemas.openxmlformats.org/officeDocument/2006/relationships/vmlDrawing" Target="../drawings/vmlDrawing4.vml"/><Relationship Id="rId35" Type="http://schemas.openxmlformats.org/officeDocument/2006/relationships/slideLayout" Target="../slideLayouts/slideLayout17.xml"/><Relationship Id="rId34" Type="http://schemas.openxmlformats.org/officeDocument/2006/relationships/image" Target="../media/image30.emf"/><Relationship Id="rId33" Type="http://schemas.openxmlformats.org/officeDocument/2006/relationships/oleObject" Target="../embeddings/oleObject33.bin"/><Relationship Id="rId32" Type="http://schemas.openxmlformats.org/officeDocument/2006/relationships/image" Target="../media/image29.wmf"/><Relationship Id="rId31" Type="http://schemas.openxmlformats.org/officeDocument/2006/relationships/oleObject" Target="../embeddings/oleObject32.bin"/><Relationship Id="rId30" Type="http://schemas.openxmlformats.org/officeDocument/2006/relationships/image" Target="../media/image28.wmf"/><Relationship Id="rId3" Type="http://schemas.openxmlformats.org/officeDocument/2006/relationships/oleObject" Target="../embeddings/oleObject12.bin"/><Relationship Id="rId29" Type="http://schemas.openxmlformats.org/officeDocument/2006/relationships/oleObject" Target="../embeddings/oleObject31.bin"/><Relationship Id="rId28" Type="http://schemas.openxmlformats.org/officeDocument/2006/relationships/image" Target="../media/image27.wmf"/><Relationship Id="rId27" Type="http://schemas.openxmlformats.org/officeDocument/2006/relationships/oleObject" Target="../embeddings/oleObject30.bin"/><Relationship Id="rId26" Type="http://schemas.openxmlformats.org/officeDocument/2006/relationships/image" Target="../media/image26.wmf"/><Relationship Id="rId25" Type="http://schemas.openxmlformats.org/officeDocument/2006/relationships/oleObject" Target="../embeddings/oleObject29.bin"/><Relationship Id="rId24" Type="http://schemas.openxmlformats.org/officeDocument/2006/relationships/oleObject" Target="../embeddings/oleObject28.bin"/><Relationship Id="rId23" Type="http://schemas.openxmlformats.org/officeDocument/2006/relationships/oleObject" Target="../embeddings/oleObject27.bin"/><Relationship Id="rId22" Type="http://schemas.openxmlformats.org/officeDocument/2006/relationships/oleObject" Target="../embeddings/oleObject26.bin"/><Relationship Id="rId21" Type="http://schemas.openxmlformats.org/officeDocument/2006/relationships/oleObject" Target="../embeddings/oleObject25.bin"/><Relationship Id="rId20" Type="http://schemas.openxmlformats.org/officeDocument/2006/relationships/oleObject" Target="../embeddings/oleObject24.bin"/><Relationship Id="rId2" Type="http://schemas.openxmlformats.org/officeDocument/2006/relationships/image" Target="../media/image20.wmf"/><Relationship Id="rId19" Type="http://schemas.openxmlformats.org/officeDocument/2006/relationships/oleObject" Target="../embeddings/oleObject23.bin"/><Relationship Id="rId18" Type="http://schemas.openxmlformats.org/officeDocument/2006/relationships/oleObject" Target="../embeddings/oleObject22.bin"/><Relationship Id="rId17" Type="http://schemas.openxmlformats.org/officeDocument/2006/relationships/oleObject" Target="../embeddings/oleObject21.bin"/><Relationship Id="rId16" Type="http://schemas.openxmlformats.org/officeDocument/2006/relationships/oleObject" Target="../embeddings/oleObject20.bin"/><Relationship Id="rId15" Type="http://schemas.openxmlformats.org/officeDocument/2006/relationships/oleObject" Target="../embeddings/oleObject19.bin"/><Relationship Id="rId14" Type="http://schemas.openxmlformats.org/officeDocument/2006/relationships/oleObject" Target="../embeddings/oleObject18.bin"/><Relationship Id="rId13" Type="http://schemas.openxmlformats.org/officeDocument/2006/relationships/oleObject" Target="../embeddings/oleObject17.bin"/><Relationship Id="rId12" Type="http://schemas.openxmlformats.org/officeDocument/2006/relationships/image" Target="../media/image25.wmf"/><Relationship Id="rId11" Type="http://schemas.openxmlformats.org/officeDocument/2006/relationships/oleObject" Target="../embeddings/oleObject16.bin"/><Relationship Id="rId10" Type="http://schemas.openxmlformats.org/officeDocument/2006/relationships/image" Target="../media/image24.wmf"/><Relationship Id="rId1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4.wav"/><Relationship Id="rId1" Type="http://schemas.openxmlformats.org/officeDocument/2006/relationships/image" Target="../media/image31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32.png"/><Relationship Id="rId1" Type="http://schemas.openxmlformats.org/officeDocument/2006/relationships/oleObject" Target="../embeddings/oleObject34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33.png"/><Relationship Id="rId1" Type="http://schemas.openxmlformats.org/officeDocument/2006/relationships/oleObject" Target="../embeddings/oleObject35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7.bin"/><Relationship Id="rId2" Type="http://schemas.openxmlformats.org/officeDocument/2006/relationships/image" Target="../media/image35.wmf"/><Relationship Id="rId1" Type="http://schemas.openxmlformats.org/officeDocument/2006/relationships/oleObject" Target="../embeddings/oleObject36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37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WordArt 4"/>
          <p:cNvSpPr>
            <a:spLocks noTextEdit="1"/>
          </p:cNvSpPr>
          <p:nvPr/>
        </p:nvSpPr>
        <p:spPr>
          <a:xfrm>
            <a:off x="1042988" y="1916113"/>
            <a:ext cx="6840537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06"/>
              </a:avLst>
            </a:prstTxWarp>
            <a:normAutofit/>
          </a:bodyPr>
          <a:p>
            <a:pPr algn="ctr"/>
            <a:r>
              <a:rPr lang="zh-CN" altLang="en-US" sz="360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二次函数复习课</a:t>
            </a:r>
            <a:endParaRPr lang="zh-CN" altLang="en-US" sz="360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"/>
          <p:cNvSpPr/>
          <p:nvPr/>
        </p:nvSpPr>
        <p:spPr>
          <a:xfrm>
            <a:off x="3114675" y="25860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3187" name="Text Box 3"/>
          <p:cNvSpPr txBox="1"/>
          <p:nvPr/>
        </p:nvSpPr>
        <p:spPr>
          <a:xfrm>
            <a:off x="252413" y="476250"/>
            <a:ext cx="8856662" cy="3441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二次函数的定义：　　　　　　　　　</a:t>
            </a:r>
            <a:r>
              <a:rPr lang="zh-CN" altLang="en-US" sz="4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 　　　　　　　　　</a:t>
            </a:r>
            <a:endParaRPr lang="zh-CN" altLang="en-US" sz="44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　　形如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y=ax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+bx+c </a:t>
            </a:r>
            <a:r>
              <a:rPr lang="en-US" altLang="zh-CN" sz="4400" b="1">
                <a:solidFill>
                  <a:srgbClr val="FFFF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en-US" altLang="zh-CN" sz="4400" b="1" err="1">
                <a:solidFill>
                  <a:srgbClr val="FFFF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a,b,c</a:t>
            </a:r>
            <a:r>
              <a:rPr lang="zh-CN" altLang="en-US" sz="4400" b="1" dirty="0">
                <a:solidFill>
                  <a:srgbClr val="FFFF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是常数，</a:t>
            </a:r>
            <a:r>
              <a:rPr lang="en-US" altLang="zh-CN" sz="4400" b="1">
                <a:solidFill>
                  <a:srgbClr val="FFFF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a≠0)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4400" b="1" dirty="0">
                <a:solidFill>
                  <a:srgbClr val="FF505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的函数叫做二次函数</a:t>
            </a:r>
            <a:endParaRPr lang="zh-CN" altLang="en-US" sz="4400" b="1" dirty="0">
              <a:solidFill>
                <a:srgbClr val="FF505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4400" b="1">
              <a:solidFill>
                <a:srgbClr val="FF505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3189" name="Text Box 5"/>
          <p:cNvSpPr txBox="1"/>
          <p:nvPr/>
        </p:nvSpPr>
        <p:spPr>
          <a:xfrm>
            <a:off x="323850" y="3068638"/>
            <a:ext cx="74866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想一想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: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函数的自变量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x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是否可以取任何值呢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?</a:t>
            </a:r>
            <a:endParaRPr lang="en-US" altLang="zh-CN" sz="32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93190" name="Text Box 6"/>
          <p:cNvSpPr txBox="1"/>
          <p:nvPr/>
        </p:nvSpPr>
        <p:spPr>
          <a:xfrm>
            <a:off x="468313" y="4581525"/>
            <a:ext cx="7993062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1" charset="-122"/>
              </a:rPr>
              <a:t>注意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楷体_GB2312" pitchFamily="1" charset="-122"/>
              </a:rPr>
              <a:t>: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当二次函数表示某个实际问题时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还必须根据题意确定自变量的取值范围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楷体_GB2312" pitchFamily="1" charset="-122"/>
              </a:rPr>
              <a:t>.</a:t>
            </a:r>
            <a:endParaRPr lang="en-US" altLang="zh-CN" sz="3200" b="1">
              <a:solidFill>
                <a:schemeClr val="tx2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9" grpId="0"/>
      <p:bldP spid="931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5613" y="493713"/>
            <a:ext cx="7812087" cy="1073150"/>
          </a:xfrm>
          <a:ln/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50" normalizeH="0" baseline="0" noProof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文鼎中行书简" pitchFamily="49" charset="-122"/>
                <a:cs typeface="+mj-cs"/>
              </a:rPr>
              <a:t>二次函数的一般形式</a:t>
            </a:r>
            <a:endParaRPr kumimoji="0" lang="zh-CN" altLang="en-US" sz="4400" b="0" i="0" u="none" strike="noStrike" kern="1200" cap="none" spc="50" normalizeH="0" baseline="0" noProof="0">
              <a:ln w="12700">
                <a:noFill/>
                <a:prstDash val="solid"/>
              </a:ln>
              <a:solidFill>
                <a:schemeClr val="accent4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文鼎中行书简" pitchFamily="49" charset="-122"/>
              <a:cs typeface="+mj-cs"/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idx="4294967295"/>
          </p:nvPr>
        </p:nvSpPr>
        <p:spPr>
          <a:xfrm>
            <a:off x="107950" y="1412875"/>
            <a:ext cx="9072563" cy="4824413"/>
          </a:xfrm>
          <a:ln/>
        </p:spPr>
        <p:txBody>
          <a:bodyPr vert="horz" wrap="square" lIns="91440" tIns="45720" rIns="91440" bIns="45720" anchor="t" anchorCtr="0"/>
          <a:p>
            <a:pPr>
              <a:lnSpc>
                <a:spcPct val="90000"/>
              </a:lnSpc>
            </a:pPr>
            <a:r>
              <a:rPr lang="en-US" altLang="zh-CN" sz="3600" b="1">
                <a:latin typeface="Comic Sans MS" panose="030F0702030302020204" pitchFamily="66" charset="0"/>
                <a:ea typeface="楷体_GB2312" pitchFamily="1" charset="-122"/>
              </a:rPr>
              <a:t> </a:t>
            </a:r>
            <a:r>
              <a:rPr lang="zh-CN" altLang="en-US" sz="3600" b="1" dirty="0">
                <a:latin typeface="Comic Sans MS" panose="030F0702030302020204" pitchFamily="66" charset="0"/>
                <a:ea typeface="楷体_GB2312" pitchFamily="1" charset="-122"/>
              </a:rPr>
              <a:t>函数</a:t>
            </a:r>
            <a:r>
              <a:rPr lang="en-US" altLang="zh-CN" sz="3600" b="1">
                <a:latin typeface="Comic Sans MS" panose="030F0702030302020204" pitchFamily="66" charset="0"/>
                <a:ea typeface="楷体_GB2312" pitchFamily="1" charset="-122"/>
              </a:rPr>
              <a:t>y</a:t>
            </a:r>
            <a:r>
              <a:rPr lang="zh-CN" altLang="en-US" sz="36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600" b="1">
                <a:latin typeface="Comic Sans MS" panose="030F0702030302020204" pitchFamily="66" charset="0"/>
                <a:ea typeface="楷体_GB2312" pitchFamily="1" charset="-122"/>
              </a:rPr>
              <a:t>ax</a:t>
            </a:r>
            <a:r>
              <a:rPr lang="en-US" altLang="zh-CN" sz="3600" b="1" baseline="30000">
                <a:latin typeface="Comic Sans MS" panose="030F0702030302020204" pitchFamily="66" charset="0"/>
                <a:ea typeface="楷体_GB2312" pitchFamily="1" charset="-122"/>
              </a:rPr>
              <a:t>2</a:t>
            </a:r>
            <a:r>
              <a:rPr lang="zh-CN" altLang="en-US" sz="3600" b="1" dirty="0">
                <a:latin typeface="Comic Sans MS" panose="030F0702030302020204" pitchFamily="66" charset="0"/>
                <a:ea typeface="楷体_GB2312" pitchFamily="1" charset="-122"/>
              </a:rPr>
              <a:t>＋</a:t>
            </a:r>
            <a:r>
              <a:rPr lang="en-US" altLang="zh-CN" sz="3600" b="1" err="1">
                <a:latin typeface="Comic Sans MS" panose="030F0702030302020204" pitchFamily="66" charset="0"/>
                <a:ea typeface="楷体_GB2312" pitchFamily="1" charset="-122"/>
              </a:rPr>
              <a:t>bx</a:t>
            </a:r>
            <a:r>
              <a:rPr lang="zh-CN" altLang="en-US" sz="3600" b="1" dirty="0">
                <a:latin typeface="Comic Sans MS" panose="030F0702030302020204" pitchFamily="66" charset="0"/>
                <a:ea typeface="楷体_GB2312" pitchFamily="1" charset="-122"/>
              </a:rPr>
              <a:t>＋</a:t>
            </a:r>
            <a:r>
              <a:rPr lang="en-US" altLang="zh-CN" sz="3600" b="1">
                <a:latin typeface="Comic Sans MS" panose="030F0702030302020204" pitchFamily="66" charset="0"/>
                <a:ea typeface="楷体_GB2312" pitchFamily="1" charset="-122"/>
              </a:rPr>
              <a:t>c</a:t>
            </a:r>
            <a:endParaRPr lang="en-US" altLang="zh-CN" sz="3600" b="1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其中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a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、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b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、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c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是常数</a:t>
            </a:r>
            <a:endParaRPr lang="zh-CN" altLang="en-US" sz="3200" b="1" dirty="0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切记：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a≠0</a:t>
            </a:r>
            <a:endParaRPr lang="en-US" altLang="zh-CN" sz="3200" b="1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右边一个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x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的二次多项式（不能是分式或根式）</a:t>
            </a:r>
            <a:endParaRPr lang="zh-CN" altLang="en-US" sz="3200" b="1" dirty="0">
              <a:latin typeface="Comic Sans MS" panose="030F0702030302020204" pitchFamily="66" charset="0"/>
              <a:ea typeface="楷体_GB2312" pitchFamily="1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Comic Sans MS" panose="030F0702030302020204" pitchFamily="66" charset="0"/>
                <a:ea typeface="楷体_GB2312" pitchFamily="1" charset="-122"/>
              </a:rPr>
              <a:t>二次函数的特殊形式：</a:t>
            </a:r>
            <a:endParaRPr lang="zh-CN" altLang="en-US" sz="3600" b="1" dirty="0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当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b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0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时， 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y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ax</a:t>
            </a:r>
            <a:r>
              <a:rPr lang="en-US" altLang="zh-CN" sz="3200" b="1" baseline="30000">
                <a:latin typeface="Comic Sans MS" panose="030F0702030302020204" pitchFamily="66" charset="0"/>
                <a:ea typeface="楷体_GB2312" pitchFamily="1" charset="-122"/>
              </a:rPr>
              <a:t>2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＋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c</a:t>
            </a:r>
            <a:endParaRPr lang="en-US" altLang="zh-CN" sz="3200" b="1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当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c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0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时， 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y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ax</a:t>
            </a:r>
            <a:r>
              <a:rPr lang="en-US" altLang="zh-CN" sz="3200" b="1" baseline="30000">
                <a:latin typeface="Comic Sans MS" panose="030F0702030302020204" pitchFamily="66" charset="0"/>
                <a:ea typeface="楷体_GB2312" pitchFamily="1" charset="-122"/>
              </a:rPr>
              <a:t>2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＋</a:t>
            </a:r>
            <a:r>
              <a:rPr lang="en-US" altLang="zh-CN" sz="3200" b="1" err="1">
                <a:latin typeface="Comic Sans MS" panose="030F0702030302020204" pitchFamily="66" charset="0"/>
                <a:ea typeface="楷体_GB2312" pitchFamily="1" charset="-122"/>
              </a:rPr>
              <a:t>bx</a:t>
            </a:r>
            <a:endParaRPr lang="en-US" altLang="zh-CN" sz="3200" b="1">
              <a:latin typeface="Comic Sans MS" panose="030F0702030302020204" pitchFamily="66" charset="0"/>
              <a:ea typeface="楷体_GB2312" pitchFamily="1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当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b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0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，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c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0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时， 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y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1" charset="-122"/>
              </a:rPr>
              <a:t>＝</a:t>
            </a:r>
            <a:r>
              <a:rPr lang="en-US" altLang="zh-CN" sz="3200" b="1">
                <a:latin typeface="Comic Sans MS" panose="030F0702030302020204" pitchFamily="66" charset="0"/>
                <a:ea typeface="楷体_GB2312" pitchFamily="1" charset="-122"/>
              </a:rPr>
              <a:t>ax</a:t>
            </a:r>
            <a:r>
              <a:rPr lang="en-US" altLang="zh-CN" sz="3200" b="1" baseline="30000">
                <a:latin typeface="Comic Sans MS" panose="030F0702030302020204" pitchFamily="66" charset="0"/>
                <a:ea typeface="楷体_GB2312" pitchFamily="1" charset="-122"/>
              </a:rPr>
              <a:t>2</a:t>
            </a:r>
            <a:endParaRPr lang="en-US" altLang="zh-CN" sz="3200" b="1">
              <a:latin typeface="Comic Sans MS" panose="030F0702030302020204" pitchFamily="66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14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63">
                                            <p:txEl>
                                              <p:charRg st="14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25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163">
                                            <p:txEl>
                                              <p:charRg st="25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32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163">
                                            <p:txEl>
                                              <p:charRg st="32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54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163">
                                            <p:txEl>
                                              <p:charRg st="54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2163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80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2163">
                                            <p:txEl>
                                              <p:charRg st="80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charRg st="96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2163">
                                            <p:txEl>
                                              <p:charRg st="96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ldLvl="2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/>
        </p:nvSpPr>
        <p:spPr>
          <a:xfrm>
            <a:off x="0" y="914400"/>
            <a:ext cx="9144000" cy="9144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  <a:buChar char="w"/>
            </a:pPr>
            <a:endParaRPr lang="zh-CN" altLang="zh-CN" sz="2800" dirty="0">
              <a:solidFill>
                <a:srgbClr val="0033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669925" y="5888038"/>
            <a:ext cx="1841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eaLnBrk="0" hangingPunct="0"/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94212" name="Text Box 4"/>
          <p:cNvSpPr txBox="1"/>
          <p:nvPr/>
        </p:nvSpPr>
        <p:spPr>
          <a:xfrm>
            <a:off x="1143000" y="457200"/>
            <a:ext cx="2879725" cy="719138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 w="3810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400" b="1" dirty="0">
                <a:solidFill>
                  <a:srgbClr val="CCFF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知识运用</a:t>
            </a:r>
            <a:endParaRPr lang="zh-CN" altLang="en-US" sz="4400" b="1" dirty="0">
              <a:solidFill>
                <a:srgbClr val="CCFF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1447800" y="2133600"/>
            <a:ext cx="723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ahoma" panose="020B0604030504040204" pitchFamily="34" charset="0"/>
            </a:endParaRPr>
          </a:p>
        </p:txBody>
      </p:sp>
      <p:sp>
        <p:nvSpPr>
          <p:cNvPr id="94214" name="Text Box 6"/>
          <p:cNvSpPr txBox="1"/>
          <p:nvPr/>
        </p:nvSpPr>
        <p:spPr>
          <a:xfrm>
            <a:off x="827088" y="1484313"/>
            <a:ext cx="8763000" cy="3598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   </a:t>
            </a:r>
            <a:endParaRPr lang="en-US" altLang="zh-CN" sz="3200" b="1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下列函数中，哪些是二次函数？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(1)y=3x-1                    (2)y=3x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endParaRPr lang="en-US" altLang="zh-CN" sz="3200" b="1" baseline="30000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   (3)y=3x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+2x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2                     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(4)y=2x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-2x+1</a:t>
            </a:r>
            <a:endParaRPr lang="en-US" altLang="zh-CN" sz="3200" b="1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   (5)y=x</a:t>
            </a:r>
            <a:r>
              <a:rPr lang="en-US" altLang="zh-CN" sz="3600" b="1"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en-US" altLang="zh-CN" sz="36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2 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+x                   (6)y=x</a:t>
            </a:r>
            <a:r>
              <a:rPr lang="en-US" altLang="zh-CN" sz="3200" b="1" baseline="30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-x(1+x)</a:t>
            </a:r>
            <a:endParaRPr lang="en-US" altLang="zh-CN" sz="3200" b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 animBg="1"/>
      <p:bldP spid="942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8" name="Group 2"/>
          <p:cNvGrpSpPr/>
          <p:nvPr/>
        </p:nvGrpSpPr>
        <p:grpSpPr>
          <a:xfrm>
            <a:off x="7019925" y="4437063"/>
            <a:ext cx="2362200" cy="1917700"/>
            <a:chOff x="4272" y="2832"/>
            <a:chExt cx="1488" cy="1208"/>
          </a:xfrm>
        </p:grpSpPr>
        <p:pic>
          <p:nvPicPr>
            <p:cNvPr id="19469" name="Picture 3" descr="2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272" y="2832"/>
              <a:ext cx="1488" cy="11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70" name="Text Box 4"/>
            <p:cNvSpPr txBox="1"/>
            <p:nvPr/>
          </p:nvSpPr>
          <p:spPr>
            <a:xfrm>
              <a:off x="4560" y="3292"/>
              <a:ext cx="816" cy="748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zh-CN" altLang="en-US" sz="2400" dirty="0">
                  <a:solidFill>
                    <a:srgbClr val="FF0066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驶向胜利的彼岸</a:t>
              </a:r>
              <a:endParaRPr lang="zh-CN" altLang="en-US" sz="2400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pic>
        <p:nvPicPr>
          <p:cNvPr id="19459" name="Picture 5" descr="右开门箭头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0663" y="6400800"/>
            <a:ext cx="388937" cy="37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Picture 6" descr="左开门箭头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0" y="6400800"/>
            <a:ext cx="388938" cy="377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61" name="Group 7"/>
          <p:cNvGrpSpPr/>
          <p:nvPr/>
        </p:nvGrpSpPr>
        <p:grpSpPr>
          <a:xfrm>
            <a:off x="757238" y="1606550"/>
            <a:ext cx="9144000" cy="1827213"/>
            <a:chOff x="0" y="649"/>
            <a:chExt cx="5760" cy="1151"/>
          </a:xfrm>
        </p:grpSpPr>
        <p:sp>
          <p:nvSpPr>
            <p:cNvPr id="19467" name="Text Box 8"/>
            <p:cNvSpPr txBox="1"/>
            <p:nvPr/>
          </p:nvSpPr>
          <p:spPr>
            <a:xfrm>
              <a:off x="0" y="935"/>
              <a:ext cx="5760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Times New Roman" panose="02020603050405020304" pitchFamily="18" charset="0"/>
                </a:rPr>
                <a:t>当</a:t>
              </a:r>
              <a:r>
                <a:rPr lang="en-US" altLang="zh-CN" sz="3200" b="1">
                  <a:latin typeface="Times New Roman" panose="02020603050405020304" pitchFamily="18" charset="0"/>
                  <a:ea typeface="隶书" panose="02010509060101010101" pitchFamily="49" charset="-122"/>
                </a:rPr>
                <a:t>m</a:t>
              </a:r>
              <a:r>
                <a:rPr lang="zh-CN" altLang="en-US" sz="32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取何值时，函数是</a:t>
              </a:r>
              <a:r>
                <a:rPr lang="en-US" altLang="zh-CN" sz="3200" b="1">
                  <a:latin typeface="Times New Roman" panose="02020603050405020304" pitchFamily="18" charset="0"/>
                  <a:ea typeface="隶书" panose="02010509060101010101" pitchFamily="49" charset="-122"/>
                </a:rPr>
                <a:t>y= (m+2)x                </a:t>
              </a:r>
              <a:endParaRPr lang="en-US" altLang="zh-CN" sz="3200" b="1">
                <a:latin typeface="Times New Roman" panose="02020603050405020304" pitchFamily="18" charset="0"/>
                <a:ea typeface="隶书" panose="020105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分别 是一次函数？ 反比例函数？                              </a:t>
              </a:r>
              <a:endPara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graphicFrame>
          <p:nvGraphicFramePr>
            <p:cNvPr id="19468" name="Object 9"/>
            <p:cNvGraphicFramePr>
              <a:graphicFrameLocks noChangeAspect="1"/>
            </p:cNvGraphicFramePr>
            <p:nvPr/>
          </p:nvGraphicFramePr>
          <p:xfrm>
            <a:off x="4493" y="649"/>
            <a:ext cx="176" cy="4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4" imgW="114300" imgH="215900" progId="Equation.3">
                    <p:embed/>
                  </p:oleObj>
                </mc:Choice>
                <mc:Fallback>
                  <p:oleObj name="" r:id="rId4" imgW="114300" imgH="2159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493" y="649"/>
                          <a:ext cx="176" cy="4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5242" name="Text Box 10"/>
          <p:cNvSpPr txBox="1"/>
          <p:nvPr/>
        </p:nvSpPr>
        <p:spPr>
          <a:xfrm>
            <a:off x="1143000" y="457200"/>
            <a:ext cx="2879725" cy="719138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 w="3810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400" b="1" dirty="0">
                <a:solidFill>
                  <a:srgbClr val="CCFF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知识运用</a:t>
            </a:r>
            <a:endParaRPr lang="zh-CN" altLang="en-US" sz="4400" b="1" dirty="0">
              <a:solidFill>
                <a:srgbClr val="CCFF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9463" name="Text Box 11"/>
          <p:cNvSpPr txBox="1"/>
          <p:nvPr/>
        </p:nvSpPr>
        <p:spPr>
          <a:xfrm>
            <a:off x="6784975" y="206057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9464" name="Text Box 12"/>
          <p:cNvSpPr txBox="1"/>
          <p:nvPr/>
        </p:nvSpPr>
        <p:spPr>
          <a:xfrm>
            <a:off x="6784975" y="19891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9465" name="Text Box 13"/>
          <p:cNvSpPr txBox="1"/>
          <p:nvPr/>
        </p:nvSpPr>
        <p:spPr>
          <a:xfrm>
            <a:off x="6567488" y="2001838"/>
            <a:ext cx="828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>
                <a:latin typeface="Tahoma" panose="020B0604030504040204" pitchFamily="34" charset="0"/>
                <a:ea typeface="隶书" panose="02010509060101010101" pitchFamily="49" charset="-122"/>
              </a:rPr>
              <a:t>m</a:t>
            </a:r>
            <a:r>
              <a:rPr lang="en-US" altLang="zh-CN" sz="2400" baseline="30000">
                <a:latin typeface="Tahoma" panose="020B0604030504040204" pitchFamily="34" charset="0"/>
                <a:ea typeface="隶书" panose="02010509060101010101" pitchFamily="49" charset="-122"/>
              </a:rPr>
              <a:t>2</a:t>
            </a:r>
            <a:r>
              <a:rPr lang="en-US" altLang="zh-CN" sz="2400">
                <a:latin typeface="Tahoma" panose="020B0604030504040204" pitchFamily="34" charset="0"/>
                <a:ea typeface="隶书" panose="02010509060101010101" pitchFamily="49" charset="-122"/>
              </a:rPr>
              <a:t>-2</a:t>
            </a:r>
            <a:endParaRPr lang="en-US" altLang="zh-CN" sz="240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9466" name="Text Box 14"/>
          <p:cNvSpPr txBox="1"/>
          <p:nvPr/>
        </p:nvSpPr>
        <p:spPr>
          <a:xfrm>
            <a:off x="1042988" y="3357563"/>
            <a:ext cx="27368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ahoma" panose="020B0604030504040204" pitchFamily="34" charset="0"/>
                <a:ea typeface="隶书" panose="02010509060101010101" pitchFamily="49" charset="-122"/>
              </a:rPr>
              <a:t>二次函数？</a:t>
            </a:r>
            <a:endParaRPr lang="zh-CN" altLang="en-US" sz="3200" b="1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4"/>
          <p:cNvSpPr txBox="1"/>
          <p:nvPr/>
        </p:nvSpPr>
        <p:spPr>
          <a:xfrm>
            <a:off x="0" y="333375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（一）形如</a:t>
            </a:r>
            <a:r>
              <a:rPr lang="en-US" altLang="zh-CN" sz="3200">
                <a:latin typeface="Arial" panose="020B0604020202020204" pitchFamily="34" charset="0"/>
              </a:rPr>
              <a:t>y = ax</a:t>
            </a:r>
            <a:r>
              <a:rPr lang="en-US" altLang="zh-CN" sz="3200" baseline="30000">
                <a:latin typeface="Arial" panose="020B0604020202020204" pitchFamily="34" charset="0"/>
              </a:rPr>
              <a:t> 2</a:t>
            </a:r>
            <a:r>
              <a:rPr lang="zh-CN" altLang="en-US" sz="3200" dirty="0">
                <a:latin typeface="Arial" panose="020B0604020202020204" pitchFamily="34" charset="0"/>
              </a:rPr>
              <a:t>　</a:t>
            </a:r>
            <a:r>
              <a:rPr lang="en-US" altLang="zh-CN" sz="3200">
                <a:latin typeface="Arial" panose="020B0604020202020204" pitchFamily="34" charset="0"/>
              </a:rPr>
              <a:t>(a≠0) </a:t>
            </a:r>
            <a:r>
              <a:rPr lang="zh-CN" altLang="en-US" sz="3200" dirty="0">
                <a:latin typeface="Arial" panose="020B0604020202020204" pitchFamily="34" charset="0"/>
              </a:rPr>
              <a:t>的二次函数 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20565" name="表格 20564"/>
          <p:cNvGraphicFramePr/>
          <p:nvPr/>
        </p:nvGraphicFramePr>
        <p:xfrm>
          <a:off x="395288" y="908050"/>
          <a:ext cx="8137525" cy="1562100"/>
        </p:xfrm>
        <a:graphic>
          <a:graphicData uri="http://schemas.openxmlformats.org/drawingml/2006/table">
            <a:tbl>
              <a:tblPr/>
              <a:tblGrid>
                <a:gridCol w="2349500"/>
                <a:gridCol w="1143000"/>
                <a:gridCol w="1069975"/>
                <a:gridCol w="1609725"/>
                <a:gridCol w="1965325"/>
              </a:tblGrid>
              <a:tr h="520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二次函数 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开 口 方 向 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对 称 轴 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顶 点 坐 标 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/>
                        <a:t>y = ax </a:t>
                      </a:r>
                      <a:r>
                        <a:rPr lang="en-US" altLang="zh-CN" b="1" baseline="30000"/>
                        <a:t>2</a:t>
                      </a:r>
                      <a:r>
                        <a:rPr lang="en-US" altLang="zh-CN" b="1"/>
                        <a:t> </a:t>
                      </a:r>
                      <a:endParaRPr lang="en-US" altLang="zh-CN" b="1"/>
                    </a:p>
                  </a:txBody>
                  <a:tcPr marL="90000" marR="90000" marT="46787" marB="4678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/>
                        <a:t>a 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＞</a:t>
                      </a:r>
                      <a:r>
                        <a:rPr lang="zh-CN" altLang="en-US" b="1" dirty="0"/>
                        <a:t> </a:t>
                      </a:r>
                      <a:r>
                        <a:rPr lang="en-US" altLang="zh-CN" b="1"/>
                        <a:t>0</a:t>
                      </a:r>
                      <a:endParaRPr lang="en-US" altLang="zh-CN" b="1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/>
                        <a:t>a 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＜</a:t>
                      </a:r>
                      <a:r>
                        <a:rPr lang="zh-CN" altLang="en-US" b="1" dirty="0"/>
                        <a:t> </a:t>
                      </a:r>
                      <a:r>
                        <a:rPr lang="en-US" altLang="zh-CN" b="1"/>
                        <a:t>0 </a:t>
                      </a:r>
                      <a:endParaRPr lang="en-US" altLang="zh-CN" b="1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05" name="Text Box 58"/>
          <p:cNvSpPr txBox="1"/>
          <p:nvPr/>
        </p:nvSpPr>
        <p:spPr>
          <a:xfrm>
            <a:off x="3492500" y="6165850"/>
            <a:ext cx="792163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4800" dirty="0">
              <a:latin typeface="Arial" panose="020B0604020202020204" pitchFamily="34" charset="0"/>
            </a:endParaRPr>
          </a:p>
        </p:txBody>
      </p:sp>
      <p:sp>
        <p:nvSpPr>
          <p:cNvPr id="30779" name="Text Box 59"/>
          <p:cNvSpPr txBox="1"/>
          <p:nvPr/>
        </p:nvSpPr>
        <p:spPr>
          <a:xfrm>
            <a:off x="3995738" y="1412875"/>
            <a:ext cx="10810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向上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780" name="Text Box 60"/>
          <p:cNvSpPr txBox="1"/>
          <p:nvPr/>
        </p:nvSpPr>
        <p:spPr>
          <a:xfrm>
            <a:off x="4068763" y="1989138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向下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781" name="Text Box 61"/>
          <p:cNvSpPr txBox="1"/>
          <p:nvPr/>
        </p:nvSpPr>
        <p:spPr>
          <a:xfrm>
            <a:off x="4932363" y="1628775"/>
            <a:ext cx="19446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X=0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782" name="Text Box 62"/>
          <p:cNvSpPr txBox="1"/>
          <p:nvPr/>
        </p:nvSpPr>
        <p:spPr>
          <a:xfrm>
            <a:off x="6804025" y="1628775"/>
            <a:ext cx="15843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(0,0)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18" name="Text Box 98"/>
          <p:cNvSpPr txBox="1"/>
          <p:nvPr/>
        </p:nvSpPr>
        <p:spPr>
          <a:xfrm>
            <a:off x="0" y="2420938"/>
            <a:ext cx="86756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（二）</a:t>
            </a:r>
            <a:r>
              <a:rPr lang="zh-CN" altLang="en-US" sz="3200" dirty="0">
                <a:latin typeface="Arial" panose="020B0604020202020204" pitchFamily="34" charset="0"/>
              </a:rPr>
              <a:t>形如</a:t>
            </a:r>
            <a:r>
              <a:rPr lang="en-US" altLang="zh-CN" sz="3200">
                <a:latin typeface="Arial" panose="020B0604020202020204" pitchFamily="34" charset="0"/>
              </a:rPr>
              <a:t>y = ax</a:t>
            </a:r>
            <a:r>
              <a:rPr lang="en-US" altLang="zh-CN" sz="3200" baseline="30000">
                <a:latin typeface="Arial" panose="020B0604020202020204" pitchFamily="34" charset="0"/>
              </a:rPr>
              <a:t> 2</a:t>
            </a:r>
            <a:r>
              <a:rPr lang="en-US" altLang="zh-CN" sz="3200">
                <a:latin typeface="Arial" panose="020B0604020202020204" pitchFamily="34" charset="0"/>
              </a:rPr>
              <a:t>+k</a:t>
            </a:r>
            <a:r>
              <a:rPr lang="zh-CN" altLang="en-US" sz="3200" dirty="0">
                <a:latin typeface="Arial" panose="020B0604020202020204" pitchFamily="34" charset="0"/>
              </a:rPr>
              <a:t>　</a:t>
            </a:r>
            <a:r>
              <a:rPr lang="en-US" altLang="zh-CN" sz="3200">
                <a:latin typeface="Arial" panose="020B0604020202020204" pitchFamily="34" charset="0"/>
              </a:rPr>
              <a:t>(a≠0) </a:t>
            </a:r>
            <a:r>
              <a:rPr lang="zh-CN" altLang="en-US" sz="3200" dirty="0">
                <a:latin typeface="Arial" panose="020B0604020202020204" pitchFamily="34" charset="0"/>
              </a:rPr>
              <a:t>的二次函数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20566" name="表格 20565"/>
          <p:cNvGraphicFramePr/>
          <p:nvPr/>
        </p:nvGraphicFramePr>
        <p:xfrm>
          <a:off x="288925" y="3024188"/>
          <a:ext cx="8820150" cy="1562100"/>
        </p:xfrm>
        <a:graphic>
          <a:graphicData uri="http://schemas.openxmlformats.org/drawingml/2006/table">
            <a:tbl>
              <a:tblPr/>
              <a:tblGrid>
                <a:gridCol w="2474913"/>
                <a:gridCol w="1393825"/>
                <a:gridCol w="1238250"/>
                <a:gridCol w="1949450"/>
                <a:gridCol w="1763712"/>
              </a:tblGrid>
              <a:tr h="520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二次函数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开口方向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对称轴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顶点坐标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4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 = ax </a:t>
                      </a:r>
                      <a:r>
                        <a:rPr lang="en-US" altLang="zh-CN" sz="4000" b="1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4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+k</a:t>
                      </a:r>
                      <a:r>
                        <a:rPr lang="en-US" altLang="zh-CN" b="1">
                          <a:solidFill>
                            <a:srgbClr val="000000"/>
                          </a:solidFill>
                        </a:rPr>
                        <a:t> </a:t>
                      </a:r>
                      <a:endParaRPr lang="en-US" altLang="zh-CN" b="1">
                        <a:solidFill>
                          <a:srgbClr val="000000"/>
                        </a:solidFill>
                      </a:endParaRPr>
                    </a:p>
                  </a:txBody>
                  <a:tcPr marL="90000" marR="90000" marT="46787" marB="4678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/>
                        <a:t>a    0 </a:t>
                      </a:r>
                      <a:endParaRPr lang="en-US" altLang="zh-CN" b="1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向上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/>
                        <a:t>a    0</a:t>
                      </a:r>
                      <a:endParaRPr lang="en-US" altLang="zh-CN" b="1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/>
                        <a:t>向下</a:t>
                      </a:r>
                      <a:endParaRPr lang="zh-CN" altLang="en-US" b="1" dirty="0"/>
                    </a:p>
                  </a:txBody>
                  <a:tcPr marL="90000" marR="90000" marT="46787" marB="46787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841" name="Text Box 121"/>
          <p:cNvSpPr txBox="1"/>
          <p:nvPr/>
        </p:nvSpPr>
        <p:spPr>
          <a:xfrm>
            <a:off x="3205163" y="3502025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42" name="Text Box 122"/>
          <p:cNvSpPr txBox="1"/>
          <p:nvPr/>
        </p:nvSpPr>
        <p:spPr>
          <a:xfrm>
            <a:off x="3203575" y="4062413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43" name="Text Box 123"/>
          <p:cNvSpPr txBox="1"/>
          <p:nvPr/>
        </p:nvSpPr>
        <p:spPr>
          <a:xfrm>
            <a:off x="5364163" y="3651250"/>
            <a:ext cx="19446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X=0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44" name="Text Box 124"/>
          <p:cNvSpPr txBox="1"/>
          <p:nvPr/>
        </p:nvSpPr>
        <p:spPr>
          <a:xfrm>
            <a:off x="7019925" y="3644900"/>
            <a:ext cx="28797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K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0877" name="Group 157"/>
          <p:cNvGraphicFramePr>
            <a:graphicFrameLocks noGrp="1"/>
          </p:cNvGraphicFramePr>
          <p:nvPr/>
        </p:nvGraphicFramePr>
        <p:xfrm>
          <a:off x="144463" y="5113338"/>
          <a:ext cx="8820150" cy="1585913"/>
        </p:xfrm>
        <a:graphic>
          <a:graphicData uri="http://schemas.openxmlformats.org/drawingml/2006/table">
            <a:tbl>
              <a:tblPr/>
              <a:tblGrid>
                <a:gridCol w="2519362"/>
                <a:gridCol w="1296988"/>
                <a:gridCol w="1476375"/>
                <a:gridCol w="1763712"/>
                <a:gridCol w="1763713"/>
              </a:tblGrid>
              <a:tr h="547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二次函数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开口方向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对称轴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顶点坐标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23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y = a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x - h)</a:t>
                      </a:r>
                      <a:r>
                        <a:rPr kumimoji="0" lang="en-US" altLang="zh-CN" sz="2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＞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 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2" marB="4679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76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＜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 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0870" name="Text Box 150"/>
          <p:cNvSpPr txBox="1"/>
          <p:nvPr/>
        </p:nvSpPr>
        <p:spPr>
          <a:xfrm rot="-10800000" flipV="1">
            <a:off x="3924300" y="5646738"/>
            <a:ext cx="1008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向上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71" name="Text Box 151"/>
          <p:cNvSpPr txBox="1"/>
          <p:nvPr/>
        </p:nvSpPr>
        <p:spPr>
          <a:xfrm rot="10759301" flipV="1">
            <a:off x="3851275" y="6149975"/>
            <a:ext cx="13017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向下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72" name="Text Box 152"/>
          <p:cNvSpPr txBox="1"/>
          <p:nvPr/>
        </p:nvSpPr>
        <p:spPr>
          <a:xfrm rot="-10800000" flipV="1">
            <a:off x="5292725" y="5862638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X=h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73" name="Text Box 153"/>
          <p:cNvSpPr txBox="1"/>
          <p:nvPr/>
        </p:nvSpPr>
        <p:spPr>
          <a:xfrm rot="-10800000" flipV="1">
            <a:off x="7018338" y="5872163"/>
            <a:ext cx="24495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h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0876" name="Text Box 156"/>
          <p:cNvSpPr txBox="1"/>
          <p:nvPr/>
        </p:nvSpPr>
        <p:spPr>
          <a:xfrm>
            <a:off x="179388" y="4581525"/>
            <a:ext cx="8785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（三）、形如</a:t>
            </a:r>
            <a:r>
              <a:rPr lang="en-US" altLang="zh-CN" sz="2800" b="1">
                <a:latin typeface="Arial" panose="020B0604020202020204" pitchFamily="34" charset="0"/>
              </a:rPr>
              <a:t>y = a (x - h) </a:t>
            </a:r>
            <a:r>
              <a:rPr lang="en-US" altLang="zh-CN" sz="2800" b="1" baseline="30000">
                <a:latin typeface="Arial" panose="020B0604020202020204" pitchFamily="34" charset="0"/>
              </a:rPr>
              <a:t>2</a:t>
            </a:r>
            <a:r>
              <a:rPr lang="en-US" altLang="zh-CN" sz="2800" b="1">
                <a:latin typeface="Arial" panose="020B0604020202020204" pitchFamily="34" charset="0"/>
              </a:rPr>
              <a:t>  ( a≠0 ) </a:t>
            </a:r>
            <a:r>
              <a:rPr lang="zh-CN" altLang="en-US" sz="2800" b="1" dirty="0">
                <a:latin typeface="Arial" panose="020B0604020202020204" pitchFamily="34" charset="0"/>
              </a:rPr>
              <a:t>的二次函数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0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84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84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0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30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87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87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87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87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0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9" grpId="0"/>
      <p:bldP spid="30780" grpId="0"/>
      <p:bldP spid="30781" grpId="0"/>
      <p:bldP spid="30782" grpId="0"/>
      <p:bldP spid="30818" grpId="0"/>
      <p:bldP spid="30841" grpId="0"/>
      <p:bldP spid="30842" grpId="0"/>
      <p:bldP spid="30844" grpId="0"/>
      <p:bldP spid="30872" grpId="0"/>
      <p:bldP spid="30873" grpId="0"/>
      <p:bldP spid="308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5"/>
          <p:cNvSpPr txBox="1"/>
          <p:nvPr/>
        </p:nvSpPr>
        <p:spPr>
          <a:xfrm>
            <a:off x="827088" y="404813"/>
            <a:ext cx="8316912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巩固练习</a:t>
            </a:r>
            <a:r>
              <a:rPr lang="en-US" altLang="zh-CN" sz="3200" b="1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：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）抛物线</a:t>
            </a:r>
            <a:r>
              <a:rPr lang="en-US" altLang="zh-CN" sz="3200" b="1">
                <a:latin typeface="Arial" panose="020B0604020202020204" pitchFamily="34" charset="0"/>
              </a:rPr>
              <a:t>y =  x 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的开口向</a:t>
            </a:r>
            <a:r>
              <a:rPr lang="zh-CN" altLang="en-US" sz="3200" b="1" i="1" u="sng" dirty="0">
                <a:latin typeface="Arial" panose="020B0604020202020204" pitchFamily="34" charset="0"/>
              </a:rPr>
              <a:t>   </a:t>
            </a:r>
            <a:r>
              <a:rPr lang="en-US" altLang="zh-CN" sz="3200" b="1" i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对称轴是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顶点坐标是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图象过第 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</a:t>
            </a:r>
            <a:r>
              <a:rPr lang="zh-CN" altLang="en-US" sz="3200" b="1" dirty="0">
                <a:latin typeface="Arial" panose="020B0604020202020204" pitchFamily="34" charset="0"/>
              </a:rPr>
              <a:t>象限 ；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1507" name="Text Box 7"/>
          <p:cNvSpPr txBox="1"/>
          <p:nvPr/>
        </p:nvSpPr>
        <p:spPr>
          <a:xfrm>
            <a:off x="468313" y="1916113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2)</a:t>
            </a:r>
            <a:r>
              <a:rPr lang="zh-CN" altLang="en-US" sz="3200" b="1" dirty="0">
                <a:latin typeface="Arial" panose="020B0604020202020204" pitchFamily="34" charset="0"/>
              </a:rPr>
              <a:t>已知</a:t>
            </a:r>
            <a:r>
              <a:rPr lang="en-US" altLang="zh-CN" sz="3200" b="1">
                <a:latin typeface="Arial" panose="020B0604020202020204" pitchFamily="34" charset="0"/>
              </a:rPr>
              <a:t>y = - </a:t>
            </a:r>
            <a:r>
              <a:rPr lang="en-US" altLang="zh-CN" sz="3200" b="1" err="1">
                <a:latin typeface="Arial" panose="020B0604020202020204" pitchFamily="34" charset="0"/>
              </a:rPr>
              <a:t>nx</a:t>
            </a:r>
            <a:r>
              <a:rPr lang="en-US" altLang="zh-CN" sz="3200" b="1">
                <a:latin typeface="Arial" panose="020B0604020202020204" pitchFamily="34" charset="0"/>
              </a:rPr>
              <a:t> 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en-US" altLang="zh-CN" sz="3200" b="1">
                <a:latin typeface="Arial" panose="020B0604020202020204" pitchFamily="34" charset="0"/>
              </a:rPr>
              <a:t>  (n</a:t>
            </a:r>
            <a:r>
              <a:rPr lang="zh-CN" altLang="en-US" sz="3200" b="1" dirty="0">
                <a:latin typeface="Arial" panose="020B0604020202020204" pitchFamily="34" charset="0"/>
              </a:rPr>
              <a:t>＞</a:t>
            </a:r>
            <a:r>
              <a:rPr lang="en-US" altLang="zh-CN" sz="3200" b="1">
                <a:latin typeface="Arial" panose="020B0604020202020204" pitchFamily="34" charset="0"/>
              </a:rPr>
              <a:t>0) , </a:t>
            </a:r>
            <a:r>
              <a:rPr lang="zh-CN" altLang="en-US" sz="3200" b="1" dirty="0">
                <a:latin typeface="Arial" panose="020B0604020202020204" pitchFamily="34" charset="0"/>
              </a:rPr>
              <a:t>则图象 </a:t>
            </a:r>
            <a:r>
              <a:rPr lang="en-US" altLang="zh-CN" sz="3200" b="1">
                <a:latin typeface="Arial" panose="020B0604020202020204" pitchFamily="34" charset="0"/>
              </a:rPr>
              <a:t>( </a:t>
            </a:r>
            <a:r>
              <a:rPr lang="en-US" altLang="zh-CN" sz="3200" b="1" u="sng">
                <a:latin typeface="Arial" panose="020B0604020202020204" pitchFamily="34" charset="0"/>
              </a:rPr>
              <a:t>          )</a:t>
            </a:r>
            <a:endParaRPr lang="en-US" altLang="zh-CN" sz="3200" b="1" u="sng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（填“可能”或“不可能”）过点</a:t>
            </a:r>
            <a:r>
              <a:rPr lang="en-US" altLang="zh-CN" sz="3200" b="1"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-2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en-US" altLang="zh-CN" sz="3200" b="1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）。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1752" name="Text Box 8"/>
          <p:cNvSpPr txBox="1"/>
          <p:nvPr/>
        </p:nvSpPr>
        <p:spPr>
          <a:xfrm>
            <a:off x="5867400" y="771525"/>
            <a:ext cx="792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上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53" name="Text Box 9"/>
          <p:cNvSpPr txBox="1"/>
          <p:nvPr/>
        </p:nvSpPr>
        <p:spPr>
          <a:xfrm>
            <a:off x="7956550" y="836613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轴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54" name="Text Box 10"/>
          <p:cNvSpPr txBox="1"/>
          <p:nvPr/>
        </p:nvSpPr>
        <p:spPr>
          <a:xfrm>
            <a:off x="2700338" y="1268413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(0,0)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55" name="Text Box 11"/>
          <p:cNvSpPr txBox="1"/>
          <p:nvPr/>
        </p:nvSpPr>
        <p:spPr>
          <a:xfrm>
            <a:off x="5364163" y="1347788"/>
            <a:ext cx="15128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一、二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58" name="Text Box 14"/>
          <p:cNvSpPr txBox="1"/>
          <p:nvPr/>
        </p:nvSpPr>
        <p:spPr>
          <a:xfrm>
            <a:off x="6911975" y="1844675"/>
            <a:ext cx="1981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不可能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1513" name="Object 17"/>
          <p:cNvGraphicFramePr>
            <a:graphicFrameLocks noChangeAspect="1"/>
          </p:cNvGraphicFramePr>
          <p:nvPr/>
        </p:nvGraphicFramePr>
        <p:xfrm>
          <a:off x="3635375" y="549275"/>
          <a:ext cx="544513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52400" imgH="393065" progId="Equation.3">
                  <p:embed/>
                </p:oleObj>
              </mc:Choice>
              <mc:Fallback>
                <p:oleObj name="" r:id="rId1" imgW="152400" imgH="3930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35375" y="549275"/>
                        <a:ext cx="544513" cy="909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514" name="Group 35"/>
          <p:cNvGrpSpPr/>
          <p:nvPr/>
        </p:nvGrpSpPr>
        <p:grpSpPr>
          <a:xfrm>
            <a:off x="682625" y="3068638"/>
            <a:ext cx="7921625" cy="1873250"/>
            <a:chOff x="430" y="2070"/>
            <a:chExt cx="4990" cy="1180"/>
          </a:xfrm>
        </p:grpSpPr>
        <p:sp>
          <p:nvSpPr>
            <p:cNvPr id="21536" name="Text Box 26"/>
            <p:cNvSpPr txBox="1"/>
            <p:nvPr/>
          </p:nvSpPr>
          <p:spPr>
            <a:xfrm>
              <a:off x="430" y="2179"/>
              <a:ext cx="4990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</a:rPr>
                <a:t>（</a:t>
              </a:r>
              <a:r>
                <a:rPr lang="en-US" altLang="zh-CN" sz="3200" b="1">
                  <a:latin typeface="Arial" panose="020B0604020202020204" pitchFamily="34" charset="0"/>
                </a:rPr>
                <a:t>3</a:t>
              </a:r>
              <a:r>
                <a:rPr lang="zh-CN" altLang="en-US" sz="3200" b="1" dirty="0">
                  <a:latin typeface="Arial" panose="020B0604020202020204" pitchFamily="34" charset="0"/>
                </a:rPr>
                <a:t>）抛物线</a:t>
              </a:r>
              <a:r>
                <a:rPr lang="en-US" altLang="zh-CN" sz="3200" b="1">
                  <a:latin typeface="Arial" panose="020B0604020202020204" pitchFamily="34" charset="0"/>
                </a:rPr>
                <a:t>y =    x</a:t>
              </a:r>
              <a:r>
                <a:rPr lang="en-US" altLang="zh-CN" sz="3200" b="1" baseline="30000">
                  <a:latin typeface="Arial" panose="020B0604020202020204" pitchFamily="34" charset="0"/>
                </a:rPr>
                <a:t> 2</a:t>
              </a:r>
              <a:r>
                <a:rPr lang="en-US" altLang="zh-CN" sz="3200" b="1">
                  <a:latin typeface="Arial" panose="020B0604020202020204" pitchFamily="34" charset="0"/>
                </a:rPr>
                <a:t>+3</a:t>
              </a:r>
              <a:r>
                <a:rPr lang="zh-CN" altLang="en-US" sz="3200" b="1" dirty="0">
                  <a:latin typeface="Arial" panose="020B0604020202020204" pitchFamily="34" charset="0"/>
                </a:rPr>
                <a:t>的开口向</a:t>
              </a:r>
              <a:r>
                <a:rPr lang="zh-CN" altLang="en-US" sz="3200" b="1" u="sng" dirty="0">
                  <a:latin typeface="Arial" panose="020B0604020202020204" pitchFamily="34" charset="0"/>
                </a:rPr>
                <a:t>     </a:t>
              </a:r>
              <a:r>
                <a:rPr lang="en-US" altLang="zh-CN" sz="3200" b="1">
                  <a:latin typeface="Arial" panose="020B0604020202020204" pitchFamily="34" charset="0"/>
                </a:rPr>
                <a:t>,</a:t>
              </a:r>
              <a:r>
                <a:rPr lang="zh-CN" altLang="en-US" sz="3200" b="1" dirty="0">
                  <a:latin typeface="Arial" panose="020B0604020202020204" pitchFamily="34" charset="0"/>
                </a:rPr>
                <a:t>对称轴是</a:t>
              </a:r>
              <a:r>
                <a:rPr lang="zh-CN" altLang="en-US" sz="3200" b="1" u="sng" dirty="0">
                  <a:latin typeface="Arial" panose="020B0604020202020204" pitchFamily="34" charset="0"/>
                </a:rPr>
                <a:t>       </a:t>
              </a:r>
              <a:r>
                <a:rPr lang="en-US" altLang="zh-CN" sz="3200" b="1" u="sng">
                  <a:latin typeface="Arial" panose="020B0604020202020204" pitchFamily="34" charset="0"/>
                </a:rPr>
                <a:t>,  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顶点坐标是</a:t>
              </a:r>
              <a:r>
                <a:rPr lang="zh-CN" altLang="en-US" sz="3200" b="1" u="sng" dirty="0">
                  <a:latin typeface="Arial" panose="020B0604020202020204" pitchFamily="34" charset="0"/>
                </a:rPr>
                <a:t>           </a:t>
              </a:r>
              <a:r>
                <a:rPr lang="en-US" altLang="zh-CN" sz="3200" b="1">
                  <a:latin typeface="Arial" panose="020B0604020202020204" pitchFamily="34" charset="0"/>
                </a:rPr>
                <a:t>,</a:t>
              </a:r>
              <a:r>
                <a:rPr lang="zh-CN" altLang="en-US" sz="3200" b="1" dirty="0">
                  <a:latin typeface="Arial" panose="020B0604020202020204" pitchFamily="34" charset="0"/>
                </a:rPr>
                <a:t>是由抛物线</a:t>
              </a:r>
              <a:endParaRPr lang="zh-CN" altLang="en-US" sz="3200" b="1" dirty="0">
                <a:latin typeface="Arial" panose="020B0604020202020204" pitchFamily="34" charset="0"/>
              </a:endParaRPr>
            </a:p>
            <a:p>
              <a:r>
                <a:rPr lang="en-US" altLang="zh-CN" sz="3200" b="1">
                  <a:latin typeface="Arial" panose="020B0604020202020204" pitchFamily="34" charset="0"/>
                </a:rPr>
                <a:t>y =     x </a:t>
              </a:r>
              <a:r>
                <a:rPr lang="en-US" altLang="zh-CN" sz="3200" b="1" baseline="30000">
                  <a:latin typeface="Arial" panose="020B0604020202020204" pitchFamily="34" charset="0"/>
                </a:rPr>
                <a:t>2</a:t>
              </a:r>
              <a:r>
                <a:rPr lang="zh-CN" altLang="en-US" sz="3200" b="1" dirty="0">
                  <a:latin typeface="Arial" panose="020B0604020202020204" pitchFamily="34" charset="0"/>
                </a:rPr>
                <a:t>向</a:t>
              </a:r>
              <a:r>
                <a:rPr lang="zh-CN" altLang="en-US" sz="3200" b="1" u="sng" dirty="0">
                  <a:latin typeface="Arial" panose="020B0604020202020204" pitchFamily="34" charset="0"/>
                </a:rPr>
                <a:t>  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平移</a:t>
              </a:r>
              <a:r>
                <a:rPr lang="zh-CN" altLang="en-US" sz="3200" b="1" u="sng" dirty="0">
                  <a:latin typeface="Arial" panose="020B0604020202020204" pitchFamily="34" charset="0"/>
                </a:rPr>
                <a:t>   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个单位得到的；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21537" name="Object 27"/>
            <p:cNvGraphicFramePr>
              <a:graphicFrameLocks noChangeAspect="1"/>
            </p:cNvGraphicFramePr>
            <p:nvPr/>
          </p:nvGraphicFramePr>
          <p:xfrm>
            <a:off x="884" y="2750"/>
            <a:ext cx="351" cy="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3" imgW="152400" imgH="393700" progId="Equation.3">
                    <p:embed/>
                  </p:oleObj>
                </mc:Choice>
                <mc:Fallback>
                  <p:oleObj name="" r:id="rId3" imgW="152400" imgH="3937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84" y="2750"/>
                          <a:ext cx="351" cy="5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38" name="Object 28"/>
            <p:cNvGraphicFramePr>
              <a:graphicFrameLocks noChangeAspect="1"/>
            </p:cNvGraphicFramePr>
            <p:nvPr/>
          </p:nvGraphicFramePr>
          <p:xfrm>
            <a:off x="2290" y="2070"/>
            <a:ext cx="247" cy="5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152400" imgH="393700" progId="Equation.3">
                    <p:embed/>
                  </p:oleObj>
                </mc:Choice>
                <mc:Fallback>
                  <p:oleObj name="" r:id="rId5" imgW="152400" imgH="3937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290" y="2070"/>
                          <a:ext cx="247" cy="54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773" name="Text Box 29"/>
          <p:cNvSpPr txBox="1"/>
          <p:nvPr/>
        </p:nvSpPr>
        <p:spPr>
          <a:xfrm>
            <a:off x="6516688" y="3213100"/>
            <a:ext cx="7921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上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74" name="Text Box 30"/>
          <p:cNvSpPr txBox="1"/>
          <p:nvPr/>
        </p:nvSpPr>
        <p:spPr>
          <a:xfrm>
            <a:off x="1116013" y="3716338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X=0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75" name="Text Box 31"/>
          <p:cNvSpPr txBox="1"/>
          <p:nvPr/>
        </p:nvSpPr>
        <p:spPr>
          <a:xfrm>
            <a:off x="4213225" y="3716338"/>
            <a:ext cx="31670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76" name="Text Box 32"/>
          <p:cNvSpPr txBox="1"/>
          <p:nvPr/>
        </p:nvSpPr>
        <p:spPr>
          <a:xfrm>
            <a:off x="2700338" y="4221163"/>
            <a:ext cx="10080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上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77" name="Text Box 33"/>
          <p:cNvSpPr txBox="1"/>
          <p:nvPr/>
        </p:nvSpPr>
        <p:spPr>
          <a:xfrm>
            <a:off x="3995738" y="4149725"/>
            <a:ext cx="12969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520" name="Text Box 36"/>
          <p:cNvSpPr txBox="1"/>
          <p:nvPr/>
        </p:nvSpPr>
        <p:spPr>
          <a:xfrm>
            <a:off x="323850" y="4794250"/>
            <a:ext cx="8748713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）已知（如图）抛物线</a:t>
            </a:r>
            <a:r>
              <a:rPr lang="en-US" altLang="zh-CN" sz="3200" b="1">
                <a:latin typeface="Arial" panose="020B0604020202020204" pitchFamily="34" charset="0"/>
              </a:rPr>
              <a:t>y = ax 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en-US" altLang="zh-CN" sz="3200" b="1">
                <a:latin typeface="Arial" panose="020B0604020202020204" pitchFamily="34" charset="0"/>
              </a:rPr>
              <a:t>+k</a:t>
            </a:r>
            <a:r>
              <a:rPr lang="zh-CN" altLang="en-US" sz="3200" b="1" dirty="0">
                <a:latin typeface="Arial" panose="020B0604020202020204" pitchFamily="34" charset="0"/>
              </a:rPr>
              <a:t>的图象，则</a:t>
            </a:r>
            <a:r>
              <a:rPr lang="en-US" altLang="zh-CN" sz="3200" b="1">
                <a:latin typeface="Arial" panose="020B0604020202020204" pitchFamily="34" charset="0"/>
              </a:rPr>
              <a:t>a</a:t>
            </a:r>
            <a:r>
              <a:rPr lang="en-US" altLang="zh-CN" sz="3200" b="1" u="sng">
                <a:latin typeface="Arial" panose="020B0604020202020204" pitchFamily="34" charset="0"/>
              </a:rPr>
              <a:t>    </a:t>
            </a:r>
            <a:r>
              <a:rPr lang="en-US" altLang="zh-CN" sz="3200" b="1">
                <a:latin typeface="Arial" panose="020B0604020202020204" pitchFamily="34" charset="0"/>
              </a:rPr>
              <a:t>0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en-US" altLang="zh-CN" sz="3200" b="1">
                <a:latin typeface="Arial" panose="020B0604020202020204" pitchFamily="34" charset="0"/>
              </a:rPr>
              <a:t>k</a:t>
            </a:r>
            <a:r>
              <a:rPr lang="en-US" altLang="zh-CN" sz="3200" b="1" u="sng">
                <a:latin typeface="Arial" panose="020B0604020202020204" pitchFamily="34" charset="0"/>
              </a:rPr>
              <a:t>     </a:t>
            </a:r>
            <a:r>
              <a:rPr lang="en-US" altLang="zh-CN" sz="3200" b="1">
                <a:latin typeface="Arial" panose="020B0604020202020204" pitchFamily="34" charset="0"/>
              </a:rPr>
              <a:t>0</a:t>
            </a:r>
            <a:r>
              <a:rPr lang="zh-CN" altLang="en-US" sz="3200" b="1" dirty="0">
                <a:latin typeface="Arial" panose="020B0604020202020204" pitchFamily="34" charset="0"/>
              </a:rPr>
              <a:t>；若图象过</a:t>
            </a:r>
            <a:r>
              <a:rPr lang="en-US" altLang="zh-CN" sz="3200" b="1">
                <a:latin typeface="Arial" panose="020B0604020202020204" pitchFamily="34" charset="0"/>
              </a:rPr>
              <a:t>A (0,-2) </a:t>
            </a:r>
            <a:r>
              <a:rPr lang="zh-CN" altLang="en-US" sz="3200" b="1" dirty="0">
                <a:latin typeface="Arial" panose="020B0604020202020204" pitchFamily="34" charset="0"/>
              </a:rPr>
              <a:t>和</a:t>
            </a:r>
            <a:r>
              <a:rPr lang="en-US" altLang="zh-CN" sz="3200" b="1">
                <a:latin typeface="Arial" panose="020B0604020202020204" pitchFamily="34" charset="0"/>
              </a:rPr>
              <a:t>B (2,0) </a:t>
            </a:r>
            <a:r>
              <a:rPr lang="zh-CN" altLang="en-US" sz="3200" b="1" dirty="0">
                <a:latin typeface="Arial" panose="020B0604020202020204" pitchFamily="34" charset="0"/>
              </a:rPr>
              <a:t>，则</a:t>
            </a:r>
            <a:r>
              <a:rPr lang="en-US" altLang="zh-CN" sz="3200" b="1">
                <a:latin typeface="Arial" panose="020B0604020202020204" pitchFamily="34" charset="0"/>
              </a:rPr>
              <a:t>a =</a:t>
            </a:r>
            <a:r>
              <a:rPr lang="en-US" altLang="zh-CN" sz="3200" b="1" u="sng">
                <a:latin typeface="Arial" panose="020B0604020202020204" pitchFamily="34" charset="0"/>
              </a:rPr>
              <a:t>       </a:t>
            </a:r>
            <a:r>
              <a:rPr lang="en-US" altLang="zh-CN" sz="3200" b="1">
                <a:latin typeface="Arial" panose="020B0604020202020204" pitchFamily="34" charset="0"/>
              </a:rPr>
              <a:t>,k =</a:t>
            </a:r>
            <a:r>
              <a:rPr lang="en-US" altLang="zh-CN" sz="3200" b="1" u="sng">
                <a:latin typeface="Arial" panose="020B0604020202020204" pitchFamily="34" charset="0"/>
              </a:rPr>
              <a:t>      </a:t>
            </a:r>
            <a:r>
              <a:rPr lang="zh-CN" altLang="en-US" sz="3200" b="1" dirty="0">
                <a:latin typeface="Arial" panose="020B0604020202020204" pitchFamily="34" charset="0"/>
              </a:rPr>
              <a:t>；函数关系式是</a:t>
            </a:r>
            <a:r>
              <a:rPr lang="en-US" altLang="zh-CN" sz="3200" b="1">
                <a:latin typeface="Arial" panose="020B0604020202020204" pitchFamily="34" charset="0"/>
              </a:rPr>
              <a:t>y =</a:t>
            </a:r>
            <a:r>
              <a:rPr lang="en-US" altLang="zh-CN" sz="3200" b="1" u="sng">
                <a:latin typeface="Arial" panose="020B0604020202020204" pitchFamily="34" charset="0"/>
              </a:rPr>
              <a:t>              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1781" name="Text Box 37"/>
          <p:cNvSpPr txBox="1"/>
          <p:nvPr/>
        </p:nvSpPr>
        <p:spPr>
          <a:xfrm>
            <a:off x="1044575" y="5226050"/>
            <a:ext cx="1008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〉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82" name="Text Box 38"/>
          <p:cNvSpPr txBox="1"/>
          <p:nvPr/>
        </p:nvSpPr>
        <p:spPr>
          <a:xfrm>
            <a:off x="2052638" y="5226050"/>
            <a:ext cx="8651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〈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83" name="Text Box 39"/>
          <p:cNvSpPr txBox="1"/>
          <p:nvPr/>
        </p:nvSpPr>
        <p:spPr>
          <a:xfrm>
            <a:off x="1403350" y="5727700"/>
            <a:ext cx="1368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0.5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84" name="Text Box 40"/>
          <p:cNvSpPr txBox="1"/>
          <p:nvPr/>
        </p:nvSpPr>
        <p:spPr>
          <a:xfrm>
            <a:off x="2916238" y="5657850"/>
            <a:ext cx="9350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-2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85" name="Text Box 41"/>
          <p:cNvSpPr txBox="1"/>
          <p:nvPr/>
        </p:nvSpPr>
        <p:spPr>
          <a:xfrm>
            <a:off x="6946900" y="5802313"/>
            <a:ext cx="1728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0.5x </a:t>
            </a:r>
            <a:r>
              <a:rPr lang="en-US" altLang="zh-CN" sz="3200" b="1" baseline="30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-2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1526" name="Group 42"/>
          <p:cNvGrpSpPr/>
          <p:nvPr/>
        </p:nvGrpSpPr>
        <p:grpSpPr>
          <a:xfrm>
            <a:off x="7451725" y="3573463"/>
            <a:ext cx="1944688" cy="2016125"/>
            <a:chOff x="3923" y="2115"/>
            <a:chExt cx="1996" cy="2041"/>
          </a:xfrm>
        </p:grpSpPr>
        <p:sp>
          <p:nvSpPr>
            <p:cNvPr id="21527" name="Line 43"/>
            <p:cNvSpPr/>
            <p:nvPr/>
          </p:nvSpPr>
          <p:spPr>
            <a:xfrm>
              <a:off x="3923" y="3158"/>
              <a:ext cx="167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528" name="Arc 44"/>
            <p:cNvSpPr/>
            <p:nvPr/>
          </p:nvSpPr>
          <p:spPr>
            <a:xfrm rot="10660537">
              <a:off x="4484" y="2886"/>
              <a:ext cx="450" cy="544"/>
            </a:xfrm>
            <a:custGeom>
              <a:avLst/>
              <a:gdLst>
                <a:gd name="txL" fmla="*/ 0 w 42998"/>
                <a:gd name="txT" fmla="*/ 0 h 21600"/>
                <a:gd name="txR" fmla="*/ 42998 w 42998"/>
                <a:gd name="txB" fmla="*/ 21600 h 21600"/>
              </a:gdLst>
              <a:ahLst/>
              <a:cxnLst>
                <a:cxn ang="0">
                  <a:pos x="0" y="12"/>
                </a:cxn>
                <a:cxn ang="0">
                  <a:pos x="5" y="13"/>
                </a:cxn>
                <a:cxn ang="0">
                  <a:pos x="2" y="14"/>
                </a:cxn>
              </a:cxnLst>
              <a:rect l="txL" t="txT" r="txR" b="txB"/>
              <a:pathLst>
                <a:path w="42998" h="21600" fill="none">
                  <a:moveTo>
                    <a:pt x="0" y="18901"/>
                  </a:moveTo>
                  <a:cubicBezTo>
                    <a:pt x="1360" y="8100"/>
                    <a:pt x="10545" y="-1"/>
                    <a:pt x="21431" y="0"/>
                  </a:cubicBezTo>
                  <a:cubicBezTo>
                    <a:pt x="32898" y="0"/>
                    <a:pt x="42367" y="8961"/>
                    <a:pt x="42998" y="20411"/>
                  </a:cubicBezTo>
                </a:path>
                <a:path w="42998" h="21600" stroke="0">
                  <a:moveTo>
                    <a:pt x="0" y="18901"/>
                  </a:moveTo>
                  <a:cubicBezTo>
                    <a:pt x="1360" y="8100"/>
                    <a:pt x="10545" y="-1"/>
                    <a:pt x="21431" y="0"/>
                  </a:cubicBezTo>
                  <a:cubicBezTo>
                    <a:pt x="32898" y="0"/>
                    <a:pt x="42367" y="8961"/>
                    <a:pt x="42998" y="20411"/>
                  </a:cubicBezTo>
                  <a:lnTo>
                    <a:pt x="21431" y="21600"/>
                  </a:lnTo>
                  <a:lnTo>
                    <a:pt x="0" y="18901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1529" name="Group 45"/>
            <p:cNvGrpSpPr/>
            <p:nvPr/>
          </p:nvGrpSpPr>
          <p:grpSpPr>
            <a:xfrm>
              <a:off x="4468" y="2115"/>
              <a:ext cx="1451" cy="2041"/>
              <a:chOff x="4468" y="2115"/>
              <a:chExt cx="1451" cy="2041"/>
            </a:xfrm>
          </p:grpSpPr>
          <p:sp>
            <p:nvSpPr>
              <p:cNvPr id="21530" name="Line 46"/>
              <p:cNvSpPr/>
              <p:nvPr/>
            </p:nvSpPr>
            <p:spPr>
              <a:xfrm flipH="1" flipV="1">
                <a:off x="4694" y="2160"/>
                <a:ext cx="45" cy="19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1531" name="Text Box 47"/>
              <p:cNvSpPr txBox="1"/>
              <p:nvPr/>
            </p:nvSpPr>
            <p:spPr>
              <a:xfrm>
                <a:off x="5420" y="3158"/>
                <a:ext cx="499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X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21532" name="Text Box 48"/>
              <p:cNvSpPr txBox="1"/>
              <p:nvPr/>
            </p:nvSpPr>
            <p:spPr>
              <a:xfrm>
                <a:off x="4468" y="2115"/>
                <a:ext cx="226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Y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21533" name="Text Box 49"/>
              <p:cNvSpPr txBox="1"/>
              <p:nvPr/>
            </p:nvSpPr>
            <p:spPr>
              <a:xfrm>
                <a:off x="4603" y="3348"/>
                <a:ext cx="454" cy="4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A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21534" name="Text Box 50"/>
              <p:cNvSpPr txBox="1"/>
              <p:nvPr/>
            </p:nvSpPr>
            <p:spPr>
              <a:xfrm>
                <a:off x="4831" y="3066"/>
                <a:ext cx="544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B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21535" name="Text Box 51"/>
              <p:cNvSpPr txBox="1"/>
              <p:nvPr/>
            </p:nvSpPr>
            <p:spPr>
              <a:xfrm>
                <a:off x="4649" y="2952"/>
                <a:ext cx="590" cy="4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latin typeface="Arial" panose="020B0604020202020204" pitchFamily="34" charset="0"/>
                  </a:rPr>
                  <a:t>O</a:t>
                </a: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78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78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31753" grpId="0"/>
      <p:bldP spid="31758" grpId="0"/>
      <p:bldP spid="31773" grpId="0"/>
      <p:bldP spid="31774" grpId="0"/>
      <p:bldP spid="31775" grpId="0"/>
      <p:bldP spid="31776" grpId="0"/>
      <p:bldP spid="31777" grpId="0"/>
      <p:bldP spid="31782" grpId="0"/>
      <p:bldP spid="31783" grpId="0"/>
      <p:bldP spid="31784" grpId="0"/>
      <p:bldP spid="317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4"/>
          <p:cNvSpPr txBox="1"/>
          <p:nvPr/>
        </p:nvSpPr>
        <p:spPr>
          <a:xfrm>
            <a:off x="576263" y="401638"/>
            <a:ext cx="9109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latin typeface="Arial" panose="020B0604020202020204" pitchFamily="34" charset="0"/>
              </a:rPr>
              <a:t>四</a:t>
            </a:r>
            <a:r>
              <a:rPr lang="en-US" altLang="zh-CN" sz="3200" b="1">
                <a:latin typeface="Arial" panose="020B0604020202020204" pitchFamily="34" charset="0"/>
              </a:rPr>
              <a:t>) </a:t>
            </a:r>
            <a:r>
              <a:rPr lang="zh-CN" altLang="en-US" sz="3200" b="1" dirty="0">
                <a:latin typeface="Arial" panose="020B0604020202020204" pitchFamily="34" charset="0"/>
              </a:rPr>
              <a:t>形如</a:t>
            </a:r>
            <a:r>
              <a:rPr lang="en-US" altLang="zh-CN" sz="3200" b="1">
                <a:latin typeface="Arial" panose="020B0604020202020204" pitchFamily="34" charset="0"/>
              </a:rPr>
              <a:t>y = a (</a:t>
            </a:r>
            <a:r>
              <a:rPr lang="en-US" altLang="zh-CN" sz="3200" b="1" err="1">
                <a:latin typeface="Arial" panose="020B0604020202020204" pitchFamily="34" charset="0"/>
              </a:rPr>
              <a:t>x+h</a:t>
            </a:r>
            <a:r>
              <a:rPr lang="en-US" altLang="zh-CN" sz="3200" b="1">
                <a:latin typeface="Arial" panose="020B0604020202020204" pitchFamily="34" charset="0"/>
              </a:rPr>
              <a:t>) 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en-US" altLang="zh-CN" sz="3200" b="1">
                <a:latin typeface="Arial" panose="020B0604020202020204" pitchFamily="34" charset="0"/>
              </a:rPr>
              <a:t> +k   (a ≠0) </a:t>
            </a:r>
            <a:r>
              <a:rPr lang="zh-CN" altLang="en-US" sz="3200" b="1" dirty="0">
                <a:latin typeface="Arial" panose="020B0604020202020204" pitchFamily="34" charset="0"/>
              </a:rPr>
              <a:t>的二次函数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22531" name="表格 22530"/>
          <p:cNvGraphicFramePr/>
          <p:nvPr/>
        </p:nvGraphicFramePr>
        <p:xfrm>
          <a:off x="250825" y="1120775"/>
          <a:ext cx="8496300" cy="1677988"/>
        </p:xfrm>
        <a:graphic>
          <a:graphicData uri="http://schemas.openxmlformats.org/drawingml/2006/table">
            <a:tbl>
              <a:tblPr/>
              <a:tblGrid>
                <a:gridCol w="2808288"/>
                <a:gridCol w="1223962"/>
                <a:gridCol w="1152525"/>
                <a:gridCol w="1587500"/>
                <a:gridCol w="1724025"/>
              </a:tblGrid>
              <a:tr h="5730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二次函数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开口方向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对称轴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顶点坐标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/>
                        <a:t>y = a</a:t>
                      </a:r>
                      <a:r>
                        <a:rPr lang="zh-CN" altLang="en-US" dirty="0"/>
                        <a:t>（</a:t>
                      </a:r>
                      <a:r>
                        <a:rPr lang="en-US" altLang="zh-CN" err="1"/>
                        <a:t>x+h</a:t>
                      </a:r>
                      <a:r>
                        <a:rPr lang="en-US" altLang="zh-CN"/>
                        <a:t>) </a:t>
                      </a:r>
                      <a:r>
                        <a:rPr lang="en-US" altLang="zh-CN" baseline="30000"/>
                        <a:t>2</a:t>
                      </a:r>
                      <a:r>
                        <a:rPr lang="en-US" altLang="zh-CN"/>
                        <a:t>+k </a:t>
                      </a:r>
                      <a:endParaRPr lang="en-US" altLang="zh-CN"/>
                    </a:p>
                  </a:txBody>
                  <a:tcPr marL="90000" marR="90000" marT="46811" marB="46811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向上 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dirty="0"/>
                        <a:t>向下</a:t>
                      </a:r>
                      <a:endParaRPr lang="zh-CN" altLang="en-US" dirty="0"/>
                    </a:p>
                  </a:txBody>
                  <a:tcPr marL="90000" marR="90000" marT="46811" marB="4681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986" name="Text Box 50"/>
          <p:cNvSpPr txBox="1"/>
          <p:nvPr/>
        </p:nvSpPr>
        <p:spPr>
          <a:xfrm>
            <a:off x="2987675" y="1697038"/>
            <a:ext cx="19431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a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en-US" altLang="zh-CN" sz="3200">
                <a:latin typeface="Arial" panose="020B0604020202020204" pitchFamily="34" charset="0"/>
              </a:rPr>
              <a:t> 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39988" name="Text Box 52"/>
          <p:cNvSpPr txBox="1"/>
          <p:nvPr/>
        </p:nvSpPr>
        <p:spPr>
          <a:xfrm>
            <a:off x="3059113" y="2273300"/>
            <a:ext cx="18716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a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89" name="Text Box 53"/>
          <p:cNvSpPr txBox="1"/>
          <p:nvPr/>
        </p:nvSpPr>
        <p:spPr>
          <a:xfrm>
            <a:off x="5292725" y="1912938"/>
            <a:ext cx="1873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X=-h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556" name="Text Box 54"/>
          <p:cNvSpPr txBox="1"/>
          <p:nvPr/>
        </p:nvSpPr>
        <p:spPr>
          <a:xfrm>
            <a:off x="4716463" y="5373688"/>
            <a:ext cx="14398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3200" dirty="0">
              <a:latin typeface="Arial" panose="020B0604020202020204" pitchFamily="34" charset="0"/>
            </a:endParaRPr>
          </a:p>
        </p:txBody>
      </p:sp>
      <p:sp>
        <p:nvSpPr>
          <p:cNvPr id="39991" name="Text Box 55"/>
          <p:cNvSpPr txBox="1"/>
          <p:nvPr/>
        </p:nvSpPr>
        <p:spPr>
          <a:xfrm>
            <a:off x="6948488" y="1912938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-h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k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94" name="Text Box 58"/>
          <p:cNvSpPr txBox="1"/>
          <p:nvPr/>
        </p:nvSpPr>
        <p:spPr>
          <a:xfrm>
            <a:off x="323850" y="2771775"/>
            <a:ext cx="8101013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练习巩固</a:t>
            </a:r>
            <a:r>
              <a:rPr lang="en-US" altLang="zh-CN" sz="3200" b="1">
                <a:latin typeface="Arial" panose="020B0604020202020204" pitchFamily="34" charset="0"/>
              </a:rPr>
              <a:t>2:</a:t>
            </a:r>
            <a:endParaRPr lang="en-US" altLang="zh-CN" sz="320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en-US" altLang="zh-CN" sz="3200">
                <a:latin typeface="Arial" panose="020B0604020202020204" pitchFamily="34" charset="0"/>
              </a:rPr>
              <a:t>1</a:t>
            </a:r>
            <a:r>
              <a:rPr lang="zh-CN" altLang="en-US" sz="3200" dirty="0">
                <a:latin typeface="Arial" panose="020B0604020202020204" pitchFamily="34" charset="0"/>
              </a:rPr>
              <a:t>）抛物线 </a:t>
            </a:r>
            <a:r>
              <a:rPr lang="en-US" altLang="zh-CN" sz="3200">
                <a:latin typeface="Arial" panose="020B0604020202020204" pitchFamily="34" charset="0"/>
              </a:rPr>
              <a:t>y = 2 (x –</a:t>
            </a:r>
            <a:r>
              <a:rPr lang="zh-CN" altLang="en-US" sz="3200" dirty="0">
                <a:latin typeface="Arial" panose="020B0604020202020204" pitchFamily="34" charset="0"/>
              </a:rPr>
              <a:t>３  </a:t>
            </a:r>
            <a:r>
              <a:rPr lang="en-US" altLang="zh-CN" sz="3200">
                <a:latin typeface="Arial" panose="020B0604020202020204" pitchFamily="34" charset="0"/>
              </a:rPr>
              <a:t>)</a:t>
            </a:r>
            <a:r>
              <a:rPr lang="en-US" altLang="zh-CN" sz="3200" baseline="30000">
                <a:latin typeface="Arial" panose="020B0604020202020204" pitchFamily="34" charset="0"/>
              </a:rPr>
              <a:t> 2</a:t>
            </a:r>
            <a:r>
              <a:rPr lang="en-US" altLang="zh-CN" sz="3200">
                <a:latin typeface="Arial" panose="020B0604020202020204" pitchFamily="34" charset="0"/>
              </a:rPr>
              <a:t>+1 </a:t>
            </a:r>
            <a:r>
              <a:rPr lang="zh-CN" altLang="en-US" sz="3200" dirty="0">
                <a:latin typeface="Arial" panose="020B0604020202020204" pitchFamily="34" charset="0"/>
              </a:rPr>
              <a:t>的开口向 </a:t>
            </a:r>
            <a:r>
              <a:rPr lang="zh-CN" altLang="en-US" sz="3200" u="sng" dirty="0">
                <a:latin typeface="Arial" panose="020B0604020202020204" pitchFamily="34" charset="0"/>
              </a:rPr>
              <a:t>   </a:t>
            </a:r>
            <a:r>
              <a:rPr lang="zh-CN" altLang="en-US" sz="3200" dirty="0">
                <a:latin typeface="Arial" panose="020B0604020202020204" pitchFamily="34" charset="0"/>
              </a:rPr>
              <a:t> </a:t>
            </a:r>
            <a:r>
              <a:rPr lang="en-US" altLang="zh-CN" sz="3200">
                <a:latin typeface="Arial" panose="020B0604020202020204" pitchFamily="34" charset="0"/>
              </a:rPr>
              <a:t>, </a:t>
            </a:r>
            <a:r>
              <a:rPr lang="zh-CN" altLang="en-US" sz="3200" dirty="0">
                <a:latin typeface="Arial" panose="020B0604020202020204" pitchFamily="34" charset="0"/>
              </a:rPr>
              <a:t>对称轴 </a:t>
            </a:r>
            <a:r>
              <a:rPr lang="zh-CN" altLang="en-US" sz="3200" u="sng" dirty="0">
                <a:latin typeface="Arial" panose="020B0604020202020204" pitchFamily="34" charset="0"/>
              </a:rPr>
              <a:t>              </a:t>
            </a:r>
            <a:r>
              <a:rPr lang="en-US" altLang="zh-CN" sz="3200">
                <a:latin typeface="Arial" panose="020B0604020202020204" pitchFamily="34" charset="0"/>
              </a:rPr>
              <a:t>,    </a:t>
            </a:r>
            <a:r>
              <a:rPr lang="zh-CN" altLang="en-US" sz="3200" dirty="0">
                <a:latin typeface="Arial" panose="020B0604020202020204" pitchFamily="34" charset="0"/>
              </a:rPr>
              <a:t>顶点坐标是</a:t>
            </a:r>
            <a:r>
              <a:rPr lang="zh-CN" altLang="en-US" sz="3200" u="sng" dirty="0">
                <a:latin typeface="Arial" panose="020B0604020202020204" pitchFamily="34" charset="0"/>
              </a:rPr>
              <a:t>       </a:t>
            </a:r>
            <a:r>
              <a:rPr lang="zh-CN" altLang="en-US" sz="3200" dirty="0">
                <a:latin typeface="Arial" panose="020B0604020202020204" pitchFamily="34" charset="0"/>
              </a:rPr>
              <a:t> </a:t>
            </a:r>
            <a:endParaRPr lang="zh-CN" altLang="en-US" sz="3200" dirty="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en-US" altLang="zh-CN" sz="3200">
                <a:latin typeface="Arial" panose="020B0604020202020204" pitchFamily="34" charset="0"/>
              </a:rPr>
              <a:t>2</a:t>
            </a:r>
            <a:r>
              <a:rPr lang="zh-CN" altLang="en-US" sz="3200" dirty="0">
                <a:latin typeface="Arial" panose="020B0604020202020204" pitchFamily="34" charset="0"/>
              </a:rPr>
              <a:t>）若抛物线</a:t>
            </a:r>
            <a:r>
              <a:rPr lang="en-US" altLang="zh-CN" sz="3200">
                <a:latin typeface="Arial" panose="020B0604020202020204" pitchFamily="34" charset="0"/>
              </a:rPr>
              <a:t>y = a (</a:t>
            </a:r>
            <a:r>
              <a:rPr lang="en-US" altLang="zh-CN" sz="3200" err="1">
                <a:latin typeface="Arial" panose="020B0604020202020204" pitchFamily="34" charset="0"/>
              </a:rPr>
              <a:t>x+m</a:t>
            </a:r>
            <a:r>
              <a:rPr lang="en-US" altLang="zh-CN" sz="3200">
                <a:latin typeface="Arial" panose="020B0604020202020204" pitchFamily="34" charset="0"/>
              </a:rPr>
              <a:t>)</a:t>
            </a:r>
            <a:r>
              <a:rPr lang="en-US" altLang="zh-CN" sz="3200" baseline="30000">
                <a:latin typeface="Arial" panose="020B0604020202020204" pitchFamily="34" charset="0"/>
              </a:rPr>
              <a:t> 2</a:t>
            </a:r>
            <a:r>
              <a:rPr lang="en-US" altLang="zh-CN" sz="3200">
                <a:latin typeface="Arial" panose="020B0604020202020204" pitchFamily="34" charset="0"/>
              </a:rPr>
              <a:t>+n</a:t>
            </a:r>
            <a:r>
              <a:rPr lang="zh-CN" altLang="en-US" sz="3200" dirty="0">
                <a:latin typeface="Arial" panose="020B0604020202020204" pitchFamily="34" charset="0"/>
              </a:rPr>
              <a:t>开口向下，顶点在第四象限，则</a:t>
            </a:r>
            <a:r>
              <a:rPr lang="en-US" altLang="zh-CN" sz="3200">
                <a:latin typeface="Arial" panose="020B0604020202020204" pitchFamily="34" charset="0"/>
              </a:rPr>
              <a:t>a</a:t>
            </a:r>
            <a:r>
              <a:rPr lang="en-US" altLang="zh-CN" sz="3200" u="sng">
                <a:latin typeface="Arial" panose="020B0604020202020204" pitchFamily="34" charset="0"/>
              </a:rPr>
              <a:t>   </a:t>
            </a:r>
            <a:r>
              <a:rPr lang="en-US" altLang="zh-CN" sz="3200">
                <a:latin typeface="Arial" panose="020B0604020202020204" pitchFamily="34" charset="0"/>
              </a:rPr>
              <a:t>0, m</a:t>
            </a:r>
            <a:r>
              <a:rPr lang="en-US" altLang="zh-CN" sz="3200" u="sng">
                <a:latin typeface="Arial" panose="020B0604020202020204" pitchFamily="34" charset="0"/>
              </a:rPr>
              <a:t>     </a:t>
            </a:r>
            <a:r>
              <a:rPr lang="en-US" altLang="zh-CN" sz="3200">
                <a:latin typeface="Arial" panose="020B0604020202020204" pitchFamily="34" charset="0"/>
              </a:rPr>
              <a:t>0, n</a:t>
            </a:r>
            <a:r>
              <a:rPr lang="en-US" altLang="zh-CN" sz="3200" u="sng">
                <a:latin typeface="Arial" panose="020B0604020202020204" pitchFamily="34" charset="0"/>
              </a:rPr>
              <a:t>    </a:t>
            </a:r>
            <a:r>
              <a:rPr lang="en-US" altLang="zh-CN" sz="3200">
                <a:latin typeface="Arial" panose="020B0604020202020204" pitchFamily="34" charset="0"/>
              </a:rPr>
              <a:t>0</a:t>
            </a:r>
            <a:r>
              <a:rPr lang="zh-CN" altLang="en-US" sz="3200" dirty="0">
                <a:latin typeface="Arial" panose="020B0604020202020204" pitchFamily="34" charset="0"/>
              </a:rPr>
              <a:t>。 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39995" name="Text Box 59"/>
          <p:cNvSpPr txBox="1"/>
          <p:nvPr/>
        </p:nvSpPr>
        <p:spPr>
          <a:xfrm>
            <a:off x="7740650" y="3284538"/>
            <a:ext cx="10080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上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96" name="Text Box 60"/>
          <p:cNvSpPr txBox="1"/>
          <p:nvPr/>
        </p:nvSpPr>
        <p:spPr>
          <a:xfrm>
            <a:off x="1619250" y="3716338"/>
            <a:ext cx="29368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X=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３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97" name="Text Box 61"/>
          <p:cNvSpPr txBox="1"/>
          <p:nvPr/>
        </p:nvSpPr>
        <p:spPr>
          <a:xfrm>
            <a:off x="5724525" y="3716338"/>
            <a:ext cx="3419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（３，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98" name="Text Box 62"/>
          <p:cNvSpPr txBox="1"/>
          <p:nvPr/>
        </p:nvSpPr>
        <p:spPr>
          <a:xfrm>
            <a:off x="3635375" y="4649788"/>
            <a:ext cx="12239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〈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99" name="Text Box 63"/>
          <p:cNvSpPr txBox="1"/>
          <p:nvPr/>
        </p:nvSpPr>
        <p:spPr>
          <a:xfrm>
            <a:off x="4930775" y="4649788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〈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0000" name="Text Box 64"/>
          <p:cNvSpPr txBox="1"/>
          <p:nvPr/>
        </p:nvSpPr>
        <p:spPr>
          <a:xfrm>
            <a:off x="6154738" y="4570413"/>
            <a:ext cx="10810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〈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65"/>
          <p:cNvGrpSpPr/>
          <p:nvPr/>
        </p:nvGrpSpPr>
        <p:grpSpPr>
          <a:xfrm>
            <a:off x="304800" y="5038725"/>
            <a:ext cx="8229600" cy="1270000"/>
            <a:chOff x="192" y="2688"/>
            <a:chExt cx="5184" cy="800"/>
          </a:xfrm>
        </p:grpSpPr>
        <p:sp>
          <p:nvSpPr>
            <p:cNvPr id="22567" name="Text Box 66"/>
            <p:cNvSpPr txBox="1"/>
            <p:nvPr/>
          </p:nvSpPr>
          <p:spPr>
            <a:xfrm>
              <a:off x="192" y="2739"/>
              <a:ext cx="5184" cy="749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       2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、已知二次函数</a:t>
              </a:r>
              <a:r>
                <a:rPr lang="en-US" altLang="zh-CN" sz="3200" b="1">
                  <a:latin typeface="Times New Roman" panose="02020603050405020304" pitchFamily="18" charset="0"/>
                </a:rPr>
                <a:t>y=</a:t>
              </a:r>
              <a:r>
                <a:rPr lang="en-US" altLang="zh-CN" sz="4000" b="1">
                  <a:latin typeface="Times New Roman" panose="02020603050405020304" pitchFamily="18" charset="0"/>
                </a:rPr>
                <a:t>- </a:t>
              </a:r>
              <a:r>
                <a:rPr lang="en-US" altLang="zh-CN" sz="3200" b="1">
                  <a:latin typeface="Times New Roman" panose="02020603050405020304" pitchFamily="18" charset="0"/>
                </a:rPr>
                <a:t>    x</a:t>
              </a:r>
              <a:r>
                <a:rPr lang="en-US" altLang="zh-CN" sz="3200" b="1" baseline="30000">
                  <a:latin typeface="Times New Roman" panose="02020603050405020304" pitchFamily="18" charset="0"/>
                </a:rPr>
                <a:t>2</a:t>
              </a:r>
              <a:r>
                <a:rPr lang="en-US" altLang="zh-CN" sz="3200" b="1">
                  <a:latin typeface="Times New Roman" panose="02020603050405020304" pitchFamily="18" charset="0"/>
                </a:rPr>
                <a:t>+bx-5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的图象的顶点在</a:t>
              </a:r>
              <a:r>
                <a:rPr lang="en-US" altLang="zh-CN" sz="3200" b="1">
                  <a:latin typeface="Times New Roman" panose="02020603050405020304" pitchFamily="18" charset="0"/>
                </a:rPr>
                <a:t>y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轴上，则</a:t>
              </a:r>
              <a:r>
                <a:rPr lang="en-US" altLang="zh-CN" sz="3200" b="1">
                  <a:latin typeface="Times New Roman" panose="02020603050405020304" pitchFamily="18" charset="0"/>
                </a:rPr>
                <a:t>b=___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。</a:t>
              </a:r>
              <a:endParaRPr lang="zh-CN" altLang="en-US" sz="3200" b="1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22568" name="Group 67"/>
            <p:cNvGrpSpPr/>
            <p:nvPr/>
          </p:nvGrpSpPr>
          <p:grpSpPr>
            <a:xfrm>
              <a:off x="3072" y="2688"/>
              <a:ext cx="240" cy="567"/>
              <a:chOff x="816" y="2937"/>
              <a:chExt cx="240" cy="567"/>
            </a:xfrm>
          </p:grpSpPr>
          <p:sp>
            <p:nvSpPr>
              <p:cNvPr id="22569" name="Rectangle 68"/>
              <p:cNvSpPr/>
              <p:nvPr/>
            </p:nvSpPr>
            <p:spPr>
              <a:xfrm>
                <a:off x="825" y="2937"/>
                <a:ext cx="227" cy="32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>
                    <a:latin typeface="Times New Roman" panose="02020603050405020304" pitchFamily="18" charset="0"/>
                  </a:rPr>
                  <a:t>1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70" name="Rectangle 69"/>
              <p:cNvSpPr/>
              <p:nvPr/>
            </p:nvSpPr>
            <p:spPr>
              <a:xfrm>
                <a:off x="825" y="3177"/>
                <a:ext cx="227" cy="32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>
                    <a:latin typeface="Times New Roman" panose="02020603050405020304" pitchFamily="18" charset="0"/>
                  </a:rPr>
                  <a:t>2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71" name="Line 70"/>
              <p:cNvSpPr/>
              <p:nvPr/>
            </p:nvSpPr>
            <p:spPr>
              <a:xfrm>
                <a:off x="816" y="3225"/>
                <a:ext cx="2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40007" name="Text Box 71"/>
          <p:cNvSpPr txBox="1"/>
          <p:nvPr/>
        </p:nvSpPr>
        <p:spPr>
          <a:xfrm>
            <a:off x="3962400" y="5729288"/>
            <a:ext cx="387350" cy="579437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99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>
                                            <p:txEl>
                                              <p:charRg st="7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9994">
                                            <p:txEl>
                                              <p:charRg st="7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>
                                            <p:txEl>
                                              <p:charRg st="81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9994">
                                            <p:txEl>
                                              <p:charRg st="81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994">
                                            <p:txEl>
                                              <p:charRg st="81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9994">
                                            <p:txEl>
                                              <p:charRg st="81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99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9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4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86" grpId="0"/>
      <p:bldP spid="39988" grpId="0"/>
      <p:bldP spid="39989" grpId="0"/>
      <p:bldP spid="39991" grpId="0"/>
      <p:bldP spid="39995" grpId="0"/>
      <p:bldP spid="39996" grpId="0"/>
      <p:bldP spid="39997" grpId="0"/>
      <p:bldP spid="39998" grpId="0"/>
      <p:bldP spid="40000" grpId="0"/>
      <p:bldP spid="400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Picture 2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3000" y="1981200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3" name="Picture 3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52750" y="928688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556" name="Group 4"/>
          <p:cNvGrpSpPr/>
          <p:nvPr/>
        </p:nvGrpSpPr>
        <p:grpSpPr>
          <a:xfrm>
            <a:off x="2133600" y="1765300"/>
            <a:ext cx="6234113" cy="4906963"/>
            <a:chOff x="1344" y="1112"/>
            <a:chExt cx="3927" cy="3091"/>
          </a:xfrm>
        </p:grpSpPr>
        <p:grpSp>
          <p:nvGrpSpPr>
            <p:cNvPr id="23568" name="Group 5"/>
            <p:cNvGrpSpPr/>
            <p:nvPr/>
          </p:nvGrpSpPr>
          <p:grpSpPr>
            <a:xfrm>
              <a:off x="1344" y="1112"/>
              <a:ext cx="3927" cy="2950"/>
              <a:chOff x="873" y="864"/>
              <a:chExt cx="3927" cy="2950"/>
            </a:xfrm>
          </p:grpSpPr>
          <p:sp>
            <p:nvSpPr>
              <p:cNvPr id="23570" name="Rectangle 6"/>
              <p:cNvSpPr/>
              <p:nvPr/>
            </p:nvSpPr>
            <p:spPr>
              <a:xfrm>
                <a:off x="4373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1" name="Rectangle 7"/>
              <p:cNvSpPr/>
              <p:nvPr/>
            </p:nvSpPr>
            <p:spPr>
              <a:xfrm>
                <a:off x="3947" y="3486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2" name="Rectangle 8"/>
              <p:cNvSpPr/>
              <p:nvPr/>
            </p:nvSpPr>
            <p:spPr>
              <a:xfrm>
                <a:off x="3520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3" name="Rectangle 9"/>
              <p:cNvSpPr/>
              <p:nvPr/>
            </p:nvSpPr>
            <p:spPr>
              <a:xfrm>
                <a:off x="3093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4" name="Rectangle 10"/>
              <p:cNvSpPr/>
              <p:nvPr/>
            </p:nvSpPr>
            <p:spPr>
              <a:xfrm>
                <a:off x="2667" y="3486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5" name="Rectangle 11"/>
              <p:cNvSpPr/>
              <p:nvPr/>
            </p:nvSpPr>
            <p:spPr>
              <a:xfrm>
                <a:off x="2240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6" name="Rectangle 12"/>
              <p:cNvSpPr/>
              <p:nvPr/>
            </p:nvSpPr>
            <p:spPr>
              <a:xfrm>
                <a:off x="1813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7" name="Rectangle 13"/>
              <p:cNvSpPr/>
              <p:nvPr/>
            </p:nvSpPr>
            <p:spPr>
              <a:xfrm>
                <a:off x="1387" y="3486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8" name="Rectangle 14"/>
              <p:cNvSpPr/>
              <p:nvPr/>
            </p:nvSpPr>
            <p:spPr>
              <a:xfrm>
                <a:off x="960" y="3486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79" name="Rectangle 15"/>
              <p:cNvSpPr/>
              <p:nvPr/>
            </p:nvSpPr>
            <p:spPr>
              <a:xfrm>
                <a:off x="4373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0" name="Rectangle 16"/>
              <p:cNvSpPr/>
              <p:nvPr/>
            </p:nvSpPr>
            <p:spPr>
              <a:xfrm>
                <a:off x="3947" y="3158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1" name="Rectangle 17"/>
              <p:cNvSpPr/>
              <p:nvPr/>
            </p:nvSpPr>
            <p:spPr>
              <a:xfrm>
                <a:off x="3520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2" name="Rectangle 18"/>
              <p:cNvSpPr/>
              <p:nvPr/>
            </p:nvSpPr>
            <p:spPr>
              <a:xfrm>
                <a:off x="3093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3" name="Rectangle 19"/>
              <p:cNvSpPr/>
              <p:nvPr/>
            </p:nvSpPr>
            <p:spPr>
              <a:xfrm>
                <a:off x="2667" y="3158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4" name="Rectangle 20"/>
              <p:cNvSpPr/>
              <p:nvPr/>
            </p:nvSpPr>
            <p:spPr>
              <a:xfrm>
                <a:off x="2240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5" name="Rectangle 21"/>
              <p:cNvSpPr/>
              <p:nvPr/>
            </p:nvSpPr>
            <p:spPr>
              <a:xfrm>
                <a:off x="1813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6" name="Rectangle 22"/>
              <p:cNvSpPr/>
              <p:nvPr/>
            </p:nvSpPr>
            <p:spPr>
              <a:xfrm>
                <a:off x="1387" y="3158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7" name="Rectangle 23"/>
              <p:cNvSpPr/>
              <p:nvPr/>
            </p:nvSpPr>
            <p:spPr>
              <a:xfrm>
                <a:off x="960" y="3158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8" name="Rectangle 24"/>
              <p:cNvSpPr/>
              <p:nvPr/>
            </p:nvSpPr>
            <p:spPr>
              <a:xfrm>
                <a:off x="4373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89" name="Rectangle 25"/>
              <p:cNvSpPr/>
              <p:nvPr/>
            </p:nvSpPr>
            <p:spPr>
              <a:xfrm>
                <a:off x="3947" y="2831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0" name="Rectangle 26"/>
              <p:cNvSpPr/>
              <p:nvPr/>
            </p:nvSpPr>
            <p:spPr>
              <a:xfrm>
                <a:off x="3520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1" name="Rectangle 27"/>
              <p:cNvSpPr/>
              <p:nvPr/>
            </p:nvSpPr>
            <p:spPr>
              <a:xfrm>
                <a:off x="3093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2" name="Rectangle 28"/>
              <p:cNvSpPr/>
              <p:nvPr/>
            </p:nvSpPr>
            <p:spPr>
              <a:xfrm>
                <a:off x="2667" y="2831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3" name="Rectangle 29"/>
              <p:cNvSpPr/>
              <p:nvPr/>
            </p:nvSpPr>
            <p:spPr>
              <a:xfrm>
                <a:off x="2240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4" name="Rectangle 30"/>
              <p:cNvSpPr/>
              <p:nvPr/>
            </p:nvSpPr>
            <p:spPr>
              <a:xfrm>
                <a:off x="1813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5" name="Rectangle 31"/>
              <p:cNvSpPr/>
              <p:nvPr/>
            </p:nvSpPr>
            <p:spPr>
              <a:xfrm>
                <a:off x="1387" y="2831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6" name="Rectangle 32"/>
              <p:cNvSpPr/>
              <p:nvPr/>
            </p:nvSpPr>
            <p:spPr>
              <a:xfrm>
                <a:off x="960" y="2831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7" name="Rectangle 33"/>
              <p:cNvSpPr/>
              <p:nvPr/>
            </p:nvSpPr>
            <p:spPr>
              <a:xfrm>
                <a:off x="4373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8" name="Rectangle 34"/>
              <p:cNvSpPr/>
              <p:nvPr/>
            </p:nvSpPr>
            <p:spPr>
              <a:xfrm>
                <a:off x="3947" y="2503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599" name="Rectangle 35"/>
              <p:cNvSpPr/>
              <p:nvPr/>
            </p:nvSpPr>
            <p:spPr>
              <a:xfrm>
                <a:off x="3520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0" name="Rectangle 36"/>
              <p:cNvSpPr/>
              <p:nvPr/>
            </p:nvSpPr>
            <p:spPr>
              <a:xfrm>
                <a:off x="3093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1" name="Rectangle 37"/>
              <p:cNvSpPr/>
              <p:nvPr/>
            </p:nvSpPr>
            <p:spPr>
              <a:xfrm>
                <a:off x="2667" y="2503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2" name="Rectangle 38"/>
              <p:cNvSpPr/>
              <p:nvPr/>
            </p:nvSpPr>
            <p:spPr>
              <a:xfrm>
                <a:off x="2240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3" name="Rectangle 39"/>
              <p:cNvSpPr/>
              <p:nvPr/>
            </p:nvSpPr>
            <p:spPr>
              <a:xfrm>
                <a:off x="1813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4" name="Rectangle 40"/>
              <p:cNvSpPr/>
              <p:nvPr/>
            </p:nvSpPr>
            <p:spPr>
              <a:xfrm>
                <a:off x="1387" y="2503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5" name="Rectangle 41"/>
              <p:cNvSpPr/>
              <p:nvPr/>
            </p:nvSpPr>
            <p:spPr>
              <a:xfrm>
                <a:off x="960" y="2503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6" name="Rectangle 42"/>
              <p:cNvSpPr/>
              <p:nvPr/>
            </p:nvSpPr>
            <p:spPr>
              <a:xfrm>
                <a:off x="4373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7" name="Rectangle 43"/>
              <p:cNvSpPr/>
              <p:nvPr/>
            </p:nvSpPr>
            <p:spPr>
              <a:xfrm>
                <a:off x="3947" y="2175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8" name="Rectangle 44"/>
              <p:cNvSpPr/>
              <p:nvPr/>
            </p:nvSpPr>
            <p:spPr>
              <a:xfrm>
                <a:off x="3520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09" name="Rectangle 45"/>
              <p:cNvSpPr/>
              <p:nvPr/>
            </p:nvSpPr>
            <p:spPr>
              <a:xfrm>
                <a:off x="3093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0" name="Rectangle 46"/>
              <p:cNvSpPr/>
              <p:nvPr/>
            </p:nvSpPr>
            <p:spPr>
              <a:xfrm>
                <a:off x="2667" y="2175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1" name="Rectangle 47"/>
              <p:cNvSpPr/>
              <p:nvPr/>
            </p:nvSpPr>
            <p:spPr>
              <a:xfrm>
                <a:off x="2240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2" name="Rectangle 48"/>
              <p:cNvSpPr/>
              <p:nvPr/>
            </p:nvSpPr>
            <p:spPr>
              <a:xfrm>
                <a:off x="1813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3" name="Rectangle 49"/>
              <p:cNvSpPr/>
              <p:nvPr/>
            </p:nvSpPr>
            <p:spPr>
              <a:xfrm>
                <a:off x="1387" y="2175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4" name="Rectangle 50"/>
              <p:cNvSpPr/>
              <p:nvPr/>
            </p:nvSpPr>
            <p:spPr>
              <a:xfrm>
                <a:off x="960" y="2175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5" name="Rectangle 51"/>
              <p:cNvSpPr/>
              <p:nvPr/>
            </p:nvSpPr>
            <p:spPr>
              <a:xfrm>
                <a:off x="4373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6" name="Rectangle 52"/>
              <p:cNvSpPr/>
              <p:nvPr/>
            </p:nvSpPr>
            <p:spPr>
              <a:xfrm>
                <a:off x="3947" y="1847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7" name="Rectangle 53"/>
              <p:cNvSpPr/>
              <p:nvPr/>
            </p:nvSpPr>
            <p:spPr>
              <a:xfrm>
                <a:off x="3520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8" name="Rectangle 54"/>
              <p:cNvSpPr/>
              <p:nvPr/>
            </p:nvSpPr>
            <p:spPr>
              <a:xfrm>
                <a:off x="3093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19" name="Rectangle 55"/>
              <p:cNvSpPr/>
              <p:nvPr/>
            </p:nvSpPr>
            <p:spPr>
              <a:xfrm>
                <a:off x="2667" y="1847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0" name="Rectangle 56"/>
              <p:cNvSpPr/>
              <p:nvPr/>
            </p:nvSpPr>
            <p:spPr>
              <a:xfrm>
                <a:off x="2240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1" name="Rectangle 57"/>
              <p:cNvSpPr/>
              <p:nvPr/>
            </p:nvSpPr>
            <p:spPr>
              <a:xfrm>
                <a:off x="1813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2" name="Rectangle 58"/>
              <p:cNvSpPr/>
              <p:nvPr/>
            </p:nvSpPr>
            <p:spPr>
              <a:xfrm>
                <a:off x="1387" y="1847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3" name="Rectangle 59"/>
              <p:cNvSpPr/>
              <p:nvPr/>
            </p:nvSpPr>
            <p:spPr>
              <a:xfrm>
                <a:off x="960" y="1847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4" name="Rectangle 60"/>
              <p:cNvSpPr/>
              <p:nvPr/>
            </p:nvSpPr>
            <p:spPr>
              <a:xfrm>
                <a:off x="4373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5" name="Rectangle 61"/>
              <p:cNvSpPr/>
              <p:nvPr/>
            </p:nvSpPr>
            <p:spPr>
              <a:xfrm>
                <a:off x="3947" y="1520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6" name="Rectangle 62"/>
              <p:cNvSpPr/>
              <p:nvPr/>
            </p:nvSpPr>
            <p:spPr>
              <a:xfrm>
                <a:off x="3520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7" name="Rectangle 63"/>
              <p:cNvSpPr/>
              <p:nvPr/>
            </p:nvSpPr>
            <p:spPr>
              <a:xfrm>
                <a:off x="3093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8" name="Rectangle 64"/>
              <p:cNvSpPr/>
              <p:nvPr/>
            </p:nvSpPr>
            <p:spPr>
              <a:xfrm>
                <a:off x="2667" y="1520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29" name="Rectangle 65"/>
              <p:cNvSpPr/>
              <p:nvPr/>
            </p:nvSpPr>
            <p:spPr>
              <a:xfrm>
                <a:off x="2240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0" name="Rectangle 66"/>
              <p:cNvSpPr/>
              <p:nvPr/>
            </p:nvSpPr>
            <p:spPr>
              <a:xfrm>
                <a:off x="1813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1" name="Rectangle 67"/>
              <p:cNvSpPr/>
              <p:nvPr/>
            </p:nvSpPr>
            <p:spPr>
              <a:xfrm>
                <a:off x="1387" y="1520"/>
                <a:ext cx="42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2" name="Rectangle 68"/>
              <p:cNvSpPr/>
              <p:nvPr/>
            </p:nvSpPr>
            <p:spPr>
              <a:xfrm>
                <a:off x="960" y="1520"/>
                <a:ext cx="42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3" name="Rectangle 69"/>
              <p:cNvSpPr/>
              <p:nvPr/>
            </p:nvSpPr>
            <p:spPr>
              <a:xfrm>
                <a:off x="4373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4" name="Rectangle 70"/>
              <p:cNvSpPr/>
              <p:nvPr/>
            </p:nvSpPr>
            <p:spPr>
              <a:xfrm>
                <a:off x="3947" y="1192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5" name="Rectangle 71"/>
              <p:cNvSpPr/>
              <p:nvPr/>
            </p:nvSpPr>
            <p:spPr>
              <a:xfrm>
                <a:off x="3520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6" name="Rectangle 72"/>
              <p:cNvSpPr/>
              <p:nvPr/>
            </p:nvSpPr>
            <p:spPr>
              <a:xfrm>
                <a:off x="3093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7" name="Rectangle 73"/>
              <p:cNvSpPr/>
              <p:nvPr/>
            </p:nvSpPr>
            <p:spPr>
              <a:xfrm>
                <a:off x="2667" y="1192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8" name="Rectangle 74"/>
              <p:cNvSpPr/>
              <p:nvPr/>
            </p:nvSpPr>
            <p:spPr>
              <a:xfrm>
                <a:off x="2240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39" name="Rectangle 75"/>
              <p:cNvSpPr/>
              <p:nvPr/>
            </p:nvSpPr>
            <p:spPr>
              <a:xfrm>
                <a:off x="1813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0" name="Rectangle 76"/>
              <p:cNvSpPr/>
              <p:nvPr/>
            </p:nvSpPr>
            <p:spPr>
              <a:xfrm>
                <a:off x="1387" y="1192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1" name="Rectangle 77"/>
              <p:cNvSpPr/>
              <p:nvPr/>
            </p:nvSpPr>
            <p:spPr>
              <a:xfrm>
                <a:off x="960" y="1192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2" name="Rectangle 78"/>
              <p:cNvSpPr/>
              <p:nvPr/>
            </p:nvSpPr>
            <p:spPr>
              <a:xfrm>
                <a:off x="4373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3" name="Rectangle 79"/>
              <p:cNvSpPr/>
              <p:nvPr/>
            </p:nvSpPr>
            <p:spPr>
              <a:xfrm>
                <a:off x="3947" y="864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4" name="Rectangle 80"/>
              <p:cNvSpPr/>
              <p:nvPr/>
            </p:nvSpPr>
            <p:spPr>
              <a:xfrm>
                <a:off x="3520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5" name="Rectangle 81"/>
              <p:cNvSpPr/>
              <p:nvPr/>
            </p:nvSpPr>
            <p:spPr>
              <a:xfrm>
                <a:off x="3093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6" name="Rectangle 82"/>
              <p:cNvSpPr/>
              <p:nvPr/>
            </p:nvSpPr>
            <p:spPr>
              <a:xfrm>
                <a:off x="2667" y="864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7" name="Rectangle 83"/>
              <p:cNvSpPr/>
              <p:nvPr/>
            </p:nvSpPr>
            <p:spPr>
              <a:xfrm>
                <a:off x="2240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8" name="Rectangle 84"/>
              <p:cNvSpPr/>
              <p:nvPr/>
            </p:nvSpPr>
            <p:spPr>
              <a:xfrm>
                <a:off x="1813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49" name="Rectangle 85"/>
              <p:cNvSpPr/>
              <p:nvPr/>
            </p:nvSpPr>
            <p:spPr>
              <a:xfrm>
                <a:off x="1387" y="864"/>
                <a:ext cx="426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50" name="Rectangle 86"/>
              <p:cNvSpPr/>
              <p:nvPr/>
            </p:nvSpPr>
            <p:spPr>
              <a:xfrm>
                <a:off x="960" y="864"/>
                <a:ext cx="427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</a:pPr>
                <a:endParaRPr lang="zh-CN" altLang="zh-CN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651" name="Line 87"/>
              <p:cNvSpPr/>
              <p:nvPr/>
            </p:nvSpPr>
            <p:spPr>
              <a:xfrm>
                <a:off x="960" y="864"/>
                <a:ext cx="3840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2" name="Line 88"/>
              <p:cNvSpPr/>
              <p:nvPr/>
            </p:nvSpPr>
            <p:spPr>
              <a:xfrm>
                <a:off x="960" y="1192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3" name="Line 89"/>
              <p:cNvSpPr/>
              <p:nvPr/>
            </p:nvSpPr>
            <p:spPr>
              <a:xfrm>
                <a:off x="960" y="1520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4" name="Line 90"/>
              <p:cNvSpPr/>
              <p:nvPr/>
            </p:nvSpPr>
            <p:spPr>
              <a:xfrm>
                <a:off x="960" y="1847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5" name="Line 91"/>
              <p:cNvSpPr/>
              <p:nvPr/>
            </p:nvSpPr>
            <p:spPr>
              <a:xfrm>
                <a:off x="960" y="2175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6" name="Line 92"/>
              <p:cNvSpPr/>
              <p:nvPr/>
            </p:nvSpPr>
            <p:spPr>
              <a:xfrm>
                <a:off x="960" y="2503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7" name="Line 93"/>
              <p:cNvSpPr/>
              <p:nvPr/>
            </p:nvSpPr>
            <p:spPr>
              <a:xfrm>
                <a:off x="960" y="2831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8" name="Line 94"/>
              <p:cNvSpPr/>
              <p:nvPr/>
            </p:nvSpPr>
            <p:spPr>
              <a:xfrm>
                <a:off x="960" y="3158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59" name="Line 95"/>
              <p:cNvSpPr/>
              <p:nvPr/>
            </p:nvSpPr>
            <p:spPr>
              <a:xfrm>
                <a:off x="960" y="3486"/>
                <a:ext cx="3840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0" name="Line 96"/>
              <p:cNvSpPr/>
              <p:nvPr/>
            </p:nvSpPr>
            <p:spPr>
              <a:xfrm>
                <a:off x="960" y="3814"/>
                <a:ext cx="3840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1" name="Line 97"/>
              <p:cNvSpPr/>
              <p:nvPr/>
            </p:nvSpPr>
            <p:spPr>
              <a:xfrm>
                <a:off x="960" y="864"/>
                <a:ext cx="0" cy="295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2" name="Line 98"/>
              <p:cNvSpPr/>
              <p:nvPr/>
            </p:nvSpPr>
            <p:spPr>
              <a:xfrm>
                <a:off x="1387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3" name="Line 99"/>
              <p:cNvSpPr/>
              <p:nvPr/>
            </p:nvSpPr>
            <p:spPr>
              <a:xfrm>
                <a:off x="1813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4" name="Line 100"/>
              <p:cNvSpPr/>
              <p:nvPr/>
            </p:nvSpPr>
            <p:spPr>
              <a:xfrm>
                <a:off x="2240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5" name="Line 101"/>
              <p:cNvSpPr/>
              <p:nvPr/>
            </p:nvSpPr>
            <p:spPr>
              <a:xfrm>
                <a:off x="2667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6" name="Line 102"/>
              <p:cNvSpPr/>
              <p:nvPr/>
            </p:nvSpPr>
            <p:spPr>
              <a:xfrm>
                <a:off x="3093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7" name="Line 103"/>
              <p:cNvSpPr/>
              <p:nvPr/>
            </p:nvSpPr>
            <p:spPr>
              <a:xfrm>
                <a:off x="3520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8" name="Line 104"/>
              <p:cNvSpPr/>
              <p:nvPr/>
            </p:nvSpPr>
            <p:spPr>
              <a:xfrm>
                <a:off x="3947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69" name="Line 105"/>
              <p:cNvSpPr/>
              <p:nvPr/>
            </p:nvSpPr>
            <p:spPr>
              <a:xfrm>
                <a:off x="4373" y="864"/>
                <a:ext cx="0" cy="295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70" name="Line 106"/>
              <p:cNvSpPr/>
              <p:nvPr/>
            </p:nvSpPr>
            <p:spPr>
              <a:xfrm>
                <a:off x="4800" y="864"/>
                <a:ext cx="0" cy="295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671" name="Line 107"/>
              <p:cNvSpPr/>
              <p:nvPr/>
            </p:nvSpPr>
            <p:spPr>
              <a:xfrm>
                <a:off x="912" y="3168"/>
                <a:ext cx="3888" cy="0"/>
              </a:xfrm>
              <a:prstGeom prst="line">
                <a:avLst/>
              </a:prstGeom>
              <a:ln w="38100" cap="flat" cmpd="sng">
                <a:solidFill>
                  <a:srgbClr val="FF66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3672" name="Line 108"/>
              <p:cNvSpPr/>
              <p:nvPr/>
            </p:nvSpPr>
            <p:spPr>
              <a:xfrm flipH="1" flipV="1">
                <a:off x="2649" y="864"/>
                <a:ext cx="0" cy="2928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3673" name="Text Box 109"/>
              <p:cNvSpPr txBox="1"/>
              <p:nvPr/>
            </p:nvSpPr>
            <p:spPr>
              <a:xfrm>
                <a:off x="2150" y="3098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4" name="Text Box 110"/>
              <p:cNvSpPr txBox="1"/>
              <p:nvPr/>
            </p:nvSpPr>
            <p:spPr>
              <a:xfrm>
                <a:off x="1680" y="3120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5" name="Text Box 111"/>
              <p:cNvSpPr txBox="1"/>
              <p:nvPr/>
            </p:nvSpPr>
            <p:spPr>
              <a:xfrm>
                <a:off x="1286" y="3098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-3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6" name="Text Box 112"/>
              <p:cNvSpPr txBox="1"/>
              <p:nvPr/>
            </p:nvSpPr>
            <p:spPr>
              <a:xfrm>
                <a:off x="902" y="3098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-4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7" name="Text Box 113"/>
              <p:cNvSpPr txBox="1"/>
              <p:nvPr/>
            </p:nvSpPr>
            <p:spPr>
              <a:xfrm>
                <a:off x="2476" y="312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0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8" name="Text Box 114"/>
              <p:cNvSpPr txBox="1"/>
              <p:nvPr/>
            </p:nvSpPr>
            <p:spPr>
              <a:xfrm>
                <a:off x="3004" y="312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79" name="Text Box 115"/>
              <p:cNvSpPr txBox="1"/>
              <p:nvPr/>
            </p:nvSpPr>
            <p:spPr>
              <a:xfrm>
                <a:off x="3436" y="312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2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80" name="Text Box 116"/>
              <p:cNvSpPr txBox="1"/>
              <p:nvPr/>
            </p:nvSpPr>
            <p:spPr>
              <a:xfrm>
                <a:off x="3840" y="312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3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81" name="Text Box 117"/>
              <p:cNvSpPr txBox="1"/>
              <p:nvPr/>
            </p:nvSpPr>
            <p:spPr>
              <a:xfrm>
                <a:off x="4272" y="312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82" name="Rectangle 118"/>
              <p:cNvSpPr/>
              <p:nvPr/>
            </p:nvSpPr>
            <p:spPr>
              <a:xfrm>
                <a:off x="4281" y="3006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3" name="Rectangle 119"/>
              <p:cNvSpPr/>
              <p:nvPr/>
            </p:nvSpPr>
            <p:spPr>
              <a:xfrm>
                <a:off x="3870" y="2994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4" name="Rectangle 120"/>
              <p:cNvSpPr/>
              <p:nvPr/>
            </p:nvSpPr>
            <p:spPr>
              <a:xfrm>
                <a:off x="3447" y="3006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5" name="Rectangle 121"/>
              <p:cNvSpPr/>
              <p:nvPr/>
            </p:nvSpPr>
            <p:spPr>
              <a:xfrm>
                <a:off x="3024" y="2994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6" name="Rectangle 122"/>
              <p:cNvSpPr/>
              <p:nvPr/>
            </p:nvSpPr>
            <p:spPr>
              <a:xfrm>
                <a:off x="2160" y="3006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7" name="Rectangle 123"/>
              <p:cNvSpPr/>
              <p:nvPr/>
            </p:nvSpPr>
            <p:spPr>
              <a:xfrm>
                <a:off x="1728" y="2994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8" name="Rectangle 124"/>
              <p:cNvSpPr/>
              <p:nvPr/>
            </p:nvSpPr>
            <p:spPr>
              <a:xfrm>
                <a:off x="1305" y="3006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89" name="Rectangle 125"/>
              <p:cNvSpPr/>
              <p:nvPr/>
            </p:nvSpPr>
            <p:spPr>
              <a:xfrm>
                <a:off x="873" y="3015"/>
                <a:ext cx="18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Batang" pitchFamily="18" charset="-127"/>
                  </a:rPr>
                  <a:t>•</a:t>
                </a:r>
                <a:endParaRPr lang="en-US" altLang="zh-CN" sz="2400">
                  <a:latin typeface="Times New Roman" panose="02020603050405020304" pitchFamily="18" charset="0"/>
                  <a:ea typeface="Batang" pitchFamily="18" charset="-127"/>
                </a:endParaRPr>
              </a:p>
            </p:txBody>
          </p:sp>
          <p:sp>
            <p:nvSpPr>
              <p:cNvPr id="23690" name="Text Box 126"/>
              <p:cNvSpPr txBox="1"/>
              <p:nvPr/>
            </p:nvSpPr>
            <p:spPr>
              <a:xfrm>
                <a:off x="2486" y="268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1" name="Text Box 127"/>
              <p:cNvSpPr txBox="1"/>
              <p:nvPr/>
            </p:nvSpPr>
            <p:spPr>
              <a:xfrm>
                <a:off x="2486" y="2352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2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2" name="Text Box 128"/>
              <p:cNvSpPr txBox="1"/>
              <p:nvPr/>
            </p:nvSpPr>
            <p:spPr>
              <a:xfrm>
                <a:off x="2476" y="201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3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3" name="Text Box 129"/>
              <p:cNvSpPr txBox="1"/>
              <p:nvPr/>
            </p:nvSpPr>
            <p:spPr>
              <a:xfrm>
                <a:off x="2476" y="172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4" name="Text Box 130"/>
              <p:cNvSpPr txBox="1"/>
              <p:nvPr/>
            </p:nvSpPr>
            <p:spPr>
              <a:xfrm>
                <a:off x="2486" y="137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5" name="Text Box 131"/>
              <p:cNvSpPr txBox="1"/>
              <p:nvPr/>
            </p:nvSpPr>
            <p:spPr>
              <a:xfrm>
                <a:off x="2496" y="105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6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696" name="Text Box 132"/>
              <p:cNvSpPr txBox="1"/>
              <p:nvPr/>
            </p:nvSpPr>
            <p:spPr>
              <a:xfrm>
                <a:off x="2448" y="3360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3569" name="Text Box 133"/>
            <p:cNvSpPr txBox="1"/>
            <p:nvPr/>
          </p:nvSpPr>
          <p:spPr>
            <a:xfrm>
              <a:off x="2880" y="3915"/>
              <a:ext cx="2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>
                  <a:latin typeface="Times New Roman" panose="02020603050405020304" pitchFamily="18" charset="0"/>
                </a:rPr>
                <a:t>-2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6454" name="Line 134"/>
          <p:cNvSpPr/>
          <p:nvPr/>
        </p:nvSpPr>
        <p:spPr>
          <a:xfrm flipV="1">
            <a:off x="7010400" y="2057400"/>
            <a:ext cx="0" cy="4800600"/>
          </a:xfrm>
          <a:prstGeom prst="line">
            <a:avLst/>
          </a:prstGeom>
          <a:ln w="38100" cap="flat" cmpd="sng">
            <a:solidFill>
              <a:srgbClr val="FF6600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56455" name="Picture 135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91025" y="914400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456" name="Picture 136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10150" y="952500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457" name="Picture 137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81413" y="942975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458" name="Picture 138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3950" y="1447800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459" name="Picture 139" descr="22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3950" y="2014538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3" name="Text Box 140"/>
          <p:cNvSpPr txBox="1"/>
          <p:nvPr/>
        </p:nvSpPr>
        <p:spPr>
          <a:xfrm>
            <a:off x="468313" y="404813"/>
            <a:ext cx="82407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观察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-6x+7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的函数图象，说说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-6x+7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的图象是怎样由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的图象平移得到的？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461" name="Rectangle 141"/>
          <p:cNvSpPr/>
          <p:nvPr/>
        </p:nvSpPr>
        <p:spPr>
          <a:xfrm>
            <a:off x="323850" y="1541463"/>
            <a:ext cx="17414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-6x+7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462" name="Rectangle 142"/>
          <p:cNvSpPr/>
          <p:nvPr/>
        </p:nvSpPr>
        <p:spPr>
          <a:xfrm>
            <a:off x="323850" y="2060575"/>
            <a:ext cx="19208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=x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-6x+9-2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463" name="Text Box 143"/>
          <p:cNvSpPr txBox="1"/>
          <p:nvPr/>
        </p:nvSpPr>
        <p:spPr>
          <a:xfrm>
            <a:off x="323850" y="2565400"/>
            <a:ext cx="17414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=(x-3)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464" name="Text Box 144"/>
          <p:cNvSpPr txBox="1"/>
          <p:nvPr/>
        </p:nvSpPr>
        <p:spPr>
          <a:xfrm>
            <a:off x="144463" y="3141663"/>
            <a:ext cx="2124075" cy="3084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CC"/>
                </a:solidFill>
                <a:latin typeface="Arial" panose="020B0604020202020204" pitchFamily="34" charset="0"/>
              </a:rPr>
              <a:t>平移规律：</a:t>
            </a:r>
            <a:endParaRPr lang="zh-CN" altLang="en-US" sz="2800" b="1" dirty="0">
              <a:solidFill>
                <a:srgbClr val="3333CC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h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决定左右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左正右负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K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决定上下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上正下负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56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6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61" grpId="0"/>
      <p:bldP spid="56462" grpId="0"/>
      <p:bldP spid="56463" grpId="0"/>
      <p:bldP spid="564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288925" y="109538"/>
            <a:ext cx="22161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基础练习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249238" y="765175"/>
            <a:ext cx="8499475" cy="15541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    1.</a:t>
            </a:r>
            <a:r>
              <a:rPr lang="zh-CN" altLang="en-US" sz="3200" b="1" dirty="0">
                <a:latin typeface="Times New Roman" panose="02020603050405020304" pitchFamily="18" charset="0"/>
              </a:rPr>
              <a:t>由</a:t>
            </a:r>
            <a:r>
              <a:rPr lang="en-US" altLang="zh-CN" sz="3200" b="1">
                <a:latin typeface="Times New Roman" panose="02020603050405020304" pitchFamily="18" charset="0"/>
              </a:rPr>
              <a:t>y=2x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的图象向左平移两个单位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再向下平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        移三个单位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得到的图象的函数解析式为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________________________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57348" name="Text Box 4"/>
          <p:cNvSpPr txBox="1"/>
          <p:nvPr/>
        </p:nvSpPr>
        <p:spPr>
          <a:xfrm>
            <a:off x="539750" y="2295525"/>
            <a:ext cx="8351838" cy="14827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95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</a:rPr>
              <a:t>由函数</a:t>
            </a:r>
            <a:r>
              <a:rPr lang="en-US" altLang="zh-CN" sz="3200" b="1">
                <a:latin typeface="Times New Roman" panose="02020603050405020304" pitchFamily="18" charset="0"/>
              </a:rPr>
              <a:t>y= -3(x-1)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+2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的图象向右平移</a:t>
            </a:r>
            <a:r>
              <a:rPr lang="en-US" altLang="zh-CN" sz="3200" b="1"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</a:rPr>
              <a:t>个单位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再向上平移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个单位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得到的图象的函数解析式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为</a:t>
            </a:r>
            <a:r>
              <a:rPr lang="en-US" altLang="zh-CN" sz="3200" b="1">
                <a:latin typeface="Times New Roman" panose="02020603050405020304" pitchFamily="18" charset="0"/>
              </a:rPr>
              <a:t>_____________________________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57349" name="Text Box 5"/>
          <p:cNvSpPr txBox="1"/>
          <p:nvPr/>
        </p:nvSpPr>
        <p:spPr>
          <a:xfrm>
            <a:off x="1776413" y="1714500"/>
            <a:ext cx="220186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y=2(x+2)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-3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0" name="Text Box 6"/>
          <p:cNvSpPr txBox="1"/>
          <p:nvPr/>
        </p:nvSpPr>
        <p:spPr>
          <a:xfrm>
            <a:off x="3838575" y="1770063"/>
            <a:ext cx="20288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=2x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+8x+5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1" name="Text Box 7"/>
          <p:cNvSpPr txBox="1"/>
          <p:nvPr/>
        </p:nvSpPr>
        <p:spPr>
          <a:xfrm>
            <a:off x="1063625" y="3141663"/>
            <a:ext cx="331311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y= - 3(x-1-4)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+2+3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352" name="Text Box 8"/>
          <p:cNvSpPr txBox="1"/>
          <p:nvPr/>
        </p:nvSpPr>
        <p:spPr>
          <a:xfrm>
            <a:off x="4211638" y="3141663"/>
            <a:ext cx="25717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=-3x</a:t>
            </a:r>
            <a:r>
              <a:rPr lang="en-US" altLang="zh-CN" sz="32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+30x-70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53" name="Text Box 9"/>
          <p:cNvSpPr txBox="1"/>
          <p:nvPr/>
        </p:nvSpPr>
        <p:spPr>
          <a:xfrm>
            <a:off x="684213" y="3665538"/>
            <a:ext cx="75438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抛物线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向左平移一个单位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再向下平移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个单位且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过点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(1,2).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则平移后的解析式为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______________;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4" name="Text Box 10"/>
          <p:cNvSpPr txBox="1"/>
          <p:nvPr/>
        </p:nvSpPr>
        <p:spPr>
          <a:xfrm>
            <a:off x="3149600" y="4652963"/>
            <a:ext cx="35274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y=2(x+1)</a:t>
            </a:r>
            <a:r>
              <a:rPr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-8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5" name="Text Box 11"/>
          <p:cNvSpPr txBox="1"/>
          <p:nvPr/>
        </p:nvSpPr>
        <p:spPr>
          <a:xfrm>
            <a:off x="539750" y="5013325"/>
            <a:ext cx="8748713" cy="725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将抛物线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-6x+4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如何移动才能得到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endParaRPr lang="en-US" altLang="zh-CN" sz="32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6" name="Text Box 12"/>
          <p:cNvSpPr txBox="1"/>
          <p:nvPr/>
        </p:nvSpPr>
        <p:spPr>
          <a:xfrm>
            <a:off x="750888" y="5661025"/>
            <a:ext cx="7924800" cy="95567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逆向思考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由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-6x+4 =(x-3)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-5</a:t>
            </a:r>
            <a:r>
              <a:rPr lang="zh-CN" altLang="en-US" sz="2800" b="1" dirty="0">
                <a:latin typeface="Times New Roman" panose="02020603050405020304" pitchFamily="18" charset="0"/>
              </a:rPr>
              <a:t>知</a:t>
            </a:r>
            <a:r>
              <a:rPr lang="en-US" altLang="zh-CN" sz="2800" b="1">
                <a:latin typeface="Times New Roman" panose="02020603050405020304" pitchFamily="18" charset="0"/>
              </a:rPr>
              <a:t>:</a:t>
            </a:r>
            <a:r>
              <a:rPr lang="zh-CN" altLang="en-US" sz="2800" b="1" dirty="0">
                <a:latin typeface="Times New Roman" panose="02020603050405020304" pitchFamily="18" charset="0"/>
              </a:rPr>
              <a:t>先向左平移</a:t>
            </a: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个单位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再向上平移</a:t>
            </a:r>
            <a:r>
              <a:rPr lang="en-US" altLang="zh-CN" sz="2800" b="1">
                <a:latin typeface="Times New Roman" panose="02020603050405020304" pitchFamily="18" charset="0"/>
              </a:rPr>
              <a:t>5</a:t>
            </a:r>
            <a:r>
              <a:rPr lang="zh-CN" altLang="en-US" sz="2800" b="1" dirty="0">
                <a:latin typeface="Times New Roman" panose="02020603050405020304" pitchFamily="18" charset="0"/>
              </a:rPr>
              <a:t>个单位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9" grpId="0"/>
      <p:bldP spid="57350" grpId="0"/>
      <p:bldP spid="57351" grpId="0"/>
      <p:bldP spid="57352" grpId="0"/>
      <p:bldP spid="57353" grpId="0"/>
      <p:bldP spid="57354" grpId="0"/>
      <p:bldP spid="57355" grpId="0"/>
      <p:bldP spid="573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900113" y="0"/>
            <a:ext cx="6948487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二次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函数</a:t>
            </a:r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y=ax</a:t>
            </a:r>
            <a:r>
              <a:rPr lang="en-US" altLang="zh-CN" sz="2800" b="1" baseline="30000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+bx+c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(a≠0)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的图象和性质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0" y="549275"/>
            <a:ext cx="3017838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１</a:t>
            </a:r>
            <a:r>
              <a:rPr lang="en-US" altLang="zh-CN" sz="2400" b="1">
                <a:latin typeface="Times New Roman" panose="02020603050405020304" pitchFamily="18" charset="0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</a:rPr>
              <a:t>顶点坐标与对称轴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0" y="981075"/>
            <a:ext cx="27178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２</a:t>
            </a:r>
            <a:r>
              <a:rPr lang="en-US" altLang="zh-CN" sz="2400" b="1">
                <a:latin typeface="Times New Roman" panose="02020603050405020304" pitchFamily="18" charset="0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</a:rPr>
              <a:t>位置与开口方向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0" y="1484313"/>
            <a:ext cx="2403475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３</a:t>
            </a:r>
            <a:r>
              <a:rPr lang="en-US" altLang="zh-CN" sz="2400" b="1">
                <a:latin typeface="Times New Roman" panose="02020603050405020304" pitchFamily="18" charset="0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</a:rPr>
              <a:t>增减性与最值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25667" name="表格 25666"/>
          <p:cNvGraphicFramePr/>
          <p:nvPr/>
        </p:nvGraphicFramePr>
        <p:xfrm>
          <a:off x="0" y="2925763"/>
          <a:ext cx="8859838" cy="3932237"/>
        </p:xfrm>
        <a:graphic>
          <a:graphicData uri="http://schemas.openxmlformats.org/drawingml/2006/table">
            <a:tbl>
              <a:tblPr/>
              <a:tblGrid>
                <a:gridCol w="1428750"/>
                <a:gridCol w="3678238"/>
                <a:gridCol w="3752850"/>
              </a:tblGrid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40" name="Text Box 40"/>
          <p:cNvSpPr txBox="1"/>
          <p:nvPr/>
        </p:nvSpPr>
        <p:spPr>
          <a:xfrm>
            <a:off x="282575" y="2971800"/>
            <a:ext cx="1089025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抛物线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1" name="Text Box 41"/>
          <p:cNvSpPr txBox="1"/>
          <p:nvPr/>
        </p:nvSpPr>
        <p:spPr>
          <a:xfrm>
            <a:off x="120650" y="3525838"/>
            <a:ext cx="14033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顶点坐标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2" name="Text Box 42"/>
          <p:cNvSpPr txBox="1"/>
          <p:nvPr/>
        </p:nvSpPr>
        <p:spPr>
          <a:xfrm>
            <a:off x="282575" y="4059238"/>
            <a:ext cx="1089025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对称轴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3" name="Text Box 43"/>
          <p:cNvSpPr txBox="1"/>
          <p:nvPr/>
        </p:nvSpPr>
        <p:spPr>
          <a:xfrm>
            <a:off x="501650" y="4592638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位置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4" name="Text Box 44"/>
          <p:cNvSpPr txBox="1"/>
          <p:nvPr/>
        </p:nvSpPr>
        <p:spPr>
          <a:xfrm>
            <a:off x="152400" y="5126038"/>
            <a:ext cx="13906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开口方向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5" name="Text Box 45"/>
          <p:cNvSpPr txBox="1"/>
          <p:nvPr/>
        </p:nvSpPr>
        <p:spPr>
          <a:xfrm>
            <a:off x="304800" y="5715000"/>
            <a:ext cx="1095375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增减性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6" name="Text Box 46"/>
          <p:cNvSpPr txBox="1"/>
          <p:nvPr/>
        </p:nvSpPr>
        <p:spPr>
          <a:xfrm>
            <a:off x="457200" y="6269038"/>
            <a:ext cx="78740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最值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47" name="Text Box 47"/>
          <p:cNvSpPr txBox="1"/>
          <p:nvPr/>
        </p:nvSpPr>
        <p:spPr>
          <a:xfrm>
            <a:off x="2057400" y="2979738"/>
            <a:ext cx="2586038" cy="519112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y=ax</a:t>
            </a:r>
            <a:r>
              <a:rPr lang="en-US" altLang="zh-CN" sz="2800" b="1" baseline="30000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+bx+c</a:t>
            </a:r>
            <a:r>
              <a:rPr lang="en-US" altLang="zh-CN" sz="2400" b="1">
                <a:solidFill>
                  <a:schemeClr val="hlink"/>
                </a:solidFill>
                <a:latin typeface="Times New Roman" panose="02020603050405020304" pitchFamily="18" charset="0"/>
              </a:rPr>
              <a:t>(a&gt;0)</a:t>
            </a:r>
            <a:endParaRPr lang="en-US" altLang="zh-CN" sz="24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48" name="Text Box 48"/>
          <p:cNvSpPr txBox="1"/>
          <p:nvPr/>
        </p:nvSpPr>
        <p:spPr>
          <a:xfrm>
            <a:off x="5791200" y="2936875"/>
            <a:ext cx="2586038" cy="519113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y=ax</a:t>
            </a:r>
            <a:r>
              <a:rPr lang="en-US" altLang="zh-CN" sz="2800" b="1" baseline="30000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+bx+c</a:t>
            </a:r>
            <a:r>
              <a:rPr lang="en-US" altLang="zh-CN" sz="2400" b="1">
                <a:solidFill>
                  <a:schemeClr val="hlink"/>
                </a:solidFill>
                <a:latin typeface="Times New Roman" panose="02020603050405020304" pitchFamily="18" charset="0"/>
              </a:rPr>
              <a:t>(a&lt;0)</a:t>
            </a:r>
            <a:endParaRPr lang="en-US" altLang="zh-CN" sz="24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129" name="Text Box 49"/>
          <p:cNvSpPr txBox="1"/>
          <p:nvPr/>
        </p:nvSpPr>
        <p:spPr>
          <a:xfrm>
            <a:off x="1981200" y="4648200"/>
            <a:ext cx="2819400" cy="3968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Times New Roman" panose="02020603050405020304" pitchFamily="18" charset="0"/>
              </a:rPr>
              <a:t>由</a:t>
            </a:r>
            <a:r>
              <a:rPr lang="en-US" altLang="zh-CN" sz="2000" b="1" err="1">
                <a:latin typeface="Times New Roman" panose="02020603050405020304" pitchFamily="18" charset="0"/>
              </a:rPr>
              <a:t>a,b</a:t>
            </a:r>
            <a:r>
              <a:rPr lang="zh-CN" altLang="en-US" sz="2000" b="1" dirty="0">
                <a:latin typeface="Times New Roman" panose="02020603050405020304" pitchFamily="18" charset="0"/>
              </a:rPr>
              <a:t>和</a:t>
            </a:r>
            <a:r>
              <a:rPr lang="en-US" altLang="zh-CN" sz="2000" b="1">
                <a:latin typeface="Times New Roman" panose="02020603050405020304" pitchFamily="18" charset="0"/>
              </a:rPr>
              <a:t>c</a:t>
            </a:r>
            <a:r>
              <a:rPr lang="zh-CN" altLang="en-US" sz="2000" b="1" dirty="0">
                <a:latin typeface="Times New Roman" panose="02020603050405020304" pitchFamily="18" charset="0"/>
              </a:rPr>
              <a:t>的符号确定</a:t>
            </a:r>
            <a:endParaRPr lang="zh-CN" altLang="en-US" sz="2000" b="1" dirty="0">
              <a:latin typeface="Times New Roman" panose="02020603050405020304" pitchFamily="18" charset="0"/>
            </a:endParaRPr>
          </a:p>
        </p:txBody>
      </p:sp>
      <p:sp>
        <p:nvSpPr>
          <p:cNvPr id="46130" name="Text Box 50"/>
          <p:cNvSpPr txBox="1"/>
          <p:nvPr/>
        </p:nvSpPr>
        <p:spPr>
          <a:xfrm>
            <a:off x="5907088" y="4632325"/>
            <a:ext cx="2417762" cy="39687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由</a:t>
            </a:r>
            <a:r>
              <a:rPr lang="en-US" altLang="zh-CN" sz="2000" b="1" err="1">
                <a:latin typeface="Times New Roman" panose="02020603050405020304" pitchFamily="18" charset="0"/>
              </a:rPr>
              <a:t>a,b</a:t>
            </a:r>
            <a:r>
              <a:rPr lang="zh-CN" altLang="en-US" sz="2000" b="1" dirty="0">
                <a:latin typeface="Times New Roman" panose="02020603050405020304" pitchFamily="18" charset="0"/>
              </a:rPr>
              <a:t>和</a:t>
            </a:r>
            <a:r>
              <a:rPr lang="en-US" altLang="zh-CN" sz="2000" b="1">
                <a:latin typeface="Times New Roman" panose="02020603050405020304" pitchFamily="18" charset="0"/>
              </a:rPr>
              <a:t>c</a:t>
            </a:r>
            <a:r>
              <a:rPr lang="zh-CN" altLang="en-US" sz="2000" b="1" dirty="0">
                <a:latin typeface="Times New Roman" panose="02020603050405020304" pitchFamily="18" charset="0"/>
              </a:rPr>
              <a:t>的符号确定</a:t>
            </a:r>
            <a:endParaRPr lang="zh-CN" altLang="en-US" sz="2000" b="1" dirty="0">
              <a:latin typeface="Times New Roman" panose="02020603050405020304" pitchFamily="18" charset="0"/>
            </a:endParaRPr>
          </a:p>
        </p:txBody>
      </p:sp>
      <p:sp>
        <p:nvSpPr>
          <p:cNvPr id="46131" name="Text Box 51"/>
          <p:cNvSpPr txBox="1"/>
          <p:nvPr/>
        </p:nvSpPr>
        <p:spPr>
          <a:xfrm>
            <a:off x="2743200" y="51054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向上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46132" name="Text Box 52"/>
          <p:cNvSpPr txBox="1"/>
          <p:nvPr/>
        </p:nvSpPr>
        <p:spPr>
          <a:xfrm>
            <a:off x="6324600" y="51054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向下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46133" name="Text Box 53"/>
          <p:cNvSpPr txBox="1"/>
          <p:nvPr/>
        </p:nvSpPr>
        <p:spPr>
          <a:xfrm>
            <a:off x="1600200" y="5638800"/>
            <a:ext cx="3581400" cy="5810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latin typeface="Times New Roman" panose="02020603050405020304" pitchFamily="18" charset="0"/>
              </a:rPr>
              <a:t>在对称轴的左侧</a:t>
            </a:r>
            <a:r>
              <a:rPr lang="en-US" altLang="zh-CN" sz="1600" b="1">
                <a:latin typeface="Times New Roman" panose="02020603050405020304" pitchFamily="18" charset="0"/>
              </a:rPr>
              <a:t>,y</a:t>
            </a:r>
            <a:r>
              <a:rPr lang="zh-CN" altLang="en-US" sz="1600" b="1" dirty="0">
                <a:latin typeface="Times New Roman" panose="02020603050405020304" pitchFamily="18" charset="0"/>
              </a:rPr>
              <a:t>随着</a:t>
            </a:r>
            <a:r>
              <a:rPr lang="en-US" altLang="zh-CN" sz="1600" b="1">
                <a:latin typeface="Times New Roman" panose="02020603050405020304" pitchFamily="18" charset="0"/>
              </a:rPr>
              <a:t>x</a:t>
            </a:r>
            <a:r>
              <a:rPr lang="zh-CN" altLang="en-US" sz="1600" b="1" dirty="0">
                <a:latin typeface="Times New Roman" panose="02020603050405020304" pitchFamily="18" charset="0"/>
              </a:rPr>
              <a:t>的增大而减小</a:t>
            </a:r>
            <a:r>
              <a:rPr lang="en-US" altLang="zh-CN" sz="1600" b="1">
                <a:latin typeface="Times New Roman" panose="02020603050405020304" pitchFamily="18" charset="0"/>
              </a:rPr>
              <a:t>. </a:t>
            </a:r>
            <a:r>
              <a:rPr lang="zh-CN" altLang="en-US" sz="1600" b="1" dirty="0">
                <a:latin typeface="Times New Roman" panose="02020603050405020304" pitchFamily="18" charset="0"/>
              </a:rPr>
              <a:t>在对称轴的右侧</a:t>
            </a:r>
            <a:r>
              <a:rPr lang="en-US" altLang="zh-CN" sz="1600" b="1">
                <a:latin typeface="Times New Roman" panose="02020603050405020304" pitchFamily="18" charset="0"/>
              </a:rPr>
              <a:t>, y</a:t>
            </a:r>
            <a:r>
              <a:rPr lang="zh-CN" altLang="en-US" sz="1600" b="1" dirty="0">
                <a:latin typeface="Times New Roman" panose="02020603050405020304" pitchFamily="18" charset="0"/>
              </a:rPr>
              <a:t>随着</a:t>
            </a:r>
            <a:r>
              <a:rPr lang="en-US" altLang="zh-CN" sz="1600" b="1">
                <a:latin typeface="Times New Roman" panose="02020603050405020304" pitchFamily="18" charset="0"/>
              </a:rPr>
              <a:t>x</a:t>
            </a:r>
            <a:r>
              <a:rPr lang="zh-CN" altLang="en-US" sz="1600" b="1" dirty="0">
                <a:latin typeface="Times New Roman" panose="02020603050405020304" pitchFamily="18" charset="0"/>
              </a:rPr>
              <a:t>的增大而增大</a:t>
            </a:r>
            <a:r>
              <a:rPr lang="en-US" altLang="zh-CN" sz="1600" b="1">
                <a:latin typeface="Times New Roman" panose="02020603050405020304" pitchFamily="18" charset="0"/>
              </a:rPr>
              <a:t>.</a:t>
            </a:r>
            <a:r>
              <a:rPr lang="en-US" altLang="zh-CN" sz="1600">
                <a:latin typeface="Times New Roman" panose="02020603050405020304" pitchFamily="18" charset="0"/>
              </a:rPr>
              <a:t> </a:t>
            </a:r>
            <a:endParaRPr lang="en-US" altLang="zh-CN" sz="1600">
              <a:latin typeface="Times New Roman" panose="02020603050405020304" pitchFamily="18" charset="0"/>
            </a:endParaRPr>
          </a:p>
        </p:txBody>
      </p:sp>
      <p:sp>
        <p:nvSpPr>
          <p:cNvPr id="46134" name="Text Box 54"/>
          <p:cNvSpPr txBox="1"/>
          <p:nvPr/>
        </p:nvSpPr>
        <p:spPr>
          <a:xfrm>
            <a:off x="5257800" y="5638800"/>
            <a:ext cx="3581400" cy="5810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latin typeface="Times New Roman" panose="02020603050405020304" pitchFamily="18" charset="0"/>
              </a:rPr>
              <a:t>在对称轴的左侧</a:t>
            </a:r>
            <a:r>
              <a:rPr lang="en-US" altLang="zh-CN" sz="1600" b="1">
                <a:latin typeface="Times New Roman" panose="02020603050405020304" pitchFamily="18" charset="0"/>
              </a:rPr>
              <a:t>,y</a:t>
            </a:r>
            <a:r>
              <a:rPr lang="zh-CN" altLang="en-US" sz="1600" b="1" dirty="0">
                <a:latin typeface="Times New Roman" panose="02020603050405020304" pitchFamily="18" charset="0"/>
              </a:rPr>
              <a:t>随着</a:t>
            </a:r>
            <a:r>
              <a:rPr lang="en-US" altLang="zh-CN" sz="1600" b="1">
                <a:latin typeface="Times New Roman" panose="02020603050405020304" pitchFamily="18" charset="0"/>
              </a:rPr>
              <a:t>x</a:t>
            </a:r>
            <a:r>
              <a:rPr lang="zh-CN" altLang="en-US" sz="1600" b="1" dirty="0">
                <a:latin typeface="Times New Roman" panose="02020603050405020304" pitchFamily="18" charset="0"/>
              </a:rPr>
              <a:t>的增大而增大</a:t>
            </a:r>
            <a:r>
              <a:rPr lang="en-US" altLang="zh-CN" sz="1600" b="1">
                <a:latin typeface="Times New Roman" panose="02020603050405020304" pitchFamily="18" charset="0"/>
              </a:rPr>
              <a:t>. </a:t>
            </a:r>
            <a:r>
              <a:rPr lang="zh-CN" altLang="en-US" sz="1600" b="1" dirty="0">
                <a:latin typeface="Times New Roman" panose="02020603050405020304" pitchFamily="18" charset="0"/>
              </a:rPr>
              <a:t>在对称轴的右侧</a:t>
            </a:r>
            <a:r>
              <a:rPr lang="en-US" altLang="zh-CN" sz="1600" b="1">
                <a:latin typeface="Times New Roman" panose="02020603050405020304" pitchFamily="18" charset="0"/>
              </a:rPr>
              <a:t>, y</a:t>
            </a:r>
            <a:r>
              <a:rPr lang="zh-CN" altLang="en-US" sz="1600" b="1" dirty="0">
                <a:latin typeface="Times New Roman" panose="02020603050405020304" pitchFamily="18" charset="0"/>
              </a:rPr>
              <a:t>随着</a:t>
            </a:r>
            <a:r>
              <a:rPr lang="en-US" altLang="zh-CN" sz="1600" b="1">
                <a:latin typeface="Times New Roman" panose="02020603050405020304" pitchFamily="18" charset="0"/>
              </a:rPr>
              <a:t>x</a:t>
            </a:r>
            <a:r>
              <a:rPr lang="zh-CN" altLang="en-US" sz="1600" b="1" dirty="0">
                <a:latin typeface="Times New Roman" panose="02020603050405020304" pitchFamily="18" charset="0"/>
              </a:rPr>
              <a:t>的增大而减小</a:t>
            </a:r>
            <a:r>
              <a:rPr lang="en-US" altLang="zh-CN" sz="1600" b="1">
                <a:latin typeface="Times New Roman" panose="02020603050405020304" pitchFamily="18" charset="0"/>
              </a:rPr>
              <a:t>.</a:t>
            </a:r>
            <a:r>
              <a:rPr lang="en-US" altLang="zh-CN" sz="1600">
                <a:latin typeface="Times New Roman" panose="02020603050405020304" pitchFamily="18" charset="0"/>
              </a:rPr>
              <a:t> </a:t>
            </a:r>
            <a:endParaRPr lang="en-US" altLang="zh-CN" sz="1600">
              <a:latin typeface="Times New Roman" panose="02020603050405020304" pitchFamily="18" charset="0"/>
            </a:endParaRPr>
          </a:p>
        </p:txBody>
      </p:sp>
      <p:sp>
        <p:nvSpPr>
          <p:cNvPr id="25655" name="Text Box 55"/>
          <p:cNvSpPr txBox="1"/>
          <p:nvPr/>
        </p:nvSpPr>
        <p:spPr>
          <a:xfrm>
            <a:off x="179388" y="1989138"/>
            <a:ext cx="35052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根据图形填表：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pic>
        <p:nvPicPr>
          <p:cNvPr id="25656" name="Picture 56" descr="1"/>
          <p:cNvPicPr>
            <a:picLocks noChangeAspect="1"/>
          </p:cNvPicPr>
          <p:nvPr/>
        </p:nvPicPr>
        <p:blipFill>
          <a:blip r:embed="rId1"/>
          <a:srcRect l="6229" r="53271" b="44695"/>
          <a:stretch>
            <a:fillRect/>
          </a:stretch>
        </p:blipFill>
        <p:spPr>
          <a:xfrm>
            <a:off x="4211638" y="476250"/>
            <a:ext cx="2263775" cy="231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57" name="Line 57"/>
          <p:cNvSpPr/>
          <p:nvPr/>
        </p:nvSpPr>
        <p:spPr>
          <a:xfrm>
            <a:off x="4154488" y="496888"/>
            <a:ext cx="0" cy="25908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sp>
      <p:pic>
        <p:nvPicPr>
          <p:cNvPr id="25658" name="Picture 58" descr="1"/>
          <p:cNvPicPr>
            <a:picLocks noChangeAspect="1"/>
          </p:cNvPicPr>
          <p:nvPr/>
        </p:nvPicPr>
        <p:blipFill>
          <a:blip r:embed="rId2"/>
          <a:srcRect l="13687" t="25223" r="42729" b="18250"/>
          <a:stretch>
            <a:fillRect/>
          </a:stretch>
        </p:blipFill>
        <p:spPr>
          <a:xfrm>
            <a:off x="6588125" y="476250"/>
            <a:ext cx="2352675" cy="2289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59" name="Line 59"/>
          <p:cNvSpPr/>
          <p:nvPr/>
        </p:nvSpPr>
        <p:spPr>
          <a:xfrm>
            <a:off x="6973888" y="533400"/>
            <a:ext cx="0" cy="25908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sp>
      <p:graphicFrame>
        <p:nvGraphicFramePr>
          <p:cNvPr id="46140" name="Object 60"/>
          <p:cNvGraphicFramePr>
            <a:graphicFrameLocks noChangeAspect="1"/>
          </p:cNvGraphicFramePr>
          <p:nvPr/>
        </p:nvGraphicFramePr>
        <p:xfrm>
          <a:off x="2438400" y="3429000"/>
          <a:ext cx="1654175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078865" imgH="482600" progId="Equation.3">
                  <p:embed/>
                </p:oleObj>
              </mc:Choice>
              <mc:Fallback>
                <p:oleObj name="" r:id="rId3" imgW="1078865" imgH="482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8400" y="3429000"/>
                        <a:ext cx="1654175" cy="73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141" name="Object 61"/>
          <p:cNvGraphicFramePr>
            <a:graphicFrameLocks noChangeAspect="1"/>
          </p:cNvGraphicFramePr>
          <p:nvPr/>
        </p:nvGraphicFramePr>
        <p:xfrm>
          <a:off x="6118225" y="3429000"/>
          <a:ext cx="1654175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1078865" imgH="482600" progId="Equation.3">
                  <p:embed/>
                </p:oleObj>
              </mc:Choice>
              <mc:Fallback>
                <p:oleObj name="" r:id="rId5" imgW="1078865" imgH="4826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18225" y="3429000"/>
                        <a:ext cx="1654175" cy="73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142" name="Object 62"/>
          <p:cNvGraphicFramePr>
            <a:graphicFrameLocks noChangeAspect="1"/>
          </p:cNvGraphicFramePr>
          <p:nvPr/>
        </p:nvGraphicFramePr>
        <p:xfrm>
          <a:off x="2627313" y="4076700"/>
          <a:ext cx="1322387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7" imgW="862965" imgH="393700" progId="Equation.3">
                  <p:embed/>
                </p:oleObj>
              </mc:Choice>
              <mc:Fallback>
                <p:oleObj name="" r:id="rId7" imgW="862965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27313" y="4076700"/>
                        <a:ext cx="1322387" cy="604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143" name="Object 63"/>
          <p:cNvGraphicFramePr>
            <a:graphicFrameLocks noChangeAspect="1"/>
          </p:cNvGraphicFramePr>
          <p:nvPr/>
        </p:nvGraphicFramePr>
        <p:xfrm>
          <a:off x="6373813" y="4038600"/>
          <a:ext cx="1322387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9" imgW="862965" imgH="393700" progId="Equation.3">
                  <p:embed/>
                </p:oleObj>
              </mc:Choice>
              <mc:Fallback>
                <p:oleObj name="" r:id="rId9" imgW="862965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373813" y="4038600"/>
                        <a:ext cx="1322387" cy="604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144" name="Object 64"/>
          <p:cNvGraphicFramePr>
            <a:graphicFrameLocks noChangeAspect="1"/>
          </p:cNvGraphicFramePr>
          <p:nvPr/>
        </p:nvGraphicFramePr>
        <p:xfrm>
          <a:off x="1852613" y="6229350"/>
          <a:ext cx="3130550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1" imgW="2044700" imgH="419100" progId="Equation.3">
                  <p:embed/>
                </p:oleObj>
              </mc:Choice>
              <mc:Fallback>
                <p:oleObj name="" r:id="rId11" imgW="2044700" imgH="4191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852613" y="6229350"/>
                        <a:ext cx="3130550" cy="64452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145" name="Object 65"/>
          <p:cNvGraphicFramePr>
            <a:graphicFrameLocks noChangeAspect="1"/>
          </p:cNvGraphicFramePr>
          <p:nvPr/>
        </p:nvGraphicFramePr>
        <p:xfrm>
          <a:off x="5327650" y="6213475"/>
          <a:ext cx="3130550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2044700" imgH="419100" progId="Equation.3">
                  <p:embed/>
                </p:oleObj>
              </mc:Choice>
              <mc:Fallback>
                <p:oleObj name="" r:id="rId13" imgW="2044700" imgH="4191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327650" y="6213475"/>
                        <a:ext cx="3130550" cy="64452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1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1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1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61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461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61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61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61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61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61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61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29" grpId="0"/>
      <p:bldP spid="46130" grpId="0"/>
      <p:bldP spid="46131" grpId="0"/>
      <p:bldP spid="46132" grpId="0"/>
      <p:bldP spid="46133" grpId="0"/>
      <p:bldP spid="46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468313" y="188913"/>
            <a:ext cx="43132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i="1" dirty="0">
                <a:solidFill>
                  <a:srgbClr val="FF0000"/>
                </a:solidFill>
                <a:latin typeface="Arial" panose="020B0604020202020204" pitchFamily="34" charset="0"/>
              </a:rPr>
              <a:t>归纳知识点：</a:t>
            </a:r>
            <a:endParaRPr lang="zh-CN" altLang="en-US" sz="40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59" name="Text Box 3"/>
          <p:cNvSpPr txBox="1"/>
          <p:nvPr/>
        </p:nvSpPr>
        <p:spPr>
          <a:xfrm>
            <a:off x="644525" y="863600"/>
            <a:ext cx="7993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抛物线</a:t>
            </a:r>
            <a:r>
              <a:rPr lang="en-US" altLang="zh-CN" sz="3600" b="1">
                <a:latin typeface="Arial" panose="020B0604020202020204" pitchFamily="34" charset="0"/>
              </a:rPr>
              <a:t>y=ax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+bx+c</a:t>
            </a:r>
            <a:r>
              <a:rPr lang="zh-CN" altLang="en-US" sz="3600" b="1" dirty="0">
                <a:latin typeface="Arial" panose="020B0604020202020204" pitchFamily="34" charset="0"/>
              </a:rPr>
              <a:t>的符号问题：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0" name="Text Box 4"/>
          <p:cNvSpPr txBox="1"/>
          <p:nvPr/>
        </p:nvSpPr>
        <p:spPr>
          <a:xfrm>
            <a:off x="323850" y="1557338"/>
            <a:ext cx="3455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的符号：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1" name="Text Box 5"/>
          <p:cNvSpPr txBox="1"/>
          <p:nvPr/>
        </p:nvSpPr>
        <p:spPr>
          <a:xfrm>
            <a:off x="3400425" y="1562100"/>
            <a:ext cx="525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由抛物线的开口方向确定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2" name="Text Box 6"/>
          <p:cNvSpPr txBox="1"/>
          <p:nvPr/>
        </p:nvSpPr>
        <p:spPr>
          <a:xfrm>
            <a:off x="1692275" y="2205038"/>
            <a:ext cx="20875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开口向上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3" name="Text Box 7"/>
          <p:cNvSpPr txBox="1"/>
          <p:nvPr/>
        </p:nvSpPr>
        <p:spPr>
          <a:xfrm>
            <a:off x="5086350" y="2205038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&gt;0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6264" name="Text Box 8"/>
          <p:cNvSpPr txBox="1"/>
          <p:nvPr/>
        </p:nvSpPr>
        <p:spPr>
          <a:xfrm>
            <a:off x="1692275" y="2781300"/>
            <a:ext cx="20875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开口向下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5" name="Text Box 9"/>
          <p:cNvSpPr txBox="1"/>
          <p:nvPr/>
        </p:nvSpPr>
        <p:spPr>
          <a:xfrm>
            <a:off x="5086350" y="2724150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&lt;0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6266" name="AutoShape 10"/>
          <p:cNvSpPr/>
          <p:nvPr/>
        </p:nvSpPr>
        <p:spPr>
          <a:xfrm>
            <a:off x="3790950" y="2419350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6267" name="AutoShape 11"/>
          <p:cNvSpPr/>
          <p:nvPr/>
        </p:nvSpPr>
        <p:spPr>
          <a:xfrm>
            <a:off x="3790950" y="292417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6268" name="Text Box 12"/>
          <p:cNvSpPr txBox="1"/>
          <p:nvPr/>
        </p:nvSpPr>
        <p:spPr>
          <a:xfrm>
            <a:off x="312738" y="3414713"/>
            <a:ext cx="4467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>
                <a:latin typeface="Arial" panose="020B0604020202020204" pitchFamily="34" charset="0"/>
              </a:rPr>
              <a:t>C</a:t>
            </a:r>
            <a:r>
              <a:rPr lang="zh-CN" altLang="en-US" sz="3600" b="1" dirty="0">
                <a:latin typeface="Arial" panose="020B0604020202020204" pitchFamily="34" charset="0"/>
              </a:rPr>
              <a:t>的符号：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69" name="Text Box 13"/>
          <p:cNvSpPr txBox="1"/>
          <p:nvPr/>
        </p:nvSpPr>
        <p:spPr>
          <a:xfrm>
            <a:off x="1474788" y="3983038"/>
            <a:ext cx="72009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由抛物线与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轴的交点位置确定</a:t>
            </a:r>
            <a:r>
              <a:rPr lang="en-US" altLang="zh-CN" sz="3600" b="1">
                <a:latin typeface="Arial" panose="020B0604020202020204" pitchFamily="34" charset="0"/>
              </a:rPr>
              <a:t>.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96270" name="Text Box 14"/>
          <p:cNvSpPr txBox="1"/>
          <p:nvPr/>
        </p:nvSpPr>
        <p:spPr>
          <a:xfrm>
            <a:off x="1619250" y="4678363"/>
            <a:ext cx="37036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交点在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轴上方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71" name="Text Box 15"/>
          <p:cNvSpPr txBox="1"/>
          <p:nvPr/>
        </p:nvSpPr>
        <p:spPr>
          <a:xfrm>
            <a:off x="5981700" y="4662488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c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&gt;0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6272" name="Text Box 16"/>
          <p:cNvSpPr txBox="1"/>
          <p:nvPr/>
        </p:nvSpPr>
        <p:spPr>
          <a:xfrm>
            <a:off x="1619250" y="5399088"/>
            <a:ext cx="37417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交点在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轴下方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73" name="Text Box 17"/>
          <p:cNvSpPr txBox="1"/>
          <p:nvPr/>
        </p:nvSpPr>
        <p:spPr>
          <a:xfrm>
            <a:off x="5981700" y="5399088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c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&lt;0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6274" name="Text Box 18"/>
          <p:cNvSpPr txBox="1"/>
          <p:nvPr/>
        </p:nvSpPr>
        <p:spPr>
          <a:xfrm>
            <a:off x="1619250" y="6118225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经过坐标原点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6275" name="Text Box 19"/>
          <p:cNvSpPr txBox="1"/>
          <p:nvPr/>
        </p:nvSpPr>
        <p:spPr>
          <a:xfrm>
            <a:off x="5981700" y="6076950"/>
            <a:ext cx="1873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c=0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96276" name="AutoShape 20"/>
          <p:cNvSpPr/>
          <p:nvPr/>
        </p:nvSpPr>
        <p:spPr>
          <a:xfrm>
            <a:off x="4829175" y="4821238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6277" name="AutoShape 21"/>
          <p:cNvSpPr/>
          <p:nvPr/>
        </p:nvSpPr>
        <p:spPr>
          <a:xfrm>
            <a:off x="4829175" y="5541963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6278" name="AutoShape 22"/>
          <p:cNvSpPr/>
          <p:nvPr/>
        </p:nvSpPr>
        <p:spPr>
          <a:xfrm>
            <a:off x="4829175" y="633412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96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96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96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0"/>
                                        <p:tgtEl>
                                          <p:spTgt spid="96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2000"/>
                                        <p:tgtEl>
                                          <p:spTgt spid="96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96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000"/>
                                        <p:tgtEl>
                                          <p:spTgt spid="96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2000"/>
                                        <p:tgtEl>
                                          <p:spTgt spid="96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4" grpId="0"/>
      <p:bldP spid="96265" grpId="0"/>
      <p:bldP spid="96266" grpId="0" animBg="1"/>
      <p:bldP spid="96267" grpId="0" animBg="1"/>
      <p:bldP spid="96268" grpId="0"/>
      <p:bldP spid="96269" grpId="0"/>
      <p:bldP spid="96270" grpId="0"/>
      <p:bldP spid="96271" grpId="0"/>
      <p:bldP spid="96272" grpId="0"/>
      <p:bldP spid="96273" grpId="0"/>
      <p:bldP spid="96274" grpId="0"/>
      <p:bldP spid="96275" grpId="0"/>
      <p:bldP spid="96276" grpId="0" animBg="1"/>
      <p:bldP spid="96277" grpId="0" animBg="1"/>
      <p:bldP spid="962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Text Box 2"/>
          <p:cNvSpPr txBox="1"/>
          <p:nvPr/>
        </p:nvSpPr>
        <p:spPr>
          <a:xfrm>
            <a:off x="34925" y="115888"/>
            <a:ext cx="4302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b="1" dirty="0">
                <a:latin typeface="Arial" panose="020B0604020202020204" pitchFamily="34" charset="0"/>
              </a:rPr>
              <a:t>的符号：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3" name="Text Box 3"/>
          <p:cNvSpPr txBox="1"/>
          <p:nvPr/>
        </p:nvSpPr>
        <p:spPr>
          <a:xfrm>
            <a:off x="3457575" y="57150"/>
            <a:ext cx="49609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由对称轴的位置确定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4" name="Text Box 4"/>
          <p:cNvSpPr txBox="1"/>
          <p:nvPr/>
        </p:nvSpPr>
        <p:spPr>
          <a:xfrm>
            <a:off x="1042988" y="836613"/>
            <a:ext cx="3889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对称轴在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轴左侧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5" name="Text Box 5"/>
          <p:cNvSpPr txBox="1"/>
          <p:nvPr/>
        </p:nvSpPr>
        <p:spPr>
          <a:xfrm>
            <a:off x="6034088" y="803275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b="1" dirty="0">
                <a:latin typeface="Arial" panose="020B0604020202020204" pitchFamily="34" charset="0"/>
              </a:rPr>
              <a:t>同号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6" name="Text Box 6"/>
          <p:cNvSpPr txBox="1"/>
          <p:nvPr/>
        </p:nvSpPr>
        <p:spPr>
          <a:xfrm>
            <a:off x="1042988" y="1484313"/>
            <a:ext cx="3889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对称轴在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轴右侧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7" name="Text Box 7"/>
          <p:cNvSpPr txBox="1"/>
          <p:nvPr/>
        </p:nvSpPr>
        <p:spPr>
          <a:xfrm>
            <a:off x="6034088" y="1450975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b="1" dirty="0">
                <a:latin typeface="Arial" panose="020B0604020202020204" pitchFamily="34" charset="0"/>
              </a:rPr>
              <a:t>异号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8" name="Text Box 8"/>
          <p:cNvSpPr txBox="1"/>
          <p:nvPr/>
        </p:nvSpPr>
        <p:spPr>
          <a:xfrm>
            <a:off x="1042988" y="2060575"/>
            <a:ext cx="3889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对称轴是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89" name="Text Box 9"/>
          <p:cNvSpPr txBox="1"/>
          <p:nvPr/>
        </p:nvSpPr>
        <p:spPr>
          <a:xfrm>
            <a:off x="6143625" y="2060575"/>
            <a:ext cx="1873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b=0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97290" name="Text Box 10"/>
          <p:cNvSpPr txBox="1"/>
          <p:nvPr/>
        </p:nvSpPr>
        <p:spPr>
          <a:xfrm>
            <a:off x="25400" y="2924175"/>
            <a:ext cx="56848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-4ac</a:t>
            </a:r>
            <a:r>
              <a:rPr lang="zh-CN" altLang="en-US" sz="3600" b="1" dirty="0">
                <a:latin typeface="Arial" panose="020B0604020202020204" pitchFamily="34" charset="0"/>
              </a:rPr>
              <a:t>的符号：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91" name="Text Box 11"/>
          <p:cNvSpPr txBox="1"/>
          <p:nvPr/>
        </p:nvSpPr>
        <p:spPr>
          <a:xfrm>
            <a:off x="1038225" y="3630613"/>
            <a:ext cx="76311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由抛物线与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轴的交点个数确定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92" name="Text Box 12"/>
          <p:cNvSpPr txBox="1"/>
          <p:nvPr/>
        </p:nvSpPr>
        <p:spPr>
          <a:xfrm>
            <a:off x="814388" y="4468813"/>
            <a:ext cx="3705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轴有两个交点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93" name="Text Box 13"/>
          <p:cNvSpPr txBox="1"/>
          <p:nvPr/>
        </p:nvSpPr>
        <p:spPr>
          <a:xfrm>
            <a:off x="5619750" y="4524375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-4ac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&gt;0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7294" name="Text Box 14"/>
          <p:cNvSpPr txBox="1"/>
          <p:nvPr/>
        </p:nvSpPr>
        <p:spPr>
          <a:xfrm>
            <a:off x="814388" y="5116513"/>
            <a:ext cx="3746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轴有一个交点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95" name="Text Box 15"/>
          <p:cNvSpPr txBox="1"/>
          <p:nvPr/>
        </p:nvSpPr>
        <p:spPr>
          <a:xfrm>
            <a:off x="5619750" y="5100638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-4ac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=0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7296" name="Text Box 16"/>
          <p:cNvSpPr txBox="1"/>
          <p:nvPr/>
        </p:nvSpPr>
        <p:spPr>
          <a:xfrm>
            <a:off x="971550" y="5692775"/>
            <a:ext cx="33845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轴无交点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97297" name="Text Box 17"/>
          <p:cNvSpPr txBox="1"/>
          <p:nvPr/>
        </p:nvSpPr>
        <p:spPr>
          <a:xfrm>
            <a:off x="5548313" y="5764213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-4ac</a:t>
            </a:r>
            <a:r>
              <a:rPr lang="en-US" altLang="zh-CN" sz="3600" b="1">
                <a:latin typeface="Arial" panose="020B0604020202020204" pitchFamily="34" charset="0"/>
                <a:cs typeface="Arial" panose="020B0604020202020204" pitchFamily="34" charset="0"/>
              </a:rPr>
              <a:t>&lt;0</a:t>
            </a:r>
            <a:endParaRPr lang="en-US" altLang="zh-CN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7298" name="AutoShape 18"/>
          <p:cNvSpPr/>
          <p:nvPr/>
        </p:nvSpPr>
        <p:spPr>
          <a:xfrm>
            <a:off x="4776788" y="98107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99" name="AutoShape 19"/>
          <p:cNvSpPr/>
          <p:nvPr/>
        </p:nvSpPr>
        <p:spPr>
          <a:xfrm>
            <a:off x="4776788" y="162877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0" name="AutoShape 20"/>
          <p:cNvSpPr/>
          <p:nvPr/>
        </p:nvSpPr>
        <p:spPr>
          <a:xfrm>
            <a:off x="4776788" y="2205038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1" name="AutoShape 21"/>
          <p:cNvSpPr/>
          <p:nvPr/>
        </p:nvSpPr>
        <p:spPr>
          <a:xfrm>
            <a:off x="4395788" y="468312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2" name="AutoShape 22"/>
          <p:cNvSpPr/>
          <p:nvPr/>
        </p:nvSpPr>
        <p:spPr>
          <a:xfrm>
            <a:off x="4375150" y="5281613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3" name="AutoShape 23"/>
          <p:cNvSpPr/>
          <p:nvPr/>
        </p:nvSpPr>
        <p:spPr>
          <a:xfrm>
            <a:off x="4356100" y="5915025"/>
            <a:ext cx="1152525" cy="288925"/>
          </a:xfrm>
          <a:prstGeom prst="leftRightArrow">
            <a:avLst>
              <a:gd name="adj1" fmla="val 50000"/>
              <a:gd name="adj2" fmla="val 797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000"/>
                                        <p:tgtEl>
                                          <p:spTgt spid="9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0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20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2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/>
      <p:bldP spid="97283" grpId="0"/>
      <p:bldP spid="97284" grpId="0"/>
      <p:bldP spid="97285" grpId="0"/>
      <p:bldP spid="97286" grpId="0"/>
      <p:bldP spid="97287" grpId="0"/>
      <p:bldP spid="97288" grpId="0"/>
      <p:bldP spid="97289" grpId="0"/>
      <p:bldP spid="97290" grpId="0"/>
      <p:bldP spid="97291" grpId="0"/>
      <p:bldP spid="97292" grpId="0"/>
      <p:bldP spid="97293" grpId="0"/>
      <p:bldP spid="97294" grpId="0"/>
      <p:bldP spid="97295" grpId="0"/>
      <p:bldP spid="97296" grpId="0"/>
      <p:bldP spid="97297" grpId="0"/>
      <p:bldP spid="97298" grpId="0" animBg="1"/>
      <p:bldP spid="97299" grpId="0" animBg="1"/>
      <p:bldP spid="97300" grpId="0" animBg="1"/>
      <p:bldP spid="97301" grpId="0" animBg="1"/>
      <p:bldP spid="97302" grpId="0" animBg="1"/>
      <p:bldP spid="9730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/>
          <p:nvPr/>
        </p:nvSpPr>
        <p:spPr>
          <a:xfrm>
            <a:off x="395288" y="981075"/>
            <a:ext cx="8280400" cy="13731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33375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17.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根据下列表格中二次函数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的自变量与函数值的对应值，判断方程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=0</a:t>
            </a:r>
            <a:endParaRPr lang="en-US" altLang="zh-CN" sz="2800" b="1">
              <a:latin typeface="Arial" panose="020B0604020202020204" pitchFamily="34" charset="0"/>
            </a:endParaRPr>
          </a:p>
          <a:p>
            <a:pPr indent="333375" eaLnBrk="0" hangingPunct="0"/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≠0, 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为常数）的一个解的范围是（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28697" name="表格 28696"/>
          <p:cNvGraphicFramePr/>
          <p:nvPr/>
        </p:nvGraphicFramePr>
        <p:xfrm>
          <a:off x="612775" y="2754313"/>
          <a:ext cx="7704138" cy="1038225"/>
        </p:xfrm>
        <a:graphic>
          <a:graphicData uri="http://schemas.openxmlformats.org/drawingml/2006/table">
            <a:tbl>
              <a:tblPr/>
              <a:tblGrid>
                <a:gridCol w="2808288"/>
                <a:gridCol w="1222375"/>
                <a:gridCol w="1225550"/>
                <a:gridCol w="1223962"/>
                <a:gridCol w="1223963"/>
              </a:tblGrid>
              <a:tr h="5191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6.17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6.18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6.19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6.20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zh-CN" alt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altLang="zh-CN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</a:t>
                      </a:r>
                      <a:r>
                        <a:rPr lang="en-US" altLang="zh-CN" b="1" baseline="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CN" alt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altLang="zh-CN" b="1" i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bx</a:t>
                      </a:r>
                      <a:r>
                        <a:rPr lang="zh-CN" alt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altLang="zh-CN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75000"/>
                        <a:buFontTx/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</a:t>
                      </a:r>
                      <a:endParaRPr lang="en-US" altLang="zh-CN" b="1">
                        <a:latin typeface="Times New Roman" panose="02020603050405020304" pitchFamily="18" charset="0"/>
                      </a:endParaRPr>
                    </a:p>
                  </a:txBody>
                  <a:tcPr marT="45734" marB="45734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695" name="Rectangle 23"/>
          <p:cNvSpPr/>
          <p:nvPr/>
        </p:nvSpPr>
        <p:spPr>
          <a:xfrm>
            <a:off x="468313" y="3949700"/>
            <a:ext cx="7775575" cy="1330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66700" eaLnBrk="0" hangingPunct="0">
              <a:lnSpc>
                <a:spcPct val="145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6.17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6.18         B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6.18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6.19</a:t>
            </a:r>
            <a:endParaRPr lang="en-US" altLang="zh-CN" sz="2800" b="1">
              <a:latin typeface="Arial" panose="020B0604020202020204" pitchFamily="34" charset="0"/>
            </a:endParaRPr>
          </a:p>
          <a:p>
            <a:pPr indent="266700" eaLnBrk="0" hangingPunct="0">
              <a:lnSpc>
                <a:spcPct val="145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0.01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0.02       D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6.19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6.20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8698" name="文本框 28697"/>
          <p:cNvSpPr txBox="1"/>
          <p:nvPr/>
        </p:nvSpPr>
        <p:spPr>
          <a:xfrm>
            <a:off x="7451725" y="1628775"/>
            <a:ext cx="11525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5400">
                <a:solidFill>
                  <a:srgbClr val="FF0066"/>
                </a:solidFill>
                <a:latin typeface="Arial" panose="020B0604020202020204" pitchFamily="34" charset="0"/>
              </a:rPr>
              <a:t>B</a:t>
            </a:r>
            <a:endParaRPr lang="en-US" altLang="zh-CN" sz="54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1258888" y="3500438"/>
            <a:ext cx="216058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grpSp>
        <p:nvGrpSpPr>
          <p:cNvPr id="29699" name="Group 3"/>
          <p:cNvGrpSpPr/>
          <p:nvPr/>
        </p:nvGrpSpPr>
        <p:grpSpPr>
          <a:xfrm>
            <a:off x="157163" y="115888"/>
            <a:ext cx="8159750" cy="2081212"/>
            <a:chOff x="99" y="125"/>
            <a:chExt cx="5140" cy="1311"/>
          </a:xfrm>
        </p:grpSpPr>
        <p:sp>
          <p:nvSpPr>
            <p:cNvPr id="29745" name="Rectangle 4"/>
            <p:cNvSpPr/>
            <p:nvPr/>
          </p:nvSpPr>
          <p:spPr>
            <a:xfrm>
              <a:off x="99" y="125"/>
              <a:ext cx="5140" cy="8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30000"/>
                </a:lnSpc>
              </a:pPr>
              <a:r>
                <a:rPr lang="en-US" altLang="zh-CN" sz="3200" b="1">
                  <a:latin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3200" b="1" dirty="0">
                  <a:latin typeface="宋体" panose="02010600030101010101" pitchFamily="2" charset="-122"/>
                  <a:cs typeface="Times New Roman" panose="02020603050405020304" pitchFamily="18" charset="0"/>
                </a:rPr>
                <a:t>、已知二次函数                        </a:t>
              </a:r>
              <a:endPara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3200" b="1" dirty="0">
                  <a:latin typeface="宋体" panose="02010600030101010101" pitchFamily="2" charset="-122"/>
                  <a:cs typeface="Times New Roman" panose="02020603050405020304" pitchFamily="18" charset="0"/>
                </a:rPr>
                <a:t>的图象如图所示，则函数</a:t>
              </a:r>
              <a:r>
                <a:rPr lang="zh-CN" altLang="en-US" sz="3200" dirty="0">
                  <a:latin typeface="宋体" panose="02010600030101010101" pitchFamily="2" charset="-122"/>
                </a:rPr>
                <a:t> </a:t>
              </a:r>
              <a:endParaRPr lang="zh-CN" altLang="en-US" sz="3200" dirty="0">
                <a:latin typeface="宋体" panose="02010600030101010101" pitchFamily="2" charset="-122"/>
              </a:endParaRPr>
            </a:p>
          </p:txBody>
        </p:sp>
        <p:sp>
          <p:nvSpPr>
            <p:cNvPr id="29746" name="Rectangle 5"/>
            <p:cNvSpPr/>
            <p:nvPr/>
          </p:nvSpPr>
          <p:spPr>
            <a:xfrm>
              <a:off x="158" y="1071"/>
              <a:ext cx="402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的图象只可能是（     ）</a:t>
              </a:r>
              <a:endPara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29747" name="Object 6"/>
            <p:cNvGraphicFramePr>
              <a:graphicFrameLocks noChangeAspect="1"/>
            </p:cNvGraphicFramePr>
            <p:nvPr/>
          </p:nvGraphicFramePr>
          <p:xfrm>
            <a:off x="3107" y="618"/>
            <a:ext cx="1180" cy="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" imgW="634365" imgH="177800" progId="Equation.DSMT4">
                    <p:embed/>
                  </p:oleObj>
                </mc:Choice>
                <mc:Fallback>
                  <p:oleObj name="" r:id="rId1" imgW="634365" imgH="1778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107" y="618"/>
                          <a:ext cx="1180" cy="33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48" name="Object 7"/>
            <p:cNvGraphicFramePr>
              <a:graphicFrameLocks noChangeAspect="1"/>
            </p:cNvGraphicFramePr>
            <p:nvPr/>
          </p:nvGraphicFramePr>
          <p:xfrm>
            <a:off x="2155" y="164"/>
            <a:ext cx="1950" cy="4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3" imgW="1002665" imgH="228600" progId="Equation.DSMT4">
                    <p:embed/>
                  </p:oleObj>
                </mc:Choice>
                <mc:Fallback>
                  <p:oleObj name="" r:id="rId3" imgW="1002665" imgH="228600" progId="Equation.DSMT4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155" y="164"/>
                          <a:ext cx="1950" cy="44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9700" name="Group 8"/>
          <p:cNvGrpSpPr/>
          <p:nvPr/>
        </p:nvGrpSpPr>
        <p:grpSpPr>
          <a:xfrm>
            <a:off x="5148263" y="1628775"/>
            <a:ext cx="2663825" cy="2016125"/>
            <a:chOff x="793" y="3113"/>
            <a:chExt cx="1026" cy="952"/>
          </a:xfrm>
        </p:grpSpPr>
        <p:sp>
          <p:nvSpPr>
            <p:cNvPr id="29736" name="Line 9"/>
            <p:cNvSpPr/>
            <p:nvPr/>
          </p:nvSpPr>
          <p:spPr>
            <a:xfrm flipV="1">
              <a:off x="1202" y="3158"/>
              <a:ext cx="0" cy="862"/>
            </a:xfrm>
            <a:prstGeom prst="line">
              <a:avLst/>
            </a:prstGeom>
            <a:ln w="6350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9737" name="Freeform 10"/>
            <p:cNvSpPr/>
            <p:nvPr/>
          </p:nvSpPr>
          <p:spPr>
            <a:xfrm>
              <a:off x="793" y="3294"/>
              <a:ext cx="817" cy="544"/>
            </a:xfrm>
            <a:custGeom>
              <a:avLst/>
              <a:gdLst>
                <a:gd name="txL" fmla="*/ 0 w 817"/>
                <a:gd name="txT" fmla="*/ 0 h 544"/>
                <a:gd name="txR" fmla="*/ 817 w 817"/>
                <a:gd name="txB" fmla="*/ 544 h 544"/>
              </a:gdLst>
              <a:ahLst/>
              <a:cxnLst>
                <a:cxn ang="0">
                  <a:pos x="0" y="544"/>
                </a:cxn>
                <a:cxn ang="0">
                  <a:pos x="409" y="0"/>
                </a:cxn>
                <a:cxn ang="0">
                  <a:pos x="817" y="544"/>
                </a:cxn>
              </a:cxnLst>
              <a:rect l="txL" t="txT" r="txR" b="txB"/>
              <a:pathLst>
                <a:path w="817" h="544">
                  <a:moveTo>
                    <a:pt x="0" y="544"/>
                  </a:moveTo>
                  <a:cubicBezTo>
                    <a:pt x="136" y="272"/>
                    <a:pt x="273" y="0"/>
                    <a:pt x="409" y="0"/>
                  </a:cubicBezTo>
                  <a:cubicBezTo>
                    <a:pt x="545" y="0"/>
                    <a:pt x="749" y="453"/>
                    <a:pt x="817" y="544"/>
                  </a:cubicBezTo>
                </a:path>
              </a:pathLst>
            </a:custGeom>
            <a:noFill/>
            <a:ln w="1587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9738" name="Group 11"/>
            <p:cNvGrpSpPr/>
            <p:nvPr/>
          </p:nvGrpSpPr>
          <p:grpSpPr>
            <a:xfrm>
              <a:off x="839" y="3113"/>
              <a:ext cx="980" cy="952"/>
              <a:chOff x="839" y="3113"/>
              <a:chExt cx="980" cy="952"/>
            </a:xfrm>
          </p:grpSpPr>
          <p:sp>
            <p:nvSpPr>
              <p:cNvPr id="29740" name="Line 12"/>
              <p:cNvSpPr/>
              <p:nvPr/>
            </p:nvSpPr>
            <p:spPr>
              <a:xfrm>
                <a:off x="839" y="3612"/>
                <a:ext cx="952" cy="0"/>
              </a:xfrm>
              <a:prstGeom prst="line">
                <a:avLst/>
              </a:prstGeom>
              <a:ln w="158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9741" name="Line 13"/>
              <p:cNvSpPr/>
              <p:nvPr/>
            </p:nvSpPr>
            <p:spPr>
              <a:xfrm flipV="1">
                <a:off x="1429" y="3158"/>
                <a:ext cx="0" cy="907"/>
              </a:xfrm>
              <a:prstGeom prst="line">
                <a:avLst/>
              </a:prstGeom>
              <a:ln w="158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graphicFrame>
            <p:nvGraphicFramePr>
              <p:cNvPr id="29742" name="Object 14"/>
              <p:cNvGraphicFramePr>
                <a:graphicFrameLocks noChangeAspect="1"/>
              </p:cNvGraphicFramePr>
              <p:nvPr/>
            </p:nvGraphicFramePr>
            <p:xfrm>
              <a:off x="1655" y="3657"/>
              <a:ext cx="164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8" name="" r:id="rId5" imgW="127000" imgH="139700" progId="Equation.DSMT4">
                      <p:embed/>
                    </p:oleObj>
                  </mc:Choice>
                  <mc:Fallback>
                    <p:oleObj name="" r:id="rId5" imgW="127000" imgH="139700" progId="Equation.DSMT4">
                      <p:embed/>
                      <p:pic>
                        <p:nvPicPr>
                          <p:cNvPr id="0" name="图片 3097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655" y="3657"/>
                            <a:ext cx="164" cy="1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743" name="Object 15"/>
              <p:cNvGraphicFramePr>
                <a:graphicFrameLocks noChangeAspect="1"/>
              </p:cNvGraphicFramePr>
              <p:nvPr/>
            </p:nvGraphicFramePr>
            <p:xfrm>
              <a:off x="1474" y="3113"/>
              <a:ext cx="121" cy="14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3" name="" r:id="rId7" imgW="139700" imgH="165100" progId="Equation.DSMT4">
                      <p:embed/>
                    </p:oleObj>
                  </mc:Choice>
                  <mc:Fallback>
                    <p:oleObj name="" r:id="rId7" imgW="139700" imgH="165100" progId="Equation.DSMT4">
                      <p:embed/>
                      <p:pic>
                        <p:nvPicPr>
                          <p:cNvPr id="0" name="图片 3092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474" y="3113"/>
                            <a:ext cx="121" cy="14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744" name="Object 16"/>
              <p:cNvGraphicFramePr>
                <a:graphicFrameLocks noChangeAspect="1"/>
              </p:cNvGraphicFramePr>
              <p:nvPr/>
            </p:nvGraphicFramePr>
            <p:xfrm>
              <a:off x="1300" y="3612"/>
              <a:ext cx="129" cy="18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4" name="" r:id="rId9" imgW="127000" imgH="177165" progId="Equation.DSMT4">
                      <p:embed/>
                    </p:oleObj>
                  </mc:Choice>
                  <mc:Fallback>
                    <p:oleObj name="" r:id="rId9" imgW="127000" imgH="177165" progId="Equation.DSMT4">
                      <p:embed/>
                      <p:pic>
                        <p:nvPicPr>
                          <p:cNvPr id="0" name="图片 3093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1300" y="3612"/>
                            <a:ext cx="129" cy="18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9739" name="Object 17"/>
            <p:cNvGraphicFramePr>
              <a:graphicFrameLocks noChangeAspect="1"/>
            </p:cNvGraphicFramePr>
            <p:nvPr/>
          </p:nvGraphicFramePr>
          <p:xfrm>
            <a:off x="1020" y="3612"/>
            <a:ext cx="155" cy="1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11" imgW="203200" imgH="165100" progId="Equation.DSMT4">
                    <p:embed/>
                  </p:oleObj>
                </mc:Choice>
                <mc:Fallback>
                  <p:oleObj name="" r:id="rId11" imgW="203200" imgH="165100" progId="Equation.DSMT4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1020" y="3612"/>
                          <a:ext cx="155" cy="12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9701" name="Group 18"/>
          <p:cNvGrpSpPr/>
          <p:nvPr/>
        </p:nvGrpSpPr>
        <p:grpSpPr>
          <a:xfrm>
            <a:off x="612775" y="3717925"/>
            <a:ext cx="7488238" cy="2016125"/>
            <a:chOff x="476" y="2840"/>
            <a:chExt cx="4717" cy="1270"/>
          </a:xfrm>
        </p:grpSpPr>
        <p:grpSp>
          <p:nvGrpSpPr>
            <p:cNvPr id="29703" name="Group 19"/>
            <p:cNvGrpSpPr/>
            <p:nvPr/>
          </p:nvGrpSpPr>
          <p:grpSpPr>
            <a:xfrm>
              <a:off x="476" y="2840"/>
              <a:ext cx="4717" cy="908"/>
              <a:chOff x="476" y="2840"/>
              <a:chExt cx="4717" cy="908"/>
            </a:xfrm>
          </p:grpSpPr>
          <p:grpSp>
            <p:nvGrpSpPr>
              <p:cNvPr id="29708" name="Group 20"/>
              <p:cNvGrpSpPr/>
              <p:nvPr/>
            </p:nvGrpSpPr>
            <p:grpSpPr>
              <a:xfrm>
                <a:off x="476" y="2840"/>
                <a:ext cx="953" cy="908"/>
                <a:chOff x="930" y="2840"/>
                <a:chExt cx="1134" cy="952"/>
              </a:xfrm>
            </p:grpSpPr>
            <p:sp>
              <p:nvSpPr>
                <p:cNvPr id="29731" name="Line 21"/>
                <p:cNvSpPr/>
                <p:nvPr/>
              </p:nvSpPr>
              <p:spPr>
                <a:xfrm>
                  <a:off x="930" y="3339"/>
                  <a:ext cx="1088" cy="0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9732" name="Line 22"/>
                <p:cNvSpPr/>
                <p:nvPr/>
              </p:nvSpPr>
              <p:spPr>
                <a:xfrm flipV="1">
                  <a:off x="1520" y="2885"/>
                  <a:ext cx="0" cy="907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aphicFrame>
              <p:nvGraphicFramePr>
                <p:cNvPr id="29733" name="Object 23"/>
                <p:cNvGraphicFramePr>
                  <a:graphicFrameLocks noChangeAspect="1"/>
                </p:cNvGraphicFramePr>
                <p:nvPr/>
              </p:nvGraphicFramePr>
              <p:xfrm>
                <a:off x="1900" y="3384"/>
                <a:ext cx="164" cy="1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5" name="" r:id="rId13" imgW="127000" imgH="139700" progId="Equation.DSMT4">
                        <p:embed/>
                      </p:oleObj>
                    </mc:Choice>
                    <mc:Fallback>
                      <p:oleObj name="" r:id="rId13" imgW="127000" imgH="139700" progId="Equation.DSMT4">
                        <p:embed/>
                        <p:pic>
                          <p:nvPicPr>
                            <p:cNvPr id="0" name="图片 3084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900" y="3384"/>
                              <a:ext cx="164" cy="1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34" name="Object 24"/>
                <p:cNvGraphicFramePr>
                  <a:graphicFrameLocks noChangeAspect="1"/>
                </p:cNvGraphicFramePr>
                <p:nvPr/>
              </p:nvGraphicFramePr>
              <p:xfrm>
                <a:off x="1565" y="2840"/>
                <a:ext cx="121" cy="14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8" name="" r:id="rId14" imgW="139700" imgH="165100" progId="Equation.DSMT4">
                        <p:embed/>
                      </p:oleObj>
                    </mc:Choice>
                    <mc:Fallback>
                      <p:oleObj name="" r:id="rId14" imgW="139700" imgH="165100" progId="Equation.DSMT4">
                        <p:embed/>
                        <p:pic>
                          <p:nvPicPr>
                            <p:cNvPr id="0" name="图片 3077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565" y="2840"/>
                              <a:ext cx="121" cy="14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35" name="Object 25"/>
                <p:cNvGraphicFramePr>
                  <a:graphicFrameLocks noChangeAspect="1"/>
                </p:cNvGraphicFramePr>
                <p:nvPr/>
              </p:nvGraphicFramePr>
              <p:xfrm>
                <a:off x="1391" y="3339"/>
                <a:ext cx="129" cy="18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6" name="" r:id="rId15" imgW="127000" imgH="177165" progId="Equation.DSMT4">
                        <p:embed/>
                      </p:oleObj>
                    </mc:Choice>
                    <mc:Fallback>
                      <p:oleObj name="" r:id="rId15" imgW="127000" imgH="177165" progId="Equation.DSMT4">
                        <p:embed/>
                        <p:pic>
                          <p:nvPicPr>
                            <p:cNvPr id="0" name="图片 3085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391" y="3339"/>
                              <a:ext cx="129" cy="18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29709" name="Group 26"/>
              <p:cNvGrpSpPr/>
              <p:nvPr/>
            </p:nvGrpSpPr>
            <p:grpSpPr>
              <a:xfrm>
                <a:off x="1836" y="2840"/>
                <a:ext cx="953" cy="908"/>
                <a:chOff x="930" y="2840"/>
                <a:chExt cx="1134" cy="952"/>
              </a:xfrm>
            </p:grpSpPr>
            <p:sp>
              <p:nvSpPr>
                <p:cNvPr id="29726" name="Line 27"/>
                <p:cNvSpPr/>
                <p:nvPr/>
              </p:nvSpPr>
              <p:spPr>
                <a:xfrm>
                  <a:off x="930" y="3339"/>
                  <a:ext cx="1088" cy="0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9727" name="Line 28"/>
                <p:cNvSpPr/>
                <p:nvPr/>
              </p:nvSpPr>
              <p:spPr>
                <a:xfrm flipV="1">
                  <a:off x="1520" y="2885"/>
                  <a:ext cx="0" cy="907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aphicFrame>
              <p:nvGraphicFramePr>
                <p:cNvPr id="29728" name="Object 29"/>
                <p:cNvGraphicFramePr>
                  <a:graphicFrameLocks noChangeAspect="1"/>
                </p:cNvGraphicFramePr>
                <p:nvPr/>
              </p:nvGraphicFramePr>
              <p:xfrm>
                <a:off x="1900" y="3384"/>
                <a:ext cx="164" cy="1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2" name="" r:id="rId16" imgW="127000" imgH="139700" progId="Equation.DSMT4">
                        <p:embed/>
                      </p:oleObj>
                    </mc:Choice>
                    <mc:Fallback>
                      <p:oleObj name="" r:id="rId16" imgW="127000" imgH="139700" progId="Equation.DSMT4">
                        <p:embed/>
                        <p:pic>
                          <p:nvPicPr>
                            <p:cNvPr id="0" name="图片 3091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900" y="3384"/>
                              <a:ext cx="164" cy="1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29" name="Object 30"/>
                <p:cNvGraphicFramePr>
                  <a:graphicFrameLocks noChangeAspect="1"/>
                </p:cNvGraphicFramePr>
                <p:nvPr/>
              </p:nvGraphicFramePr>
              <p:xfrm>
                <a:off x="1565" y="2840"/>
                <a:ext cx="121" cy="14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1" name="" r:id="rId17" imgW="139700" imgH="165100" progId="Equation.DSMT4">
                        <p:embed/>
                      </p:oleObj>
                    </mc:Choice>
                    <mc:Fallback>
                      <p:oleObj name="" r:id="rId17" imgW="139700" imgH="165100" progId="Equation.DSMT4">
                        <p:embed/>
                        <p:pic>
                          <p:nvPicPr>
                            <p:cNvPr id="0" name="图片 3090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565" y="2840"/>
                              <a:ext cx="121" cy="14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30" name="Object 31"/>
                <p:cNvGraphicFramePr>
                  <a:graphicFrameLocks noChangeAspect="1"/>
                </p:cNvGraphicFramePr>
                <p:nvPr/>
              </p:nvGraphicFramePr>
              <p:xfrm>
                <a:off x="1391" y="3339"/>
                <a:ext cx="129" cy="18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9" name="" r:id="rId18" imgW="127000" imgH="177165" progId="Equation.DSMT4">
                        <p:embed/>
                      </p:oleObj>
                    </mc:Choice>
                    <mc:Fallback>
                      <p:oleObj name="" r:id="rId18" imgW="127000" imgH="177165" progId="Equation.DSMT4">
                        <p:embed/>
                        <p:pic>
                          <p:nvPicPr>
                            <p:cNvPr id="0" name="图片 3098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391" y="3339"/>
                              <a:ext cx="129" cy="18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29710" name="Group 32"/>
              <p:cNvGrpSpPr/>
              <p:nvPr/>
            </p:nvGrpSpPr>
            <p:grpSpPr>
              <a:xfrm>
                <a:off x="3016" y="2840"/>
                <a:ext cx="953" cy="908"/>
                <a:chOff x="930" y="2840"/>
                <a:chExt cx="1134" cy="952"/>
              </a:xfrm>
            </p:grpSpPr>
            <p:sp>
              <p:nvSpPr>
                <p:cNvPr id="29721" name="Line 33"/>
                <p:cNvSpPr/>
                <p:nvPr/>
              </p:nvSpPr>
              <p:spPr>
                <a:xfrm>
                  <a:off x="930" y="3339"/>
                  <a:ext cx="1088" cy="0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9722" name="Line 34"/>
                <p:cNvSpPr/>
                <p:nvPr/>
              </p:nvSpPr>
              <p:spPr>
                <a:xfrm flipV="1">
                  <a:off x="1520" y="2885"/>
                  <a:ext cx="0" cy="907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aphicFrame>
              <p:nvGraphicFramePr>
                <p:cNvPr id="29723" name="Object 35"/>
                <p:cNvGraphicFramePr>
                  <a:graphicFrameLocks noChangeAspect="1"/>
                </p:cNvGraphicFramePr>
                <p:nvPr/>
              </p:nvGraphicFramePr>
              <p:xfrm>
                <a:off x="1900" y="3384"/>
                <a:ext cx="164" cy="1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8" name="" r:id="rId19" imgW="127000" imgH="139700" progId="Equation.DSMT4">
                        <p:embed/>
                      </p:oleObj>
                    </mc:Choice>
                    <mc:Fallback>
                      <p:oleObj name="" r:id="rId19" imgW="127000" imgH="139700" progId="Equation.DSMT4">
                        <p:embed/>
                        <p:pic>
                          <p:nvPicPr>
                            <p:cNvPr id="0" name="图片 3087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900" y="3384"/>
                              <a:ext cx="164" cy="1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24" name="Object 36"/>
                <p:cNvGraphicFramePr>
                  <a:graphicFrameLocks noChangeAspect="1"/>
                </p:cNvGraphicFramePr>
                <p:nvPr/>
              </p:nvGraphicFramePr>
              <p:xfrm>
                <a:off x="1565" y="2840"/>
                <a:ext cx="121" cy="14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7" name="" r:id="rId20" imgW="139700" imgH="165100" progId="Equation.DSMT4">
                        <p:embed/>
                      </p:oleObj>
                    </mc:Choice>
                    <mc:Fallback>
                      <p:oleObj name="" r:id="rId20" imgW="139700" imgH="165100" progId="Equation.DSMT4">
                        <p:embed/>
                        <p:pic>
                          <p:nvPicPr>
                            <p:cNvPr id="0" name="图片 3096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565" y="2840"/>
                              <a:ext cx="121" cy="14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25" name="Object 37"/>
                <p:cNvGraphicFramePr>
                  <a:graphicFrameLocks noChangeAspect="1"/>
                </p:cNvGraphicFramePr>
                <p:nvPr/>
              </p:nvGraphicFramePr>
              <p:xfrm>
                <a:off x="1391" y="3339"/>
                <a:ext cx="129" cy="18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6" name="" r:id="rId21" imgW="127000" imgH="177165" progId="Equation.DSMT4">
                        <p:embed/>
                      </p:oleObj>
                    </mc:Choice>
                    <mc:Fallback>
                      <p:oleObj name="" r:id="rId21" imgW="127000" imgH="177165" progId="Equation.DSMT4">
                        <p:embed/>
                        <p:pic>
                          <p:nvPicPr>
                            <p:cNvPr id="0" name="图片 3095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391" y="3339"/>
                              <a:ext cx="129" cy="18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29711" name="Group 38"/>
              <p:cNvGrpSpPr/>
              <p:nvPr/>
            </p:nvGrpSpPr>
            <p:grpSpPr>
              <a:xfrm>
                <a:off x="4240" y="2840"/>
                <a:ext cx="953" cy="908"/>
                <a:chOff x="930" y="2840"/>
                <a:chExt cx="1134" cy="952"/>
              </a:xfrm>
            </p:grpSpPr>
            <p:sp>
              <p:nvSpPr>
                <p:cNvPr id="29716" name="Line 39"/>
                <p:cNvSpPr/>
                <p:nvPr/>
              </p:nvSpPr>
              <p:spPr>
                <a:xfrm>
                  <a:off x="930" y="3339"/>
                  <a:ext cx="1088" cy="0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9717" name="Line 40"/>
                <p:cNvSpPr/>
                <p:nvPr/>
              </p:nvSpPr>
              <p:spPr>
                <a:xfrm flipV="1">
                  <a:off x="1520" y="2885"/>
                  <a:ext cx="0" cy="907"/>
                </a:xfrm>
                <a:prstGeom prst="line">
                  <a:avLst/>
                </a:prstGeom>
                <a:ln w="158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aphicFrame>
              <p:nvGraphicFramePr>
                <p:cNvPr id="29718" name="Object 41"/>
                <p:cNvGraphicFramePr>
                  <a:graphicFrameLocks noChangeAspect="1"/>
                </p:cNvGraphicFramePr>
                <p:nvPr/>
              </p:nvGraphicFramePr>
              <p:xfrm>
                <a:off x="1900" y="3384"/>
                <a:ext cx="164" cy="1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2" name="" r:id="rId22" imgW="127000" imgH="139700" progId="Equation.DSMT4">
                        <p:embed/>
                      </p:oleObj>
                    </mc:Choice>
                    <mc:Fallback>
                      <p:oleObj name="" r:id="rId22" imgW="127000" imgH="139700" progId="Equation.DSMT4">
                        <p:embed/>
                        <p:pic>
                          <p:nvPicPr>
                            <p:cNvPr id="0" name="图片 3101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900" y="3384"/>
                              <a:ext cx="164" cy="1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19" name="Object 42"/>
                <p:cNvGraphicFramePr>
                  <a:graphicFrameLocks noChangeAspect="1"/>
                </p:cNvGraphicFramePr>
                <p:nvPr/>
              </p:nvGraphicFramePr>
              <p:xfrm>
                <a:off x="1565" y="2840"/>
                <a:ext cx="121" cy="14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4" name="" r:id="rId23" imgW="139700" imgH="165100" progId="Equation.DSMT4">
                        <p:embed/>
                      </p:oleObj>
                    </mc:Choice>
                    <mc:Fallback>
                      <p:oleObj name="" r:id="rId23" imgW="139700" imgH="165100" progId="Equation.DSMT4">
                        <p:embed/>
                        <p:pic>
                          <p:nvPicPr>
                            <p:cNvPr id="0" name="图片 3103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565" y="2840"/>
                              <a:ext cx="121" cy="14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9720" name="Object 43"/>
                <p:cNvGraphicFramePr>
                  <a:graphicFrameLocks noChangeAspect="1"/>
                </p:cNvGraphicFramePr>
                <p:nvPr/>
              </p:nvGraphicFramePr>
              <p:xfrm>
                <a:off x="1391" y="3339"/>
                <a:ext cx="129" cy="18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5" name="" r:id="rId24" imgW="127000" imgH="177165" progId="Equation.DSMT4">
                        <p:embed/>
                      </p:oleObj>
                    </mc:Choice>
                    <mc:Fallback>
                      <p:oleObj name="" r:id="rId24" imgW="127000" imgH="177165" progId="Equation.DSMT4">
                        <p:embed/>
                        <p:pic>
                          <p:nvPicPr>
                            <p:cNvPr id="0" name="图片 3104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391" y="3339"/>
                              <a:ext cx="129" cy="18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9712" name="Line 44"/>
              <p:cNvSpPr/>
              <p:nvPr/>
            </p:nvSpPr>
            <p:spPr>
              <a:xfrm flipH="1">
                <a:off x="567" y="2931"/>
                <a:ext cx="635" cy="5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13" name="Line 45"/>
              <p:cNvSpPr/>
              <p:nvPr/>
            </p:nvSpPr>
            <p:spPr>
              <a:xfrm flipH="1">
                <a:off x="2153" y="3067"/>
                <a:ext cx="636" cy="5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14" name="Line 46"/>
              <p:cNvSpPr/>
              <p:nvPr/>
            </p:nvSpPr>
            <p:spPr>
              <a:xfrm>
                <a:off x="3152" y="3067"/>
                <a:ext cx="544" cy="68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15" name="Line 47"/>
              <p:cNvSpPr/>
              <p:nvPr/>
            </p:nvSpPr>
            <p:spPr>
              <a:xfrm>
                <a:off x="4604" y="2976"/>
                <a:ext cx="499" cy="6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aphicFrame>
          <p:nvGraphicFramePr>
            <p:cNvPr id="29704" name="Object 48"/>
            <p:cNvGraphicFramePr>
              <a:graphicFrameLocks noChangeAspect="1"/>
            </p:cNvGraphicFramePr>
            <p:nvPr/>
          </p:nvGraphicFramePr>
          <p:xfrm>
            <a:off x="748" y="3838"/>
            <a:ext cx="307" cy="2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25" imgW="254000" imgH="203200" progId="Equation.DSMT4">
                    <p:embed/>
                  </p:oleObj>
                </mc:Choice>
                <mc:Fallback>
                  <p:oleObj name="" r:id="rId25" imgW="254000" imgH="203200" progId="Equation.DSMT4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748" y="3838"/>
                          <a:ext cx="307" cy="24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5" name="Object 49"/>
            <p:cNvGraphicFramePr>
              <a:graphicFrameLocks noChangeAspect="1"/>
            </p:cNvGraphicFramePr>
            <p:nvPr/>
          </p:nvGraphicFramePr>
          <p:xfrm>
            <a:off x="2154" y="3828"/>
            <a:ext cx="35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27" imgW="254000" imgH="203200" progId="Equation.DSMT4">
                    <p:embed/>
                  </p:oleObj>
                </mc:Choice>
                <mc:Fallback>
                  <p:oleObj name="" r:id="rId27" imgW="254000" imgH="2032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2154" y="3828"/>
                          <a:ext cx="352" cy="2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6" name="Object 50"/>
            <p:cNvGraphicFramePr>
              <a:graphicFrameLocks noChangeAspect="1"/>
            </p:cNvGraphicFramePr>
            <p:nvPr/>
          </p:nvGraphicFramePr>
          <p:xfrm>
            <a:off x="3334" y="3838"/>
            <a:ext cx="307" cy="2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29" imgW="254000" imgH="203200" progId="Equation.DSMT4">
                    <p:embed/>
                  </p:oleObj>
                </mc:Choice>
                <mc:Fallback>
                  <p:oleObj name="" r:id="rId29" imgW="254000" imgH="20320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3334" y="3838"/>
                          <a:ext cx="307" cy="24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7" name="Object 51"/>
            <p:cNvGraphicFramePr>
              <a:graphicFrameLocks noChangeAspect="1"/>
            </p:cNvGraphicFramePr>
            <p:nvPr/>
          </p:nvGraphicFramePr>
          <p:xfrm>
            <a:off x="4604" y="3868"/>
            <a:ext cx="318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31" imgW="266700" imgH="203200" progId="Equation.DSMT4">
                    <p:embed/>
                  </p:oleObj>
                </mc:Choice>
                <mc:Fallback>
                  <p:oleObj name="" r:id="rId31" imgW="266700" imgH="203200" progId="Equation.DSMT4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32"/>
                        <a:stretch>
                          <a:fillRect/>
                        </a:stretch>
                      </p:blipFill>
                      <p:spPr>
                        <a:xfrm>
                          <a:off x="4604" y="3868"/>
                          <a:ext cx="318" cy="2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0404" name="Object 52"/>
          <p:cNvGraphicFramePr>
            <a:graphicFrameLocks noChangeAspect="1"/>
          </p:cNvGraphicFramePr>
          <p:nvPr/>
        </p:nvGraphicFramePr>
        <p:xfrm>
          <a:off x="3565525" y="1628775"/>
          <a:ext cx="57467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33" imgW="136525" imgH="136525" progId="Equation.DSMT4">
                  <p:embed/>
                </p:oleObj>
              </mc:Choice>
              <mc:Fallback>
                <p:oleObj name="" r:id="rId33" imgW="136525" imgH="136525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3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65525" y="1628775"/>
                        <a:ext cx="574675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722" name="Group 2"/>
          <p:cNvGrpSpPr/>
          <p:nvPr/>
        </p:nvGrpSpPr>
        <p:grpSpPr>
          <a:xfrm>
            <a:off x="4067175" y="2565400"/>
            <a:ext cx="4716463" cy="3746500"/>
            <a:chOff x="2789" y="2160"/>
            <a:chExt cx="2423" cy="1925"/>
          </a:xfrm>
        </p:grpSpPr>
        <p:grpSp>
          <p:nvGrpSpPr>
            <p:cNvPr id="30724" name="Group 3"/>
            <p:cNvGrpSpPr/>
            <p:nvPr/>
          </p:nvGrpSpPr>
          <p:grpSpPr>
            <a:xfrm>
              <a:off x="2789" y="2160"/>
              <a:ext cx="2423" cy="1925"/>
              <a:chOff x="2789" y="2160"/>
              <a:chExt cx="2423" cy="1925"/>
            </a:xfrm>
          </p:grpSpPr>
          <p:sp>
            <p:nvSpPr>
              <p:cNvPr id="30727" name="Line 4"/>
              <p:cNvSpPr/>
              <p:nvPr/>
            </p:nvSpPr>
            <p:spPr>
              <a:xfrm>
                <a:off x="2789" y="3329"/>
                <a:ext cx="2092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triangle" w="lg" len="lg"/>
              </a:ln>
            </p:spPr>
          </p:sp>
          <p:sp>
            <p:nvSpPr>
              <p:cNvPr id="30728" name="Line 5"/>
              <p:cNvSpPr/>
              <p:nvPr/>
            </p:nvSpPr>
            <p:spPr>
              <a:xfrm flipV="1">
                <a:off x="3653" y="2299"/>
                <a:ext cx="0" cy="178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triangle" w="lg" len="lg"/>
              </a:ln>
            </p:spPr>
          </p:sp>
          <p:sp>
            <p:nvSpPr>
              <p:cNvPr id="30729" name="Text Box 6"/>
              <p:cNvSpPr txBox="1"/>
              <p:nvPr/>
            </p:nvSpPr>
            <p:spPr>
              <a:xfrm>
                <a:off x="3732" y="2160"/>
                <a:ext cx="245" cy="206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lIns="18000" tIns="10800" rIns="18000" bIns="10800"/>
              <a:p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730" name="Text Box 7"/>
              <p:cNvSpPr txBox="1"/>
              <p:nvPr/>
            </p:nvSpPr>
            <p:spPr>
              <a:xfrm>
                <a:off x="4967" y="3203"/>
                <a:ext cx="245" cy="206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lIns="18000" tIns="10800" rIns="18000" bIns="10800"/>
              <a:p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731" name="Text Box 8"/>
              <p:cNvSpPr txBox="1"/>
              <p:nvPr/>
            </p:nvSpPr>
            <p:spPr>
              <a:xfrm>
                <a:off x="3458" y="3329"/>
                <a:ext cx="245" cy="2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18000" tIns="10800" rIns="18000" bIns="10800"/>
              <a:p>
                <a:r>
                  <a:rPr lang="en-US" altLang="zh-CN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732" name="Freeform 9"/>
              <p:cNvSpPr/>
              <p:nvPr/>
            </p:nvSpPr>
            <p:spPr>
              <a:xfrm>
                <a:off x="3395" y="2674"/>
                <a:ext cx="1230" cy="1123"/>
              </a:xfrm>
              <a:custGeom>
                <a:avLst/>
                <a:gdLst>
                  <a:gd name="txL" fmla="*/ 0 w 2050"/>
                  <a:gd name="txT" fmla="*/ 0 h 1870"/>
                  <a:gd name="txR" fmla="*/ 2050 w 2050"/>
                  <a:gd name="txB" fmla="*/ 1870 h 1870"/>
                </a:gdLst>
                <a:ahLst/>
                <a:cxnLst>
                  <a:cxn ang="0">
                    <a:pos x="0" y="0"/>
                  </a:cxn>
                  <a:cxn ang="0">
                    <a:pos x="612" y="1117"/>
                  </a:cxn>
                  <a:cxn ang="0">
                    <a:pos x="1230" y="0"/>
                  </a:cxn>
                </a:cxnLst>
                <a:rect l="txL" t="txT" r="txR" b="txB"/>
                <a:pathLst>
                  <a:path w="2050" h="1870">
                    <a:moveTo>
                      <a:pt x="0" y="0"/>
                    </a:moveTo>
                    <a:cubicBezTo>
                      <a:pt x="170" y="308"/>
                      <a:pt x="570" y="1850"/>
                      <a:pt x="1020" y="1860"/>
                    </a:cubicBezTo>
                    <a:cubicBezTo>
                      <a:pt x="1470" y="1870"/>
                      <a:pt x="1836" y="387"/>
                      <a:pt x="2050" y="0"/>
                    </a:cubicBezTo>
                  </a:path>
                </a:pathLst>
              </a:custGeom>
              <a:noFill/>
              <a:ln w="28575" cap="flat" cmpd="sng">
                <a:solidFill>
                  <a:srgbClr val="FF3300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33" name="Text Box 10"/>
              <p:cNvSpPr txBox="1"/>
              <p:nvPr/>
            </p:nvSpPr>
            <p:spPr>
              <a:xfrm>
                <a:off x="4041" y="3310"/>
                <a:ext cx="245" cy="2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18000" tIns="10800" rIns="18000" bIns="10800"/>
              <a:p>
                <a:r>
                  <a:rPr lang="en-US" altLang="zh-CN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734" name="Text Box 11"/>
              <p:cNvSpPr txBox="1"/>
              <p:nvPr/>
            </p:nvSpPr>
            <p:spPr>
              <a:xfrm>
                <a:off x="3379" y="3703"/>
                <a:ext cx="324" cy="2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18000" tIns="10800" rIns="18000" bIns="10800"/>
              <a:p>
                <a:r>
                  <a:rPr lang="en-US" altLang="zh-CN" sz="2400" b="1">
                    <a:latin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735" name="Line 12"/>
              <p:cNvSpPr/>
              <p:nvPr/>
            </p:nvSpPr>
            <p:spPr>
              <a:xfrm>
                <a:off x="3653" y="3797"/>
                <a:ext cx="357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30736" name="Line 13"/>
              <p:cNvSpPr/>
              <p:nvPr/>
            </p:nvSpPr>
            <p:spPr>
              <a:xfrm rot="-5400000">
                <a:off x="3741" y="3533"/>
                <a:ext cx="528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  <p:sp>
          <p:nvSpPr>
            <p:cNvPr id="30725" name="Line 14"/>
            <p:cNvSpPr/>
            <p:nvPr/>
          </p:nvSpPr>
          <p:spPr>
            <a:xfrm rot="-5400000">
              <a:off x="3688" y="3762"/>
              <a:ext cx="0" cy="7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26" name="Line 15"/>
            <p:cNvSpPr/>
            <p:nvPr/>
          </p:nvSpPr>
          <p:spPr>
            <a:xfrm>
              <a:off x="4005" y="3259"/>
              <a:ext cx="0" cy="7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0723" name="Rectangle 16"/>
          <p:cNvSpPr/>
          <p:nvPr/>
        </p:nvSpPr>
        <p:spPr>
          <a:xfrm>
            <a:off x="611188" y="468313"/>
            <a:ext cx="7986712" cy="36814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16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）小明从右边的二次函数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ax</a:t>
            </a:r>
            <a:r>
              <a:rPr lang="en-US" altLang="zh-CN" sz="2800" b="1" baseline="30000">
                <a:solidFill>
                  <a:srgbClr val="3333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 b="1" i="1" err="1">
                <a:solidFill>
                  <a:srgbClr val="333300"/>
                </a:solidFill>
                <a:latin typeface="Times New Roman" panose="02020603050405020304" pitchFamily="18" charset="0"/>
              </a:rPr>
              <a:t>bx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的图象观察得出下面的五条信息：① 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＜ 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；② 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；③ 函数的最小值为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-3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； ④当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时，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&gt;0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； ⑤当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33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3333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时，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baseline="-25000">
                <a:solidFill>
                  <a:srgbClr val="3333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 &gt; </a:t>
            </a:r>
            <a:r>
              <a:rPr lang="en-US" altLang="zh-CN" sz="2800" b="1" i="1">
                <a:solidFill>
                  <a:srgbClr val="3333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baseline="-25000">
                <a:solidFill>
                  <a:srgbClr val="3333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你认为其中正确的个数有（       ）</a:t>
            </a:r>
            <a:endParaRPr lang="zh-CN" altLang="en-US" sz="2800" b="1" dirty="0">
              <a:solidFill>
                <a:srgbClr val="33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2         B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3 </a:t>
            </a:r>
            <a:endParaRPr lang="en-US" altLang="zh-CN" sz="2800" b="1">
              <a:solidFill>
                <a:srgbClr val="33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        C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4         D</a:t>
            </a: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solidFill>
                  <a:srgbClr val="333300"/>
                </a:solidFill>
                <a:latin typeface="Times New Roman" panose="02020603050405020304" pitchFamily="18" charset="0"/>
              </a:rPr>
              <a:t>5 </a:t>
            </a:r>
            <a:endParaRPr lang="en-US" altLang="zh-CN" sz="2800" b="1">
              <a:solidFill>
                <a:srgbClr val="33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8" name="文本框 30737"/>
          <p:cNvSpPr txBox="1"/>
          <p:nvPr/>
        </p:nvSpPr>
        <p:spPr>
          <a:xfrm>
            <a:off x="900113" y="2276475"/>
            <a:ext cx="10810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0066"/>
                </a:solidFill>
                <a:latin typeface="Arial" panose="020B0604020202020204" pitchFamily="34" charset="0"/>
              </a:rPr>
              <a:t>C</a:t>
            </a:r>
            <a:endParaRPr lang="en-US" altLang="zh-CN" sz="60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12" name="Rectangle 8"/>
          <p:cNvSpPr/>
          <p:nvPr/>
        </p:nvSpPr>
        <p:spPr>
          <a:xfrm>
            <a:off x="107950" y="1036638"/>
            <a:ext cx="8672513" cy="3760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7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练一练：已知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+bx+c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的图象如图所示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2400" b="1">
                <a:latin typeface="Times New Roman" panose="02020603050405020304" pitchFamily="18" charset="0"/>
              </a:rPr>
              <a:t>         </a:t>
            </a:r>
            <a:r>
              <a:rPr lang="en-US" altLang="zh-CN" sz="3200" b="1">
                <a:latin typeface="宋体" panose="02010600030101010101" pitchFamily="2" charset="-122"/>
              </a:rPr>
              <a:t>a___0,   b____0, c_____0,  abc____0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   b___2a,  2a-b_____0, 2a+b_______0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   b</a:t>
            </a:r>
            <a:r>
              <a:rPr lang="en-US" altLang="zh-CN" sz="3200" b="1" baseline="30000">
                <a:latin typeface="宋体" panose="02010600030101010101" pitchFamily="2" charset="-122"/>
              </a:rPr>
              <a:t>2</a:t>
            </a:r>
            <a:r>
              <a:rPr lang="en-US" altLang="zh-CN" sz="3200" b="1">
                <a:latin typeface="宋体" panose="02010600030101010101" pitchFamily="2" charset="-122"/>
              </a:rPr>
              <a:t>-4ac_____0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   a+b+c_____0, a-b+c____0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      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7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   4a-2b+c_____0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31747" name="Line 9"/>
          <p:cNvSpPr/>
          <p:nvPr/>
        </p:nvSpPr>
        <p:spPr>
          <a:xfrm flipV="1">
            <a:off x="8459788" y="5384800"/>
            <a:ext cx="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48" name="Line 10"/>
          <p:cNvSpPr/>
          <p:nvPr/>
        </p:nvSpPr>
        <p:spPr>
          <a:xfrm flipV="1">
            <a:off x="6326188" y="5370513"/>
            <a:ext cx="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49" name="Line 12"/>
          <p:cNvSpPr/>
          <p:nvPr/>
        </p:nvSpPr>
        <p:spPr>
          <a:xfrm>
            <a:off x="5580063" y="5445125"/>
            <a:ext cx="3563937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0" name="Line 13"/>
          <p:cNvSpPr/>
          <p:nvPr/>
        </p:nvSpPr>
        <p:spPr>
          <a:xfrm flipV="1">
            <a:off x="7758113" y="3541713"/>
            <a:ext cx="0" cy="3200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1" name="Text Box 14"/>
          <p:cNvSpPr txBox="1"/>
          <p:nvPr/>
        </p:nvSpPr>
        <p:spPr>
          <a:xfrm>
            <a:off x="7454900" y="5354638"/>
            <a:ext cx="334963" cy="4556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31752" name="Freeform 15"/>
          <p:cNvSpPr/>
          <p:nvPr/>
        </p:nvSpPr>
        <p:spPr>
          <a:xfrm rot="-10729241">
            <a:off x="5508625" y="4221163"/>
            <a:ext cx="2819400" cy="2363787"/>
          </a:xfrm>
          <a:custGeom>
            <a:avLst/>
            <a:gdLst>
              <a:gd name="txL" fmla="*/ 0 w 1632"/>
              <a:gd name="txT" fmla="*/ 0 h 1392"/>
              <a:gd name="txR" fmla="*/ 1632 w 1632"/>
              <a:gd name="txB" fmla="*/ 1392 h 1392"/>
            </a:gdLst>
            <a:ahLst/>
            <a:cxnLst>
              <a:cxn ang="0">
                <a:pos x="0" y="0"/>
              </a:cxn>
              <a:cxn ang="0">
                <a:pos x="663388" y="1793218"/>
              </a:cxn>
              <a:cxn ang="0">
                <a:pos x="1409700" y="2363787"/>
              </a:cxn>
              <a:cxn ang="0">
                <a:pos x="2156012" y="1793218"/>
              </a:cxn>
              <a:cxn ang="0">
                <a:pos x="2819400" y="0"/>
              </a:cxn>
            </a:cxnLst>
            <a:rect l="txL" t="txT" r="txR" b="txB"/>
            <a:pathLst>
              <a:path w="1632" h="1392">
                <a:moveTo>
                  <a:pt x="0" y="0"/>
                </a:moveTo>
                <a:cubicBezTo>
                  <a:pt x="124" y="412"/>
                  <a:pt x="248" y="824"/>
                  <a:pt x="384" y="1056"/>
                </a:cubicBezTo>
                <a:cubicBezTo>
                  <a:pt x="520" y="1288"/>
                  <a:pt x="672" y="1392"/>
                  <a:pt x="816" y="1392"/>
                </a:cubicBezTo>
                <a:cubicBezTo>
                  <a:pt x="960" y="1392"/>
                  <a:pt x="1112" y="1288"/>
                  <a:pt x="1248" y="1056"/>
                </a:cubicBezTo>
                <a:cubicBezTo>
                  <a:pt x="1384" y="824"/>
                  <a:pt x="1568" y="176"/>
                  <a:pt x="1632" y="0"/>
                </a:cubicBezTo>
              </a:path>
            </a:pathLst>
          </a:custGeom>
          <a:noFill/>
          <a:ln w="3810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3" name="Line 16"/>
          <p:cNvSpPr/>
          <p:nvPr/>
        </p:nvSpPr>
        <p:spPr>
          <a:xfrm>
            <a:off x="7164388" y="3860800"/>
            <a:ext cx="0" cy="2667000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1754" name="Text Box 17"/>
          <p:cNvSpPr txBox="1"/>
          <p:nvPr/>
        </p:nvSpPr>
        <p:spPr>
          <a:xfrm>
            <a:off x="6588125" y="5373688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-1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1755" name="Text Box 18"/>
          <p:cNvSpPr txBox="1"/>
          <p:nvPr/>
        </p:nvSpPr>
        <p:spPr>
          <a:xfrm>
            <a:off x="8307388" y="541178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31756" name="Text Box 19"/>
          <p:cNvSpPr txBox="1"/>
          <p:nvPr/>
        </p:nvSpPr>
        <p:spPr>
          <a:xfrm>
            <a:off x="6111875" y="5351463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-2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98324" name="Text Box 20"/>
          <p:cNvSpPr txBox="1"/>
          <p:nvPr/>
        </p:nvSpPr>
        <p:spPr>
          <a:xfrm>
            <a:off x="1187450" y="1557338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25" name="Rectangle 21"/>
          <p:cNvSpPr/>
          <p:nvPr/>
        </p:nvSpPr>
        <p:spPr>
          <a:xfrm>
            <a:off x="3073400" y="1628775"/>
            <a:ext cx="4905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26" name="Rectangle 22"/>
          <p:cNvSpPr/>
          <p:nvPr/>
        </p:nvSpPr>
        <p:spPr>
          <a:xfrm>
            <a:off x="3576638" y="2349500"/>
            <a:ext cx="4905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27" name="Rectangle 23"/>
          <p:cNvSpPr/>
          <p:nvPr/>
        </p:nvSpPr>
        <p:spPr>
          <a:xfrm>
            <a:off x="2065338" y="3573463"/>
            <a:ext cx="4905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28" name="Text Box 24"/>
          <p:cNvSpPr txBox="1"/>
          <p:nvPr/>
        </p:nvSpPr>
        <p:spPr>
          <a:xfrm>
            <a:off x="4786313" y="1484313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29" name="Rectangle 25"/>
          <p:cNvSpPr/>
          <p:nvPr/>
        </p:nvSpPr>
        <p:spPr>
          <a:xfrm>
            <a:off x="7164388" y="1484313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30" name="Rectangle 26"/>
          <p:cNvSpPr/>
          <p:nvPr/>
        </p:nvSpPr>
        <p:spPr>
          <a:xfrm>
            <a:off x="1116013" y="21336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31" name="Rectangle 27"/>
          <p:cNvSpPr/>
          <p:nvPr/>
        </p:nvSpPr>
        <p:spPr>
          <a:xfrm>
            <a:off x="6227763" y="2276475"/>
            <a:ext cx="4905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32" name="Rectangle 28"/>
          <p:cNvSpPr/>
          <p:nvPr/>
        </p:nvSpPr>
        <p:spPr>
          <a:xfrm>
            <a:off x="2251075" y="2852738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33" name="Rectangle 29"/>
          <p:cNvSpPr/>
          <p:nvPr/>
        </p:nvSpPr>
        <p:spPr>
          <a:xfrm>
            <a:off x="2395538" y="4005263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8334" name="Rectangle 30"/>
          <p:cNvSpPr/>
          <p:nvPr/>
        </p:nvSpPr>
        <p:spPr>
          <a:xfrm>
            <a:off x="4556125" y="34290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68" name="Text Box 31"/>
          <p:cNvSpPr txBox="1"/>
          <p:nvPr/>
        </p:nvSpPr>
        <p:spPr>
          <a:xfrm>
            <a:off x="6964363" y="5362575"/>
            <a:ext cx="1841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31769" name="Line 32"/>
          <p:cNvSpPr/>
          <p:nvPr/>
        </p:nvSpPr>
        <p:spPr>
          <a:xfrm>
            <a:off x="7019925" y="5373688"/>
            <a:ext cx="0" cy="7143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8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8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8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8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8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8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8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8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8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8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8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8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8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8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8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2" grpId="0"/>
      <p:bldP spid="98324" grpId="0"/>
      <p:bldP spid="98325" grpId="0"/>
      <p:bldP spid="98326" grpId="0"/>
      <p:bldP spid="98327" grpId="0"/>
      <p:bldP spid="98328" grpId="0"/>
      <p:bldP spid="98329" grpId="0"/>
      <p:bldP spid="98330" grpId="0"/>
      <p:bldP spid="98331" grpId="0"/>
      <p:bldP spid="98332" grpId="0"/>
      <p:bldP spid="98333" grpId="0"/>
      <p:bldP spid="983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457200" y="569913"/>
            <a:ext cx="8229600" cy="555625"/>
          </a:xfrm>
          <a:ln/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50" normalizeH="0" baseline="0" noProof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黑体" panose="02010609060101010101" pitchFamily="49" charset="-122"/>
                <a:cs typeface="+mj-cs"/>
              </a:rPr>
              <a:t>二次函数与一元二次方程</a:t>
            </a:r>
            <a:endParaRPr kumimoji="0" lang="zh-CN" altLang="en-US" sz="4000" b="0" i="0" u="none" strike="noStrike" kern="1200" cap="none" spc="50" normalizeH="0" baseline="0" noProof="0">
              <a:ln w="12700">
                <a:noFill/>
                <a:prstDash val="solid"/>
              </a:ln>
              <a:solidFill>
                <a:srgbClr val="000000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隶书" panose="020105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32771" name="Rectangle 3"/>
          <p:cNvSpPr>
            <a:spLocks noGrp="1"/>
          </p:cNvSpPr>
          <p:nvPr/>
        </p:nvSpPr>
        <p:spPr>
          <a:xfrm>
            <a:off x="179388" y="1181100"/>
            <a:ext cx="8610600" cy="1600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  <a:buChar char="w"/>
            </a:pPr>
            <a:r>
              <a:rPr lang="zh-CN" altLang="en-US" sz="2400" b="1" dirty="0">
                <a:latin typeface="隶书" panose="02010509060101010101" pitchFamily="49" charset="-122"/>
              </a:rPr>
              <a:t>二次函数</a:t>
            </a:r>
            <a:r>
              <a:rPr lang="en-US" altLang="zh-CN" sz="2400" b="1">
                <a:latin typeface="隶书" panose="02010509060101010101" pitchFamily="49" charset="-122"/>
              </a:rPr>
              <a:t>y=ax</a:t>
            </a:r>
            <a:r>
              <a:rPr lang="en-US" altLang="zh-CN" sz="2400" b="1" baseline="30000"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latin typeface="隶书" panose="02010509060101010101" pitchFamily="49" charset="-122"/>
              </a:rPr>
              <a:t>+bx+c</a:t>
            </a:r>
            <a:r>
              <a:rPr lang="zh-CN" altLang="en-US" sz="2400" b="1" dirty="0">
                <a:latin typeface="隶书" panose="02010509060101010101" pitchFamily="49" charset="-122"/>
              </a:rPr>
              <a:t>的图象和</a:t>
            </a:r>
            <a:r>
              <a:rPr lang="en-US" altLang="zh-CN" sz="2400" b="1">
                <a:latin typeface="隶书" panose="02010509060101010101" pitchFamily="49" charset="-122"/>
              </a:rPr>
              <a:t>x</a:t>
            </a:r>
            <a:r>
              <a:rPr lang="zh-CN" altLang="en-US" sz="2400" b="1" dirty="0">
                <a:latin typeface="隶书" panose="02010509060101010101" pitchFamily="49" charset="-122"/>
              </a:rPr>
              <a:t>轴交点有三种情况</a:t>
            </a:r>
            <a:r>
              <a:rPr lang="en-US" altLang="zh-CN" sz="2400" b="1">
                <a:latin typeface="隶书" panose="02010509060101010101" pitchFamily="49" charset="-122"/>
              </a:rPr>
              <a:t>:</a:t>
            </a:r>
            <a:r>
              <a:rPr lang="zh-CN" altLang="en-US" sz="2400" b="1" dirty="0">
                <a:latin typeface="隶书" panose="02010509060101010101" pitchFamily="49" charset="-122"/>
              </a:rPr>
              <a:t>有两个交点</a:t>
            </a:r>
            <a:r>
              <a:rPr lang="en-US" altLang="zh-CN" sz="2400" b="1">
                <a:latin typeface="隶书" panose="02010509060101010101" pitchFamily="49" charset="-122"/>
              </a:rPr>
              <a:t>,</a:t>
            </a:r>
            <a:r>
              <a:rPr lang="zh-CN" altLang="en-US" sz="2400" b="1" dirty="0">
                <a:latin typeface="隶书" panose="02010509060101010101" pitchFamily="49" charset="-122"/>
              </a:rPr>
              <a:t>有一个交点</a:t>
            </a:r>
            <a:r>
              <a:rPr lang="en-US" altLang="zh-CN" sz="2400" b="1">
                <a:latin typeface="隶书" panose="02010509060101010101" pitchFamily="49" charset="-122"/>
              </a:rPr>
              <a:t>,</a:t>
            </a:r>
            <a:r>
              <a:rPr lang="zh-CN" altLang="en-US" sz="2400" b="1" dirty="0">
                <a:latin typeface="隶书" panose="02010509060101010101" pitchFamily="49" charset="-122"/>
              </a:rPr>
              <a:t>没有交点</a:t>
            </a:r>
            <a:r>
              <a:rPr lang="en-US" altLang="zh-CN" sz="2400" b="1">
                <a:latin typeface="隶书" panose="02010509060101010101" pitchFamily="49" charset="-122"/>
              </a:rPr>
              <a:t>.</a:t>
            </a:r>
            <a:r>
              <a:rPr lang="zh-CN" altLang="en-US" sz="2400" b="1" dirty="0">
                <a:latin typeface="隶书" panose="02010509060101010101" pitchFamily="49" charset="-122"/>
              </a:rPr>
              <a:t>当二次函数</a:t>
            </a:r>
            <a:r>
              <a:rPr lang="en-US" altLang="zh-CN" sz="2400" b="1">
                <a:latin typeface="隶书" panose="02010509060101010101" pitchFamily="49" charset="-122"/>
              </a:rPr>
              <a:t>y=ax</a:t>
            </a:r>
            <a:r>
              <a:rPr lang="en-US" altLang="zh-CN" sz="2400" b="1" baseline="30000"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latin typeface="隶书" panose="02010509060101010101" pitchFamily="49" charset="-122"/>
              </a:rPr>
              <a:t>+bx+c</a:t>
            </a:r>
            <a:r>
              <a:rPr lang="zh-CN" altLang="en-US" sz="2400" b="1" dirty="0">
                <a:latin typeface="隶书" panose="02010509060101010101" pitchFamily="49" charset="-122"/>
              </a:rPr>
              <a:t>的图象和</a:t>
            </a:r>
            <a:r>
              <a:rPr lang="en-US" altLang="zh-CN" sz="2400" b="1">
                <a:latin typeface="隶书" panose="02010509060101010101" pitchFamily="49" charset="-122"/>
              </a:rPr>
              <a:t>x</a:t>
            </a:r>
            <a:r>
              <a:rPr lang="zh-CN" altLang="en-US" sz="2400" b="1" dirty="0">
                <a:latin typeface="隶书" panose="02010509060101010101" pitchFamily="49" charset="-122"/>
              </a:rPr>
              <a:t>轴有交点时</a:t>
            </a:r>
            <a:r>
              <a:rPr lang="en-US" altLang="zh-CN" sz="2400" b="1">
                <a:latin typeface="隶书" panose="02010509060101010101" pitchFamily="49" charset="-122"/>
              </a:rPr>
              <a:t>,</a:t>
            </a:r>
            <a:r>
              <a:rPr lang="zh-CN" altLang="en-US" sz="2400" b="1" dirty="0">
                <a:latin typeface="隶书" panose="02010509060101010101" pitchFamily="49" charset="-122"/>
              </a:rPr>
              <a:t>交点的横坐标就是当</a:t>
            </a:r>
            <a:r>
              <a:rPr lang="en-US" altLang="zh-CN" sz="2400" b="1">
                <a:latin typeface="隶书" panose="02010509060101010101" pitchFamily="49" charset="-122"/>
              </a:rPr>
              <a:t>y=0</a:t>
            </a:r>
            <a:r>
              <a:rPr lang="zh-CN" altLang="en-US" sz="2400" b="1" dirty="0">
                <a:latin typeface="隶书" panose="02010509060101010101" pitchFamily="49" charset="-122"/>
              </a:rPr>
              <a:t>时自变量</a:t>
            </a:r>
            <a:r>
              <a:rPr lang="en-US" altLang="zh-CN" sz="2400" b="1">
                <a:latin typeface="隶书" panose="02010509060101010101" pitchFamily="49" charset="-122"/>
              </a:rPr>
              <a:t>x</a:t>
            </a:r>
            <a:r>
              <a:rPr lang="zh-CN" altLang="en-US" sz="2400" b="1" dirty="0">
                <a:latin typeface="隶书" panose="02010509060101010101" pitchFamily="49" charset="-122"/>
              </a:rPr>
              <a:t>的值</a:t>
            </a:r>
            <a:r>
              <a:rPr lang="en-US" altLang="zh-CN" sz="2400" b="1">
                <a:latin typeface="隶书" panose="02010509060101010101" pitchFamily="49" charset="-122"/>
              </a:rPr>
              <a:t>,</a:t>
            </a:r>
            <a:r>
              <a:rPr lang="zh-CN" altLang="en-US" sz="2400" b="1" dirty="0">
                <a:latin typeface="隶书" panose="02010509060101010101" pitchFamily="49" charset="-122"/>
              </a:rPr>
              <a:t>即一元二次方程</a:t>
            </a:r>
            <a:r>
              <a:rPr lang="en-US" altLang="zh-CN" sz="2400" b="1">
                <a:latin typeface="隶书" panose="02010509060101010101" pitchFamily="49" charset="-122"/>
              </a:rPr>
              <a:t>ax</a:t>
            </a:r>
            <a:r>
              <a:rPr lang="en-US" altLang="zh-CN" sz="2400" b="1" baseline="30000"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latin typeface="隶书" panose="02010509060101010101" pitchFamily="49" charset="-122"/>
              </a:rPr>
              <a:t>+bx+c=0</a:t>
            </a:r>
            <a:r>
              <a:rPr lang="zh-CN" altLang="en-US" sz="2400" b="1" dirty="0">
                <a:latin typeface="隶书" panose="02010509060101010101" pitchFamily="49" charset="-122"/>
              </a:rPr>
              <a:t>的根</a:t>
            </a:r>
            <a:r>
              <a:rPr lang="en-US" altLang="zh-CN" sz="2400" b="1">
                <a:latin typeface="隶书" panose="02010509060101010101" pitchFamily="49" charset="-122"/>
              </a:rPr>
              <a:t>.</a:t>
            </a:r>
            <a:endParaRPr lang="en-US" altLang="zh-CN" sz="2400" b="1">
              <a:latin typeface="隶书" panose="02010509060101010101" pitchFamily="49" charset="-122"/>
            </a:endParaRPr>
          </a:p>
        </p:txBody>
      </p:sp>
      <p:pic>
        <p:nvPicPr>
          <p:cNvPr id="32772" name="Picture 16" descr="Q_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5825" y="188913"/>
            <a:ext cx="522288" cy="6096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805" name="表格 32804"/>
          <p:cNvGraphicFramePr/>
          <p:nvPr/>
        </p:nvGraphicFramePr>
        <p:xfrm>
          <a:off x="179388" y="3055938"/>
          <a:ext cx="8748712" cy="2681287"/>
        </p:xfrm>
        <a:graphic>
          <a:graphicData uri="http://schemas.openxmlformats.org/drawingml/2006/table">
            <a:tbl>
              <a:tblPr/>
              <a:tblGrid>
                <a:gridCol w="2840038"/>
                <a:gridCol w="2767012"/>
                <a:gridCol w="3141663"/>
              </a:tblGrid>
              <a:tr h="11287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二次函数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y=ax</a:t>
                      </a:r>
                      <a:r>
                        <a:rPr lang="en-US" altLang="zh-CN" sz="2400" b="1" baseline="30000">
                          <a:latin typeface="隶书" panose="02010509060101010101" pitchFamily="49" charset="-122"/>
                        </a:rPr>
                        <a:t>2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+bx+c</a:t>
                      </a: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的图象和</a:t>
                      </a:r>
                      <a:r>
                        <a:rPr lang="en-US" altLang="zh-CN" sz="2000" b="1">
                          <a:latin typeface="隶书" panose="02010509060101010101" pitchFamily="49" charset="-122"/>
                        </a:rPr>
                        <a:t>x</a:t>
                      </a: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轴交点</a:t>
                      </a:r>
                      <a:endParaRPr lang="zh-CN" altLang="en-US" sz="2000" b="1" dirty="0">
                        <a:latin typeface="隶书" panose="02010509060101010101" pitchFamily="49" charset="-122"/>
                      </a:endParaRPr>
                    </a:p>
                  </a:txBody>
                  <a:tcPr marT="45731" marB="4573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一元二次方程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ax</a:t>
                      </a:r>
                      <a:r>
                        <a:rPr lang="en-US" altLang="zh-CN" sz="2400" b="1" baseline="30000">
                          <a:latin typeface="隶书" panose="02010509060101010101" pitchFamily="49" charset="-122"/>
                        </a:rPr>
                        <a:t>2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+bx+c=0</a:t>
                      </a: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的根</a:t>
                      </a:r>
                      <a:endParaRPr lang="zh-CN" altLang="en-US" sz="2000" b="1" dirty="0">
                        <a:latin typeface="隶书" panose="02010509060101010101" pitchFamily="49" charset="-122"/>
                      </a:endParaRPr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一元二次方程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ax</a:t>
                      </a:r>
                      <a:r>
                        <a:rPr lang="en-US" altLang="zh-CN" sz="2400" b="1" baseline="30000">
                          <a:latin typeface="隶书" panose="02010509060101010101" pitchFamily="49" charset="-122"/>
                        </a:rPr>
                        <a:t>2</a:t>
                      </a:r>
                      <a:r>
                        <a:rPr lang="en-US" altLang="zh-CN" sz="2400" b="1">
                          <a:latin typeface="隶书" panose="02010509060101010101" pitchFamily="49" charset="-122"/>
                        </a:rPr>
                        <a:t>+bx+c=0</a:t>
                      </a:r>
                      <a:r>
                        <a:rPr lang="zh-CN" altLang="en-US" sz="2000" b="1" dirty="0">
                          <a:latin typeface="隶书" panose="02010509060101010101" pitchFamily="49" charset="-122"/>
                        </a:rPr>
                        <a:t>根的判别式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隶书" panose="02010509060101010101" pitchFamily="49" charset="-122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隶书" panose="02010509060101010101" pitchFamily="49" charset="-122"/>
                        </a:rPr>
                        <a:t>b</a:t>
                      </a:r>
                      <a:r>
                        <a:rPr lang="en-US" altLang="zh-CN" sz="2400" b="1" baseline="30000">
                          <a:solidFill>
                            <a:srgbClr val="FF0000"/>
                          </a:solidFill>
                          <a:latin typeface="隶书" panose="02010509060101010101" pitchFamily="49" charset="-122"/>
                        </a:rPr>
                        <a:t>2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隶书" panose="02010509060101010101" pitchFamily="49" charset="-122"/>
                        </a:rPr>
                        <a:t>-4ac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隶书" panose="02010509060101010101" pitchFamily="49" charset="-122"/>
                        </a:rPr>
                        <a:t>）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dirty="0"/>
                    </a:p>
                  </a:txBody>
                  <a:tcPr marT="45731" marB="45731"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71" name="Rectangle 39"/>
          <p:cNvSpPr>
            <a:spLocks noGrp="1"/>
          </p:cNvSpPr>
          <p:nvPr/>
        </p:nvSpPr>
        <p:spPr>
          <a:xfrm>
            <a:off x="684213" y="4221163"/>
            <a:ext cx="1676400" cy="487362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有两个交点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2" name="Rectangle 40"/>
          <p:cNvSpPr>
            <a:spLocks noGrp="1"/>
          </p:cNvSpPr>
          <p:nvPr/>
        </p:nvSpPr>
        <p:spPr>
          <a:xfrm>
            <a:off x="3203575" y="4267200"/>
            <a:ext cx="25908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有两个相异的实数根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3" name="Rectangle 41"/>
          <p:cNvSpPr>
            <a:spLocks noGrp="1"/>
          </p:cNvSpPr>
          <p:nvPr/>
        </p:nvSpPr>
        <p:spPr>
          <a:xfrm>
            <a:off x="6588125" y="4221163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b</a:t>
            </a:r>
            <a:r>
              <a:rPr lang="en-US" altLang="zh-CN" sz="2400" b="1" baseline="30000">
                <a:solidFill>
                  <a:schemeClr val="hlink"/>
                </a:solidFill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-4ac &gt; 0</a:t>
            </a:r>
            <a:endParaRPr lang="en-US" altLang="zh-CN" sz="2400" b="1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4" name="Rectangle 42"/>
          <p:cNvSpPr>
            <a:spLocks noGrp="1"/>
          </p:cNvSpPr>
          <p:nvPr/>
        </p:nvSpPr>
        <p:spPr>
          <a:xfrm>
            <a:off x="827088" y="4700588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有一个交点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5" name="Rectangle 43"/>
          <p:cNvSpPr>
            <a:spLocks noGrp="1"/>
          </p:cNvSpPr>
          <p:nvPr/>
        </p:nvSpPr>
        <p:spPr>
          <a:xfrm>
            <a:off x="3132138" y="4700588"/>
            <a:ext cx="25908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有两个相等的实数根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6" name="Rectangle 44"/>
          <p:cNvSpPr>
            <a:spLocks noGrp="1"/>
          </p:cNvSpPr>
          <p:nvPr/>
        </p:nvSpPr>
        <p:spPr>
          <a:xfrm>
            <a:off x="6516688" y="4700588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b</a:t>
            </a:r>
            <a:r>
              <a:rPr lang="en-US" altLang="zh-CN" sz="2400" b="1" baseline="30000">
                <a:solidFill>
                  <a:schemeClr val="hlink"/>
                </a:solidFill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-4ac = 0</a:t>
            </a:r>
            <a:endParaRPr lang="en-US" altLang="zh-CN" sz="2400" b="1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7" name="Rectangle 45"/>
          <p:cNvSpPr>
            <a:spLocks noGrp="1"/>
          </p:cNvSpPr>
          <p:nvPr/>
        </p:nvSpPr>
        <p:spPr>
          <a:xfrm>
            <a:off x="971550" y="5203825"/>
            <a:ext cx="1295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没有交点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8" name="Rectangle 46"/>
          <p:cNvSpPr>
            <a:spLocks noGrp="1"/>
          </p:cNvSpPr>
          <p:nvPr/>
        </p:nvSpPr>
        <p:spPr>
          <a:xfrm>
            <a:off x="3563938" y="5203825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solidFill>
                  <a:schemeClr val="hlink"/>
                </a:solidFill>
                <a:latin typeface="隶书" panose="02010509060101010101" pitchFamily="49" charset="-122"/>
              </a:rPr>
              <a:t>没有实数根</a:t>
            </a:r>
            <a:endParaRPr lang="zh-CN" altLang="en-US" sz="2000" b="1" dirty="0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  <p:sp>
        <p:nvSpPr>
          <p:cNvPr id="69679" name="Rectangle 47"/>
          <p:cNvSpPr>
            <a:spLocks noGrp="1"/>
          </p:cNvSpPr>
          <p:nvPr/>
        </p:nvSpPr>
        <p:spPr>
          <a:xfrm>
            <a:off x="6659563" y="5229225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/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b</a:t>
            </a:r>
            <a:r>
              <a:rPr lang="en-US" altLang="zh-CN" sz="2400" b="1" baseline="30000">
                <a:solidFill>
                  <a:schemeClr val="hlink"/>
                </a:solidFill>
                <a:latin typeface="隶书" panose="02010509060101010101" pitchFamily="49" charset="-122"/>
              </a:rPr>
              <a:t>2</a:t>
            </a:r>
            <a:r>
              <a:rPr lang="en-US" altLang="zh-CN" sz="2400" b="1">
                <a:solidFill>
                  <a:schemeClr val="hlink"/>
                </a:solidFill>
                <a:latin typeface="隶书" panose="02010509060101010101" pitchFamily="49" charset="-122"/>
              </a:rPr>
              <a:t>-4ac &lt; 0</a:t>
            </a:r>
            <a:endParaRPr lang="en-US" altLang="zh-CN" sz="2400" b="1">
              <a:solidFill>
                <a:schemeClr val="hlink"/>
              </a:solidFill>
              <a:latin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96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96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96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96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9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96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9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96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71" grpId="0"/>
      <p:bldP spid="69672" grpId="0"/>
      <p:bldP spid="69673" grpId="0"/>
      <p:bldP spid="69674" grpId="0"/>
      <p:bldP spid="69675" grpId="0"/>
      <p:bldP spid="69676" grpId="0"/>
      <p:bldP spid="69677" grpId="0"/>
      <p:bldP spid="69678" grpId="0"/>
      <p:bldP spid="696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323850" y="260350"/>
            <a:ext cx="8494713" cy="5703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buNone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选择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buAutoNum type="arabicParenBoth"/>
            </a:pPr>
            <a:r>
              <a:rPr lang="zh-CN" altLang="en-US" sz="2800" b="1" dirty="0">
                <a:latin typeface="Times New Roman" panose="02020603050405020304" pitchFamily="18" charset="0"/>
              </a:rPr>
              <a:t>抛物线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-4x+3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的对称轴是</a:t>
            </a:r>
            <a:r>
              <a:rPr lang="en-US" altLang="zh-CN" sz="2800" b="1">
                <a:latin typeface="Times New Roman" panose="02020603050405020304" pitchFamily="18" charset="0"/>
              </a:rPr>
              <a:t>_____________.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A 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x=1   B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 -1    C 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x=2   D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 -2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(2)</a:t>
            </a:r>
            <a:r>
              <a:rPr lang="zh-CN" altLang="en-US" sz="2800" b="1" dirty="0">
                <a:latin typeface="Times New Roman" panose="02020603050405020304" pitchFamily="18" charset="0"/>
              </a:rPr>
              <a:t>抛物线</a:t>
            </a:r>
            <a:r>
              <a:rPr lang="en-US" altLang="zh-CN" sz="2800" b="1">
                <a:latin typeface="Times New Roman" panose="02020603050405020304" pitchFamily="18" charset="0"/>
              </a:rPr>
              <a:t>y=3x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-1</a:t>
            </a:r>
            <a:r>
              <a:rPr lang="zh-CN" altLang="en-US" sz="2800" b="1" dirty="0">
                <a:latin typeface="Times New Roman" panose="02020603050405020304" pitchFamily="18" charset="0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________________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A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开口向上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有最高点      </a:t>
            </a:r>
            <a:r>
              <a:rPr lang="en-US" altLang="zh-CN" sz="2800" b="1">
                <a:latin typeface="Times New Roman" panose="02020603050405020304" pitchFamily="18" charset="0"/>
              </a:rPr>
              <a:t>B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开口向上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有最低点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</a:t>
            </a:r>
            <a:r>
              <a:rPr lang="en-US" altLang="zh-CN" sz="2800" b="1">
                <a:latin typeface="Times New Roman" panose="02020603050405020304" pitchFamily="18" charset="0"/>
              </a:rPr>
              <a:t>C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开口向下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有最高点       </a:t>
            </a:r>
            <a:r>
              <a:rPr lang="en-US" altLang="zh-CN" sz="2800" b="1">
                <a:latin typeface="Times New Roman" panose="02020603050405020304" pitchFamily="18" charset="0"/>
              </a:rPr>
              <a:t>D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开口向下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有最低点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(3)</a:t>
            </a:r>
            <a:r>
              <a:rPr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lang="en-US" altLang="zh-CN" sz="2800" b="1">
                <a:latin typeface="Times New Roman" panose="02020603050405020304" pitchFamily="18" charset="0"/>
              </a:rPr>
              <a:t>y=ax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+bx+c(a </a:t>
            </a:r>
            <a:r>
              <a:rPr lang="en-US" altLang="zh-CN" sz="2800" b="1">
                <a:latin typeface="Times New Roman" panose="02020603050405020304" pitchFamily="18" charset="0"/>
                <a:sym typeface="Symbol" panose="05050102010706020507" pitchFamily="18" charset="2"/>
              </a:rPr>
              <a:t></a:t>
            </a:r>
            <a:r>
              <a:rPr lang="en-US" altLang="zh-CN" sz="2800" b="1">
                <a:latin typeface="Times New Roman" panose="02020603050405020304" pitchFamily="18" charset="0"/>
              </a:rPr>
              <a:t> 0)</a:t>
            </a:r>
            <a:r>
              <a:rPr lang="zh-CN" altLang="en-US" sz="2800" b="1" dirty="0">
                <a:latin typeface="Times New Roman" panose="02020603050405020304" pitchFamily="18" charset="0"/>
              </a:rPr>
              <a:t>与轴交于点</a:t>
            </a:r>
            <a:r>
              <a:rPr lang="en-US" altLang="zh-CN" sz="2800" b="1">
                <a:latin typeface="Times New Roman" panose="02020603050405020304" pitchFamily="18" charset="0"/>
              </a:rPr>
              <a:t>A(2,0), B(4,0),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则对称轴是</a:t>
            </a:r>
            <a:r>
              <a:rPr lang="en-US" altLang="zh-CN" sz="2800" b="1">
                <a:latin typeface="Times New Roman" panose="02020603050405020304" pitchFamily="18" charset="0"/>
              </a:rPr>
              <a:t>_______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A 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x=2   B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x=4   C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x=3   D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 -3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(4)</a:t>
            </a:r>
            <a:r>
              <a:rPr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lang="en-US" altLang="zh-CN" sz="2800" b="1">
                <a:latin typeface="Times New Roman" panose="02020603050405020304" pitchFamily="18" charset="0"/>
              </a:rPr>
              <a:t>y=ax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+bx+c(a </a:t>
            </a:r>
            <a:r>
              <a:rPr lang="en-US" altLang="zh-CN" sz="2800" b="1">
                <a:latin typeface="Times New Roman" panose="02020603050405020304" pitchFamily="18" charset="0"/>
                <a:sym typeface="Symbol" panose="05050102010706020507" pitchFamily="18" charset="2"/>
              </a:rPr>
              <a:t></a:t>
            </a:r>
            <a:r>
              <a:rPr lang="en-US" altLang="zh-CN" sz="2800" b="1">
                <a:latin typeface="Times New Roman" panose="02020603050405020304" pitchFamily="18" charset="0"/>
              </a:rPr>
              <a:t> 0)</a:t>
            </a:r>
            <a:r>
              <a:rPr lang="zh-CN" altLang="en-US" sz="2800" b="1" dirty="0">
                <a:latin typeface="Times New Roman" panose="02020603050405020304" pitchFamily="18" charset="0"/>
              </a:rPr>
              <a:t>与轴交于点</a:t>
            </a:r>
            <a:r>
              <a:rPr lang="en-US" altLang="zh-CN" sz="2800" b="1">
                <a:latin typeface="Times New Roman" panose="02020603050405020304" pitchFamily="18" charset="0"/>
              </a:rPr>
              <a:t>A(2,m), B(4,m),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则对称轴是</a:t>
            </a:r>
            <a:r>
              <a:rPr lang="en-US" altLang="zh-CN" sz="2800" b="1">
                <a:latin typeface="Times New Roman" panose="02020603050405020304" pitchFamily="18" charset="0"/>
              </a:rPr>
              <a:t>_______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A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x=3     B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x=4   C  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 -3    D</a:t>
            </a:r>
            <a:r>
              <a:rPr lang="zh-CN" altLang="en-US" sz="28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2800" b="1">
                <a:latin typeface="Times New Roman" panose="02020603050405020304" pitchFamily="18" charset="0"/>
              </a:rPr>
              <a:t>x=2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59395" name="Text Box 3"/>
          <p:cNvSpPr txBox="1"/>
          <p:nvPr/>
        </p:nvSpPr>
        <p:spPr>
          <a:xfrm>
            <a:off x="5351463" y="300038"/>
            <a:ext cx="949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6" name="Text Box 4"/>
          <p:cNvSpPr txBox="1"/>
          <p:nvPr/>
        </p:nvSpPr>
        <p:spPr>
          <a:xfrm>
            <a:off x="4175125" y="1568450"/>
            <a:ext cx="3635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7" name="Text Box 5"/>
          <p:cNvSpPr txBox="1"/>
          <p:nvPr/>
        </p:nvSpPr>
        <p:spPr>
          <a:xfrm>
            <a:off x="2916238" y="33575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9398" name="Text Box 6"/>
          <p:cNvSpPr txBox="1"/>
          <p:nvPr/>
        </p:nvSpPr>
        <p:spPr>
          <a:xfrm>
            <a:off x="3132138" y="4581525"/>
            <a:ext cx="3635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  <p:bldP spid="59397" grpId="0"/>
      <p:bldP spid="5939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Text Box 2"/>
          <p:cNvSpPr txBox="1"/>
          <p:nvPr/>
        </p:nvSpPr>
        <p:spPr>
          <a:xfrm>
            <a:off x="179388" y="1916113"/>
            <a:ext cx="7696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、已知抛物线顶点坐标（</a:t>
            </a:r>
            <a:r>
              <a:rPr lang="en-US" altLang="zh-CN" sz="3200" b="1">
                <a:latin typeface="Times New Roman" panose="02020603050405020304" pitchFamily="18" charset="0"/>
              </a:rPr>
              <a:t>h, k</a:t>
            </a:r>
            <a:r>
              <a:rPr lang="zh-CN" altLang="en-US" sz="3200" b="1" dirty="0">
                <a:latin typeface="Times New Roman" panose="02020603050405020304" pitchFamily="18" charset="0"/>
              </a:rPr>
              <a:t>），通常设抛物线解析式为</a:t>
            </a:r>
            <a:r>
              <a:rPr lang="en-US" altLang="zh-CN" sz="3200" b="1">
                <a:latin typeface="Times New Roman" panose="02020603050405020304" pitchFamily="18" charset="0"/>
              </a:rPr>
              <a:t>_______________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4819" name="Text Box 3"/>
          <p:cNvSpPr txBox="1"/>
          <p:nvPr/>
        </p:nvSpPr>
        <p:spPr>
          <a:xfrm>
            <a:off x="0" y="2924175"/>
            <a:ext cx="8001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、已知抛物线与</a:t>
            </a:r>
            <a:r>
              <a:rPr lang="en-US" altLang="zh-CN" sz="3200" b="1">
                <a:latin typeface="Times New Roman" panose="02020603050405020304" pitchFamily="18" charset="0"/>
              </a:rPr>
              <a:t>x </a:t>
            </a:r>
            <a:r>
              <a:rPr lang="zh-CN" altLang="en-US" sz="3200" b="1" dirty="0">
                <a:latin typeface="Times New Roman" panose="02020603050405020304" pitchFamily="18" charset="0"/>
              </a:rPr>
              <a:t>轴的两个交点</a:t>
            </a:r>
            <a:r>
              <a:rPr lang="en-US" altLang="zh-CN" sz="3200" b="1">
                <a:latin typeface="Times New Roman" panose="02020603050405020304" pitchFamily="18" charset="0"/>
              </a:rPr>
              <a:t>(x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latin typeface="Times New Roman" panose="02020603050405020304" pitchFamily="18" charset="0"/>
              </a:rPr>
              <a:t>,0)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 </a:t>
            </a:r>
            <a:r>
              <a:rPr lang="en-US" altLang="zh-CN" sz="3200" b="1">
                <a:latin typeface="Times New Roman" panose="02020603050405020304" pitchFamily="18" charset="0"/>
              </a:rPr>
              <a:t>(x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,0),</a:t>
            </a:r>
            <a:r>
              <a:rPr lang="zh-CN" altLang="en-US" sz="3200" b="1" dirty="0">
                <a:latin typeface="Times New Roman" panose="02020603050405020304" pitchFamily="18" charset="0"/>
              </a:rPr>
              <a:t>通常设解析式为</a:t>
            </a:r>
            <a:r>
              <a:rPr lang="en-US" altLang="zh-CN" sz="3200" b="1">
                <a:latin typeface="Times New Roman" panose="02020603050405020304" pitchFamily="18" charset="0"/>
              </a:rPr>
              <a:t>_____________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4820" name="Text Box 4"/>
          <p:cNvSpPr txBox="1"/>
          <p:nvPr/>
        </p:nvSpPr>
        <p:spPr>
          <a:xfrm>
            <a:off x="0" y="1052513"/>
            <a:ext cx="8305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、已知抛物线上的三点，通常设解析式为</a:t>
            </a:r>
            <a:r>
              <a:rPr lang="en-US" altLang="zh-CN" sz="3200" b="1">
                <a:latin typeface="Times New Roman" panose="02020603050405020304" pitchFamily="18" charset="0"/>
              </a:rPr>
              <a:t>________________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49157" name="Text Box 5"/>
          <p:cNvSpPr txBox="1"/>
          <p:nvPr/>
        </p:nvSpPr>
        <p:spPr>
          <a:xfrm>
            <a:off x="1116013" y="1484313"/>
            <a:ext cx="331470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solidFill>
                  <a:srgbClr val="0066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+bx+c(a≠0)</a:t>
            </a:r>
            <a:endParaRPr lang="en-US" altLang="zh-CN" sz="32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8" name="Text Box 6"/>
          <p:cNvSpPr txBox="1"/>
          <p:nvPr/>
        </p:nvSpPr>
        <p:spPr>
          <a:xfrm>
            <a:off x="4140200" y="2349500"/>
            <a:ext cx="332898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y=a(x-h)</a:t>
            </a:r>
            <a:r>
              <a:rPr lang="en-US" altLang="zh-CN" sz="3200" b="1" baseline="30000">
                <a:solidFill>
                  <a:srgbClr val="0066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+k(a≠0)</a:t>
            </a:r>
            <a:endParaRPr lang="en-US" altLang="zh-CN" sz="32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9" name="Text Box 7"/>
          <p:cNvSpPr txBox="1"/>
          <p:nvPr/>
        </p:nvSpPr>
        <p:spPr>
          <a:xfrm>
            <a:off x="4572000" y="3357563"/>
            <a:ext cx="386080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y=a(x-x</a:t>
            </a:r>
            <a:r>
              <a:rPr lang="en-US" altLang="zh-CN" sz="3200" b="1" baseline="-25000">
                <a:solidFill>
                  <a:srgbClr val="0066FF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)(x-x</a:t>
            </a:r>
            <a:r>
              <a:rPr lang="en-US" altLang="zh-CN" sz="3200" b="1" baseline="-25000">
                <a:solidFill>
                  <a:srgbClr val="0066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3200" b="1" baseline="3000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rPr>
              <a:t>(a≠0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4" name="Rectangle 8"/>
          <p:cNvSpPr/>
          <p:nvPr/>
        </p:nvSpPr>
        <p:spPr>
          <a:xfrm>
            <a:off x="609600" y="404813"/>
            <a:ext cx="62992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求抛物线解析式的三种方法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1" name="Text Box 9"/>
          <p:cNvSpPr txBox="1"/>
          <p:nvPr/>
        </p:nvSpPr>
        <p:spPr>
          <a:xfrm>
            <a:off x="0" y="3933825"/>
            <a:ext cx="8312150" cy="579438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练习　根据下列条件，求二次函数的解析式。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9162" name="Text Box 10"/>
          <p:cNvSpPr txBox="1"/>
          <p:nvPr/>
        </p:nvSpPr>
        <p:spPr>
          <a:xfrm>
            <a:off x="0" y="4508500"/>
            <a:ext cx="8510588" cy="579438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(1)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、图象经过</a:t>
            </a:r>
            <a:r>
              <a:rPr lang="en-US" altLang="zh-CN" sz="3200" b="1">
                <a:latin typeface="Times New Roman" panose="02020603050405020304" pitchFamily="18" charset="0"/>
              </a:rPr>
              <a:t>(0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0)</a:t>
            </a:r>
            <a:r>
              <a:rPr lang="zh-CN" altLang="en-US" sz="3200" b="1" dirty="0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(1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-2) </a:t>
            </a:r>
            <a:r>
              <a:rPr lang="zh-CN" altLang="en-US" sz="3200" b="1" dirty="0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(2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</a:rPr>
              <a:t>三点；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9163" name="Text Box 11"/>
          <p:cNvSpPr txBox="1"/>
          <p:nvPr/>
        </p:nvSpPr>
        <p:spPr>
          <a:xfrm>
            <a:off x="0" y="5013325"/>
            <a:ext cx="7902575" cy="579438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(2)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、图象的顶点</a:t>
            </a:r>
            <a:r>
              <a:rPr lang="en-US" altLang="zh-CN" sz="3200" b="1">
                <a:latin typeface="Times New Roman" panose="02020603050405020304" pitchFamily="18" charset="0"/>
              </a:rPr>
              <a:t>(2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3)</a:t>
            </a:r>
            <a:r>
              <a:rPr lang="zh-CN" altLang="en-US" sz="3200" b="1" dirty="0">
                <a:latin typeface="Times New Roman" panose="02020603050405020304" pitchFamily="18" charset="0"/>
              </a:rPr>
              <a:t>， 且经过点</a:t>
            </a:r>
            <a:r>
              <a:rPr lang="en-US" altLang="zh-CN" sz="3200" b="1">
                <a:latin typeface="Times New Roman" panose="02020603050405020304" pitchFamily="18" charset="0"/>
              </a:rPr>
              <a:t>(3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</a:rPr>
              <a:t>；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9164" name="Text Box 12"/>
          <p:cNvSpPr txBox="1"/>
          <p:nvPr/>
        </p:nvSpPr>
        <p:spPr>
          <a:xfrm>
            <a:off x="0" y="5445125"/>
            <a:ext cx="7848600" cy="10668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(3)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、图象经过</a:t>
            </a:r>
            <a:r>
              <a:rPr lang="en-US" altLang="zh-CN" sz="3200" b="1">
                <a:latin typeface="Times New Roman" panose="02020603050405020304" pitchFamily="18" charset="0"/>
              </a:rPr>
              <a:t>(-2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0)</a:t>
            </a:r>
            <a:r>
              <a:rPr lang="zh-CN" altLang="en-US" sz="3200" b="1" dirty="0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(3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0) </a:t>
            </a:r>
            <a:r>
              <a:rPr lang="zh-CN" altLang="en-US" sz="3200" b="1" dirty="0">
                <a:latin typeface="Times New Roman" panose="02020603050405020304" pitchFamily="18" charset="0"/>
              </a:rPr>
              <a:t>，且最高点                      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         的纵坐标是</a:t>
            </a:r>
            <a:r>
              <a:rPr lang="en-US" altLang="zh-CN" sz="3200" b="1">
                <a:latin typeface="Times New Roman" panose="02020603050405020304" pitchFamily="18" charset="0"/>
              </a:rPr>
              <a:t>3 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58" grpId="0"/>
      <p:bldP spid="49159" grpId="0"/>
      <p:bldP spid="49161" grpId="0"/>
      <p:bldP spid="49162" grpId="0"/>
      <p:bldP spid="49163" grpId="0"/>
      <p:bldP spid="491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914400" y="290513"/>
            <a:ext cx="7239000" cy="1554162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、已知二次函数</a:t>
            </a:r>
            <a:r>
              <a:rPr lang="en-US" altLang="zh-CN" sz="3200" b="1">
                <a:latin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+bx+c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的最大值是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，图象顶点在直线</a:t>
            </a:r>
            <a:r>
              <a:rPr lang="en-US" altLang="zh-CN" sz="3200" b="1">
                <a:latin typeface="Times New Roman" panose="02020603050405020304" pitchFamily="18" charset="0"/>
              </a:rPr>
              <a:t>y=x+1</a:t>
            </a:r>
            <a:r>
              <a:rPr lang="zh-CN" altLang="en-US" sz="3200" b="1" dirty="0">
                <a:latin typeface="Times New Roman" panose="02020603050405020304" pitchFamily="18" charset="0"/>
              </a:rPr>
              <a:t>上，并且图象经过点（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-6</a:t>
            </a:r>
            <a:r>
              <a:rPr lang="zh-CN" altLang="en-US" sz="3200" b="1" dirty="0">
                <a:latin typeface="Times New Roman" panose="02020603050405020304" pitchFamily="18" charset="0"/>
              </a:rPr>
              <a:t>）。求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52227" name="Rectangle 3"/>
          <p:cNvSpPr>
            <a:spLocks noGrp="1"/>
          </p:cNvSpPr>
          <p:nvPr>
            <p:ph idx="4294967295"/>
          </p:nvPr>
        </p:nvSpPr>
        <p:spPr>
          <a:xfrm>
            <a:off x="1187450" y="1676400"/>
            <a:ext cx="7488238" cy="5181600"/>
          </a:xfrm>
          <a:ln/>
        </p:spPr>
        <p:txBody>
          <a:bodyPr vert="horz" wrap="square" lIns="91440" tIns="45720" rIns="91440" bIns="45720" anchor="t" anchorCtr="0"/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解：∵二次函数的最大值是</a:t>
            </a:r>
            <a:r>
              <a:rPr lang="en-US" altLang="zh-CN" sz="2800" b="1"/>
              <a:t>2</a:t>
            </a:r>
            <a:endParaRPr lang="en-US" altLang="zh-CN" sz="2800" b="1"/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 b="1"/>
              <a:t>∴</a:t>
            </a:r>
            <a:r>
              <a:rPr lang="zh-CN" altLang="en-US" sz="2800" b="1" dirty="0"/>
              <a:t>抛物线的顶点纵坐标为</a:t>
            </a:r>
            <a:r>
              <a:rPr lang="en-US" altLang="zh-CN" sz="2800" b="1"/>
              <a:t>2</a:t>
            </a:r>
            <a:endParaRPr lang="en-US" altLang="zh-CN" sz="2800" b="1"/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又∵抛物线的顶点在直线</a:t>
            </a:r>
            <a:r>
              <a:rPr lang="en-US" altLang="zh-CN" sz="2800" b="1"/>
              <a:t>y=x+1</a:t>
            </a:r>
            <a:r>
              <a:rPr lang="zh-CN" altLang="en-US" sz="2800" b="1" dirty="0"/>
              <a:t>上</a:t>
            </a:r>
            <a:endParaRPr lang="zh-CN" altLang="en-US" sz="2800" b="1" dirty="0"/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∴当</a:t>
            </a:r>
            <a:r>
              <a:rPr lang="en-US" altLang="zh-CN" sz="2800" b="1"/>
              <a:t>y=2</a:t>
            </a:r>
            <a:r>
              <a:rPr lang="zh-CN" altLang="en-US" sz="2800" b="1" dirty="0"/>
              <a:t>时，</a:t>
            </a:r>
            <a:r>
              <a:rPr lang="en-US" altLang="zh-CN" sz="2800" b="1"/>
              <a:t>x=1   ∴</a:t>
            </a:r>
            <a:r>
              <a:rPr lang="zh-CN" altLang="en-US" sz="2800" b="1" dirty="0"/>
              <a:t>顶点坐标为（ </a:t>
            </a:r>
            <a:r>
              <a:rPr lang="en-US" altLang="zh-CN" sz="2800" b="1">
                <a:solidFill>
                  <a:srgbClr val="FF0000"/>
                </a:solidFill>
              </a:rPr>
              <a:t>1 </a:t>
            </a:r>
            <a:r>
              <a:rPr lang="zh-CN" altLang="en-US" sz="2800" b="1" dirty="0">
                <a:solidFill>
                  <a:srgbClr val="FF0000"/>
                </a:solidFill>
              </a:rPr>
              <a:t>， 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 dirty="0"/>
              <a:t>）</a:t>
            </a:r>
            <a:endParaRPr lang="zh-CN" altLang="en-US" sz="2800" b="1" dirty="0"/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∴设二次函数的解析式为</a:t>
            </a:r>
            <a:r>
              <a:rPr lang="en-US" altLang="zh-CN" sz="2800" b="1"/>
              <a:t>y=a(x-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en-US" altLang="zh-CN" sz="2800" b="1"/>
              <a:t>)</a:t>
            </a:r>
            <a:r>
              <a:rPr lang="en-US" altLang="zh-CN" sz="2800" b="1" baseline="30000"/>
              <a:t>2</a:t>
            </a:r>
            <a:r>
              <a:rPr lang="en-US" altLang="zh-CN" sz="2800" b="1"/>
              <a:t>+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endParaRPr lang="en-US" altLang="zh-CN" sz="2800" b="1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又∵图象经过点（</a:t>
            </a:r>
            <a:r>
              <a:rPr lang="en-US" altLang="zh-CN" sz="2800" b="1">
                <a:solidFill>
                  <a:srgbClr val="FF3300"/>
                </a:solidFill>
              </a:rPr>
              <a:t>3</a:t>
            </a:r>
            <a:r>
              <a:rPr lang="zh-CN" altLang="en-US" sz="2800" b="1" dirty="0"/>
              <a:t>，</a:t>
            </a:r>
            <a:r>
              <a:rPr lang="en-US" altLang="zh-CN" sz="2800" b="1">
                <a:solidFill>
                  <a:srgbClr val="FF3300"/>
                </a:solidFill>
              </a:rPr>
              <a:t>-6</a:t>
            </a:r>
            <a:r>
              <a:rPr lang="zh-CN" altLang="en-US" sz="2800" b="1" dirty="0"/>
              <a:t>）</a:t>
            </a:r>
            <a:endParaRPr lang="zh-CN" altLang="en-US" sz="2800" b="1" dirty="0"/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∴</a:t>
            </a:r>
            <a:r>
              <a:rPr lang="en-US" altLang="zh-CN" sz="2800" b="1">
                <a:solidFill>
                  <a:srgbClr val="FF3300"/>
                </a:solidFill>
              </a:rPr>
              <a:t>-6</a:t>
            </a:r>
            <a:r>
              <a:rPr lang="en-US" altLang="zh-CN" sz="2800" b="1"/>
              <a:t>=a (</a:t>
            </a:r>
            <a:r>
              <a:rPr lang="en-US" altLang="zh-CN" sz="2800" b="1">
                <a:solidFill>
                  <a:srgbClr val="FF3300"/>
                </a:solidFill>
              </a:rPr>
              <a:t>3</a:t>
            </a:r>
            <a:r>
              <a:rPr lang="en-US" altLang="zh-CN" sz="2800" b="1"/>
              <a:t>-1)</a:t>
            </a:r>
            <a:r>
              <a:rPr lang="en-US" altLang="zh-CN" sz="2800" b="1" baseline="30000"/>
              <a:t>2</a:t>
            </a:r>
            <a:r>
              <a:rPr lang="en-US" altLang="zh-CN" sz="2800" b="1"/>
              <a:t>+2     ∴a=-2</a:t>
            </a:r>
            <a:endParaRPr lang="en-US" altLang="zh-CN" sz="2800" b="1"/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 b="1"/>
              <a:t>∴</a:t>
            </a:r>
            <a:r>
              <a:rPr lang="zh-CN" altLang="en-US" sz="2800" b="1" dirty="0"/>
              <a:t>二次函数的解析式为</a:t>
            </a:r>
            <a:r>
              <a:rPr lang="en-US" altLang="zh-CN" sz="2800" b="1"/>
              <a:t>y=-2(x-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en-US" altLang="zh-CN" sz="2800" b="1"/>
              <a:t>)</a:t>
            </a:r>
            <a:r>
              <a:rPr lang="en-US" altLang="zh-CN" sz="2800" b="1" baseline="30000"/>
              <a:t>2</a:t>
            </a:r>
            <a:r>
              <a:rPr lang="en-US" altLang="zh-CN" sz="2800" b="1"/>
              <a:t>+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endParaRPr lang="en-US" altLang="zh-CN" sz="2800" b="1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 dirty="0"/>
              <a:t>即： </a:t>
            </a:r>
            <a:r>
              <a:rPr lang="en-US" altLang="zh-CN" b="1"/>
              <a:t>y=-2x</a:t>
            </a:r>
            <a:r>
              <a:rPr lang="en-US" altLang="zh-CN" b="1" baseline="30000"/>
              <a:t>2</a:t>
            </a:r>
            <a:r>
              <a:rPr lang="en-US" altLang="zh-CN" b="1"/>
              <a:t>+4x</a:t>
            </a:r>
            <a:endParaRPr lang="en-US" altLang="zh-CN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27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2227">
                                            <p:txEl>
                                              <p:charRg st="27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45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2227">
                                            <p:txEl>
                                              <p:charRg st="45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73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2227">
                                            <p:txEl>
                                              <p:charRg st="73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96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2227">
                                            <p:txEl>
                                              <p:charRg st="96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110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2227">
                                            <p:txEl>
                                              <p:charRg st="110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135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2227">
                                            <p:txEl>
                                              <p:charRg st="135" end="1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158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2227">
                                            <p:txEl>
                                              <p:charRg st="158" end="1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Text Box 2"/>
          <p:cNvSpPr txBox="1"/>
          <p:nvPr/>
        </p:nvSpPr>
        <p:spPr>
          <a:xfrm>
            <a:off x="484188" y="282575"/>
            <a:ext cx="8048625" cy="19224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综合创新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: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</a:rPr>
              <a:t>已知抛物线</a:t>
            </a:r>
            <a:r>
              <a:rPr lang="en-US" altLang="zh-CN" sz="2800" b="1">
                <a:latin typeface="宋体" panose="02010600030101010101" pitchFamily="2" charset="-122"/>
              </a:rPr>
              <a:t>y=ax</a:t>
            </a:r>
            <a:r>
              <a:rPr lang="en-US" altLang="zh-CN" sz="2800" b="1" baseline="30000">
                <a:latin typeface="宋体" panose="02010600030101010101" pitchFamily="2" charset="-122"/>
              </a:rPr>
              <a:t>2</a:t>
            </a:r>
            <a:r>
              <a:rPr lang="en-US" altLang="zh-CN" sz="2800" b="1">
                <a:latin typeface="宋体" panose="02010600030101010101" pitchFamily="2" charset="-122"/>
              </a:rPr>
              <a:t>+bx+c</a:t>
            </a:r>
            <a:r>
              <a:rPr lang="zh-CN" altLang="en-US" sz="2800" b="1" dirty="0">
                <a:latin typeface="宋体" panose="02010600030101010101" pitchFamily="2" charset="-122"/>
              </a:rPr>
              <a:t>与抛物线</a:t>
            </a:r>
            <a:r>
              <a:rPr lang="en-US" altLang="zh-CN" sz="2800" b="1">
                <a:latin typeface="宋体" panose="02010600030101010101" pitchFamily="2" charset="-122"/>
              </a:rPr>
              <a:t>y=-x</a:t>
            </a:r>
            <a:r>
              <a:rPr lang="en-US" altLang="zh-CN" sz="2800" b="1" baseline="30000">
                <a:latin typeface="宋体" panose="02010600030101010101" pitchFamily="2" charset="-122"/>
              </a:rPr>
              <a:t>2</a:t>
            </a:r>
            <a:r>
              <a:rPr lang="en-US" altLang="zh-CN" sz="2800" b="1">
                <a:latin typeface="宋体" panose="02010600030101010101" pitchFamily="2" charset="-122"/>
              </a:rPr>
              <a:t>-3x+7</a:t>
            </a:r>
            <a:r>
              <a:rPr lang="zh-CN" altLang="en-US" sz="2800" b="1" dirty="0">
                <a:latin typeface="宋体" panose="02010600030101010101" pitchFamily="2" charset="-122"/>
              </a:rPr>
              <a:t>的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</a:rPr>
              <a:t>  形状相同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顶点在直线</a:t>
            </a:r>
            <a:r>
              <a:rPr lang="en-US" altLang="zh-CN" sz="2800" b="1">
                <a:latin typeface="宋体" panose="02010600030101010101" pitchFamily="2" charset="-122"/>
              </a:rPr>
              <a:t>x=1</a:t>
            </a:r>
            <a:r>
              <a:rPr lang="zh-CN" altLang="en-US" sz="2800" b="1" dirty="0">
                <a:latin typeface="宋体" panose="02010600030101010101" pitchFamily="2" charset="-122"/>
              </a:rPr>
              <a:t>上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且顶点到</a:t>
            </a:r>
            <a:r>
              <a:rPr lang="en-US" altLang="zh-CN" sz="2800" b="1"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latin typeface="宋体" panose="02010600030101010101" pitchFamily="2" charset="-122"/>
              </a:rPr>
              <a:t>轴的距离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</a:rPr>
              <a:t>  为</a:t>
            </a:r>
            <a:r>
              <a:rPr lang="en-US" altLang="zh-CN" sz="2800" b="1">
                <a:latin typeface="宋体" panose="02010600030101010101" pitchFamily="2" charset="-122"/>
              </a:rPr>
              <a:t>5,</a:t>
            </a:r>
            <a:r>
              <a:rPr lang="zh-CN" altLang="en-US" sz="2800" b="1" dirty="0">
                <a:latin typeface="宋体" panose="02010600030101010101" pitchFamily="2" charset="-122"/>
              </a:rPr>
              <a:t>请写出满足此条件的抛物线的解析式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63491" name="Text Box 3"/>
          <p:cNvSpPr txBox="1"/>
          <p:nvPr/>
        </p:nvSpPr>
        <p:spPr>
          <a:xfrm>
            <a:off x="360363" y="2513013"/>
            <a:ext cx="8388350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sym typeface="MT Extra" panose="05050102010205020202" pitchFamily="18" charset="2"/>
              </a:rPr>
              <a:t>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抛物线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+bx+c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与抛物线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y=-x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-3x+7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的形状 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相同</a:t>
            </a:r>
            <a:r>
              <a:rPr lang="zh-CN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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a=1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-1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 b="1" dirty="0">
                <a:latin typeface="Times New Roman" panose="02020603050405020304" pitchFamily="18" charset="0"/>
                <a:sym typeface="MT Extra" panose="05050102010205020202" pitchFamily="18" charset="2"/>
              </a:rPr>
              <a:t>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顶点在直线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x=1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且顶点到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轴的距离为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5,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latin typeface="Times New Roman" panose="02020603050405020304" pitchFamily="18" charset="0"/>
                <a:sym typeface="Symbol" panose="05050102010706020507" pitchFamily="18" charset="2"/>
              </a:rPr>
              <a:t>       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顶点为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(1,5)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或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(1,-5)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所以其解析式为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: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(1) y=(x-1)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+5       (2) y=(x-1)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-5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(3) y=-(x-1)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+5      (4) y=-(x-1)</a:t>
            </a:r>
            <a:r>
              <a:rPr lang="en-US" altLang="zh-CN" sz="2800" b="1" baseline="3000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-5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 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9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51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491">
                                            <p:txEl>
                                              <p:charRg st="51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491">
                                            <p:txEl>
                                              <p:charRg st="51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491">
                                            <p:txEl>
                                              <p:charRg st="51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78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63491">
                                            <p:txEl>
                                              <p:charRg st="78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63491">
                                            <p:txEl>
                                              <p:charRg st="78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63491">
                                            <p:txEl>
                                              <p:charRg st="78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3491">
                                            <p:txEl>
                                              <p:charRg st="103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491">
                                            <p:txEl>
                                              <p:charRg st="117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491">
                                            <p:txEl>
                                              <p:charRg st="157" end="1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539750" y="765175"/>
            <a:ext cx="8350250" cy="15541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3200" b="1" err="1">
                <a:latin typeface="黑体" panose="02010609060101010101" pitchFamily="49" charset="-122"/>
                <a:ea typeface="黑体" panose="02010609060101010101" pitchFamily="49" charset="-122"/>
              </a:rPr>
              <a:t>a+b+c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=0,a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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0,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把抛物线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32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+bx+c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向下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再向左平移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个单位所到的新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抛物线的顶点是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(-2,0),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求原抛物线的解析式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4515" name="Text Box 3"/>
          <p:cNvSpPr txBox="1"/>
          <p:nvPr/>
        </p:nvSpPr>
        <p:spPr>
          <a:xfrm>
            <a:off x="539750" y="2349500"/>
            <a:ext cx="1073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分析</a:t>
            </a:r>
            <a:r>
              <a:rPr lang="en-US" altLang="zh-CN" sz="28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28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4516" name="Text Box 4"/>
          <p:cNvSpPr txBox="1"/>
          <p:nvPr/>
        </p:nvSpPr>
        <p:spPr>
          <a:xfrm>
            <a:off x="1403350" y="2349500"/>
            <a:ext cx="7391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由</a:t>
            </a:r>
            <a:r>
              <a:rPr lang="en-US" altLang="zh-CN" sz="2800" b="1" err="1">
                <a:latin typeface="黑体" panose="02010609060101010101" pitchFamily="49" charset="-122"/>
                <a:ea typeface="黑体" panose="02010609060101010101" pitchFamily="49" charset="-122"/>
              </a:rPr>
              <a:t>a+b+c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=0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可知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原抛物线的图象经过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(1,0)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4517" name="Text Box 5"/>
          <p:cNvSpPr txBox="1"/>
          <p:nvPr/>
        </p:nvSpPr>
        <p:spPr>
          <a:xfrm>
            <a:off x="1258888" y="2852738"/>
            <a:ext cx="7315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(2)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新抛物线向右平移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再向上平移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个单位即得原抛物线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4518" name="Text Box 6"/>
          <p:cNvSpPr txBox="1"/>
          <p:nvPr/>
        </p:nvSpPr>
        <p:spPr>
          <a:xfrm>
            <a:off x="1258888" y="3789363"/>
            <a:ext cx="31829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:y=-x</a:t>
            </a:r>
            <a:r>
              <a:rPr lang="en-US" altLang="zh-CN" sz="32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+6x-5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4519" name="Text Box 7"/>
          <p:cNvSpPr txBox="1"/>
          <p:nvPr/>
        </p:nvSpPr>
        <p:spPr>
          <a:xfrm>
            <a:off x="611188" y="4392613"/>
            <a:ext cx="7921625" cy="18002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、已知抛物线</a:t>
            </a:r>
            <a:r>
              <a:rPr lang="en-US" altLang="zh-CN" sz="2800" b="1">
                <a:latin typeface="Times New Roman" panose="02020603050405020304" pitchFamily="18" charset="0"/>
              </a:rPr>
              <a:t>y=ax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+bx-1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的对称轴是</a:t>
            </a:r>
            <a:r>
              <a:rPr lang="en-US" altLang="zh-CN" sz="2800" b="1">
                <a:latin typeface="Times New Roman" panose="02020603050405020304" pitchFamily="18" charset="0"/>
              </a:rPr>
              <a:t>x=1 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             最高点在直线</a:t>
            </a:r>
            <a:r>
              <a:rPr lang="en-US" altLang="zh-CN" sz="2800" b="1">
                <a:latin typeface="Times New Roman" panose="02020603050405020304" pitchFamily="18" charset="0"/>
              </a:rPr>
              <a:t>y=2x+4</a:t>
            </a:r>
            <a:r>
              <a:rPr lang="zh-CN" altLang="en-US" sz="2800" b="1" dirty="0">
                <a:latin typeface="Times New Roman" panose="02020603050405020304" pitchFamily="18" charset="0"/>
              </a:rPr>
              <a:t>上。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</a:rPr>
              <a:t>(1)   </a:t>
            </a:r>
            <a:r>
              <a:rPr lang="zh-CN" altLang="en-US" sz="2800" b="1" dirty="0">
                <a:latin typeface="Times New Roman" panose="02020603050405020304" pitchFamily="18" charset="0"/>
              </a:rPr>
              <a:t>求此抛物线的顶点坐标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）求抛物线解析式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64520" name="Text Box 8"/>
          <p:cNvSpPr txBox="1"/>
          <p:nvPr/>
        </p:nvSpPr>
        <p:spPr>
          <a:xfrm>
            <a:off x="611188" y="6078538"/>
            <a:ext cx="5451475" cy="519112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）求抛物线与直线的交点坐标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1" name="AutoShape 9"/>
          <p:cNvSpPr/>
          <p:nvPr/>
        </p:nvSpPr>
        <p:spPr>
          <a:xfrm>
            <a:off x="2916238" y="1052513"/>
            <a:ext cx="5688012" cy="2808287"/>
          </a:xfrm>
          <a:prstGeom prst="wedgeRoundRectCallout">
            <a:avLst>
              <a:gd name="adj1" fmla="val -33116"/>
              <a:gd name="adj2" fmla="val 107657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latin typeface="Arial" panose="020B0604020202020204" pitchFamily="34" charset="0"/>
              </a:rPr>
              <a:t>解：∵二次函数的对称轴是</a:t>
            </a:r>
            <a:r>
              <a:rPr lang="en-US" altLang="zh-CN" sz="2800" b="1">
                <a:latin typeface="Arial" panose="020B0604020202020204" pitchFamily="34" charset="0"/>
              </a:rPr>
              <a:t>x=1 </a:t>
            </a:r>
            <a:endParaRPr lang="en-US" altLang="zh-CN" sz="2800" b="1">
              <a:latin typeface="Arial" panose="020B0604020202020204" pitchFamily="34" charset="0"/>
            </a:endParaRPr>
          </a:p>
          <a:p>
            <a:r>
              <a:rPr lang="en-US" altLang="zh-CN" sz="2800" b="1"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latin typeface="Arial" panose="020B0604020202020204" pitchFamily="34" charset="0"/>
              </a:rPr>
              <a:t>图象的顶点横坐标为</a:t>
            </a:r>
            <a:r>
              <a:rPr lang="en-US" altLang="zh-CN" sz="2800" b="1">
                <a:latin typeface="Arial" panose="020B0604020202020204" pitchFamily="34" charset="0"/>
              </a:rPr>
              <a:t>1</a:t>
            </a:r>
            <a:endParaRPr lang="en-US" altLang="zh-CN" sz="2800" b="1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又∵图象的最高点在直线</a:t>
            </a:r>
            <a:r>
              <a:rPr lang="en-US" altLang="zh-CN" sz="2800" b="1">
                <a:latin typeface="Arial" panose="020B0604020202020204" pitchFamily="34" charset="0"/>
              </a:rPr>
              <a:t>y=2x+4</a:t>
            </a:r>
            <a:r>
              <a:rPr lang="zh-CN" altLang="en-US" sz="2800" b="1" dirty="0">
                <a:latin typeface="Arial" panose="020B0604020202020204" pitchFamily="34" charset="0"/>
              </a:rPr>
              <a:t>上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∴当</a:t>
            </a:r>
            <a:r>
              <a:rPr lang="en-US" altLang="zh-CN" sz="2800" b="1">
                <a:latin typeface="Arial" panose="020B0604020202020204" pitchFamily="34" charset="0"/>
              </a:rPr>
              <a:t>x=1</a:t>
            </a:r>
            <a:r>
              <a:rPr lang="zh-CN" altLang="en-US" sz="2800" b="1" dirty="0">
                <a:latin typeface="Arial" panose="020B0604020202020204" pitchFamily="34" charset="0"/>
              </a:rPr>
              <a:t>时，</a:t>
            </a:r>
            <a:r>
              <a:rPr lang="en-US" altLang="zh-CN" sz="2800" b="1">
                <a:latin typeface="Arial" panose="020B0604020202020204" pitchFamily="34" charset="0"/>
              </a:rPr>
              <a:t>y=6</a:t>
            </a:r>
            <a:endParaRPr lang="en-US" altLang="zh-CN" sz="2800" b="1">
              <a:latin typeface="Arial" panose="020B0604020202020204" pitchFamily="34" charset="0"/>
            </a:endParaRPr>
          </a:p>
          <a:p>
            <a:r>
              <a:rPr lang="en-US" altLang="zh-CN" sz="2800" b="1"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latin typeface="Arial" panose="020B0604020202020204" pitchFamily="34" charset="0"/>
              </a:rPr>
              <a:t>顶点坐标为（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1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，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b="1" dirty="0">
                <a:latin typeface="Arial" panose="020B0604020202020204" pitchFamily="34" charset="0"/>
              </a:rPr>
              <a:t>）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endParaRPr lang="en-US" altLang="zh-CN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4519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3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4519">
                                            <p:txEl>
                                              <p:charRg st="30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58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4519">
                                            <p:txEl>
                                              <p:charRg st="58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7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7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7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7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charRg st="7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6" grpId="0"/>
      <p:bldP spid="64517" grpId="0"/>
      <p:bldP spid="64518" grpId="0"/>
      <p:bldP spid="64520" grpId="0"/>
      <p:bldP spid="64521" grpId="0" animBg="1"/>
      <p:bldP spid="6452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2"/>
          <p:cNvSpPr txBox="1"/>
          <p:nvPr/>
        </p:nvSpPr>
        <p:spPr>
          <a:xfrm>
            <a:off x="250825" y="404813"/>
            <a:ext cx="8001000" cy="11874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、已知抛物线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2400" b="1" baseline="300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+bx+c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轴正、负半轴分别交于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两点，与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轴负半轴交于点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。若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OA=4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OB=1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，∠</a:t>
            </a:r>
            <a:r>
              <a:rPr lang="en-US" altLang="zh-CN" sz="2400" b="1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ACB=90°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，求抛物线解析式。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539750" y="1654175"/>
            <a:ext cx="6480175" cy="48387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解： ∵点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在正半轴，点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在负半轴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OA=4</a:t>
            </a:r>
            <a:r>
              <a:rPr lang="zh-CN" altLang="en-US" sz="2400" b="1" dirty="0">
                <a:latin typeface="Times New Roman" panose="02020603050405020304" pitchFamily="18" charset="0"/>
              </a:rPr>
              <a:t>，∴点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r>
              <a:rPr lang="zh-CN" altLang="en-US" sz="2400" b="1" dirty="0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OB=1</a:t>
            </a:r>
            <a:r>
              <a:rPr lang="zh-CN" altLang="en-US" sz="2400" b="1" dirty="0">
                <a:latin typeface="Times New Roman" panose="02020603050405020304" pitchFamily="18" charset="0"/>
              </a:rPr>
              <a:t>， ∴点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  <a:r>
              <a:rPr lang="zh-CN" altLang="en-US" sz="2400" b="1" dirty="0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∵ ∠</a:t>
            </a:r>
            <a:r>
              <a:rPr lang="en-US" altLang="zh-CN" sz="2400" b="1">
                <a:latin typeface="Times New Roman" panose="02020603050405020304" pitchFamily="18" charset="0"/>
              </a:rPr>
              <a:t>ACB=90°</a:t>
            </a:r>
            <a:r>
              <a:rPr lang="zh-CN" altLang="en-US" sz="2400" b="1" dirty="0">
                <a:latin typeface="Times New Roman" panose="02020603050405020304" pitchFamily="18" charset="0"/>
              </a:rPr>
              <a:t>ＯＣ⊥ ＡＢ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∴ ∠ </a:t>
            </a:r>
            <a:r>
              <a:rPr lang="en-US" altLang="zh-CN" sz="2400" b="1">
                <a:latin typeface="Times New Roman" panose="02020603050405020304" pitchFamily="18" charset="0"/>
              </a:rPr>
              <a:t>CAO=∠BCO 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∠CAO+∠OCA=90,∠OCA+∠BCO=90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∴∠BOC=∠COA,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∴△</a:t>
            </a:r>
            <a:r>
              <a:rPr lang="zh-CN" altLang="en-US" sz="2400" b="1" dirty="0">
                <a:latin typeface="Times New Roman" panose="02020603050405020304" pitchFamily="18" charset="0"/>
              </a:rPr>
              <a:t>ＢＯＣ∽△</a:t>
            </a:r>
            <a:r>
              <a:rPr lang="en-US" altLang="zh-CN" sz="2400" b="1">
                <a:latin typeface="Times New Roman" panose="02020603050405020304" pitchFamily="18" charset="0"/>
              </a:rPr>
              <a:t>CO</a:t>
            </a:r>
            <a:r>
              <a:rPr lang="zh-CN" altLang="en-US" sz="2400" b="1" dirty="0">
                <a:latin typeface="Times New Roman" panose="02020603050405020304" pitchFamily="18" charset="0"/>
              </a:rPr>
              <a:t>Ａ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∴ＯＢ／ＯＣ＝ＯＣ／ＯＡ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∴</a:t>
            </a:r>
            <a:r>
              <a:rPr lang="en-US" altLang="zh-CN" sz="2400" b="1">
                <a:latin typeface="Times New Roman" panose="02020603050405020304" pitchFamily="18" charset="0"/>
              </a:rPr>
              <a:t>OC=2</a:t>
            </a:r>
            <a:r>
              <a:rPr lang="zh-CN" altLang="en-US" sz="2400" b="1" dirty="0">
                <a:latin typeface="Times New Roman" panose="02020603050405020304" pitchFamily="18" charset="0"/>
              </a:rPr>
              <a:t>，点</a:t>
            </a:r>
            <a:r>
              <a:rPr lang="en-US" altLang="zh-CN" sz="2400" b="1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  <a:r>
              <a:rPr lang="zh-CN" altLang="en-US" sz="2400" b="1" dirty="0"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由题意可设</a:t>
            </a:r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＋１）（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－４）得：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（０＋１）（０－４）＝－２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∴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＝０</a:t>
            </a:r>
            <a:r>
              <a:rPr lang="en-US" altLang="zh-CN" sz="2400" b="1">
                <a:latin typeface="Times New Roman" panose="02020603050405020304" pitchFamily="18" charset="0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</a:rPr>
              <a:t>５ 　∴ </a:t>
            </a:r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</a:rPr>
              <a:t>＝０</a:t>
            </a:r>
            <a:r>
              <a:rPr lang="en-US" altLang="zh-CN" sz="2400" b="1">
                <a:latin typeface="Times New Roman" panose="02020603050405020304" pitchFamily="18" charset="0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</a:rPr>
              <a:t>５（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＋１）（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－４）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6084888" y="2133600"/>
            <a:ext cx="2774950" cy="2495550"/>
            <a:chOff x="3264" y="1872"/>
            <a:chExt cx="1748" cy="1572"/>
          </a:xfrm>
        </p:grpSpPr>
        <p:graphicFrame>
          <p:nvGraphicFramePr>
            <p:cNvPr id="38917" name="Object 5"/>
            <p:cNvGraphicFramePr>
              <a:graphicFrameLocks noChangeAspect="1"/>
            </p:cNvGraphicFramePr>
            <p:nvPr/>
          </p:nvGraphicFramePr>
          <p:xfrm>
            <a:off x="3264" y="1920"/>
            <a:ext cx="1716" cy="15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7" name="" r:id="rId1" imgW="2724150" imgH="2419350" progId="Paint.Picture">
                    <p:embed/>
                  </p:oleObj>
                </mc:Choice>
                <mc:Fallback>
                  <p:oleObj name="" r:id="rId1" imgW="2724150" imgH="2419350" progId="Paint.Picture">
                    <p:embed/>
                    <p:pic>
                      <p:nvPicPr>
                        <p:cNvPr id="0" name="图片 310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264" y="1920"/>
                          <a:ext cx="1716" cy="1524"/>
                        </a:xfrm>
                        <a:prstGeom prst="rect">
                          <a:avLst/>
                        </a:prstGeom>
                        <a:solidFill>
                          <a:srgbClr val="FFFF00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918" name="Line 6"/>
            <p:cNvSpPr/>
            <p:nvPr/>
          </p:nvSpPr>
          <p:spPr>
            <a:xfrm>
              <a:off x="3504" y="2592"/>
              <a:ext cx="240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8919" name="Line 7"/>
            <p:cNvSpPr/>
            <p:nvPr/>
          </p:nvSpPr>
          <p:spPr>
            <a:xfrm flipV="1">
              <a:off x="3744" y="2592"/>
              <a:ext cx="912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8920" name="Text Box 8"/>
            <p:cNvSpPr txBox="1"/>
            <p:nvPr/>
          </p:nvSpPr>
          <p:spPr>
            <a:xfrm>
              <a:off x="4556" y="254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921" name="Text Box 9"/>
            <p:cNvSpPr txBox="1"/>
            <p:nvPr/>
          </p:nvSpPr>
          <p:spPr>
            <a:xfrm>
              <a:off x="3312" y="254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922" name="Text Box 10"/>
            <p:cNvSpPr txBox="1"/>
            <p:nvPr/>
          </p:nvSpPr>
          <p:spPr>
            <a:xfrm>
              <a:off x="4800" y="2544"/>
              <a:ext cx="21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923" name="Text Box 11"/>
            <p:cNvSpPr txBox="1"/>
            <p:nvPr/>
          </p:nvSpPr>
          <p:spPr>
            <a:xfrm>
              <a:off x="3504" y="1872"/>
              <a:ext cx="201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y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924" name="Text Box 12"/>
            <p:cNvSpPr txBox="1"/>
            <p:nvPr/>
          </p:nvSpPr>
          <p:spPr>
            <a:xfrm>
              <a:off x="3681" y="2544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925" name="Text Box 13"/>
            <p:cNvSpPr txBox="1"/>
            <p:nvPr/>
          </p:nvSpPr>
          <p:spPr>
            <a:xfrm>
              <a:off x="3500" y="2976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4275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4275">
                                            <p:txEl>
                                              <p:charRg st="18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4275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48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4275">
                                            <p:txEl>
                                              <p:charRg st="48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6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4275">
                                            <p:txEl>
                                              <p:charRg st="65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79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4275">
                                            <p:txEl>
                                              <p:charRg st="79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75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17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4275">
                                            <p:txEl>
                                              <p:charRg st="117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28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4275">
                                            <p:txEl>
                                              <p:charRg st="128" end="1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41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54275">
                                            <p:txEl>
                                              <p:charRg st="141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56" end="1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4275">
                                            <p:txEl>
                                              <p:charRg st="156" end="1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77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4275">
                                            <p:txEl>
                                              <p:charRg st="177" end="1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92" end="2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4275">
                                            <p:txEl>
                                              <p:charRg st="192" end="2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Text Box 2"/>
          <p:cNvSpPr txBox="1"/>
          <p:nvPr/>
        </p:nvSpPr>
        <p:spPr>
          <a:xfrm>
            <a:off x="539750" y="404813"/>
            <a:ext cx="8232775" cy="579437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练习、已知二次函数</a:t>
            </a:r>
            <a:r>
              <a:rPr lang="en-US" altLang="zh-CN" sz="3200" b="1">
                <a:latin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-5x+c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的图象如图。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55299" name="Text Box 3"/>
          <p:cNvSpPr txBox="1"/>
          <p:nvPr/>
        </p:nvSpPr>
        <p:spPr>
          <a:xfrm>
            <a:off x="381000" y="990600"/>
            <a:ext cx="7315200" cy="10668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(1)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、当</a:t>
            </a:r>
            <a:r>
              <a:rPr lang="en-US" altLang="zh-CN" sz="3200" b="1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为何值时，</a:t>
            </a:r>
            <a:r>
              <a:rPr lang="en-US" altLang="zh-CN" sz="3200" b="1">
                <a:latin typeface="Times New Roman" panose="02020603050405020304" pitchFamily="18" charset="0"/>
              </a:rPr>
              <a:t>y</a:t>
            </a:r>
            <a:r>
              <a:rPr lang="zh-CN" altLang="en-US" sz="3200" b="1" dirty="0">
                <a:latin typeface="Times New Roman" panose="02020603050405020304" pitchFamily="18" charset="0"/>
              </a:rPr>
              <a:t>随</a:t>
            </a:r>
            <a:r>
              <a:rPr lang="en-US" altLang="zh-CN" sz="3200" b="1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的增大而增大</a:t>
            </a:r>
            <a:r>
              <a:rPr lang="en-US" altLang="zh-CN" sz="3200" b="1">
                <a:latin typeface="Times New Roman" panose="02020603050405020304" pitchFamily="18" charset="0"/>
              </a:rPr>
              <a:t>;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55300" name="Text Box 4"/>
          <p:cNvSpPr txBox="1"/>
          <p:nvPr/>
        </p:nvSpPr>
        <p:spPr>
          <a:xfrm>
            <a:off x="381000" y="1600200"/>
            <a:ext cx="784860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(2)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、当</a:t>
            </a:r>
            <a:r>
              <a:rPr lang="en-US" altLang="zh-CN" sz="3200" b="1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为何值时，</a:t>
            </a:r>
            <a:r>
              <a:rPr lang="en-US" altLang="zh-CN" sz="3200" b="1">
                <a:latin typeface="Times New Roman" panose="02020603050405020304" pitchFamily="18" charset="0"/>
              </a:rPr>
              <a:t>y&lt;0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876800" y="2133600"/>
            <a:ext cx="3860800" cy="3962400"/>
            <a:chOff x="3024" y="1344"/>
            <a:chExt cx="2432" cy="2496"/>
          </a:xfrm>
        </p:grpSpPr>
        <p:graphicFrame>
          <p:nvGraphicFramePr>
            <p:cNvPr id="39945" name="Object 6"/>
            <p:cNvGraphicFramePr>
              <a:graphicFrameLocks noChangeAspect="1"/>
            </p:cNvGraphicFramePr>
            <p:nvPr/>
          </p:nvGraphicFramePr>
          <p:xfrm>
            <a:off x="3024" y="1344"/>
            <a:ext cx="2432" cy="24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" r:id="rId1" imgW="1447800" imgH="1485900" progId="Paint.Picture">
                    <p:embed/>
                  </p:oleObj>
                </mc:Choice>
                <mc:Fallback>
                  <p:oleObj name="" r:id="rId1" imgW="1447800" imgH="1485900" progId="Paint.Picture">
                    <p:embed/>
                    <p:pic>
                      <p:nvPicPr>
                        <p:cNvPr id="0" name="图片 310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024" y="1344"/>
                          <a:ext cx="2432" cy="24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46" name="Text Box 7"/>
            <p:cNvSpPr txBox="1"/>
            <p:nvPr/>
          </p:nvSpPr>
          <p:spPr>
            <a:xfrm>
              <a:off x="3386" y="1536"/>
              <a:ext cx="214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39947" name="Text Box 8"/>
            <p:cNvSpPr txBox="1"/>
            <p:nvPr/>
          </p:nvSpPr>
          <p:spPr>
            <a:xfrm>
              <a:off x="3360" y="2688"/>
              <a:ext cx="432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O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39948" name="Text Box 9"/>
            <p:cNvSpPr txBox="1"/>
            <p:nvPr/>
          </p:nvSpPr>
          <p:spPr>
            <a:xfrm>
              <a:off x="5162" y="2736"/>
              <a:ext cx="214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55306" name="Line 10"/>
          <p:cNvSpPr/>
          <p:nvPr/>
        </p:nvSpPr>
        <p:spPr>
          <a:xfrm>
            <a:off x="7162800" y="2895600"/>
            <a:ext cx="0" cy="3429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55307" name="Text Box 11"/>
          <p:cNvSpPr txBox="1"/>
          <p:nvPr/>
        </p:nvSpPr>
        <p:spPr>
          <a:xfrm>
            <a:off x="381000" y="2163763"/>
            <a:ext cx="7848600" cy="57943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(3)</a:t>
            </a:r>
            <a:r>
              <a:rPr lang="zh-CN" altLang="en-US" sz="3200" b="1" dirty="0">
                <a:latin typeface="Times New Roman" panose="02020603050405020304" pitchFamily="18" charset="0"/>
              </a:rPr>
              <a:t>、求它的解析式和顶点坐标；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9944" name="Text Box 14"/>
          <p:cNvSpPr txBox="1"/>
          <p:nvPr/>
        </p:nvSpPr>
        <p:spPr>
          <a:xfrm>
            <a:off x="6948488" y="3933825"/>
            <a:ext cx="11525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>
                <a:latin typeface="Arial" panose="020B0604020202020204" pitchFamily="34" charset="0"/>
              </a:rPr>
              <a:t>2.5</a:t>
            </a:r>
            <a:endParaRPr lang="en-US" altLang="zh-CN" sz="20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  <p:bldP spid="5530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02" name="Picture 2" descr="桥拱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2988" y="3633788"/>
            <a:ext cx="3024187" cy="2222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971550" y="3552825"/>
            <a:ext cx="3313113" cy="2663825"/>
            <a:chOff x="612" y="709"/>
            <a:chExt cx="2087" cy="1678"/>
          </a:xfrm>
        </p:grpSpPr>
        <p:sp>
          <p:nvSpPr>
            <p:cNvPr id="40979" name="Freeform 4"/>
            <p:cNvSpPr/>
            <p:nvPr/>
          </p:nvSpPr>
          <p:spPr>
            <a:xfrm>
              <a:off x="1020" y="1253"/>
              <a:ext cx="1225" cy="317"/>
            </a:xfrm>
            <a:custGeom>
              <a:avLst/>
              <a:gdLst>
                <a:gd name="txL" fmla="*/ 0 w 1180"/>
                <a:gd name="txT" fmla="*/ 0 h 317"/>
                <a:gd name="txR" fmla="*/ 1180 w 1180"/>
                <a:gd name="txB" fmla="*/ 317 h 317"/>
              </a:gdLst>
              <a:ahLst/>
              <a:cxnLst>
                <a:cxn ang="0">
                  <a:pos x="0" y="317"/>
                </a:cxn>
                <a:cxn ang="0">
                  <a:pos x="612" y="0"/>
                </a:cxn>
                <a:cxn ang="0">
                  <a:pos x="1225" y="317"/>
                </a:cxn>
              </a:cxnLst>
              <a:rect l="txL" t="txT" r="txR" b="txB"/>
              <a:pathLst>
                <a:path w="1180" h="317">
                  <a:moveTo>
                    <a:pt x="0" y="317"/>
                  </a:moveTo>
                  <a:cubicBezTo>
                    <a:pt x="196" y="158"/>
                    <a:pt x="393" y="0"/>
                    <a:pt x="590" y="0"/>
                  </a:cubicBezTo>
                  <a:cubicBezTo>
                    <a:pt x="787" y="0"/>
                    <a:pt x="1082" y="264"/>
                    <a:pt x="1180" y="317"/>
                  </a:cubicBezTo>
                </a:path>
              </a:pathLst>
            </a:custGeom>
            <a:noFill/>
            <a:ln w="222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0980" name="Group 5"/>
            <p:cNvGrpSpPr/>
            <p:nvPr/>
          </p:nvGrpSpPr>
          <p:grpSpPr>
            <a:xfrm>
              <a:off x="612" y="709"/>
              <a:ext cx="2087" cy="1678"/>
              <a:chOff x="612" y="709"/>
              <a:chExt cx="2087" cy="1678"/>
            </a:xfrm>
          </p:grpSpPr>
          <p:sp>
            <p:nvSpPr>
              <p:cNvPr id="40982" name="Line 6"/>
              <p:cNvSpPr/>
              <p:nvPr/>
            </p:nvSpPr>
            <p:spPr>
              <a:xfrm>
                <a:off x="612" y="1253"/>
                <a:ext cx="2087" cy="0"/>
              </a:xfrm>
              <a:prstGeom prst="line">
                <a:avLst/>
              </a:prstGeom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40983" name="Line 7"/>
              <p:cNvSpPr/>
              <p:nvPr/>
            </p:nvSpPr>
            <p:spPr>
              <a:xfrm>
                <a:off x="1610" y="709"/>
                <a:ext cx="0" cy="1678"/>
              </a:xfrm>
              <a:prstGeom prst="line">
                <a:avLst/>
              </a:prstGeom>
              <a:ln w="19050" cap="flat" cmpd="sng">
                <a:solidFill>
                  <a:srgbClr val="FF0000"/>
                </a:solidFill>
                <a:prstDash val="solid"/>
                <a:headEnd type="triangle" w="med" len="med"/>
                <a:tailEnd type="none" w="med" len="med"/>
              </a:ln>
            </p:spPr>
          </p:sp>
        </p:grpSp>
        <p:sp>
          <p:nvSpPr>
            <p:cNvPr id="40981" name="Line 8"/>
            <p:cNvSpPr/>
            <p:nvPr/>
          </p:nvSpPr>
          <p:spPr>
            <a:xfrm>
              <a:off x="1020" y="1570"/>
              <a:ext cx="1225" cy="0"/>
            </a:xfrm>
            <a:prstGeom prst="line">
              <a:avLst/>
            </a:prstGeom>
            <a:ln w="222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9"/>
          <p:cNvGrpSpPr/>
          <p:nvPr/>
        </p:nvGrpSpPr>
        <p:grpSpPr>
          <a:xfrm>
            <a:off x="1447800" y="3352800"/>
            <a:ext cx="3144838" cy="1881188"/>
            <a:chOff x="3621" y="540"/>
            <a:chExt cx="1981" cy="1185"/>
          </a:xfrm>
        </p:grpSpPr>
        <p:sp>
          <p:nvSpPr>
            <p:cNvPr id="102410" name="Text Box 10"/>
            <p:cNvSpPr txBox="1">
              <a:spLocks noChangeArrowheads="1"/>
            </p:cNvSpPr>
            <p:nvPr/>
          </p:nvSpPr>
          <p:spPr bwMode="auto">
            <a:xfrm>
              <a:off x="4347" y="1027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>
              <a:spAutoFit/>
            </a:bodyPr>
            <a:lstStyle>
              <a:lvl1pPr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en-US" altLang="zh-CN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C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0</a:t>
              </a:r>
              <a:endParaRPr kumimoji="1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411" name="Text Box 11"/>
            <p:cNvSpPr txBox="1">
              <a:spLocks noChangeArrowheads="1"/>
            </p:cNvSpPr>
            <p:nvPr/>
          </p:nvSpPr>
          <p:spPr bwMode="auto">
            <a:xfrm>
              <a:off x="5390" y="1207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en-US" altLang="zh-CN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C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</a:t>
              </a:r>
              <a:endParaRPr kumimoji="1" lang="en-US" altLang="zh-CN" sz="2400" b="0" i="0" u="none" strike="noStrike" kern="1200" cap="none" spc="0" normalizeH="0" baseline="0" noProof="0" smtClean="0">
                <a:ln>
                  <a:noFill/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412" name="Text Box 12"/>
            <p:cNvSpPr txBox="1">
              <a:spLocks noChangeArrowheads="1"/>
            </p:cNvSpPr>
            <p:nvPr/>
          </p:nvSpPr>
          <p:spPr bwMode="auto">
            <a:xfrm>
              <a:off x="4334" y="540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>
              <a:spAutoFit/>
            </a:bodyPr>
            <a:lstStyle>
              <a:lvl1pPr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en-US" altLang="zh-CN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C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y</a:t>
              </a:r>
              <a:endParaRPr kumimoji="1" lang="en-US" altLang="zh-CN" sz="2400" b="0" i="0" u="none" strike="noStrike" kern="1200" cap="none" spc="0" normalizeH="0" baseline="0" noProof="0" smtClean="0">
                <a:ln>
                  <a:noFill/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413" name="Text Box 13"/>
            <p:cNvSpPr txBox="1">
              <a:spLocks noChangeArrowheads="1"/>
            </p:cNvSpPr>
            <p:nvPr/>
          </p:nvSpPr>
          <p:spPr bwMode="auto">
            <a:xfrm>
              <a:off x="3621" y="1207"/>
              <a:ext cx="1583" cy="518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>
              <a:spAutoFit/>
            </a:bodyPr>
            <a:lstStyle/>
            <a:p>
              <a:pPr marR="0" defTabSz="914400">
                <a:buClrTx/>
                <a:buSzTx/>
                <a:buFontTx/>
                <a:buNone/>
                <a:defRPr/>
              </a:pPr>
              <a:r>
                <a:rPr kumimoji="1" lang="en-US" altLang="zh-CN" sz="1800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                  h</a:t>
              </a:r>
              <a:r>
                <a:rPr kumimoji="1" lang="en-US" altLang="zh-CN" sz="1400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1" lang="en-US" altLang="zh-CN" sz="2400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</a:t>
              </a:r>
              <a:endParaRPr kumimoji="1" lang="en-US" altLang="zh-CN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Tx/>
                <a:buNone/>
                <a:defRPr/>
              </a:pPr>
              <a:r>
                <a:rPr kumimoji="1" lang="en-US" altLang="zh-CN" sz="2400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A                         B</a:t>
              </a:r>
              <a:endParaRPr kumimoji="1" lang="en-US" altLang="zh-CN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414" name="Text Box 14"/>
          <p:cNvSpPr txBox="1">
            <a:spLocks noChangeArrowheads="1"/>
          </p:cNvSpPr>
          <p:nvPr/>
        </p:nvSpPr>
        <p:spPr bwMode="auto">
          <a:xfrm>
            <a:off x="7885113" y="1768475"/>
            <a:ext cx="404813" cy="457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C0C0C0"/>
            </a:outerShdw>
          </a:effectLst>
        </p:spPr>
        <p:txBody>
          <a:bodyPr wrap="none">
            <a:spAutoFit/>
          </a:bodyPr>
          <a:lstStyle>
            <a:lvl1pPr eaLnBrk="0" hangingPunct="0"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endParaRPr kumimoji="1" lang="en-US" altLang="zh-CN" sz="24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5" name="Group 15"/>
          <p:cNvGrpSpPr/>
          <p:nvPr/>
        </p:nvGrpSpPr>
        <p:grpSpPr>
          <a:xfrm>
            <a:off x="304800" y="533400"/>
            <a:ext cx="8839200" cy="2100263"/>
            <a:chOff x="192" y="436"/>
            <a:chExt cx="5568" cy="1323"/>
          </a:xfrm>
        </p:grpSpPr>
        <p:sp>
          <p:nvSpPr>
            <p:cNvPr id="40970" name="Text Box 16"/>
            <p:cNvSpPr txBox="1"/>
            <p:nvPr/>
          </p:nvSpPr>
          <p:spPr>
            <a:xfrm>
              <a:off x="192" y="436"/>
              <a:ext cx="5568" cy="1323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algn="ctr" rotWithShape="0">
                <a:srgbClr val="C0C0C0"/>
              </a:outerShdw>
            </a:effectLst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　　　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河北省赵县的赵州桥的桥拱是抛物线型，建立如图所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示的坐标系，其函数的表达式为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y= -     x</a:t>
              </a:r>
              <a:r>
                <a:rPr lang="en-US" altLang="zh-CN" sz="2400" b="1" baseline="300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 </a:t>
              </a: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，</a:t>
              </a:r>
              <a:r>
                <a:rPr lang="zh-CN" altLang="en-US" sz="2400" b="1" baseline="30000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当水位线在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AB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位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置时，水面宽 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AB = 30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米</a:t>
              </a: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，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这时水面离桥顶的高度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h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是（   ） 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5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米      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B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6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米；   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8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米；     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D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</a:t>
              </a:r>
              <a:r>
                <a:rPr lang="en-US" altLang="zh-CN" sz="24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9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米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40971" name="Group 17"/>
            <p:cNvGrpSpPr/>
            <p:nvPr/>
          </p:nvGrpSpPr>
          <p:grpSpPr>
            <a:xfrm>
              <a:off x="3403" y="733"/>
              <a:ext cx="317" cy="440"/>
              <a:chOff x="2971" y="1992"/>
              <a:chExt cx="317" cy="440"/>
            </a:xfrm>
          </p:grpSpPr>
          <p:sp>
            <p:nvSpPr>
              <p:cNvPr id="102418" name="Text Box 18"/>
              <p:cNvSpPr txBox="1">
                <a:spLocks noChangeArrowheads="1"/>
              </p:cNvSpPr>
              <p:nvPr/>
            </p:nvSpPr>
            <p:spPr bwMode="auto">
              <a:xfrm>
                <a:off x="3049" y="1992"/>
                <a:ext cx="188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>
                <a:outerShdw dist="35921" dir="2700000" algn="ctr" rotWithShape="0">
                  <a:srgbClr val="C0C0C0"/>
                </a:outerShdw>
              </a:effectLst>
            </p:spPr>
            <p:txBody>
              <a:bodyPr wrap="none">
                <a:spAutoFit/>
              </a:bodyPr>
              <a:lstStyle>
                <a:lvl1pPr eaLnBrk="0" hangingPunct="0"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1</a:t>
                </a:r>
                <a:endParaRPr kumimoji="1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419" name="Text Box 19"/>
              <p:cNvSpPr txBox="1">
                <a:spLocks noChangeArrowheads="1"/>
              </p:cNvSpPr>
              <p:nvPr/>
            </p:nvSpPr>
            <p:spPr bwMode="auto">
              <a:xfrm>
                <a:off x="3016" y="2201"/>
                <a:ext cx="260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>
                <a:outerShdw dist="35921" dir="2700000" algn="ctr" rotWithShape="0">
                  <a:srgbClr val="C0C0C0"/>
                </a:outerShdw>
              </a:effectLst>
            </p:spPr>
            <p:txBody>
              <a:bodyPr wrap="non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kumimoji="1" lang="en-US" altLang="zh-CN" sz="1800" b="1" kern="1200" cap="none" spc="0" normalizeH="0" baseline="0" noProof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25</a:t>
                </a:r>
                <a:endParaRPr kumimoji="1" lang="en-US" altLang="zh-CN" sz="1800" b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0974" name="Line 20"/>
              <p:cNvSpPr/>
              <p:nvPr/>
            </p:nvSpPr>
            <p:spPr>
              <a:xfrm>
                <a:off x="2971" y="2205"/>
                <a:ext cx="317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outerShdw dist="35921" dir="2699999" algn="ctr" rotWithShape="0">
                  <a:srgbClr val="C0C0C0"/>
                </a:outerShdw>
              </a:effectLst>
            </p:spPr>
          </p:sp>
        </p:grpSp>
      </p:grpSp>
      <p:sp>
        <p:nvSpPr>
          <p:cNvPr id="102421" name="Text Box 21"/>
          <p:cNvSpPr txBox="1"/>
          <p:nvPr/>
        </p:nvSpPr>
        <p:spPr>
          <a:xfrm>
            <a:off x="4953000" y="3048000"/>
            <a:ext cx="3962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解：当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x=15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时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02422" name="Text Box 22"/>
          <p:cNvSpPr txBox="1">
            <a:spLocks noChangeArrowheads="1"/>
          </p:cNvSpPr>
          <p:nvPr/>
        </p:nvSpPr>
        <p:spPr bwMode="auto">
          <a:xfrm>
            <a:off x="4876800" y="4038600"/>
            <a:ext cx="3657600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Y=-1/25    </a:t>
            </a:r>
            <a:r>
              <a:rPr kumimoji="0" lang="en-US" altLang="zh-CN" sz="2800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×</a:t>
            </a:r>
            <a:r>
              <a:rPr kumimoji="0" lang="en-US" altLang="zh-CN" sz="32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15</a:t>
            </a:r>
            <a:r>
              <a:rPr kumimoji="0" lang="en-US" altLang="zh-CN" sz="3200" b="1" kern="1200" cap="none" spc="0" normalizeH="0" baseline="30000" noProof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32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=-9</a:t>
            </a:r>
            <a:endParaRPr kumimoji="0" lang="en-US" altLang="zh-CN" sz="32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69" name="Text Box 23"/>
          <p:cNvSpPr txBox="1"/>
          <p:nvPr/>
        </p:nvSpPr>
        <p:spPr>
          <a:xfrm>
            <a:off x="0" y="0"/>
            <a:ext cx="2484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问题</a:t>
            </a:r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4" grpId="0"/>
      <p:bldP spid="102421" grpId="0"/>
      <p:bldP spid="1024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468313" y="0"/>
            <a:ext cx="8675688" cy="180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问题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某商场将进价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元一个的某种商品按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元一个售出时，能卖出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500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个，已知这种商品每个涨价一元，销量减少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个，为赚得最大利润，售价定为多少？最大利润是多少？</a:t>
            </a:r>
            <a:endParaRPr kumimoji="0" lang="zh-CN" altLang="en-US" sz="28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83058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分析：利润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（每件商品所获利润）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×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（销售件数）</a:t>
            </a:r>
            <a:b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endParaRPr kumimoji="0" lang="zh-CN" altLang="en-US" sz="28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1371600" y="26670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设每个涨价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元，  那么</a:t>
            </a:r>
            <a:endParaRPr kumimoji="0" lang="zh-CN" altLang="en-US" sz="28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29" name="Text Box 5"/>
          <p:cNvSpPr txBox="1"/>
          <p:nvPr/>
        </p:nvSpPr>
        <p:spPr>
          <a:xfrm>
            <a:off x="0" y="4797425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）销售量可以表示为</a:t>
            </a:r>
            <a:endParaRPr lang="zh-CN" altLang="en-US" sz="2800" b="1" u="sng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3430" name="Text Box 6"/>
          <p:cNvSpPr txBox="1"/>
          <p:nvPr/>
        </p:nvSpPr>
        <p:spPr>
          <a:xfrm>
            <a:off x="0" y="3213100"/>
            <a:ext cx="6400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）销售价可以表示为</a:t>
            </a:r>
            <a:endParaRPr lang="zh-CN" altLang="en-US" sz="2800" b="1" u="sng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3924300" y="3200400"/>
            <a:ext cx="5219700" cy="9318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50+x</a:t>
            </a:r>
            <a:r>
              <a:rPr kumimoji="0" lang="zh-CN" altLang="en-US" sz="28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）元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x≥  0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，且为整数）</a:t>
            </a:r>
            <a:endParaRPr kumimoji="0" lang="zh-CN" altLang="en-US" sz="2800" b="1" u="sng" kern="1200" cap="none" spc="0" normalizeH="0" baseline="0" noProof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0" lang="en-US" altLang="zh-CN" sz="1800" b="1" kern="1200" cap="none" spc="0" normalizeH="0" baseline="0" noProof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5292725" y="4797425"/>
            <a:ext cx="2590800" cy="9318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u="sng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(500-10x)</a:t>
            </a:r>
            <a:r>
              <a:rPr kumimoji="0" lang="en-US" altLang="zh-CN" sz="1800" b="1" u="sng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</a:t>
            </a:r>
            <a:endParaRPr kumimoji="0" lang="zh-CN" altLang="en-US" sz="2800" b="1" u="sng" kern="1200" cap="none" spc="0" normalizeH="0" baseline="0" noProof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0" lang="en-US" altLang="zh-CN" sz="1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0" y="4005263"/>
            <a:ext cx="5867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）一个商品所获利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润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可以表示为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34" name="Text Box 10"/>
          <p:cNvSpPr txBox="1"/>
          <p:nvPr/>
        </p:nvSpPr>
        <p:spPr>
          <a:xfrm>
            <a:off x="5940425" y="4005263"/>
            <a:ext cx="3505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u="sng">
                <a:solidFill>
                  <a:srgbClr val="FF0000"/>
                </a:solidFill>
                <a:latin typeface="Arial" panose="020B0604020202020204" pitchFamily="34" charset="0"/>
              </a:rPr>
              <a:t>50+x-40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）元</a:t>
            </a:r>
            <a:endParaRPr lang="zh-CN" altLang="en-US" sz="2800" b="1" u="sng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995" name="Text Box 12"/>
          <p:cNvSpPr txBox="1"/>
          <p:nvPr/>
        </p:nvSpPr>
        <p:spPr>
          <a:xfrm>
            <a:off x="762000" y="5562600"/>
            <a:ext cx="4648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800" b="1" dirty="0">
              <a:latin typeface="Arial" panose="020B0604020202020204" pitchFamily="34" charset="0"/>
            </a:endParaRPr>
          </a:p>
        </p:txBody>
      </p: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0" y="5516563"/>
            <a:ext cx="480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）共获利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润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可以表示为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38" name="Text Box 14"/>
          <p:cNvSpPr txBox="1">
            <a:spLocks noChangeArrowheads="1"/>
          </p:cNvSpPr>
          <p:nvPr/>
        </p:nvSpPr>
        <p:spPr bwMode="auto">
          <a:xfrm>
            <a:off x="4800600" y="5562600"/>
            <a:ext cx="4114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(50+x-40)(500-10x)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</a:t>
            </a:r>
            <a:endParaRPr kumimoji="0" lang="zh-CN" altLang="en-US" sz="2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7" grpId="0"/>
      <p:bldP spid="103428" grpId="0"/>
      <p:bldP spid="103429" grpId="0"/>
      <p:bldP spid="103430" grpId="0"/>
      <p:bldP spid="103431" grpId="0"/>
      <p:bldP spid="103432" grpId="0"/>
      <p:bldP spid="103433" grpId="0"/>
      <p:bldP spid="103434" grpId="0"/>
      <p:bldP spid="103437" grpId="0"/>
      <p:bldP spid="1034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323850" y="5373688"/>
            <a:ext cx="8601075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答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：定价为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70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个，利润最高为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9000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b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451" name="Text Box 3"/>
          <p:cNvSpPr txBox="1"/>
          <p:nvPr/>
        </p:nvSpPr>
        <p:spPr>
          <a:xfrm>
            <a:off x="395288" y="3357563"/>
            <a:ext cx="685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解</a:t>
            </a:r>
            <a:r>
              <a:rPr lang="zh-CN" altLang="en-US" sz="2800" dirty="0">
                <a:latin typeface="Arial" panose="020B0604020202020204" pitchFamily="34" charset="0"/>
              </a:rPr>
              <a:t>：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1116013" y="3141663"/>
            <a:ext cx="53340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y=(50+x-40)(500-10x)</a:t>
            </a:r>
            <a:b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1258888" y="3716338"/>
            <a:ext cx="5410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=-10  x</a:t>
            </a:r>
            <a:r>
              <a:rPr kumimoji="0" lang="en-US" altLang="zh-CN" sz="2800" b="1" kern="1200" cap="none" spc="0" normalizeH="0" baseline="3000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+400x+5000</a:t>
            </a: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1187450" y="4724400"/>
            <a:ext cx="41148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(0 ≤ x≤50 ,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且为整数  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b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455" name="Text Box 7"/>
          <p:cNvSpPr txBox="1"/>
          <p:nvPr/>
        </p:nvSpPr>
        <p:spPr>
          <a:xfrm>
            <a:off x="1187450" y="4149725"/>
            <a:ext cx="495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ahoma" panose="020B0604030504040204" pitchFamily="34" charset="0"/>
              </a:rPr>
              <a:t>=- 10</a:t>
            </a:r>
            <a:r>
              <a:rPr lang="zh-CN" altLang="en-US" sz="2800" b="1" dirty="0">
                <a:latin typeface="Tahoma" panose="020B0604030504040204" pitchFamily="34" charset="0"/>
              </a:rPr>
              <a:t>（</a:t>
            </a:r>
            <a:r>
              <a:rPr lang="en-US" altLang="zh-CN" sz="2800" b="1">
                <a:latin typeface="Tahoma" panose="020B0604030504040204" pitchFamily="34" charset="0"/>
              </a:rPr>
              <a:t>x-20</a:t>
            </a:r>
            <a:r>
              <a:rPr lang="zh-CN" altLang="en-US" sz="2800" b="1" dirty="0">
                <a:latin typeface="Tahoma" panose="020B0604030504040204" pitchFamily="34" charset="0"/>
              </a:rPr>
              <a:t>）</a:t>
            </a:r>
            <a:r>
              <a:rPr lang="en-US" altLang="zh-CN" sz="2800" b="1" baseline="30000">
                <a:latin typeface="Tahoma" panose="020B0604030504040204" pitchFamily="34" charset="0"/>
              </a:rPr>
              <a:t>2    </a:t>
            </a:r>
            <a:r>
              <a:rPr lang="en-US" altLang="zh-CN" sz="2800" b="1">
                <a:latin typeface="Tahoma" panose="020B0604030504040204" pitchFamily="34" charset="0"/>
              </a:rPr>
              <a:t> +9000</a:t>
            </a:r>
            <a:endParaRPr lang="en-US" altLang="zh-CN" sz="2800" b="1">
              <a:latin typeface="Tahoma" panose="020B0604030504040204" pitchFamily="34" charset="0"/>
            </a:endParaRP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250825" y="836613"/>
            <a:ext cx="8675688" cy="180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问题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某商场将进价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元一个的某种商品按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元一个售出时，能卖出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500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个，已知这种商品每个涨价一元，销量减少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10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个，为赚得最大利润，售价定为多少？最大利润是多少？</a:t>
            </a:r>
            <a:endParaRPr kumimoji="0" lang="zh-CN" altLang="en-US" sz="28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0"/>
      <p:bldP spid="104452" grpId="0"/>
      <p:bldP spid="104453" grpId="0"/>
      <p:bldP spid="104454" grpId="0"/>
      <p:bldP spid="10445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Text Box 2"/>
          <p:cNvSpPr txBox="1"/>
          <p:nvPr/>
        </p:nvSpPr>
        <p:spPr>
          <a:xfrm>
            <a:off x="0" y="0"/>
            <a:ext cx="9144000" cy="272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2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问题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5:</a:t>
            </a:r>
            <a:r>
              <a:rPr lang="zh-CN" altLang="en-US" sz="2400" b="1" dirty="0">
                <a:latin typeface="Times New Roman" panose="02020603050405020304" pitchFamily="18" charset="0"/>
              </a:rPr>
              <a:t>如图，在一面靠墙的空地上用长为</a:t>
            </a:r>
            <a:r>
              <a:rPr lang="en-US" altLang="zh-CN" sz="2400" b="1">
                <a:latin typeface="Times New Roman" panose="02020603050405020304" pitchFamily="18" charset="0"/>
              </a:rPr>
              <a:t>24</a:t>
            </a:r>
            <a:r>
              <a:rPr lang="zh-CN" altLang="en-US" sz="2400" b="1" dirty="0">
                <a:latin typeface="Times New Roman" panose="02020603050405020304" pitchFamily="18" charset="0"/>
              </a:rPr>
              <a:t>米的篱笆，围成中间隔有二道篱笆的长方形花圃，设花圃的宽</a:t>
            </a:r>
            <a:r>
              <a:rPr lang="en-US" altLang="zh-CN" sz="2400" b="1">
                <a:latin typeface="Times New Roman" panose="02020603050405020304" pitchFamily="18" charset="0"/>
              </a:rPr>
              <a:t>AB</a:t>
            </a:r>
            <a:r>
              <a:rPr lang="zh-CN" altLang="en-US" sz="2400" b="1" dirty="0">
                <a:latin typeface="Times New Roman" panose="02020603050405020304" pitchFamily="18" charset="0"/>
              </a:rPr>
              <a:t>为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米，面积为</a:t>
            </a:r>
            <a:r>
              <a:rPr lang="en-US" altLang="zh-CN" sz="2400" b="1">
                <a:latin typeface="Times New Roman" panose="02020603050405020304" pitchFamily="18" charset="0"/>
              </a:rPr>
              <a:t>S</a:t>
            </a:r>
            <a:r>
              <a:rPr lang="zh-CN" altLang="en-US" sz="2400" b="1" dirty="0">
                <a:latin typeface="Times New Roman" panose="02020603050405020304" pitchFamily="18" charset="0"/>
              </a:rPr>
              <a:t>平方米。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</a:pPr>
            <a:r>
              <a:rPr lang="en-US" altLang="zh-CN" sz="2400" b="1">
                <a:latin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</a:rPr>
              <a:t>求</a:t>
            </a:r>
            <a:r>
              <a:rPr lang="en-US" altLang="zh-CN" sz="2400" b="1">
                <a:latin typeface="Times New Roman" panose="02020603050405020304" pitchFamily="18" charset="0"/>
              </a:rPr>
              <a:t>S</a:t>
            </a:r>
            <a:r>
              <a:rPr lang="zh-CN" altLang="en-US" sz="2400" b="1" dirty="0">
                <a:latin typeface="Times New Roman" panose="02020603050405020304" pitchFamily="18" charset="0"/>
              </a:rPr>
              <a:t>与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的函数关系式及自变量的取值范围；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</a:pPr>
            <a:r>
              <a:rPr lang="en-US" altLang="zh-CN" sz="2400" b="1">
                <a:latin typeface="Times New Roman" panose="02020603050405020304" pitchFamily="18" charset="0"/>
              </a:rPr>
              <a:t>(2)</a:t>
            </a:r>
            <a:r>
              <a:rPr lang="zh-CN" altLang="en-US" sz="2400" b="1" dirty="0">
                <a:latin typeface="Times New Roman" panose="02020603050405020304" pitchFamily="18" charset="0"/>
              </a:rPr>
              <a:t>当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取何值时所围成的花圃面积最大，最大值是多少？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</a:pPr>
            <a:r>
              <a:rPr lang="en-US" altLang="zh-CN" sz="2400" b="1">
                <a:latin typeface="Times New Roman" panose="02020603050405020304" pitchFamily="18" charset="0"/>
              </a:rPr>
              <a:t>(3)</a:t>
            </a:r>
            <a:r>
              <a:rPr lang="zh-CN" altLang="en-US" sz="2400" b="1" dirty="0">
                <a:latin typeface="Times New Roman" panose="02020603050405020304" pitchFamily="18" charset="0"/>
              </a:rPr>
              <a:t>若墙的最大可用长度为</a:t>
            </a:r>
            <a:r>
              <a:rPr lang="en-US" altLang="zh-CN" sz="2400" b="1">
                <a:latin typeface="Times New Roman" panose="02020603050405020304" pitchFamily="18" charset="0"/>
              </a:rPr>
              <a:t>8</a:t>
            </a:r>
            <a:r>
              <a:rPr lang="zh-CN" altLang="en-US" sz="2400" b="1" dirty="0">
                <a:latin typeface="Times New Roman" panose="02020603050405020304" pitchFamily="18" charset="0"/>
              </a:rPr>
              <a:t>米，则求围成花圃的最大面积。 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5724525" y="2709863"/>
            <a:ext cx="3419475" cy="1511300"/>
            <a:chOff x="3606" y="1707"/>
            <a:chExt cx="2154" cy="952"/>
          </a:xfrm>
        </p:grpSpPr>
        <p:grpSp>
          <p:nvGrpSpPr>
            <p:cNvPr id="44046" name="Group 4"/>
            <p:cNvGrpSpPr/>
            <p:nvPr/>
          </p:nvGrpSpPr>
          <p:grpSpPr>
            <a:xfrm>
              <a:off x="3606" y="1707"/>
              <a:ext cx="2154" cy="907"/>
              <a:chOff x="6792" y="9240"/>
              <a:chExt cx="4321" cy="1563"/>
            </a:xfrm>
          </p:grpSpPr>
          <p:grpSp>
            <p:nvGrpSpPr>
              <p:cNvPr id="44051" name="Group 5"/>
              <p:cNvGrpSpPr/>
              <p:nvPr/>
            </p:nvGrpSpPr>
            <p:grpSpPr>
              <a:xfrm>
                <a:off x="6792" y="9242"/>
                <a:ext cx="4321" cy="1561"/>
                <a:chOff x="6792" y="9242"/>
                <a:chExt cx="4321" cy="1561"/>
              </a:xfrm>
            </p:grpSpPr>
            <p:grpSp>
              <p:nvGrpSpPr>
                <p:cNvPr id="44053" name="Group 6"/>
                <p:cNvGrpSpPr/>
                <p:nvPr/>
              </p:nvGrpSpPr>
              <p:grpSpPr>
                <a:xfrm>
                  <a:off x="7148" y="9242"/>
                  <a:ext cx="3961" cy="1561"/>
                  <a:chOff x="4675" y="6997"/>
                  <a:chExt cx="3444" cy="1359"/>
                </a:xfrm>
              </p:grpSpPr>
              <p:sp>
                <p:nvSpPr>
                  <p:cNvPr id="44055" name="Rectangle 7"/>
                  <p:cNvSpPr/>
                  <p:nvPr/>
                </p:nvSpPr>
                <p:spPr>
                  <a:xfrm>
                    <a:off x="4832" y="7269"/>
                    <a:ext cx="939" cy="1087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44056" name="Rectangle 8"/>
                  <p:cNvSpPr/>
                  <p:nvPr/>
                </p:nvSpPr>
                <p:spPr>
                  <a:xfrm>
                    <a:off x="6710" y="7269"/>
                    <a:ext cx="940" cy="1087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44057" name="Line 9"/>
                  <p:cNvSpPr/>
                  <p:nvPr/>
                </p:nvSpPr>
                <p:spPr>
                  <a:xfrm flipV="1">
                    <a:off x="4675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58" name="Line 10"/>
                  <p:cNvSpPr/>
                  <p:nvPr/>
                </p:nvSpPr>
                <p:spPr>
                  <a:xfrm flipV="1">
                    <a:off x="4832" y="6997"/>
                    <a:ext cx="156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59" name="Line 11"/>
                  <p:cNvSpPr/>
                  <p:nvPr/>
                </p:nvSpPr>
                <p:spPr>
                  <a:xfrm flipV="1">
                    <a:off x="4988" y="6997"/>
                    <a:ext cx="157" cy="27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0" name="Line 12"/>
                  <p:cNvSpPr/>
                  <p:nvPr/>
                </p:nvSpPr>
                <p:spPr>
                  <a:xfrm flipV="1">
                    <a:off x="5301" y="6997"/>
                    <a:ext cx="157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1" name="Line 13"/>
                  <p:cNvSpPr/>
                  <p:nvPr/>
                </p:nvSpPr>
                <p:spPr>
                  <a:xfrm flipV="1">
                    <a:off x="5458" y="6997"/>
                    <a:ext cx="156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2" name="Line 14"/>
                  <p:cNvSpPr/>
                  <p:nvPr/>
                </p:nvSpPr>
                <p:spPr>
                  <a:xfrm flipV="1">
                    <a:off x="5614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3" name="Line 15"/>
                  <p:cNvSpPr/>
                  <p:nvPr/>
                </p:nvSpPr>
                <p:spPr>
                  <a:xfrm flipV="1">
                    <a:off x="5771" y="6997"/>
                    <a:ext cx="156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4" name="Line 16"/>
                  <p:cNvSpPr/>
                  <p:nvPr/>
                </p:nvSpPr>
                <p:spPr>
                  <a:xfrm flipV="1">
                    <a:off x="5927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5" name="Line 17"/>
                  <p:cNvSpPr/>
                  <p:nvPr/>
                </p:nvSpPr>
                <p:spPr>
                  <a:xfrm flipV="1">
                    <a:off x="6084" y="6997"/>
                    <a:ext cx="157" cy="27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6" name="Line 18"/>
                  <p:cNvSpPr/>
                  <p:nvPr/>
                </p:nvSpPr>
                <p:spPr>
                  <a:xfrm flipV="1">
                    <a:off x="6241" y="6997"/>
                    <a:ext cx="154" cy="27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7" name="Line 19"/>
                  <p:cNvSpPr/>
                  <p:nvPr/>
                </p:nvSpPr>
                <p:spPr>
                  <a:xfrm flipV="1">
                    <a:off x="6397" y="6997"/>
                    <a:ext cx="157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8" name="Line 20"/>
                  <p:cNvSpPr/>
                  <p:nvPr/>
                </p:nvSpPr>
                <p:spPr>
                  <a:xfrm flipV="1">
                    <a:off x="6554" y="6997"/>
                    <a:ext cx="156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69" name="Line 21"/>
                  <p:cNvSpPr/>
                  <p:nvPr/>
                </p:nvSpPr>
                <p:spPr>
                  <a:xfrm flipV="1">
                    <a:off x="6710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0" name="Line 22"/>
                  <p:cNvSpPr/>
                  <p:nvPr/>
                </p:nvSpPr>
                <p:spPr>
                  <a:xfrm flipV="1">
                    <a:off x="6867" y="6997"/>
                    <a:ext cx="156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1" name="Line 23"/>
                  <p:cNvSpPr/>
                  <p:nvPr/>
                </p:nvSpPr>
                <p:spPr>
                  <a:xfrm flipV="1">
                    <a:off x="7023" y="6997"/>
                    <a:ext cx="156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2" name="Line 24"/>
                  <p:cNvSpPr/>
                  <p:nvPr/>
                </p:nvSpPr>
                <p:spPr>
                  <a:xfrm flipV="1">
                    <a:off x="7179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3" name="Line 25"/>
                  <p:cNvSpPr/>
                  <p:nvPr/>
                </p:nvSpPr>
                <p:spPr>
                  <a:xfrm flipV="1">
                    <a:off x="7336" y="6997"/>
                    <a:ext cx="158" cy="27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4" name="Line 26"/>
                  <p:cNvSpPr/>
                  <p:nvPr/>
                </p:nvSpPr>
                <p:spPr>
                  <a:xfrm flipV="1">
                    <a:off x="7494" y="6997"/>
                    <a:ext cx="153" cy="27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5" name="Line 27"/>
                  <p:cNvSpPr/>
                  <p:nvPr/>
                </p:nvSpPr>
                <p:spPr>
                  <a:xfrm flipV="1">
                    <a:off x="7649" y="6997"/>
                    <a:ext cx="158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6" name="Line 28"/>
                  <p:cNvSpPr/>
                  <p:nvPr/>
                </p:nvSpPr>
                <p:spPr>
                  <a:xfrm flipV="1">
                    <a:off x="7807" y="6997"/>
                    <a:ext cx="155" cy="271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7" name="Line 29"/>
                  <p:cNvSpPr/>
                  <p:nvPr/>
                </p:nvSpPr>
                <p:spPr>
                  <a:xfrm flipV="1">
                    <a:off x="7962" y="6997"/>
                    <a:ext cx="157" cy="272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078" name="Rectangle 30"/>
                  <p:cNvSpPr/>
                  <p:nvPr/>
                </p:nvSpPr>
                <p:spPr>
                  <a:xfrm>
                    <a:off x="5771" y="7269"/>
                    <a:ext cx="940" cy="1087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 dirty="0">
                      <a:latin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44054" name="Line 31"/>
                <p:cNvSpPr/>
                <p:nvPr/>
              </p:nvSpPr>
              <p:spPr>
                <a:xfrm>
                  <a:off x="6792" y="9557"/>
                  <a:ext cx="4321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4052" name="Line 32"/>
              <p:cNvSpPr/>
              <p:nvPr/>
            </p:nvSpPr>
            <p:spPr>
              <a:xfrm flipV="1">
                <a:off x="7740" y="9240"/>
                <a:ext cx="181" cy="311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4047" name="Text Box 33"/>
            <p:cNvSpPr txBox="1"/>
            <p:nvPr/>
          </p:nvSpPr>
          <p:spPr>
            <a:xfrm>
              <a:off x="3833" y="1827"/>
              <a:ext cx="18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4048" name="Text Box 34"/>
            <p:cNvSpPr txBox="1"/>
            <p:nvPr/>
          </p:nvSpPr>
          <p:spPr>
            <a:xfrm>
              <a:off x="3832" y="2371"/>
              <a:ext cx="22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4049" name="Text Box 35"/>
            <p:cNvSpPr txBox="1"/>
            <p:nvPr/>
          </p:nvSpPr>
          <p:spPr>
            <a:xfrm>
              <a:off x="5284" y="2371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4050" name="Text Box 36"/>
            <p:cNvSpPr txBox="1"/>
            <p:nvPr/>
          </p:nvSpPr>
          <p:spPr>
            <a:xfrm>
              <a:off x="5284" y="1842"/>
              <a:ext cx="22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05509" name="Text Box 37"/>
          <p:cNvSpPr txBox="1"/>
          <p:nvPr/>
        </p:nvSpPr>
        <p:spPr>
          <a:xfrm>
            <a:off x="34925" y="2684463"/>
            <a:ext cx="9350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解</a:t>
            </a:r>
            <a:r>
              <a:rPr lang="zh-CN" altLang="en-US" sz="2400" dirty="0">
                <a:latin typeface="Times New Roman" panose="02020603050405020304" pitchFamily="18" charset="0"/>
              </a:rPr>
              <a:t>：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5510" name="Text Box 38"/>
          <p:cNvSpPr txBox="1"/>
          <p:nvPr/>
        </p:nvSpPr>
        <p:spPr>
          <a:xfrm>
            <a:off x="684213" y="2613025"/>
            <a:ext cx="5040312" cy="1282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(1) </a:t>
            </a:r>
            <a:r>
              <a:rPr lang="en-US" altLang="zh-CN" sz="2600" b="1">
                <a:latin typeface="Times New Roman" panose="02020603050405020304" pitchFamily="18" charset="0"/>
              </a:rPr>
              <a:t>∵ AB</a:t>
            </a:r>
            <a:r>
              <a:rPr lang="zh-CN" altLang="en-US" sz="2600" b="1" dirty="0">
                <a:latin typeface="Times New Roman" panose="02020603050405020304" pitchFamily="18" charset="0"/>
              </a:rPr>
              <a:t>为</a:t>
            </a:r>
            <a:r>
              <a:rPr lang="en-US" altLang="zh-CN" sz="2600" b="1">
                <a:latin typeface="Times New Roman" panose="02020603050405020304" pitchFamily="18" charset="0"/>
              </a:rPr>
              <a:t>x</a:t>
            </a:r>
            <a:r>
              <a:rPr lang="zh-CN" altLang="en-US" sz="2600" b="1" dirty="0">
                <a:latin typeface="Times New Roman" panose="02020603050405020304" pitchFamily="18" charset="0"/>
              </a:rPr>
              <a:t>米、篱笆长为</a:t>
            </a:r>
            <a:r>
              <a:rPr lang="en-US" altLang="zh-CN" sz="2600" b="1">
                <a:latin typeface="Times New Roman" panose="02020603050405020304" pitchFamily="18" charset="0"/>
              </a:rPr>
              <a:t>24</a:t>
            </a:r>
            <a:r>
              <a:rPr lang="zh-CN" altLang="en-US" sz="2600" b="1" dirty="0">
                <a:latin typeface="Times New Roman" panose="02020603050405020304" pitchFamily="18" charset="0"/>
              </a:rPr>
              <a:t>米</a:t>
            </a:r>
            <a:endParaRPr lang="zh-CN" altLang="en-US" sz="2600" b="1" dirty="0">
              <a:latin typeface="Times New Roman" panose="02020603050405020304" pitchFamily="18" charset="0"/>
            </a:endParaRPr>
          </a:p>
          <a:p>
            <a:r>
              <a:rPr lang="zh-CN" altLang="en-US" sz="2600" b="1" dirty="0">
                <a:latin typeface="Times New Roman" panose="02020603050405020304" pitchFamily="18" charset="0"/>
              </a:rPr>
              <a:t>     ∴ 花圃另一边为（</a:t>
            </a:r>
            <a:r>
              <a:rPr lang="en-US" altLang="zh-CN" sz="2600" b="1">
                <a:latin typeface="Times New Roman" panose="02020603050405020304" pitchFamily="18" charset="0"/>
              </a:rPr>
              <a:t>24</a:t>
            </a:r>
            <a:r>
              <a:rPr lang="zh-CN" altLang="en-US" sz="2600" b="1" dirty="0">
                <a:latin typeface="Times New Roman" panose="02020603050405020304" pitchFamily="18" charset="0"/>
              </a:rPr>
              <a:t>－</a:t>
            </a:r>
            <a:r>
              <a:rPr lang="en-US" altLang="zh-CN" sz="2600" b="1">
                <a:latin typeface="Times New Roman" panose="02020603050405020304" pitchFamily="18" charset="0"/>
              </a:rPr>
              <a:t>4x</a:t>
            </a:r>
            <a:r>
              <a:rPr lang="zh-CN" altLang="en-US" sz="2600" b="1" dirty="0">
                <a:latin typeface="Times New Roman" panose="02020603050405020304" pitchFamily="18" charset="0"/>
              </a:rPr>
              <a:t>）米 </a:t>
            </a:r>
            <a:endParaRPr lang="zh-CN" altLang="en-US" sz="2600" b="1" dirty="0">
              <a:latin typeface="Times New Roman" panose="02020603050405020304" pitchFamily="18" charset="0"/>
            </a:endParaRPr>
          </a:p>
          <a:p>
            <a:r>
              <a:rPr lang="zh-CN" altLang="en-US" sz="2600" b="1" dirty="0">
                <a:latin typeface="Times New Roman" panose="02020603050405020304" pitchFamily="18" charset="0"/>
              </a:rPr>
              <a:t>    </a:t>
            </a:r>
            <a:endParaRPr lang="zh-CN" altLang="en-US" sz="2600" b="1" dirty="0">
              <a:latin typeface="Times New Roman" panose="02020603050405020304" pitchFamily="18" charset="0"/>
            </a:endParaRPr>
          </a:p>
        </p:txBody>
      </p:sp>
      <p:sp>
        <p:nvSpPr>
          <p:cNvPr id="105511" name="Text Box 39"/>
          <p:cNvSpPr txBox="1"/>
          <p:nvPr/>
        </p:nvSpPr>
        <p:spPr>
          <a:xfrm>
            <a:off x="647700" y="5170488"/>
            <a:ext cx="4140200" cy="885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600" b="1">
                <a:latin typeface="Times New Roman" panose="02020603050405020304" pitchFamily="18" charset="0"/>
              </a:rPr>
              <a:t>(3) </a:t>
            </a:r>
            <a:r>
              <a:rPr lang="en-US" altLang="zh-CN" sz="2400" b="1">
                <a:latin typeface="Times New Roman" panose="02020603050405020304" pitchFamily="18" charset="0"/>
              </a:rPr>
              <a:t>∵</a:t>
            </a:r>
            <a:r>
              <a:rPr lang="zh-CN" altLang="en-US" sz="2600" b="1" dirty="0">
                <a:latin typeface="Times New Roman" panose="02020603050405020304" pitchFamily="18" charset="0"/>
              </a:rPr>
              <a:t>墙的可用长度为</a:t>
            </a:r>
            <a:r>
              <a:rPr lang="en-US" altLang="zh-CN" sz="2600" b="1">
                <a:latin typeface="Times New Roman" panose="02020603050405020304" pitchFamily="18" charset="0"/>
              </a:rPr>
              <a:t>8</a:t>
            </a:r>
            <a:r>
              <a:rPr lang="zh-CN" altLang="en-US" sz="2600" b="1" dirty="0">
                <a:latin typeface="Times New Roman" panose="02020603050405020304" pitchFamily="18" charset="0"/>
              </a:rPr>
              <a:t>米</a:t>
            </a:r>
            <a:endParaRPr lang="zh-CN" altLang="en-US" sz="2600" b="1" dirty="0">
              <a:latin typeface="Times New Roman" panose="02020603050405020304" pitchFamily="18" charset="0"/>
            </a:endParaRPr>
          </a:p>
          <a:p>
            <a:r>
              <a:rPr lang="zh-CN" altLang="en-US" sz="2600" b="1" dirty="0">
                <a:latin typeface="Times New Roman" panose="02020603050405020304" pitchFamily="18" charset="0"/>
              </a:rPr>
              <a:t>   </a:t>
            </a:r>
            <a:endParaRPr lang="zh-CN" altLang="en-US" sz="2600" b="1" dirty="0">
              <a:latin typeface="Times New Roman" panose="02020603050405020304" pitchFamily="18" charset="0"/>
            </a:endParaRPr>
          </a:p>
        </p:txBody>
      </p:sp>
      <p:grpSp>
        <p:nvGrpSpPr>
          <p:cNvPr id="6" name="Group 40"/>
          <p:cNvGrpSpPr/>
          <p:nvPr/>
        </p:nvGrpSpPr>
        <p:grpSpPr>
          <a:xfrm>
            <a:off x="611188" y="4211638"/>
            <a:ext cx="8532812" cy="801687"/>
            <a:chOff x="385" y="2486"/>
            <a:chExt cx="5375" cy="505"/>
          </a:xfrm>
        </p:grpSpPr>
        <p:sp>
          <p:nvSpPr>
            <p:cNvPr id="44043" name="Text Box 41"/>
            <p:cNvSpPr txBox="1"/>
            <p:nvPr/>
          </p:nvSpPr>
          <p:spPr>
            <a:xfrm>
              <a:off x="385" y="2614"/>
              <a:ext cx="5375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>
                  <a:latin typeface="Times New Roman" panose="02020603050405020304" pitchFamily="18" charset="0"/>
                </a:rPr>
                <a:t>(2)</a:t>
              </a:r>
              <a:r>
                <a:rPr lang="zh-CN" altLang="en-US" sz="2600" dirty="0">
                  <a:latin typeface="Times New Roman" panose="02020603050405020304" pitchFamily="18" charset="0"/>
                </a:rPr>
                <a:t>当</a:t>
              </a:r>
              <a:r>
                <a:rPr lang="en-US" altLang="zh-CN" sz="2600">
                  <a:latin typeface="Times New Roman" panose="02020603050405020304" pitchFamily="18" charset="0"/>
                </a:rPr>
                <a:t>x</a:t>
              </a:r>
              <a:r>
                <a:rPr lang="zh-CN" altLang="en-US" sz="2600" dirty="0">
                  <a:latin typeface="Times New Roman" panose="02020603050405020304" pitchFamily="18" charset="0"/>
                </a:rPr>
                <a:t>＝               时，</a:t>
              </a:r>
              <a:r>
                <a:rPr lang="en-US" altLang="zh-CN" sz="2600">
                  <a:latin typeface="Times New Roman" panose="02020603050405020304" pitchFamily="18" charset="0"/>
                </a:rPr>
                <a:t>S</a:t>
              </a:r>
              <a:r>
                <a:rPr lang="zh-CN" altLang="en-US" sz="2600" baseline="-25000" dirty="0">
                  <a:latin typeface="Times New Roman" panose="02020603050405020304" pitchFamily="18" charset="0"/>
                </a:rPr>
                <a:t>最大值</a:t>
              </a:r>
              <a:r>
                <a:rPr lang="zh-CN" altLang="en-US" sz="2600" dirty="0">
                  <a:latin typeface="Times New Roman" panose="02020603050405020304" pitchFamily="18" charset="0"/>
                </a:rPr>
                <a:t>＝              ＝</a:t>
              </a:r>
              <a:r>
                <a:rPr lang="en-US" altLang="zh-CN" sz="2600">
                  <a:latin typeface="Times New Roman" panose="02020603050405020304" pitchFamily="18" charset="0"/>
                </a:rPr>
                <a:t>36</a:t>
              </a:r>
              <a:r>
                <a:rPr lang="zh-CN" altLang="en-US" sz="2600" dirty="0">
                  <a:latin typeface="Times New Roman" panose="02020603050405020304" pitchFamily="18" charset="0"/>
                </a:rPr>
                <a:t>（平方米）</a:t>
              </a:r>
              <a:endParaRPr lang="zh-CN" altLang="en-US" sz="2600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4044" name="Object 42"/>
            <p:cNvGraphicFramePr>
              <a:graphicFrameLocks noChangeAspect="1"/>
            </p:cNvGraphicFramePr>
            <p:nvPr/>
          </p:nvGraphicFramePr>
          <p:xfrm>
            <a:off x="1294" y="2523"/>
            <a:ext cx="679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71500" imgH="393700" progId="Equation.3">
                    <p:embed/>
                  </p:oleObj>
                </mc:Choice>
                <mc:Fallback>
                  <p:oleObj name="" r:id="rId1" imgW="571500" imgH="3937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294" y="2523"/>
                          <a:ext cx="679" cy="46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045" name="Object 43"/>
            <p:cNvGraphicFramePr>
              <a:graphicFrameLocks noChangeAspect="1"/>
            </p:cNvGraphicFramePr>
            <p:nvPr/>
          </p:nvGraphicFramePr>
          <p:xfrm>
            <a:off x="3150" y="2486"/>
            <a:ext cx="683" cy="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584200" imgH="419100" progId="Equation.3">
                    <p:embed/>
                  </p:oleObj>
                </mc:Choice>
                <mc:Fallback>
                  <p:oleObj name="" r:id="rId3" imgW="584200" imgH="4191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150" y="2486"/>
                          <a:ext cx="683" cy="4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5516" name="Text Box 44"/>
          <p:cNvSpPr txBox="1"/>
          <p:nvPr/>
        </p:nvSpPr>
        <p:spPr>
          <a:xfrm>
            <a:off x="900113" y="3429000"/>
            <a:ext cx="4895850" cy="1370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∴ S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24</a:t>
            </a:r>
            <a:r>
              <a:rPr lang="zh-CN" altLang="en-US" sz="2400" b="1" dirty="0">
                <a:latin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</a:rPr>
              <a:t>4x</a:t>
            </a:r>
            <a:r>
              <a:rPr lang="zh-CN" altLang="en-US" sz="2400" b="1" dirty="0"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         ＝－</a:t>
            </a:r>
            <a:r>
              <a:rPr lang="en-US" altLang="zh-CN" sz="2400" b="1">
                <a:latin typeface="Times New Roman" panose="02020603050405020304" pitchFamily="18" charset="0"/>
              </a:rPr>
              <a:t>4x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＋</a:t>
            </a:r>
            <a:r>
              <a:rPr lang="en-US" altLang="zh-CN" sz="2400" b="1">
                <a:latin typeface="Times New Roman" panose="02020603050405020304" pitchFamily="18" charset="0"/>
              </a:rPr>
              <a:t>24 x   </a:t>
            </a: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0&lt;x&lt;6</a:t>
            </a:r>
            <a:r>
              <a:rPr lang="zh-CN" altLang="en-US" sz="2400" b="1" dirty="0"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05517" name="Text Box 45"/>
          <p:cNvSpPr txBox="1"/>
          <p:nvPr/>
        </p:nvSpPr>
        <p:spPr>
          <a:xfrm>
            <a:off x="1116013" y="5635625"/>
            <a:ext cx="61928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∴ 0&lt;24</a:t>
            </a:r>
            <a:r>
              <a:rPr lang="zh-CN" altLang="en-US" sz="2400" b="1" dirty="0">
                <a:latin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</a:rPr>
              <a:t>4x ≤8       4≤x&lt;6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5518" name="Text Box 46"/>
          <p:cNvSpPr txBox="1"/>
          <p:nvPr/>
        </p:nvSpPr>
        <p:spPr>
          <a:xfrm>
            <a:off x="1116013" y="6165850"/>
            <a:ext cx="62642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∴</a:t>
            </a:r>
            <a:r>
              <a:rPr lang="zh-CN" altLang="en-US" sz="2400" b="1" dirty="0">
                <a:latin typeface="Times New Roman" panose="02020603050405020304" pitchFamily="18" charset="0"/>
              </a:rPr>
              <a:t>当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</a:rPr>
              <a:t>4m</a:t>
            </a:r>
            <a:r>
              <a:rPr lang="zh-CN" altLang="en-US" sz="2400" b="1" dirty="0">
                <a:latin typeface="Times New Roman" panose="02020603050405020304" pitchFamily="18" charset="0"/>
              </a:rPr>
              <a:t>时，</a:t>
            </a:r>
            <a:r>
              <a:rPr lang="en-US" altLang="zh-CN" sz="2400" b="1">
                <a:latin typeface="Times New Roman" panose="02020603050405020304" pitchFamily="18" charset="0"/>
              </a:rPr>
              <a:t>S</a:t>
            </a:r>
            <a:r>
              <a:rPr lang="zh-CN" altLang="en-US" sz="2400" b="1" baseline="-25000" dirty="0">
                <a:latin typeface="Times New Roman" panose="02020603050405020304" pitchFamily="18" charset="0"/>
              </a:rPr>
              <a:t>最大值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</a:rPr>
              <a:t>32 </a:t>
            </a:r>
            <a:r>
              <a:rPr lang="zh-CN" altLang="en-US" sz="2400" b="1" dirty="0">
                <a:latin typeface="Times New Roman" panose="02020603050405020304" pitchFamily="18" charset="0"/>
              </a:rPr>
              <a:t>平方米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5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1055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1055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1055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70" decel="100000"/>
                                        <p:tgtEl>
                                          <p:spTgt spid="1055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770" decel="100000"/>
                                        <p:tgtEl>
                                          <p:spTgt spid="1055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5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105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105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5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5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5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5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55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509" grpId="0"/>
      <p:bldP spid="105510" grpId="0"/>
      <p:bldP spid="105511" grpId="0"/>
      <p:bldP spid="105516" grpId="0"/>
      <p:bldP spid="105517" grpId="0"/>
      <p:bldP spid="1055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Line 2"/>
          <p:cNvSpPr/>
          <p:nvPr/>
        </p:nvSpPr>
        <p:spPr>
          <a:xfrm>
            <a:off x="5486400" y="5867400"/>
            <a:ext cx="23749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5059" name="Oval 3"/>
          <p:cNvSpPr/>
          <p:nvPr/>
        </p:nvSpPr>
        <p:spPr>
          <a:xfrm>
            <a:off x="6705600" y="5867400"/>
            <a:ext cx="71438" cy="71438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60" name="Oval 4"/>
          <p:cNvSpPr/>
          <p:nvPr/>
        </p:nvSpPr>
        <p:spPr>
          <a:xfrm flipV="1">
            <a:off x="7848600" y="41910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3669" name="Line 5"/>
          <p:cNvSpPr/>
          <p:nvPr/>
        </p:nvSpPr>
        <p:spPr>
          <a:xfrm flipV="1">
            <a:off x="6705600" y="4191000"/>
            <a:ext cx="1079500" cy="17287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3670" name="Text Box 6"/>
          <p:cNvSpPr txBox="1"/>
          <p:nvPr/>
        </p:nvSpPr>
        <p:spPr>
          <a:xfrm>
            <a:off x="179388" y="0"/>
            <a:ext cx="9823450" cy="4672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i="1" u="sng" dirty="0">
                <a:solidFill>
                  <a:srgbClr val="FF0000"/>
                </a:solidFill>
                <a:latin typeface="Arial" panose="020B0604020202020204" pitchFamily="34" charset="0"/>
              </a:rPr>
              <a:t>小试牛刀</a:t>
            </a:r>
            <a:endParaRPr lang="zh-CN" altLang="en-US" sz="3200" b="1" i="1" u="sng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800" dirty="0">
                <a:latin typeface="Arial" panose="020B0604020202020204" pitchFamily="34" charset="0"/>
              </a:rPr>
              <a:t>      </a:t>
            </a:r>
            <a:r>
              <a:rPr lang="zh-CN" altLang="en-US" sz="2800" b="1" dirty="0">
                <a:latin typeface="Arial" panose="020B0604020202020204" pitchFamily="34" charset="0"/>
              </a:rPr>
              <a:t>如图，在</a:t>
            </a:r>
            <a:r>
              <a:rPr lang="el-GR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US" altLang="zh-CN" sz="2800" b="1"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latin typeface="Arial" panose="020B0604020202020204" pitchFamily="34" charset="0"/>
              </a:rPr>
              <a:t>中，</a:t>
            </a:r>
            <a:r>
              <a:rPr lang="en-US" altLang="zh-CN" sz="2800" b="1">
                <a:latin typeface="Arial" panose="020B0604020202020204" pitchFamily="34" charset="0"/>
              </a:rPr>
              <a:t>AB=8cm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latin typeface="Arial" panose="020B0604020202020204" pitchFamily="34" charset="0"/>
              </a:rPr>
              <a:t>BC=6cm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latin typeface="宋体" panose="02010600030101010101" pitchFamily="2" charset="-122"/>
              </a:rPr>
              <a:t>90°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点</a:t>
            </a:r>
            <a:r>
              <a:rPr lang="en-US" altLang="zh-CN" sz="2800" b="1">
                <a:latin typeface="宋体" panose="02010600030101010101" pitchFamily="2" charset="-122"/>
              </a:rPr>
              <a:t>P</a:t>
            </a:r>
            <a:r>
              <a:rPr lang="zh-CN" altLang="en-US" sz="2800" b="1" dirty="0">
                <a:latin typeface="宋体" panose="02010600030101010101" pitchFamily="2" charset="-122"/>
              </a:rPr>
              <a:t>从点</a:t>
            </a:r>
            <a:r>
              <a:rPr lang="en-US" altLang="zh-CN" sz="2800" b="1"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开始沿</a:t>
            </a:r>
            <a:r>
              <a:rPr lang="en-US" altLang="zh-CN" sz="2800" b="1">
                <a:latin typeface="宋体" panose="0201060003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边向点</a:t>
            </a:r>
            <a:r>
              <a:rPr lang="en-US" altLang="zh-CN" sz="2800" b="1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以</a:t>
            </a:r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厘米／秒的速度移动，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点</a:t>
            </a:r>
            <a:r>
              <a:rPr lang="en-US" altLang="zh-CN" sz="2800" b="1">
                <a:latin typeface="宋体" panose="02010600030101010101" pitchFamily="2" charset="-122"/>
              </a:rPr>
              <a:t>Q</a:t>
            </a:r>
            <a:r>
              <a:rPr lang="zh-CN" altLang="en-US" sz="2800" b="1" dirty="0">
                <a:latin typeface="宋体" panose="02010600030101010101" pitchFamily="2" charset="-122"/>
              </a:rPr>
              <a:t>从点</a:t>
            </a:r>
            <a:r>
              <a:rPr lang="en-US" altLang="zh-CN" sz="2800" b="1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开始沿</a:t>
            </a:r>
            <a:r>
              <a:rPr lang="en-US" altLang="zh-CN" sz="2800" b="1">
                <a:latin typeface="宋体" panose="02010600030101010101" pitchFamily="2" charset="-122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</a:rPr>
              <a:t>边向点</a:t>
            </a:r>
            <a:r>
              <a:rPr lang="en-US" altLang="zh-CN" sz="2800" b="1"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</a:rPr>
              <a:t>以</a:t>
            </a: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厘米／秒的速度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移动，如果</a:t>
            </a:r>
            <a:r>
              <a:rPr lang="en-US" altLang="zh-CN" sz="2800" b="1">
                <a:latin typeface="宋体" panose="02010600030101010101" pitchFamily="2" charset="-122"/>
              </a:rPr>
              <a:t>P,Q</a:t>
            </a:r>
            <a:r>
              <a:rPr lang="zh-CN" altLang="en-US" sz="2800" b="1" dirty="0">
                <a:latin typeface="宋体" panose="02010600030101010101" pitchFamily="2" charset="-122"/>
              </a:rPr>
              <a:t>分别从</a:t>
            </a:r>
            <a:r>
              <a:rPr lang="en-US" altLang="zh-CN" sz="2800" b="1">
                <a:latin typeface="宋体" panose="02010600030101010101" pitchFamily="2" charset="-122"/>
              </a:rPr>
              <a:t>A,B</a:t>
            </a:r>
            <a:r>
              <a:rPr lang="zh-CN" altLang="en-US" sz="2800" b="1" dirty="0">
                <a:latin typeface="宋体" panose="02010600030101010101" pitchFamily="2" charset="-122"/>
              </a:rPr>
              <a:t>同时出发，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几秒后</a:t>
            </a:r>
            <a:r>
              <a:rPr lang="el-GR" altLang="zh-CN" sz="2800" b="1" dirty="0">
                <a:latin typeface="宋体" panose="02010600030101010101" pitchFamily="2" charset="-122"/>
              </a:rPr>
              <a:t>Δ</a:t>
            </a:r>
            <a:r>
              <a:rPr lang="en-US" altLang="zh-CN" sz="2800" b="1">
                <a:latin typeface="宋体" panose="02010600030101010101" pitchFamily="2" charset="-122"/>
              </a:rPr>
              <a:t>PBQ</a:t>
            </a:r>
            <a:r>
              <a:rPr lang="zh-CN" altLang="en-US" sz="2800" b="1" dirty="0">
                <a:latin typeface="宋体" panose="02010600030101010101" pitchFamily="2" charset="-122"/>
              </a:rPr>
              <a:t>的面积最大？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最大面积是多少？</a:t>
            </a:r>
            <a:endParaRPr lang="zh-CN" altLang="el-GR" sz="2800" b="1" dirty="0">
              <a:latin typeface="宋体" panose="02010600030101010101" pitchFamily="2" charset="-122"/>
            </a:endParaRPr>
          </a:p>
        </p:txBody>
      </p:sp>
      <p:sp>
        <p:nvSpPr>
          <p:cNvPr id="45063" name="Text Box 7"/>
          <p:cNvSpPr txBox="1"/>
          <p:nvPr/>
        </p:nvSpPr>
        <p:spPr>
          <a:xfrm>
            <a:off x="5076825" y="5805488"/>
            <a:ext cx="215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45064" name="Text Box 8"/>
          <p:cNvSpPr txBox="1"/>
          <p:nvPr/>
        </p:nvSpPr>
        <p:spPr>
          <a:xfrm>
            <a:off x="5076825" y="5805488"/>
            <a:ext cx="2000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Arial" panose="020B0604020202020204" pitchFamily="34" charset="0"/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5105400" y="1981200"/>
            <a:ext cx="3121025" cy="4440238"/>
            <a:chOff x="3071" y="1051"/>
            <a:chExt cx="1966" cy="2797"/>
          </a:xfrm>
        </p:grpSpPr>
        <p:sp>
          <p:nvSpPr>
            <p:cNvPr id="45068" name="Line 10"/>
            <p:cNvSpPr/>
            <p:nvPr/>
          </p:nvSpPr>
          <p:spPr>
            <a:xfrm flipH="1">
              <a:off x="3289" y="1366"/>
              <a:ext cx="1497" cy="21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69" name="Line 11"/>
            <p:cNvSpPr/>
            <p:nvPr/>
          </p:nvSpPr>
          <p:spPr>
            <a:xfrm>
              <a:off x="4785" y="1344"/>
              <a:ext cx="0" cy="21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70" name="Text Box 12"/>
            <p:cNvSpPr txBox="1"/>
            <p:nvPr/>
          </p:nvSpPr>
          <p:spPr>
            <a:xfrm>
              <a:off x="4772" y="1051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>
                  <a:latin typeface="Arial" panose="020B0604020202020204" pitchFamily="34" charset="0"/>
                </a:rPr>
                <a:t>A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45071" name="Text Box 13"/>
            <p:cNvSpPr txBox="1"/>
            <p:nvPr/>
          </p:nvSpPr>
          <p:spPr>
            <a:xfrm>
              <a:off x="4785" y="3475"/>
              <a:ext cx="2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B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45072" name="Text Box 14"/>
            <p:cNvSpPr txBox="1"/>
            <p:nvPr/>
          </p:nvSpPr>
          <p:spPr>
            <a:xfrm>
              <a:off x="3071" y="3560"/>
              <a:ext cx="2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</a:rPr>
                <a:t>C</a:t>
              </a:r>
              <a:endParaRPr lang="en-US" altLang="zh-CN" sz="2400">
                <a:latin typeface="Arial" panose="020B0604020202020204" pitchFamily="34" charset="0"/>
              </a:endParaRPr>
            </a:p>
          </p:txBody>
        </p:sp>
      </p:grpSp>
      <p:sp>
        <p:nvSpPr>
          <p:cNvPr id="45066" name="Text Box 15"/>
          <p:cNvSpPr txBox="1"/>
          <p:nvPr/>
        </p:nvSpPr>
        <p:spPr>
          <a:xfrm>
            <a:off x="7848600" y="3962400"/>
            <a:ext cx="344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P</a:t>
            </a:r>
            <a:endParaRPr lang="en-US" altLang="zh-CN" sz="2400">
              <a:latin typeface="Arial" panose="020B0604020202020204" pitchFamily="34" charset="0"/>
            </a:endParaRPr>
          </a:p>
        </p:txBody>
      </p:sp>
      <p:sp>
        <p:nvSpPr>
          <p:cNvPr id="45067" name="Text Box 16"/>
          <p:cNvSpPr txBox="1"/>
          <p:nvPr/>
        </p:nvSpPr>
        <p:spPr>
          <a:xfrm>
            <a:off x="6629400" y="6019800"/>
            <a:ext cx="433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Q</a:t>
            </a:r>
            <a:endParaRPr lang="en-US" altLang="zh-CN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Text Box 2"/>
          <p:cNvSpPr txBox="1"/>
          <p:nvPr/>
        </p:nvSpPr>
        <p:spPr>
          <a:xfrm>
            <a:off x="0" y="2852738"/>
            <a:ext cx="800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解：根据题意，设经过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秒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后</a:t>
            </a:r>
            <a:r>
              <a:rPr lang="el-GR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Δ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PBQ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的面积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最大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则：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07523" name="Text Box 3"/>
          <p:cNvSpPr txBox="1"/>
          <p:nvPr/>
        </p:nvSpPr>
        <p:spPr>
          <a:xfrm>
            <a:off x="611188" y="3357563"/>
            <a:ext cx="723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AP=2x  cm      PB=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8-2x</a:t>
            </a:r>
            <a:r>
              <a:rPr lang="en-US" altLang="zh-CN" sz="2400">
                <a:solidFill>
                  <a:srgbClr val="000000"/>
                </a:solidFill>
                <a:latin typeface="Tahoma" panose="020B0604030504040204" pitchFamily="34" charset="0"/>
              </a:rPr>
              <a:t> 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） 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cm</a:t>
            </a:r>
            <a:r>
              <a:rPr lang="en-US" altLang="zh-CN" sz="2400">
                <a:solidFill>
                  <a:srgbClr val="000000"/>
                </a:solidFill>
                <a:latin typeface="Tahoma" panose="020B0604030504040204" pitchFamily="34" charset="0"/>
              </a:rPr>
              <a:t>   </a:t>
            </a:r>
            <a:endParaRPr lang="en-US" altLang="zh-CN" sz="240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7524" name="Text Box 4"/>
          <p:cNvSpPr txBox="1"/>
          <p:nvPr/>
        </p:nvSpPr>
        <p:spPr>
          <a:xfrm>
            <a:off x="971550" y="3860800"/>
            <a:ext cx="457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QB=x   cm</a:t>
            </a:r>
            <a:endParaRPr lang="en-US" altLang="zh-CN" sz="24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46085" name="Text Box 5"/>
          <p:cNvSpPr txBox="1"/>
          <p:nvPr/>
        </p:nvSpPr>
        <p:spPr>
          <a:xfrm>
            <a:off x="563563" y="3098800"/>
            <a:ext cx="7467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ahoma" panose="020B0604030504040204" pitchFamily="34" charset="0"/>
            </a:endParaRPr>
          </a:p>
        </p:txBody>
      </p:sp>
      <p:sp>
        <p:nvSpPr>
          <p:cNvPr id="107526" name="Text Box 6"/>
          <p:cNvSpPr txBox="1"/>
          <p:nvPr/>
        </p:nvSpPr>
        <p:spPr>
          <a:xfrm>
            <a:off x="395288" y="4219575"/>
            <a:ext cx="563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则     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y=1/2  x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8-2x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7527" name="Text Box 7"/>
          <p:cNvSpPr txBox="1"/>
          <p:nvPr/>
        </p:nvSpPr>
        <p:spPr>
          <a:xfrm>
            <a:off x="1114425" y="4652963"/>
            <a:ext cx="411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=-x</a:t>
            </a:r>
            <a:r>
              <a:rPr lang="en-US" altLang="zh-CN" sz="2400" b="1" baseline="30000">
                <a:solidFill>
                  <a:srgbClr val="000000"/>
                </a:solidFill>
                <a:latin typeface="Tahoma" panose="020B0604030504040204" pitchFamily="34" charset="0"/>
              </a:rPr>
              <a:t>2 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 +4x</a:t>
            </a:r>
            <a:endParaRPr lang="en-US" altLang="zh-CN" sz="24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7528" name="Text Box 8"/>
          <p:cNvSpPr txBox="1"/>
          <p:nvPr/>
        </p:nvSpPr>
        <p:spPr>
          <a:xfrm>
            <a:off x="1114425" y="4940300"/>
            <a:ext cx="40306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ahoma" panose="020B0604030504040204" pitchFamily="34" charset="0"/>
              </a:rPr>
              <a:t>=-</a:t>
            </a:r>
            <a:r>
              <a:rPr lang="zh-CN" altLang="en-US" sz="2400" b="1" dirty="0">
                <a:latin typeface="Tahoma" panose="020B0604030504040204" pitchFamily="34" charset="0"/>
              </a:rPr>
              <a:t>（</a:t>
            </a:r>
            <a:r>
              <a:rPr lang="en-US" altLang="zh-CN" sz="2400" b="1">
                <a:latin typeface="Tahoma" panose="020B0604030504040204" pitchFamily="34" charset="0"/>
              </a:rPr>
              <a:t>x</a:t>
            </a:r>
            <a:r>
              <a:rPr lang="en-US" altLang="zh-CN" sz="2400" b="1" baseline="30000">
                <a:latin typeface="Tahoma" panose="020B0604030504040204" pitchFamily="34" charset="0"/>
              </a:rPr>
              <a:t>2  </a:t>
            </a:r>
            <a:r>
              <a:rPr lang="en-US" altLang="zh-CN" sz="2400" b="1">
                <a:latin typeface="Tahoma" panose="020B0604030504040204" pitchFamily="34" charset="0"/>
              </a:rPr>
              <a:t> -4x  </a:t>
            </a:r>
            <a:r>
              <a:rPr lang="en-US" altLang="zh-CN" sz="2400" b="1">
                <a:solidFill>
                  <a:srgbClr val="FF0000"/>
                </a:solidFill>
                <a:latin typeface="Tahoma" panose="020B0604030504040204" pitchFamily="34" charset="0"/>
              </a:rPr>
              <a:t>+4</a:t>
            </a:r>
            <a:r>
              <a:rPr lang="en-US" altLang="zh-CN" sz="2400" b="1">
                <a:latin typeface="Tahoma" panose="020B0604030504040204" pitchFamily="34" charset="0"/>
              </a:rPr>
              <a:t>  </a:t>
            </a:r>
            <a:r>
              <a:rPr lang="en-US" altLang="zh-CN" sz="2400" b="1">
                <a:solidFill>
                  <a:srgbClr val="1EAE4B"/>
                </a:solidFill>
                <a:latin typeface="Tahoma" panose="020B0604030504040204" pitchFamily="34" charset="0"/>
              </a:rPr>
              <a:t>-4</a:t>
            </a:r>
            <a:r>
              <a:rPr lang="zh-CN" altLang="en-US" sz="2400" b="1" dirty="0">
                <a:latin typeface="Tahoma" panose="020B0604030504040204" pitchFamily="34" charset="0"/>
              </a:rPr>
              <a:t>）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107529" name="Text Box 9"/>
          <p:cNvSpPr txBox="1"/>
          <p:nvPr/>
        </p:nvSpPr>
        <p:spPr>
          <a:xfrm>
            <a:off x="1114425" y="53721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= -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x -  2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）</a:t>
            </a:r>
            <a:r>
              <a:rPr lang="en-US" altLang="zh-CN" sz="2400" b="1" baseline="30000">
                <a:solidFill>
                  <a:srgbClr val="000000"/>
                </a:solidFill>
                <a:latin typeface="Tahoma" panose="020B0604030504040204" pitchFamily="34" charset="0"/>
              </a:rPr>
              <a:t>2 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   </a:t>
            </a:r>
            <a:r>
              <a:rPr lang="en-US" altLang="zh-CN" sz="2400" b="1" baseline="30000">
                <a:solidFill>
                  <a:srgbClr val="000000"/>
                </a:solidFill>
                <a:latin typeface="Tahoma" panose="020B0604030504040204" pitchFamily="34" charset="0"/>
              </a:rPr>
              <a:t>  +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  4</a:t>
            </a:r>
            <a:endParaRPr lang="en-US" altLang="zh-CN" sz="24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7530" name="Text Box 10"/>
          <p:cNvSpPr txBox="1"/>
          <p:nvPr/>
        </p:nvSpPr>
        <p:spPr>
          <a:xfrm>
            <a:off x="0" y="5949950"/>
            <a:ext cx="91440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所以，当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P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、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Q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同时运动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</a:rPr>
              <a:t>秒后</a:t>
            </a:r>
            <a:r>
              <a:rPr lang="el-GR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Δ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PBQ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的面积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最大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最大面积是  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</a:rPr>
              <a:t>4cm</a:t>
            </a:r>
            <a:r>
              <a: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400" b="1" baseline="30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2400">
              <a:latin typeface="Tahoma" panose="020B0604030504040204" pitchFamily="34" charset="0"/>
            </a:endParaRPr>
          </a:p>
        </p:txBody>
      </p:sp>
      <p:sp>
        <p:nvSpPr>
          <p:cNvPr id="107532" name="Text Box 12"/>
          <p:cNvSpPr txBox="1"/>
          <p:nvPr/>
        </p:nvSpPr>
        <p:spPr>
          <a:xfrm>
            <a:off x="4356100" y="5300663"/>
            <a:ext cx="2362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ahoma" panose="020B0604030504040204" pitchFamily="34" charset="0"/>
              </a:rPr>
              <a:t>0&lt;x&lt;4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grpSp>
        <p:nvGrpSpPr>
          <p:cNvPr id="46092" name="Group 13"/>
          <p:cNvGrpSpPr/>
          <p:nvPr/>
        </p:nvGrpSpPr>
        <p:grpSpPr>
          <a:xfrm>
            <a:off x="5724525" y="476250"/>
            <a:ext cx="3121025" cy="4440238"/>
            <a:chOff x="3071" y="1051"/>
            <a:chExt cx="1966" cy="2797"/>
          </a:xfrm>
        </p:grpSpPr>
        <p:sp>
          <p:nvSpPr>
            <p:cNvPr id="46098" name="Line 14"/>
            <p:cNvSpPr/>
            <p:nvPr/>
          </p:nvSpPr>
          <p:spPr>
            <a:xfrm flipH="1">
              <a:off x="3289" y="1366"/>
              <a:ext cx="1497" cy="21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099" name="Line 15"/>
            <p:cNvSpPr/>
            <p:nvPr/>
          </p:nvSpPr>
          <p:spPr>
            <a:xfrm>
              <a:off x="4785" y="1344"/>
              <a:ext cx="0" cy="21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100" name="Text Box 16"/>
            <p:cNvSpPr txBox="1"/>
            <p:nvPr/>
          </p:nvSpPr>
          <p:spPr>
            <a:xfrm>
              <a:off x="4772" y="1051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>
                  <a:latin typeface="Arial" panose="020B0604020202020204" pitchFamily="34" charset="0"/>
                </a:rPr>
                <a:t>A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46101" name="Text Box 17"/>
            <p:cNvSpPr txBox="1"/>
            <p:nvPr/>
          </p:nvSpPr>
          <p:spPr>
            <a:xfrm>
              <a:off x="4785" y="3475"/>
              <a:ext cx="2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B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46102" name="Text Box 18"/>
            <p:cNvSpPr txBox="1"/>
            <p:nvPr/>
          </p:nvSpPr>
          <p:spPr>
            <a:xfrm>
              <a:off x="3071" y="3560"/>
              <a:ext cx="2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</a:rPr>
                <a:t>C</a:t>
              </a:r>
              <a:endParaRPr lang="en-US" altLang="zh-CN" sz="2400">
                <a:latin typeface="Arial" panose="020B0604020202020204" pitchFamily="34" charset="0"/>
              </a:endParaRPr>
            </a:p>
          </p:txBody>
        </p:sp>
      </p:grpSp>
      <p:sp>
        <p:nvSpPr>
          <p:cNvPr id="46093" name="Line 19"/>
          <p:cNvSpPr/>
          <p:nvPr/>
        </p:nvSpPr>
        <p:spPr>
          <a:xfrm>
            <a:off x="6084888" y="4365625"/>
            <a:ext cx="23749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6094" name="Line 20"/>
          <p:cNvSpPr/>
          <p:nvPr/>
        </p:nvSpPr>
        <p:spPr>
          <a:xfrm flipV="1">
            <a:off x="7380288" y="2636838"/>
            <a:ext cx="1079500" cy="17287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6095" name="Text Box 21"/>
          <p:cNvSpPr txBox="1"/>
          <p:nvPr/>
        </p:nvSpPr>
        <p:spPr>
          <a:xfrm>
            <a:off x="8532813" y="2276475"/>
            <a:ext cx="3444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P</a:t>
            </a:r>
            <a:endParaRPr lang="en-US" altLang="zh-CN" sz="2400">
              <a:latin typeface="Arial" panose="020B0604020202020204" pitchFamily="34" charset="0"/>
            </a:endParaRPr>
          </a:p>
        </p:txBody>
      </p:sp>
      <p:sp>
        <p:nvSpPr>
          <p:cNvPr id="46096" name="Text Box 22"/>
          <p:cNvSpPr txBox="1"/>
          <p:nvPr/>
        </p:nvSpPr>
        <p:spPr>
          <a:xfrm>
            <a:off x="7092950" y="4365625"/>
            <a:ext cx="433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Q</a:t>
            </a:r>
            <a:endParaRPr lang="en-US" altLang="zh-CN" sz="2400">
              <a:latin typeface="Arial" panose="020B0604020202020204" pitchFamily="34" charset="0"/>
            </a:endParaRPr>
          </a:p>
        </p:txBody>
      </p:sp>
      <p:sp>
        <p:nvSpPr>
          <p:cNvPr id="46097" name="Text Box 23"/>
          <p:cNvSpPr txBox="1"/>
          <p:nvPr/>
        </p:nvSpPr>
        <p:spPr>
          <a:xfrm>
            <a:off x="0" y="333375"/>
            <a:ext cx="8204200" cy="228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latin typeface="Arial" panose="020B0604020202020204" pitchFamily="34" charset="0"/>
              </a:rPr>
              <a:t>如图，在</a:t>
            </a:r>
            <a:r>
              <a:rPr lang="el-GR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US" altLang="zh-CN" sz="2400" b="1">
                <a:latin typeface="Arial" panose="020B0604020202020204" pitchFamily="34" charset="0"/>
              </a:rPr>
              <a:t>ABC</a:t>
            </a:r>
            <a:r>
              <a:rPr lang="zh-CN" altLang="en-US" sz="2400" b="1" dirty="0">
                <a:latin typeface="Arial" panose="020B0604020202020204" pitchFamily="34" charset="0"/>
              </a:rPr>
              <a:t>中，</a:t>
            </a:r>
            <a:r>
              <a:rPr lang="en-US" altLang="zh-CN" sz="2400" b="1">
                <a:latin typeface="Arial" panose="020B0604020202020204" pitchFamily="34" charset="0"/>
              </a:rPr>
              <a:t>AB=8cm</a:t>
            </a:r>
            <a:r>
              <a:rPr lang="zh-CN" altLang="en-US" sz="2400" b="1" dirty="0">
                <a:latin typeface="Arial" panose="020B0604020202020204" pitchFamily="34" charset="0"/>
              </a:rPr>
              <a:t>，</a:t>
            </a:r>
            <a:r>
              <a:rPr lang="en-US" altLang="zh-CN" sz="2400" b="1">
                <a:latin typeface="Arial" panose="020B0604020202020204" pitchFamily="34" charset="0"/>
              </a:rPr>
              <a:t>BC=6cm</a:t>
            </a:r>
            <a:r>
              <a:rPr lang="zh-CN" altLang="en-US" sz="2400" b="1" dirty="0">
                <a:latin typeface="Arial" panose="020B0604020202020204" pitchFamily="34" charset="0"/>
              </a:rPr>
              <a:t>，</a:t>
            </a:r>
            <a:r>
              <a:rPr lang="zh-CN" altLang="en-US" sz="2400" b="1" dirty="0">
                <a:latin typeface="宋体" panose="02010600030101010101" pitchFamily="2" charset="-122"/>
              </a:rPr>
              <a:t>∠</a:t>
            </a:r>
            <a:r>
              <a:rPr lang="en-US" altLang="zh-CN" sz="2400" b="1"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</a:rPr>
              <a:t>＝</a:t>
            </a:r>
            <a:r>
              <a:rPr lang="en-US" altLang="zh-CN" sz="2400" b="1">
                <a:latin typeface="宋体" panose="02010600030101010101" pitchFamily="2" charset="-122"/>
              </a:rPr>
              <a:t>90°</a:t>
            </a:r>
            <a:r>
              <a:rPr lang="zh-CN" altLang="en-US" sz="2400" b="1" dirty="0">
                <a:latin typeface="宋体" panose="02010600030101010101" pitchFamily="2" charset="-122"/>
              </a:rPr>
              <a:t>，点</a:t>
            </a:r>
            <a:r>
              <a:rPr lang="en-US" altLang="zh-CN" sz="2400" b="1">
                <a:latin typeface="宋体" panose="02010600030101010101" pitchFamily="2" charset="-122"/>
              </a:rPr>
              <a:t>P</a:t>
            </a:r>
            <a:r>
              <a:rPr lang="zh-CN" altLang="en-US" sz="2400" b="1" dirty="0">
                <a:latin typeface="宋体" panose="02010600030101010101" pitchFamily="2" charset="-122"/>
              </a:rPr>
              <a:t>从点</a:t>
            </a:r>
            <a:r>
              <a:rPr lang="en-US" altLang="zh-CN" sz="2400" b="1"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</a:rPr>
              <a:t>开始沿</a:t>
            </a:r>
            <a:r>
              <a:rPr lang="en-US" altLang="zh-CN" sz="2400" b="1">
                <a:latin typeface="宋体" panose="02010600030101010101" pitchFamily="2" charset="-122"/>
              </a:rPr>
              <a:t>AB</a:t>
            </a:r>
            <a:r>
              <a:rPr lang="zh-CN" altLang="en-US" sz="2400" b="1" dirty="0">
                <a:latin typeface="宋体" panose="02010600030101010101" pitchFamily="2" charset="-122"/>
              </a:rPr>
              <a:t>边向点</a:t>
            </a:r>
            <a:r>
              <a:rPr lang="en-US" altLang="zh-CN" sz="2400" b="1"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</a:rPr>
              <a:t>以</a:t>
            </a:r>
            <a:r>
              <a:rPr lang="en-US" altLang="zh-CN" sz="2400" b="1"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</a:rPr>
              <a:t>厘米／秒的速度移动，点</a:t>
            </a:r>
            <a:r>
              <a:rPr lang="en-US" altLang="zh-CN" sz="2400" b="1">
                <a:latin typeface="宋体" panose="02010600030101010101" pitchFamily="2" charset="-122"/>
              </a:rPr>
              <a:t>Q</a:t>
            </a:r>
            <a:r>
              <a:rPr lang="zh-CN" altLang="en-US" sz="2400" b="1" dirty="0">
                <a:latin typeface="宋体" panose="02010600030101010101" pitchFamily="2" charset="-122"/>
              </a:rPr>
              <a:t>从点</a:t>
            </a:r>
            <a:r>
              <a:rPr lang="en-US" altLang="zh-CN" sz="2400" b="1"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</a:rPr>
              <a:t>开始沿</a:t>
            </a:r>
            <a:r>
              <a:rPr lang="en-US" altLang="zh-CN" sz="2400" b="1">
                <a:latin typeface="宋体" panose="02010600030101010101" pitchFamily="2" charset="-122"/>
              </a:rPr>
              <a:t>BC</a:t>
            </a:r>
            <a:r>
              <a:rPr lang="zh-CN" altLang="en-US" sz="2400" b="1" dirty="0">
                <a:latin typeface="宋体" panose="02010600030101010101" pitchFamily="2" charset="-122"/>
              </a:rPr>
              <a:t>边向点</a:t>
            </a:r>
            <a:r>
              <a:rPr lang="en-US" altLang="zh-CN" sz="2400" b="1"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</a:rPr>
              <a:t>以</a:t>
            </a:r>
            <a:r>
              <a:rPr lang="en-US" altLang="zh-CN" sz="2400" b="1"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</a:rPr>
              <a:t>厘米／秒的速度移动，如果</a:t>
            </a:r>
            <a:r>
              <a:rPr lang="en-US" altLang="zh-CN" sz="2400" b="1">
                <a:latin typeface="宋体" panose="02010600030101010101" pitchFamily="2" charset="-122"/>
              </a:rPr>
              <a:t>P,Q</a:t>
            </a:r>
            <a:r>
              <a:rPr lang="zh-CN" altLang="en-US" sz="2400" b="1" dirty="0">
                <a:latin typeface="宋体" panose="02010600030101010101" pitchFamily="2" charset="-122"/>
              </a:rPr>
              <a:t>分别从</a:t>
            </a:r>
            <a:r>
              <a:rPr lang="en-US" altLang="zh-CN" sz="2400" b="1">
                <a:latin typeface="宋体" panose="02010600030101010101" pitchFamily="2" charset="-122"/>
              </a:rPr>
              <a:t>A,B</a:t>
            </a:r>
            <a:r>
              <a:rPr lang="zh-CN" altLang="en-US" sz="2400" b="1" dirty="0">
                <a:latin typeface="宋体" panose="02010600030101010101" pitchFamily="2" charset="-122"/>
              </a:rPr>
              <a:t>同时出发，几秒后</a:t>
            </a:r>
            <a:r>
              <a:rPr lang="el-GR" altLang="zh-CN" sz="2400" b="1" dirty="0">
                <a:latin typeface="宋体" panose="02010600030101010101" pitchFamily="2" charset="-122"/>
              </a:rPr>
              <a:t>Δ</a:t>
            </a:r>
            <a:r>
              <a:rPr lang="en-US" altLang="zh-CN" sz="2400" b="1">
                <a:latin typeface="宋体" panose="02010600030101010101" pitchFamily="2" charset="-122"/>
              </a:rPr>
              <a:t>PBQ</a:t>
            </a:r>
            <a:r>
              <a:rPr lang="zh-CN" altLang="en-US" sz="2400" b="1" dirty="0">
                <a:latin typeface="宋体" panose="02010600030101010101" pitchFamily="2" charset="-122"/>
              </a:rPr>
              <a:t>的面积最大？最大面积是多少？</a:t>
            </a:r>
            <a:endParaRPr lang="zh-CN" altLang="el-GR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/>
      <p:bldP spid="107523" grpId="0"/>
      <p:bldP spid="107524" grpId="0"/>
      <p:bldP spid="107526" grpId="0"/>
      <p:bldP spid="107527" grpId="0"/>
      <p:bldP spid="107528" grpId="0"/>
      <p:bldP spid="107529" grpId="0"/>
      <p:bldP spid="107530" grpId="0"/>
      <p:bldP spid="10753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6" name="Text Box 2"/>
          <p:cNvSpPr txBox="1"/>
          <p:nvPr/>
        </p:nvSpPr>
        <p:spPr>
          <a:xfrm>
            <a:off x="762000" y="1066800"/>
            <a:ext cx="81534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在矩形荒地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AB=10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BC=6,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今在四边上分别选取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G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四点，且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AE=AH=CF=CG=x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，建一个花园，如何设计，可使花园面积最大？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47" name="Rectangle 3"/>
          <p:cNvSpPr/>
          <p:nvPr/>
        </p:nvSpPr>
        <p:spPr>
          <a:xfrm>
            <a:off x="755650" y="3429000"/>
            <a:ext cx="2743200" cy="1600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8548" name="Text Box 4"/>
          <p:cNvSpPr txBox="1"/>
          <p:nvPr/>
        </p:nvSpPr>
        <p:spPr>
          <a:xfrm>
            <a:off x="228600" y="32004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49" name="Text Box 5"/>
          <p:cNvSpPr txBox="1"/>
          <p:nvPr/>
        </p:nvSpPr>
        <p:spPr>
          <a:xfrm>
            <a:off x="3429000" y="3048000"/>
            <a:ext cx="533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0" name="Text Box 6"/>
          <p:cNvSpPr txBox="1"/>
          <p:nvPr/>
        </p:nvSpPr>
        <p:spPr>
          <a:xfrm>
            <a:off x="457200" y="49530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1" name="Text Box 7"/>
          <p:cNvSpPr txBox="1"/>
          <p:nvPr/>
        </p:nvSpPr>
        <p:spPr>
          <a:xfrm>
            <a:off x="3429000" y="50292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2" name="Line 8"/>
          <p:cNvSpPr/>
          <p:nvPr/>
        </p:nvSpPr>
        <p:spPr>
          <a:xfrm>
            <a:off x="755650" y="4221163"/>
            <a:ext cx="762000" cy="762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8553" name="Line 9"/>
          <p:cNvSpPr/>
          <p:nvPr/>
        </p:nvSpPr>
        <p:spPr>
          <a:xfrm flipV="1">
            <a:off x="1547813" y="4149725"/>
            <a:ext cx="1981200" cy="838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8554" name="Line 10"/>
          <p:cNvSpPr/>
          <p:nvPr/>
        </p:nvSpPr>
        <p:spPr>
          <a:xfrm flipV="1">
            <a:off x="762000" y="3429000"/>
            <a:ext cx="1981200" cy="838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8555" name="Line 11"/>
          <p:cNvSpPr/>
          <p:nvPr/>
        </p:nvSpPr>
        <p:spPr>
          <a:xfrm>
            <a:off x="2743200" y="3429000"/>
            <a:ext cx="762000" cy="762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8556" name="Text Box 12"/>
          <p:cNvSpPr txBox="1"/>
          <p:nvPr/>
        </p:nvSpPr>
        <p:spPr>
          <a:xfrm>
            <a:off x="2438400" y="28956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G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7" name="Text Box 13"/>
          <p:cNvSpPr txBox="1"/>
          <p:nvPr/>
        </p:nvSpPr>
        <p:spPr>
          <a:xfrm flipV="1">
            <a:off x="228600" y="40386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8" name="Text Box 14"/>
          <p:cNvSpPr txBox="1"/>
          <p:nvPr/>
        </p:nvSpPr>
        <p:spPr>
          <a:xfrm>
            <a:off x="3581400" y="39624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F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59" name="Text Box 15"/>
          <p:cNvSpPr txBox="1"/>
          <p:nvPr/>
        </p:nvSpPr>
        <p:spPr>
          <a:xfrm>
            <a:off x="1447800" y="48768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E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8560" name="Text Box 16"/>
          <p:cNvSpPr txBox="1"/>
          <p:nvPr/>
        </p:nvSpPr>
        <p:spPr>
          <a:xfrm>
            <a:off x="1752600" y="57150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10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108561" name="AutoShape 17"/>
          <p:cNvSpPr/>
          <p:nvPr/>
        </p:nvSpPr>
        <p:spPr>
          <a:xfrm flipH="1">
            <a:off x="3733800" y="3429000"/>
            <a:ext cx="76200" cy="1752600"/>
          </a:xfrm>
          <a:prstGeom prst="leftBrace">
            <a:avLst>
              <a:gd name="adj1" fmla="val 191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8562" name="Text Box 18"/>
          <p:cNvSpPr txBox="1"/>
          <p:nvPr/>
        </p:nvSpPr>
        <p:spPr>
          <a:xfrm>
            <a:off x="4038600" y="41910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6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108563" name="AutoShape 19"/>
          <p:cNvSpPr/>
          <p:nvPr/>
        </p:nvSpPr>
        <p:spPr>
          <a:xfrm rot="5400000">
            <a:off x="1905000" y="4267200"/>
            <a:ext cx="381000" cy="2819400"/>
          </a:xfrm>
          <a:prstGeom prst="rightBrace">
            <a:avLst>
              <a:gd name="adj1" fmla="val 61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7124" name="WordArt 20"/>
          <p:cNvSpPr>
            <a:spLocks noTextEdit="1"/>
          </p:cNvSpPr>
          <p:nvPr/>
        </p:nvSpPr>
        <p:spPr>
          <a:xfrm rot="-101830">
            <a:off x="457200" y="0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6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再显身手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6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8565" name="Text Box 21"/>
          <p:cNvSpPr txBox="1"/>
          <p:nvPr/>
        </p:nvSpPr>
        <p:spPr>
          <a:xfrm>
            <a:off x="4140200" y="3068638"/>
            <a:ext cx="6934200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解：设花园的面积为</a:t>
            </a:r>
            <a:r>
              <a:rPr lang="en-US" altLang="zh-CN" sz="2800" b="1">
                <a:solidFill>
                  <a:srgbClr val="000000"/>
                </a:solidFill>
                <a:latin typeface="Tahoma" panose="020B0604030504040204" pitchFamily="34" charset="0"/>
              </a:rPr>
              <a:t>y</a:t>
            </a:r>
            <a:endParaRPr lang="en-US" altLang="zh-CN" sz="2800" b="1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则 </a:t>
            </a:r>
            <a:r>
              <a:rPr lang="en-US" altLang="zh-CN" sz="2800" b="1">
                <a:solidFill>
                  <a:srgbClr val="000000"/>
                </a:solidFill>
                <a:latin typeface="Tahoma" panose="020B0604030504040204" pitchFamily="34" charset="0"/>
              </a:rPr>
              <a:t>y=60-x</a:t>
            </a:r>
            <a:r>
              <a:rPr lang="en-US" altLang="zh-CN" sz="2800" b="1" baseline="30000">
                <a:solidFill>
                  <a:srgbClr val="000000"/>
                </a:solidFill>
                <a:latin typeface="Tahoma" panose="020B0604030504040204" pitchFamily="34" charset="0"/>
              </a:rPr>
              <a:t>2 </a:t>
            </a:r>
            <a:r>
              <a:rPr lang="en-US" altLang="zh-CN" sz="2800" b="1">
                <a:solidFill>
                  <a:srgbClr val="000000"/>
                </a:solidFill>
                <a:latin typeface="Tahoma" panose="020B0604030504040204" pitchFamily="34" charset="0"/>
              </a:rPr>
              <a:t>-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ahoma" panose="020B0604030504040204" pitchFamily="34" charset="0"/>
              </a:rPr>
              <a:t>10-x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）（</a:t>
            </a:r>
            <a:r>
              <a:rPr lang="en-US" altLang="zh-CN" sz="2800" b="1">
                <a:solidFill>
                  <a:srgbClr val="000000"/>
                </a:solidFill>
                <a:latin typeface="Tahoma" panose="020B0604030504040204" pitchFamily="34" charset="0"/>
              </a:rPr>
              <a:t>6-x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8566" name="Text Box 22"/>
          <p:cNvSpPr txBox="1"/>
          <p:nvPr/>
        </p:nvSpPr>
        <p:spPr>
          <a:xfrm>
            <a:off x="4787900" y="4149725"/>
            <a:ext cx="6248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=-2x</a:t>
            </a:r>
            <a:r>
              <a:rPr lang="en-US" altLang="zh-CN" sz="3200" b="1" baseline="30000">
                <a:solidFill>
                  <a:srgbClr val="000000"/>
                </a:solidFill>
                <a:latin typeface="Tahoma" panose="020B0604030504040204" pitchFamily="34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 +  16x</a:t>
            </a:r>
            <a:endParaRPr lang="en-US" altLang="zh-CN" sz="32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8567" name="Text Box 23"/>
          <p:cNvSpPr txBox="1"/>
          <p:nvPr/>
        </p:nvSpPr>
        <p:spPr>
          <a:xfrm>
            <a:off x="6553200" y="5300663"/>
            <a:ext cx="2590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anose="020B0604030504040204" pitchFamily="34" charset="0"/>
              </a:rPr>
              <a:t>（</a:t>
            </a:r>
            <a:r>
              <a:rPr lang="en-US" altLang="zh-CN" sz="2800" b="1">
                <a:latin typeface="Tahoma" panose="020B0604030504040204" pitchFamily="34" charset="0"/>
              </a:rPr>
              <a:t>0&lt;x&lt;6</a:t>
            </a:r>
            <a:r>
              <a:rPr lang="zh-CN" altLang="en-US" sz="2800" b="1" dirty="0">
                <a:latin typeface="Tahoma" panose="020B0604030504040204" pitchFamily="34" charset="0"/>
              </a:rPr>
              <a:t>）</a:t>
            </a:r>
            <a:endParaRPr lang="zh-CN" altLang="en-US" sz="2800" b="1" dirty="0">
              <a:latin typeface="Tahoma" panose="020B0604030504040204" pitchFamily="34" charset="0"/>
            </a:endParaRPr>
          </a:p>
        </p:txBody>
      </p:sp>
      <p:sp>
        <p:nvSpPr>
          <p:cNvPr id="108568" name="Text Box 24"/>
          <p:cNvSpPr txBox="1"/>
          <p:nvPr/>
        </p:nvSpPr>
        <p:spPr>
          <a:xfrm>
            <a:off x="4648200" y="4581525"/>
            <a:ext cx="449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=-2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x-4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</a:rPr>
              <a:t>）</a:t>
            </a:r>
            <a:r>
              <a:rPr lang="en-US" altLang="zh-CN" sz="3200" b="1" baseline="30000">
                <a:solidFill>
                  <a:srgbClr val="000000"/>
                </a:solidFill>
                <a:latin typeface="Tahoma" panose="020B0604030504040204" pitchFamily="34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    +  32</a:t>
            </a:r>
            <a:endParaRPr lang="en-US" altLang="zh-CN" sz="32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8569" name="Text Box 25"/>
          <p:cNvSpPr txBox="1"/>
          <p:nvPr/>
        </p:nvSpPr>
        <p:spPr>
          <a:xfrm>
            <a:off x="2195513" y="6092825"/>
            <a:ext cx="662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</a:rPr>
              <a:t>所以当</a:t>
            </a: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x=4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</a:rPr>
              <a:t>时 花园的最大面积为</a:t>
            </a:r>
            <a:r>
              <a:rPr lang="en-US" altLang="zh-CN" sz="3200" b="1">
                <a:solidFill>
                  <a:srgbClr val="000000"/>
                </a:solidFill>
                <a:latin typeface="Tahoma" panose="020B0604030504040204" pitchFamily="34" charset="0"/>
              </a:rPr>
              <a:t>32</a:t>
            </a:r>
            <a:endParaRPr lang="en-US" altLang="zh-CN" sz="3200" b="1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8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8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8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8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7" grpId="0" animBg="1"/>
      <p:bldP spid="108548" grpId="0"/>
      <p:bldP spid="108549" grpId="0"/>
      <p:bldP spid="108550" grpId="0"/>
      <p:bldP spid="108551" grpId="0"/>
      <p:bldP spid="108556" grpId="0"/>
      <p:bldP spid="108557" grpId="0"/>
      <p:bldP spid="108558" grpId="0"/>
      <p:bldP spid="108559" grpId="0"/>
      <p:bldP spid="108560" grpId="0"/>
      <p:bldP spid="108561" grpId="0" animBg="1"/>
      <p:bldP spid="108562" grpId="0"/>
      <p:bldP spid="108563" grpId="0" animBg="1"/>
      <p:bldP spid="108565" grpId="0"/>
      <p:bldP spid="108566" grpId="0"/>
      <p:bldP spid="108567" grpId="0"/>
      <p:bldP spid="108568" grpId="0"/>
      <p:bldP spid="10856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Text Box 2"/>
          <p:cNvSpPr txBox="1"/>
          <p:nvPr/>
        </p:nvSpPr>
        <p:spPr>
          <a:xfrm>
            <a:off x="685800" y="2971800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实际问题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9571" name="Line 3"/>
          <p:cNvSpPr/>
          <p:nvPr/>
        </p:nvSpPr>
        <p:spPr>
          <a:xfrm>
            <a:off x="2209800" y="3276600"/>
            <a:ext cx="13716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9572" name="Text Box 4"/>
          <p:cNvSpPr txBox="1"/>
          <p:nvPr/>
        </p:nvSpPr>
        <p:spPr>
          <a:xfrm>
            <a:off x="2422525" y="2763838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抽象</a:t>
            </a:r>
            <a:endParaRPr lang="zh-CN" altLang="en-US" sz="2400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3" name="Text Box 5"/>
          <p:cNvSpPr txBox="1"/>
          <p:nvPr/>
        </p:nvSpPr>
        <p:spPr>
          <a:xfrm>
            <a:off x="2422525" y="3297238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转化</a:t>
            </a:r>
            <a:endParaRPr lang="zh-CN" altLang="en-US" sz="2400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4" name="Text Box 6"/>
          <p:cNvSpPr txBox="1"/>
          <p:nvPr/>
        </p:nvSpPr>
        <p:spPr>
          <a:xfrm>
            <a:off x="3565525" y="2992438"/>
            <a:ext cx="2519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数学问题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09575" name="Line 7"/>
          <p:cNvSpPr/>
          <p:nvPr/>
        </p:nvSpPr>
        <p:spPr>
          <a:xfrm>
            <a:off x="5000625" y="3276600"/>
            <a:ext cx="13716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9576" name="Text Box 8"/>
          <p:cNvSpPr txBox="1"/>
          <p:nvPr/>
        </p:nvSpPr>
        <p:spPr>
          <a:xfrm>
            <a:off x="5148263" y="2827338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运用</a:t>
            </a:r>
            <a:endParaRPr lang="zh-CN" altLang="en-US" sz="2400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7" name="Text Box 9"/>
          <p:cNvSpPr txBox="1"/>
          <p:nvPr/>
        </p:nvSpPr>
        <p:spPr>
          <a:xfrm>
            <a:off x="4932363" y="3284538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数学知识</a:t>
            </a:r>
            <a:endParaRPr lang="zh-CN" altLang="en-US" sz="2400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8" name="Text Box 10"/>
          <p:cNvSpPr txBox="1"/>
          <p:nvPr/>
        </p:nvSpPr>
        <p:spPr>
          <a:xfrm>
            <a:off x="6384925" y="3048000"/>
            <a:ext cx="3875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</a:rPr>
              <a:t>问题的解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pic>
        <p:nvPicPr>
          <p:cNvPr id="48139" name="Picture 11" descr="j02991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60350"/>
            <a:ext cx="1100138" cy="180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40" name="Text Box 12"/>
          <p:cNvSpPr txBox="1"/>
          <p:nvPr/>
        </p:nvSpPr>
        <p:spPr>
          <a:xfrm>
            <a:off x="2916238" y="692150"/>
            <a:ext cx="4038600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</a:rPr>
              <a:t>谈谈你的学习体会</a:t>
            </a:r>
            <a:endParaRPr lang="zh-CN" altLang="en-US" sz="3600" b="1" dirty="0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3600" b="1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/>
      <p:bldP spid="109572" grpId="0"/>
      <p:bldP spid="109573" grpId="0"/>
      <p:bldP spid="109574" grpId="0"/>
      <p:bldP spid="109576" grpId="0"/>
      <p:bldP spid="109577" grpId="0"/>
      <p:bldP spid="10957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143000" y="533400"/>
            <a:ext cx="5791200" cy="685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49" charset="-122"/>
                <a:ea typeface="黑体" panose="02010609060101010101" pitchFamily="49" charset="-122"/>
                <a:cs typeface="+mn-cs"/>
              </a:rPr>
              <a:t>二次函数应用</a:t>
            </a: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49" charset="-122"/>
                <a:ea typeface="黑体" panose="02010609060101010101" pitchFamily="49" charset="-122"/>
                <a:cs typeface="+mn-cs"/>
              </a:rPr>
              <a:t> 的思路 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0595" name="Rectangle 3"/>
          <p:cNvSpPr>
            <a:spLocks noGrp="1"/>
          </p:cNvSpPr>
          <p:nvPr/>
        </p:nvSpPr>
        <p:spPr>
          <a:xfrm>
            <a:off x="304800" y="1676400"/>
            <a:ext cx="8382000" cy="5334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理解问题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  <a:endParaRPr lang="en-US" altLang="zh-CN" sz="28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6" name="Rectangle 4"/>
          <p:cNvSpPr>
            <a:spLocks noGrp="1"/>
          </p:cNvSpPr>
          <p:nvPr/>
        </p:nvSpPr>
        <p:spPr>
          <a:xfrm>
            <a:off x="304800" y="2438400"/>
            <a:ext cx="83820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分析问题中的变量和常量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以及它们之间的关系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  <a:endParaRPr lang="en-US" altLang="zh-CN" sz="28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7" name="Rectangle 5"/>
          <p:cNvSpPr>
            <a:spLocks noGrp="1"/>
          </p:cNvSpPr>
          <p:nvPr/>
        </p:nvSpPr>
        <p:spPr>
          <a:xfrm>
            <a:off x="381000" y="3200400"/>
            <a:ext cx="8382000" cy="5334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用数学的方式表示出它们之间的关系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  <a:endParaRPr lang="en-US" altLang="zh-CN" sz="28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8" name="Rectangle 6"/>
          <p:cNvSpPr>
            <a:spLocks noGrp="1"/>
          </p:cNvSpPr>
          <p:nvPr/>
        </p:nvSpPr>
        <p:spPr>
          <a:xfrm>
            <a:off x="381000" y="4038600"/>
            <a:ext cx="8382000" cy="5334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解题求解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  <a:endParaRPr lang="en-US" altLang="zh-CN" sz="28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9" name="Rectangle 7"/>
          <p:cNvSpPr>
            <a:spLocks noGrp="1"/>
          </p:cNvSpPr>
          <p:nvPr/>
        </p:nvSpPr>
        <p:spPr>
          <a:xfrm>
            <a:off x="304800" y="4800600"/>
            <a:ext cx="8382000" cy="5334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检验结果的合理性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拓展等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0" name="Line 8"/>
          <p:cNvSpPr/>
          <p:nvPr/>
        </p:nvSpPr>
        <p:spPr>
          <a:xfrm>
            <a:off x="2514600" y="647700"/>
            <a:ext cx="34290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0"/>
      <p:bldP spid="110597" grpId="0"/>
      <p:bldP spid="110598" grpId="0"/>
      <p:bldP spid="110599" grpId="0"/>
    </p:bldLst>
  </p:timing>
</p:sld>
</file>

<file path=ppt/tags/tag1.xml><?xml version="1.0" encoding="utf-8"?>
<p:tagLst xmlns:p="http://schemas.openxmlformats.org/presentationml/2006/main">
  <p:tag name="KSO_WPP_MARK_KEY" val="7cd2c817-b8fc-4930-92e3-cfd7c45f41f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凤舞九天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凤舞九天">
      <a:majorFont>
        <a:latin typeface="Footlight MT Light"/>
        <a:ea typeface=""/>
        <a:cs typeface=""/>
        <a:font script="Jpan" typeface="ＭＳ Ｐゴシック"/>
        <a:font script="Hang" typeface="맑은 고딕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oudy Old Style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凤舞九天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atMod val="180000"/>
              </a:schemeClr>
            </a:gs>
            <a:gs pos="50000">
              <a:schemeClr val="phClr">
                <a:tint val="40000"/>
                <a:satMod val="175000"/>
              </a:schemeClr>
            </a:gs>
            <a:gs pos="100000">
              <a:schemeClr val="phClr">
                <a:tint val="65000"/>
                <a:satMod val="18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38000"/>
                <a:satMod val="150000"/>
              </a:schemeClr>
            </a:gs>
            <a:gs pos="50000">
              <a:schemeClr val="phClr">
                <a:shade val="100000"/>
                <a:satMod val="100000"/>
              </a:schemeClr>
            </a:gs>
            <a:gs pos="100000">
              <a:schemeClr val="phClr">
                <a:shade val="38000"/>
                <a:satMod val="150000"/>
              </a:schemeClr>
            </a:gs>
          </a:gsLst>
          <a:lin ang="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00000"/>
              </a:schemeClr>
            </a:gs>
            <a:gs pos="100000">
              <a:schemeClr val="phClr">
                <a:shade val="15000"/>
                <a:satMod val="300000"/>
              </a:schemeClr>
            </a:gs>
          </a:gsLst>
          <a:path path="circle">
            <a:fillToRect l="10000" t="180000" r="1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tile tx="0" ty="0" sx="50000" sy="50000" flip="x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termark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2C1D3"/>
      </a:accent6>
      <a:hlink>
        <a:srgbClr val="6767FF"/>
      </a:hlink>
      <a:folHlink>
        <a:srgbClr val="9933F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Phoenix</Template>
  <TotalTime>0</TotalTime>
  <Words>7033</Words>
  <Application>WPS 演示</Application>
  <PresentationFormat>在屏幕上显示</PresentationFormat>
  <Paragraphs>897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37</vt:i4>
      </vt:variant>
      <vt:variant>
        <vt:lpstr>幻灯片标题</vt:lpstr>
      </vt:variant>
      <vt:variant>
        <vt:i4>34</vt:i4>
      </vt:variant>
    </vt:vector>
  </HeadingPairs>
  <TitlesOfParts>
    <vt:vector size="98" baseType="lpstr">
      <vt:lpstr>Arial</vt:lpstr>
      <vt:lpstr>宋体</vt:lpstr>
      <vt:lpstr>Wingdings</vt:lpstr>
      <vt:lpstr>Footlight MT Light</vt:lpstr>
      <vt:lpstr>华文新魏</vt:lpstr>
      <vt:lpstr>Goudy Old Style</vt:lpstr>
      <vt:lpstr>Wingdings 2</vt:lpstr>
      <vt:lpstr>Calibri</vt:lpstr>
      <vt:lpstr>Times New Roman</vt:lpstr>
      <vt:lpstr>华文行楷</vt:lpstr>
      <vt:lpstr>隶书</vt:lpstr>
      <vt:lpstr>楷体_GB2312</vt:lpstr>
      <vt:lpstr>新宋体</vt:lpstr>
      <vt:lpstr>Comic Sans MS</vt:lpstr>
      <vt:lpstr>Tahoma</vt:lpstr>
      <vt:lpstr>Batang</vt:lpstr>
      <vt:lpstr>Constantia</vt:lpstr>
      <vt:lpstr>黑体</vt:lpstr>
      <vt:lpstr>华文隶书</vt:lpstr>
      <vt:lpstr>Symbol</vt:lpstr>
      <vt:lpstr>MT Extra</vt:lpstr>
      <vt:lpstr>Arial</vt:lpstr>
      <vt:lpstr>文鼎中行书简</vt:lpstr>
      <vt:lpstr>微软雅黑</vt:lpstr>
      <vt:lpstr>Arial Unicode MS</vt:lpstr>
      <vt:lpstr>凤舞九天</vt:lpstr>
      <vt:lpstr>Watermark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Paint.Picture</vt:lpstr>
      <vt:lpstr>Paint.Picture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gtm</cp:lastModifiedBy>
  <cp:revision>16</cp:revision>
  <dcterms:created xsi:type="dcterms:W3CDTF">2005-01-01T12:11:47Z</dcterms:created>
  <dcterms:modified xsi:type="dcterms:W3CDTF">2022-12-26T13:17:29Z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11CB6F014BD44B14B56FDEE53614E792</vt:lpwstr>
  </property>
  <property fmtid="{D5CDD505-2E9C-101B-9397-08002B2CF9AE}" pid="3" name="KSOProductBuildVer">
    <vt:lpwstr>2052-11.1.0.12980</vt:lpwstr>
  </property>
</Properties>
</file>